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6" r:id="rId1"/>
  </p:sldMasterIdLst>
  <p:notesMasterIdLst>
    <p:notesMasterId r:id="rId38"/>
  </p:notesMasterIdLst>
  <p:sldIdLst>
    <p:sldId id="256" r:id="rId2"/>
    <p:sldId id="257" r:id="rId3"/>
    <p:sldId id="262" r:id="rId4"/>
    <p:sldId id="263" r:id="rId5"/>
    <p:sldId id="258" r:id="rId6"/>
    <p:sldId id="259" r:id="rId7"/>
    <p:sldId id="264" r:id="rId8"/>
    <p:sldId id="260" r:id="rId9"/>
    <p:sldId id="261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12192000" cy="6858000"/>
  <p:notesSz cx="6858000" cy="9144000"/>
  <p:embeddedFontLst>
    <p:embeddedFont>
      <p:font typeface="方正兰亭中黑_GBK" charset="-122"/>
      <p:regular r:id="rId39"/>
    </p:embeddedFont>
    <p:embeddedFont>
      <p:font typeface="Impact" pitchFamily="34" charset="0"/>
      <p:regular r:id="rId40"/>
    </p:embeddedFont>
    <p:embeddedFont>
      <p:font typeface="方正兰亭超细黑简体" charset="-122"/>
      <p:regular r:id="rId41"/>
    </p:embeddedFont>
    <p:embeddedFont>
      <p:font typeface="方正兰亭黑简体" charset="-122"/>
      <p:regular r:id="rId42"/>
    </p:embeddedFont>
    <p:embeddedFont>
      <p:font typeface="方正兰亭细黑_GBK_M" charset="2"/>
      <p:regular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方正兰亭细黑_GBK" charset="-122"/>
      <p:regular r:id="rId48"/>
    </p:embeddedFont>
    <p:embeddedFont>
      <p:font typeface="方正兰亭准黑_GBK" charset="-122"/>
      <p:regular r:id="rId49"/>
    </p:embeddedFont>
    <p:embeddedFont>
      <p:font typeface="方正兰亭中粗黑_GBK" charset="-122"/>
      <p:regular r:id="rId50"/>
    </p:embeddedFont>
    <p:embeddedFont>
      <p:font typeface="方正舒体" pitchFamily="2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253" userDrawn="1">
          <p15:clr>
            <a:srgbClr val="A4A3A4"/>
          </p15:clr>
        </p15:guide>
        <p15:guide id="4" orient="horz" pos="3067" userDrawn="1">
          <p15:clr>
            <a:srgbClr val="A4A3A4"/>
          </p15:clr>
        </p15:guide>
        <p15:guide id="5" pos="5201" userDrawn="1">
          <p15:clr>
            <a:srgbClr val="A4A3A4"/>
          </p15:clr>
        </p15:guide>
        <p15:guide id="6" pos="2479" userDrawn="1">
          <p15:clr>
            <a:srgbClr val="A4A3A4"/>
          </p15:clr>
        </p15:guide>
        <p15:guide id="7" orient="horz" pos="3725" userDrawn="1">
          <p15:clr>
            <a:srgbClr val="A4A3A4"/>
          </p15:clr>
        </p15:guide>
        <p15:guide id="8" orient="horz" pos="414" userDrawn="1">
          <p15:clr>
            <a:srgbClr val="A4A3A4"/>
          </p15:clr>
        </p15:guide>
        <p15:guide id="9" pos="41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B0B"/>
    <a:srgbClr val="009999"/>
    <a:srgbClr val="021929"/>
    <a:srgbClr val="FF5050"/>
    <a:srgbClr val="003366"/>
    <a:srgbClr val="B12D25"/>
    <a:srgbClr val="E5E5E5"/>
    <a:srgbClr val="DEDEDE"/>
    <a:srgbClr val="5B777B"/>
    <a:srgbClr val="C2C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47719" autoAdjust="0"/>
  </p:normalViewPr>
  <p:slideViewPr>
    <p:cSldViewPr snapToGrid="0">
      <p:cViewPr>
        <p:scale>
          <a:sx n="100" d="100"/>
          <a:sy n="100" d="100"/>
        </p:scale>
        <p:origin x="-126" y="-264"/>
      </p:cViewPr>
      <p:guideLst>
        <p:guide orient="horz" pos="2160"/>
        <p:guide orient="horz" pos="1253"/>
        <p:guide orient="horz" pos="3067"/>
        <p:guide orient="horz" pos="3725"/>
        <p:guide orient="horz" pos="414"/>
        <p:guide pos="3840"/>
        <p:guide pos="5201"/>
        <p:guide pos="2479"/>
        <p:guide pos="4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C3468-528F-419E-97D4-38981A651046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06B33-BD50-4973-A02E-54C7B31D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7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69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49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59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04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63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0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04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116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2056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3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97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55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726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73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204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926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291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72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987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780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6642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689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701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350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2346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058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15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32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609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05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530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223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29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2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75288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20594"/>
      </p:ext>
    </p:extLst>
  </p:cSld>
  <p:clrMapOvr>
    <a:masterClrMapping/>
  </p:clrMapOvr>
  <p:transition spd="slow" advClick="0" advTm="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80876"/>
      </p:ext>
    </p:extLst>
  </p:cSld>
  <p:clrMapOvr>
    <a:masterClrMapping/>
  </p:clrMapOvr>
  <p:transition spd="slow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5226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56082"/>
      </p:ext>
    </p:extLst>
  </p:cSld>
  <p:clrMapOvr>
    <a:masterClrMapping/>
  </p:clrMapOvr>
  <p:transition spd="slow" advClick="0" advTm="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76227"/>
      </p:ext>
    </p:extLst>
  </p:cSld>
  <p:clrMapOvr>
    <a:masterClrMapping/>
  </p:clrMapOvr>
  <p:transition spd="slow" advClick="0" advTm="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9518"/>
      </p:ext>
    </p:extLst>
  </p:cSld>
  <p:clrMapOvr>
    <a:masterClrMapping/>
  </p:clrMapOvr>
  <p:transition spd="slow" advClick="0" advTm="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45167"/>
      </p:ext>
    </p:extLst>
  </p:cSld>
  <p:clrMapOvr>
    <a:masterClrMapping/>
  </p:clrMapOvr>
  <p:transition spd="slow" advClick="0" advTm="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6985D-ACD7-4DAB-8EAC-926A93D3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27859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072575"/>
      </p:ext>
    </p:extLst>
  </p:cSld>
  <p:clrMapOvr>
    <a:masterClrMapping/>
  </p:clrMapOvr>
  <p:transition spd="slow" advClick="0" advTm="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3695"/>
      </p:ext>
    </p:extLst>
  </p:cSld>
  <p:clrMapOvr>
    <a:masterClrMapping/>
  </p:clrMapOvr>
  <p:transition spd="slow" advClick="0" advTm="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C6C49-B95F-4EF2-A28C-2B0EE7EF8415}" type="datetimeFigureOut">
              <a:rPr lang="zh-CN" altLang="en-US" smtClean="0"/>
              <a:t>2016-07-23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30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 spd="slow" advClick="0" advTm="0"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34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7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2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4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3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7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3.png"/><Relationship Id="rId10" Type="http://schemas.openxmlformats.org/officeDocument/2006/relationships/image" Target="../media/image55.png"/><Relationship Id="rId4" Type="http://schemas.openxmlformats.org/officeDocument/2006/relationships/image" Target="../media/image47.pn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47.png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7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3.png"/><Relationship Id="rId10" Type="http://schemas.openxmlformats.org/officeDocument/2006/relationships/image" Target="../media/image60.png"/><Relationship Id="rId4" Type="http://schemas.openxmlformats.org/officeDocument/2006/relationships/image" Target="../media/image47.png"/><Relationship Id="rId9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7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66.png"/><Relationship Id="rId4" Type="http://schemas.openxmlformats.org/officeDocument/2006/relationships/image" Target="../media/image47.png"/><Relationship Id="rId9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7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0.jpe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5.png"/><Relationship Id="rId9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.png"/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 flipH="1">
            <a:off x="0" y="345440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5"/>
          <p:cNvSpPr txBox="1"/>
          <p:nvPr/>
        </p:nvSpPr>
        <p:spPr>
          <a:xfrm>
            <a:off x="4366009" y="216219"/>
            <a:ext cx="36535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15B0B"/>
                </a:solidFill>
                <a:latin typeface="Impact" panose="020B0806030902050204" pitchFamily="34" charset="0"/>
              </a:rPr>
              <a:t>2016</a:t>
            </a:r>
            <a:endParaRPr lang="zh-CN" altLang="en-US" sz="13800" dirty="0">
              <a:solidFill>
                <a:srgbClr val="F15B0B"/>
              </a:solidFill>
              <a:latin typeface="Impact" panose="020B080603090205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3203030" y="2209687"/>
            <a:ext cx="5979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年终总结汇报新年计划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PPT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模板</a:t>
            </a:r>
          </a:p>
        </p:txBody>
      </p:sp>
      <p:sp>
        <p:nvSpPr>
          <p:cNvPr id="68" name="TextBox 12"/>
          <p:cNvSpPr txBox="1"/>
          <p:nvPr/>
        </p:nvSpPr>
        <p:spPr>
          <a:xfrm>
            <a:off x="4133330" y="2898409"/>
            <a:ext cx="41937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汇报人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: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清风素材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  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时间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: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2016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年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itchFamily="2" charset="-122"/>
                <a:ea typeface="方正黑体简体" pitchFamily="2" charset="-122"/>
              </a:rPr>
              <a:t>日</a:t>
            </a:r>
          </a:p>
        </p:txBody>
      </p:sp>
      <p:sp>
        <p:nvSpPr>
          <p:cNvPr id="69" name="矩形 68"/>
          <p:cNvSpPr/>
          <p:nvPr/>
        </p:nvSpPr>
        <p:spPr>
          <a:xfrm>
            <a:off x="9753600" y="3659138"/>
            <a:ext cx="2438400" cy="31988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315200" y="3659138"/>
            <a:ext cx="2438400" cy="319886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876800" y="3659138"/>
            <a:ext cx="2438400" cy="319886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2438400" y="3659138"/>
            <a:ext cx="2438400" cy="3198862"/>
          </a:xfrm>
          <a:prstGeom prst="rect">
            <a:avLst/>
          </a:prstGeom>
          <a:solidFill>
            <a:srgbClr val="F15B0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0" y="3659138"/>
            <a:ext cx="2438400" cy="319886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988922" y="4931721"/>
            <a:ext cx="585164" cy="585164"/>
            <a:chOff x="988922" y="4931721"/>
            <a:chExt cx="585164" cy="585164"/>
          </a:xfrm>
        </p:grpSpPr>
        <p:sp>
          <p:nvSpPr>
            <p:cNvPr id="74" name="椭圆 73"/>
            <p:cNvSpPr/>
            <p:nvPr/>
          </p:nvSpPr>
          <p:spPr>
            <a:xfrm>
              <a:off x="988922" y="4931721"/>
              <a:ext cx="585164" cy="585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011" y="5010840"/>
              <a:ext cx="508123" cy="415737"/>
            </a:xfrm>
            <a:prstGeom prst="rect">
              <a:avLst/>
            </a:prstGeom>
          </p:spPr>
        </p:pic>
      </p:grpSp>
      <p:grpSp>
        <p:nvGrpSpPr>
          <p:cNvPr id="85" name="组合 84"/>
          <p:cNvGrpSpPr/>
          <p:nvPr/>
        </p:nvGrpSpPr>
        <p:grpSpPr>
          <a:xfrm>
            <a:off x="3335425" y="4931721"/>
            <a:ext cx="585164" cy="585164"/>
            <a:chOff x="3335425" y="4931721"/>
            <a:chExt cx="585164" cy="585164"/>
          </a:xfrm>
        </p:grpSpPr>
        <p:sp>
          <p:nvSpPr>
            <p:cNvPr id="76" name="椭圆 75"/>
            <p:cNvSpPr/>
            <p:nvPr/>
          </p:nvSpPr>
          <p:spPr>
            <a:xfrm>
              <a:off x="3335425" y="4931721"/>
              <a:ext cx="585164" cy="585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3587" y="4963550"/>
              <a:ext cx="476733" cy="535550"/>
            </a:xfrm>
            <a:prstGeom prst="rect">
              <a:avLst/>
            </a:prstGeom>
          </p:spPr>
        </p:pic>
      </p:grpSp>
      <p:grpSp>
        <p:nvGrpSpPr>
          <p:cNvPr id="88" name="组合 87"/>
          <p:cNvGrpSpPr/>
          <p:nvPr/>
        </p:nvGrpSpPr>
        <p:grpSpPr>
          <a:xfrm>
            <a:off x="10667036" y="4931721"/>
            <a:ext cx="585164" cy="585164"/>
            <a:chOff x="10667036" y="4931721"/>
            <a:chExt cx="585164" cy="585164"/>
          </a:xfrm>
        </p:grpSpPr>
        <p:sp>
          <p:nvSpPr>
            <p:cNvPr id="78" name="椭圆 77"/>
            <p:cNvSpPr/>
            <p:nvPr/>
          </p:nvSpPr>
          <p:spPr>
            <a:xfrm>
              <a:off x="10667036" y="4931721"/>
              <a:ext cx="585164" cy="585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1701" y="5016274"/>
              <a:ext cx="455769" cy="400941"/>
            </a:xfrm>
            <a:prstGeom prst="rect">
              <a:avLst/>
            </a:prstGeom>
          </p:spPr>
        </p:pic>
      </p:grpSp>
      <p:grpSp>
        <p:nvGrpSpPr>
          <p:cNvPr id="87" name="组合 86"/>
          <p:cNvGrpSpPr/>
          <p:nvPr/>
        </p:nvGrpSpPr>
        <p:grpSpPr>
          <a:xfrm>
            <a:off x="8257031" y="4922359"/>
            <a:ext cx="585164" cy="603889"/>
            <a:chOff x="8257031" y="4922359"/>
            <a:chExt cx="585164" cy="603889"/>
          </a:xfrm>
        </p:grpSpPr>
        <p:sp>
          <p:nvSpPr>
            <p:cNvPr id="80" name="椭圆 79"/>
            <p:cNvSpPr/>
            <p:nvPr/>
          </p:nvSpPr>
          <p:spPr>
            <a:xfrm>
              <a:off x="8257031" y="4922359"/>
              <a:ext cx="585164" cy="585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1336" y="4961914"/>
              <a:ext cx="493407" cy="564334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5681928" y="4931721"/>
            <a:ext cx="585164" cy="585164"/>
            <a:chOff x="5681928" y="4931721"/>
            <a:chExt cx="585164" cy="585164"/>
          </a:xfrm>
        </p:grpSpPr>
        <p:sp>
          <p:nvSpPr>
            <p:cNvPr id="82" name="椭圆 81"/>
            <p:cNvSpPr/>
            <p:nvPr/>
          </p:nvSpPr>
          <p:spPr>
            <a:xfrm>
              <a:off x="5681928" y="4931721"/>
              <a:ext cx="585164" cy="5851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9877" y="4951471"/>
              <a:ext cx="489266" cy="492443"/>
            </a:xfrm>
            <a:prstGeom prst="rect">
              <a:avLst/>
            </a:prstGeom>
          </p:spPr>
        </p:pic>
      </p:grpSp>
      <p:pic>
        <p:nvPicPr>
          <p:cNvPr id="2" name="纯音乐 - 英雄联盟排位赛模式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106275" y="-714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8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6" grpId="0"/>
      <p:bldP spid="67" grpId="0"/>
      <p:bldP spid="68" grpId="0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20" y="0"/>
            <a:ext cx="11391055" cy="6861168"/>
          </a:xfrm>
          <a:prstGeom prst="rect">
            <a:avLst/>
          </a:prstGeom>
        </p:spPr>
      </p:pic>
      <p:sp>
        <p:nvSpPr>
          <p:cNvPr id="14" name="等腰三角形 13"/>
          <p:cNvSpPr/>
          <p:nvPr/>
        </p:nvSpPr>
        <p:spPr>
          <a:xfrm>
            <a:off x="3310338" y="564813"/>
            <a:ext cx="5579662" cy="4810053"/>
          </a:xfrm>
          <a:prstGeom prst="triangl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" y="1"/>
            <a:ext cx="400261" cy="68580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02321" y="-3169"/>
            <a:ext cx="400261" cy="68580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3586775" y="879066"/>
            <a:ext cx="5038344" cy="4343400"/>
          </a:xfrm>
          <a:prstGeom prst="triangle">
            <a:avLst/>
          </a:prstGeom>
          <a:solidFill>
            <a:srgbClr val="F15B0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709073" y="2750801"/>
            <a:ext cx="793749" cy="793749"/>
            <a:chOff x="9979140" y="1308100"/>
            <a:chExt cx="793749" cy="793749"/>
          </a:xfrm>
        </p:grpSpPr>
        <p:sp>
          <p:nvSpPr>
            <p:cNvPr id="7" name="椭圆 6"/>
            <p:cNvSpPr/>
            <p:nvPr/>
          </p:nvSpPr>
          <p:spPr>
            <a:xfrm>
              <a:off x="9979140" y="1308100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1599" y="1351275"/>
              <a:ext cx="646667" cy="7264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295469" y="37102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项目</a:t>
            </a:r>
            <a:r>
              <a:rPr lang="zh-CN" altLang="en-US" sz="28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介绍</a:t>
            </a:r>
          </a:p>
        </p:txBody>
      </p:sp>
      <p:sp>
        <p:nvSpPr>
          <p:cNvPr id="10" name="矩形 9"/>
          <p:cNvSpPr/>
          <p:nvPr/>
        </p:nvSpPr>
        <p:spPr>
          <a:xfrm>
            <a:off x="5410885" y="4144021"/>
            <a:ext cx="1390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我们要做什么</a:t>
            </a:r>
            <a:r>
              <a:rPr lang="en-US" altLang="zh-CN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922939" y="4487561"/>
            <a:ext cx="36601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9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6" grpId="0" animBg="1"/>
      <p:bldP spid="4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项目来源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7359" y="188801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5" name="空心弧 4"/>
          <p:cNvSpPr/>
          <p:nvPr/>
        </p:nvSpPr>
        <p:spPr>
          <a:xfrm>
            <a:off x="1689100" y="269197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空心弧 99"/>
          <p:cNvSpPr/>
          <p:nvPr/>
        </p:nvSpPr>
        <p:spPr>
          <a:xfrm rot="10800000">
            <a:off x="3797300" y="262847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空心弧 101"/>
          <p:cNvSpPr/>
          <p:nvPr/>
        </p:nvSpPr>
        <p:spPr>
          <a:xfrm>
            <a:off x="5905499" y="269197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空心弧 102"/>
          <p:cNvSpPr/>
          <p:nvPr/>
        </p:nvSpPr>
        <p:spPr>
          <a:xfrm rot="10800000">
            <a:off x="8013699" y="259672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空心弧 103"/>
          <p:cNvSpPr/>
          <p:nvPr/>
        </p:nvSpPr>
        <p:spPr>
          <a:xfrm rot="10800000">
            <a:off x="1689100" y="265331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空心弧 104"/>
          <p:cNvSpPr/>
          <p:nvPr/>
        </p:nvSpPr>
        <p:spPr>
          <a:xfrm>
            <a:off x="3797300" y="266601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空心弧 105"/>
          <p:cNvSpPr/>
          <p:nvPr/>
        </p:nvSpPr>
        <p:spPr>
          <a:xfrm rot="10800000">
            <a:off x="5905499" y="260251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7" name="空心弧 106"/>
          <p:cNvSpPr/>
          <p:nvPr/>
        </p:nvSpPr>
        <p:spPr>
          <a:xfrm>
            <a:off x="8013699" y="263426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2730499" y="2345622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rot="10800000">
            <a:off x="4838699" y="5110906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>
            <a:off x="6946900" y="2345622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/>
          <p:cNvSpPr/>
          <p:nvPr/>
        </p:nvSpPr>
        <p:spPr>
          <a:xfrm rot="10800000">
            <a:off x="9055099" y="5113239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TextBox 3073"/>
          <p:cNvSpPr txBox="1"/>
          <p:nvPr/>
        </p:nvSpPr>
        <p:spPr>
          <a:xfrm>
            <a:off x="2003630" y="1752165"/>
            <a:ext cx="192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12" name="TextBox 3073"/>
          <p:cNvSpPr txBox="1"/>
          <p:nvPr/>
        </p:nvSpPr>
        <p:spPr>
          <a:xfrm>
            <a:off x="4086428" y="5396420"/>
            <a:ext cx="2037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13" name="TextBox 3073"/>
          <p:cNvSpPr txBox="1"/>
          <p:nvPr/>
        </p:nvSpPr>
        <p:spPr>
          <a:xfrm>
            <a:off x="8267698" y="5446938"/>
            <a:ext cx="1993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14" name="TextBox 3073"/>
          <p:cNvSpPr txBox="1"/>
          <p:nvPr/>
        </p:nvSpPr>
        <p:spPr>
          <a:xfrm>
            <a:off x="6354865" y="1776474"/>
            <a:ext cx="193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660" y="3455264"/>
            <a:ext cx="877985" cy="7346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888" y="3583211"/>
            <a:ext cx="747250" cy="47874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224" y="3577704"/>
            <a:ext cx="608491" cy="4897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205" y="3562354"/>
            <a:ext cx="625467" cy="52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6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0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2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需求分析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7359" y="188801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680" y="2122575"/>
            <a:ext cx="4238006" cy="5091024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5127711" y="4040077"/>
            <a:ext cx="348343" cy="34834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20385" y="3360090"/>
            <a:ext cx="260496" cy="26049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913" y="3711955"/>
            <a:ext cx="566103" cy="566103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70991" y="3008543"/>
            <a:ext cx="494448" cy="49444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073"/>
          <p:cNvSpPr txBox="1"/>
          <p:nvPr/>
        </p:nvSpPr>
        <p:spPr>
          <a:xfrm>
            <a:off x="1609816" y="3928967"/>
            <a:ext cx="192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0" name="TextBox 3073"/>
          <p:cNvSpPr txBox="1"/>
          <p:nvPr/>
        </p:nvSpPr>
        <p:spPr>
          <a:xfrm>
            <a:off x="2570150" y="5047709"/>
            <a:ext cx="192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1" name="TextBox 3073"/>
          <p:cNvSpPr txBox="1"/>
          <p:nvPr/>
        </p:nvSpPr>
        <p:spPr>
          <a:xfrm>
            <a:off x="2879686" y="1848079"/>
            <a:ext cx="192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2" name="TextBox 3073"/>
          <p:cNvSpPr txBox="1"/>
          <p:nvPr/>
        </p:nvSpPr>
        <p:spPr>
          <a:xfrm>
            <a:off x="7835103" y="2465141"/>
            <a:ext cx="192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3" name="TextBox 3073"/>
          <p:cNvSpPr txBox="1"/>
          <p:nvPr/>
        </p:nvSpPr>
        <p:spPr>
          <a:xfrm>
            <a:off x="8384242" y="4406143"/>
            <a:ext cx="192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36787" y="3784038"/>
            <a:ext cx="903438" cy="903438"/>
            <a:chOff x="6863569" y="2328289"/>
            <a:chExt cx="903438" cy="903438"/>
          </a:xfrm>
        </p:grpSpPr>
        <p:sp>
          <p:nvSpPr>
            <p:cNvPr id="17" name="椭圆 16"/>
            <p:cNvSpPr/>
            <p:nvPr/>
          </p:nvSpPr>
          <p:spPr>
            <a:xfrm>
              <a:off x="6863569" y="2328289"/>
              <a:ext cx="903438" cy="90343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9922" y="2519077"/>
              <a:ext cx="689246" cy="56392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485311" y="4681365"/>
            <a:ext cx="953536" cy="953536"/>
            <a:chOff x="3713217" y="3669890"/>
            <a:chExt cx="953536" cy="953536"/>
          </a:xfrm>
        </p:grpSpPr>
        <p:sp>
          <p:nvSpPr>
            <p:cNvPr id="15" name="椭圆 14"/>
            <p:cNvSpPr/>
            <p:nvPr/>
          </p:nvSpPr>
          <p:spPr>
            <a:xfrm>
              <a:off x="3713217" y="3669890"/>
              <a:ext cx="953536" cy="953536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651" y="3800027"/>
              <a:ext cx="646667" cy="72645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741259" y="3457385"/>
            <a:ext cx="903438" cy="903438"/>
            <a:chOff x="4983087" y="1756508"/>
            <a:chExt cx="903438" cy="903438"/>
          </a:xfrm>
        </p:grpSpPr>
        <p:sp>
          <p:nvSpPr>
            <p:cNvPr id="11" name="椭圆 10"/>
            <p:cNvSpPr/>
            <p:nvPr/>
          </p:nvSpPr>
          <p:spPr>
            <a:xfrm>
              <a:off x="4983087" y="1756508"/>
              <a:ext cx="903438" cy="903438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938" y="1947489"/>
              <a:ext cx="618231" cy="54385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538182" y="6136124"/>
            <a:ext cx="696686" cy="696686"/>
            <a:chOff x="4644571" y="4777014"/>
            <a:chExt cx="696686" cy="696686"/>
          </a:xfrm>
        </p:grpSpPr>
        <p:sp>
          <p:nvSpPr>
            <p:cNvPr id="2" name="椭圆 1"/>
            <p:cNvSpPr/>
            <p:nvPr/>
          </p:nvSpPr>
          <p:spPr>
            <a:xfrm>
              <a:off x="4644571" y="4777014"/>
              <a:ext cx="696686" cy="696686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6950" y="4860174"/>
              <a:ext cx="527892" cy="603777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5889023" y="4248284"/>
            <a:ext cx="903438" cy="903438"/>
            <a:chOff x="7441603" y="4129303"/>
            <a:chExt cx="903438" cy="903438"/>
          </a:xfrm>
        </p:grpSpPr>
        <p:sp>
          <p:nvSpPr>
            <p:cNvPr id="18" name="椭圆 17"/>
            <p:cNvSpPr/>
            <p:nvPr/>
          </p:nvSpPr>
          <p:spPr>
            <a:xfrm>
              <a:off x="7441603" y="4129303"/>
              <a:ext cx="903438" cy="903438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9469" y="4234119"/>
              <a:ext cx="622305" cy="6263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698323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5833E-6 1.11111E-6 L 6.45833E-6 1.11111E-6 C 6.45833E-6 -0.00046 0.00183 -0.01528 0.00235 -0.01875 C 0.00287 -0.02176 0.00404 -0.02732 0.00404 -0.02732 C 0.0043 -0.03032 0.00456 -0.0331 0.00482 -0.03588 C 0.00508 -0.03935 0.00534 -0.04259 0.00561 -0.04607 C 0.00587 -0.04838 0.00613 -0.0507 0.00639 -0.05324 C 0.00691 -0.08171 0.00795 -0.09537 0.00639 -0.1206 C 0.00613 -0.12523 0.00508 -0.12523 0.00404 -0.12917 C 0.00066 -0.14097 0.00613 -0.12546 0.00157 -0.13773 C -0.00012 -0.14977 0.00196 -0.13796 -0.00091 -0.14792 C -0.00416 -0.15972 0.00131 -0.14421 -0.00325 -0.15648 C -0.0052 -0.16644 -0.00273 -0.15417 -0.00572 -0.16644 C -0.00598 -0.16782 -0.00598 -0.16945 -0.0065 -0.17083 C -0.00716 -0.17245 -0.0082 -0.17338 -0.00885 -0.175 C -0.01015 -0.17778 -0.01054 -0.18171 -0.0121 -0.1838 C -0.01288 -0.18472 -0.01367 -0.18565 -0.01458 -0.18657 C -0.01562 -0.18773 -0.01679 -0.1882 -0.01783 -0.18935 C -0.01874 -0.19051 -0.01926 -0.19259 -0.02018 -0.19375 C -0.02096 -0.19468 -0.02538 -0.1963 -0.02578 -0.19653 C -0.03424 -0.20116 -0.02721 -0.19884 -0.03788 -0.20093 C -0.03867 -0.20139 -0.03945 -0.20208 -0.04036 -0.20232 C -0.04479 -0.20394 -0.05143 -0.20463 -0.05559 -0.20509 C -0.06158 -0.20463 -0.06744 -0.20463 -0.07343 -0.2037 C -0.07473 -0.2037 -0.0776 -0.20162 -0.07903 -0.20093 L -0.08137 -0.19815 " pathEditMode="relative" ptsTypes="AAAAAAAAAAAAAAAAAAAAAAAAAA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0833E-6 3.7037E-6 L 5.20833E-6 3.7037E-6 C -0.00038 -0.0044 -0.00051 -0.0088 -0.0009 -0.01296 C -0.00116 -0.01713 -0.0026 -0.02407 -0.00325 -0.02732 C -0.00351 -0.0287 -0.00364 -0.03032 -0.00403 -0.03171 L -0.00572 -0.03588 C -0.00598 -0.03843 -0.00598 -0.04097 -0.0065 -0.04306 C -0.00728 -0.0463 -0.00976 -0.05185 -0.00976 -0.05185 C -0.01171 -0.0625 -0.00898 -0.04931 -0.0121 -0.06042 C -0.01249 -0.06181 -0.01262 -0.06343 -0.01301 -0.06458 C -0.01406 -0.06875 -0.01523 -0.07014 -0.01705 -0.07338 C -0.01991 -0.08357 -0.01692 -0.07546 -0.02109 -0.08194 C -0.02278 -0.08449 -0.02421 -0.08773 -0.0259 -0.09051 C -0.02669 -0.0919 -0.02734 -0.09375 -0.02825 -0.09491 L -0.0332 -0.10046 C -0.03398 -0.10139 -0.03463 -0.10278 -0.03554 -0.10347 C -0.03827 -0.10509 -0.0384 -0.10486 -0.04114 -0.10764 C -0.04205 -0.10857 -0.0427 -0.10995 -0.04361 -0.11065 C -0.04518 -0.11181 -0.047 -0.11204 -0.04843 -0.11343 C -0.05325 -0.11759 -0.05051 -0.11574 -0.0565 -0.11921 L -0.05898 -0.1206 L -0.06132 -0.12199 C -0.06223 -0.12292 -0.06288 -0.12431 -0.06379 -0.125 C -0.06536 -0.12616 -0.06705 -0.12685 -0.06861 -0.12778 C -0.07213 -0.12986 -0.07018 -0.12894 -0.07434 -0.13079 C -0.07512 -0.13171 -0.07577 -0.13287 -0.07669 -0.13357 C -0.08007 -0.13565 -0.08437 -0.13681 -0.08801 -0.13773 C -0.09531 -0.13727 -0.10247 -0.13727 -0.10976 -0.13634 C -0.1121 -0.13611 -0.11575 -0.13079 -0.11705 -0.12917 L -0.11939 -0.12639 " pathEditMode="relative" ptsTypes="AAAAAAAAAAAAAAAAAAAAAAAAAAAA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05 -0.00394 -0.00235 -0.00764 -0.00326 -0.01158 C -0.00378 -0.01436 -0.00365 -0.01737 -0.00404 -0.02014 C -0.00417 -0.02153 -0.00456 -0.02292 -0.00482 -0.02454 C -0.00508 -0.03102 -0.00521 -0.03774 -0.0056 -0.04445 C -0.00573 -0.04607 -0.00651 -0.04723 -0.00638 -0.04885 C -0.00625 -0.05186 -0.00482 -0.05741 -0.00482 -0.05741 C -0.00339 -0.07454 -0.00482 -0.06181 -0.00326 -0.07176 C -0.00261 -0.07524 -0.00248 -0.07825 -0.00157 -0.08172 C -0.00118 -0.08357 -0.00053 -0.08565 0 -0.0875 C 0.00182 -0.09283 0.00156 -0.08982 0.00156 -0.09306 " pathEditMode="relative" ptsTypes="AAAAAAAAAAAA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6 L 4.79167E-6 -3.7037E-6 C -0.00221 -0.00162 -0.0043 -0.00324 -0.00651 -0.0044 C -0.00938 -0.00602 -0.0125 -0.00648 -0.01537 -0.00717 C -0.01615 -0.00787 -0.01693 -0.00856 -0.01784 -0.00879 C -0.02422 -0.00995 -0.03711 -0.01157 -0.03711 -0.01157 C -0.0474 -0.01528 -0.03307 -0.01041 -0.05326 -0.01435 C -0.05638 -0.01504 -0.05534 -0.01666 -0.0582 -0.01875 C -0.05912 -0.01944 -0.06029 -0.01967 -0.06133 -0.02014 C -0.06302 -0.02199 -0.06484 -0.02338 -0.06628 -0.02592 C -0.06927 -0.03148 -0.06771 -0.02916 -0.07109 -0.0331 C -0.07162 -0.03449 -0.07227 -0.03588 -0.07266 -0.0375 C -0.07305 -0.03866 -0.07318 -0.04028 -0.07344 -0.04166 C -0.0737 -0.04259 -0.07396 -0.04352 -0.07422 -0.04444 " pathEditMode="relative" ptsTypes="AAAAAAAAAAAAAA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047 L -2.70833E-6 0.00069 C -0.00065 -0.00625 -0.00117 -0.01181 -0.00117 -0.01736 C -0.00117 -0.02084 -2.70833E-6 -0.02385 -2.70833E-6 -0.02685 C -2.70833E-6 -0.02986 -0.00169 -0.05972 -0.00312 -0.07107 C -0.00364 -0.07454 -0.00455 -0.07824 -0.00495 -0.08218 C -0.00716 -0.10764 -0.00481 -0.09838 -0.00885 -0.11088 C -0.01354 -0.13866 -0.00807 -0.10394 -0.01172 -0.13773 C -0.01224 -0.14144 -0.01341 -0.14491 -0.01354 -0.14908 C -0.01432 -0.15417 -0.01536 -0.16574 -0.01666 -0.17037 C -0.01784 -0.17385 -0.0194 -0.17755 -0.02044 -0.18148 C -0.02174 -0.18658 -0.02278 -0.1919 -0.02448 -0.19676 C -0.02786 -0.20718 -0.02552 -0.20116 -0.03216 -0.21389 C -0.0345 -0.21875 -0.03737 -0.225 -0.04088 -0.22755 L -0.04375 -0.22917 C -0.04453 -0.23056 -0.04909 -0.23704 -0.05026 -0.23866 C -0.05143 -0.23935 -0.05247 -0.23982 -0.05338 -0.24051 C -0.05429 -0.24167 -0.05521 -0.24329 -0.05625 -0.24445 C -0.05872 -0.24653 -0.06263 -0.24746 -0.06484 -0.24815 C -0.06901 -0.25139 -0.06692 -0.24977 -0.07135 -0.24977 " pathEditMode="relative" rAng="0" ptsTypes="AAAAAAAAAAAAAAAAAAAA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8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03704E-6 L -2.91667E-6 -7.03704E-6 C 0.00183 -0.00487 0.00287 -0.01135 0.0056 -0.01436 C 0.00912 -0.01876 0.00743 -0.01598 0.01042 -0.02315 C 0.01068 -0.02454 0.01068 -0.02639 0.0112 -0.02732 C 0.01263 -0.02987 0.01446 -0.03126 0.01615 -0.03311 C 0.01927 -0.03681 0.01758 -0.03542 0.02097 -0.03751 C 0.02175 -0.03889 0.0224 -0.04051 0.02344 -0.04167 C 0.02409 -0.0426 0.02865 -0.04445 0.02904 -0.04468 L 0.03399 -0.05024 " pathEditMode="relative" ptsTypes="AAAAAAAAAA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00023 L -1.45833E-6 0.00023 L 0.00886 -0.00671 C 0.0099 -0.0074 0.0112 -0.00764 0.01224 -0.00879 C 0.01458 -0.01111 0.0168 -0.01458 0.01888 -0.01713 L 0.0224 -0.02129 L 0.02565 -0.02569 C 0.0263 -0.02778 0.02708 -0.03009 0.028 -0.03171 C 0.02995 -0.03611 0.03464 -0.04467 0.03464 -0.04444 C 0.03503 -0.04676 0.03503 -0.04907 0.03568 -0.05069 C 0.04063 -0.06481 0.03776 -0.04977 0.04128 -0.06342 C 0.0457 -0.07986 0.0362 -0.05578 0.04688 -0.0824 C 0.04805 -0.08495 0.04922 -0.08773 0.05039 -0.09074 C 0.05182 -0.0949 0.05469 -0.10347 0.05469 -0.10301 C 0.05847 -0.12407 0.05248 -0.0949 0.05925 -0.11389 C 0.06016 -0.1162 0.05977 -0.11967 0.06029 -0.12245 C 0.06081 -0.12477 0.06198 -0.12639 0.06263 -0.12847 C 0.06302 -0.13287 0.06315 -0.13703 0.06367 -0.14097 C 0.06406 -0.14352 0.06458 -0.14537 0.06485 -0.14745 C 0.06537 -0.15023 0.0655 -0.15301 0.06615 -0.15602 C 0.0655 -0.16782 0.0655 -0.17963 0.06485 -0.19166 C 0.06485 -0.19398 0.06406 -0.1956 0.06367 -0.19815 C 0.06315 -0.20208 0.06302 -0.20625 0.06263 -0.21065 C 0.06224 -0.21342 0.06172 -0.21597 0.06159 -0.21921 C 0.06133 -0.22245 0.06159 -0.22592 0.06159 -0.22916 " pathEditMode="relative" rAng="0" ptsTypes="AAAAAAAAAAAAAAAAAAAAAAAAA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00013 0.00047 C 0.00104 -0.00393 0.0026 -0.00902 0.00417 -0.0118 C 0.00521 -0.01365 0.00677 -0.01389 0.0082 -0.01527 C 0.00963 -0.01666 0.01445 -0.02129 0.01536 -0.02338 C 0.01849 -0.03078 0.01667 -0.02685 0.022 -0.03356 L 0.02396 -0.03611 C 0.02708 -0.04375 0.02513 -0.03958 0.03047 -0.04629 L 0.03229 -0.04861 C 0.03333 -0.05 0.03385 -0.05115 0.03489 -0.05162 L 0.04336 -0.05578 C 0.05013 -0.05717 0.0569 -0.05972 0.06406 -0.05972 C 0.06575 -0.05995 0.06745 -0.0581 0.06914 -0.05717 L 0.07148 -0.05578 C 0.07265 -0.05555 0.07318 -0.05463 0.07409 -0.05463 C 0.07552 -0.05393 0.07656 -0.05393 0.07773 -0.05324 C 0.07943 -0.05301 0.08086 -0.05139 0.08281 -0.05069 C 0.08359 -0.05023 0.0845 -0.0493 0.08528 -0.0493 C 0.08685 -0.04907 0.08867 -0.04907 0.09023 -0.04861 C 0.09206 -0.04791 0.09531 -0.0456 0.09544 -0.04514 C 0.09648 -0.04467 0.09687 -0.04328 0.09818 -0.04259 C 0.09883 -0.04189 0.10117 -0.04143 0.10117 -0.0412 " pathEditMode="relative" rAng="21060000" ptsTypes="AAAAAAAAAAAAAAAAAAAAAA">
                                      <p:cBhvr>
                                        <p:cTn id="8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-354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04167E-6 -3.33333E-6 L 6.04167E-6 -3.33333E-6 C 0.00209 -0.00208 0.0043 -0.00371 0.00639 -0.00579 C 0.0073 -0.00671 0.00821 -0.00741 0.00886 -0.0088 C 0.01329 -0.01852 0.00508 -0.00764 0.01199 -0.01597 C 0.0129 -0.01829 0.01511 -0.02408 0.01602 -0.02593 C 0.0168 -0.02708 0.01771 -0.02778 0.0185 -0.02871 C 0.02149 -0.03658 0.0185 -0.02986 0.02253 -0.03588 C 0.02344 -0.03727 0.02396 -0.03912 0.02501 -0.04028 C 0.02644 -0.04167 0.02982 -0.04306 0.02982 -0.04306 C 0.03139 -0.04491 0.03282 -0.04769 0.03464 -0.04884 L 0.04193 -0.05301 C 0.0448 -0.05486 0.04753 -0.05648 0.05079 -0.05741 C 0.05352 -0.0581 0.05847 -0.05926 0.0612 -0.06019 C 0.06238 -0.06065 0.06342 -0.06111 0.06446 -0.06158 C 0.06732 -0.06134 0.0737 -0.06134 0.07735 -0.0588 C 0.07852 -0.0581 0.07956 -0.05671 0.08061 -0.05602 C 0.08139 -0.05533 0.0823 -0.05509 0.08308 -0.05463 C 0.08438 -0.05371 0.08568 -0.05255 0.08712 -0.05162 C 0.0879 -0.05116 0.08868 -0.05093 0.08946 -0.05023 C 0.09063 -0.04931 0.09154 -0.04769 0.09271 -0.04746 C 0.09558 -0.0463 0.09857 -0.04653 0.10157 -0.04583 L 0.10886 -0.04167 L 0.11133 -0.04028 C 0.11212 -0.03935 0.11277 -0.0382 0.11368 -0.03727 C 0.11446 -0.03658 0.1155 -0.03681 0.11615 -0.03588 C 0.12266 -0.02662 0.11407 -0.03496 0.11941 -0.03009 " pathEditMode="relative" ptsTypes="AAAAAAAAAAAAAAAAAAAAAAAAAAA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859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项目</a:t>
            </a:r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解决问题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0" y="1181100"/>
            <a:ext cx="5880100" cy="56769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37359" y="188801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5880100" y="1181100"/>
            <a:ext cx="6311900" cy="5676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719" y="2057400"/>
            <a:ext cx="2322502" cy="3924300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4240771" y="297180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40771" y="454025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935229" y="297180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935229" y="454025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39400" y="3030577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1</a:t>
            </a:r>
            <a:endParaRPr lang="zh-CN" altLang="en-US" sz="28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39400" y="4583440"/>
            <a:ext cx="417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2</a:t>
            </a:r>
            <a:endParaRPr lang="zh-CN" altLang="en-US" sz="28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26821" y="3030577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3</a:t>
            </a:r>
            <a:endParaRPr lang="zh-CN" altLang="en-US" sz="28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01421" y="459614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4</a:t>
            </a:r>
            <a:endParaRPr lang="zh-CN" altLang="en-US" sz="28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7294" y="297180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1" name="TextBox 3073"/>
          <p:cNvSpPr txBox="1"/>
          <p:nvPr/>
        </p:nvSpPr>
        <p:spPr>
          <a:xfrm>
            <a:off x="1538695" y="3289300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27294" y="44914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3" name="TextBox 3073"/>
          <p:cNvSpPr txBox="1"/>
          <p:nvPr/>
        </p:nvSpPr>
        <p:spPr>
          <a:xfrm>
            <a:off x="1538695" y="4808954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59131" y="297180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5" name="TextBox 3073"/>
          <p:cNvSpPr txBox="1"/>
          <p:nvPr/>
        </p:nvSpPr>
        <p:spPr>
          <a:xfrm>
            <a:off x="7580871" y="3289300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9131" y="44914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7" name="TextBox 3073"/>
          <p:cNvSpPr txBox="1"/>
          <p:nvPr/>
        </p:nvSpPr>
        <p:spPr>
          <a:xfrm>
            <a:off x="7580871" y="4808954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75192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6" grpId="0"/>
      <p:bldP spid="27" grpId="0"/>
      <p:bldP spid="28" grpId="0"/>
      <p:bldP spid="29" grpId="0"/>
      <p:bldP spid="7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11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行业前景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7359" y="188801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 flipV="1">
            <a:off x="689030" y="3976914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-1" y="3976914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F15B0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044227" y="145590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发展趋势</a:t>
            </a:r>
          </a:p>
        </p:txBody>
      </p:sp>
      <p:sp>
        <p:nvSpPr>
          <p:cNvPr id="62" name="TextBox 3073"/>
          <p:cNvSpPr txBox="1"/>
          <p:nvPr/>
        </p:nvSpPr>
        <p:spPr>
          <a:xfrm>
            <a:off x="8065967" y="1773404"/>
            <a:ext cx="3592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044227" y="308300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消费习惯</a:t>
            </a:r>
          </a:p>
        </p:txBody>
      </p:sp>
      <p:sp>
        <p:nvSpPr>
          <p:cNvPr id="64" name="TextBox 3073"/>
          <p:cNvSpPr txBox="1"/>
          <p:nvPr/>
        </p:nvSpPr>
        <p:spPr>
          <a:xfrm>
            <a:off x="8065967" y="3400504"/>
            <a:ext cx="3592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44227" y="458509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政策扶持</a:t>
            </a:r>
          </a:p>
        </p:txBody>
      </p:sp>
      <p:sp>
        <p:nvSpPr>
          <p:cNvPr id="66" name="TextBox 3073"/>
          <p:cNvSpPr txBox="1"/>
          <p:nvPr/>
        </p:nvSpPr>
        <p:spPr>
          <a:xfrm>
            <a:off x="8065967" y="4902596"/>
            <a:ext cx="3592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7953" y="1422400"/>
            <a:ext cx="998599" cy="812800"/>
            <a:chOff x="6867953" y="1422400"/>
            <a:chExt cx="998599" cy="8128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867953" y="1422400"/>
              <a:ext cx="998599" cy="812800"/>
              <a:chOff x="6956853" y="1447800"/>
              <a:chExt cx="823011" cy="669882"/>
            </a:xfrm>
            <a:solidFill>
              <a:srgbClr val="F15B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椭圆 50"/>
              <p:cNvSpPr/>
              <p:nvPr/>
            </p:nvSpPr>
            <p:spPr>
              <a:xfrm>
                <a:off x="6956853" y="1447800"/>
                <a:ext cx="669882" cy="6698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7487214" y="1647255"/>
                <a:ext cx="314327" cy="2709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7057290" y="1546109"/>
              <a:ext cx="4667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67953" y="2978150"/>
            <a:ext cx="998599" cy="812800"/>
            <a:chOff x="6867953" y="2978150"/>
            <a:chExt cx="998599" cy="812800"/>
          </a:xfrm>
        </p:grpSpPr>
        <p:grpSp>
          <p:nvGrpSpPr>
            <p:cNvPr id="55" name="组合 54"/>
            <p:cNvGrpSpPr/>
            <p:nvPr/>
          </p:nvGrpSpPr>
          <p:grpSpPr>
            <a:xfrm>
              <a:off x="6867953" y="2978150"/>
              <a:ext cx="998599" cy="812800"/>
              <a:chOff x="6956853" y="1447800"/>
              <a:chExt cx="823011" cy="669882"/>
            </a:xfrm>
            <a:solidFill>
              <a:srgbClr val="F15B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椭圆 55"/>
              <p:cNvSpPr/>
              <p:nvPr/>
            </p:nvSpPr>
            <p:spPr>
              <a:xfrm>
                <a:off x="6956853" y="1447800"/>
                <a:ext cx="669882" cy="6698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5400000">
                <a:off x="7487214" y="1647255"/>
                <a:ext cx="314327" cy="2709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7057290" y="3098972"/>
              <a:ext cx="4844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67953" y="4483100"/>
            <a:ext cx="998599" cy="812800"/>
            <a:chOff x="6867953" y="4483100"/>
            <a:chExt cx="998599" cy="812800"/>
          </a:xfrm>
        </p:grpSpPr>
        <p:grpSp>
          <p:nvGrpSpPr>
            <p:cNvPr id="58" name="组合 57"/>
            <p:cNvGrpSpPr/>
            <p:nvPr/>
          </p:nvGrpSpPr>
          <p:grpSpPr>
            <a:xfrm>
              <a:off x="6867953" y="4483100"/>
              <a:ext cx="998599" cy="812800"/>
              <a:chOff x="6956853" y="1447800"/>
              <a:chExt cx="823011" cy="669882"/>
            </a:xfrm>
            <a:solidFill>
              <a:srgbClr val="F15B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椭圆 58"/>
              <p:cNvSpPr/>
              <p:nvPr/>
            </p:nvSpPr>
            <p:spPr>
              <a:xfrm>
                <a:off x="6956853" y="1447800"/>
                <a:ext cx="669882" cy="6698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7487214" y="1647255"/>
                <a:ext cx="314327" cy="2709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7051416" y="4599630"/>
              <a:ext cx="4860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sp>
        <p:nvSpPr>
          <p:cNvPr id="35" name="平行四边形 34"/>
          <p:cNvSpPr/>
          <p:nvPr/>
        </p:nvSpPr>
        <p:spPr>
          <a:xfrm flipV="1">
            <a:off x="2075951" y="3976914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flipV="1">
            <a:off x="3461832" y="3976914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>
            <a:off x="1377062" y="3976914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F15B0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>
            <a:off x="2755587" y="3976914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F15B0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>
            <a:off x="4229324" y="2581275"/>
            <a:ext cx="1914301" cy="2651125"/>
          </a:xfrm>
          <a:prstGeom prst="parallelogram">
            <a:avLst>
              <a:gd name="adj" fmla="val 57782"/>
            </a:avLst>
          </a:prstGeom>
          <a:solidFill>
            <a:srgbClr val="F15B0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920293" y="1447800"/>
            <a:ext cx="1680532" cy="1133475"/>
          </a:xfrm>
          <a:prstGeom prst="triangle">
            <a:avLst>
              <a:gd name="adj" fmla="val 70984"/>
            </a:avLst>
          </a:prstGeom>
          <a:solidFill>
            <a:srgbClr val="F15B0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" grpId="0" animBg="1"/>
      <p:bldP spid="61" grpId="0"/>
      <p:bldP spid="62" grpId="0"/>
      <p:bldP spid="63" grpId="0"/>
      <p:bldP spid="64" grpId="0"/>
      <p:bldP spid="65" grpId="0"/>
      <p:bldP spid="66" grpId="0"/>
      <p:bldP spid="35" grpId="0" animBg="1"/>
      <p:bldP spid="34" grpId="0" animBg="1"/>
      <p:bldP spid="43" grpId="0" animBg="1"/>
      <p:bldP spid="33" grpId="0" animBg="1"/>
      <p:bldP spid="5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11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竞争对手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7359" y="188801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5" y="1320800"/>
            <a:ext cx="5058843" cy="32601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14" y="1685050"/>
            <a:ext cx="2370567" cy="29110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92" y="2815998"/>
            <a:ext cx="4184474" cy="2498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95" y="4596057"/>
            <a:ext cx="4274672" cy="7676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858" y="4844246"/>
            <a:ext cx="2784557" cy="346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37" y="4844245"/>
            <a:ext cx="459159" cy="423839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354" y="1320800"/>
            <a:ext cx="5058843" cy="3260143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682" y="2815998"/>
            <a:ext cx="4184474" cy="249819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484" y="4596057"/>
            <a:ext cx="4274672" cy="7676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349" y="4862865"/>
            <a:ext cx="1630721" cy="358759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16" y="4844245"/>
            <a:ext cx="459159" cy="4238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673" y="2350253"/>
            <a:ext cx="1379802" cy="20883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166132" y="521975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添加你的标题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文字</a:t>
            </a:r>
          </a:p>
        </p:txBody>
      </p:sp>
      <p:sp>
        <p:nvSpPr>
          <p:cNvPr id="23" name="TextBox 3073"/>
          <p:cNvSpPr txBox="1"/>
          <p:nvPr/>
        </p:nvSpPr>
        <p:spPr>
          <a:xfrm>
            <a:off x="1599106" y="5537256"/>
            <a:ext cx="2960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76497" y="521975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添加对方标题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文字</a:t>
            </a:r>
          </a:p>
        </p:txBody>
      </p:sp>
      <p:sp>
        <p:nvSpPr>
          <p:cNvPr id="25" name="TextBox 3073"/>
          <p:cNvSpPr txBox="1"/>
          <p:nvPr/>
        </p:nvSpPr>
        <p:spPr>
          <a:xfrm>
            <a:off x="7509471" y="5537256"/>
            <a:ext cx="2960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22806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448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可行性分析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7359" y="188801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953659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4674759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144159"/>
            <a:ext cx="12212742" cy="3530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391725" y="4957420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1725" y="6049041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93421" y="4957420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693421" y="6052125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95067" y="4957420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395067" y="6049041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6002" y="49671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18" name="TextBox 3073"/>
          <p:cNvSpPr txBox="1"/>
          <p:nvPr/>
        </p:nvSpPr>
        <p:spPr>
          <a:xfrm>
            <a:off x="1068692" y="5217993"/>
            <a:ext cx="2998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26" y="5031655"/>
            <a:ext cx="575705" cy="4710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49" y="6101864"/>
            <a:ext cx="442558" cy="4971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92" y="5074138"/>
            <a:ext cx="456535" cy="40161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622" y="6111234"/>
            <a:ext cx="458068" cy="5239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67" y="6112508"/>
            <a:ext cx="456385" cy="45934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66002" y="61099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5" name="TextBox 3073"/>
          <p:cNvSpPr txBox="1"/>
          <p:nvPr/>
        </p:nvSpPr>
        <p:spPr>
          <a:xfrm>
            <a:off x="1068692" y="6360770"/>
            <a:ext cx="2998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96227" y="49671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7" name="TextBox 3073"/>
          <p:cNvSpPr txBox="1"/>
          <p:nvPr/>
        </p:nvSpPr>
        <p:spPr>
          <a:xfrm>
            <a:off x="5298917" y="5217993"/>
            <a:ext cx="290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96227" y="61099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9" name="TextBox 3073"/>
          <p:cNvSpPr txBox="1"/>
          <p:nvPr/>
        </p:nvSpPr>
        <p:spPr>
          <a:xfrm>
            <a:off x="5298917" y="6360770"/>
            <a:ext cx="290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64561" y="49671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7" name="TextBox 3073"/>
          <p:cNvSpPr txBox="1"/>
          <p:nvPr/>
        </p:nvSpPr>
        <p:spPr>
          <a:xfrm>
            <a:off x="8967251" y="5217993"/>
            <a:ext cx="2985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64561" y="61099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9" name="TextBox 3073"/>
          <p:cNvSpPr txBox="1"/>
          <p:nvPr/>
        </p:nvSpPr>
        <p:spPr>
          <a:xfrm>
            <a:off x="8967251" y="6360770"/>
            <a:ext cx="2985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175" y="4993084"/>
            <a:ext cx="532769" cy="51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5410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9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24" grpId="0"/>
      <p:bldP spid="25" grpId="0"/>
      <p:bldP spid="26" grpId="0"/>
      <p:bldP spid="27" grpId="0"/>
      <p:bldP spid="28" grpId="0"/>
      <p:bldP spid="29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" y="-12700"/>
            <a:ext cx="102356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01101" y="0"/>
            <a:ext cx="3412640" cy="6845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021647" y="2567517"/>
            <a:ext cx="793749" cy="793749"/>
            <a:chOff x="10021647" y="2567517"/>
            <a:chExt cx="793749" cy="793749"/>
          </a:xfrm>
        </p:grpSpPr>
        <p:sp>
          <p:nvSpPr>
            <p:cNvPr id="6" name="椭圆 5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428507" y="3414575"/>
            <a:ext cx="1980029" cy="52322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产品与运营</a:t>
            </a:r>
          </a:p>
        </p:txBody>
      </p:sp>
      <p:sp>
        <p:nvSpPr>
          <p:cNvPr id="9" name="矩形 8"/>
          <p:cNvSpPr/>
          <p:nvPr/>
        </p:nvSpPr>
        <p:spPr>
          <a:xfrm>
            <a:off x="9813227" y="3876919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我们怎么做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14387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11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产品概述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22191" y="140001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3" name="等腰三角形 2"/>
          <p:cNvSpPr/>
          <p:nvPr/>
        </p:nvSpPr>
        <p:spPr>
          <a:xfrm>
            <a:off x="2599235" y="2473692"/>
            <a:ext cx="247723" cy="21355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4800709" y="4521200"/>
            <a:ext cx="247723" cy="21355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6940459" y="2473692"/>
            <a:ext cx="247723" cy="21355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099459" y="4521200"/>
            <a:ext cx="247723" cy="21355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19221" y="2667000"/>
            <a:ext cx="1854200" cy="1854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978221" y="2667000"/>
            <a:ext cx="1854200" cy="18542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37221" y="2667000"/>
            <a:ext cx="1854200" cy="18542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296221" y="2667000"/>
            <a:ext cx="1854200" cy="18542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014716" y="16255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9" name="TextBox 3073"/>
          <p:cNvSpPr txBox="1"/>
          <p:nvPr/>
        </p:nvSpPr>
        <p:spPr>
          <a:xfrm>
            <a:off x="2017406" y="1876373"/>
            <a:ext cx="23255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0387" y="16255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0" name="TextBox 3073"/>
          <p:cNvSpPr txBox="1"/>
          <p:nvPr/>
        </p:nvSpPr>
        <p:spPr>
          <a:xfrm>
            <a:off x="6363077" y="1876373"/>
            <a:ext cx="22696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42980" y="477738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5" name="TextBox 3073"/>
          <p:cNvSpPr txBox="1"/>
          <p:nvPr/>
        </p:nvSpPr>
        <p:spPr>
          <a:xfrm>
            <a:off x="4345670" y="5028209"/>
            <a:ext cx="228127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16240" y="477738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7" name="TextBox 3073"/>
          <p:cNvSpPr txBox="1"/>
          <p:nvPr/>
        </p:nvSpPr>
        <p:spPr>
          <a:xfrm>
            <a:off x="8718931" y="5028209"/>
            <a:ext cx="22536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90889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animBg="1"/>
      <p:bldP spid="35" grpId="0" animBg="1"/>
      <p:bldP spid="36" grpId="0" animBg="1"/>
      <p:bldP spid="2" grpId="0" animBg="1"/>
      <p:bldP spid="31" grpId="0" animBg="1"/>
      <p:bldP spid="32" grpId="0" animBg="1"/>
      <p:bldP spid="33" grpId="0" animBg="1"/>
      <p:bldP spid="38" grpId="0"/>
      <p:bldP spid="39" grpId="0"/>
      <p:bldP spid="19" grpId="0"/>
      <p:bldP spid="20" grpId="0"/>
      <p:bldP spid="24" grpId="0"/>
      <p:bldP spid="25" grpId="0"/>
      <p:bldP spid="29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产品推广形式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22191" y="140001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0" y="2222500"/>
            <a:ext cx="2508106" cy="3535362"/>
          </a:xfrm>
          <a:prstGeom prst="rect">
            <a:avLst/>
          </a:prstGeom>
        </p:spPr>
      </p:pic>
      <p:sp>
        <p:nvSpPr>
          <p:cNvPr id="49" name="TextBox 16"/>
          <p:cNvSpPr txBox="1"/>
          <p:nvPr/>
        </p:nvSpPr>
        <p:spPr>
          <a:xfrm>
            <a:off x="6264228" y="17437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微信推广</a:t>
            </a:r>
          </a:p>
        </p:txBody>
      </p: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2938306" y="3559391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空间推广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301623" y="3817187"/>
            <a:ext cx="2960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7131171" y="2777045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推广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41"/>
          <p:cNvSpPr txBox="1"/>
          <p:nvPr/>
        </p:nvSpPr>
        <p:spPr>
          <a:xfrm>
            <a:off x="7030563" y="402787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微博推广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262579" y="3517677"/>
            <a:ext cx="428008" cy="428008"/>
            <a:chOff x="4679950" y="2006901"/>
            <a:chExt cx="582474" cy="582474"/>
          </a:xfrm>
        </p:grpSpPr>
        <p:sp>
          <p:nvSpPr>
            <p:cNvPr id="58" name="椭圆 57"/>
            <p:cNvSpPr/>
            <p:nvPr/>
          </p:nvSpPr>
          <p:spPr>
            <a:xfrm>
              <a:off x="4679950" y="2006901"/>
              <a:ext cx="582474" cy="58247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51" y="2076450"/>
              <a:ext cx="528772" cy="46000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801571" y="1794492"/>
            <a:ext cx="431589" cy="428008"/>
            <a:chOff x="5801571" y="1794492"/>
            <a:chExt cx="431589" cy="428008"/>
          </a:xfrm>
        </p:grpSpPr>
        <p:sp>
          <p:nvSpPr>
            <p:cNvPr id="84" name="椭圆 83"/>
            <p:cNvSpPr/>
            <p:nvPr/>
          </p:nvSpPr>
          <p:spPr>
            <a:xfrm>
              <a:off x="5801571" y="1794492"/>
              <a:ext cx="428008" cy="428008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8838" y="1827808"/>
              <a:ext cx="414322" cy="360442"/>
            </a:xfrm>
            <a:prstGeom prst="rect">
              <a:avLst/>
            </a:prstGeom>
          </p:spPr>
        </p:pic>
      </p:grpSp>
      <p:sp>
        <p:nvSpPr>
          <p:cNvPr id="86" name="矩形 85"/>
          <p:cNvSpPr/>
          <p:nvPr/>
        </p:nvSpPr>
        <p:spPr>
          <a:xfrm>
            <a:off x="6264228" y="1971664"/>
            <a:ext cx="3057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7657" y="2796742"/>
            <a:ext cx="428008" cy="428008"/>
            <a:chOff x="6747657" y="2796742"/>
            <a:chExt cx="428008" cy="428008"/>
          </a:xfrm>
        </p:grpSpPr>
        <p:sp>
          <p:nvSpPr>
            <p:cNvPr id="87" name="椭圆 86"/>
            <p:cNvSpPr/>
            <p:nvPr/>
          </p:nvSpPr>
          <p:spPr>
            <a:xfrm>
              <a:off x="6747657" y="2796742"/>
              <a:ext cx="428008" cy="42800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889" y="2878544"/>
              <a:ext cx="342282" cy="297770"/>
            </a:xfrm>
            <a:prstGeom prst="rect">
              <a:avLst/>
            </a:prstGeom>
          </p:spPr>
        </p:pic>
      </p:grpSp>
      <p:sp>
        <p:nvSpPr>
          <p:cNvPr id="89" name="矩形 88"/>
          <p:cNvSpPr/>
          <p:nvPr/>
        </p:nvSpPr>
        <p:spPr>
          <a:xfrm>
            <a:off x="7131171" y="3014140"/>
            <a:ext cx="3043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83801" y="4120608"/>
            <a:ext cx="487385" cy="454176"/>
            <a:chOff x="6483801" y="4120608"/>
            <a:chExt cx="487385" cy="454176"/>
          </a:xfrm>
        </p:grpSpPr>
        <p:sp>
          <p:nvSpPr>
            <p:cNvPr id="90" name="椭圆 89"/>
            <p:cNvSpPr/>
            <p:nvPr/>
          </p:nvSpPr>
          <p:spPr>
            <a:xfrm>
              <a:off x="6543178" y="4120608"/>
              <a:ext cx="428008" cy="428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3801" y="4167353"/>
              <a:ext cx="468336" cy="407431"/>
            </a:xfrm>
            <a:prstGeom prst="rect">
              <a:avLst/>
            </a:prstGeom>
          </p:spPr>
        </p:pic>
      </p:grpSp>
      <p:sp>
        <p:nvSpPr>
          <p:cNvPr id="91" name="矩形 90"/>
          <p:cNvSpPr/>
          <p:nvPr/>
        </p:nvSpPr>
        <p:spPr>
          <a:xfrm>
            <a:off x="7030563" y="4340993"/>
            <a:ext cx="3143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65523" y="5459713"/>
            <a:ext cx="281654" cy="28165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661113" y="5459713"/>
            <a:ext cx="471868" cy="471868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60466" y="5360791"/>
            <a:ext cx="380577" cy="380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209258" y="5649927"/>
            <a:ext cx="281654" cy="28165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46354" y="5459713"/>
            <a:ext cx="528332" cy="5283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952586" y="5551004"/>
            <a:ext cx="380577" cy="38057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153632" y="5326993"/>
            <a:ext cx="281654" cy="28165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349222" y="5326993"/>
            <a:ext cx="471868" cy="4718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648575" y="5228070"/>
            <a:ext cx="380577" cy="38057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1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2" grpId="0"/>
      <p:bldP spid="53" grpId="0"/>
      <p:bldP spid="55" grpId="0"/>
      <p:bldP spid="86" grpId="0"/>
      <p:bldP spid="89" grpId="0"/>
      <p:bldP spid="91" grpId="0"/>
      <p:bldP spid="8" grpId="0" animBg="1"/>
      <p:bldP spid="41" grpId="0" animBg="1"/>
      <p:bldP spid="42" grpId="0" animBg="1"/>
      <p:bldP spid="43" grpId="0" animBg="1"/>
      <p:bldP spid="44" grpId="0" animBg="1"/>
      <p:bldP spid="56" grpId="0" animBg="1"/>
      <p:bldP spid="57" grpId="0" animBg="1"/>
      <p:bldP spid="59" grpId="0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0" y="3454400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448800" y="3060700"/>
            <a:ext cx="793749" cy="793749"/>
            <a:chOff x="9448800" y="30607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9448800" y="3060700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6901" y="3168021"/>
              <a:ext cx="689246" cy="56392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582499" y="3060700"/>
            <a:ext cx="793749" cy="793749"/>
            <a:chOff x="5582499" y="3060700"/>
            <a:chExt cx="793749" cy="793749"/>
          </a:xfrm>
        </p:grpSpPr>
        <p:sp>
          <p:nvSpPr>
            <p:cNvPr id="54" name="椭圆 53"/>
            <p:cNvSpPr/>
            <p:nvPr/>
          </p:nvSpPr>
          <p:spPr>
            <a:xfrm>
              <a:off x="5582499" y="3060700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4958" y="3103875"/>
              <a:ext cx="646667" cy="72645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783257" y="2993057"/>
            <a:ext cx="793749" cy="793749"/>
            <a:chOff x="1783257" y="3060700"/>
            <a:chExt cx="793749" cy="793749"/>
          </a:xfrm>
        </p:grpSpPr>
        <p:sp>
          <p:nvSpPr>
            <p:cNvPr id="55" name="椭圆 54"/>
            <p:cNvSpPr/>
            <p:nvPr/>
          </p:nvSpPr>
          <p:spPr>
            <a:xfrm>
              <a:off x="1783257" y="3060700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1666" y="3175393"/>
              <a:ext cx="618231" cy="54385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109765" y="3961770"/>
            <a:ext cx="1620957" cy="748699"/>
            <a:chOff x="9109765" y="3961770"/>
            <a:chExt cx="1620957" cy="748699"/>
          </a:xfrm>
        </p:grpSpPr>
        <p:sp>
          <p:nvSpPr>
            <p:cNvPr id="57" name="矩形 56"/>
            <p:cNvSpPr/>
            <p:nvPr/>
          </p:nvSpPr>
          <p:spPr>
            <a:xfrm>
              <a:off x="9109765" y="3961770"/>
              <a:ext cx="1620957" cy="52322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algn="dist"/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公司简介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9404718" y="4402692"/>
              <a:ext cx="10310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我们是谁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74375" y="2236706"/>
            <a:ext cx="1620957" cy="770121"/>
            <a:chOff x="5174375" y="2236706"/>
            <a:chExt cx="1620957" cy="770121"/>
          </a:xfrm>
        </p:grpSpPr>
        <p:sp>
          <p:nvSpPr>
            <p:cNvPr id="59" name="矩形 58"/>
            <p:cNvSpPr/>
            <p:nvPr/>
          </p:nvSpPr>
          <p:spPr>
            <a:xfrm>
              <a:off x="5174375" y="2236706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项目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介绍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276967" y="2699050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我们要做什么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51414" y="3907758"/>
            <a:ext cx="1980029" cy="770121"/>
            <a:chOff x="1251414" y="3907758"/>
            <a:chExt cx="1980029" cy="770121"/>
          </a:xfrm>
        </p:grpSpPr>
        <p:sp>
          <p:nvSpPr>
            <p:cNvPr id="61" name="矩形 60"/>
            <p:cNvSpPr/>
            <p:nvPr/>
          </p:nvSpPr>
          <p:spPr>
            <a:xfrm>
              <a:off x="1251414" y="3907758"/>
              <a:ext cx="1980029" cy="52322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产品与运营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1636134" y="4370102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我们怎么做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753600" y="-10671"/>
            <a:ext cx="2438400" cy="1559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315200" y="-10671"/>
            <a:ext cx="2438400" cy="15595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6800" y="-10671"/>
            <a:ext cx="2438400" cy="155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38400" y="-10671"/>
            <a:ext cx="2438400" cy="155950"/>
          </a:xfrm>
          <a:prstGeom prst="rect">
            <a:avLst/>
          </a:prstGeom>
          <a:solidFill>
            <a:srgbClr val="F15B0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-10671"/>
            <a:ext cx="2438400" cy="15595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6037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地面推广计划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22191" y="140001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79771" y="467207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68654" y="4760953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86" y="4801061"/>
            <a:ext cx="507781" cy="570429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994285" y="325125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095868" y="3340133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816" y="3472472"/>
            <a:ext cx="438748" cy="385966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994285" y="1830429"/>
            <a:ext cx="828411" cy="828411"/>
          </a:xfrm>
          <a:prstGeom prst="ellipse">
            <a:avLst/>
          </a:prstGeom>
          <a:noFill/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083168" y="1919312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080" y="1991591"/>
            <a:ext cx="502821" cy="506086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6311623" y="1830429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00506" y="1919312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18" y="1971165"/>
            <a:ext cx="544820" cy="623138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6311623" y="325125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400506" y="3340133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11" y="3452796"/>
            <a:ext cx="519834" cy="425319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6311623" y="467207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400506" y="4760953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328" y="4812734"/>
            <a:ext cx="537101" cy="566132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2911579" y="18647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3" name="TextBox 3073"/>
          <p:cNvSpPr txBox="1"/>
          <p:nvPr/>
        </p:nvSpPr>
        <p:spPr>
          <a:xfrm>
            <a:off x="2914269" y="2115550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11579" y="33884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3073"/>
          <p:cNvSpPr txBox="1"/>
          <p:nvPr/>
        </p:nvSpPr>
        <p:spPr>
          <a:xfrm>
            <a:off x="2914269" y="3639252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11579" y="48111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8" name="TextBox 3073"/>
          <p:cNvSpPr txBox="1"/>
          <p:nvPr/>
        </p:nvSpPr>
        <p:spPr>
          <a:xfrm>
            <a:off x="2914269" y="5061936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327447" y="18647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0" name="TextBox 3073"/>
          <p:cNvSpPr txBox="1"/>
          <p:nvPr/>
        </p:nvSpPr>
        <p:spPr>
          <a:xfrm>
            <a:off x="7330137" y="2115550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27447" y="33884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2" name="TextBox 3073"/>
          <p:cNvSpPr txBox="1"/>
          <p:nvPr/>
        </p:nvSpPr>
        <p:spPr>
          <a:xfrm>
            <a:off x="7330137" y="3639252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327447" y="48111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4" name="TextBox 3073"/>
          <p:cNvSpPr txBox="1"/>
          <p:nvPr/>
        </p:nvSpPr>
        <p:spPr>
          <a:xfrm>
            <a:off x="7330137" y="5061936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63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2" grpId="0" animBg="1"/>
      <p:bldP spid="23" grpId="0" animBg="1"/>
      <p:bldP spid="29" grpId="0" animBg="1"/>
      <p:bldP spid="31" grpId="0" animBg="1"/>
      <p:bldP spid="34" grpId="0" animBg="1"/>
      <p:bldP spid="35" grpId="0" animBg="1"/>
      <p:bldP spid="38" grpId="0" animBg="1"/>
      <p:bldP spid="39" grpId="0" animBg="1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线下推广方案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22191" y="140001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2854552"/>
            <a:ext cx="3807600" cy="38076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00" y="2854552"/>
            <a:ext cx="3807600" cy="3807600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1446600" y="2666102"/>
            <a:ext cx="1677600" cy="16776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124200" y="1539802"/>
            <a:ext cx="1677600" cy="1677600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43700" y="1077752"/>
            <a:ext cx="1677600" cy="167760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931800" y="1539802"/>
            <a:ext cx="1677600" cy="1677600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609400" y="2666102"/>
            <a:ext cx="1677600" cy="1677600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748140" y="441542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1" name="TextBox 45"/>
          <p:cNvSpPr txBox="1"/>
          <p:nvPr/>
        </p:nvSpPr>
        <p:spPr>
          <a:xfrm>
            <a:off x="1556077" y="4635763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简要的文字介绍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498026" y="330614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45"/>
          <p:cNvSpPr txBox="1"/>
          <p:nvPr/>
        </p:nvSpPr>
        <p:spPr>
          <a:xfrm>
            <a:off x="3325013" y="3516958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简要的文字介绍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87938" y="284185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9" name="TextBox 45"/>
          <p:cNvSpPr txBox="1"/>
          <p:nvPr/>
        </p:nvSpPr>
        <p:spPr>
          <a:xfrm>
            <a:off x="5124450" y="3052662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简要的文字介绍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207976" y="322665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1" name="TextBox 45"/>
          <p:cNvSpPr txBox="1"/>
          <p:nvPr/>
        </p:nvSpPr>
        <p:spPr>
          <a:xfrm>
            <a:off x="7044488" y="3437469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简要的文字介绍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949998" y="441918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3" name="TextBox 45"/>
          <p:cNvSpPr txBox="1"/>
          <p:nvPr/>
        </p:nvSpPr>
        <p:spPr>
          <a:xfrm>
            <a:off x="8776985" y="4629991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简要的文字介绍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7" name="TextBox 3073"/>
          <p:cNvSpPr txBox="1"/>
          <p:nvPr/>
        </p:nvSpPr>
        <p:spPr>
          <a:xfrm>
            <a:off x="4043650" y="4673621"/>
            <a:ext cx="39959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60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-0.33229 0.007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15" y="3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.32188 0.00579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3" grpId="0"/>
      <p:bldP spid="41" grpId="0"/>
      <p:bldP spid="44" grpId="0"/>
      <p:bldP spid="56" grpId="0"/>
      <p:bldP spid="57" grpId="0"/>
      <p:bldP spid="59" grpId="0"/>
      <p:bldP spid="60" grpId="0"/>
      <p:bldP spid="61" grpId="0"/>
      <p:bldP spid="62" grpId="0"/>
      <p:bldP spid="63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代理推广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69314"/>
            <a:ext cx="12212742" cy="190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22191" y="140001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6816" y="2510576"/>
            <a:ext cx="1081024" cy="262193"/>
          </a:xfrm>
          <a:prstGeom prst="ellipse">
            <a:avLst/>
          </a:pr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泪滴形 1"/>
          <p:cNvSpPr/>
          <p:nvPr/>
        </p:nvSpPr>
        <p:spPr>
          <a:xfrm rot="8100000">
            <a:off x="4988110" y="1480070"/>
            <a:ext cx="958434" cy="958434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37063" y="2665880"/>
            <a:ext cx="255002" cy="780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71853" y="4075047"/>
            <a:ext cx="759113" cy="184116"/>
          </a:xfrm>
          <a:prstGeom prst="ellipse">
            <a:avLst/>
          </a:prstGeom>
          <a:noFill/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rot="8100000">
            <a:off x="2414895" y="3351409"/>
            <a:ext cx="673028" cy="673028"/>
          </a:xfrm>
          <a:prstGeom prst="teardrop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659935" y="4184104"/>
            <a:ext cx="179067" cy="54781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38951" y="5263404"/>
            <a:ext cx="759113" cy="184116"/>
          </a:xfrm>
          <a:prstGeom prst="ellipse">
            <a:avLst/>
          </a:pr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rot="8100000">
            <a:off x="4781993" y="4539766"/>
            <a:ext cx="673028" cy="673028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027033" y="5372461"/>
            <a:ext cx="179067" cy="5478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435926" y="4926891"/>
            <a:ext cx="759113" cy="184116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泪滴形 40"/>
          <p:cNvSpPr/>
          <p:nvPr/>
        </p:nvSpPr>
        <p:spPr>
          <a:xfrm rot="8100000">
            <a:off x="7478968" y="4203253"/>
            <a:ext cx="673028" cy="673028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724008" y="5035948"/>
            <a:ext cx="179067" cy="5478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407997" y="3022581"/>
            <a:ext cx="759113" cy="184116"/>
          </a:xfrm>
          <a:prstGeom prst="ellipse">
            <a:avLst/>
          </a:prstGeom>
          <a:noFill/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泪滴形 51"/>
          <p:cNvSpPr/>
          <p:nvPr/>
        </p:nvSpPr>
        <p:spPr>
          <a:xfrm rot="8100000">
            <a:off x="8451039" y="2298943"/>
            <a:ext cx="673028" cy="673028"/>
          </a:xfrm>
          <a:prstGeom prst="teardrop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696079" y="3131638"/>
            <a:ext cx="179067" cy="5478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endCxn id="32" idx="7"/>
          </p:cNvCxnSpPr>
          <p:nvPr/>
        </p:nvCxnSpPr>
        <p:spPr>
          <a:xfrm flipH="1">
            <a:off x="3019796" y="2747693"/>
            <a:ext cx="2088412" cy="135431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37" idx="3"/>
          </p:cNvCxnSpPr>
          <p:nvPr/>
        </p:nvCxnSpPr>
        <p:spPr>
          <a:xfrm flipH="1">
            <a:off x="5118507" y="2801645"/>
            <a:ext cx="275411" cy="17381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689295" y="2783159"/>
            <a:ext cx="1790911" cy="21681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007841" y="2657281"/>
            <a:ext cx="2396274" cy="4540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00" y="2350866"/>
            <a:ext cx="547874" cy="626632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6007841" y="1562980"/>
            <a:ext cx="634693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F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总代理</a:t>
            </a:r>
            <a:endParaRPr lang="zh-CN" altLang="en-US" sz="1400" dirty="0">
              <a:solidFill>
                <a:srgbClr val="00B0F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0" name="TextBox 3073"/>
          <p:cNvSpPr txBox="1"/>
          <p:nvPr/>
        </p:nvSpPr>
        <p:spPr>
          <a:xfrm>
            <a:off x="6010201" y="1783086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2417" y="3284792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一级代理</a:t>
            </a:r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2" name="TextBox 3073"/>
          <p:cNvSpPr txBox="1"/>
          <p:nvPr/>
        </p:nvSpPr>
        <p:spPr>
          <a:xfrm>
            <a:off x="8534778" y="3504897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435926" y="5181598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二级代理</a:t>
            </a:r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4" name="TextBox 3073"/>
          <p:cNvSpPr txBox="1"/>
          <p:nvPr/>
        </p:nvSpPr>
        <p:spPr>
          <a:xfrm>
            <a:off x="7438287" y="5401703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850364" y="5340600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三级代理</a:t>
            </a:r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1" name="TextBox 3073"/>
          <p:cNvSpPr txBox="1"/>
          <p:nvPr/>
        </p:nvSpPr>
        <p:spPr>
          <a:xfrm>
            <a:off x="3852725" y="5560706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638300" y="4261507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四级代理</a:t>
            </a:r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3" name="TextBox 3073"/>
          <p:cNvSpPr txBox="1"/>
          <p:nvPr/>
        </p:nvSpPr>
        <p:spPr>
          <a:xfrm>
            <a:off x="1640661" y="4481613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334" y="1507257"/>
            <a:ext cx="1083459" cy="8821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144" y="3435532"/>
            <a:ext cx="715268" cy="5823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55" y="4541364"/>
            <a:ext cx="768610" cy="6257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754" y="4314480"/>
            <a:ext cx="592148" cy="48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4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7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6" grpId="0" animBg="1"/>
      <p:bldP spid="52" grpId="0" animBg="1"/>
      <p:bldP spid="53" grpId="0" animBg="1"/>
      <p:bldP spid="59" grpId="0"/>
      <p:bldP spid="60" grpId="0"/>
      <p:bldP spid="61" grpId="0"/>
      <p:bldP spid="62" grpId="0"/>
      <p:bldP spid="63" grpId="0"/>
      <p:bldP spid="64" grpId="0"/>
      <p:bldP spid="70" grpId="0"/>
      <p:bldP spid="71" grpId="0"/>
      <p:bldP spid="72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利润分析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69314"/>
            <a:ext cx="12212742" cy="190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22191" y="140001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896666" y="2611225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896666" y="3020219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896666" y="3461502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896666" y="3924310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896666" y="4387119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896666" y="4849928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1896666" y="5312737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1896666" y="5775545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497522" y="2460106"/>
            <a:ext cx="434541" cy="3425155"/>
            <a:chOff x="837122" y="1821032"/>
            <a:chExt cx="512745" cy="4041577"/>
          </a:xfrm>
        </p:grpSpPr>
        <p:sp>
          <p:nvSpPr>
            <p:cNvPr id="78" name="TextBox 41"/>
            <p:cNvSpPr txBox="1"/>
            <p:nvPr/>
          </p:nvSpPr>
          <p:spPr>
            <a:xfrm>
              <a:off x="1056197" y="5554832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79" name="TextBox 42"/>
            <p:cNvSpPr txBox="1"/>
            <p:nvPr/>
          </p:nvSpPr>
          <p:spPr>
            <a:xfrm>
              <a:off x="837122" y="50214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100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0" name="TextBox 43"/>
            <p:cNvSpPr txBox="1"/>
            <p:nvPr/>
          </p:nvSpPr>
          <p:spPr>
            <a:xfrm>
              <a:off x="837122" y="44880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200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1" name="TextBox 44"/>
            <p:cNvSpPr txBox="1"/>
            <p:nvPr/>
          </p:nvSpPr>
          <p:spPr>
            <a:xfrm>
              <a:off x="837122" y="39546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300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2" name="TextBox 45"/>
            <p:cNvSpPr txBox="1"/>
            <p:nvPr/>
          </p:nvSpPr>
          <p:spPr>
            <a:xfrm>
              <a:off x="837122" y="34212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400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3" name="TextBox 46"/>
            <p:cNvSpPr txBox="1"/>
            <p:nvPr/>
          </p:nvSpPr>
          <p:spPr>
            <a:xfrm>
              <a:off x="837122" y="28878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500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4" name="TextBox 47"/>
            <p:cNvSpPr txBox="1"/>
            <p:nvPr/>
          </p:nvSpPr>
          <p:spPr>
            <a:xfrm>
              <a:off x="837122" y="23544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600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5" name="TextBox 48"/>
            <p:cNvSpPr txBox="1"/>
            <p:nvPr/>
          </p:nvSpPr>
          <p:spPr>
            <a:xfrm>
              <a:off x="837122" y="18210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700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86" name="任意多边形 85"/>
          <p:cNvSpPr/>
          <p:nvPr/>
        </p:nvSpPr>
        <p:spPr>
          <a:xfrm>
            <a:off x="2284134" y="3364635"/>
            <a:ext cx="7297310" cy="1317967"/>
          </a:xfrm>
          <a:custGeom>
            <a:avLst/>
            <a:gdLst>
              <a:gd name="connsiteX0" fmla="*/ 0 w 8610600"/>
              <a:gd name="connsiteY0" fmla="*/ 1447800 h 1555160"/>
              <a:gd name="connsiteX1" fmla="*/ 2730500 w 8610600"/>
              <a:gd name="connsiteY1" fmla="*/ 558800 h 1555160"/>
              <a:gd name="connsiteX2" fmla="*/ 5969000 w 8610600"/>
              <a:gd name="connsiteY2" fmla="*/ 1549400 h 1555160"/>
              <a:gd name="connsiteX3" fmla="*/ 8610600 w 8610600"/>
              <a:gd name="connsiteY3" fmla="*/ 0 h 15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10600" h="1555160">
                <a:moveTo>
                  <a:pt x="0" y="1447800"/>
                </a:moveTo>
                <a:cubicBezTo>
                  <a:pt x="867833" y="994833"/>
                  <a:pt x="1735667" y="541867"/>
                  <a:pt x="2730500" y="558800"/>
                </a:cubicBezTo>
                <a:cubicBezTo>
                  <a:pt x="3725333" y="575733"/>
                  <a:pt x="4988983" y="1642533"/>
                  <a:pt x="5969000" y="1549400"/>
                </a:cubicBezTo>
                <a:cubicBezTo>
                  <a:pt x="6949017" y="1456267"/>
                  <a:pt x="8144933" y="262467"/>
                  <a:pt x="861060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2381001" y="3526080"/>
            <a:ext cx="6705346" cy="1184404"/>
          </a:xfrm>
          <a:custGeom>
            <a:avLst/>
            <a:gdLst>
              <a:gd name="connsiteX0" fmla="*/ 0 w 7912100"/>
              <a:gd name="connsiteY0" fmla="*/ 0 h 1397560"/>
              <a:gd name="connsiteX1" fmla="*/ 2959100 w 7912100"/>
              <a:gd name="connsiteY1" fmla="*/ 1397000 h 1397560"/>
              <a:gd name="connsiteX2" fmla="*/ 4711700 w 7912100"/>
              <a:gd name="connsiteY2" fmla="*/ 177800 h 1397560"/>
              <a:gd name="connsiteX3" fmla="*/ 7912100 w 7912100"/>
              <a:gd name="connsiteY3" fmla="*/ 838200 h 13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2100" h="1397560">
                <a:moveTo>
                  <a:pt x="0" y="0"/>
                </a:moveTo>
                <a:cubicBezTo>
                  <a:pt x="1086908" y="683683"/>
                  <a:pt x="2173817" y="1367367"/>
                  <a:pt x="2959100" y="1397000"/>
                </a:cubicBezTo>
                <a:cubicBezTo>
                  <a:pt x="3744383" y="1426633"/>
                  <a:pt x="3886200" y="270933"/>
                  <a:pt x="4711700" y="177800"/>
                </a:cubicBezTo>
                <a:cubicBezTo>
                  <a:pt x="5537200" y="84667"/>
                  <a:pt x="7306733" y="700617"/>
                  <a:pt x="7912100" y="838200"/>
                </a:cubicBezTo>
              </a:path>
            </a:pathLst>
          </a:cu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2165741" y="2783433"/>
            <a:ext cx="7168154" cy="2316265"/>
          </a:xfrm>
          <a:custGeom>
            <a:avLst/>
            <a:gdLst>
              <a:gd name="connsiteX0" fmla="*/ 0 w 8458200"/>
              <a:gd name="connsiteY0" fmla="*/ 2273300 h 2733121"/>
              <a:gd name="connsiteX1" fmla="*/ 5143500 w 8458200"/>
              <a:gd name="connsiteY1" fmla="*/ 2565400 h 2733121"/>
              <a:gd name="connsiteX2" fmla="*/ 8458200 w 8458200"/>
              <a:gd name="connsiteY2" fmla="*/ 0 h 273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58200" h="2733121">
                <a:moveTo>
                  <a:pt x="0" y="2273300"/>
                </a:moveTo>
                <a:cubicBezTo>
                  <a:pt x="1866900" y="2608791"/>
                  <a:pt x="3733800" y="2944283"/>
                  <a:pt x="5143500" y="2565400"/>
                </a:cubicBezTo>
                <a:cubicBezTo>
                  <a:pt x="6553200" y="2186517"/>
                  <a:pt x="8144933" y="541867"/>
                  <a:pt x="8458200" y="0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9251445" y="2715004"/>
            <a:ext cx="150682" cy="15068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506103" y="3272712"/>
            <a:ext cx="150682" cy="15068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9013007" y="4154718"/>
            <a:ext cx="150682" cy="150682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3073"/>
          <p:cNvSpPr txBox="1"/>
          <p:nvPr/>
        </p:nvSpPr>
        <p:spPr>
          <a:xfrm>
            <a:off x="2068285" y="6041518"/>
            <a:ext cx="758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35961" y="138290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7" name="TextBox 3073"/>
          <p:cNvSpPr txBox="1"/>
          <p:nvPr/>
        </p:nvSpPr>
        <p:spPr>
          <a:xfrm>
            <a:off x="4013572" y="1797673"/>
            <a:ext cx="3568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不用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 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多余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的文字修饰，言简意赅的说明分项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775258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5" grpId="0"/>
      <p:bldP spid="96" grpId="0"/>
      <p:bldP spid="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26"/>
            <a:ext cx="12206518" cy="6242876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6248902"/>
            <a:ext cx="12212742" cy="6109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432300" y="1877875"/>
            <a:ext cx="3403600" cy="3403600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460274" y="3585099"/>
            <a:ext cx="1931604" cy="1931604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907416" y="3696372"/>
            <a:ext cx="1004114" cy="1004114"/>
          </a:xfrm>
          <a:prstGeom prst="ellipse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287649" y="1054529"/>
            <a:ext cx="2519395" cy="2519395"/>
          </a:xfrm>
          <a:prstGeom prst="ellipse">
            <a:avLst/>
          </a:prstGeom>
          <a:solidFill>
            <a:srgbClr val="F15B0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195850" y="2823135"/>
            <a:ext cx="1961369" cy="1961369"/>
          </a:xfrm>
          <a:prstGeom prst="ellipse">
            <a:avLst/>
          </a:prstGeom>
          <a:solidFill>
            <a:srgbClr val="FFC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36411" y="5118954"/>
            <a:ext cx="711481" cy="711481"/>
          </a:xfrm>
          <a:prstGeom prst="ellipse">
            <a:avLst/>
          </a:prstGeom>
          <a:solidFill>
            <a:srgbClr val="0070C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203355" y="1683398"/>
            <a:ext cx="3808267" cy="3808267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714623" y="2851912"/>
            <a:ext cx="793749" cy="79374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286" y="2905566"/>
            <a:ext cx="669285" cy="76549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5328818" y="382752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发展前景</a:t>
            </a:r>
            <a:endParaRPr lang="zh-CN" altLang="en-US" sz="28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54466" y="4289869"/>
            <a:ext cx="1569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 smtClean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长期的战</a:t>
            </a:r>
            <a:r>
              <a:rPr lang="zh-CN" altLang="en-US" sz="1400" dirty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略</a:t>
            </a:r>
            <a:r>
              <a:rPr lang="zh-CN" altLang="en-US" sz="1400" dirty="0" smtClean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目标</a:t>
            </a:r>
            <a:r>
              <a:rPr lang="en-US" altLang="zh-CN" sz="1400" dirty="0" smtClean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rgbClr val="00B05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49823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37" grpId="0" animBg="1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753" y="-188686"/>
            <a:ext cx="7599968" cy="6858000"/>
          </a:xfrm>
          <a:prstGeom prst="rect">
            <a:avLst/>
          </a:prstGeom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公司战略目标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525" y="143441"/>
            <a:ext cx="586426" cy="605192"/>
            <a:chOff x="301243" y="1041338"/>
            <a:chExt cx="793749" cy="819149"/>
          </a:xfrm>
        </p:grpSpPr>
        <p:sp>
          <p:nvSpPr>
            <p:cNvPr id="37" name="椭圆 36"/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9314"/>
            <a:ext cx="12212742" cy="1905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2305249">
            <a:off x="695157" y="320296"/>
            <a:ext cx="6301091" cy="6301091"/>
          </a:xfrm>
          <a:prstGeom prst="arc">
            <a:avLst>
              <a:gd name="adj1" fmla="val 16024624"/>
              <a:gd name="adj2" fmla="val 1287916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92875" y="16320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15B0B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合作共赢</a:t>
            </a:r>
            <a:endParaRPr lang="zh-CN" altLang="en-US" sz="4800" dirty="0">
              <a:solidFill>
                <a:srgbClr val="F15B0B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6902" y="2311021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15B0B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制胜未来</a:t>
            </a:r>
          </a:p>
        </p:txBody>
      </p:sp>
      <p:sp>
        <p:nvSpPr>
          <p:cNvPr id="13" name="椭圆 12"/>
          <p:cNvSpPr/>
          <p:nvPr/>
        </p:nvSpPr>
        <p:spPr>
          <a:xfrm rot="21393301">
            <a:off x="5639384" y="931799"/>
            <a:ext cx="1217659" cy="121765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93301">
            <a:off x="6414085" y="2247504"/>
            <a:ext cx="1217659" cy="121765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93301">
            <a:off x="6414085" y="3688256"/>
            <a:ext cx="1217659" cy="1217659"/>
          </a:xfrm>
          <a:prstGeom prst="ellipse">
            <a:avLst/>
          </a:prstGeom>
          <a:solidFill>
            <a:srgbClr val="F15B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93301">
            <a:off x="5639384" y="4969265"/>
            <a:ext cx="1217659" cy="121765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6"/>
          <p:cNvSpPr txBox="1"/>
          <p:nvPr/>
        </p:nvSpPr>
        <p:spPr>
          <a:xfrm>
            <a:off x="5859526" y="117377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企业</a:t>
            </a:r>
            <a:endParaRPr lang="en-US" altLang="zh-CN" sz="2400" dirty="0" smtClean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使命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5" name="TextBox 36"/>
          <p:cNvSpPr txBox="1"/>
          <p:nvPr/>
        </p:nvSpPr>
        <p:spPr>
          <a:xfrm>
            <a:off x="6619363" y="247746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企业</a:t>
            </a:r>
            <a:endParaRPr lang="en-US" altLang="zh-CN" sz="2400" dirty="0" smtClean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宗旨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6" name="TextBox 38"/>
          <p:cNvSpPr txBox="1"/>
          <p:nvPr/>
        </p:nvSpPr>
        <p:spPr>
          <a:xfrm>
            <a:off x="6648204" y="390201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核心</a:t>
            </a:r>
            <a:endParaRPr lang="en-US" altLang="zh-CN" sz="2400" dirty="0" smtClean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价值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7" name="TextBox 40"/>
          <p:cNvSpPr txBox="1"/>
          <p:nvPr/>
        </p:nvSpPr>
        <p:spPr>
          <a:xfrm>
            <a:off x="5848103" y="519936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经营</a:t>
            </a:r>
            <a:endParaRPr lang="en-US" altLang="zh-CN" sz="2400" dirty="0" smtClean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理念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27142" y="115918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9" name="TextBox 3073"/>
          <p:cNvSpPr txBox="1"/>
          <p:nvPr/>
        </p:nvSpPr>
        <p:spPr>
          <a:xfrm>
            <a:off x="7229832" y="1410010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82690" y="26149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2" name="TextBox 3073"/>
          <p:cNvSpPr txBox="1"/>
          <p:nvPr/>
        </p:nvSpPr>
        <p:spPr>
          <a:xfrm>
            <a:off x="7985380" y="2865797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17194" y="408010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4" name="TextBox 3073"/>
          <p:cNvSpPr txBox="1"/>
          <p:nvPr/>
        </p:nvSpPr>
        <p:spPr>
          <a:xfrm>
            <a:off x="8019884" y="4330931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200421" y="53699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6" name="TextBox 3073"/>
          <p:cNvSpPr txBox="1"/>
          <p:nvPr/>
        </p:nvSpPr>
        <p:spPr>
          <a:xfrm>
            <a:off x="7203111" y="5620822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6783433" y="1390344"/>
            <a:ext cx="320021" cy="27588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5400000">
            <a:off x="7575600" y="2737835"/>
            <a:ext cx="320021" cy="2758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7575600" y="4178597"/>
            <a:ext cx="320021" cy="27588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5400000">
            <a:off x="6794323" y="5475245"/>
            <a:ext cx="320021" cy="27588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9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  <p:bldP spid="13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8" grpId="0" animBg="1"/>
      <p:bldP spid="39" grpId="0" animBg="1"/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五年发展规划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525" y="143441"/>
            <a:ext cx="586426" cy="605192"/>
            <a:chOff x="301243" y="1041338"/>
            <a:chExt cx="793749" cy="819149"/>
          </a:xfrm>
        </p:grpSpPr>
        <p:sp>
          <p:nvSpPr>
            <p:cNvPr id="37" name="椭圆 36"/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9314"/>
            <a:ext cx="12212742" cy="1905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4308558" y="2173194"/>
            <a:ext cx="3318093" cy="3318093"/>
          </a:xfrm>
          <a:prstGeom prst="rect">
            <a:avLst/>
          </a:prstGeom>
          <a:solidFill>
            <a:schemeClr val="bg1">
              <a:lumMod val="6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>
            <a:off x="4182309" y="2022708"/>
            <a:ext cx="1698620" cy="1698620"/>
          </a:xfrm>
          <a:prstGeom prst="round2Diag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对角圆角矩形 40"/>
          <p:cNvSpPr/>
          <p:nvPr/>
        </p:nvSpPr>
        <p:spPr>
          <a:xfrm rot="5400000">
            <a:off x="6127236" y="2022708"/>
            <a:ext cx="1698620" cy="1698620"/>
          </a:xfrm>
          <a:prstGeom prst="round2Diag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对角圆角矩形 41"/>
          <p:cNvSpPr/>
          <p:nvPr/>
        </p:nvSpPr>
        <p:spPr>
          <a:xfrm rot="5400000">
            <a:off x="4182309" y="3832240"/>
            <a:ext cx="1698620" cy="1698620"/>
          </a:xfrm>
          <a:prstGeom prst="round2Diag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对角圆角矩形 42"/>
          <p:cNvSpPr/>
          <p:nvPr/>
        </p:nvSpPr>
        <p:spPr>
          <a:xfrm rot="10800000">
            <a:off x="6127237" y="3832240"/>
            <a:ext cx="1698620" cy="1698620"/>
          </a:xfrm>
          <a:prstGeom prst="round2Diag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177"/>
          <p:cNvSpPr txBox="1"/>
          <p:nvPr/>
        </p:nvSpPr>
        <p:spPr>
          <a:xfrm>
            <a:off x="4320564" y="2320053"/>
            <a:ext cx="13822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100</a:t>
            </a: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家门</a:t>
            </a:r>
            <a:r>
              <a:rPr lang="zh-CN" altLang="en-US" sz="24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店</a:t>
            </a:r>
          </a:p>
        </p:txBody>
      </p:sp>
      <p:sp>
        <p:nvSpPr>
          <p:cNvPr id="45" name="TextBox 190"/>
          <p:cNvSpPr txBox="1"/>
          <p:nvPr/>
        </p:nvSpPr>
        <p:spPr>
          <a:xfrm>
            <a:off x="6234427" y="2345503"/>
            <a:ext cx="14637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2</a:t>
            </a:r>
            <a:r>
              <a:rPr lang="zh-CN" altLang="en-US" sz="4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亿</a:t>
            </a:r>
            <a:endParaRPr lang="en-US" altLang="zh-CN" sz="4400" dirty="0" smtClean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元年销售额</a:t>
            </a:r>
            <a:endParaRPr lang="zh-CN" altLang="en-US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6" name="TextBox 193"/>
          <p:cNvSpPr txBox="1"/>
          <p:nvPr/>
        </p:nvSpPr>
        <p:spPr>
          <a:xfrm>
            <a:off x="4350561" y="4130935"/>
            <a:ext cx="1299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8</a:t>
            </a: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家分公司</a:t>
            </a:r>
            <a:endParaRPr lang="zh-CN" altLang="en-US" sz="20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7" name="TextBox 193"/>
          <p:cNvSpPr txBox="1"/>
          <p:nvPr/>
        </p:nvSpPr>
        <p:spPr>
          <a:xfrm>
            <a:off x="6221189" y="4198496"/>
            <a:ext cx="20667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产品销售</a:t>
            </a:r>
            <a:r>
              <a:rPr lang="zh-CN" altLang="en-US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覆盖</a:t>
            </a:r>
            <a:endParaRPr lang="en-US" altLang="zh-CN" dirty="0" smtClean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5</a:t>
            </a:r>
            <a:r>
              <a:rPr lang="zh-CN" altLang="en-US" sz="40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大洲</a:t>
            </a:r>
          </a:p>
        </p:txBody>
      </p:sp>
      <p:sp>
        <p:nvSpPr>
          <p:cNvPr id="48" name="矩形 47"/>
          <p:cNvSpPr/>
          <p:nvPr/>
        </p:nvSpPr>
        <p:spPr>
          <a:xfrm>
            <a:off x="7897498" y="46226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9" name="TextBox 3073"/>
          <p:cNvSpPr txBox="1"/>
          <p:nvPr/>
        </p:nvSpPr>
        <p:spPr>
          <a:xfrm>
            <a:off x="7900188" y="4886149"/>
            <a:ext cx="23058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933047" y="23200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1" name="TextBox 3073"/>
          <p:cNvSpPr txBox="1"/>
          <p:nvPr/>
        </p:nvSpPr>
        <p:spPr>
          <a:xfrm>
            <a:off x="7935737" y="2570878"/>
            <a:ext cx="22459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76996" y="23200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3" name="TextBox 3073"/>
          <p:cNvSpPr txBox="1"/>
          <p:nvPr/>
        </p:nvSpPr>
        <p:spPr>
          <a:xfrm>
            <a:off x="1792718" y="2570878"/>
            <a:ext cx="2227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751596" y="46353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3073"/>
          <p:cNvSpPr txBox="1"/>
          <p:nvPr/>
        </p:nvSpPr>
        <p:spPr>
          <a:xfrm>
            <a:off x="1753512" y="4886149"/>
            <a:ext cx="226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844743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短期盈利目标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525" y="143441"/>
            <a:ext cx="586426" cy="605192"/>
            <a:chOff x="301243" y="1041338"/>
            <a:chExt cx="793749" cy="819149"/>
          </a:xfrm>
        </p:grpSpPr>
        <p:sp>
          <p:nvSpPr>
            <p:cNvPr id="37" name="椭圆 36"/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9314"/>
            <a:ext cx="12212742" cy="1905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1568448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1501773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3997323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3930648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6426198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6359523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8855073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8788398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75" y="2532345"/>
            <a:ext cx="928625" cy="1062114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897" y="2561365"/>
            <a:ext cx="893801" cy="100407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961" y="2723874"/>
            <a:ext cx="771919" cy="679057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147" y="2613600"/>
            <a:ext cx="893801" cy="899605"/>
          </a:xfrm>
          <a:prstGeom prst="rect">
            <a:avLst/>
          </a:prstGeom>
        </p:spPr>
      </p:pic>
      <p:sp>
        <p:nvSpPr>
          <p:cNvPr id="88" name="矩形 87"/>
          <p:cNvSpPr/>
          <p:nvPr/>
        </p:nvSpPr>
        <p:spPr>
          <a:xfrm>
            <a:off x="9160647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179588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753512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653928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8" name="TextBox 3073"/>
          <p:cNvSpPr txBox="1"/>
          <p:nvPr/>
        </p:nvSpPr>
        <p:spPr>
          <a:xfrm>
            <a:off x="1898287" y="5291884"/>
            <a:ext cx="8871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，文字内容需概括精炼，不用多余的文字修饰，言简意赅的说明分项内容文字内容需概括精炼，不用多余的文字修饰，言简意赅的说明分项内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28475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8" grpId="0"/>
      <p:bldP spid="90" grpId="0"/>
      <p:bldP spid="94" grpId="0"/>
      <p:bldP spid="96" grpId="0"/>
      <p:bldP spid="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产品开发计划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525" y="143441"/>
            <a:ext cx="586426" cy="605192"/>
            <a:chOff x="301243" y="1041338"/>
            <a:chExt cx="793749" cy="819149"/>
          </a:xfrm>
        </p:grpSpPr>
        <p:sp>
          <p:nvSpPr>
            <p:cNvPr id="37" name="椭圆 36"/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44356"/>
            <a:ext cx="12212742" cy="21545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40" y="1941213"/>
            <a:ext cx="6173739" cy="3771044"/>
          </a:xfrm>
          <a:prstGeom prst="rect">
            <a:avLst/>
          </a:prstGeom>
        </p:spPr>
      </p:pic>
      <p:sp>
        <p:nvSpPr>
          <p:cNvPr id="7" name="半闭框 6"/>
          <p:cNvSpPr/>
          <p:nvPr/>
        </p:nvSpPr>
        <p:spPr>
          <a:xfrm rot="8100000">
            <a:off x="6457334" y="2130355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40248" y="19618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6" name="TextBox 3073"/>
          <p:cNvSpPr txBox="1"/>
          <p:nvPr/>
        </p:nvSpPr>
        <p:spPr>
          <a:xfrm>
            <a:off x="7042938" y="2225419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40248" y="28939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1" name="TextBox 3073"/>
          <p:cNvSpPr txBox="1"/>
          <p:nvPr/>
        </p:nvSpPr>
        <p:spPr>
          <a:xfrm>
            <a:off x="7042938" y="3157518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040248" y="36897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3" name="TextBox 3073"/>
          <p:cNvSpPr txBox="1"/>
          <p:nvPr/>
        </p:nvSpPr>
        <p:spPr>
          <a:xfrm>
            <a:off x="7042938" y="3953315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040248" y="454521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3073"/>
          <p:cNvSpPr txBox="1"/>
          <p:nvPr/>
        </p:nvSpPr>
        <p:spPr>
          <a:xfrm>
            <a:off x="7042938" y="4808738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3" name="半闭框 22"/>
          <p:cNvSpPr/>
          <p:nvPr/>
        </p:nvSpPr>
        <p:spPr>
          <a:xfrm rot="8100000">
            <a:off x="6457334" y="2976278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8100000">
            <a:off x="6457333" y="3825496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rot="8100000">
            <a:off x="6457332" y="4670018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45535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/>
      <p:bldP spid="46" grpId="0"/>
      <p:bldP spid="50" grpId="0"/>
      <p:bldP spid="51" grpId="0"/>
      <p:bldP spid="52" grpId="0"/>
      <p:bldP spid="53" grpId="0"/>
      <p:bldP spid="55" grpId="0"/>
      <p:bldP spid="56" grpId="0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产品开发计划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525" y="143441"/>
            <a:ext cx="586426" cy="605192"/>
            <a:chOff x="301243" y="1041338"/>
            <a:chExt cx="793749" cy="819149"/>
          </a:xfrm>
        </p:grpSpPr>
        <p:sp>
          <p:nvSpPr>
            <p:cNvPr id="37" name="椭圆 36"/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44356"/>
            <a:ext cx="12212742" cy="21545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燕尾形 3"/>
          <p:cNvSpPr/>
          <p:nvPr/>
        </p:nvSpPr>
        <p:spPr>
          <a:xfrm>
            <a:off x="1500041" y="1926935"/>
            <a:ext cx="2470150" cy="894092"/>
          </a:xfrm>
          <a:prstGeom prst="chevron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3766991" y="1926935"/>
            <a:ext cx="2470150" cy="894092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6033941" y="1926935"/>
            <a:ext cx="2470150" cy="894092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8352369" y="1926935"/>
            <a:ext cx="2470150" cy="894092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2140492" y="21204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本地市场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36"/>
          <p:cNvSpPr txBox="1"/>
          <p:nvPr/>
        </p:nvSpPr>
        <p:spPr>
          <a:xfrm>
            <a:off x="4481056" y="21431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周边市场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5" name="TextBox 38"/>
          <p:cNvSpPr txBox="1"/>
          <p:nvPr/>
        </p:nvSpPr>
        <p:spPr>
          <a:xfrm>
            <a:off x="6748006" y="21431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细分市场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9014956" y="21431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高端市场</a:t>
            </a:r>
            <a:endParaRPr lang="zh-CN" altLang="en-US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76856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2" name="TextBox 3073"/>
          <p:cNvSpPr txBox="1"/>
          <p:nvPr/>
        </p:nvSpPr>
        <p:spPr>
          <a:xfrm>
            <a:off x="8952478" y="3228093"/>
            <a:ext cx="1478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20706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8" name="TextBox 3073"/>
          <p:cNvSpPr txBox="1"/>
          <p:nvPr/>
        </p:nvSpPr>
        <p:spPr>
          <a:xfrm>
            <a:off x="6474535" y="3228093"/>
            <a:ext cx="14619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1347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3" name="TextBox 3073"/>
          <p:cNvSpPr txBox="1"/>
          <p:nvPr/>
        </p:nvSpPr>
        <p:spPr>
          <a:xfrm>
            <a:off x="4126071" y="3228093"/>
            <a:ext cx="14610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33652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5" name="TextBox 3073"/>
          <p:cNvSpPr txBox="1"/>
          <p:nvPr/>
        </p:nvSpPr>
        <p:spPr>
          <a:xfrm>
            <a:off x="1933652" y="3228093"/>
            <a:ext cx="14599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" name="L 形 4"/>
          <p:cNvSpPr/>
          <p:nvPr/>
        </p:nvSpPr>
        <p:spPr>
          <a:xfrm rot="5400000">
            <a:off x="2380832" y="4777221"/>
            <a:ext cx="441248" cy="441248"/>
          </a:xfrm>
          <a:prstGeom prst="corner">
            <a:avLst>
              <a:gd name="adj1" fmla="val 17932"/>
              <a:gd name="adj2" fmla="val 1917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073"/>
          <p:cNvSpPr txBox="1"/>
          <p:nvPr/>
        </p:nvSpPr>
        <p:spPr>
          <a:xfrm>
            <a:off x="2690438" y="4893998"/>
            <a:ext cx="7177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文字内容需概括精炼，不用多余的文字修饰，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9" name="L 形 38"/>
          <p:cNvSpPr/>
          <p:nvPr/>
        </p:nvSpPr>
        <p:spPr>
          <a:xfrm rot="10800000" flipV="1">
            <a:off x="9587444" y="5333368"/>
            <a:ext cx="441248" cy="476292"/>
          </a:xfrm>
          <a:prstGeom prst="corner">
            <a:avLst>
              <a:gd name="adj1" fmla="val 17932"/>
              <a:gd name="adj2" fmla="val 1917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64142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  <p:bldP spid="21" grpId="0"/>
      <p:bldP spid="22" grpId="0"/>
      <p:bldP spid="27" grpId="0"/>
      <p:bldP spid="28" grpId="0"/>
      <p:bldP spid="32" grpId="0"/>
      <p:bldP spid="33" grpId="0"/>
      <p:bldP spid="34" grpId="0"/>
      <p:bldP spid="35" grpId="0"/>
      <p:bldP spid="5" grpId="0" animBg="1"/>
      <p:bldP spid="36" grpId="0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4089400" y="3467100"/>
            <a:ext cx="810260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448800" y="3060700"/>
            <a:ext cx="793749" cy="819149"/>
            <a:chOff x="9448800" y="3060700"/>
            <a:chExt cx="793749" cy="819149"/>
          </a:xfrm>
        </p:grpSpPr>
        <p:sp>
          <p:nvSpPr>
            <p:cNvPr id="31" name="椭圆 30"/>
            <p:cNvSpPr/>
            <p:nvPr/>
          </p:nvSpPr>
          <p:spPr>
            <a:xfrm>
              <a:off x="9448800" y="3060700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2463" y="3114354"/>
              <a:ext cx="669285" cy="76549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650857" y="3060700"/>
            <a:ext cx="793749" cy="793749"/>
            <a:chOff x="5650857" y="3060700"/>
            <a:chExt cx="793749" cy="793749"/>
          </a:xfrm>
        </p:grpSpPr>
        <p:sp>
          <p:nvSpPr>
            <p:cNvPr id="54" name="椭圆 53"/>
            <p:cNvSpPr/>
            <p:nvPr/>
          </p:nvSpPr>
          <p:spPr>
            <a:xfrm>
              <a:off x="5650857" y="30607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898" y="3087490"/>
              <a:ext cx="663667" cy="667977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9062995" y="2179584"/>
            <a:ext cx="1620957" cy="770121"/>
            <a:chOff x="9062995" y="2179584"/>
            <a:chExt cx="1620957" cy="770121"/>
          </a:xfrm>
        </p:grpSpPr>
        <p:sp>
          <p:nvSpPr>
            <p:cNvPr id="18" name="矩形 17"/>
            <p:cNvSpPr/>
            <p:nvPr/>
          </p:nvSpPr>
          <p:spPr>
            <a:xfrm>
              <a:off x="9062995" y="217958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发展前景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88643" y="2641928"/>
              <a:ext cx="15696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长期的战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略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目标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7717" y="3945585"/>
            <a:ext cx="1980029" cy="770121"/>
            <a:chOff x="5057717" y="3945585"/>
            <a:chExt cx="1980029" cy="770121"/>
          </a:xfrm>
        </p:grpSpPr>
        <p:sp>
          <p:nvSpPr>
            <p:cNvPr id="20" name="矩形 19"/>
            <p:cNvSpPr/>
            <p:nvPr/>
          </p:nvSpPr>
          <p:spPr>
            <a:xfrm>
              <a:off x="5057717" y="3945585"/>
              <a:ext cx="1980029" cy="52322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财务与融资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352669" y="4407929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商务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合作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方式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24" name="TextBox 3073"/>
          <p:cNvSpPr txBox="1"/>
          <p:nvPr/>
        </p:nvSpPr>
        <p:spPr>
          <a:xfrm>
            <a:off x="763522" y="3012372"/>
            <a:ext cx="32654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内容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..........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741" y="2680028"/>
            <a:ext cx="3361959" cy="176600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6584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9152" cy="68580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6964" y="2596966"/>
            <a:ext cx="2430333" cy="2430333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2488" y="2452490"/>
            <a:ext cx="2719285" cy="2719285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47157" y="2908300"/>
            <a:ext cx="793749" cy="793749"/>
            <a:chOff x="1447157" y="2908300"/>
            <a:chExt cx="793749" cy="793749"/>
          </a:xfrm>
        </p:grpSpPr>
        <p:sp>
          <p:nvSpPr>
            <p:cNvPr id="21" name="椭圆 2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892117" y="3742385"/>
            <a:ext cx="1980029" cy="52322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28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财务与融资</a:t>
            </a:r>
          </a:p>
        </p:txBody>
      </p:sp>
      <p:sp>
        <p:nvSpPr>
          <p:cNvPr id="24" name="矩形 23"/>
          <p:cNvSpPr/>
          <p:nvPr/>
        </p:nvSpPr>
        <p:spPr>
          <a:xfrm>
            <a:off x="1187069" y="4204729"/>
            <a:ext cx="1390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 smtClean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商务</a:t>
            </a:r>
            <a:r>
              <a:rPr lang="zh-CN" altLang="en-US" sz="1400" dirty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合作</a:t>
            </a:r>
            <a:r>
              <a:rPr lang="zh-CN" altLang="en-US" sz="1400" dirty="0" smtClean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方式</a:t>
            </a:r>
            <a:r>
              <a:rPr lang="en-US" altLang="zh-CN" sz="1400" dirty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rgbClr val="FFC0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05943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7116"/>
            <a:ext cx="12188825" cy="5568816"/>
          </a:xfrm>
          <a:prstGeom prst="rect">
            <a:avLst/>
          </a:prstGeom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成本预算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简要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的文字介绍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，言简意赅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的说明分项内容言简意赅的说明分项内容</a:t>
            </a:r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6644356"/>
            <a:ext cx="12212742" cy="2154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35423" y="158066"/>
            <a:ext cx="574126" cy="574126"/>
            <a:chOff x="1447157" y="29083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sp>
        <p:nvSpPr>
          <p:cNvPr id="42" name="矩形 41"/>
          <p:cNvSpPr/>
          <p:nvPr/>
        </p:nvSpPr>
        <p:spPr>
          <a:xfrm>
            <a:off x="-3175" y="1492250"/>
            <a:ext cx="12192000" cy="3670300"/>
          </a:xfrm>
          <a:prstGeom prst="rect">
            <a:avLst/>
          </a:prstGeom>
          <a:solidFill>
            <a:schemeClr val="tx1">
              <a:lumMod val="85000"/>
              <a:lumOff val="1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07639" y="2264652"/>
            <a:ext cx="1532853" cy="1532386"/>
            <a:chOff x="1818701" y="2482356"/>
            <a:chExt cx="1532853" cy="1532386"/>
          </a:xfrm>
        </p:grpSpPr>
        <p:sp>
          <p:nvSpPr>
            <p:cNvPr id="43" name="椭圆 42"/>
            <p:cNvSpPr/>
            <p:nvPr/>
          </p:nvSpPr>
          <p:spPr>
            <a:xfrm>
              <a:off x="1818701" y="2482356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弧形 43"/>
            <p:cNvSpPr/>
            <p:nvPr/>
          </p:nvSpPr>
          <p:spPr>
            <a:xfrm rot="21298357">
              <a:off x="1830129" y="2487470"/>
              <a:ext cx="1521425" cy="1527272"/>
            </a:xfrm>
            <a:prstGeom prst="arc">
              <a:avLst>
                <a:gd name="adj1" fmla="val 16200000"/>
                <a:gd name="adj2" fmla="val 20105972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37"/>
            <p:cNvSpPr txBox="1"/>
            <p:nvPr/>
          </p:nvSpPr>
          <p:spPr>
            <a:xfrm>
              <a:off x="2028408" y="2972579"/>
              <a:ext cx="11079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28%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96711" y="2264652"/>
            <a:ext cx="1532853" cy="1532386"/>
            <a:chOff x="5176211" y="2417052"/>
            <a:chExt cx="1532853" cy="1532386"/>
          </a:xfrm>
        </p:grpSpPr>
        <p:sp>
          <p:nvSpPr>
            <p:cNvPr id="46" name="椭圆 45"/>
            <p:cNvSpPr/>
            <p:nvPr/>
          </p:nvSpPr>
          <p:spPr>
            <a:xfrm>
              <a:off x="5176211" y="2417052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弧形 46"/>
            <p:cNvSpPr/>
            <p:nvPr/>
          </p:nvSpPr>
          <p:spPr>
            <a:xfrm rot="21298357">
              <a:off x="5187639" y="2422166"/>
              <a:ext cx="1521425" cy="1527272"/>
            </a:xfrm>
            <a:prstGeom prst="arc">
              <a:avLst>
                <a:gd name="adj1" fmla="val 16200000"/>
                <a:gd name="adj2" fmla="val 319383"/>
              </a:avLst>
            </a:prstGeom>
            <a:ln w="28575">
              <a:solidFill>
                <a:srgbClr val="F15B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0"/>
            <p:cNvSpPr txBox="1"/>
            <p:nvPr/>
          </p:nvSpPr>
          <p:spPr>
            <a:xfrm>
              <a:off x="5433053" y="2907275"/>
              <a:ext cx="11160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46%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33218" y="2264652"/>
            <a:ext cx="1532853" cy="1532386"/>
            <a:chOff x="8503859" y="2351748"/>
            <a:chExt cx="1532853" cy="1532386"/>
          </a:xfrm>
        </p:grpSpPr>
        <p:sp>
          <p:nvSpPr>
            <p:cNvPr id="49" name="椭圆 48"/>
            <p:cNvSpPr/>
            <p:nvPr/>
          </p:nvSpPr>
          <p:spPr>
            <a:xfrm>
              <a:off x="8503859" y="2351748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弧形 49"/>
            <p:cNvSpPr/>
            <p:nvPr/>
          </p:nvSpPr>
          <p:spPr>
            <a:xfrm rot="21298357">
              <a:off x="8515287" y="2356862"/>
              <a:ext cx="1521425" cy="1527272"/>
            </a:xfrm>
            <a:prstGeom prst="arc">
              <a:avLst>
                <a:gd name="adj1" fmla="val 17202583"/>
                <a:gd name="adj2" fmla="val 9863923"/>
              </a:avLst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43"/>
            <p:cNvSpPr txBox="1"/>
            <p:nvPr/>
          </p:nvSpPr>
          <p:spPr>
            <a:xfrm>
              <a:off x="8760701" y="2841971"/>
              <a:ext cx="11063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79%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52" name="TextBox 44"/>
          <p:cNvSpPr txBox="1"/>
          <p:nvPr/>
        </p:nvSpPr>
        <p:spPr>
          <a:xfrm>
            <a:off x="2479164" y="5371282"/>
            <a:ext cx="729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Click enter a brief text introduction, text to a pithy summary, without extra text decoration, concise description of the partial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content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pithy summary, without extra text decoration, concise description of the partial content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745863" y="2264652"/>
            <a:ext cx="1532853" cy="1532386"/>
            <a:chOff x="8503859" y="2351748"/>
            <a:chExt cx="1532853" cy="1532386"/>
          </a:xfrm>
        </p:grpSpPr>
        <p:sp>
          <p:nvSpPr>
            <p:cNvPr id="58" name="椭圆 57"/>
            <p:cNvSpPr/>
            <p:nvPr/>
          </p:nvSpPr>
          <p:spPr>
            <a:xfrm>
              <a:off x="8503859" y="2351748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弧形 58"/>
            <p:cNvSpPr/>
            <p:nvPr/>
          </p:nvSpPr>
          <p:spPr>
            <a:xfrm rot="21298357">
              <a:off x="8515287" y="2356862"/>
              <a:ext cx="1521425" cy="1527272"/>
            </a:xfrm>
            <a:prstGeom prst="arc">
              <a:avLst>
                <a:gd name="adj1" fmla="val 16200000"/>
                <a:gd name="adj2" fmla="val 12052921"/>
              </a:avLst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43"/>
            <p:cNvSpPr txBox="1"/>
            <p:nvPr/>
          </p:nvSpPr>
          <p:spPr>
            <a:xfrm>
              <a:off x="8760701" y="2841971"/>
              <a:ext cx="11079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91%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822675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211747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35370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926937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916450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2" grpId="0"/>
      <p:bldP spid="61" grpId="0"/>
      <p:bldP spid="62" grpId="0"/>
      <p:bldP spid="63" grpId="0"/>
      <p:bldP spid="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资金缺口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44356"/>
            <a:ext cx="12212742" cy="2154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35423" y="158066"/>
            <a:ext cx="574126" cy="574126"/>
            <a:chOff x="1447157" y="29083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483" y="1632124"/>
            <a:ext cx="4872037" cy="391070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22" y="4119746"/>
            <a:ext cx="1876879" cy="65396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232" y="3646411"/>
            <a:ext cx="1783494" cy="482521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91" y="3107196"/>
            <a:ext cx="1917867" cy="50695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313" y="2544724"/>
            <a:ext cx="2119427" cy="55581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939" y="2459715"/>
            <a:ext cx="1912226" cy="2325681"/>
          </a:xfrm>
          <a:prstGeom prst="rect">
            <a:avLst/>
          </a:prstGeom>
        </p:spPr>
      </p:pic>
      <p:sp>
        <p:nvSpPr>
          <p:cNvPr id="65" name="文本框 6"/>
          <p:cNvSpPr txBox="1"/>
          <p:nvPr/>
        </p:nvSpPr>
        <p:spPr>
          <a:xfrm>
            <a:off x="9535117" y="2207832"/>
            <a:ext cx="139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已有资金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4" name="文本框 6"/>
          <p:cNvSpPr txBox="1"/>
          <p:nvPr/>
        </p:nvSpPr>
        <p:spPr>
          <a:xfrm>
            <a:off x="9401767" y="3035423"/>
            <a:ext cx="1466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400</a:t>
            </a:r>
            <a:r>
              <a:rPr lang="zh-CN" altLang="en-US" sz="3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  <a:endParaRPr lang="zh-CN" altLang="en-US" sz="32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397725" y="359528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6" name="文本框 6"/>
          <p:cNvSpPr txBox="1"/>
          <p:nvPr/>
        </p:nvSpPr>
        <p:spPr>
          <a:xfrm>
            <a:off x="7756309" y="2226882"/>
            <a:ext cx="1151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所需资金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947010" y="4310501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  <a:endParaRPr lang="zh-CN" altLang="en-US" sz="105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9" name="文本框 6"/>
          <p:cNvSpPr txBox="1"/>
          <p:nvPr/>
        </p:nvSpPr>
        <p:spPr>
          <a:xfrm>
            <a:off x="8252267" y="2670696"/>
            <a:ext cx="847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100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575361" y="2736359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  <a:endParaRPr lang="zh-CN" altLang="en-US" sz="105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1" name="文本框 6"/>
          <p:cNvSpPr txBox="1"/>
          <p:nvPr/>
        </p:nvSpPr>
        <p:spPr>
          <a:xfrm>
            <a:off x="8404090" y="3213190"/>
            <a:ext cx="847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80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  <a:endParaRPr lang="zh-CN" altLang="en-US" sz="1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694164" y="3261073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  <a:endParaRPr lang="zh-CN" altLang="en-US" sz="105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3" name="文本框 6"/>
          <p:cNvSpPr txBox="1"/>
          <p:nvPr/>
        </p:nvSpPr>
        <p:spPr>
          <a:xfrm>
            <a:off x="8525433" y="3717584"/>
            <a:ext cx="664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6</a:t>
            </a:r>
            <a:r>
              <a:rPr lang="en-US" altLang="zh-CN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0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  <a:endParaRPr lang="zh-CN" altLang="en-US" sz="1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812966" y="376292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5" name="文本框 6"/>
          <p:cNvSpPr txBox="1"/>
          <p:nvPr/>
        </p:nvSpPr>
        <p:spPr>
          <a:xfrm>
            <a:off x="8631536" y="4298178"/>
            <a:ext cx="558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40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  <a:endParaRPr lang="zh-CN" altLang="en-US" sz="12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09548" y="2575576"/>
            <a:ext cx="6044441" cy="1038572"/>
          </a:xfrm>
          <a:prstGeom prst="roundRect">
            <a:avLst>
              <a:gd name="adj" fmla="val 9679"/>
            </a:avLst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709548" y="4027298"/>
            <a:ext cx="6044441" cy="1038572"/>
          </a:xfrm>
          <a:prstGeom prst="roundRect">
            <a:avLst>
              <a:gd name="adj" fmla="val 9679"/>
            </a:avLst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073"/>
          <p:cNvSpPr txBox="1"/>
          <p:nvPr/>
        </p:nvSpPr>
        <p:spPr>
          <a:xfrm>
            <a:off x="731595" y="2629533"/>
            <a:ext cx="5965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文字内容需概括精炼，不用多余的文字修饰，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4" name="TextBox 3073"/>
          <p:cNvSpPr txBox="1"/>
          <p:nvPr/>
        </p:nvSpPr>
        <p:spPr>
          <a:xfrm>
            <a:off x="731595" y="4054389"/>
            <a:ext cx="5965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文字内容需概括精炼，不用多余的文字修饰，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335935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3" grpId="0" animBg="1"/>
      <p:bldP spid="32" grpId="0" animBg="1"/>
      <p:bldP spid="33" grpId="0"/>
      <p:bldP spid="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融资计划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44356"/>
            <a:ext cx="12212742" cy="2154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35423" y="158066"/>
            <a:ext cx="574126" cy="574126"/>
            <a:chOff x="1447157" y="29083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229" y="837076"/>
            <a:ext cx="5923084" cy="5308488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4848245" y="3435989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融资计划</a:t>
            </a:r>
          </a:p>
        </p:txBody>
      </p:sp>
      <p:sp>
        <p:nvSpPr>
          <p:cNvPr id="12" name="矩形 11"/>
          <p:cNvSpPr/>
          <p:nvPr/>
        </p:nvSpPr>
        <p:spPr>
          <a:xfrm>
            <a:off x="3592463" y="2758756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  <a:endParaRPr lang="zh-CN" altLang="en-US" sz="12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17" name="TextBox 3073"/>
          <p:cNvSpPr txBox="1"/>
          <p:nvPr/>
        </p:nvSpPr>
        <p:spPr>
          <a:xfrm>
            <a:off x="3582938" y="2976536"/>
            <a:ext cx="10271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4819" y="388226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  <a:endParaRPr lang="zh-CN" altLang="en-US" sz="12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19" name="TextBox 3073"/>
          <p:cNvSpPr txBox="1"/>
          <p:nvPr/>
        </p:nvSpPr>
        <p:spPr>
          <a:xfrm>
            <a:off x="7345294" y="4100044"/>
            <a:ext cx="979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2471" y="549344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  <a:endParaRPr lang="zh-CN" altLang="en-US" sz="12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1" name="TextBox 3073"/>
          <p:cNvSpPr txBox="1"/>
          <p:nvPr/>
        </p:nvSpPr>
        <p:spPr>
          <a:xfrm>
            <a:off x="5202946" y="5711220"/>
            <a:ext cx="2099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73991" y="231259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  <a:endParaRPr lang="zh-CN" altLang="en-US" sz="12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3" name="TextBox 3073"/>
          <p:cNvSpPr txBox="1"/>
          <p:nvPr/>
        </p:nvSpPr>
        <p:spPr>
          <a:xfrm>
            <a:off x="6964466" y="2530373"/>
            <a:ext cx="979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00831" y="1564112"/>
            <a:ext cx="9013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  <a:endParaRPr lang="zh-CN" altLang="en-US" sz="12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5" name="TextBox 3073"/>
          <p:cNvSpPr txBox="1"/>
          <p:nvPr/>
        </p:nvSpPr>
        <p:spPr>
          <a:xfrm>
            <a:off x="5691306" y="1781892"/>
            <a:ext cx="1103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54197" y="1582182"/>
            <a:ext cx="738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endParaRPr lang="en-US" altLang="zh-CN" dirty="0" smtClean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</a:t>
            </a:r>
            <a:endParaRPr lang="zh-CN" altLang="en-US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74100" y="5373501"/>
            <a:ext cx="119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  <a:endParaRPr lang="zh-CN" altLang="en-US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552998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709549" y="201501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融资用途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6644356"/>
            <a:ext cx="12212742" cy="2154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35423" y="158066"/>
            <a:ext cx="574126" cy="574126"/>
            <a:chOff x="1447157" y="29083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sp>
        <p:nvSpPr>
          <p:cNvPr id="28" name="椭圆 27"/>
          <p:cNvSpPr/>
          <p:nvPr/>
        </p:nvSpPr>
        <p:spPr>
          <a:xfrm>
            <a:off x="5882429" y="2608618"/>
            <a:ext cx="2400300" cy="2400300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086850" y="1676380"/>
            <a:ext cx="2635250" cy="2635250"/>
          </a:xfrm>
          <a:prstGeom prst="ellipse">
            <a:avLst/>
          </a:prstGeom>
          <a:solidFill>
            <a:srgbClr val="F15B0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483475" y="2829437"/>
            <a:ext cx="2921000" cy="2921000"/>
          </a:xfrm>
          <a:prstGeom prst="ellipse">
            <a:avLst/>
          </a:prstGeom>
          <a:solidFill>
            <a:srgbClr val="00B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82429" y="4713455"/>
            <a:ext cx="458892" cy="458892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311794" y="4826000"/>
            <a:ext cx="553677" cy="553677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453114" y="5011034"/>
            <a:ext cx="821117" cy="821117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15026" y="4973057"/>
            <a:ext cx="277128" cy="277128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24194" y="4433765"/>
            <a:ext cx="277128" cy="277128"/>
          </a:xfrm>
          <a:prstGeom prst="ellipse">
            <a:avLst/>
          </a:prstGeom>
          <a:solidFill>
            <a:srgbClr val="F15B0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817136" y="3992302"/>
            <a:ext cx="574763" cy="574763"/>
          </a:xfrm>
          <a:prstGeom prst="ellipse">
            <a:avLst/>
          </a:prstGeom>
          <a:solidFill>
            <a:srgbClr val="F15B0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987995" y="4721536"/>
            <a:ext cx="574763" cy="574763"/>
          </a:xfrm>
          <a:prstGeom prst="ellipse">
            <a:avLst/>
          </a:prstGeom>
          <a:solidFill>
            <a:srgbClr val="F15B0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073"/>
          <p:cNvSpPr txBox="1"/>
          <p:nvPr/>
        </p:nvSpPr>
        <p:spPr>
          <a:xfrm>
            <a:off x="577332" y="2843741"/>
            <a:ext cx="4847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文字内容需概括精炼，不用多余的文字修饰点击输入简要的文字介绍，文字内容需概括精炼，不用多余的文字修饰，言简意赅的说明分项内容点击输入简要的文字介绍，文字内容需概括精炼，不用多余的文字修饰，言简意赅的说明分项内容文字内容需概括精炼，不用多余的文字修饰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2" name="文本框 6"/>
          <p:cNvSpPr txBox="1"/>
          <p:nvPr/>
        </p:nvSpPr>
        <p:spPr>
          <a:xfrm>
            <a:off x="9837440" y="2917355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用途二</a:t>
            </a:r>
            <a:endParaRPr lang="zh-CN" altLang="en-US" sz="2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3" name="文本框 6"/>
          <p:cNvSpPr txBox="1"/>
          <p:nvPr/>
        </p:nvSpPr>
        <p:spPr>
          <a:xfrm>
            <a:off x="8466841" y="4363983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用途一</a:t>
            </a:r>
            <a:endParaRPr lang="zh-CN" altLang="en-US" sz="2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4" name="文本框 6"/>
          <p:cNvSpPr txBox="1"/>
          <p:nvPr/>
        </p:nvSpPr>
        <p:spPr>
          <a:xfrm>
            <a:off x="6439631" y="3793410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用途三</a:t>
            </a:r>
            <a:endParaRPr lang="zh-CN" altLang="en-US" sz="2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574" y="2046300"/>
            <a:ext cx="809573" cy="90945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700" y="3778650"/>
            <a:ext cx="656189" cy="57724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24" y="2955754"/>
            <a:ext cx="817587" cy="82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7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/>
      <p:bldP spid="42" grpId="0"/>
      <p:bldP spid="43" grpId="0"/>
      <p:bldP spid="4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30200"/>
            <a:ext cx="12212743" cy="616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6498771"/>
            <a:ext cx="12212742" cy="361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212742" cy="361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51373" y="1425545"/>
            <a:ext cx="18934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疑问</a:t>
            </a:r>
            <a:r>
              <a:rPr lang="en-US" altLang="zh-CN" sz="8800" dirty="0" smtClean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?</a:t>
            </a:r>
            <a:endParaRPr lang="zh-CN" altLang="en-US" sz="28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4083" y="275333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（欢迎大家提问）</a:t>
            </a:r>
          </a:p>
        </p:txBody>
      </p:sp>
    </p:spTree>
    <p:extLst>
      <p:ext uri="{BB962C8B-B14F-4D97-AF65-F5344CB8AC3E}">
        <p14:creationId xmlns:p14="http://schemas.microsoft.com/office/powerpoint/2010/main" val="392428626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08000" y="838200"/>
            <a:ext cx="5651500" cy="5651500"/>
          </a:xfrm>
          <a:prstGeom prst="ellipse">
            <a:avLst/>
          </a:prstGeom>
          <a:solidFill>
            <a:srgbClr val="FFC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 hidden="1"/>
          <p:cNvSpPr/>
          <p:nvPr/>
        </p:nvSpPr>
        <p:spPr>
          <a:xfrm>
            <a:off x="342900" y="6985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8702" y="179653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联系方式</a:t>
            </a:r>
          </a:p>
        </p:txBody>
      </p:sp>
      <p:pic>
        <p:nvPicPr>
          <p:cNvPr id="14" name="图片 13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20" y="4373620"/>
            <a:ext cx="422732" cy="456744"/>
          </a:xfrm>
          <a:prstGeom prst="rect">
            <a:avLst/>
          </a:prstGeom>
        </p:spPr>
      </p:pic>
      <p:sp>
        <p:nvSpPr>
          <p:cNvPr id="16" name="矩形 15" hidden="1"/>
          <p:cNvSpPr/>
          <p:nvPr/>
        </p:nvSpPr>
        <p:spPr>
          <a:xfrm>
            <a:off x="2268961" y="3068142"/>
            <a:ext cx="1426583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13712345678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7" name="矩形 16" hidden="1"/>
          <p:cNvSpPr/>
          <p:nvPr/>
        </p:nvSpPr>
        <p:spPr>
          <a:xfrm>
            <a:off x="2268961" y="3512394"/>
            <a:ext cx="1312584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0123456789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8" name="矩形 17" hidden="1"/>
          <p:cNvSpPr/>
          <p:nvPr/>
        </p:nvSpPr>
        <p:spPr>
          <a:xfrm>
            <a:off x="2268961" y="3936165"/>
            <a:ext cx="2431368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E-mail: wiiw@iiwiwi.com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9" name="矩形 18" hidden="1"/>
          <p:cNvSpPr/>
          <p:nvPr/>
        </p:nvSpPr>
        <p:spPr>
          <a:xfrm>
            <a:off x="2268961" y="4439652"/>
            <a:ext cx="2061532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深圳市我图网有限公司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22" name="直接连接符 21" hidden="1"/>
          <p:cNvCxnSpPr/>
          <p:nvPr/>
        </p:nvCxnSpPr>
        <p:spPr>
          <a:xfrm>
            <a:off x="2873829" y="5471886"/>
            <a:ext cx="707716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 hidden="1"/>
          <p:cNvSpPr/>
          <p:nvPr/>
        </p:nvSpPr>
        <p:spPr>
          <a:xfrm>
            <a:off x="342900" y="6985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 hidden="1"/>
          <p:cNvSpPr/>
          <p:nvPr/>
        </p:nvSpPr>
        <p:spPr>
          <a:xfrm>
            <a:off x="342900" y="6985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30200" y="6731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967783" y="3059201"/>
            <a:ext cx="2849466" cy="1887984"/>
            <a:chOff x="1584163" y="2630964"/>
            <a:chExt cx="3445830" cy="228311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4163" y="2630964"/>
              <a:ext cx="663978" cy="593467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7666" y="3240324"/>
              <a:ext cx="616972" cy="52295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7667" y="3779174"/>
              <a:ext cx="616971" cy="54646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050" y="4341528"/>
              <a:ext cx="511205" cy="552336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2089765" y="2762827"/>
              <a:ext cx="17251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13712345678</a:t>
              </a:r>
              <a:endPara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089765" y="3300057"/>
              <a:ext cx="15872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0123456789</a:t>
              </a:r>
              <a:endPara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089765" y="3858593"/>
              <a:ext cx="29402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E-mail: wiiw@iiwiwi.com</a:t>
              </a:r>
              <a:endPara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89765" y="4467454"/>
              <a:ext cx="2735604" cy="44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中国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深圳市有限公司</a:t>
              </a:r>
              <a:endPara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330200" y="6731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30200" y="6731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15054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0"/>
                            </p:stCondLst>
                            <p:childTnLst>
                              <p:par>
                                <p:cTn id="8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10"/>
                            </p:stCondLst>
                            <p:childTnLst>
                              <p:par>
                                <p:cTn id="8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6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0" grpId="1" animBg="1"/>
      <p:bldP spid="8" grpId="0"/>
      <p:bldP spid="16" grpId="0"/>
      <p:bldP spid="17" grpId="0"/>
      <p:bldP spid="18" grpId="0"/>
      <p:bldP spid="19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6" grpId="2" animBg="1"/>
      <p:bldP spid="36" grpId="0" animBg="1"/>
      <p:bldP spid="36" grpId="1" animBg="1"/>
      <p:bldP spid="36" grpId="2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0151"/>
            <a:ext cx="12192000" cy="687815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4343400"/>
            <a:ext cx="12192000" cy="2514600"/>
          </a:xfrm>
          <a:prstGeom prst="rect">
            <a:avLst/>
          </a:prstGeom>
          <a:solidFill>
            <a:srgbClr val="92D0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9538" y="4856616"/>
            <a:ext cx="2031325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公司简介</a:t>
            </a:r>
            <a:endParaRPr lang="zh-CN" altLang="en-US" sz="3600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7846" y="5394937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我们是谁</a:t>
            </a:r>
            <a:r>
              <a:rPr lang="en-US" altLang="zh-CN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62192" y="5840111"/>
            <a:ext cx="36601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610226" y="3974388"/>
            <a:ext cx="793749" cy="793749"/>
            <a:chOff x="5559153" y="3821988"/>
            <a:chExt cx="793749" cy="793749"/>
          </a:xfrm>
        </p:grpSpPr>
        <p:sp>
          <p:nvSpPr>
            <p:cNvPr id="12" name="椭圆 11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43466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公司简介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1" y="2875274"/>
            <a:ext cx="6160983" cy="2152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181725" y="2875274"/>
            <a:ext cx="6010275" cy="21526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181725" y="2875274"/>
            <a:ext cx="6010275" cy="2152650"/>
          </a:xfrm>
          <a:prstGeom prst="rect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23" y="3165073"/>
            <a:ext cx="596519" cy="505448"/>
          </a:xfrm>
          <a:prstGeom prst="rect">
            <a:avLst/>
          </a:prstGeom>
          <a:effectLst>
            <a:softEdge rad="0"/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23" y="4199810"/>
            <a:ext cx="601073" cy="49178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730" y="3165073"/>
            <a:ext cx="505448" cy="53276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409" y="4247840"/>
            <a:ext cx="532769" cy="514555"/>
          </a:xfrm>
          <a:prstGeom prst="rect">
            <a:avLst/>
          </a:prstGeom>
        </p:spPr>
      </p:pic>
      <p:sp>
        <p:nvSpPr>
          <p:cNvPr id="40" name="TextBox 42"/>
          <p:cNvSpPr txBox="1"/>
          <p:nvPr/>
        </p:nvSpPr>
        <p:spPr>
          <a:xfrm>
            <a:off x="6707692" y="3187060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1" name="TextBox 43"/>
          <p:cNvSpPr txBox="1"/>
          <p:nvPr/>
        </p:nvSpPr>
        <p:spPr>
          <a:xfrm>
            <a:off x="6783892" y="3419180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</a:t>
            </a:r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2" name="TextBox 44"/>
          <p:cNvSpPr txBox="1"/>
          <p:nvPr/>
        </p:nvSpPr>
        <p:spPr>
          <a:xfrm>
            <a:off x="6751784" y="4170768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3" name="TextBox 45"/>
          <p:cNvSpPr txBox="1"/>
          <p:nvPr/>
        </p:nvSpPr>
        <p:spPr>
          <a:xfrm>
            <a:off x="6827984" y="4402888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</a:t>
            </a:r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4" name="TextBox 46"/>
          <p:cNvSpPr txBox="1"/>
          <p:nvPr/>
        </p:nvSpPr>
        <p:spPr>
          <a:xfrm>
            <a:off x="8905928" y="3201906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5" name="TextBox 47"/>
          <p:cNvSpPr txBox="1"/>
          <p:nvPr/>
        </p:nvSpPr>
        <p:spPr>
          <a:xfrm>
            <a:off x="8982128" y="3434026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</a:t>
            </a:r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6" name="TextBox 48"/>
          <p:cNvSpPr txBox="1"/>
          <p:nvPr/>
        </p:nvSpPr>
        <p:spPr>
          <a:xfrm>
            <a:off x="8930182" y="4233611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7" name="TextBox 49"/>
          <p:cNvSpPr txBox="1"/>
          <p:nvPr/>
        </p:nvSpPr>
        <p:spPr>
          <a:xfrm>
            <a:off x="9006382" y="4465731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</a:t>
            </a:r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75668" y="3061622"/>
            <a:ext cx="5504856" cy="1966302"/>
            <a:chOff x="275668" y="3061622"/>
            <a:chExt cx="5504856" cy="1966302"/>
          </a:xfrm>
        </p:grpSpPr>
        <p:sp>
          <p:nvSpPr>
            <p:cNvPr id="38" name="TextBox 15"/>
            <p:cNvSpPr txBox="1"/>
            <p:nvPr/>
          </p:nvSpPr>
          <p:spPr>
            <a:xfrm>
              <a:off x="275668" y="3288986"/>
              <a:ext cx="5504856" cy="1738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    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网站策划股份有限公司成立于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20XX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年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注册资金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80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万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是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一家专业的网站策划公司。公司主要服务于中小企业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提供网站策划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网站设计制作建设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网络推广营销于一体的专业服务。公司以“专注网站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用心服务”为核心价值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希望通过我们的专业水平和不懈努力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重塑中小企业网络形象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为企业产品推广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文化建设传播提供服务指导。</a:t>
              </a:r>
            </a:p>
            <a:p>
              <a:pPr algn="just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XX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网站策划股份有限公司成立于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20XX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年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注册资金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80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万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49" name="文本框 6"/>
            <p:cNvSpPr txBox="1"/>
            <p:nvPr/>
          </p:nvSpPr>
          <p:spPr>
            <a:xfrm>
              <a:off x="507999" y="3061622"/>
              <a:ext cx="1638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关于我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9700" y="185913"/>
            <a:ext cx="550687" cy="550687"/>
            <a:chOff x="5559153" y="3821988"/>
            <a:chExt cx="793749" cy="793749"/>
          </a:xfrm>
        </p:grpSpPr>
        <p:sp>
          <p:nvSpPr>
            <p:cNvPr id="28" name="椭圆 27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4218675" y="162401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点击此处添加您的公司</a:t>
            </a:r>
          </a:p>
        </p:txBody>
      </p:sp>
      <p:sp>
        <p:nvSpPr>
          <p:cNvPr id="5" name="矩形 4"/>
          <p:cNvSpPr/>
          <p:nvPr/>
        </p:nvSpPr>
        <p:spPr>
          <a:xfrm>
            <a:off x="4463934" y="2048287"/>
            <a:ext cx="32848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CLICK HERE TO ADD YOUR COMPANY</a:t>
            </a:r>
          </a:p>
        </p:txBody>
      </p: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0737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17" y="3754625"/>
            <a:ext cx="870564" cy="2076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526" y="4109219"/>
            <a:ext cx="734211" cy="21187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31" y="3916040"/>
            <a:ext cx="545414" cy="18879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994" y="3616915"/>
            <a:ext cx="865502" cy="21363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999" y="4364493"/>
            <a:ext cx="639813" cy="19194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25" y="4405730"/>
            <a:ext cx="597858" cy="1982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387" y="4193074"/>
            <a:ext cx="639813" cy="1908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54" y="4552573"/>
            <a:ext cx="776166" cy="17516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09" y="1155184"/>
            <a:ext cx="3908291" cy="278104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265999" y="2972657"/>
            <a:ext cx="890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专业</a:t>
            </a:r>
            <a:endParaRPr lang="zh-CN" altLang="en-US" sz="2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13635" y="1619002"/>
            <a:ext cx="609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年轻</a:t>
            </a:r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27993" y="2662012"/>
            <a:ext cx="6969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活力</a:t>
            </a:r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75921" y="2191535"/>
            <a:ext cx="812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行动</a:t>
            </a:r>
            <a:endParaRPr lang="en-US" altLang="zh-CN" dirty="0" smtClean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力强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55187" y="1833931"/>
            <a:ext cx="609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梦想</a:t>
            </a:r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5882013" y="2078494"/>
            <a:ext cx="595758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团队之名：蚁行者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我们以蚁行者作为我们的创业团队的名字，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是因为蚂蚁具有很多优秀的团队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品质。我们将以其敏锐的洞察力、超强的沟通能力、出色的团队协作才能、勤奋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顽强的精神及愿意牺牲的意识武装自己，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让我们的团队像蚂蚁一样，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出色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、保质 地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完成每一个任务。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2013" y="2078494"/>
            <a:ext cx="5957586" cy="321740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团队介绍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39700" y="185913"/>
            <a:ext cx="550687" cy="550687"/>
            <a:chOff x="5559153" y="3821988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核心成员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139700" y="185913"/>
            <a:ext cx="550687" cy="550687"/>
            <a:chOff x="5559153" y="3821988"/>
            <a:chExt cx="793749" cy="793749"/>
          </a:xfrm>
        </p:grpSpPr>
        <p:sp>
          <p:nvSpPr>
            <p:cNvPr id="37" name="椭圆 36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29" name="TextBox 8"/>
          <p:cNvSpPr txBox="1"/>
          <p:nvPr/>
        </p:nvSpPr>
        <p:spPr>
          <a:xfrm>
            <a:off x="1935229" y="4266488"/>
            <a:ext cx="1677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1935229" y="4557785"/>
            <a:ext cx="1758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总理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4752072" y="1920421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可选过程 14"/>
          <p:cNvSpPr/>
          <p:nvPr/>
        </p:nvSpPr>
        <p:spPr>
          <a:xfrm>
            <a:off x="4752072" y="1920421"/>
            <a:ext cx="1828800" cy="257175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041459" y="1864342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25%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4752072" y="2491921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可选过程 17"/>
          <p:cNvSpPr/>
          <p:nvPr/>
        </p:nvSpPr>
        <p:spPr>
          <a:xfrm>
            <a:off x="4752071" y="2491921"/>
            <a:ext cx="3429001" cy="257175"/>
          </a:xfrm>
          <a:prstGeom prst="flowChartAlternateProcess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041459" y="2444296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63%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4752072" y="3082470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可选过程 20"/>
          <p:cNvSpPr/>
          <p:nvPr/>
        </p:nvSpPr>
        <p:spPr>
          <a:xfrm>
            <a:off x="4752072" y="3082470"/>
            <a:ext cx="2657476" cy="257175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041459" y="3026391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49%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4752071" y="3673019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可选过程 23"/>
          <p:cNvSpPr/>
          <p:nvPr/>
        </p:nvSpPr>
        <p:spPr>
          <a:xfrm>
            <a:off x="4752071" y="3673019"/>
            <a:ext cx="971551" cy="257175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041459" y="3608486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18%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4752071" y="4261425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可选过程 27"/>
          <p:cNvSpPr/>
          <p:nvPr/>
        </p:nvSpPr>
        <p:spPr>
          <a:xfrm>
            <a:off x="4752071" y="4261425"/>
            <a:ext cx="4733926" cy="257175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0041459" y="4188453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92%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2" name="TextBox 3073"/>
          <p:cNvSpPr txBox="1"/>
          <p:nvPr/>
        </p:nvSpPr>
        <p:spPr>
          <a:xfrm>
            <a:off x="2615459" y="5092329"/>
            <a:ext cx="7305512" cy="1171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输入简要的文字介绍，文字内容需概括精炼，不用多余的文字修饰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言简意赅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的说明分项内容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455525" y="1724953"/>
            <a:ext cx="2490703" cy="249070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/>
          <p:cNvGrpSpPr/>
          <p:nvPr/>
        </p:nvGrpSpPr>
        <p:grpSpPr>
          <a:xfrm>
            <a:off x="1474120" y="1733274"/>
            <a:ext cx="2499771" cy="2488931"/>
            <a:chOff x="4626755" y="2344642"/>
            <a:chExt cx="2364955" cy="2354700"/>
          </a:xfrm>
        </p:grpSpPr>
        <p:sp>
          <p:nvSpPr>
            <p:cNvPr id="40" name="弧形 39"/>
            <p:cNvSpPr/>
            <p:nvPr/>
          </p:nvSpPr>
          <p:spPr>
            <a:xfrm rot="21298357">
              <a:off x="4626755" y="2344642"/>
              <a:ext cx="2341933" cy="2350934"/>
            </a:xfrm>
            <a:prstGeom prst="arc">
              <a:avLst>
                <a:gd name="adj1" fmla="val 16200000"/>
                <a:gd name="adj2" fmla="val 19246281"/>
              </a:avLst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rot="10637431">
              <a:off x="4647520" y="2396118"/>
              <a:ext cx="2344190" cy="2303224"/>
            </a:xfrm>
            <a:prstGeom prst="arc">
              <a:avLst>
                <a:gd name="adj1" fmla="val 16200000"/>
                <a:gd name="adj2" fmla="val 19246281"/>
              </a:avLst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675411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" grpId="0" animBg="1"/>
      <p:bldP spid="15" grpId="0" animBg="1"/>
      <p:bldP spid="7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/>
      <p:bldP spid="26" grpId="0" animBg="1"/>
      <p:bldP spid="28" grpId="0" animBg="1"/>
      <p:bldP spid="31" grpId="0"/>
      <p:bldP spid="32" grpId="0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89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核心成员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139700" y="185913"/>
            <a:ext cx="550687" cy="550687"/>
            <a:chOff x="5559153" y="3821988"/>
            <a:chExt cx="793749" cy="793749"/>
          </a:xfrm>
        </p:grpSpPr>
        <p:sp>
          <p:nvSpPr>
            <p:cNvPr id="37" name="椭圆 36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638841" y="2034186"/>
            <a:ext cx="1758373" cy="440438"/>
            <a:chOff x="2638841" y="2034186"/>
            <a:chExt cx="1758373" cy="440438"/>
          </a:xfrm>
        </p:grpSpPr>
        <p:sp>
          <p:nvSpPr>
            <p:cNvPr id="43" name="TextBox 8"/>
            <p:cNvSpPr txBox="1"/>
            <p:nvPr/>
          </p:nvSpPr>
          <p:spPr>
            <a:xfrm>
              <a:off x="2638841" y="2034186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姓名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wiainiswq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44" name="TextBox 8"/>
            <p:cNvSpPr txBox="1"/>
            <p:nvPr/>
          </p:nvSpPr>
          <p:spPr>
            <a:xfrm>
              <a:off x="2638841" y="2220708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职业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设计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师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总理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45" name="TextBox 3073"/>
          <p:cNvSpPr txBox="1"/>
          <p:nvPr/>
        </p:nvSpPr>
        <p:spPr>
          <a:xfrm>
            <a:off x="2613441" y="2528781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6024582" y="2065956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6024582" y="2252478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师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总理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8" name="TextBox 3073"/>
          <p:cNvSpPr txBox="1"/>
          <p:nvPr/>
        </p:nvSpPr>
        <p:spPr>
          <a:xfrm>
            <a:off x="5999182" y="2560551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9445966" y="2034186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9445966" y="2220708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师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总理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1" name="TextBox 3073"/>
          <p:cNvSpPr txBox="1"/>
          <p:nvPr/>
        </p:nvSpPr>
        <p:spPr>
          <a:xfrm>
            <a:off x="9420566" y="2528781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13441" y="4483287"/>
            <a:ext cx="1783773" cy="1140926"/>
            <a:chOff x="2613441" y="4483287"/>
            <a:chExt cx="1783773" cy="1140926"/>
          </a:xfrm>
        </p:grpSpPr>
        <p:sp>
          <p:nvSpPr>
            <p:cNvPr id="52" name="TextBox 8"/>
            <p:cNvSpPr txBox="1"/>
            <p:nvPr/>
          </p:nvSpPr>
          <p:spPr>
            <a:xfrm>
              <a:off x="2638841" y="4483287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姓名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wiainiswq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53" name="TextBox 8"/>
            <p:cNvSpPr txBox="1"/>
            <p:nvPr/>
          </p:nvSpPr>
          <p:spPr>
            <a:xfrm>
              <a:off x="2638841" y="4669809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职业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设计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师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总理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54" name="TextBox 3073"/>
            <p:cNvSpPr txBox="1"/>
            <p:nvPr/>
          </p:nvSpPr>
          <p:spPr>
            <a:xfrm>
              <a:off x="2613441" y="4977882"/>
              <a:ext cx="15807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点击输入简要的文字介绍，文字内容需概括精炼，不用多余的文字修饰，言简意赅的说明分项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内容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..........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18446" y="4483287"/>
            <a:ext cx="1783773" cy="1140926"/>
            <a:chOff x="5918446" y="4483287"/>
            <a:chExt cx="1783773" cy="1140926"/>
          </a:xfrm>
        </p:grpSpPr>
        <p:sp>
          <p:nvSpPr>
            <p:cNvPr id="55" name="TextBox 8"/>
            <p:cNvSpPr txBox="1"/>
            <p:nvPr/>
          </p:nvSpPr>
          <p:spPr>
            <a:xfrm>
              <a:off x="5943846" y="4483287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姓名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wiainiswq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56" name="TextBox 8"/>
            <p:cNvSpPr txBox="1"/>
            <p:nvPr/>
          </p:nvSpPr>
          <p:spPr>
            <a:xfrm>
              <a:off x="5943846" y="4669809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职业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设计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师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总理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57" name="TextBox 3073"/>
            <p:cNvSpPr txBox="1"/>
            <p:nvPr/>
          </p:nvSpPr>
          <p:spPr>
            <a:xfrm>
              <a:off x="5918446" y="4977882"/>
              <a:ext cx="15807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点击输入简要的文字介绍，文字内容需概括精炼，不用多余的文字修饰，言简意赅的说明分项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内容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..........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58" name="TextBox 8"/>
          <p:cNvSpPr txBox="1"/>
          <p:nvPr/>
        </p:nvSpPr>
        <p:spPr>
          <a:xfrm>
            <a:off x="9399985" y="4483287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9399985" y="4669809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师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总理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0" name="TextBox 3073"/>
          <p:cNvSpPr txBox="1"/>
          <p:nvPr/>
        </p:nvSpPr>
        <p:spPr>
          <a:xfrm>
            <a:off x="9374585" y="4977882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内容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40538" y="1838874"/>
            <a:ext cx="1521232" cy="146992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544278" y="1838874"/>
            <a:ext cx="1425100" cy="1377031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818598" y="1838874"/>
            <a:ext cx="1521232" cy="146992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186191" y="4289747"/>
            <a:ext cx="1429927" cy="146992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597732" y="4289747"/>
            <a:ext cx="1318192" cy="1469920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867915" y="4337400"/>
            <a:ext cx="1422599" cy="1374614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8742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8" grpId="0"/>
      <p:bldP spid="59" grpId="0"/>
      <p:bldP spid="60" grpId="0"/>
      <p:bldP spid="2" grpId="0" animBg="1"/>
      <p:bldP spid="35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圆角矩形 75"/>
          <p:cNvSpPr/>
          <p:nvPr/>
        </p:nvSpPr>
        <p:spPr>
          <a:xfrm rot="5400000">
            <a:off x="572672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 rot="5400000">
            <a:off x="1375354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5400000">
            <a:off x="2024853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 rot="5400000">
            <a:off x="2674352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79"/>
          <p:cNvSpPr/>
          <p:nvPr/>
        </p:nvSpPr>
        <p:spPr>
          <a:xfrm rot="5400000">
            <a:off x="3323851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 rot="5400000">
            <a:off x="3963190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 rot="5400000">
            <a:off x="4612689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 rot="5400000">
            <a:off x="5262188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/>
        </p:nvSpPr>
        <p:spPr>
          <a:xfrm rot="5400000">
            <a:off x="5911687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 rot="5400000">
            <a:off x="6561186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/>
        </p:nvSpPr>
        <p:spPr>
          <a:xfrm rot="5400000">
            <a:off x="7210685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 rot="5400000">
            <a:off x="7860184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 rot="5400000">
            <a:off x="8509683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/>
        </p:nvSpPr>
        <p:spPr>
          <a:xfrm rot="5400000">
            <a:off x="9159182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 rot="5400000">
            <a:off x="9798521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055517" y="2682843"/>
            <a:ext cx="0" cy="115536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82508" y="2681316"/>
            <a:ext cx="0" cy="115536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63927" y="1666794"/>
            <a:ext cx="0" cy="216988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126992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26992" y="3924758"/>
            <a:ext cx="986670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993700" y="3924758"/>
            <a:ext cx="0" cy="6908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967772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613309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258846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904382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549919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195456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5840993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486529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7132066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777603" y="39247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8423139" y="392077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9068676" y="392732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714213" y="3933862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10359741" y="3929883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52"/>
          <p:cNvSpPr txBox="1"/>
          <p:nvPr/>
        </p:nvSpPr>
        <p:spPr>
          <a:xfrm>
            <a:off x="953916" y="4523811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7" name="TextBox 95"/>
          <p:cNvSpPr txBox="1"/>
          <p:nvPr/>
        </p:nvSpPr>
        <p:spPr>
          <a:xfrm>
            <a:off x="1758741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8" name="TextBox 96"/>
          <p:cNvSpPr txBox="1"/>
          <p:nvPr/>
        </p:nvSpPr>
        <p:spPr>
          <a:xfrm>
            <a:off x="2408441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9" name="TextBox 98"/>
          <p:cNvSpPr txBox="1"/>
          <p:nvPr/>
        </p:nvSpPr>
        <p:spPr>
          <a:xfrm>
            <a:off x="3072775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0" name="TextBox 99"/>
          <p:cNvSpPr txBox="1"/>
          <p:nvPr/>
        </p:nvSpPr>
        <p:spPr>
          <a:xfrm>
            <a:off x="3721497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1" name="TextBox 100"/>
          <p:cNvSpPr txBox="1"/>
          <p:nvPr/>
        </p:nvSpPr>
        <p:spPr>
          <a:xfrm>
            <a:off x="4351389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2" name="TextBox 101"/>
          <p:cNvSpPr txBox="1"/>
          <p:nvPr/>
        </p:nvSpPr>
        <p:spPr>
          <a:xfrm>
            <a:off x="5010482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TextBox 102"/>
          <p:cNvSpPr txBox="1"/>
          <p:nvPr/>
        </p:nvSpPr>
        <p:spPr>
          <a:xfrm>
            <a:off x="5643676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4" name="TextBox 103"/>
          <p:cNvSpPr txBox="1"/>
          <p:nvPr/>
        </p:nvSpPr>
        <p:spPr>
          <a:xfrm>
            <a:off x="6281661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5" name="TextBox 104"/>
          <p:cNvSpPr txBox="1"/>
          <p:nvPr/>
        </p:nvSpPr>
        <p:spPr>
          <a:xfrm>
            <a:off x="6940616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6" name="TextBox 105"/>
          <p:cNvSpPr txBox="1"/>
          <p:nvPr/>
        </p:nvSpPr>
        <p:spPr>
          <a:xfrm>
            <a:off x="7572734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7" name="TextBox 106"/>
          <p:cNvSpPr txBox="1"/>
          <p:nvPr/>
        </p:nvSpPr>
        <p:spPr>
          <a:xfrm>
            <a:off x="8289262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8" name="TextBox 107"/>
          <p:cNvSpPr txBox="1"/>
          <p:nvPr/>
        </p:nvSpPr>
        <p:spPr>
          <a:xfrm>
            <a:off x="8904869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9" name="TextBox 108"/>
          <p:cNvSpPr txBox="1"/>
          <p:nvPr/>
        </p:nvSpPr>
        <p:spPr>
          <a:xfrm>
            <a:off x="9530386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0" name="TextBox 109"/>
          <p:cNvSpPr txBox="1"/>
          <p:nvPr/>
        </p:nvSpPr>
        <p:spPr>
          <a:xfrm>
            <a:off x="10196955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05482" y="1364518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46"/>
          <p:cNvSpPr txBox="1"/>
          <p:nvPr/>
        </p:nvSpPr>
        <p:spPr>
          <a:xfrm>
            <a:off x="5540032" y="1395669"/>
            <a:ext cx="946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懂事长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782508" y="2681316"/>
            <a:ext cx="625985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圆角矩形 71"/>
          <p:cNvSpPr/>
          <p:nvPr/>
        </p:nvSpPr>
        <p:spPr>
          <a:xfrm>
            <a:off x="5105482" y="2103977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248"/>
          <p:cNvSpPr txBox="1"/>
          <p:nvPr/>
        </p:nvSpPr>
        <p:spPr>
          <a:xfrm>
            <a:off x="5540032" y="2115173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总经理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1954771" y="2942079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5"/>
          <p:cNvSpPr txBox="1"/>
          <p:nvPr/>
        </p:nvSpPr>
        <p:spPr>
          <a:xfrm>
            <a:off x="2297838" y="2964609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生产副总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5105482" y="2970469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8061067" y="2963265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50"/>
          <p:cNvSpPr txBox="1"/>
          <p:nvPr/>
        </p:nvSpPr>
        <p:spPr>
          <a:xfrm>
            <a:off x="5397629" y="2964609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生产副总</a:t>
            </a:r>
          </a:p>
        </p:txBody>
      </p:sp>
      <p:sp>
        <p:nvSpPr>
          <p:cNvPr id="20" name="TextBox 37"/>
          <p:cNvSpPr txBox="1"/>
          <p:nvPr/>
        </p:nvSpPr>
        <p:spPr>
          <a:xfrm>
            <a:off x="8403510" y="2964609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生产副总</a:t>
            </a:r>
          </a:p>
        </p:txBody>
      </p:sp>
      <p:sp>
        <p:nvSpPr>
          <p:cNvPr id="92" name="文本框 6"/>
          <p:cNvSpPr txBox="1"/>
          <p:nvPr/>
        </p:nvSpPr>
        <p:spPr>
          <a:xfrm>
            <a:off x="709549" y="201501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组织结构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0" y="862476"/>
            <a:ext cx="3276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139700" y="185913"/>
            <a:ext cx="550687" cy="550687"/>
            <a:chOff x="5559153" y="3821988"/>
            <a:chExt cx="793749" cy="793749"/>
          </a:xfrm>
        </p:grpSpPr>
        <p:sp>
          <p:nvSpPr>
            <p:cNvPr id="95" name="椭圆 94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91" name="圆角矩形 90"/>
          <p:cNvSpPr/>
          <p:nvPr/>
        </p:nvSpPr>
        <p:spPr>
          <a:xfrm rot="5400000">
            <a:off x="10437860" y="48413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110"/>
          <p:cNvSpPr txBox="1"/>
          <p:nvPr/>
        </p:nvSpPr>
        <p:spPr>
          <a:xfrm>
            <a:off x="10806366" y="452381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  <a:endParaRPr lang="zh-CN" altLang="en-US" sz="15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8730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2" grpId="0" animBg="1"/>
      <p:bldP spid="11" grpId="0"/>
      <p:bldP spid="72" grpId="0" animBg="1"/>
      <p:bldP spid="13" grpId="0"/>
      <p:bldP spid="73" grpId="0" animBg="1"/>
      <p:bldP spid="18" grpId="0"/>
      <p:bldP spid="74" grpId="0" animBg="1"/>
      <p:bldP spid="75" grpId="0" animBg="1"/>
      <p:bldP spid="15" grpId="0"/>
      <p:bldP spid="20" grpId="0"/>
      <p:bldP spid="91" grpId="0" animBg="1"/>
      <p:bldP spid="7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6B548E93-1104-4F6E-9972-50BB67DF5C14}"/>
  <p:tag name="ISPRING_RESOURCE_FOLDER" val="E:\我图网 背景墙分类\我图网PPT\原文件\1\2\"/>
  <p:tag name="ISPRING_PRESENTATION_PATH" val="E:\我图网 背景墙分类\我图网PPT\原文件\1\2.pptx"/>
  <p:tag name="ISPRING_PROJECT_FOLDER_UPDATED" val="1"/>
  <p:tag name="ISPRING_ULTRA_SCORM_SLIDE_COUNT" val="9"/>
  <p:tag name="ISPRING_PLAYERS_CUSTOMIZATION" val="UEsDBBQAAgAIALBzi0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Cwc4tHWYZvqAsDAAC1CgAAJwAAAHVuaXZlcnNhbC9mbGFzaF9wdWJsaXNoaW5nX3NldHRpbmdzLnhtbNVW3U4aQRS+5ykm03gpqxarJQvGCKREBSK01Ssz7BzYibMz251ZEK/6NH2wPknP7AhCtM2qNWnDBcz5+c53fuYw4dFtIskMMiO0atDd6g4loCLNhZo26OdRZ/uQEmOZ4kxqBQ2qNCVHzUqY5mMpTDwEa9HUEIRRpp7aBo2tTetBMJ/Pq8KkmdNqmVvEN9VIJ0GagQFlIQtSyRb4ZRcpGNqsVAgJvehc81wCERwpKOHYMdmRzMQ08GZjFt1MM50rfqKlzkg2HTfou8Nj91naeKiWSEC55EwThU5s64xz4fgwORR3QGIQ0xiJH9QomQtu4wbdqzkUtA4eoxTYPgfmUE40JqPsPXwClnFmmT/6eBZurVkKvIgvFEtENEINcfk3aGt0/elq0L446/ZOr0f9/tmoO/AkCp9gEycMNgOFSEjnWQSrOCGzlkUx8kafCZMGwmBdtDSbaLVBzp3JWEusfeGF85CMgfdYAmvdGN4I1UHLXUommIhcNOhxJpikRFgmRbRyNvnYWGGL/nfWLQli4ZwBOR/Sh/C+OlHMMgPrtJYa42oeNb/qXHKy0DmR4gaI1QTzzxP8FQNZbw6ZZDoppDg+lhgpMOJMwBz4UVHTe8DfBbrCEEmOnji5qQTrI3zLxR0Zw0RniAtshjOOcmE8fvVZwCkz5gGULTluDc+6rfZ1t9dqX265BBmfMRU9ExwbDklq3wKfYe5KYwgpNVZzDQIrE7HcQNEfLnhhVibN0rFjNiua7hpZgGK7BfLxmKiIcDSFyqEsYMQU0UouCIvwChk3QjOhc4MSPywe2ryIoHclQhVUp3iDMFjGISuDtrO79762/+Hg8GO9Gvz8/mP7j073a2UgmYvm98rJHxfLark8vnNh4HbB06vBZvm/uRkGF+0vZeraa1+OSnWzPSwF1y9j1T8tY3XhV9lgbY2VooB7aOqXHm4iKRJhgf/NEXvBmLzqH8TP2NuMyRvm/Jqr8d+k7E+rx8jG6yMMnnweOU0ilEiwEG4jrt5Uzf3aDr5nnlRVKoi2+dRsVn4BUEsDBBQAAgAIALBzi0e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sHOL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Cwc4tHaHFSkZoBAAAfBgAAHwAAAHVuaXZlcnNhbC9odG1sX3NraW5fc2V0dGluZ3MuanONlE1vwjAMhu/8CpRdJ8Q+YbuhwaRJHCaN27RDKKZUpEmVpB0d4r+vDl9N6o7FF/Ly5HXsKt52utViEes+d7fut9u/+3unAWpW53Dt66JFT1FnRiQLmCUpiEQCC5DiePQk784EZcykM52XH2hran5M4T9LLkwdzwgLTWiGOlwQ4DehbajDPyexU6trX1Ot0fPcWiV7kZIWpO1JpVPuGHb16la9xABWBegL6JJH4JkO3Gojz44PA4w6F6k047Kcqlj15jxax1rlctGWf1VmoKtPvt4D/afBy8SzE4mxbxbSMPFkiNFOZhqMgUPexwkGCQs+B1Hz7bv1B+oZNwsK6CIxiT3SoxuMOp3xGBpdGo4wfExWXo1uDjCanIWN3RN3txgeIXgJumE1vsfwQJXl2T8+YKZVjB1poM2en1Ch+CKR8SF1H4Pk8LJo29a9c6Hu+mPmPSEVPKEV9fzSttkRgoYArTeWjnlNkHdK2QlKlEQORWjUtCroOWLDOYL7zy7j1vJolVbjoRqOVRu4XoOeKSWq239dumeYq7P7BVBLAwQUAAIACACwc4t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sHOLR7O/s1BtAAAAcgAAABwAAAB1bml2ZXJzYWwvbG9jYWxfc2V0dGluZ3MueG1sDcw9DoMwDEDhnVNYnsrQv42BwMZYVSo9gBUshOTYKLGqcnuyveHT68d/EvhxLptpwOftgcAabdl0Dfidp2uHUJx0ITHlgGoI49D0YpHkw+4VFtiFDs4zpxrOL0pVvjMXVievZ7hE248W70NzAlBLAwQUAAIACACDgI9F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Cwc4tHftmEoxEIAABeHgAAKQAAAHVuaXZlcnNhbC9za2luX2N1c3RvbWl6YXRpb25fc2V0dGluZ3MueG1srVnrbuO6Ef5/noJwcYBToIgv8i2F14UudCKsLftYSrLbojBoiYmFSKIr0d7NgX/0afpgfZIOKSmWHMeRdmvFQTSc+WY4N14ySp79SN8lnIX+H4T7LLIp5370lIx/QWjksoDFi5gmlCfNI+XBjzz2zYwemaABNeEk8kjs6WI0GbfQRH7QcKAOjSG8dbVuBw26uIOHyMA9HcauFeNa0WHM6LT1UfMEIsWNqUsjfh511CyNvhUwo4TG3Iw8+n2slLmLQ+UZ3MTE84EvGfe74jnkWg9GVzyo2+4NevjQURVF6SO9Z7SN1mEwuB6obYRb3V5LOWjDjtJRULvXa1/3D+1Bp6fA2+S6DyhdfN1H3UG32zEOHdwBaaSqmtHRDwPlut1WQRseXuuHyUQbtFqo3W4rXePQ6ysTrYWAWwEMVRkKByqGoin9g6qp7aGCJvpEm3QP2MB9vYeGHdxvtQ5dTVNaraNzj7MruutIrTyd3J0fAJ4NwdlRkVvNM8k1cndxDMwODbcB4RRFJKSfGjInIy4zFv3msu3LnxtZgspkztlzu8rUlAhkATY+gzVqypGcTdpVLIwiHfnep8Z6xzmLrlwWcYC6ilgckqAx/lOaO9nMqkiyPY3ryD0Slx7VDeSnqlimC/IZnktCLgu3JHqZsid2tSbu81PMdpFXyczNy5bGgR89A3freqDji4oCP+Emp2HJPjwUT3WxLcQzocK8PhZPJcmArGmQa2zJTw25o8qPPXIiuvcTn0tRtS2eS6Jb8kTLARiq4rksE4GWctQG4vlYiNPvHNgVUf6di+wBeaFxWUnaLi9Kse1uWzeftjF7Es4uy30c6Fe5gEH3iZ6EhS3xVBISExQKK0Upc5ucv3HCmL2e9pJRCFoguMXmkpEk5EJb6fPZQrW+rqbzm/lKM28aYz2tSiTK8pffOv3h93avD60rE6wIZc/U6bQMhiRYr1UNy3KW8+kKAPF0ZeEvTmMsftcWnd85U9PCjXH2R22AxRLfN8bidxXRu+USW87KnpoGXpn2ypo70i9T7GCjMf7KdmhD9hRxhvY+/Yb4hiLoz35MURL4nhwQPduPdrSCPmM+U01rtcS2szR1x5xbjbHN4vjlLxKZ7PgGsmdDEuT5CVkH1JNqIUfk+La4RMEP3/jAyULiR1dVtC/VB9O6WTnz+dReYcvIKY0xjjxkxERoqg+0VG28BIyYwEL+Y+IrmX0SAalBUBvk1ry5ncLXEYbc+k+bAL78B6xZYAjJgkYVBCFx8BKyzrYf5ktD+BAUIoK2JEm+sdgrJU0xdBWwTUufQ2rqTgHfETA5NgTej1xIHeryCngzbNvqDV5p8y+Q41Cb85pC889Qkp9rCn3FNtQQtiuIWeq9eaOKihBlmBdIXoMuEfkevCDiuiAnvLn32S4BivAwlImsxqS2Ihv/fgdxNNXpmWJPMcHPMoJP/p6CFbFXKaugAenYEHn1+53599VENafYWEGiGfOHlSP7o9BHoJFEjCMSBExMA1QTb08il6I1dckOyuEF2Dzfk2wi/NKYf+38PxDhWRP6NetfloG//HpV37pS13trZAi7ZlAGm5Ut/0h7YQY/aIhI+HetqOKA+ibYaSlrJlSG5rNaQhg6umhd0ISDWoKmNQF12akDGoc46tQCsOYZhsXQT8Dcg+dKhtyDR+tBPGDNNh1YtB/oWmxjKwjLcKdROx9pcdgIKJz0XqO9po8MyiWgZJ8uiNADZfirRLmw5JZalGM6UzDcAsyndF0F1MAPxWa8GuzdDOeuSNtKaT4PbBd4soYD/1m2FvDzLqRv1/PHmIWSGpAkz+u0uf3tJw1Jp7hM9S7qLUQ2Vpf67UpXLR2L/aGoqqC6HOSosGzq2KupqgkESNaQcHcDjfVRbNurY6X7OwNPVMDL3GtTErub//77P9VhTuxJqSij/rUuDpSg6Fr4Fe8fFuM0+WcFHEfVyqLypaJgtj3ORavvlh0T0uT/sgEl6WIQslDcWFRSDYmYhVF1HFW/nUGu2jI12S52K63fRZCZuvwM7Ufu3BrjGYmfoX05jAV1gaTnRW7y2jYcDyw7HvgRrSn+0+uBmLxjLlaqYciTHNRo4LvP6SLowXY0u7VBARzpauDpt6oFPfIEkno+r48pl5i8HUFLSN+PDWF/dsV5JRzPx3D+ZjteOm5HPGbBQlxUvL2ZAwZxrwJpPOaxOKDlb0WOZMO+ZbEbP5IgAbYi6ZR1ATYsxMYsgyzTTrmXona8Im5GOWW8ZwF0Zz2dTgG6TD+V0nVNXuQVFbzS3lgOm+ZsqGD6kXjKb9Hv/A1/gXjKb4slaw679Lc2nQ4VRfPbFY3ERXqV2AEPjWSXynjytzKPsGAqbtmSwkQyQpkzZB4dy6XX8UOalbOgFQ1uvmPxKHrdRMyEzPrFzg4lJwPH9G1ezt8R93lA309uOQ8owaKr5fu5Csh4zpVAeht86oyUivjLln5qwPafuBvR6ZMGyjA+NYQ70wv39+S2eT8T7awgKa25LBrKfi7beS2Vkeji9VSxtNgvC42ab/w0al6K0CiDfT+A0S5c0xhDDvjQ5bIIlYlF9k1+sXEv94Uncu+MFgH4BrAjOKnklVAglBJLbqvyaklfiuPhLuB+QPc0b1UFQsE5l+c/SqA6Lie3yqf0kRfTO6PUroKs1x1zsdwDC/R3peS5qKjkZKRm0XGyTuTsz3SrfPE52nhmOcrbtEj3Yodm/CTqzTOqgPc974+axWUWetSbf5qd0kAU8N79F/L/AFBLAwQUAAIACACxc4tHQ3Z2Hb0RAAAVYAAAFwAAAHVuaXZlcnNhbC91bml2ZXJzYWwucG5n7dx5VJLZ3wBwl9JSy1aX0bSaJrFSU1sc9zJLzRI1K0ukUrJFs9yFAK1RS52sNJcxwSX31FLTFBGnxQ1zCyVFoCxXBEIDFAReml915pd1zvvn+57zcA4Phy+He7/3cj934Y/nJvjwgWVKvyjJyMgsc3TY5yYjswgsIyMfskRBGkleN3RX+iIb7HZgr0x5p/aE9M0ivz2H9sjIPE5Snj+9WPp+6WUHz2AZmeXPPz9lWwKLfGVkoCWO+/YcifBmUl/Fe43Qmt9pJys+Um0qfmt73+HsRnO3PXtcl96Uv3ltxZpr5vGgXLOlG9Ojndb84bBk0cpkxx3r0ztyOdfhfAJd9Mc9mEfFk0lWSflkvdwrWkEprhRbL2Ck4UqSXpmjWUN1prgr75unBp9cRLgcK/fifFDROBUlq/Dvyyk9lWodt4AHvzjyux7zdAnz08TD2rGgTfHGTTLyKtv/dWnSkO9zGsTio4IY/QacfYd8vytJeoErlGSQsD7hbFqombXtgrqiohcrlGRplwq5iRllTxMjV/93BdLLVG70Bb0W1Ow7RVl72A8qUNMoCgvyVyfe4XsawxaUrq+waE2M6+kF34uWlZeLV12lu+n76ravz07fdChjU902o+8/mqdELY5vLzIx+b4bpOGgIu0FYduzTXL2sCOamt83uknut63OSlkzPgtao7zmnusPGikNO+svbFzHT/NxOpq+xnysReb73lQDbclrb/1ROMOtfUE446f5pDzcrh/SmbTgx9gGPrL/3p0fhU3yUxaETX6ej+dpt/H7ugsGw/HsosQtv/4o7OukvyDs+/N8Kp896P7d5vu4xiNbV02P/T8Kt6W4LQi3/jwf3xjHnGDUgsF1KjrXpCTxR+G7+vkLwrc1f5pPm1Ly3rF5jYUj6ycDzv43d6cF4fWmP83n7trNMZ1zxj8Y6T8B4FSQAgAAAAAAAAAAAAAAAAAAAAAAAAAAAAAAAAAAAAAAAAAAAAAAAAAAAAAAAAAAAAAAAAAAAAAAAAAAAAAAAAAAAAAAAAAAAAAAAAAAAAAAAAAAAAAAAAAAAAAAAAAAAAAAAAAAAAAAAAAAAAAAAAAAAAAAAAAAAAAAAAAAAAAAAAAAAAAAAAAAAAD4/wPg8hSfjsZGBiks+KSp6Yy8XHzUpuyFd5+LkpV9qXhTddWC+leAnR85P9L4vz+uo/PVQLWBdEyWDRoVNtqRMdCWrOfXZS2carbq45YwjpGryo2mHpn+d0WfloWgG6kvsAEt3oWCuVqMtXj2vaONPFkINXrtjZqiUF4Qy+plnZeDdgfS7uNnhxO01J15OM6koJ/La+vVO/hdCmffCrgMLQslBzl7kYoXm3KbW99RI7pqM+p1AWw8KtI1x4pn9BRTgsc6Azwsz8edJCMm3yXWzR/QRe4oLTROQ4rnxvzI5RAhGUYQCxgDmYGNdfxPLBz7FhziQ8MQVdCnn16dm8ZXSaaqulgWQhbTLe1kCCY08wmFTYai8ewg90Cy/f7lwwEqkDT3wsOveAgbdxdFvFeViRYvi3bWm6b5pf1NrrvAktbGYn6RxuqlsYYznRZsFbG/Z5om3IoimK8PUIU7GP+e7X8xq4SB7Nad59ox5VUtH/Gfz6STkfOzHDSkfPigCCl65O2iaj37lia5FYk0TEbvKa2quOzmJya5uzBFEnOy0gZmTdGY1fzH58rvj+G9IAXeNYbkS2lBrq65MekCiV3tgOWvzPrfAn0IDDf2RbwqLNKDd/RztkQbtVh/eKPp2S/9muebLb7C/jTx+sAunepx45DMgIvamgg8Y5d1a9yndG1ws3fPoYahFRj9rgpdM0bciIBuLJufqjeDiip/uYcf11+zKj0I4hVWZ3TWILF6ppRrb58sYKtpD85sSe0L8JBAekqpZw2aqon34mocStb3QB7Mj9lIMrRODxINTSqnKEX8HAMMD2fItd7dVaoEYhwvL7sAG31/sS7JaGx06OutHpOXkXxgl4a7Hiois2IvXb+OQmTOCiZrdMzjHnepg1PnPTyY5ct9rh8QydAICa0NWm1yMCT03CD1TH2tXUysgI16U/Kou3/D2mcnNhWDepFzoznP7NGHelP3J1ibqWt68gJIlK2FduR8+9Qcxm5ecnsDscynrib+nue0NWKAi9xmcdHv1Zdx7a5C8vHxH1YVlD49bDdWGV9bd74ieOr93ypZHlZQW0+T7Orn67TAk9BZYVJSDyF6Mo5XE6QR/L7OmRdzhhZAlnOy2Rwi397wtpe/nT1tF33mzp2wrFSklk8FsZt7sKGMkXwuaB3en8f5MP9t/vS/Hl1v0eKKGkoW86l2tW31jS42U7Xu4SOa5gnG0vb3rwGPWtXY46K3PCTNvEzmonoGqqMqW29EmYjJD5LmHoyZMERmwbTOzC+cdrU1uaK6SZF3zoxPqVr4P5xhkisu6Jgn5Ywpgy4uAYWSs+yTkt04D3QOwjrkE5dT0zE2zAR36rJCrbL6pGg3NF3EdKK22E5ggqkjJcLMe4M+2ST6kxb382l0tjGYZ3q38c/H5JdysL90dQM7E74afmMor27kPZSBY0WsGJiTLEFM9OaDcrVP2GZwxSHE16iug0p9W6z//rNOuQtF0KlBgSuielHKLiJ2AzS0IZ7RyKio6qzL3Y+wzGRBirZgSEy36FL7crUj9aobKcgMuBXVwe1dntBElN1rJdnwq8En50gtquKddcGQXQbZV6X6gwlNfWNx9ljFMGo1H41rvBmMqMP/J7Xj2GgPydHWD2Mkj8ap2489GpmHrlInAtlrwM8WO4mihiBbOuTrx8s1meUW3HnW626GlmD9x3kO9gbjIcPQhEu65mhBiFdjRj7Zdh5NR64YUDs2OFJfC0lYx21Q2ioUxWbm4CL6QjMFuwavt/ZzdYIhvASz4mJ9rCUjedDFRlRNdh3D348yoYXDcZGR30bagZe201sTGLo8gQsbz6fh2R4M4Thrxkb06fXAyUD8ToSIS2YLUWE0RjFB+Pa6Ko91p1uMliDewiHcBgFdn36MDIu7RCiuqDCEkvNpLSxiDeM4+4AIiXdJoNHhqCyoFQFxi8vnwhlsht81eyPClGc1I9NSJz5qlULKhtsYdsJyeUKSeB8UG8EeqgsO/KMfWtCHVgZZF1x1/rYGffYA3bZaaZD4ib2hR4yz/0OgE9aD3XqsfAhBSTB0l0QcDyxF6g5JlqXaSOZnaAk1ZsYjSE3zQv2KUrQONdvdNU9cTbgoWW/ORpaT3a8Ui0nCIRo9Xp9bmNXyzE7ENlUr62tptCFaS/PamK1ytC1H1byLv9i/tQmFbeUJX4CyH+30Jc5onv4yoUlXBzx8Z7weU/fjoCo34Lce0R7C4hSWKnetxSVqfSh0dryxo4GdRBCycHhiOHkdFz7pYp/y+Eo2oi4nKQnm7ScU42kE3nSCXDuqgoB3xtPXup6wnYzLDWukUk5lMKjojErjEGuRFItcu+8O9zt1DUYXHG3PJySLJZ2IrIePm78tg907L68ghPp5z54rvS3AhHjbFhMk00Qj9kmYyuKUmvbx5rufm8laVeW8Q0MQcXw0NEwiW22fB5NzwjPDbgU8Ngn0rCyJctsV23nAdqXz5l8z4ttHkD2TWivA6R8jo7/CMlORJy66JiZWL3YQrYe6GCSSzuRqgbfIVbcwx6EFBp6jZRW4nuyyo4PvC6ubugknu97wL453tDRixCYNNHL9pVAFJufkJFKrXtkFbd+b64r3D+/pRSKkszH3n5ozVoBR85yWAUogAa+YKzyCPtaVCX9jyE5oLv9lBfgN3UNIC+T9ZzNh5vU5lUhZmLTJqlGDqKZATp7hydM5OpIHiPAUHn/tynoXaqijshGXwGRZhKqnwehJG9DEBlrNg/PscDw2QQ0k4j+hVbAoU7RQvx5IyKIUidUKX/XThHMGcJrJ7suIjA2WzLm1B5QYyS7WvyO4fcf8Ahs4zUgXvcP3062kOwxE2kq35fzVw28opJHl/LBV4OX8+blw8Zcf5FGpwmGMZV3I1XP05zx1kIge+5qg7JKwVHR8e4g6Bo6gKh4LCKdPSAr+0rdZrUpluXsf41uemDqXROllXXsNzVbBi+ONApC96Pk0XqW0g2A+41e3gRXUQAQRjzI1UYjFeGzSL0rAdGKscOEZ9f74DtL18Ejoi7A221XgemwR5dOVHgYl35TbKNB+9nWYqGg9vfzuWfSiFJFOUwjNJ7saR/uEVu5KV9zLNPRUo5bBQM6J61YmIq1mWM/c0WTI7Q6cdIqsIKTuNtgS+txVQrap2JKd8mexrp3Ovhr1IxcCpoeCu5haLvWu+YYnjUy5byGo2eQsU3Nzvx281cGl3IDofsk+g2ztdautG6mpX3vGUN6v8/7Nje3dQb49ge/O01/XeDTn4j5+ynM6iSGNCLemPqYfq9iaTaKcJ6AivG0n6DGFYpycIzUzjzVK0rHL93ZBEISEK+fWyuY7b3vvYjuxKIWYZsSm7vQjjLQ1jFkJxvOqXKznfHkiPh0xWGk6+/G5Kp9VMnKeo0nSewqzrguBnm3XEwgWDaBiBhrSSl061ECN75wOwSNjv6wf6+Sle1DaSSfnOUw1YkCQgybcdqUbkWECgn7hNVvEqQE4cubMXiGORSl92i1ulGxFFjaq2nUWNjbyUJ+68ljtr4cdIAUYwriobKYEbVY2Fo6GBeO9EFZUnMGTmUM+bggocW+GhnlmpHRNNZfN19Gu0Zl5oOs42SyaLK3gYSYlfKykfWtFhzd84jeOL3HYUdl7uO2y7YnRZGKlbP4hWfVXWotTqHNn9ULHRjxPf9u3TvaVHlRMgW18XtDQ0d3SVODVFeqddDDN0GCty+Q2VYPshzNRzZ1pmIjhm3gojrRsk8cLAfGuAMeCXRDPtP6atEQ6zdyBVKogh9fBxfXWtLjyuDHh5vhvyypEfqwLS6+7YfIBCaEXBrZTfg9nDfVy9tlOWInbOO9bJE8MPUNq74uVRnLidFaBF62Rhf19fUcFY/Vot/qSLjo1MH2IdwnxpTSQfKELllYsLQz1ubBnlGJ6fdUUJHzw9xPZIai3q8FhM8ZeQzF+0qFYNaX3JsdoBYatpfftlty1y4YaIk3hlikwgovVwzStadRxMmM7jcVlkPO4Nxc7saHEMWpMobRbCXsnbJbH4z76h0esBB/VBd9VZP4ibHtCa/4nKaY0KfEl9LekuBoaPoSWIR5xWQadxw+c4hIiOMPR8w9PRffeBHEZN8asbkypQ69eMcolSbD89ZVcRqJIDcNU0Zdrn5R3opIvT+nVwozSaNgr4wkJY8LYb5sSM3OFfo5oopJO1vkgLdyqtfZJcQVjPfqwdOfbzzFqKzWbNZaYi17tpk9Zxb4kQX3m3/gkvaKhJUhZmLKu/Ih0TrSqTDoZBD49nuGHuXmRWVJ4l8uBBPqMK/8xppsVCB9KvfT1JOOwjGS19CinaqygoRPekZRjWkL0b+dCXnKLKBHjKgWW6CDbgX633TXm+I/PlKtW6x1OvAUKHYBn6MexKq0H2LnR9V3vtjQ69DEsbwhNWcMBw0he3Y0vDQkbaCqR3Alcu+dUO0N7xvRjjVh6MtI+ykl6mCzfvmtjZtDl3ZeG0vt8chrmp4nC/SlVfl0sSIF0eqgiYiMa2I0f/31KbNr1SxH6BqUf4TmlvrJZrNLwpw096U+90tkD/W2y+dago1yjNp/lZyZhqXPkCaWN3AjpljFGQBdD4N4I5hM8DkmaebEaCqrhKMcwOgz+dSaUBJ7KRDWum5n5SMJGh4tE2Okrj47YZkwr1MxVqht6pWeZh144SqA9/WeNoYzyX4XyFyd/fxblKCxKoVWYxPpZ6viNPPzu9Bz2Mkq6STjeu/1/fwrXUAKh5zlxdtPRzxb8kaGybTuY+eENFi2eiLp6e0GhMvLKKkcsfud12UjM1v/gJu1NTXLyfYdvvRILW5Re5m1mt+dtRth4+v13/elnsv9yFA0og7hjFQSx21+khf9fnHqLVii5V23Dl3MSvaSjJVY4BL/8+vTfCxO2uJg96LDzLgsrkedrrXleWXxmpYz04Wh/eF/53lPX/gdQSwMEFAACAAgAsXOLR4l3YEJKAAAAawAAABsAAAB1bml2ZXJzYWwvdW5pdmVyc2FsLnBuZy54bWyzsa/IzVEoSy0qzszPs1Uy1DNQsrfj5bIpKEoty0wtV6gAigEFIUBJoRLINUJwyzNTSjKAQgYWBgjBjNTM9IwSWyULQ4SgPtBMAFBLAQIAABQAAgAIALBzi0daf7mZOgQAAOEOAAAdAAAAAAAAAAEAAAAAAAAAAAB1bml2ZXJzYWwvY29tbW9uX21lc3NhZ2VzLmxuZ1BLAQIAABQAAgAIALBzi0dZhm+oCwMAALUKAAAnAAAAAAAAAAEAAAAAAHUEAAB1bml2ZXJzYWwvZmxhc2hfcHVibGlzaGluZ19zZXR0aW5ncy54bWxQSwECAAAUAAIACACwc4tHtfwJZLoCAABVCgAAIQAAAAAAAAABAAAAAADFBwAAdW5pdmVyc2FsL2ZsYXNoX3NraW5fc2V0dGluZ3MueG1sUEsBAgAAFAACAAgAsHOLRzlO0w7fAgAAxgkAACYAAAAAAAAAAQAAAAAAvgoAAHVuaXZlcnNhbC9odG1sX3B1Ymxpc2hpbmdfc2V0dGluZ3MueG1sUEsBAgAAFAACAAgAsHOLR2hxUpGaAQAAHwYAAB8AAAAAAAAAAQAAAAAA4Q0AAHVuaXZlcnNhbC9odG1sX3NraW5fc2V0dGluZ3MuanNQSwECAAAUAAIACACwc4tHGtrqO6oAAAAfAQAAGgAAAAAAAAABAAAAAAC4DwAAdW5pdmVyc2FsL2kxOG5fcHJlc2V0cy54bWxQSwECAAAUAAIACACwc4tHs7+zUG0AAAByAAAAHAAAAAAAAAABAAAAAACaEAAAdW5pdmVyc2FsL2xvY2FsX3NldHRpbmdzLnhtbFBLAQIAABQAAgAIAIOAj0XOggk37AIAAIgIAAAUAAAAAAAAAAEAAAAAAEERAAB1bml2ZXJzYWwvcGxheWVyLnhtbFBLAQIAABQAAgAIALBzi0d+2YSjEQgAAF4eAAApAAAAAAAAAAEAAAAAAF8UAAB1bml2ZXJzYWwvc2tpbl9jdXN0b21pemF0aW9uX3NldHRpbmdzLnhtbFBLAQIAABQAAgAIALFzi0dDdnYdvREAABVgAAAXAAAAAAAAAAAAAAAAALccAAB1bml2ZXJzYWwvdW5pdmVyc2FsLnBuZ1BLAQIAABQAAgAIALFzi0eJd2BCSgAAAGsAAAAbAAAAAAAAAAEAAAAAAKkuAAB1bml2ZXJzYWwvdW5pdmVyc2FsLnBuZy54bWxQSwUGAAAAAAsACwBJAwAALC8AAAAA"/>
  <p:tag name="ISPRING_ULTRA_SCORM_COURSE_ID" val="A4DC2BED-04FC-4A81-B215-B7932CEDF291"/>
  <p:tag name="ISPRING_SCORM_RATE_SLIDES" val="1"/>
  <p:tag name="ISPRING_SCORM_PASSING_SCORE" val="25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RESENTATION_TITLE" val="6"/>
  <p:tag name="ISPRING_RESOURCE_PATHS_HASH_PRESENTER" val="9863a0c374997c46106ba4572db5fb835963be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4579</TotalTime>
  <Words>3581</Words>
  <Application>Microsoft Office PowerPoint</Application>
  <PresentationFormat>自定义</PresentationFormat>
  <Paragraphs>404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方正兰亭中黑_GBK</vt:lpstr>
      <vt:lpstr>Impact</vt:lpstr>
      <vt:lpstr>方正黑体简体</vt:lpstr>
      <vt:lpstr>方正兰亭超细黑简体</vt:lpstr>
      <vt:lpstr>方正兰亭黑简体</vt:lpstr>
      <vt:lpstr>方正兰亭细黑_GBK_M</vt:lpstr>
      <vt:lpstr>Calibri</vt:lpstr>
      <vt:lpstr>方正兰亭细黑_GBK</vt:lpstr>
      <vt:lpstr>方正兰亭准黑_GBK</vt:lpstr>
      <vt:lpstr>方正兰亭中粗黑_GBK</vt:lpstr>
      <vt:lpstr>方正舒体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PC</dc:creator>
  <cp:lastModifiedBy>admin</cp:lastModifiedBy>
  <cp:revision>456</cp:revision>
  <dcterms:created xsi:type="dcterms:W3CDTF">2015-09-30T13:08:20Z</dcterms:created>
  <dcterms:modified xsi:type="dcterms:W3CDTF">2016-07-23T03:15:11Z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