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Lst>
  <p:sldSz cx="9144000" cy="5143500" type="screen16x9"/>
  <p:notesSz cx="6858000" cy="9144000"/>
  <p:embeddedFontLst>
    <p:embeddedFont>
      <p:font typeface="微软雅黑" panose="020B0503020204020204" pitchFamily="34" charset="-122"/>
      <p:regular r:id="rId39"/>
      <p:bold r:id="rId40"/>
    </p:embeddedFont>
    <p:embeddedFont>
      <p:font typeface="Calibri" panose="020F0502020204030204" pitchFamily="34" charset="0"/>
      <p:regular r:id="rId41"/>
      <p:bold r:id="rId42"/>
      <p:italic r:id="rId43"/>
      <p:boldItalic r:id="rId44"/>
    </p:embeddedFont>
    <p:embeddedFont>
      <p:font typeface="DFGothic-EB" panose="02010609010101010101" pitchFamily="1" charset="-128"/>
      <p:regular r:id="rId45"/>
    </p:embeddedFont>
  </p:embeddedFontLst>
  <p:custDataLst>
    <p:tags r:id="rId46"/>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D56C"/>
    <a:srgbClr val="D43E01"/>
    <a:srgbClr val="E8EAE9"/>
    <a:srgbClr val="FCFCFC"/>
    <a:srgbClr val="CCD0D1"/>
    <a:srgbClr val="D7D9E1"/>
    <a:srgbClr val="D5D8E3"/>
    <a:srgbClr val="DADBDE"/>
    <a:srgbClr val="D9DDE7"/>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p:scale>
          <a:sx n="86" d="100"/>
          <a:sy n="86" d="100"/>
        </p:scale>
        <p:origin x="-2502" y="-102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36132736"/>
        <c:axId val="36134272"/>
        <c:axId val="0"/>
      </c:bar3DChart>
      <c:catAx>
        <c:axId val="36132736"/>
        <c:scaling>
          <c:orientation val="minMax"/>
        </c:scaling>
        <c:delete val="1"/>
        <c:axPos val="b"/>
        <c:numFmt formatCode="General" sourceLinked="1"/>
        <c:majorTickMark val="none"/>
        <c:minorTickMark val="none"/>
        <c:tickLblPos val="nextTo"/>
        <c:crossAx val="36134272"/>
        <c:crosses val="autoZero"/>
        <c:auto val="1"/>
        <c:lblAlgn val="ctr"/>
        <c:lblOffset val="100"/>
        <c:noMultiLvlLbl val="0"/>
      </c:catAx>
      <c:valAx>
        <c:axId val="36134272"/>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36132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2015/12/4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5432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588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362679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67347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469669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248352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71416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873883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0" y="11631"/>
            <a:ext cx="9144000" cy="5131869"/>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0" name="TextBox 59"/>
          <p:cNvSpPr txBox="1"/>
          <p:nvPr/>
        </p:nvSpPr>
        <p:spPr>
          <a:xfrm>
            <a:off x="4134394" y="2337830"/>
            <a:ext cx="3815468" cy="461665"/>
          </a:xfrm>
          <a:prstGeom prst="rect">
            <a:avLst/>
          </a:prstGeom>
          <a:noFill/>
        </p:spPr>
        <p:txBody>
          <a:bodyPr wrap="none" rtlCol="0">
            <a:spAutoFit/>
          </a:bodyPr>
          <a:lstStyle/>
          <a:p>
            <a:r>
              <a:rPr lang="en-US" altLang="zh-CN" sz="2400" dirty="0" smtClean="0">
                <a:solidFill>
                  <a:schemeClr val="bg1">
                    <a:lumMod val="65000"/>
                  </a:schemeClr>
                </a:solidFill>
                <a:latin typeface="+mj-ea"/>
                <a:ea typeface="+mj-ea"/>
              </a:rPr>
              <a:t>BUSINESS POWERPOINT</a:t>
            </a:r>
            <a:endParaRPr lang="en-US" altLang="zh-CN" sz="2400" dirty="0">
              <a:solidFill>
                <a:schemeClr val="bg1">
                  <a:lumMod val="65000"/>
                </a:schemeClr>
              </a:solidFill>
              <a:latin typeface="+mj-ea"/>
              <a:ea typeface="+mj-ea"/>
            </a:endParaRP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chemeClr val="accent1"/>
                </a:solidFill>
                <a:latin typeface="+mj-ea"/>
                <a:ea typeface="+mj-ea"/>
              </a:rPr>
              <a:t>2016</a:t>
            </a:r>
            <a:endParaRPr lang="zh-CN" altLang="en-US" sz="8000" b="1" spc="-300" dirty="0">
              <a:solidFill>
                <a:schemeClr val="accent1"/>
              </a:solidFill>
              <a:latin typeface="+mj-ea"/>
              <a:ea typeface="+mj-ea"/>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smtClean="0">
                <a:solidFill>
                  <a:srgbClr val="1574FF"/>
                </a:solidFill>
                <a:latin typeface="+mj-ea"/>
                <a:ea typeface="+mj-ea"/>
              </a:rPr>
              <a:t>工作报告年终总结</a:t>
            </a:r>
            <a:endParaRPr lang="zh-CN" altLang="en-US" sz="4400" b="1" dirty="0">
              <a:solidFill>
                <a:srgbClr val="1574FF"/>
              </a:solidFill>
              <a:latin typeface="+mj-ea"/>
              <a:ea typeface="+mj-ea"/>
            </a:endParaRP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a:t>
            </a:r>
            <a:r>
              <a:rPr lang="en-US" altLang="zh-CN" sz="900" dirty="0" smtClean="0">
                <a:solidFill>
                  <a:schemeClr val="bg1">
                    <a:lumMod val="65000"/>
                  </a:schemeClr>
                </a:solidFill>
                <a:latin typeface="微软雅黑" pitchFamily="34" charset="-122"/>
                <a:ea typeface="微软雅黑" pitchFamily="34" charset="-122"/>
              </a:rPr>
              <a:t>paste in this box, and select only </a:t>
            </a:r>
          </a:p>
          <a:p>
            <a:r>
              <a:rPr lang="en-US" altLang="zh-CN" sz="900" dirty="0" smtClean="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smtClean="0">
                <a:solidFill>
                  <a:schemeClr val="bg1">
                    <a:lumMod val="65000"/>
                  </a:schemeClr>
                </a:solidFill>
                <a:latin typeface="微软雅黑" pitchFamily="34" charset="-122"/>
                <a:ea typeface="微软雅黑" pitchFamily="34" charset="-122"/>
              </a:rPr>
              <a:t>this box, and select only the text.</a:t>
            </a:r>
            <a:endParaRPr lang="en-US" altLang="zh-CN" sz="900" dirty="0">
              <a:solidFill>
                <a:schemeClr val="bg1">
                  <a:lumMod val="65000"/>
                </a:schemeClr>
              </a:solidFill>
              <a:latin typeface="微软雅黑" pitchFamily="34" charset="-122"/>
              <a:ea typeface="微软雅黑" pitchFamily="34" charset="-122"/>
            </a:endParaRP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50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8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3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8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50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8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3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8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工作完成情况</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工作完成概述</a:t>
            </a:r>
            <a:endParaRPr lang="zh-CN" altLang="en-US" dirty="0"/>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chemeClr val="accent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23" name="Group 18"/>
          <p:cNvGrpSpPr/>
          <p:nvPr/>
        </p:nvGrpSpPr>
        <p:grpSpPr>
          <a:xfrm>
            <a:off x="7429035" y="3182144"/>
            <a:ext cx="312268" cy="312268"/>
            <a:chOff x="6350" y="4763"/>
            <a:chExt cx="492125" cy="492125"/>
          </a:xfrm>
          <a:solidFill>
            <a:schemeClr val="accent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重点任务完成</a:t>
            </a:r>
            <a:endParaRPr lang="zh-CN" altLang="en-US" dirty="0"/>
          </a:p>
        </p:txBody>
      </p:sp>
      <p:sp>
        <p:nvSpPr>
          <p:cNvPr id="3"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2"/>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34" name="TextBox 3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工作完成阶段</a:t>
            </a:r>
            <a:endParaRPr lang="zh-CN" altLang="en-US" dirty="0"/>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阶段一</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阶段二</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阶段三</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阶段四</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阶段五</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chemeClr val="accent1"/>
                </a:solidFill>
                <a:latin typeface="微软雅黑" pitchFamily="34" charset="-122"/>
                <a:ea typeface="微软雅黑" pitchFamily="34" charset="-122"/>
                <a:sym typeface="Arial" pitchFamily="34" charset="0"/>
              </a:rPr>
              <a:t>阶段六</a:t>
            </a:r>
            <a:endParaRPr lang="zh-CN" altLang="en-US" sz="1500" b="0" dirty="0">
              <a:solidFill>
                <a:schemeClr val="accent1"/>
              </a:solidFill>
              <a:latin typeface="微软雅黑" pitchFamily="34" charset="-122"/>
              <a:ea typeface="微软雅黑" pitchFamily="34" charset="-122"/>
              <a:sym typeface="Arial" pitchFamily="34" charset="0"/>
            </a:endParaRP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工作完成比例</a:t>
            </a:r>
            <a:endParaRPr lang="zh-CN" altLang="en-US" dirty="0"/>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smtClean="0"/>
              <a:t>月计划完成</a:t>
            </a:r>
            <a:endParaRPr lang="zh-CN" altLang="en-US" dirty="0"/>
          </a:p>
        </p:txBody>
      </p:sp>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9" name="圆角矩形 8"/>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一月份</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15" name="圆角矩形 14"/>
              <p:cNvSpPr/>
              <p:nvPr/>
            </p:nvSpPr>
            <p:spPr bwMode="auto">
              <a:xfrm>
                <a:off x="2675090" y="5620577"/>
                <a:ext cx="1896899" cy="727516"/>
              </a:xfrm>
              <a:prstGeom prst="roundRect">
                <a:avLst>
                  <a:gd name="adj" fmla="val 10568"/>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二月份</a:t>
              </a:r>
              <a:endParaRPr lang="en-US" altLang="zh-CN" sz="1400" dirty="0">
                <a:solidFill>
                  <a:srgbClr val="F8F8F8"/>
                </a:solidFill>
                <a:latin typeface="+mj-ea"/>
                <a:ea typeface="+mj-ea"/>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2" name="圆角矩形 21"/>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三月份</a:t>
              </a: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9" name="圆角矩形 28"/>
              <p:cNvSpPr/>
              <p:nvPr/>
            </p:nvSpPr>
            <p:spPr bwMode="auto">
              <a:xfrm>
                <a:off x="2675090" y="5620577"/>
                <a:ext cx="1896899" cy="727516"/>
              </a:xfrm>
              <a:prstGeom prst="roundRect">
                <a:avLst>
                  <a:gd name="adj" fmla="val 10568"/>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四月份</a:t>
              </a: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添加标题文字内容</a:t>
            </a: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完成项目展示</a:t>
            </a:r>
            <a:endParaRPr lang="zh-CN" altLang="en-US" dirty="0"/>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工作完成季度</a:t>
            </a:r>
            <a:endParaRPr lang="zh-CN" altLang="en-US" dirty="0"/>
          </a:p>
        </p:txBody>
      </p:sp>
      <p:sp>
        <p:nvSpPr>
          <p:cNvPr id="40" name="TextBox 3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41" name="TextBox 4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42" name="TextBox 4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43" name="TextBox 4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6" name="矩形 45"/>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7" name="矩形 46"/>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2" name="矩形 51"/>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6"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2"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8"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4"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84" name="组合 83"/>
          <p:cNvGrpSpPr/>
          <p:nvPr/>
        </p:nvGrpSpPr>
        <p:grpSpPr>
          <a:xfrm>
            <a:off x="1357015" y="1277991"/>
            <a:ext cx="2184598" cy="789703"/>
            <a:chOff x="6084168" y="1274556"/>
            <a:chExt cx="2317853" cy="814392"/>
          </a:xfrm>
        </p:grpSpPr>
        <p:sp>
          <p:nvSpPr>
            <p:cNvPr id="85" name="TextBox 8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86" name="TextBox 8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成果展示及问题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重点项目展示</a:t>
            </a:r>
            <a:endParaRPr lang="zh-CN" altLang="en-US" dirty="0"/>
          </a:p>
        </p:txBody>
      </p:sp>
      <p:pic>
        <p:nvPicPr>
          <p:cNvPr id="40" name="Picture 1"/>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accent3">
                    <a:lumMod val="50000"/>
                  </a:schemeClr>
                </a:solidFill>
                <a:effectLst/>
                <a:uLnTx/>
                <a:uFillTx/>
                <a:latin typeface="微软雅黑"/>
                <a:ea typeface="微软雅黑"/>
              </a:rPr>
              <a:t>项目分析</a:t>
            </a:r>
            <a:endParaRPr kumimoji="0" lang="zh-CN" altLang="en-US" b="0"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3">
                    <a:lumMod val="50000"/>
                  </a:schemeClr>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chemeClr val="accent3">
                    <a:lumMod val="50000"/>
                  </a:schemeClr>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smtClean="0">
                <a:solidFill>
                  <a:schemeClr val="bg1"/>
                </a:solidFill>
                <a:latin typeface="+mj-ea"/>
                <a:ea typeface="+mj-ea"/>
                <a:sym typeface="Arial" pitchFamily="34" charset="0"/>
              </a:rPr>
              <a:t>P</a:t>
            </a:r>
            <a:r>
              <a:rPr lang="en-US" sz="2400" dirty="0" smtClean="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目 录</a:t>
            </a:r>
            <a:endPar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smtClean="0">
                <a:solidFill>
                  <a:schemeClr val="accent1"/>
                </a:solidFill>
                <a:latin typeface="Arial"/>
                <a:ea typeface="微软雅黑"/>
              </a:rPr>
              <a:t>CATALOG</a:t>
            </a:r>
            <a:endParaRPr kumimoji="0" lang="zh-CN" altLang="en-US" sz="1000" b="0" i="0" u="none" strike="noStrike" kern="0" cap="none" spc="0" normalizeH="0" baseline="0" noProof="0" dirty="0">
              <a:ln>
                <a:noFill/>
              </a:ln>
              <a:solidFill>
                <a:schemeClr val="accent1"/>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工作执行过程</a:t>
            </a:r>
            <a:endParaRPr lang="zh-CN" altLang="en-US" dirty="0"/>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chemeClr val="accent1"/>
                  </a:solidFill>
                  <a:latin typeface="微软雅黑" pitchFamily="34" charset="-122"/>
                  <a:ea typeface="微软雅黑" pitchFamily="34" charset="-122"/>
                </a:rPr>
                <a:t>第一阶段</a:t>
              </a:r>
              <a:endParaRPr lang="zh-CN" altLang="en-US" sz="1500" b="1" dirty="0">
                <a:solidFill>
                  <a:schemeClr val="accent1"/>
                </a:solidFill>
                <a:latin typeface="微软雅黑" pitchFamily="34" charset="-122"/>
                <a:ea typeface="微软雅黑" pitchFamily="34" charset="-122"/>
              </a:endParaRP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chemeClr val="accent2"/>
                  </a:solidFill>
                  <a:latin typeface="微软雅黑" pitchFamily="34" charset="-122"/>
                  <a:ea typeface="微软雅黑" pitchFamily="34" charset="-122"/>
                </a:rPr>
                <a:t>第二阶段</a:t>
              </a:r>
              <a:endParaRPr lang="zh-CN" altLang="en-US" sz="1500" b="1" dirty="0">
                <a:solidFill>
                  <a:schemeClr val="accent2"/>
                </a:solidFill>
                <a:latin typeface="微软雅黑" pitchFamily="34" charset="-122"/>
                <a:ea typeface="微软雅黑" pitchFamily="34" charset="-122"/>
              </a:endParaRP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chemeClr val="accent3"/>
                  </a:solidFill>
                  <a:latin typeface="微软雅黑" pitchFamily="34" charset="-122"/>
                  <a:ea typeface="微软雅黑" pitchFamily="34" charset="-122"/>
                </a:rPr>
                <a:t>第三阶段</a:t>
              </a:r>
              <a:endParaRPr lang="zh-CN" altLang="en-US" sz="1500" b="1" dirty="0">
                <a:solidFill>
                  <a:schemeClr val="accent3"/>
                </a:solidFill>
                <a:latin typeface="微软雅黑" pitchFamily="34" charset="-122"/>
                <a:ea typeface="微软雅黑" pitchFamily="34" charset="-122"/>
              </a:endParaRP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chemeClr val="accent4"/>
                  </a:solidFill>
                  <a:latin typeface="微软雅黑" pitchFamily="34" charset="-122"/>
                  <a:ea typeface="微软雅黑" pitchFamily="34" charset="-122"/>
                </a:rPr>
                <a:t>第四阶段</a:t>
              </a:r>
              <a:endParaRPr lang="zh-CN" altLang="en-US" sz="1500" b="1" dirty="0">
                <a:solidFill>
                  <a:schemeClr val="accent4"/>
                </a:solidFill>
                <a:latin typeface="微软雅黑" pitchFamily="34" charset="-122"/>
                <a:ea typeface="微软雅黑" pitchFamily="34" charset="-122"/>
              </a:endParaRPr>
            </a:p>
          </p:txBody>
        </p:sp>
      </p:grpSp>
      <p:sp>
        <p:nvSpPr>
          <p:cNvPr id="52" name="椭圆 51"/>
          <p:cNvSpPr/>
          <p:nvPr/>
        </p:nvSpPr>
        <p:spPr>
          <a:xfrm>
            <a:off x="824277" y="1347614"/>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工作存在问题</a:t>
            </a:r>
            <a:endParaRPr lang="zh-CN" altLang="en-US" dirty="0"/>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0"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3"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6"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9"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48" name="TextBox 4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工作解决方法</a:t>
            </a:r>
            <a:endParaRPr lang="zh-CN" altLang="en-US" dirty="0"/>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chemeClr val="accent1"/>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smtClean="0">
                <a:solidFill>
                  <a:schemeClr val="accent1"/>
                </a:solidFill>
                <a:latin typeface="微软雅黑" pitchFamily="34" charset="-122"/>
                <a:ea typeface="微软雅黑" pitchFamily="34" charset="-122"/>
              </a:rPr>
              <a:t>解决方法策略</a:t>
            </a:r>
            <a:endParaRPr lang="zh-CN" altLang="en-US" sz="2000" b="0" dirty="0">
              <a:solidFill>
                <a:schemeClr val="accent1"/>
              </a:solidFill>
              <a:latin typeface="微软雅黑" pitchFamily="34" charset="-122"/>
              <a:ea typeface="微软雅黑" pitchFamily="34" charset="-122"/>
            </a:endParaRP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3" y="3065408"/>
            <a:ext cx="221831" cy="221831"/>
            <a:chOff x="5252030" y="2008764"/>
            <a:chExt cx="809336" cy="809336"/>
          </a:xfrm>
          <a:solidFill>
            <a:schemeClr val="accent1"/>
          </a:solidFill>
        </p:grpSpPr>
        <p:sp>
          <p:nvSpPr>
            <p:cNvPr id="41" name="椭圆 4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chemeClr val="accent1"/>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chemeClr val="accent1"/>
          </a:solidFill>
        </p:grpSpPr>
        <p:sp>
          <p:nvSpPr>
            <p:cNvPr id="47" name="椭圆 4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chemeClr val="accent1"/>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项目成果展示</a:t>
            </a:r>
            <a:endParaRPr lang="zh-CN" altLang="en-US" dirty="0"/>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年度收益增长</a:t>
            </a:r>
            <a:endParaRPr lang="zh-CN" altLang="en-US" dirty="0"/>
          </a:p>
        </p:txBody>
      </p:sp>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26" name="矩形 25"/>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7" name="矩形 26"/>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8" name="矩形 27"/>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9" name="矩形 28"/>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0" name="矩形 29"/>
          <p:cNvSpPr/>
          <p:nvPr/>
        </p:nvSpPr>
        <p:spPr>
          <a:xfrm>
            <a:off x="3914620" y="2940513"/>
            <a:ext cx="577560" cy="11509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1" name="矩形 30"/>
          <p:cNvSpPr/>
          <p:nvPr/>
        </p:nvSpPr>
        <p:spPr>
          <a:xfrm>
            <a:off x="3914620" y="3372062"/>
            <a:ext cx="577560" cy="719378"/>
          </a:xfrm>
          <a:prstGeom prst="rect">
            <a:avLst/>
          </a:prstGeom>
          <a:solidFill>
            <a:schemeClr val="accent5"/>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2" name="矩形 31"/>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3" name="矩形 32"/>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微软雅黑" pitchFamily="34" charset="-122"/>
                <a:ea typeface="微软雅黑" pitchFamily="34" charset="-122"/>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微软雅黑" pitchFamily="34" charset="-122"/>
                <a:ea typeface="微软雅黑" pitchFamily="34" charset="-122"/>
              </a:rPr>
              <a:t>18,500,000</a:t>
            </a:r>
            <a:endParaRPr lang="zh-CN" altLang="en-US" sz="2700" dirty="0">
              <a:solidFill>
                <a:schemeClr val="bg2"/>
              </a:solidFill>
              <a:latin typeface="微软雅黑" pitchFamily="34" charset="-122"/>
              <a:ea typeface="微软雅黑" pitchFamily="34" charset="-122"/>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微软雅黑" pitchFamily="34" charset="-122"/>
                <a:ea typeface="微软雅黑" pitchFamily="34" charset="-122"/>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4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350</a:t>
            </a:r>
            <a:r>
              <a:rPr lang="zh-CN" altLang="en-US" sz="1300" b="1" dirty="0">
                <a:solidFill>
                  <a:schemeClr val="accent1"/>
                </a:solidFill>
                <a:latin typeface="微软雅黑" pitchFamily="34" charset="-122"/>
                <a:ea typeface="微软雅黑" pitchFamily="34" charset="-122"/>
              </a:rPr>
              <a:t>万</a:t>
            </a:r>
          </a:p>
        </p:txBody>
      </p:sp>
      <p:sp>
        <p:nvSpPr>
          <p:cNvPr id="4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500</a:t>
            </a:r>
            <a:r>
              <a:rPr lang="zh-CN" altLang="en-US" sz="1300" b="1" dirty="0">
                <a:solidFill>
                  <a:schemeClr val="accent1"/>
                </a:solidFill>
                <a:latin typeface="微软雅黑" pitchFamily="34" charset="-122"/>
                <a:ea typeface="微软雅黑" pitchFamily="34" charset="-122"/>
              </a:rPr>
              <a:t>万</a:t>
            </a:r>
          </a:p>
        </p:txBody>
      </p:sp>
      <p:sp>
        <p:nvSpPr>
          <p:cNvPr id="4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300</a:t>
            </a:r>
            <a:r>
              <a:rPr lang="zh-CN" altLang="en-US" sz="1300" b="1" dirty="0">
                <a:solidFill>
                  <a:schemeClr val="accent1"/>
                </a:solidFill>
                <a:latin typeface="微软雅黑" pitchFamily="34" charset="-122"/>
                <a:ea typeface="微软雅黑" pitchFamily="34" charset="-122"/>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48" name="矩形 47"/>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49" name="矩形 48"/>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5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700</a:t>
            </a:r>
            <a:r>
              <a:rPr lang="zh-CN" altLang="en-US" sz="1300" b="1" dirty="0">
                <a:solidFill>
                  <a:schemeClr val="accent1"/>
                </a:solidFill>
                <a:latin typeface="微软雅黑" pitchFamily="34" charset="-122"/>
                <a:ea typeface="微软雅黑" pitchFamily="34" charset="-122"/>
              </a:rPr>
              <a:t>万</a:t>
            </a:r>
          </a:p>
        </p:txBody>
      </p:sp>
      <p:sp>
        <p:nvSpPr>
          <p:cNvPr id="51" name="TextBox 5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5">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工作不足及提高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扩展销售</a:t>
            </a: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工作努力方向</a:t>
            </a:r>
            <a:endParaRPr lang="zh-CN" altLang="en-US" dirty="0"/>
          </a:p>
        </p:txBody>
      </p:sp>
      <p:sp>
        <p:nvSpPr>
          <p:cNvPr id="3" name="椭圆 2"/>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微软雅黑" pitchFamily="34" charset="-122"/>
                  <a:ea typeface="微软雅黑" pitchFamily="34" charset="-122"/>
                </a:rPr>
                <a:t>1</a:t>
              </a:r>
              <a:endParaRPr lang="zh-CN" altLang="en-US" sz="2500" b="1" dirty="0">
                <a:solidFill>
                  <a:schemeClr val="accent3"/>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微软雅黑" pitchFamily="34" charset="-122"/>
                  <a:ea typeface="微软雅黑" pitchFamily="34" charset="-122"/>
                </a:rPr>
                <a:t>2</a:t>
              </a:r>
              <a:endParaRPr lang="zh-CN" altLang="en-US" sz="2500" b="1" dirty="0">
                <a:solidFill>
                  <a:schemeClr val="accent3"/>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微软雅黑" pitchFamily="34" charset="-122"/>
                  <a:ea typeface="微软雅黑" pitchFamily="34" charset="-122"/>
                </a:rPr>
                <a:t>3</a:t>
              </a:r>
              <a:endParaRPr lang="zh-CN" altLang="en-US" sz="2500" b="1" dirty="0">
                <a:solidFill>
                  <a:schemeClr val="accent3"/>
                </a:solidFill>
                <a:latin typeface="微软雅黑" pitchFamily="34" charset="-122"/>
                <a:ea typeface="微软雅黑" pitchFamily="34" charset="-122"/>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努力</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方向</a:t>
            </a:r>
            <a:endParaRPr lang="zh-CN" altLang="en-US" sz="2000" b="1" dirty="0" smtClean="0">
              <a:solidFill>
                <a:schemeClr val="bg1"/>
              </a:solidFill>
              <a:latin typeface="微软雅黑" pitchFamily="34" charset="-122"/>
              <a:ea typeface="微软雅黑" pitchFamily="34" charset="-122"/>
            </a:endParaRP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1"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工作效率提高</a:t>
            </a:r>
            <a:endParaRPr lang="zh-CN" altLang="en-US" dirty="0"/>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a:t>
            </a:r>
            <a:r>
              <a:rPr lang="zh-CN" altLang="en-US" sz="1500" b="1" dirty="0" smtClean="0">
                <a:solidFill>
                  <a:schemeClr val="tx1">
                    <a:lumMod val="75000"/>
                    <a:lumOff val="25000"/>
                  </a:schemeClr>
                </a:solidFill>
                <a:latin typeface="微软雅黑" pitchFamily="34" charset="-122"/>
                <a:ea typeface="微软雅黑" pitchFamily="34" charset="-122"/>
              </a:rPr>
              <a:t>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9" name="椭圆 18"/>
          <p:cNvSpPr/>
          <p:nvPr/>
        </p:nvSpPr>
        <p:spPr>
          <a:xfrm>
            <a:off x="4575050" y="2928956"/>
            <a:ext cx="500908" cy="500908"/>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mj-ea"/>
                <a:ea typeface="+mj-ea"/>
              </a:rPr>
              <a:t>……</a:t>
            </a:r>
            <a:endParaRPr lang="en-US" altLang="zh-CN" sz="1000" dirty="0">
              <a:latin typeface="+mj-ea"/>
              <a:ea typeface="+mj-ea"/>
            </a:endParaRP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团队努力方向</a:t>
            </a:r>
            <a:endParaRPr lang="zh-CN" altLang="en-US" dirty="0"/>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方向一</a:t>
            </a:r>
            <a:endParaRPr lang="zh-CN" altLang="en-US" sz="1400" b="1" dirty="0">
              <a:latin typeface="微软雅黑" pitchFamily="34" charset="-122"/>
              <a:ea typeface="微软雅黑" pitchFamily="34" charset="-122"/>
            </a:endParaRPr>
          </a:p>
        </p:txBody>
      </p:sp>
      <p:cxnSp>
        <p:nvCxnSpPr>
          <p:cNvPr id="5" name="直接连接符 4"/>
          <p:cNvCxnSpPr/>
          <p:nvPr/>
        </p:nvCxnSpPr>
        <p:spPr>
          <a:xfrm flipV="1">
            <a:off x="2639023" y="1792279"/>
            <a:ext cx="1913927" cy="2123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1054342"/>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努力</a:t>
              </a:r>
              <a:endParaRPr lang="en-US" altLang="zh-CN" sz="1400" b="1" dirty="0" smtClean="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方向</a:t>
              </a:r>
              <a:endParaRPr lang="zh-CN" altLang="en-US" sz="1400" b="1" dirty="0">
                <a:solidFill>
                  <a:schemeClr val="tx1">
                    <a:lumMod val="85000"/>
                    <a:lumOff val="15000"/>
                  </a:schemeClr>
                </a:solidFill>
                <a:latin typeface="微软雅黑" pitchFamily="34" charset="-122"/>
                <a:ea typeface="微软雅黑" pitchFamily="34" charset="-122"/>
              </a:endParaRP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扩展市场策略</a:t>
            </a:r>
            <a:endParaRPr lang="zh-CN" altLang="en-US" dirty="0"/>
          </a:p>
        </p:txBody>
      </p:sp>
      <p:cxnSp>
        <p:nvCxnSpPr>
          <p:cNvPr id="3" name="直接连接符 72"/>
          <p:cNvCxnSpPr>
            <a:cxnSpLocks noChangeShapeType="1"/>
          </p:cNvCxnSpPr>
          <p:nvPr/>
        </p:nvCxnSpPr>
        <p:spPr bwMode="auto">
          <a:xfrm>
            <a:off x="6908676" y="1945942"/>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椭圆 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28"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细分</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市场</a:t>
            </a:r>
            <a:endParaRPr lang="zh-CN" altLang="en-US" sz="1900" b="0" dirty="0">
              <a:solidFill>
                <a:schemeClr val="accent3">
                  <a:lumMod val="50000"/>
                </a:schemeClr>
              </a:solidFill>
              <a:sym typeface="微软雅黑" pitchFamily="34" charset="-122"/>
            </a:endParaRPr>
          </a:p>
        </p:txBody>
      </p:sp>
      <p:sp>
        <p:nvSpPr>
          <p:cNvPr id="29"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0"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本地</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市场</a:t>
            </a:r>
            <a:endParaRPr lang="zh-CN" altLang="en-US" sz="1200" b="0" dirty="0">
              <a:solidFill>
                <a:schemeClr val="accent3">
                  <a:lumMod val="50000"/>
                </a:schemeClr>
              </a:solidFill>
              <a:sym typeface="微软雅黑" pitchFamily="34" charset="-122"/>
            </a:endParaRPr>
          </a:p>
        </p:txBody>
      </p:sp>
      <p:sp>
        <p:nvSpPr>
          <p:cNvPr id="31"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2"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3"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4"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sym typeface="微软雅黑" pitchFamily="34" charset="-122"/>
              </a:rPr>
              <a:t>添加</a:t>
            </a:r>
            <a:r>
              <a:rPr lang="zh-CN" altLang="en-US" sz="1600" b="1" dirty="0" smtClean="0">
                <a:solidFill>
                  <a:schemeClr val="accent1"/>
                </a:solidFill>
                <a:sym typeface="微软雅黑" pitchFamily="34" charset="-122"/>
              </a:rPr>
              <a:t>主要标题内容</a:t>
            </a:r>
            <a:endParaRPr lang="zh-CN" altLang="en-US" sz="1600" dirty="0">
              <a:solidFill>
                <a:schemeClr val="accent1"/>
              </a:solidFill>
              <a:latin typeface="Arial" charset="0"/>
              <a:ea typeface="宋体" pitchFamily="2" charset="-122"/>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5688" y="2327926"/>
            <a:ext cx="420958" cy="420958"/>
            <a:chOff x="5252030" y="2008764"/>
            <a:chExt cx="809336" cy="809336"/>
          </a:xfrm>
          <a:solidFill>
            <a:schemeClr val="accent1"/>
          </a:solidFill>
        </p:grpSpPr>
        <p:sp>
          <p:nvSpPr>
            <p:cNvPr id="38" name="椭圆 3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年度工作概述</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明年工作计划</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933867" cy="377030"/>
          </a:xfrm>
        </p:spPr>
        <p:txBody>
          <a:bodyPr/>
          <a:lstStyle/>
          <a:p>
            <a:pPr algn="l"/>
            <a:r>
              <a:rPr lang="zh-CN" altLang="en-US" dirty="0" smtClean="0"/>
              <a:t>营业额提升方法</a:t>
            </a:r>
            <a:endParaRPr lang="zh-CN" altLang="en-US" dirty="0"/>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2" name="TextBox 41"/>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2" name="TextBox 51"/>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2" name="TextBox 61"/>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2" name="TextBox 71"/>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76" name="TextBox 7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管理提升方针</a:t>
            </a:r>
            <a:endParaRPr lang="zh-CN" altLang="en-US" dirty="0"/>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团队扩大计划</a:t>
            </a:r>
            <a:endParaRPr lang="zh-CN" altLang="en-US" dirty="0"/>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24"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rPr>
              <a:t>创新务实</a:t>
            </a:r>
            <a:endParaRPr lang="zh-CN" altLang="en-US" sz="1600" b="0" dirty="0">
              <a:solidFill>
                <a:schemeClr val="accent1"/>
              </a:solidFill>
              <a:sym typeface="微软雅黑" pitchFamily="34" charset="-122"/>
            </a:endParaRP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rPr>
              <a:t>超越自我</a:t>
            </a:r>
            <a:endParaRPr lang="zh-CN" altLang="en-US" sz="1600" b="0" dirty="0">
              <a:solidFill>
                <a:schemeClr val="accent1"/>
              </a:solidFill>
              <a:sym typeface="微软雅黑" pitchFamily="34" charset="-122"/>
            </a:endParaRP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rPr>
              <a:t>追求卓越</a:t>
            </a:r>
            <a:endParaRPr lang="zh-CN" altLang="en-US" sz="1600" b="0" dirty="0">
              <a:solidFill>
                <a:schemeClr val="accent1"/>
              </a:solidFill>
              <a:sym typeface="微软雅黑" pitchFamily="34" charset="-122"/>
            </a:endParaRP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rPr>
              <a:t>团结奋斗</a:t>
            </a:r>
            <a:endParaRPr lang="zh-CN" altLang="en-US" sz="1600" b="0" dirty="0">
              <a:solidFill>
                <a:schemeClr val="accent1"/>
              </a:solidFill>
              <a:sym typeface="微软雅黑" pitchFamily="34" charset="-122"/>
            </a:endParaRP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rPr>
              <a:t>敢于创新</a:t>
            </a:r>
            <a:endParaRPr lang="zh-CN" altLang="en-US" sz="1600" b="0" dirty="0">
              <a:solidFill>
                <a:schemeClr val="accent1"/>
              </a:solidFill>
              <a:sym typeface="微软雅黑" pitchFamily="34" charset="-122"/>
            </a:endParaRP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smtClean="0"/>
              <a:t>利益最大化</a:t>
            </a:r>
            <a:endParaRPr lang="zh-CN" altLang="en-US" dirty="0"/>
          </a:p>
        </p:txBody>
      </p:sp>
      <p:sp>
        <p:nvSpPr>
          <p:cNvPr id="3" name="五角星 2"/>
          <p:cNvSpPr/>
          <p:nvPr/>
        </p:nvSpPr>
        <p:spPr>
          <a:xfrm>
            <a:off x="2051581" y="1738257"/>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smtClean="0"/>
              <a:t>2016</a:t>
            </a:r>
            <a:r>
              <a:rPr lang="zh-CN" altLang="en-US" dirty="0" smtClean="0"/>
              <a:t>努力方向</a:t>
            </a:r>
            <a:endParaRPr lang="zh-CN" altLang="en-US" dirty="0"/>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矩形 7"/>
          <p:cNvSpPr/>
          <p:nvPr/>
        </p:nvSpPr>
        <p:spPr>
          <a:xfrm>
            <a:off x="1366729" y="1601897"/>
            <a:ext cx="1107996" cy="369332"/>
          </a:xfrm>
          <a:prstGeom prst="rect">
            <a:avLst/>
          </a:prstGeom>
        </p:spPr>
        <p:txBody>
          <a:bodyPr wrap="none">
            <a:spAutoFit/>
          </a:bodyPr>
          <a:lstStyle/>
          <a:p>
            <a:r>
              <a:rPr lang="zh-CN" altLang="en-US" dirty="0" smtClean="0">
                <a:latin typeface="微软雅黑"/>
                <a:ea typeface="微软雅黑"/>
              </a:rPr>
              <a:t>市场方面</a:t>
            </a:r>
            <a:endParaRPr lang="zh-CN" altLang="en-US" dirty="0">
              <a:latin typeface="微软雅黑"/>
              <a:ea typeface="微软雅黑"/>
            </a:endParaRP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椭圆 17"/>
          <p:cNvSpPr/>
          <p:nvPr/>
        </p:nvSpPr>
        <p:spPr>
          <a:xfrm>
            <a:off x="7816001" y="2025625"/>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矩形 18"/>
          <p:cNvSpPr/>
          <p:nvPr/>
        </p:nvSpPr>
        <p:spPr>
          <a:xfrm>
            <a:off x="4092175" y="1626354"/>
            <a:ext cx="1107996" cy="369332"/>
          </a:xfrm>
          <a:prstGeom prst="rect">
            <a:avLst/>
          </a:prstGeom>
        </p:spPr>
        <p:txBody>
          <a:bodyPr wrap="none">
            <a:spAutoFit/>
          </a:bodyPr>
          <a:lstStyle/>
          <a:p>
            <a:r>
              <a:rPr lang="zh-CN" altLang="en-US" dirty="0" smtClean="0">
                <a:latin typeface="微软雅黑"/>
                <a:ea typeface="微软雅黑"/>
              </a:rPr>
              <a:t>产品方面</a:t>
            </a:r>
            <a:endParaRPr lang="zh-CN" altLang="en-US" dirty="0">
              <a:latin typeface="微软雅黑"/>
              <a:ea typeface="微软雅黑"/>
            </a:endParaRPr>
          </a:p>
        </p:txBody>
      </p:sp>
      <p:sp>
        <p:nvSpPr>
          <p:cNvPr id="20" name="矩形 19"/>
          <p:cNvSpPr/>
          <p:nvPr/>
        </p:nvSpPr>
        <p:spPr>
          <a:xfrm>
            <a:off x="6826314" y="1626354"/>
            <a:ext cx="1107996" cy="369332"/>
          </a:xfrm>
          <a:prstGeom prst="rect">
            <a:avLst/>
          </a:prstGeom>
        </p:spPr>
        <p:txBody>
          <a:bodyPr wrap="none">
            <a:spAutoFit/>
          </a:bodyPr>
          <a:lstStyle/>
          <a:p>
            <a:r>
              <a:rPr lang="zh-CN" altLang="en-US" dirty="0" smtClean="0">
                <a:latin typeface="微软雅黑"/>
                <a:ea typeface="微软雅黑"/>
              </a:rPr>
              <a:t>服务方面</a:t>
            </a:r>
            <a:endParaRPr lang="zh-CN" altLang="en-US" dirty="0">
              <a:latin typeface="微软雅黑"/>
              <a:ea typeface="微软雅黑"/>
            </a:endParaRP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观</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看</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41" name="椭圆 40"/>
          <p:cNvSpPr/>
          <p:nvPr/>
        </p:nvSpPr>
        <p:spPr>
          <a:xfrm>
            <a:off x="4598197" y="3288996"/>
            <a:ext cx="500908" cy="500908"/>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itchFamily="34" charset="-122"/>
                <a:ea typeface="微软雅黑" pitchFamily="34" charset="-122"/>
                <a:sym typeface="微软雅黑" pitchFamily="34" charset="-122"/>
              </a:rPr>
              <a:t>        回顾</a:t>
            </a:r>
            <a:r>
              <a:rPr lang="zh-CN" altLang="en-US" sz="1100"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chemeClr val="accent1"/>
                </a:solidFill>
                <a:latin typeface="微软雅黑" pitchFamily="34" charset="-122"/>
                <a:ea typeface="微软雅黑" pitchFamily="34" charset="-122"/>
              </a:rPr>
              <a:t>2015</a:t>
            </a:r>
            <a:r>
              <a:rPr lang="zh-CN" altLang="en-US" sz="1100" dirty="0">
                <a:solidFill>
                  <a:schemeClr val="accent1"/>
                </a:solidFill>
                <a:latin typeface="微软雅黑" pitchFamily="34" charset="-122"/>
                <a:ea typeface="微软雅黑" pitchFamily="34" charset="-122"/>
              </a:rPr>
              <a:t>我们所向披靡，</a:t>
            </a:r>
            <a:r>
              <a:rPr lang="en-US" altLang="zh-CN" sz="1100" dirty="0">
                <a:solidFill>
                  <a:schemeClr val="accent1"/>
                </a:solidFill>
                <a:latin typeface="微软雅黑" pitchFamily="34" charset="-122"/>
                <a:ea typeface="微软雅黑" pitchFamily="34" charset="-122"/>
              </a:rPr>
              <a:t>2016</a:t>
            </a:r>
            <a:r>
              <a:rPr lang="zh-CN" altLang="en-US" sz="1100" dirty="0">
                <a:solidFill>
                  <a:schemeClr val="accent1"/>
                </a:solidFill>
                <a:latin typeface="微软雅黑" pitchFamily="34" charset="-122"/>
                <a:ea typeface="微软雅黑" pitchFamily="34" charset="-122"/>
              </a:rPr>
              <a:t>我们勇往直前！</a:t>
            </a:r>
            <a:endParaRPr lang="zh-CN" altLang="en-US" sz="11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8320" y="-14114"/>
            <a:ext cx="5121035" cy="515761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3892450" y="-467341"/>
            <a:ext cx="213879" cy="5787151"/>
          </a:xfrm>
          <a:prstGeom prst="rect">
            <a:avLst/>
          </a:prstGeom>
          <a:solidFill>
            <a:srgbClr val="217BFF"/>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217B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t>2015</a:t>
            </a:r>
            <a:r>
              <a:rPr lang="zh-CN" altLang="en-US" dirty="0" smtClean="0"/>
              <a:t>工作回顾</a:t>
            </a:r>
            <a:endParaRPr lang="zh-CN" altLang="en-US" dirty="0"/>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0" name="椭圆 99"/>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椭圆 106"/>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4" name="椭圆 113"/>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1" name="椭圆 120"/>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8" name="椭圆 127"/>
              <p:cNvSpPr/>
              <p:nvPr/>
            </p:nvSpPr>
            <p:spPr>
              <a:xfrm>
                <a:off x="4565570" y="2763062"/>
                <a:ext cx="1370298" cy="137079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5" name="椭圆 134"/>
              <p:cNvSpPr/>
              <p:nvPr/>
            </p:nvSpPr>
            <p:spPr>
              <a:xfrm>
                <a:off x="4565570" y="2763062"/>
                <a:ext cx="1370298" cy="1370793"/>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12</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0" name="组合 149"/>
          <p:cNvGrpSpPr/>
          <p:nvPr/>
        </p:nvGrpSpPr>
        <p:grpSpPr>
          <a:xfrm>
            <a:off x="2555776" y="1366748"/>
            <a:ext cx="1575314" cy="1109301"/>
            <a:chOff x="873900" y="1541325"/>
            <a:chExt cx="1166203" cy="935777"/>
          </a:xfrm>
        </p:grpSpPr>
        <p:sp>
          <p:nvSpPr>
            <p:cNvPr id="151" name="TextBox 150"/>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2" name="组合 151"/>
            <p:cNvGrpSpPr/>
            <p:nvPr/>
          </p:nvGrpSpPr>
          <p:grpSpPr>
            <a:xfrm>
              <a:off x="947384" y="1541325"/>
              <a:ext cx="1008112" cy="828977"/>
              <a:chOff x="947384" y="1541325"/>
              <a:chExt cx="1008112" cy="828977"/>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5" name="组合 154"/>
          <p:cNvGrpSpPr/>
          <p:nvPr/>
        </p:nvGrpSpPr>
        <p:grpSpPr>
          <a:xfrm>
            <a:off x="4499992" y="1275606"/>
            <a:ext cx="1639315" cy="1207803"/>
            <a:chOff x="873900" y="1541325"/>
            <a:chExt cx="1166203" cy="935777"/>
          </a:xfrm>
        </p:grpSpPr>
        <p:sp>
          <p:nvSpPr>
            <p:cNvPr id="156" name="TextBox 155"/>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7" name="组合 156"/>
            <p:cNvGrpSpPr/>
            <p:nvPr/>
          </p:nvGrpSpPr>
          <p:grpSpPr>
            <a:xfrm>
              <a:off x="947384" y="1541325"/>
              <a:ext cx="1008112" cy="828977"/>
              <a:chOff x="947384" y="1541325"/>
              <a:chExt cx="1008112" cy="828977"/>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0" name="组合 159"/>
          <p:cNvGrpSpPr/>
          <p:nvPr/>
        </p:nvGrpSpPr>
        <p:grpSpPr>
          <a:xfrm>
            <a:off x="6837777" y="1326098"/>
            <a:ext cx="1550647" cy="1172352"/>
            <a:chOff x="873900" y="1541325"/>
            <a:chExt cx="1166203" cy="935778"/>
          </a:xfrm>
        </p:grpSpPr>
        <p:sp>
          <p:nvSpPr>
            <p:cNvPr id="161" name="TextBox 160"/>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2" name="组合 161"/>
            <p:cNvGrpSpPr/>
            <p:nvPr/>
          </p:nvGrpSpPr>
          <p:grpSpPr>
            <a:xfrm>
              <a:off x="947384" y="1541325"/>
              <a:ext cx="1008112" cy="828977"/>
              <a:chOff x="947384" y="1541325"/>
              <a:chExt cx="1008112" cy="828977"/>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5" name="组合 164"/>
          <p:cNvGrpSpPr/>
          <p:nvPr/>
        </p:nvGrpSpPr>
        <p:grpSpPr>
          <a:xfrm>
            <a:off x="1559925" y="3422333"/>
            <a:ext cx="1624546" cy="1232512"/>
            <a:chOff x="873900" y="1340833"/>
            <a:chExt cx="1166203" cy="1136268"/>
          </a:xfrm>
        </p:grpSpPr>
        <p:sp>
          <p:nvSpPr>
            <p:cNvPr id="166" name="TextBox 16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7" name="组合 166"/>
            <p:cNvGrpSpPr/>
            <p:nvPr/>
          </p:nvGrpSpPr>
          <p:grpSpPr>
            <a:xfrm>
              <a:off x="947384" y="1340833"/>
              <a:ext cx="1008112" cy="1029468"/>
              <a:chOff x="947384" y="1340833"/>
              <a:chExt cx="1008112" cy="1029468"/>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0" name="组合 169"/>
          <p:cNvGrpSpPr/>
          <p:nvPr/>
        </p:nvGrpSpPr>
        <p:grpSpPr>
          <a:xfrm>
            <a:off x="3553012" y="3422333"/>
            <a:ext cx="1624546" cy="1232512"/>
            <a:chOff x="873900" y="1340833"/>
            <a:chExt cx="1166203" cy="1136268"/>
          </a:xfrm>
        </p:grpSpPr>
        <p:sp>
          <p:nvSpPr>
            <p:cNvPr id="171" name="TextBox 170"/>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2" name="组合 171"/>
            <p:cNvGrpSpPr/>
            <p:nvPr/>
          </p:nvGrpSpPr>
          <p:grpSpPr>
            <a:xfrm>
              <a:off x="947384" y="1340833"/>
              <a:ext cx="1008112" cy="1029468"/>
              <a:chOff x="947384" y="1340833"/>
              <a:chExt cx="1008112" cy="1029468"/>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5" name="组合 174"/>
          <p:cNvGrpSpPr/>
          <p:nvPr/>
        </p:nvGrpSpPr>
        <p:grpSpPr>
          <a:xfrm>
            <a:off x="5539742" y="3477962"/>
            <a:ext cx="1624546" cy="1232512"/>
            <a:chOff x="873900" y="1340833"/>
            <a:chExt cx="1166203" cy="1136268"/>
          </a:xfrm>
        </p:grpSpPr>
        <p:sp>
          <p:nvSpPr>
            <p:cNvPr id="176" name="TextBox 17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7" name="组合 176"/>
            <p:cNvGrpSpPr/>
            <p:nvPr/>
          </p:nvGrpSpPr>
          <p:grpSpPr>
            <a:xfrm>
              <a:off x="947384" y="1340833"/>
              <a:ext cx="1008112" cy="1029468"/>
              <a:chOff x="947384" y="1340833"/>
              <a:chExt cx="1008112" cy="1029468"/>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
        <p:nvSpPr>
          <p:cNvPr id="180" name="TextBox 17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27293338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t>2015</a:t>
            </a:r>
            <a:r>
              <a:rPr lang="zh-CN" altLang="en-US" dirty="0" smtClean="0"/>
              <a:t>工作概述</a:t>
            </a:r>
            <a:endParaRPr lang="zh-CN" altLang="en-US" dirty="0"/>
          </a:p>
        </p:txBody>
      </p:sp>
      <p:sp>
        <p:nvSpPr>
          <p:cNvPr id="75"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1" name="椭圆 8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5" name="椭圆 84"/>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smtClean="0"/>
              <a:t>我们的工作团队</a:t>
            </a:r>
            <a:endParaRPr lang="zh-CN" altLang="en-US" dirty="0"/>
          </a:p>
        </p:txBody>
      </p:sp>
      <p:sp>
        <p:nvSpPr>
          <p:cNvPr id="5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专业</a:t>
              </a:r>
              <a:endParaRPr lang="zh-CN" altLang="en-US" sz="2200" b="1" dirty="0">
                <a:solidFill>
                  <a:schemeClr val="accent1"/>
                </a:solidFill>
                <a:latin typeface="微软雅黑" pitchFamily="34" charset="-122"/>
                <a:ea typeface="微软雅黑" pitchFamily="34" charset="-122"/>
              </a:endParaRP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年轻</a:t>
              </a:r>
              <a:endParaRPr lang="zh-CN" altLang="en-US" sz="2200" b="1" dirty="0">
                <a:solidFill>
                  <a:schemeClr val="accent1"/>
                </a:solidFill>
                <a:latin typeface="微软雅黑" pitchFamily="34" charset="-122"/>
                <a:ea typeface="微软雅黑" pitchFamily="34" charset="-122"/>
              </a:endParaRP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有梦想</a:t>
              </a:r>
              <a:endParaRPr lang="zh-CN" altLang="en-US" b="1" dirty="0">
                <a:solidFill>
                  <a:schemeClr val="accent1"/>
                </a:solidFill>
                <a:latin typeface="微软雅黑" pitchFamily="34" charset="-122"/>
                <a:ea typeface="微软雅黑" pitchFamily="34" charset="-122"/>
              </a:endParaRP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行动力强</a:t>
              </a:r>
              <a:endParaRPr lang="zh-CN" altLang="en-US" b="1" dirty="0">
                <a:solidFill>
                  <a:schemeClr val="accent1"/>
                </a:solidFill>
                <a:latin typeface="微软雅黑" pitchFamily="34" charset="-122"/>
                <a:ea typeface="微软雅黑" pitchFamily="34" charset="-122"/>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smtClean="0"/>
              <a:t>工作进度比例</a:t>
            </a:r>
            <a:endParaRPr lang="zh-CN" altLang="en-US" dirty="0"/>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extLst>
              <p:ext uri="{D42A27DB-BD31-4B8C-83A1-F6EECF244321}">
                <p14:modId xmlns:p14="http://schemas.microsoft.com/office/powerpoint/2010/main" val="1593402431"/>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itchFamily="34" charset="-122"/>
                <a:ea typeface="微软雅黑" panose="020B0503020204020204" pitchFamily="34" charset="-122"/>
              </a:rPr>
              <a:t>填加标题</a:t>
            </a:r>
            <a:endParaRPr lang="en-US" altLang="zh-CN" sz="1400" b="1"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smtClean="0"/>
              <a:t>与去年相比</a:t>
            </a:r>
            <a:endParaRPr lang="zh-CN" altLang="en-US" dirty="0"/>
          </a:p>
        </p:txBody>
      </p:sp>
      <p:sp>
        <p:nvSpPr>
          <p:cNvPr id="22" name="圆角矩形 21"/>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27" name="TextBox 26"/>
          <p:cNvSpPr txBox="1"/>
          <p:nvPr/>
        </p:nvSpPr>
        <p:spPr>
          <a:xfrm>
            <a:off x="1743869" y="1536364"/>
            <a:ext cx="1924964" cy="339072"/>
          </a:xfrm>
          <a:prstGeom prst="rect">
            <a:avLst/>
          </a:prstGeom>
          <a:noFill/>
        </p:spPr>
        <p:txBody>
          <a:bodyPr wrap="non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p>
        </p:txBody>
      </p:sp>
      <p:sp>
        <p:nvSpPr>
          <p:cNvPr id="28" name="TextBox 27"/>
          <p:cNvSpPr txBox="1"/>
          <p:nvPr/>
        </p:nvSpPr>
        <p:spPr>
          <a:xfrm>
            <a:off x="5392020" y="1536364"/>
            <a:ext cx="1924964" cy="339072"/>
          </a:xfrm>
          <a:prstGeom prst="rect">
            <a:avLst/>
          </a:prstGeom>
          <a:noFill/>
        </p:spPr>
        <p:txBody>
          <a:bodyPr wrap="non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32" name="矩形 31"/>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34" name="矩形 33"/>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36" name="矩形 35"/>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37" name="矩形 36"/>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38" name="矩形 37"/>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8050</TotalTime>
  <Words>3153</Words>
  <Application>Microsoft Office PowerPoint</Application>
  <PresentationFormat>全屏显示(16:9)</PresentationFormat>
  <Paragraphs>478</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微软雅黑</vt:lpstr>
      <vt:lpstr>Roboto</vt:lpstr>
      <vt:lpstr>Calibri</vt:lpstr>
      <vt:lpstr>华文黑体</vt:lpstr>
      <vt:lpstr>Source Sans Pro ExtraLight</vt:lpstr>
      <vt:lpstr>Gill Sans</vt:lpstr>
      <vt:lpstr>Bebas Neue</vt:lpstr>
      <vt:lpstr>DFGothic-EB</vt:lpstr>
      <vt:lpstr>Roboto condensed</vt:lpstr>
      <vt:lpstr>Lato Light</vt:lpstr>
      <vt:lpstr>Clear Sans Thin</vt:lpstr>
      <vt:lpstr>Office 主题​​</vt:lpstr>
      <vt:lpstr>PowerPoint 演示文稿</vt:lpstr>
      <vt:lpstr>PowerPoint 演示文稿</vt:lpstr>
      <vt:lpstr>PowerPoint 演示文稿</vt:lpstr>
      <vt:lpstr>PowerPoint 演示文稿</vt:lpstr>
      <vt:lpstr>2015工作回顾</vt:lpstr>
      <vt:lpstr>2015工作概述</vt:lpstr>
      <vt:lpstr>我们的工作团队</vt:lpstr>
      <vt:lpstr>工作进度比例</vt:lpstr>
      <vt:lpstr>与去年相比</vt:lpstr>
      <vt:lpstr>PowerPoint 演示文稿</vt:lpstr>
      <vt:lpstr>工作完成概述</vt:lpstr>
      <vt:lpstr>重点任务完成</vt:lpstr>
      <vt:lpstr>工作完成阶段</vt:lpstr>
      <vt:lpstr>工作完成比例</vt:lpstr>
      <vt:lpstr>月计划完成</vt:lpstr>
      <vt:lpstr>完成项目展示</vt:lpstr>
      <vt:lpstr>工作完成季度</vt:lpstr>
      <vt:lpstr>PowerPoint 演示文稿</vt:lpstr>
      <vt:lpstr>重点项目展示</vt:lpstr>
      <vt:lpstr>工作执行过程</vt:lpstr>
      <vt:lpstr>工作存在问题</vt:lpstr>
      <vt:lpstr>工作解决方法</vt:lpstr>
      <vt:lpstr>项目成果展示</vt:lpstr>
      <vt:lpstr>年度收益增长</vt:lpstr>
      <vt:lpstr>PowerPoint 演示文稿</vt:lpstr>
      <vt:lpstr>工作努力方向</vt:lpstr>
      <vt:lpstr>工作效率提高</vt:lpstr>
      <vt:lpstr>团队努力方向</vt:lpstr>
      <vt:lpstr>扩展市场策略</vt:lpstr>
      <vt:lpstr>PowerPoint 演示文稿</vt:lpstr>
      <vt:lpstr>营业额提升方法</vt:lpstr>
      <vt:lpstr>管理提升方针</vt:lpstr>
      <vt:lpstr>团队扩大计划</vt:lpstr>
      <vt:lpstr>利益最大化</vt:lpstr>
      <vt:lpstr>2016努力方向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kingpub</dc:creator>
  <cp:keywords>plus206</cp:keywords>
  <cp:lastModifiedBy>MC</cp:lastModifiedBy>
  <cp:revision>925</cp:revision>
  <dcterms:created xsi:type="dcterms:W3CDTF">2015-04-24T01:01:13Z</dcterms:created>
  <dcterms:modified xsi:type="dcterms:W3CDTF">2015-12-04T12:57:45Z</dcterms:modified>
  <cp:category>plus206</cp:category>
</cp:coreProperties>
</file>