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294" y="-108"/>
      </p:cViewPr>
      <p:guideLst>
        <p:guide orient="horz" pos="2296"/>
        <p:guide orient="horz" pos="2408"/>
        <p:guide orient="horz" pos="2160"/>
        <p:guide pos="3840"/>
        <p:guide pos="72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9" d="100"/>
        <a:sy n="79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mtClean="0"/>
            </a:lvl1pPr>
          </a:lstStyle>
          <a:p>
            <a:pPr>
              <a:defRPr/>
            </a:pPr>
            <a:fld id="{D27E1D16-3673-4AFF-84B5-87A767ABE8B0}" type="datetime1">
              <a:rPr lang="zh-CN" altLang="en-US"/>
              <a:pPr>
                <a:defRPr/>
              </a:pPr>
              <a:t>2016/3/26</a:t>
            </a:fld>
            <a:endParaRPr lang="zh-CN" altLang="en-US" sz="1200"/>
          </a:p>
        </p:txBody>
      </p:sp>
      <p:sp>
        <p:nvSpPr>
          <p:cNvPr id="2867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12700" cmpd="sng">
            <a:noFill/>
            <a:bevel/>
            <a:headEnd/>
            <a:tailEnd/>
          </a:ln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  <a:defRPr/>
            </a:pPr>
            <a:r>
              <a:rPr lang="zh-CN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buFontTx/>
              <a:buNone/>
              <a:defRPr/>
            </a:pPr>
            <a:r>
              <a:rPr lang="zh-CN" sz="1200"/>
              <a:t>第二级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  <a:defRPr/>
            </a:pPr>
            <a:r>
              <a:rPr lang="zh-CN" sz="1200"/>
              <a:t>第三级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  <a:defRPr/>
            </a:pPr>
            <a:r>
              <a:rPr lang="zh-CN" sz="1200"/>
              <a:t>第四级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  <a:defRPr/>
            </a:pPr>
            <a:r>
              <a:rPr lang="zh-CN" sz="120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mtClean="0"/>
            </a:lvl1pPr>
          </a:lstStyle>
          <a:p>
            <a:pPr>
              <a:defRPr/>
            </a:pPr>
            <a:fld id="{ECBD6D6C-9129-4EE8-BBD9-76F006BDD300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92380220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B0BBEAD-F1DB-4E85-8BAD-204D28755446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F57C32-3835-44C9-8964-9F4850949C1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528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E7C806-C1B9-48A0-9E01-A8E510B8840F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1C510-30FC-426C-AD78-E736CD7D67C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34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90C5A0-C86A-4431-A37B-682895DF54E3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AFD33AB-A375-492E-B3DE-C33EC2CFCB5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3608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EE3AC0-06D2-434A-9FF4-1CB99840A664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E98C453-319A-4B21-81D4-3C57AE4E86E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973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0A99A44-3D01-4763-81CC-32EFB0CAFDB8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56E4C9-074A-454E-A313-372188111EC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522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2B5631-D8C7-47BD-9963-AEFE15B28FBE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308A4D0-53CA-443C-8268-63A1ED97FCA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157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470D94-7D7B-4D30-A174-835996378D66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E467A31-A000-4D53-A926-394B5F732E8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384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64A03B-61B7-42D6-93A4-A16F49BC2FFF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3E2947-07C0-438E-8C50-501B29B1072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078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22D94B-3872-4DDE-B7A2-B24021C15473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EFC9164-1266-4053-B198-4F84F1170DA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980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A1ED223-3B13-4E95-AC4D-76C6C4BD240B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8ED342-3251-4269-8EDC-C729CCF6E54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476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2556CA-373D-4073-96F6-D8136CC3D9F2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B4190C-5A98-4628-91C3-CF645CA3800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493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BF0087F-5D50-479B-A248-B4ECBC7386E7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F5DB461-553F-459D-ADA4-0D73EE344A2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261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0BF152B-EE4E-442F-AC60-83622B3AF0C8}" type="datetime1">
              <a:rPr lang="zh-CN" altLang="en-US"/>
              <a:pPr>
                <a:defRPr/>
              </a:pPr>
              <a:t>2016/3/26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C673988-38E7-44EB-8B0F-E4D95F019E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4AC6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直接连接符 3205"/>
          <p:cNvSpPr>
            <a:spLocks noChangeShapeType="1"/>
          </p:cNvSpPr>
          <p:nvPr/>
        </p:nvSpPr>
        <p:spPr bwMode="auto">
          <a:xfrm>
            <a:off x="3375025" y="3429000"/>
            <a:ext cx="6553200" cy="0"/>
          </a:xfrm>
          <a:prstGeom prst="line">
            <a:avLst/>
          </a:prstGeom>
          <a:noFill/>
          <a:ln w="6350">
            <a:solidFill>
              <a:srgbClr val="FFD9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39" name="组合 5"/>
          <p:cNvGrpSpPr>
            <a:grpSpLocks/>
          </p:cNvGrpSpPr>
          <p:nvPr/>
        </p:nvGrpSpPr>
        <p:grpSpPr bwMode="auto">
          <a:xfrm>
            <a:off x="5105400" y="5445125"/>
            <a:ext cx="1981200" cy="1060450"/>
            <a:chOff x="0" y="0"/>
            <a:chExt cx="7336438" cy="3702861"/>
          </a:xfrm>
        </p:grpSpPr>
        <p:grpSp>
          <p:nvGrpSpPr>
            <p:cNvPr id="17566" name="组合 3"/>
            <p:cNvGrpSpPr>
              <a:grpSpLocks/>
            </p:cNvGrpSpPr>
            <p:nvPr/>
          </p:nvGrpSpPr>
          <p:grpSpPr bwMode="auto">
            <a:xfrm>
              <a:off x="2998800" y="0"/>
              <a:ext cx="1362770" cy="2276733"/>
              <a:chOff x="0" y="0"/>
              <a:chExt cx="1362770" cy="2276733"/>
            </a:xfrm>
          </p:grpSpPr>
          <p:sp>
            <p:nvSpPr>
              <p:cNvPr id="17568" name="任意多边形 5"/>
              <p:cNvSpPr>
                <a:spLocks noChangeArrowheads="1"/>
              </p:cNvSpPr>
              <p:nvPr/>
            </p:nvSpPr>
            <p:spPr bwMode="auto">
              <a:xfrm>
                <a:off x="-1134" y="0"/>
                <a:ext cx="1364630" cy="2278130"/>
              </a:xfrm>
              <a:custGeom>
                <a:avLst/>
                <a:gdLst>
                  <a:gd name="T0" fmla="*/ 0 w 1362770"/>
                  <a:gd name="T1" fmla="*/ 0 h 2276723"/>
                  <a:gd name="T2" fmla="*/ 1362770 w 1362770"/>
                  <a:gd name="T3" fmla="*/ 2276723 h 2276723"/>
                </a:gdLst>
                <a:ahLst/>
                <a:cxnLst/>
                <a:rect l="T0" t="T1" r="T2" b="T3"/>
                <a:pathLst>
                  <a:path w="1362770" h="2276723">
                    <a:moveTo>
                      <a:pt x="989606" y="1585424"/>
                    </a:moveTo>
                    <a:lnTo>
                      <a:pt x="989957" y="1585931"/>
                    </a:lnTo>
                    <a:cubicBezTo>
                      <a:pt x="990135" y="1586207"/>
                      <a:pt x="990105" y="1586184"/>
                      <a:pt x="989702" y="1585574"/>
                    </a:cubicBezTo>
                    <a:close/>
                    <a:moveTo>
                      <a:pt x="650978" y="1020780"/>
                    </a:moveTo>
                    <a:cubicBezTo>
                      <a:pt x="644349" y="1019888"/>
                      <a:pt x="639187" y="1022190"/>
                      <a:pt x="631326" y="1025010"/>
                    </a:cubicBezTo>
                    <a:cubicBezTo>
                      <a:pt x="623465" y="1027830"/>
                      <a:pt x="606346" y="1026112"/>
                      <a:pt x="603812" y="1037699"/>
                    </a:cubicBezTo>
                    <a:cubicBezTo>
                      <a:pt x="599301" y="1058332"/>
                      <a:pt x="599882" y="1079950"/>
                      <a:pt x="599882" y="1101146"/>
                    </a:cubicBezTo>
                    <a:cubicBezTo>
                      <a:pt x="599882" y="1105605"/>
                      <a:pt x="603527" y="1109388"/>
                      <a:pt x="603812" y="1113836"/>
                    </a:cubicBezTo>
                    <a:cubicBezTo>
                      <a:pt x="606158" y="1150434"/>
                      <a:pt x="606432" y="1187152"/>
                      <a:pt x="607742" y="1223811"/>
                    </a:cubicBezTo>
                    <a:cubicBezTo>
                      <a:pt x="617166" y="1254232"/>
                      <a:pt x="605734" y="1216246"/>
                      <a:pt x="615604" y="1253419"/>
                    </a:cubicBezTo>
                    <a:cubicBezTo>
                      <a:pt x="617845" y="1261861"/>
                      <a:pt x="619164" y="1270139"/>
                      <a:pt x="627395" y="1274568"/>
                    </a:cubicBezTo>
                    <a:cubicBezTo>
                      <a:pt x="632227" y="1277168"/>
                      <a:pt x="637877" y="1277388"/>
                      <a:pt x="643117" y="1278798"/>
                    </a:cubicBezTo>
                    <a:cubicBezTo>
                      <a:pt x="647048" y="1275978"/>
                      <a:pt x="651220" y="1273514"/>
                      <a:pt x="654909" y="1270339"/>
                    </a:cubicBezTo>
                    <a:cubicBezTo>
                      <a:pt x="662925" y="1263437"/>
                      <a:pt x="677349" y="1242896"/>
                      <a:pt x="678492" y="1236500"/>
                    </a:cubicBezTo>
                    <a:cubicBezTo>
                      <a:pt x="683446" y="1208774"/>
                      <a:pt x="681112" y="1180103"/>
                      <a:pt x="682422" y="1151904"/>
                    </a:cubicBezTo>
                    <a:cubicBezTo>
                      <a:pt x="689697" y="1128420"/>
                      <a:pt x="690283" y="1129755"/>
                      <a:pt x="690283" y="1092687"/>
                    </a:cubicBezTo>
                    <a:cubicBezTo>
                      <a:pt x="690283" y="1086873"/>
                      <a:pt x="687663" y="1081407"/>
                      <a:pt x="686353" y="1075768"/>
                    </a:cubicBezTo>
                    <a:lnTo>
                      <a:pt x="678492" y="1067308"/>
                    </a:lnTo>
                    <a:cubicBezTo>
                      <a:pt x="672632" y="1061003"/>
                      <a:pt x="673996" y="1050078"/>
                      <a:pt x="670631" y="1041929"/>
                    </a:cubicBezTo>
                    <a:cubicBezTo>
                      <a:pt x="667857" y="1035211"/>
                      <a:pt x="658993" y="1021858"/>
                      <a:pt x="650978" y="1020780"/>
                    </a:cubicBezTo>
                    <a:close/>
                    <a:moveTo>
                      <a:pt x="825401" y="0"/>
                    </a:moveTo>
                    <a:cubicBezTo>
                      <a:pt x="1122182" y="0"/>
                      <a:pt x="1362770" y="228150"/>
                      <a:pt x="1362770" y="509588"/>
                    </a:cubicBezTo>
                    <a:cubicBezTo>
                      <a:pt x="1362770" y="720667"/>
                      <a:pt x="1227439" y="901771"/>
                      <a:pt x="1034570" y="979130"/>
                    </a:cubicBezTo>
                    <a:lnTo>
                      <a:pt x="942290" y="1006294"/>
                    </a:lnTo>
                    <a:lnTo>
                      <a:pt x="941556" y="1037992"/>
                    </a:lnTo>
                    <a:cubicBezTo>
                      <a:pt x="940926" y="1052712"/>
                      <a:pt x="939977" y="1072259"/>
                      <a:pt x="938832" y="1101844"/>
                    </a:cubicBezTo>
                    <a:cubicBezTo>
                      <a:pt x="956613" y="1108223"/>
                      <a:pt x="945944" y="1106947"/>
                      <a:pt x="970837" y="1098017"/>
                    </a:cubicBezTo>
                    <a:cubicBezTo>
                      <a:pt x="1004677" y="1094983"/>
                      <a:pt x="1009515" y="1106620"/>
                      <a:pt x="1020624" y="1082709"/>
                    </a:cubicBezTo>
                    <a:cubicBezTo>
                      <a:pt x="1022300" y="1079101"/>
                      <a:pt x="1022995" y="1075055"/>
                      <a:pt x="1024180" y="1071229"/>
                    </a:cubicBezTo>
                    <a:cubicBezTo>
                      <a:pt x="1024180" y="1071229"/>
                      <a:pt x="1018538" y="1056178"/>
                      <a:pt x="1017068" y="1048267"/>
                    </a:cubicBezTo>
                    <a:cubicBezTo>
                      <a:pt x="1014963" y="1036940"/>
                      <a:pt x="1009525" y="1024549"/>
                      <a:pt x="1013512" y="1013824"/>
                    </a:cubicBezTo>
                    <a:cubicBezTo>
                      <a:pt x="1015757" y="1007785"/>
                      <a:pt x="1025366" y="1011273"/>
                      <a:pt x="1031293" y="1009997"/>
                    </a:cubicBezTo>
                    <a:cubicBezTo>
                      <a:pt x="1034849" y="1012548"/>
                      <a:pt x="1039590" y="1013824"/>
                      <a:pt x="1041961" y="1017651"/>
                    </a:cubicBezTo>
                    <a:cubicBezTo>
                      <a:pt x="1051724" y="1033410"/>
                      <a:pt x="1038285" y="1032091"/>
                      <a:pt x="1052630" y="1044440"/>
                    </a:cubicBezTo>
                    <a:cubicBezTo>
                      <a:pt x="1055557" y="1046960"/>
                      <a:pt x="1059742" y="1046991"/>
                      <a:pt x="1063298" y="1048267"/>
                    </a:cubicBezTo>
                    <a:cubicBezTo>
                      <a:pt x="1066854" y="1046991"/>
                      <a:pt x="1071316" y="1047292"/>
                      <a:pt x="1073967" y="1044440"/>
                    </a:cubicBezTo>
                    <a:cubicBezTo>
                      <a:pt x="1076617" y="1041587"/>
                      <a:pt x="1074268" y="1034960"/>
                      <a:pt x="1077523" y="1032959"/>
                    </a:cubicBezTo>
                    <a:cubicBezTo>
                      <a:pt x="1083783" y="1029109"/>
                      <a:pt x="1091748" y="1030408"/>
                      <a:pt x="1098860" y="1029132"/>
                    </a:cubicBezTo>
                    <a:cubicBezTo>
                      <a:pt x="1116721" y="1033937"/>
                      <a:pt x="1108449" y="1031296"/>
                      <a:pt x="1123753" y="1036786"/>
                    </a:cubicBezTo>
                    <a:cubicBezTo>
                      <a:pt x="1130866" y="1039337"/>
                      <a:pt x="1141536" y="1037336"/>
                      <a:pt x="1145090" y="1044440"/>
                    </a:cubicBezTo>
                    <a:cubicBezTo>
                      <a:pt x="1151298" y="1056846"/>
                      <a:pt x="1147461" y="1072504"/>
                      <a:pt x="1148647" y="1086537"/>
                    </a:cubicBezTo>
                    <a:cubicBezTo>
                      <a:pt x="1148647" y="1086537"/>
                      <a:pt x="1163939" y="1095340"/>
                      <a:pt x="1169983" y="1101844"/>
                    </a:cubicBezTo>
                    <a:cubicBezTo>
                      <a:pt x="1172634" y="1104697"/>
                      <a:pt x="1172354" y="1109499"/>
                      <a:pt x="1173540" y="1113325"/>
                    </a:cubicBezTo>
                    <a:cubicBezTo>
                      <a:pt x="1172354" y="1117152"/>
                      <a:pt x="1173336" y="1123002"/>
                      <a:pt x="1169983" y="1124806"/>
                    </a:cubicBezTo>
                    <a:cubicBezTo>
                      <a:pt x="1154471" y="1133153"/>
                      <a:pt x="1102137" y="1125331"/>
                      <a:pt x="1095304" y="1124806"/>
                    </a:cubicBezTo>
                    <a:cubicBezTo>
                      <a:pt x="1075215" y="1130211"/>
                      <a:pt x="1085872" y="1127602"/>
                      <a:pt x="1063298" y="1132460"/>
                    </a:cubicBezTo>
                    <a:cubicBezTo>
                      <a:pt x="1059107" y="1133362"/>
                      <a:pt x="1056186" y="1137563"/>
                      <a:pt x="1052630" y="1140114"/>
                    </a:cubicBezTo>
                    <a:lnTo>
                      <a:pt x="1031293" y="1155422"/>
                    </a:lnTo>
                    <a:lnTo>
                      <a:pt x="1009956" y="1163076"/>
                    </a:lnTo>
                    <a:cubicBezTo>
                      <a:pt x="1001846" y="1165985"/>
                      <a:pt x="995731" y="1173281"/>
                      <a:pt x="988618" y="1178384"/>
                    </a:cubicBezTo>
                    <a:lnTo>
                      <a:pt x="974394" y="1182211"/>
                    </a:lnTo>
                    <a:cubicBezTo>
                      <a:pt x="970247" y="1183326"/>
                      <a:pt x="967281" y="1187313"/>
                      <a:pt x="963725" y="1189865"/>
                    </a:cubicBezTo>
                    <a:lnTo>
                      <a:pt x="942388" y="1205172"/>
                    </a:lnTo>
                    <a:cubicBezTo>
                      <a:pt x="935276" y="1210275"/>
                      <a:pt x="927095" y="1213976"/>
                      <a:pt x="921051" y="1220480"/>
                    </a:cubicBezTo>
                    <a:cubicBezTo>
                      <a:pt x="918400" y="1223333"/>
                      <a:pt x="917909" y="1227952"/>
                      <a:pt x="917495" y="1231961"/>
                    </a:cubicBezTo>
                    <a:cubicBezTo>
                      <a:pt x="915527" y="1251021"/>
                      <a:pt x="913939" y="1270188"/>
                      <a:pt x="913939" y="1289366"/>
                    </a:cubicBezTo>
                    <a:cubicBezTo>
                      <a:pt x="913939" y="1328932"/>
                      <a:pt x="916309" y="1368457"/>
                      <a:pt x="917495" y="1408002"/>
                    </a:cubicBezTo>
                    <a:cubicBezTo>
                      <a:pt x="919866" y="1413104"/>
                      <a:pt x="921977" y="1418356"/>
                      <a:pt x="924607" y="1423310"/>
                    </a:cubicBezTo>
                    <a:cubicBezTo>
                      <a:pt x="926728" y="1427303"/>
                      <a:pt x="930491" y="1430385"/>
                      <a:pt x="931719" y="1434791"/>
                    </a:cubicBezTo>
                    <a:cubicBezTo>
                      <a:pt x="934128" y="1443431"/>
                      <a:pt x="933898" y="1452682"/>
                      <a:pt x="935276" y="1461579"/>
                    </a:cubicBezTo>
                    <a:cubicBezTo>
                      <a:pt x="936742" y="1471050"/>
                      <a:pt x="939831" y="1486389"/>
                      <a:pt x="942388" y="1496022"/>
                    </a:cubicBezTo>
                    <a:cubicBezTo>
                      <a:pt x="948347" y="1518467"/>
                      <a:pt x="942666" y="1496620"/>
                      <a:pt x="953057" y="1518984"/>
                    </a:cubicBezTo>
                    <a:cubicBezTo>
                      <a:pt x="954733" y="1522592"/>
                      <a:pt x="955427" y="1526638"/>
                      <a:pt x="956613" y="1530465"/>
                    </a:cubicBezTo>
                    <a:cubicBezTo>
                      <a:pt x="958983" y="1534292"/>
                      <a:pt x="961814" y="1537832"/>
                      <a:pt x="963725" y="1541946"/>
                    </a:cubicBezTo>
                    <a:cubicBezTo>
                      <a:pt x="965402" y="1545554"/>
                      <a:pt x="964940" y="1550276"/>
                      <a:pt x="967281" y="1553426"/>
                    </a:cubicBezTo>
                    <a:cubicBezTo>
                      <a:pt x="985664" y="1578155"/>
                      <a:pt x="972568" y="1543704"/>
                      <a:pt x="981506" y="1572561"/>
                    </a:cubicBezTo>
                    <a:cubicBezTo>
                      <a:pt x="984054" y="1576674"/>
                      <a:pt x="985902" y="1579623"/>
                      <a:pt x="987213" y="1581695"/>
                    </a:cubicBezTo>
                    <a:lnTo>
                      <a:pt x="989606" y="1585424"/>
                    </a:lnTo>
                    <a:lnTo>
                      <a:pt x="988963" y="1584498"/>
                    </a:lnTo>
                    <a:cubicBezTo>
                      <a:pt x="987241" y="1582164"/>
                      <a:pt x="984813" y="1579678"/>
                      <a:pt x="992175" y="1595523"/>
                    </a:cubicBezTo>
                    <a:cubicBezTo>
                      <a:pt x="1005962" y="1625198"/>
                      <a:pt x="993905" y="1589627"/>
                      <a:pt x="1002843" y="1618485"/>
                    </a:cubicBezTo>
                    <a:cubicBezTo>
                      <a:pt x="1012035" y="1633322"/>
                      <a:pt x="1008604" y="1625602"/>
                      <a:pt x="1013512" y="1641447"/>
                    </a:cubicBezTo>
                    <a:cubicBezTo>
                      <a:pt x="1016901" y="1652390"/>
                      <a:pt x="1030697" y="1662424"/>
                      <a:pt x="1031293" y="1675890"/>
                    </a:cubicBezTo>
                    <a:cubicBezTo>
                      <a:pt x="1033492" y="1725600"/>
                      <a:pt x="1033663" y="1775391"/>
                      <a:pt x="1034849" y="1825141"/>
                    </a:cubicBezTo>
                    <a:lnTo>
                      <a:pt x="1038405" y="1848103"/>
                    </a:lnTo>
                    <a:lnTo>
                      <a:pt x="1045517" y="1894027"/>
                    </a:lnTo>
                    <a:cubicBezTo>
                      <a:pt x="1045517" y="1894027"/>
                      <a:pt x="1050944" y="1909127"/>
                      <a:pt x="1052630" y="1916988"/>
                    </a:cubicBezTo>
                    <a:cubicBezTo>
                      <a:pt x="1054515" y="1925778"/>
                      <a:pt x="1054686" y="1934902"/>
                      <a:pt x="1056186" y="1943777"/>
                    </a:cubicBezTo>
                    <a:cubicBezTo>
                      <a:pt x="1057060" y="1948952"/>
                      <a:pt x="1058682" y="1953951"/>
                      <a:pt x="1059742" y="1959085"/>
                    </a:cubicBezTo>
                    <a:cubicBezTo>
                      <a:pt x="1061053" y="1965435"/>
                      <a:pt x="1062113" y="1971842"/>
                      <a:pt x="1063298" y="1978220"/>
                    </a:cubicBezTo>
                    <a:cubicBezTo>
                      <a:pt x="1068434" y="2005853"/>
                      <a:pt x="1068040" y="2034349"/>
                      <a:pt x="1070410" y="2062413"/>
                    </a:cubicBezTo>
                    <a:lnTo>
                      <a:pt x="1073967" y="2073894"/>
                    </a:lnTo>
                    <a:lnTo>
                      <a:pt x="1081079" y="2096856"/>
                    </a:lnTo>
                    <a:cubicBezTo>
                      <a:pt x="1085164" y="2103449"/>
                      <a:pt x="1092015" y="2116135"/>
                      <a:pt x="1098860" y="2119818"/>
                    </a:cubicBezTo>
                    <a:cubicBezTo>
                      <a:pt x="1104266" y="2122727"/>
                      <a:pt x="1110624" y="2123028"/>
                      <a:pt x="1116641" y="2123645"/>
                    </a:cubicBezTo>
                    <a:cubicBezTo>
                      <a:pt x="1135558" y="2125583"/>
                      <a:pt x="1154573" y="2126196"/>
                      <a:pt x="1173540" y="2127472"/>
                    </a:cubicBezTo>
                    <a:cubicBezTo>
                      <a:pt x="1173540" y="2127472"/>
                      <a:pt x="1188026" y="2123094"/>
                      <a:pt x="1194877" y="2119818"/>
                    </a:cubicBezTo>
                    <a:cubicBezTo>
                      <a:pt x="1201068" y="2116856"/>
                      <a:pt x="1215173" y="2103510"/>
                      <a:pt x="1219770" y="2100683"/>
                    </a:cubicBezTo>
                    <a:cubicBezTo>
                      <a:pt x="1223025" y="2098681"/>
                      <a:pt x="1226882" y="2098131"/>
                      <a:pt x="1230439" y="2096856"/>
                    </a:cubicBezTo>
                    <a:cubicBezTo>
                      <a:pt x="1238736" y="2098131"/>
                      <a:pt x="1247835" y="2096649"/>
                      <a:pt x="1255332" y="2100683"/>
                    </a:cubicBezTo>
                    <a:cubicBezTo>
                      <a:pt x="1258685" y="2102487"/>
                      <a:pt x="1258888" y="2108130"/>
                      <a:pt x="1258888" y="2112164"/>
                    </a:cubicBezTo>
                    <a:cubicBezTo>
                      <a:pt x="1258888" y="2116198"/>
                      <a:pt x="1256362" y="2119766"/>
                      <a:pt x="1255332" y="2123645"/>
                    </a:cubicBezTo>
                    <a:cubicBezTo>
                      <a:pt x="1253989" y="2128702"/>
                      <a:pt x="1252961" y="2133850"/>
                      <a:pt x="1251776" y="2138952"/>
                    </a:cubicBezTo>
                    <a:cubicBezTo>
                      <a:pt x="1245781" y="2148629"/>
                      <a:pt x="1243211" y="2150597"/>
                      <a:pt x="1241107" y="2161914"/>
                    </a:cubicBezTo>
                    <a:cubicBezTo>
                      <a:pt x="1239463" y="2170759"/>
                      <a:pt x="1240664" y="2180328"/>
                      <a:pt x="1237551" y="2188703"/>
                    </a:cubicBezTo>
                    <a:cubicBezTo>
                      <a:pt x="1235683" y="2193728"/>
                      <a:pt x="1230439" y="2196357"/>
                      <a:pt x="1226882" y="2200184"/>
                    </a:cubicBezTo>
                    <a:lnTo>
                      <a:pt x="1216214" y="2204011"/>
                    </a:lnTo>
                    <a:lnTo>
                      <a:pt x="1205545" y="2207838"/>
                    </a:lnTo>
                    <a:cubicBezTo>
                      <a:pt x="1198433" y="2210389"/>
                      <a:pt x="1191059" y="2212215"/>
                      <a:pt x="1184208" y="2215492"/>
                    </a:cubicBezTo>
                    <a:cubicBezTo>
                      <a:pt x="1180303" y="2217360"/>
                      <a:pt x="1177363" y="2221089"/>
                      <a:pt x="1173540" y="2223146"/>
                    </a:cubicBezTo>
                    <a:cubicBezTo>
                      <a:pt x="1159694" y="2230595"/>
                      <a:pt x="1164604" y="2223440"/>
                      <a:pt x="1148647" y="2230800"/>
                    </a:cubicBezTo>
                    <a:cubicBezTo>
                      <a:pt x="1144718" y="2232612"/>
                      <a:pt x="1141534" y="2235902"/>
                      <a:pt x="1137978" y="2238454"/>
                    </a:cubicBezTo>
                    <a:cubicBezTo>
                      <a:pt x="1119229" y="2245179"/>
                      <a:pt x="1134400" y="2237835"/>
                      <a:pt x="1116641" y="2253762"/>
                    </a:cubicBezTo>
                    <a:cubicBezTo>
                      <a:pt x="1113357" y="2256706"/>
                      <a:pt x="1109256" y="2258471"/>
                      <a:pt x="1105972" y="2261415"/>
                    </a:cubicBezTo>
                    <a:cubicBezTo>
                      <a:pt x="1102109" y="2264880"/>
                      <a:pt x="1100199" y="2271657"/>
                      <a:pt x="1095304" y="2272896"/>
                    </a:cubicBezTo>
                    <a:cubicBezTo>
                      <a:pt x="1079108" y="2276997"/>
                      <a:pt x="1062113" y="2275448"/>
                      <a:pt x="1045517" y="2276723"/>
                    </a:cubicBezTo>
                    <a:cubicBezTo>
                      <a:pt x="1045394" y="2276690"/>
                      <a:pt x="1022324" y="2270899"/>
                      <a:pt x="1020624" y="2269069"/>
                    </a:cubicBezTo>
                    <a:cubicBezTo>
                      <a:pt x="1017973" y="2266217"/>
                      <a:pt x="1017803" y="2261544"/>
                      <a:pt x="1017068" y="2257588"/>
                    </a:cubicBezTo>
                    <a:cubicBezTo>
                      <a:pt x="1015424" y="2248743"/>
                      <a:pt x="1015156" y="2239645"/>
                      <a:pt x="1013512" y="2230800"/>
                    </a:cubicBezTo>
                    <a:cubicBezTo>
                      <a:pt x="1012777" y="2226844"/>
                      <a:pt x="1010572" y="2223298"/>
                      <a:pt x="1009956" y="2219319"/>
                    </a:cubicBezTo>
                    <a:cubicBezTo>
                      <a:pt x="1008191" y="2207924"/>
                      <a:pt x="1007585" y="2196357"/>
                      <a:pt x="1006399" y="2184876"/>
                    </a:cubicBezTo>
                    <a:cubicBezTo>
                      <a:pt x="1001295" y="2162904"/>
                      <a:pt x="1004658" y="2174452"/>
                      <a:pt x="995731" y="2150433"/>
                    </a:cubicBezTo>
                    <a:cubicBezTo>
                      <a:pt x="994339" y="2146688"/>
                      <a:pt x="993360" y="2142779"/>
                      <a:pt x="992175" y="2138952"/>
                    </a:cubicBezTo>
                    <a:lnTo>
                      <a:pt x="981506" y="2104510"/>
                    </a:lnTo>
                    <a:cubicBezTo>
                      <a:pt x="979537" y="2099213"/>
                      <a:pt x="976482" y="2094445"/>
                      <a:pt x="974394" y="2089202"/>
                    </a:cubicBezTo>
                    <a:cubicBezTo>
                      <a:pt x="972917" y="2085494"/>
                      <a:pt x="972514" y="2081329"/>
                      <a:pt x="970837" y="2077721"/>
                    </a:cubicBezTo>
                    <a:cubicBezTo>
                      <a:pt x="968926" y="2073607"/>
                      <a:pt x="964762" y="2070702"/>
                      <a:pt x="963725" y="2066240"/>
                    </a:cubicBezTo>
                    <a:cubicBezTo>
                      <a:pt x="961122" y="2055033"/>
                      <a:pt x="961354" y="2043278"/>
                      <a:pt x="960169" y="2031797"/>
                    </a:cubicBezTo>
                    <a:cubicBezTo>
                      <a:pt x="960169" y="2031797"/>
                      <a:pt x="955029" y="2016619"/>
                      <a:pt x="953057" y="2008835"/>
                    </a:cubicBezTo>
                    <a:cubicBezTo>
                      <a:pt x="951466" y="2002560"/>
                      <a:pt x="950966" y="1996011"/>
                      <a:pt x="949501" y="1989701"/>
                    </a:cubicBezTo>
                    <a:cubicBezTo>
                      <a:pt x="948591" y="1985787"/>
                      <a:pt x="946679" y="1982175"/>
                      <a:pt x="945944" y="1978220"/>
                    </a:cubicBezTo>
                    <a:cubicBezTo>
                      <a:pt x="944300" y="1969375"/>
                      <a:pt x="943663" y="1960346"/>
                      <a:pt x="942388" y="1951431"/>
                    </a:cubicBezTo>
                    <a:cubicBezTo>
                      <a:pt x="941292" y="1943762"/>
                      <a:pt x="940246" y="1936078"/>
                      <a:pt x="938832" y="1928469"/>
                    </a:cubicBezTo>
                    <a:cubicBezTo>
                      <a:pt x="937873" y="1923312"/>
                      <a:pt x="936618" y="1918219"/>
                      <a:pt x="935276" y="1913161"/>
                    </a:cubicBezTo>
                    <a:cubicBezTo>
                      <a:pt x="934246" y="1909283"/>
                      <a:pt x="932289" y="1905668"/>
                      <a:pt x="931719" y="1901680"/>
                    </a:cubicBezTo>
                    <a:cubicBezTo>
                      <a:pt x="929908" y="1889009"/>
                      <a:pt x="929349" y="1876168"/>
                      <a:pt x="928163" y="1863411"/>
                    </a:cubicBezTo>
                    <a:cubicBezTo>
                      <a:pt x="926978" y="1858308"/>
                      <a:pt x="925950" y="1853160"/>
                      <a:pt x="924607" y="1848103"/>
                    </a:cubicBezTo>
                    <a:cubicBezTo>
                      <a:pt x="923577" y="1844224"/>
                      <a:pt x="921721" y="1840591"/>
                      <a:pt x="921051" y="1836622"/>
                    </a:cubicBezTo>
                    <a:cubicBezTo>
                      <a:pt x="919341" y="1826503"/>
                      <a:pt x="918680" y="1816212"/>
                      <a:pt x="917495" y="1806006"/>
                    </a:cubicBezTo>
                    <a:cubicBezTo>
                      <a:pt x="909298" y="1770723"/>
                      <a:pt x="919813" y="1814322"/>
                      <a:pt x="906826" y="1767737"/>
                    </a:cubicBezTo>
                    <a:cubicBezTo>
                      <a:pt x="905422" y="1762699"/>
                      <a:pt x="904455" y="1757531"/>
                      <a:pt x="903270" y="1752429"/>
                    </a:cubicBezTo>
                    <a:cubicBezTo>
                      <a:pt x="889579" y="1737695"/>
                      <a:pt x="895391" y="1745451"/>
                      <a:pt x="885489" y="1729467"/>
                    </a:cubicBezTo>
                    <a:cubicBezTo>
                      <a:pt x="880748" y="1721813"/>
                      <a:pt x="871265" y="1719262"/>
                      <a:pt x="864152" y="1714159"/>
                    </a:cubicBezTo>
                    <a:cubicBezTo>
                      <a:pt x="855475" y="1711047"/>
                      <a:pt x="849709" y="1710097"/>
                      <a:pt x="842815" y="1702678"/>
                    </a:cubicBezTo>
                    <a:cubicBezTo>
                      <a:pt x="839793" y="1699426"/>
                      <a:pt x="838074" y="1695024"/>
                      <a:pt x="835703" y="1691197"/>
                    </a:cubicBezTo>
                    <a:cubicBezTo>
                      <a:pt x="809213" y="1672193"/>
                      <a:pt x="841749" y="1696619"/>
                      <a:pt x="814366" y="1672062"/>
                    </a:cubicBezTo>
                    <a:cubicBezTo>
                      <a:pt x="811082" y="1669118"/>
                      <a:pt x="807253" y="1666960"/>
                      <a:pt x="803697" y="1664409"/>
                    </a:cubicBezTo>
                    <a:cubicBezTo>
                      <a:pt x="797459" y="1659933"/>
                      <a:pt x="799369" y="1648938"/>
                      <a:pt x="796585" y="1641447"/>
                    </a:cubicBezTo>
                    <a:cubicBezTo>
                      <a:pt x="794616" y="1636150"/>
                      <a:pt x="791843" y="1631241"/>
                      <a:pt x="789472" y="1626139"/>
                    </a:cubicBezTo>
                    <a:cubicBezTo>
                      <a:pt x="785916" y="1623588"/>
                      <a:pt x="782087" y="1621429"/>
                      <a:pt x="778804" y="1618485"/>
                    </a:cubicBezTo>
                    <a:cubicBezTo>
                      <a:pt x="774940" y="1615020"/>
                      <a:pt x="772320" y="1610006"/>
                      <a:pt x="768135" y="1607004"/>
                    </a:cubicBezTo>
                    <a:cubicBezTo>
                      <a:pt x="765016" y="1604766"/>
                      <a:pt x="761023" y="1604453"/>
                      <a:pt x="757467" y="1603177"/>
                    </a:cubicBezTo>
                    <a:cubicBezTo>
                      <a:pt x="748283" y="1605648"/>
                      <a:pt x="728989" y="1610423"/>
                      <a:pt x="721905" y="1614658"/>
                    </a:cubicBezTo>
                    <a:cubicBezTo>
                      <a:pt x="713057" y="1619947"/>
                      <a:pt x="700658" y="1643215"/>
                      <a:pt x="697012" y="1649101"/>
                    </a:cubicBezTo>
                    <a:cubicBezTo>
                      <a:pt x="682787" y="1659306"/>
                      <a:pt x="688714" y="1652928"/>
                      <a:pt x="679231" y="1668236"/>
                    </a:cubicBezTo>
                    <a:cubicBezTo>
                      <a:pt x="673651" y="1677242"/>
                      <a:pt x="665006" y="1683543"/>
                      <a:pt x="657894" y="1691197"/>
                    </a:cubicBezTo>
                    <a:cubicBezTo>
                      <a:pt x="654337" y="1692473"/>
                      <a:pt x="650105" y="1692442"/>
                      <a:pt x="647225" y="1695024"/>
                    </a:cubicBezTo>
                    <a:cubicBezTo>
                      <a:pt x="642672" y="1699107"/>
                      <a:pt x="640002" y="1705142"/>
                      <a:pt x="636557" y="1710332"/>
                    </a:cubicBezTo>
                    <a:cubicBezTo>
                      <a:pt x="627939" y="1723315"/>
                      <a:pt x="630292" y="1719076"/>
                      <a:pt x="625888" y="1733294"/>
                    </a:cubicBezTo>
                    <a:cubicBezTo>
                      <a:pt x="621147" y="1737121"/>
                      <a:pt x="615854" y="1740265"/>
                      <a:pt x="611663" y="1744775"/>
                    </a:cubicBezTo>
                    <a:cubicBezTo>
                      <a:pt x="604770" y="1752194"/>
                      <a:pt x="603887" y="1758399"/>
                      <a:pt x="600995" y="1767737"/>
                    </a:cubicBezTo>
                    <a:cubicBezTo>
                      <a:pt x="592569" y="1781338"/>
                      <a:pt x="584362" y="1795409"/>
                      <a:pt x="572545" y="1806006"/>
                    </a:cubicBezTo>
                    <a:cubicBezTo>
                      <a:pt x="569262" y="1808951"/>
                      <a:pt x="564899" y="1810408"/>
                      <a:pt x="561877" y="1813660"/>
                    </a:cubicBezTo>
                    <a:cubicBezTo>
                      <a:pt x="545792" y="1830970"/>
                      <a:pt x="564865" y="1821518"/>
                      <a:pt x="544096" y="1828968"/>
                    </a:cubicBezTo>
                    <a:cubicBezTo>
                      <a:pt x="528686" y="1830244"/>
                      <a:pt x="513215" y="1830852"/>
                      <a:pt x="497865" y="1832795"/>
                    </a:cubicBezTo>
                    <a:cubicBezTo>
                      <a:pt x="490832" y="1833685"/>
                      <a:pt x="466090" y="1842465"/>
                      <a:pt x="462304" y="1844276"/>
                    </a:cubicBezTo>
                    <a:cubicBezTo>
                      <a:pt x="458398" y="1846144"/>
                      <a:pt x="455346" y="1849648"/>
                      <a:pt x="451635" y="1851930"/>
                    </a:cubicBezTo>
                    <a:cubicBezTo>
                      <a:pt x="440567" y="1858736"/>
                      <a:pt x="436195" y="1858761"/>
                      <a:pt x="426742" y="1867238"/>
                    </a:cubicBezTo>
                    <a:cubicBezTo>
                      <a:pt x="422878" y="1870703"/>
                      <a:pt x="419937" y="1875254"/>
                      <a:pt x="416073" y="1878719"/>
                    </a:cubicBezTo>
                    <a:cubicBezTo>
                      <a:pt x="412790" y="1881663"/>
                      <a:pt x="408427" y="1883120"/>
                      <a:pt x="405405" y="1886373"/>
                    </a:cubicBezTo>
                    <a:cubicBezTo>
                      <a:pt x="381695" y="1911887"/>
                      <a:pt x="416075" y="1885096"/>
                      <a:pt x="387624" y="1905508"/>
                    </a:cubicBezTo>
                    <a:cubicBezTo>
                      <a:pt x="360808" y="1915126"/>
                      <a:pt x="393862" y="1902151"/>
                      <a:pt x="366287" y="1916988"/>
                    </a:cubicBezTo>
                    <a:cubicBezTo>
                      <a:pt x="345700" y="1928065"/>
                      <a:pt x="365174" y="1910532"/>
                      <a:pt x="344950" y="1932296"/>
                    </a:cubicBezTo>
                    <a:cubicBezTo>
                      <a:pt x="340208" y="1934848"/>
                      <a:pt x="335598" y="1937703"/>
                      <a:pt x="330725" y="1939950"/>
                    </a:cubicBezTo>
                    <a:cubicBezTo>
                      <a:pt x="327280" y="1941539"/>
                      <a:pt x="323409" y="1941973"/>
                      <a:pt x="320056" y="1943777"/>
                    </a:cubicBezTo>
                    <a:cubicBezTo>
                      <a:pt x="310010" y="1949183"/>
                      <a:pt x="289396" y="1964498"/>
                      <a:pt x="280938" y="1970566"/>
                    </a:cubicBezTo>
                    <a:cubicBezTo>
                      <a:pt x="277382" y="1971842"/>
                      <a:pt x="273715" y="1972804"/>
                      <a:pt x="270270" y="1974393"/>
                    </a:cubicBezTo>
                    <a:cubicBezTo>
                      <a:pt x="254960" y="1981454"/>
                      <a:pt x="249877" y="1986472"/>
                      <a:pt x="234708" y="1997355"/>
                    </a:cubicBezTo>
                    <a:cubicBezTo>
                      <a:pt x="231152" y="1998630"/>
                      <a:pt x="227392" y="1999378"/>
                      <a:pt x="224039" y="2001182"/>
                    </a:cubicBezTo>
                    <a:cubicBezTo>
                      <a:pt x="216518" y="2005229"/>
                      <a:pt x="205587" y="2015984"/>
                      <a:pt x="199146" y="2020316"/>
                    </a:cubicBezTo>
                    <a:cubicBezTo>
                      <a:pt x="189101" y="2027073"/>
                      <a:pt x="184624" y="2028077"/>
                      <a:pt x="174253" y="2031797"/>
                    </a:cubicBezTo>
                    <a:cubicBezTo>
                      <a:pt x="166143" y="2034706"/>
                      <a:pt x="159663" y="2041458"/>
                      <a:pt x="152916" y="2047105"/>
                    </a:cubicBezTo>
                    <a:cubicBezTo>
                      <a:pt x="141345" y="2056790"/>
                      <a:pt x="136297" y="2068192"/>
                      <a:pt x="128023" y="2081548"/>
                    </a:cubicBezTo>
                    <a:cubicBezTo>
                      <a:pt x="108464" y="2095580"/>
                      <a:pt x="125059" y="2081548"/>
                      <a:pt x="110241" y="2100683"/>
                    </a:cubicBezTo>
                    <a:cubicBezTo>
                      <a:pt x="107022" y="2104841"/>
                      <a:pt x="102793" y="2108006"/>
                      <a:pt x="99573" y="2112164"/>
                    </a:cubicBezTo>
                    <a:cubicBezTo>
                      <a:pt x="96837" y="2115697"/>
                      <a:pt x="93095" y="2119096"/>
                      <a:pt x="92461" y="2123645"/>
                    </a:cubicBezTo>
                    <a:cubicBezTo>
                      <a:pt x="89466" y="2145128"/>
                      <a:pt x="90090" y="2167017"/>
                      <a:pt x="88905" y="2188703"/>
                    </a:cubicBezTo>
                    <a:cubicBezTo>
                      <a:pt x="88905" y="2188703"/>
                      <a:pt x="94331" y="2203804"/>
                      <a:pt x="96017" y="2211665"/>
                    </a:cubicBezTo>
                    <a:cubicBezTo>
                      <a:pt x="100065" y="2230543"/>
                      <a:pt x="101478" y="2239956"/>
                      <a:pt x="96017" y="2257588"/>
                    </a:cubicBezTo>
                    <a:cubicBezTo>
                      <a:pt x="94340" y="2263001"/>
                      <a:pt x="91275" y="2267794"/>
                      <a:pt x="88905" y="2272896"/>
                    </a:cubicBezTo>
                    <a:cubicBezTo>
                      <a:pt x="84347" y="2271670"/>
                      <a:pt x="69113" y="2267988"/>
                      <a:pt x="64011" y="2265243"/>
                    </a:cubicBezTo>
                    <a:cubicBezTo>
                      <a:pt x="60189" y="2263186"/>
                      <a:pt x="56899" y="2260140"/>
                      <a:pt x="53343" y="2257588"/>
                    </a:cubicBezTo>
                    <a:cubicBezTo>
                      <a:pt x="46230" y="2252486"/>
                      <a:pt x="44366" y="2241888"/>
                      <a:pt x="39118" y="2234627"/>
                    </a:cubicBezTo>
                    <a:cubicBezTo>
                      <a:pt x="30648" y="2222907"/>
                      <a:pt x="17230" y="2216999"/>
                      <a:pt x="14225" y="2200184"/>
                    </a:cubicBezTo>
                    <a:cubicBezTo>
                      <a:pt x="9742" y="2175099"/>
                      <a:pt x="12023" y="2149148"/>
                      <a:pt x="10668" y="2123645"/>
                    </a:cubicBezTo>
                    <a:cubicBezTo>
                      <a:pt x="9652" y="2104499"/>
                      <a:pt x="8298" y="2085375"/>
                      <a:pt x="7112" y="2066240"/>
                    </a:cubicBezTo>
                    <a:cubicBezTo>
                      <a:pt x="2326" y="2045634"/>
                      <a:pt x="0" y="2038763"/>
                      <a:pt x="0" y="2012663"/>
                    </a:cubicBezTo>
                    <a:cubicBezTo>
                      <a:pt x="0" y="2008629"/>
                      <a:pt x="2371" y="2005009"/>
                      <a:pt x="3556" y="2001182"/>
                    </a:cubicBezTo>
                    <a:cubicBezTo>
                      <a:pt x="11421" y="1992718"/>
                      <a:pt x="16386" y="1988876"/>
                      <a:pt x="21337" y="1978220"/>
                    </a:cubicBezTo>
                    <a:cubicBezTo>
                      <a:pt x="23013" y="1974612"/>
                      <a:pt x="22552" y="1969889"/>
                      <a:pt x="24893" y="1966739"/>
                    </a:cubicBezTo>
                    <a:cubicBezTo>
                      <a:pt x="27563" y="1963147"/>
                      <a:pt x="32006" y="1961636"/>
                      <a:pt x="35562" y="1959085"/>
                    </a:cubicBezTo>
                    <a:cubicBezTo>
                      <a:pt x="53343" y="1957809"/>
                      <a:pt x="71193" y="1957376"/>
                      <a:pt x="88905" y="1955258"/>
                    </a:cubicBezTo>
                    <a:cubicBezTo>
                      <a:pt x="97738" y="1954202"/>
                      <a:pt x="103169" y="1948851"/>
                      <a:pt x="110241" y="1943777"/>
                    </a:cubicBezTo>
                    <a:lnTo>
                      <a:pt x="142247" y="1920815"/>
                    </a:lnTo>
                    <a:cubicBezTo>
                      <a:pt x="145366" y="1918578"/>
                      <a:pt x="149360" y="1918264"/>
                      <a:pt x="152916" y="1916988"/>
                    </a:cubicBezTo>
                    <a:lnTo>
                      <a:pt x="174253" y="1909334"/>
                    </a:lnTo>
                    <a:cubicBezTo>
                      <a:pt x="178307" y="1907880"/>
                      <a:pt x="181365" y="1904232"/>
                      <a:pt x="184921" y="1901680"/>
                    </a:cubicBezTo>
                    <a:cubicBezTo>
                      <a:pt x="192034" y="1896578"/>
                      <a:pt x="200214" y="1892877"/>
                      <a:pt x="206258" y="1886373"/>
                    </a:cubicBezTo>
                    <a:cubicBezTo>
                      <a:pt x="210007" y="1882339"/>
                      <a:pt x="211000" y="1876167"/>
                      <a:pt x="213371" y="1871065"/>
                    </a:cubicBezTo>
                    <a:lnTo>
                      <a:pt x="224039" y="1863411"/>
                    </a:lnTo>
                    <a:cubicBezTo>
                      <a:pt x="228224" y="1860409"/>
                      <a:pt x="231152" y="1855757"/>
                      <a:pt x="234708" y="1851930"/>
                    </a:cubicBezTo>
                    <a:cubicBezTo>
                      <a:pt x="241820" y="1844276"/>
                      <a:pt x="248527" y="1836159"/>
                      <a:pt x="256045" y="1828968"/>
                    </a:cubicBezTo>
                    <a:cubicBezTo>
                      <a:pt x="275442" y="1810413"/>
                      <a:pt x="259170" y="1833490"/>
                      <a:pt x="273826" y="1809833"/>
                    </a:cubicBezTo>
                    <a:cubicBezTo>
                      <a:pt x="278567" y="1802179"/>
                      <a:pt x="288051" y="1799628"/>
                      <a:pt x="295163" y="1794525"/>
                    </a:cubicBezTo>
                    <a:cubicBezTo>
                      <a:pt x="299905" y="1793250"/>
                      <a:pt x="304896" y="1792770"/>
                      <a:pt x="309388" y="1790698"/>
                    </a:cubicBezTo>
                    <a:cubicBezTo>
                      <a:pt x="340559" y="1776323"/>
                      <a:pt x="300756" y="1788432"/>
                      <a:pt x="330725" y="1779217"/>
                    </a:cubicBezTo>
                    <a:cubicBezTo>
                      <a:pt x="349998" y="1773292"/>
                      <a:pt x="343001" y="1776576"/>
                      <a:pt x="366287" y="1771564"/>
                    </a:cubicBezTo>
                    <a:cubicBezTo>
                      <a:pt x="382677" y="1768036"/>
                      <a:pt x="383709" y="1765939"/>
                      <a:pt x="401849" y="1760083"/>
                    </a:cubicBezTo>
                    <a:cubicBezTo>
                      <a:pt x="407548" y="1758243"/>
                      <a:pt x="420765" y="1755645"/>
                      <a:pt x="426742" y="1752429"/>
                    </a:cubicBezTo>
                    <a:cubicBezTo>
                      <a:pt x="430565" y="1750372"/>
                      <a:pt x="433588" y="1746832"/>
                      <a:pt x="437411" y="1744775"/>
                    </a:cubicBezTo>
                    <a:cubicBezTo>
                      <a:pt x="446000" y="1740153"/>
                      <a:pt x="451953" y="1742433"/>
                      <a:pt x="458748" y="1733294"/>
                    </a:cubicBezTo>
                    <a:cubicBezTo>
                      <a:pt x="461089" y="1730144"/>
                      <a:pt x="459962" y="1724963"/>
                      <a:pt x="462304" y="1721813"/>
                    </a:cubicBezTo>
                    <a:cubicBezTo>
                      <a:pt x="464974" y="1718222"/>
                      <a:pt x="472322" y="1718705"/>
                      <a:pt x="472972" y="1714159"/>
                    </a:cubicBezTo>
                    <a:cubicBezTo>
                      <a:pt x="477302" y="1683873"/>
                      <a:pt x="475343" y="1652928"/>
                      <a:pt x="476529" y="1622312"/>
                    </a:cubicBezTo>
                    <a:cubicBezTo>
                      <a:pt x="476529" y="1622312"/>
                      <a:pt x="482070" y="1607239"/>
                      <a:pt x="483641" y="1599350"/>
                    </a:cubicBezTo>
                    <a:cubicBezTo>
                      <a:pt x="485643" y="1589294"/>
                      <a:pt x="486012" y="1578940"/>
                      <a:pt x="487197" y="1568734"/>
                    </a:cubicBezTo>
                    <a:cubicBezTo>
                      <a:pt x="497448" y="1561380"/>
                      <a:pt x="504251" y="1557583"/>
                      <a:pt x="512090" y="1545773"/>
                    </a:cubicBezTo>
                    <a:cubicBezTo>
                      <a:pt x="514269" y="1542490"/>
                      <a:pt x="514461" y="1538119"/>
                      <a:pt x="515647" y="1534292"/>
                    </a:cubicBezTo>
                    <a:cubicBezTo>
                      <a:pt x="519203" y="1531740"/>
                      <a:pt x="523579" y="1530171"/>
                      <a:pt x="526315" y="1526638"/>
                    </a:cubicBezTo>
                    <a:cubicBezTo>
                      <a:pt x="537624" y="1512034"/>
                      <a:pt x="535441" y="1489656"/>
                      <a:pt x="536984" y="1473060"/>
                    </a:cubicBezTo>
                    <a:cubicBezTo>
                      <a:pt x="538169" y="1469233"/>
                      <a:pt x="538863" y="1465187"/>
                      <a:pt x="540540" y="1461579"/>
                    </a:cubicBezTo>
                    <a:cubicBezTo>
                      <a:pt x="554328" y="1431903"/>
                      <a:pt x="542269" y="1467476"/>
                      <a:pt x="551208" y="1438618"/>
                    </a:cubicBezTo>
                    <a:cubicBezTo>
                      <a:pt x="554764" y="1434791"/>
                      <a:pt x="558954" y="1431541"/>
                      <a:pt x="561877" y="1427137"/>
                    </a:cubicBezTo>
                    <a:cubicBezTo>
                      <a:pt x="580657" y="1398843"/>
                      <a:pt x="571521" y="1349158"/>
                      <a:pt x="572545" y="1323808"/>
                    </a:cubicBezTo>
                    <a:cubicBezTo>
                      <a:pt x="563981" y="1296160"/>
                      <a:pt x="572358" y="1326127"/>
                      <a:pt x="565433" y="1270231"/>
                    </a:cubicBezTo>
                    <a:cubicBezTo>
                      <a:pt x="564787" y="1265017"/>
                      <a:pt x="563062" y="1260026"/>
                      <a:pt x="561877" y="1254923"/>
                    </a:cubicBezTo>
                    <a:lnTo>
                      <a:pt x="554764" y="1243442"/>
                    </a:lnTo>
                    <a:cubicBezTo>
                      <a:pt x="550606" y="1236729"/>
                      <a:pt x="549806" y="1228208"/>
                      <a:pt x="547652" y="1220480"/>
                    </a:cubicBezTo>
                    <a:cubicBezTo>
                      <a:pt x="542617" y="1202420"/>
                      <a:pt x="543061" y="1196263"/>
                      <a:pt x="540540" y="1174557"/>
                    </a:cubicBezTo>
                    <a:cubicBezTo>
                      <a:pt x="536191" y="1165196"/>
                      <a:pt x="531964" y="1157904"/>
                      <a:pt x="529871" y="1147768"/>
                    </a:cubicBezTo>
                    <a:cubicBezTo>
                      <a:pt x="528307" y="1140193"/>
                      <a:pt x="527500" y="1132460"/>
                      <a:pt x="526315" y="1124806"/>
                    </a:cubicBezTo>
                    <a:cubicBezTo>
                      <a:pt x="518310" y="1098963"/>
                      <a:pt x="527546" y="1130771"/>
                      <a:pt x="519203" y="1090364"/>
                    </a:cubicBezTo>
                    <a:cubicBezTo>
                      <a:pt x="518389" y="1086426"/>
                      <a:pt x="516142" y="1082881"/>
                      <a:pt x="515647" y="1078883"/>
                    </a:cubicBezTo>
                    <a:cubicBezTo>
                      <a:pt x="513760" y="1063657"/>
                      <a:pt x="513276" y="1048267"/>
                      <a:pt x="512090" y="1032959"/>
                    </a:cubicBezTo>
                    <a:cubicBezTo>
                      <a:pt x="513276" y="1026581"/>
                      <a:pt x="514565" y="1020224"/>
                      <a:pt x="515647" y="1013824"/>
                    </a:cubicBezTo>
                    <a:cubicBezTo>
                      <a:pt x="516936" y="1006190"/>
                      <a:pt x="517638" y="998437"/>
                      <a:pt x="519203" y="990862"/>
                    </a:cubicBezTo>
                    <a:cubicBezTo>
                      <a:pt x="520016" y="986924"/>
                      <a:pt x="521573" y="983208"/>
                      <a:pt x="522759" y="979382"/>
                    </a:cubicBezTo>
                    <a:cubicBezTo>
                      <a:pt x="526315" y="978106"/>
                      <a:pt x="530500" y="978075"/>
                      <a:pt x="533427" y="975554"/>
                    </a:cubicBezTo>
                    <a:cubicBezTo>
                      <a:pt x="536765" y="972681"/>
                      <a:pt x="537803" y="967607"/>
                      <a:pt x="540540" y="964073"/>
                    </a:cubicBezTo>
                    <a:cubicBezTo>
                      <a:pt x="543759" y="959916"/>
                      <a:pt x="547652" y="956420"/>
                      <a:pt x="551208" y="952593"/>
                    </a:cubicBezTo>
                    <a:cubicBezTo>
                      <a:pt x="551208" y="952593"/>
                      <a:pt x="554866" y="951581"/>
                      <a:pt x="559362" y="950119"/>
                    </a:cubicBezTo>
                    <a:lnTo>
                      <a:pt x="559650" y="950006"/>
                    </a:lnTo>
                    <a:lnTo>
                      <a:pt x="524953" y="932147"/>
                    </a:lnTo>
                    <a:cubicBezTo>
                      <a:pt x="382012" y="840570"/>
                      <a:pt x="288032" y="685487"/>
                      <a:pt x="288032" y="509588"/>
                    </a:cubicBezTo>
                    <a:cubicBezTo>
                      <a:pt x="288032" y="228150"/>
                      <a:pt x="528620" y="0"/>
                      <a:pt x="825401" y="0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sym typeface="宋体" pitchFamily="2" charset="-122"/>
                </a:endParaRPr>
              </a:p>
            </p:txBody>
          </p:sp>
          <p:sp>
            <p:nvSpPr>
              <p:cNvPr id="17569" name="任意多边形 7"/>
              <p:cNvSpPr>
                <a:spLocks noChangeArrowheads="1"/>
              </p:cNvSpPr>
              <p:nvPr/>
            </p:nvSpPr>
            <p:spPr bwMode="auto">
              <a:xfrm>
                <a:off x="281203" y="0"/>
                <a:ext cx="1076413" cy="1003265"/>
              </a:xfrm>
              <a:custGeom>
                <a:avLst/>
                <a:gdLst>
                  <a:gd name="T0" fmla="*/ 0 w 1074738"/>
                  <a:gd name="T1" fmla="*/ 0 h 1001741"/>
                  <a:gd name="T2" fmla="*/ 1074738 w 1074738"/>
                  <a:gd name="T3" fmla="*/ 1001741 h 1001741"/>
                </a:gdLst>
                <a:ahLst/>
                <a:cxnLst/>
                <a:rect l="T0" t="T1" r="T2" b="T3"/>
                <a:pathLst>
                  <a:path w="1074738" h="1001741">
                    <a:moveTo>
                      <a:pt x="449153" y="514058"/>
                    </a:moveTo>
                    <a:lnTo>
                      <a:pt x="449027" y="514277"/>
                    </a:lnTo>
                    <a:cubicBezTo>
                      <a:pt x="448511" y="515145"/>
                      <a:pt x="448210" y="515628"/>
                      <a:pt x="448391" y="515317"/>
                    </a:cubicBezTo>
                    <a:close/>
                    <a:moveTo>
                      <a:pt x="498252" y="493263"/>
                    </a:moveTo>
                    <a:lnTo>
                      <a:pt x="498783" y="496664"/>
                    </a:lnTo>
                    <a:cubicBezTo>
                      <a:pt x="499088" y="501237"/>
                      <a:pt x="498573" y="504409"/>
                      <a:pt x="496429" y="504665"/>
                    </a:cubicBezTo>
                    <a:cubicBezTo>
                      <a:pt x="495046" y="504830"/>
                      <a:pt x="495600" y="501312"/>
                      <a:pt x="497203" y="496074"/>
                    </a:cubicBezTo>
                    <a:close/>
                    <a:moveTo>
                      <a:pt x="502000" y="483230"/>
                    </a:moveTo>
                    <a:lnTo>
                      <a:pt x="498252" y="493263"/>
                    </a:lnTo>
                    <a:lnTo>
                      <a:pt x="497180" y="486389"/>
                    </a:lnTo>
                    <a:close/>
                    <a:moveTo>
                      <a:pt x="609781" y="479485"/>
                    </a:moveTo>
                    <a:lnTo>
                      <a:pt x="617010" y="484222"/>
                    </a:lnTo>
                    <a:lnTo>
                      <a:pt x="613871" y="485329"/>
                    </a:lnTo>
                    <a:cubicBezTo>
                      <a:pt x="610152" y="485829"/>
                      <a:pt x="606807" y="482610"/>
                      <a:pt x="603203" y="481502"/>
                    </a:cubicBezTo>
                    <a:lnTo>
                      <a:pt x="599019" y="480376"/>
                    </a:lnTo>
                    <a:close/>
                    <a:moveTo>
                      <a:pt x="569747" y="470203"/>
                    </a:moveTo>
                    <a:lnTo>
                      <a:pt x="599019" y="480376"/>
                    </a:lnTo>
                    <a:lnTo>
                      <a:pt x="588978" y="477675"/>
                    </a:lnTo>
                    <a:close/>
                    <a:moveTo>
                      <a:pt x="556697" y="465667"/>
                    </a:moveTo>
                    <a:lnTo>
                      <a:pt x="558827" y="465960"/>
                    </a:lnTo>
                    <a:lnTo>
                      <a:pt x="569747" y="470203"/>
                    </a:lnTo>
                    <a:close/>
                    <a:moveTo>
                      <a:pt x="512031" y="460275"/>
                    </a:moveTo>
                    <a:lnTo>
                      <a:pt x="526568" y="461880"/>
                    </a:lnTo>
                    <a:lnTo>
                      <a:pt x="533340" y="462682"/>
                    </a:lnTo>
                    <a:lnTo>
                      <a:pt x="515709" y="474242"/>
                    </a:lnTo>
                    <a:lnTo>
                      <a:pt x="502000" y="483230"/>
                    </a:lnTo>
                    <a:lnTo>
                      <a:pt x="504266" y="477161"/>
                    </a:lnTo>
                    <a:close/>
                    <a:moveTo>
                      <a:pt x="537942" y="459665"/>
                    </a:moveTo>
                    <a:lnTo>
                      <a:pt x="542048" y="460576"/>
                    </a:lnTo>
                    <a:lnTo>
                      <a:pt x="556697" y="465667"/>
                    </a:lnTo>
                    <a:lnTo>
                      <a:pt x="545282" y="464098"/>
                    </a:lnTo>
                    <a:lnTo>
                      <a:pt x="533340" y="462682"/>
                    </a:lnTo>
                    <a:close/>
                    <a:moveTo>
                      <a:pt x="537845" y="459643"/>
                    </a:moveTo>
                    <a:lnTo>
                      <a:pt x="537966" y="459649"/>
                    </a:lnTo>
                    <a:lnTo>
                      <a:pt x="537942" y="459665"/>
                    </a:lnTo>
                    <a:close/>
                    <a:moveTo>
                      <a:pt x="538218" y="459484"/>
                    </a:moveTo>
                    <a:lnTo>
                      <a:pt x="539511" y="459694"/>
                    </a:lnTo>
                    <a:lnTo>
                      <a:pt x="539601" y="459725"/>
                    </a:lnTo>
                    <a:lnTo>
                      <a:pt x="537966" y="459649"/>
                    </a:lnTo>
                    <a:close/>
                    <a:moveTo>
                      <a:pt x="514369" y="457315"/>
                    </a:moveTo>
                    <a:lnTo>
                      <a:pt x="534248" y="458846"/>
                    </a:lnTo>
                    <a:lnTo>
                      <a:pt x="537845" y="459643"/>
                    </a:lnTo>
                    <a:lnTo>
                      <a:pt x="513339" y="458501"/>
                    </a:lnTo>
                    <a:close/>
                    <a:moveTo>
                      <a:pt x="515634" y="455536"/>
                    </a:moveTo>
                    <a:lnTo>
                      <a:pt x="515900" y="455551"/>
                    </a:lnTo>
                    <a:lnTo>
                      <a:pt x="514369" y="457315"/>
                    </a:lnTo>
                    <a:lnTo>
                      <a:pt x="513742" y="457266"/>
                    </a:lnTo>
                    <a:lnTo>
                      <a:pt x="507296" y="456757"/>
                    </a:lnTo>
                    <a:lnTo>
                      <a:pt x="507837" y="456678"/>
                    </a:lnTo>
                    <a:close/>
                    <a:moveTo>
                      <a:pt x="537369" y="0"/>
                    </a:moveTo>
                    <a:cubicBezTo>
                      <a:pt x="834150" y="0"/>
                      <a:pt x="1074738" y="228150"/>
                      <a:pt x="1074738" y="509588"/>
                    </a:cubicBezTo>
                    <a:cubicBezTo>
                      <a:pt x="1074738" y="720667"/>
                      <a:pt x="939407" y="901771"/>
                      <a:pt x="746538" y="979130"/>
                    </a:cubicBezTo>
                    <a:lnTo>
                      <a:pt x="669726" y="1001741"/>
                    </a:lnTo>
                    <a:lnTo>
                      <a:pt x="668899" y="988513"/>
                    </a:lnTo>
                    <a:cubicBezTo>
                      <a:pt x="667759" y="972263"/>
                      <a:pt x="666053" y="950421"/>
                      <a:pt x="663658" y="917776"/>
                    </a:cubicBezTo>
                    <a:cubicBezTo>
                      <a:pt x="662906" y="907523"/>
                      <a:pt x="662070" y="897224"/>
                      <a:pt x="660101" y="887160"/>
                    </a:cubicBezTo>
                    <a:cubicBezTo>
                      <a:pt x="636648" y="767275"/>
                      <a:pt x="657463" y="896917"/>
                      <a:pt x="645877" y="822102"/>
                    </a:cubicBezTo>
                    <a:cubicBezTo>
                      <a:pt x="650631" y="806752"/>
                      <a:pt x="646756" y="810243"/>
                      <a:pt x="663658" y="802967"/>
                    </a:cubicBezTo>
                    <a:cubicBezTo>
                      <a:pt x="670618" y="799971"/>
                      <a:pt x="684995" y="795313"/>
                      <a:pt x="684995" y="795313"/>
                    </a:cubicBezTo>
                    <a:cubicBezTo>
                      <a:pt x="687365" y="791486"/>
                      <a:pt x="689986" y="787826"/>
                      <a:pt x="692107" y="783832"/>
                    </a:cubicBezTo>
                    <a:cubicBezTo>
                      <a:pt x="694737" y="778879"/>
                      <a:pt x="695826" y="772907"/>
                      <a:pt x="699219" y="768524"/>
                    </a:cubicBezTo>
                    <a:cubicBezTo>
                      <a:pt x="701955" y="764991"/>
                      <a:pt x="706332" y="763422"/>
                      <a:pt x="709888" y="760871"/>
                    </a:cubicBezTo>
                    <a:cubicBezTo>
                      <a:pt x="722200" y="740996"/>
                      <a:pt x="717758" y="753587"/>
                      <a:pt x="713444" y="718774"/>
                    </a:cubicBezTo>
                    <a:cubicBezTo>
                      <a:pt x="712337" y="709833"/>
                      <a:pt x="711773" y="700774"/>
                      <a:pt x="709888" y="691985"/>
                    </a:cubicBezTo>
                    <a:cubicBezTo>
                      <a:pt x="705204" y="670144"/>
                      <a:pt x="703226" y="671620"/>
                      <a:pt x="695663" y="653715"/>
                    </a:cubicBezTo>
                    <a:cubicBezTo>
                      <a:pt x="682237" y="621928"/>
                      <a:pt x="693015" y="632680"/>
                      <a:pt x="674326" y="619273"/>
                    </a:cubicBezTo>
                    <a:cubicBezTo>
                      <a:pt x="673648" y="609780"/>
                      <a:pt x="674890" y="574561"/>
                      <a:pt x="667214" y="558041"/>
                    </a:cubicBezTo>
                    <a:cubicBezTo>
                      <a:pt x="665302" y="553927"/>
                      <a:pt x="662472" y="550387"/>
                      <a:pt x="660101" y="546560"/>
                    </a:cubicBezTo>
                    <a:cubicBezTo>
                      <a:pt x="657731" y="538906"/>
                      <a:pt x="658290" y="529303"/>
                      <a:pt x="652989" y="523598"/>
                    </a:cubicBezTo>
                    <a:cubicBezTo>
                      <a:pt x="649433" y="519772"/>
                      <a:pt x="645540" y="516275"/>
                      <a:pt x="642321" y="512118"/>
                    </a:cubicBezTo>
                    <a:cubicBezTo>
                      <a:pt x="629605" y="495698"/>
                      <a:pt x="641540" y="504402"/>
                      <a:pt x="624540" y="489156"/>
                    </a:cubicBezTo>
                    <a:lnTo>
                      <a:pt x="617010" y="484222"/>
                    </a:lnTo>
                    <a:lnTo>
                      <a:pt x="622914" y="482139"/>
                    </a:lnTo>
                    <a:cubicBezTo>
                      <a:pt x="625827" y="480651"/>
                      <a:pt x="628689" y="478950"/>
                      <a:pt x="631652" y="477675"/>
                    </a:cubicBezTo>
                    <a:lnTo>
                      <a:pt x="609781" y="479485"/>
                    </a:lnTo>
                    <a:cubicBezTo>
                      <a:pt x="609777" y="479482"/>
                      <a:pt x="609772" y="479480"/>
                      <a:pt x="609768" y="479477"/>
                    </a:cubicBezTo>
                    <a:cubicBezTo>
                      <a:pt x="604679" y="477219"/>
                      <a:pt x="599179" y="475636"/>
                      <a:pt x="592534" y="473848"/>
                    </a:cubicBezTo>
                    <a:cubicBezTo>
                      <a:pt x="582875" y="471249"/>
                      <a:pt x="576649" y="468748"/>
                      <a:pt x="560528" y="466194"/>
                    </a:cubicBezTo>
                    <a:lnTo>
                      <a:pt x="558827" y="465960"/>
                    </a:lnTo>
                    <a:lnTo>
                      <a:pt x="548858" y="462087"/>
                    </a:lnTo>
                    <a:lnTo>
                      <a:pt x="542048" y="460576"/>
                    </a:lnTo>
                    <a:lnTo>
                      <a:pt x="539601" y="459725"/>
                    </a:lnTo>
                    <a:lnTo>
                      <a:pt x="539747" y="459732"/>
                    </a:lnTo>
                    <a:lnTo>
                      <a:pt x="539511" y="459694"/>
                    </a:lnTo>
                    <a:lnTo>
                      <a:pt x="538456" y="459328"/>
                    </a:lnTo>
                    <a:lnTo>
                      <a:pt x="538218" y="459484"/>
                    </a:lnTo>
                    <a:lnTo>
                      <a:pt x="534294" y="458849"/>
                    </a:lnTo>
                    <a:lnTo>
                      <a:pt x="534248" y="458846"/>
                    </a:lnTo>
                    <a:lnTo>
                      <a:pt x="520603" y="455818"/>
                    </a:lnTo>
                    <a:lnTo>
                      <a:pt x="515900" y="455551"/>
                    </a:lnTo>
                    <a:lnTo>
                      <a:pt x="515954" y="455489"/>
                    </a:lnTo>
                    <a:lnTo>
                      <a:pt x="515634" y="455536"/>
                    </a:lnTo>
                    <a:lnTo>
                      <a:pt x="501221" y="454718"/>
                    </a:lnTo>
                    <a:cubicBezTo>
                      <a:pt x="495907" y="454752"/>
                      <a:pt x="491573" y="454955"/>
                      <a:pt x="487720" y="454636"/>
                    </a:cubicBezTo>
                    <a:cubicBezTo>
                      <a:pt x="485349" y="454795"/>
                      <a:pt x="488010" y="455167"/>
                      <a:pt x="493185" y="455642"/>
                    </a:cubicBezTo>
                    <a:lnTo>
                      <a:pt x="507296" y="456757"/>
                    </a:lnTo>
                    <a:lnTo>
                      <a:pt x="499720" y="457866"/>
                    </a:lnTo>
                    <a:lnTo>
                      <a:pt x="513339" y="458501"/>
                    </a:lnTo>
                    <a:lnTo>
                      <a:pt x="512292" y="459706"/>
                    </a:lnTo>
                    <a:lnTo>
                      <a:pt x="512031" y="460275"/>
                    </a:lnTo>
                    <a:lnTo>
                      <a:pt x="508654" y="459902"/>
                    </a:lnTo>
                    <a:cubicBezTo>
                      <a:pt x="503291" y="459322"/>
                      <a:pt x="498772" y="458843"/>
                      <a:pt x="495808" y="458524"/>
                    </a:cubicBezTo>
                    <a:cubicBezTo>
                      <a:pt x="491659" y="457249"/>
                      <a:pt x="493958" y="468527"/>
                      <a:pt x="496223" y="480253"/>
                    </a:cubicBezTo>
                    <a:lnTo>
                      <a:pt x="497180" y="486389"/>
                    </a:lnTo>
                    <a:lnTo>
                      <a:pt x="492961" y="489156"/>
                    </a:lnTo>
                    <a:cubicBezTo>
                      <a:pt x="492961" y="489141"/>
                      <a:pt x="492714" y="487064"/>
                      <a:pt x="492517" y="483935"/>
                    </a:cubicBezTo>
                    <a:cubicBezTo>
                      <a:pt x="492488" y="481650"/>
                      <a:pt x="488815" y="463994"/>
                      <a:pt x="488786" y="461709"/>
                    </a:cubicBezTo>
                    <a:lnTo>
                      <a:pt x="485849" y="477675"/>
                    </a:lnTo>
                    <a:cubicBezTo>
                      <a:pt x="458097" y="482154"/>
                      <a:pt x="480494" y="483437"/>
                      <a:pt x="468068" y="496810"/>
                    </a:cubicBezTo>
                    <a:cubicBezTo>
                      <a:pt x="465417" y="499662"/>
                      <a:pt x="460955" y="499361"/>
                      <a:pt x="457399" y="500637"/>
                    </a:cubicBezTo>
                    <a:cubicBezTo>
                      <a:pt x="454222" y="505765"/>
                      <a:pt x="452061" y="509279"/>
                      <a:pt x="450648" y="511589"/>
                    </a:cubicBezTo>
                    <a:lnTo>
                      <a:pt x="449153" y="514058"/>
                    </a:lnTo>
                    <a:lnTo>
                      <a:pt x="450957" y="510927"/>
                    </a:lnTo>
                    <a:cubicBezTo>
                      <a:pt x="453682" y="506015"/>
                      <a:pt x="455591" y="501499"/>
                      <a:pt x="439618" y="523598"/>
                    </a:cubicBezTo>
                    <a:cubicBezTo>
                      <a:pt x="434370" y="530860"/>
                      <a:pt x="430135" y="538906"/>
                      <a:pt x="425393" y="546560"/>
                    </a:cubicBezTo>
                    <a:lnTo>
                      <a:pt x="418281" y="558041"/>
                    </a:lnTo>
                    <a:cubicBezTo>
                      <a:pt x="417096" y="561868"/>
                      <a:pt x="416401" y="565914"/>
                      <a:pt x="414725" y="569522"/>
                    </a:cubicBezTo>
                    <a:cubicBezTo>
                      <a:pt x="412814" y="573636"/>
                      <a:pt x="409296" y="576775"/>
                      <a:pt x="407613" y="581003"/>
                    </a:cubicBezTo>
                    <a:cubicBezTo>
                      <a:pt x="405687" y="585837"/>
                      <a:pt x="405242" y="591208"/>
                      <a:pt x="404057" y="596311"/>
                    </a:cubicBezTo>
                    <a:cubicBezTo>
                      <a:pt x="405242" y="616721"/>
                      <a:pt x="405892" y="637176"/>
                      <a:pt x="407613" y="657542"/>
                    </a:cubicBezTo>
                    <a:cubicBezTo>
                      <a:pt x="408265" y="665270"/>
                      <a:pt x="408240" y="673413"/>
                      <a:pt x="411169" y="680504"/>
                    </a:cubicBezTo>
                    <a:cubicBezTo>
                      <a:pt x="413211" y="685450"/>
                      <a:pt x="418281" y="688158"/>
                      <a:pt x="421837" y="691985"/>
                    </a:cubicBezTo>
                    <a:cubicBezTo>
                      <a:pt x="423023" y="695812"/>
                      <a:pt x="422743" y="700613"/>
                      <a:pt x="425393" y="703466"/>
                    </a:cubicBezTo>
                    <a:cubicBezTo>
                      <a:pt x="428044" y="706318"/>
                      <a:pt x="432709" y="705489"/>
                      <a:pt x="436062" y="707293"/>
                    </a:cubicBezTo>
                    <a:cubicBezTo>
                      <a:pt x="439885" y="709350"/>
                      <a:pt x="443020" y="712665"/>
                      <a:pt x="446731" y="714947"/>
                    </a:cubicBezTo>
                    <a:cubicBezTo>
                      <a:pt x="451333" y="717777"/>
                      <a:pt x="456816" y="719037"/>
                      <a:pt x="460955" y="722601"/>
                    </a:cubicBezTo>
                    <a:cubicBezTo>
                      <a:pt x="502765" y="758595"/>
                      <a:pt x="464482" y="735979"/>
                      <a:pt x="496517" y="753216"/>
                    </a:cubicBezTo>
                    <a:cubicBezTo>
                      <a:pt x="498888" y="757043"/>
                      <a:pt x="500292" y="761824"/>
                      <a:pt x="503630" y="764697"/>
                    </a:cubicBezTo>
                    <a:cubicBezTo>
                      <a:pt x="506557" y="767217"/>
                      <a:pt x="512119" y="765242"/>
                      <a:pt x="514298" y="768524"/>
                    </a:cubicBezTo>
                    <a:cubicBezTo>
                      <a:pt x="518656" y="775089"/>
                      <a:pt x="521410" y="791486"/>
                      <a:pt x="521410" y="791486"/>
                    </a:cubicBezTo>
                    <a:cubicBezTo>
                      <a:pt x="519040" y="810621"/>
                      <a:pt x="517247" y="829849"/>
                      <a:pt x="514298" y="848891"/>
                    </a:cubicBezTo>
                    <a:cubicBezTo>
                      <a:pt x="513682" y="852870"/>
                      <a:pt x="512821" y="857015"/>
                      <a:pt x="510742" y="860372"/>
                    </a:cubicBezTo>
                    <a:cubicBezTo>
                      <a:pt x="505482" y="868863"/>
                      <a:pt x="484792" y="884988"/>
                      <a:pt x="478736" y="887160"/>
                    </a:cubicBezTo>
                    <a:cubicBezTo>
                      <a:pt x="471624" y="889712"/>
                      <a:pt x="463637" y="890339"/>
                      <a:pt x="457399" y="894814"/>
                    </a:cubicBezTo>
                    <a:cubicBezTo>
                      <a:pt x="443612" y="904706"/>
                      <a:pt x="450785" y="901014"/>
                      <a:pt x="436062" y="906295"/>
                    </a:cubicBezTo>
                    <a:cubicBezTo>
                      <a:pt x="411346" y="924027"/>
                      <a:pt x="442410" y="902880"/>
                      <a:pt x="407613" y="921603"/>
                    </a:cubicBezTo>
                    <a:cubicBezTo>
                      <a:pt x="403790" y="923660"/>
                      <a:pt x="400767" y="927200"/>
                      <a:pt x="396944" y="929257"/>
                    </a:cubicBezTo>
                    <a:cubicBezTo>
                      <a:pt x="391261" y="932315"/>
                      <a:pt x="377367" y="935277"/>
                      <a:pt x="372051" y="936911"/>
                    </a:cubicBezTo>
                    <a:cubicBezTo>
                      <a:pt x="368446" y="938019"/>
                      <a:pt x="364828" y="939149"/>
                      <a:pt x="361382" y="940738"/>
                    </a:cubicBezTo>
                    <a:cubicBezTo>
                      <a:pt x="356510" y="942985"/>
                      <a:pt x="352235" y="946753"/>
                      <a:pt x="347158" y="948392"/>
                    </a:cubicBezTo>
                    <a:cubicBezTo>
                      <a:pt x="340251" y="950622"/>
                      <a:pt x="332933" y="950943"/>
                      <a:pt x="325820" y="952219"/>
                    </a:cubicBezTo>
                    <a:cubicBezTo>
                      <a:pt x="297270" y="962461"/>
                      <a:pt x="332590" y="948761"/>
                      <a:pt x="313021" y="960698"/>
                    </a:cubicBezTo>
                    <a:lnTo>
                      <a:pt x="303183" y="966253"/>
                    </a:lnTo>
                    <a:lnTo>
                      <a:pt x="236921" y="932147"/>
                    </a:lnTo>
                    <a:cubicBezTo>
                      <a:pt x="93980" y="840570"/>
                      <a:pt x="0" y="685487"/>
                      <a:pt x="0" y="509588"/>
                    </a:cubicBezTo>
                    <a:cubicBezTo>
                      <a:pt x="0" y="228150"/>
                      <a:pt x="240588" y="0"/>
                      <a:pt x="537369" y="0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sym typeface="宋体" pitchFamily="2" charset="-122"/>
                </a:endParaRPr>
              </a:p>
            </p:txBody>
          </p:sp>
        </p:grpSp>
        <p:sp>
          <p:nvSpPr>
            <p:cNvPr id="17567" name="矩形 4"/>
            <p:cNvSpPr>
              <a:spLocks noChangeArrowheads="1"/>
            </p:cNvSpPr>
            <p:nvPr/>
          </p:nvSpPr>
          <p:spPr bwMode="auto">
            <a:xfrm>
              <a:off x="0" y="2305843"/>
              <a:ext cx="7336438" cy="1397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  <a:sym typeface="宋体" pitchFamily="2" charset="-122"/>
                </a:rPr>
                <a:t>城市的岸边制作</a:t>
              </a:r>
            </a:p>
          </p:txBody>
        </p:sp>
      </p:grpSp>
      <p:grpSp>
        <p:nvGrpSpPr>
          <p:cNvPr id="14340" name="Group 4"/>
          <p:cNvGrpSpPr>
            <a:grpSpLocks/>
          </p:cNvGrpSpPr>
          <p:nvPr/>
        </p:nvGrpSpPr>
        <p:grpSpPr bwMode="auto">
          <a:xfrm>
            <a:off x="2200275" y="2279650"/>
            <a:ext cx="822325" cy="1720850"/>
            <a:chOff x="0" y="0"/>
            <a:chExt cx="759" cy="1587"/>
          </a:xfrm>
        </p:grpSpPr>
        <p:sp>
          <p:nvSpPr>
            <p:cNvPr id="1755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759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5" name="Freeform 5"/>
            <p:cNvSpPr>
              <a:spLocks noChangeArrowheads="1"/>
            </p:cNvSpPr>
            <p:nvPr/>
          </p:nvSpPr>
          <p:spPr bwMode="auto">
            <a:xfrm>
              <a:off x="-2" y="0"/>
              <a:ext cx="761" cy="1587"/>
            </a:xfrm>
            <a:custGeom>
              <a:avLst/>
              <a:gdLst>
                <a:gd name="T0" fmla="*/ 761 w 319"/>
                <a:gd name="T1" fmla="*/ 1447 h 669"/>
                <a:gd name="T2" fmla="*/ 623 w 319"/>
                <a:gd name="T3" fmla="*/ 1587 h 669"/>
                <a:gd name="T4" fmla="*/ 141 w 319"/>
                <a:gd name="T5" fmla="*/ 1587 h 669"/>
                <a:gd name="T6" fmla="*/ 0 w 319"/>
                <a:gd name="T7" fmla="*/ 1447 h 669"/>
                <a:gd name="T8" fmla="*/ 0 w 319"/>
                <a:gd name="T9" fmla="*/ 140 h 669"/>
                <a:gd name="T10" fmla="*/ 141 w 319"/>
                <a:gd name="T11" fmla="*/ 0 h 669"/>
                <a:gd name="T12" fmla="*/ 623 w 319"/>
                <a:gd name="T13" fmla="*/ 0 h 669"/>
                <a:gd name="T14" fmla="*/ 761 w 319"/>
                <a:gd name="T15" fmla="*/ 140 h 669"/>
                <a:gd name="T16" fmla="*/ 761 w 319"/>
                <a:gd name="T17" fmla="*/ 1447 h 6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9"/>
                <a:gd name="T28" fmla="*/ 0 h 669"/>
                <a:gd name="T29" fmla="*/ 319 w 319"/>
                <a:gd name="T30" fmla="*/ 669 h 6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9" h="669">
                  <a:moveTo>
                    <a:pt x="319" y="610"/>
                  </a:moveTo>
                  <a:cubicBezTo>
                    <a:pt x="319" y="643"/>
                    <a:pt x="293" y="669"/>
                    <a:pt x="261" y="669"/>
                  </a:cubicBezTo>
                  <a:cubicBezTo>
                    <a:pt x="59" y="669"/>
                    <a:pt x="59" y="669"/>
                    <a:pt x="59" y="669"/>
                  </a:cubicBezTo>
                  <a:cubicBezTo>
                    <a:pt x="26" y="669"/>
                    <a:pt x="0" y="643"/>
                    <a:pt x="0" y="61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93" y="0"/>
                    <a:pt x="319" y="26"/>
                    <a:pt x="319" y="59"/>
                  </a:cubicBezTo>
                  <a:lnTo>
                    <a:pt x="319" y="610"/>
                  </a:lnTo>
                  <a:close/>
                </a:path>
              </a:pathLst>
            </a:cu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56" name="Rectangle 6"/>
            <p:cNvSpPr>
              <a:spLocks noChangeArrowheads="1"/>
            </p:cNvSpPr>
            <p:nvPr/>
          </p:nvSpPr>
          <p:spPr bwMode="auto">
            <a:xfrm>
              <a:off x="48" y="206"/>
              <a:ext cx="651" cy="1120"/>
            </a:xfrm>
            <a:prstGeom prst="rect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pic>
          <p:nvPicPr>
            <p:cNvPr id="17557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" y="260"/>
              <a:ext cx="572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17558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" y="372"/>
              <a:ext cx="572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17559" name="Rectangle 9"/>
            <p:cNvSpPr>
              <a:spLocks noChangeArrowheads="1"/>
            </p:cNvSpPr>
            <p:nvPr/>
          </p:nvSpPr>
          <p:spPr bwMode="auto">
            <a:xfrm>
              <a:off x="88" y="992"/>
              <a:ext cx="554" cy="30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60" name="Rectangle 10"/>
            <p:cNvSpPr>
              <a:spLocks noChangeArrowheads="1"/>
            </p:cNvSpPr>
            <p:nvPr/>
          </p:nvSpPr>
          <p:spPr bwMode="auto">
            <a:xfrm>
              <a:off x="88" y="1089"/>
              <a:ext cx="554" cy="31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61" name="Rectangle 11"/>
            <p:cNvSpPr>
              <a:spLocks noChangeArrowheads="1"/>
            </p:cNvSpPr>
            <p:nvPr/>
          </p:nvSpPr>
          <p:spPr bwMode="auto">
            <a:xfrm>
              <a:off x="88" y="1212"/>
              <a:ext cx="554" cy="33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62" name="Rectangle 12"/>
            <p:cNvSpPr>
              <a:spLocks noChangeArrowheads="1"/>
            </p:cNvSpPr>
            <p:nvPr/>
          </p:nvSpPr>
          <p:spPr bwMode="auto">
            <a:xfrm>
              <a:off x="88" y="460"/>
              <a:ext cx="277" cy="237"/>
            </a:xfrm>
            <a:prstGeom prst="rect">
              <a:avLst/>
            </a:prstGeom>
            <a:solidFill>
              <a:srgbClr val="94C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63" name="Rectangle 13"/>
            <p:cNvSpPr>
              <a:spLocks noChangeArrowheads="1"/>
            </p:cNvSpPr>
            <p:nvPr/>
          </p:nvSpPr>
          <p:spPr bwMode="auto">
            <a:xfrm>
              <a:off x="380" y="460"/>
              <a:ext cx="276" cy="237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64" name="Rectangle 14"/>
            <p:cNvSpPr>
              <a:spLocks noChangeArrowheads="1"/>
            </p:cNvSpPr>
            <p:nvPr/>
          </p:nvSpPr>
          <p:spPr bwMode="auto">
            <a:xfrm>
              <a:off x="88" y="742"/>
              <a:ext cx="568" cy="193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65" name="Oval 15"/>
            <p:cNvSpPr>
              <a:spLocks noChangeArrowheads="1"/>
            </p:cNvSpPr>
            <p:nvPr/>
          </p:nvSpPr>
          <p:spPr bwMode="auto">
            <a:xfrm>
              <a:off x="344" y="1421"/>
              <a:ext cx="64" cy="57"/>
            </a:xfrm>
            <a:prstGeom prst="ellipse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4341" name="矩形 3204"/>
          <p:cNvSpPr>
            <a:spLocks noChangeArrowheads="1"/>
          </p:cNvSpPr>
          <p:nvPr/>
        </p:nvSpPr>
        <p:spPr bwMode="auto">
          <a:xfrm>
            <a:off x="3149600" y="2413000"/>
            <a:ext cx="67246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i="1">
                <a:solidFill>
                  <a:srgbClr val="03375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关于手机的</a:t>
            </a:r>
            <a:r>
              <a:rPr lang="en-US" altLang="zh-CN" sz="6000" b="1" i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9</a:t>
            </a:r>
            <a:r>
              <a:rPr lang="zh-CN" altLang="en-US" sz="6000" b="1" i="1">
                <a:solidFill>
                  <a:srgbClr val="03375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个传言</a:t>
            </a:r>
            <a:endParaRPr lang="zh-CN" altLang="en-US" sz="6000">
              <a:solidFill>
                <a:srgbClr val="03375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42" name="矩形 3206"/>
          <p:cNvSpPr>
            <a:spLocks noChangeArrowheads="1"/>
          </p:cNvSpPr>
          <p:nvPr/>
        </p:nvSpPr>
        <p:spPr bwMode="auto">
          <a:xfrm>
            <a:off x="7632700" y="3429000"/>
            <a:ext cx="24257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3375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你被骗过吗？</a:t>
            </a:r>
          </a:p>
        </p:txBody>
      </p:sp>
      <p:grpSp>
        <p:nvGrpSpPr>
          <p:cNvPr id="14343" name="组合 3213"/>
          <p:cNvGrpSpPr>
            <a:grpSpLocks/>
          </p:cNvGrpSpPr>
          <p:nvPr/>
        </p:nvGrpSpPr>
        <p:grpSpPr bwMode="auto">
          <a:xfrm flipH="1">
            <a:off x="9810750" y="3144838"/>
            <a:ext cx="1450975" cy="1265237"/>
            <a:chOff x="0" y="0"/>
            <a:chExt cx="2763838" cy="2411412"/>
          </a:xfrm>
        </p:grpSpPr>
        <p:sp>
          <p:nvSpPr>
            <p:cNvPr id="17520" name="Oval 5"/>
            <p:cNvSpPr>
              <a:spLocks noChangeArrowheads="1"/>
            </p:cNvSpPr>
            <p:nvPr/>
          </p:nvSpPr>
          <p:spPr bwMode="auto">
            <a:xfrm>
              <a:off x="2035175" y="882650"/>
              <a:ext cx="138113" cy="160338"/>
            </a:xfrm>
            <a:prstGeom prst="ellipse">
              <a:avLst/>
            </a:prstGeom>
            <a:solidFill>
              <a:srgbClr val="F9D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21" name="Oval 6"/>
            <p:cNvSpPr>
              <a:spLocks noChangeArrowheads="1"/>
            </p:cNvSpPr>
            <p:nvPr/>
          </p:nvSpPr>
          <p:spPr bwMode="auto">
            <a:xfrm>
              <a:off x="681038" y="2287587"/>
              <a:ext cx="1169988" cy="123825"/>
            </a:xfrm>
            <a:prstGeom prst="ellipse">
              <a:avLst/>
            </a:prstGeom>
            <a:solidFill>
              <a:srgbClr val="77B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22" name="Freeform 7"/>
            <p:cNvSpPr>
              <a:spLocks noChangeArrowheads="1"/>
            </p:cNvSpPr>
            <p:nvPr/>
          </p:nvSpPr>
          <p:spPr bwMode="auto">
            <a:xfrm>
              <a:off x="1295400" y="1924050"/>
              <a:ext cx="373063" cy="214313"/>
            </a:xfrm>
            <a:custGeom>
              <a:avLst/>
              <a:gdLst>
                <a:gd name="T0" fmla="*/ 95250 w 235"/>
                <a:gd name="T1" fmla="*/ 0 h 135"/>
                <a:gd name="T2" fmla="*/ 373063 w 235"/>
                <a:gd name="T3" fmla="*/ 157163 h 135"/>
                <a:gd name="T4" fmla="*/ 357188 w 235"/>
                <a:gd name="T5" fmla="*/ 214313 h 135"/>
                <a:gd name="T6" fmla="*/ 0 w 235"/>
                <a:gd name="T7" fmla="*/ 46038 h 135"/>
                <a:gd name="T8" fmla="*/ 95250 w 235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5"/>
                <a:gd name="T16" fmla="*/ 0 h 135"/>
                <a:gd name="T17" fmla="*/ 235 w 235"/>
                <a:gd name="T18" fmla="*/ 135 h 1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5" h="135">
                  <a:moveTo>
                    <a:pt x="60" y="0"/>
                  </a:moveTo>
                  <a:lnTo>
                    <a:pt x="235" y="99"/>
                  </a:lnTo>
                  <a:lnTo>
                    <a:pt x="225" y="135"/>
                  </a:lnTo>
                  <a:lnTo>
                    <a:pt x="0" y="2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293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23" name="Freeform 8"/>
            <p:cNvSpPr>
              <a:spLocks noChangeArrowheads="1"/>
            </p:cNvSpPr>
            <p:nvPr/>
          </p:nvSpPr>
          <p:spPr bwMode="auto">
            <a:xfrm>
              <a:off x="1295400" y="1924050"/>
              <a:ext cx="373063" cy="214313"/>
            </a:xfrm>
            <a:custGeom>
              <a:avLst/>
              <a:gdLst>
                <a:gd name="T0" fmla="*/ 95250 w 235"/>
                <a:gd name="T1" fmla="*/ 0 h 135"/>
                <a:gd name="T2" fmla="*/ 373063 w 235"/>
                <a:gd name="T3" fmla="*/ 157163 h 135"/>
                <a:gd name="T4" fmla="*/ 357188 w 235"/>
                <a:gd name="T5" fmla="*/ 214313 h 135"/>
                <a:gd name="T6" fmla="*/ 0 w 235"/>
                <a:gd name="T7" fmla="*/ 46038 h 135"/>
                <a:gd name="T8" fmla="*/ 95250 w 235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5"/>
                <a:gd name="T16" fmla="*/ 0 h 135"/>
                <a:gd name="T17" fmla="*/ 235 w 235"/>
                <a:gd name="T18" fmla="*/ 135 h 1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5" h="135">
                  <a:moveTo>
                    <a:pt x="60" y="0"/>
                  </a:moveTo>
                  <a:lnTo>
                    <a:pt x="235" y="99"/>
                  </a:lnTo>
                  <a:lnTo>
                    <a:pt x="225" y="135"/>
                  </a:lnTo>
                  <a:lnTo>
                    <a:pt x="0" y="29"/>
                  </a:lnTo>
                  <a:lnTo>
                    <a:pt x="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24" name="Freeform 9"/>
            <p:cNvSpPr>
              <a:spLocks noChangeArrowheads="1"/>
            </p:cNvSpPr>
            <p:nvPr/>
          </p:nvSpPr>
          <p:spPr bwMode="auto">
            <a:xfrm>
              <a:off x="1636713" y="1984375"/>
              <a:ext cx="158750" cy="176213"/>
            </a:xfrm>
            <a:custGeom>
              <a:avLst/>
              <a:gdLst>
                <a:gd name="T0" fmla="*/ 142091 w 162"/>
                <a:gd name="T1" fmla="*/ 10829 h 179"/>
                <a:gd name="T2" fmla="*/ 25478 w 162"/>
                <a:gd name="T3" fmla="*/ 165384 h 179"/>
                <a:gd name="T4" fmla="*/ 40177 w 162"/>
                <a:gd name="T5" fmla="*/ 81708 h 179"/>
                <a:gd name="T6" fmla="*/ 142091 w 162"/>
                <a:gd name="T7" fmla="*/ 10829 h 1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2"/>
                <a:gd name="T13" fmla="*/ 0 h 179"/>
                <a:gd name="T14" fmla="*/ 162 w 162"/>
                <a:gd name="T15" fmla="*/ 179 h 1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2" h="179">
                  <a:moveTo>
                    <a:pt x="145" y="11"/>
                  </a:moveTo>
                  <a:cubicBezTo>
                    <a:pt x="162" y="21"/>
                    <a:pt x="42" y="179"/>
                    <a:pt x="26" y="168"/>
                  </a:cubicBezTo>
                  <a:cubicBezTo>
                    <a:pt x="9" y="158"/>
                    <a:pt x="0" y="134"/>
                    <a:pt x="41" y="83"/>
                  </a:cubicBezTo>
                  <a:cubicBezTo>
                    <a:pt x="82" y="32"/>
                    <a:pt x="129" y="0"/>
                    <a:pt x="145" y="11"/>
                  </a:cubicBezTo>
                  <a:close/>
                </a:path>
              </a:pathLst>
            </a:custGeom>
            <a:solidFill>
              <a:srgbClr val="293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25" name="Freeform 10"/>
            <p:cNvSpPr>
              <a:spLocks noChangeArrowheads="1"/>
            </p:cNvSpPr>
            <p:nvPr/>
          </p:nvSpPr>
          <p:spPr bwMode="auto">
            <a:xfrm>
              <a:off x="1476375" y="995362"/>
              <a:ext cx="684213" cy="646113"/>
            </a:xfrm>
            <a:custGeom>
              <a:avLst/>
              <a:gdLst>
                <a:gd name="T0" fmla="*/ 16640 w 699"/>
                <a:gd name="T1" fmla="*/ 483359 h 659"/>
                <a:gd name="T2" fmla="*/ 0 w 699"/>
                <a:gd name="T3" fmla="*/ 401982 h 659"/>
                <a:gd name="T4" fmla="*/ 555984 w 699"/>
                <a:gd name="T5" fmla="*/ 0 h 659"/>
                <a:gd name="T6" fmla="*/ 684213 w 699"/>
                <a:gd name="T7" fmla="*/ 21570 h 659"/>
                <a:gd name="T8" fmla="*/ 16640 w 699"/>
                <a:gd name="T9" fmla="*/ 483359 h 6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9"/>
                <a:gd name="T16" fmla="*/ 0 h 659"/>
                <a:gd name="T17" fmla="*/ 699 w 699"/>
                <a:gd name="T18" fmla="*/ 659 h 6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9" h="659">
                  <a:moveTo>
                    <a:pt x="17" y="493"/>
                  </a:moveTo>
                  <a:cubicBezTo>
                    <a:pt x="0" y="410"/>
                    <a:pt x="0" y="410"/>
                    <a:pt x="0" y="410"/>
                  </a:cubicBezTo>
                  <a:cubicBezTo>
                    <a:pt x="583" y="490"/>
                    <a:pt x="568" y="0"/>
                    <a:pt x="568" y="0"/>
                  </a:cubicBezTo>
                  <a:cubicBezTo>
                    <a:pt x="699" y="22"/>
                    <a:pt x="699" y="22"/>
                    <a:pt x="699" y="22"/>
                  </a:cubicBezTo>
                  <a:cubicBezTo>
                    <a:pt x="624" y="659"/>
                    <a:pt x="17" y="493"/>
                    <a:pt x="17" y="493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26" name="Freeform 11"/>
            <p:cNvSpPr>
              <a:spLocks noChangeArrowheads="1"/>
            </p:cNvSpPr>
            <p:nvPr/>
          </p:nvSpPr>
          <p:spPr bwMode="auto">
            <a:xfrm>
              <a:off x="963613" y="1971675"/>
              <a:ext cx="207963" cy="377825"/>
            </a:xfrm>
            <a:custGeom>
              <a:avLst/>
              <a:gdLst>
                <a:gd name="T0" fmla="*/ 100013 w 131"/>
                <a:gd name="T1" fmla="*/ 33338 h 238"/>
                <a:gd name="T2" fmla="*/ 207963 w 131"/>
                <a:gd name="T3" fmla="*/ 358775 h 238"/>
                <a:gd name="T4" fmla="*/ 141288 w 131"/>
                <a:gd name="T5" fmla="*/ 377825 h 238"/>
                <a:gd name="T6" fmla="*/ 0 w 131"/>
                <a:gd name="T7" fmla="*/ 0 h 238"/>
                <a:gd name="T8" fmla="*/ 100013 w 131"/>
                <a:gd name="T9" fmla="*/ 33338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238"/>
                <a:gd name="T17" fmla="*/ 131 w 131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238">
                  <a:moveTo>
                    <a:pt x="63" y="21"/>
                  </a:moveTo>
                  <a:lnTo>
                    <a:pt x="131" y="226"/>
                  </a:lnTo>
                  <a:lnTo>
                    <a:pt x="89" y="238"/>
                  </a:lnTo>
                  <a:lnTo>
                    <a:pt x="0" y="0"/>
                  </a:lnTo>
                  <a:lnTo>
                    <a:pt x="63" y="21"/>
                  </a:lnTo>
                  <a:close/>
                </a:path>
              </a:pathLst>
            </a:custGeom>
            <a:solidFill>
              <a:srgbClr val="293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27" name="Freeform 12"/>
            <p:cNvSpPr>
              <a:spLocks noChangeArrowheads="1"/>
            </p:cNvSpPr>
            <p:nvPr/>
          </p:nvSpPr>
          <p:spPr bwMode="auto">
            <a:xfrm>
              <a:off x="963613" y="1971675"/>
              <a:ext cx="207963" cy="377825"/>
            </a:xfrm>
            <a:custGeom>
              <a:avLst/>
              <a:gdLst>
                <a:gd name="T0" fmla="*/ 100013 w 131"/>
                <a:gd name="T1" fmla="*/ 33338 h 238"/>
                <a:gd name="T2" fmla="*/ 207963 w 131"/>
                <a:gd name="T3" fmla="*/ 358775 h 238"/>
                <a:gd name="T4" fmla="*/ 141288 w 131"/>
                <a:gd name="T5" fmla="*/ 377825 h 238"/>
                <a:gd name="T6" fmla="*/ 0 w 131"/>
                <a:gd name="T7" fmla="*/ 0 h 238"/>
                <a:gd name="T8" fmla="*/ 100013 w 131"/>
                <a:gd name="T9" fmla="*/ 33338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238"/>
                <a:gd name="T17" fmla="*/ 131 w 131"/>
                <a:gd name="T18" fmla="*/ 238 h 2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238">
                  <a:moveTo>
                    <a:pt x="63" y="21"/>
                  </a:moveTo>
                  <a:lnTo>
                    <a:pt x="131" y="226"/>
                  </a:lnTo>
                  <a:lnTo>
                    <a:pt x="89" y="238"/>
                  </a:lnTo>
                  <a:lnTo>
                    <a:pt x="0" y="0"/>
                  </a:lnTo>
                  <a:lnTo>
                    <a:pt x="63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28" name="Freeform 13"/>
            <p:cNvSpPr>
              <a:spLocks noChangeArrowheads="1"/>
            </p:cNvSpPr>
            <p:nvPr/>
          </p:nvSpPr>
          <p:spPr bwMode="auto">
            <a:xfrm>
              <a:off x="938213" y="1912937"/>
              <a:ext cx="520700" cy="225425"/>
            </a:xfrm>
            <a:custGeom>
              <a:avLst/>
              <a:gdLst>
                <a:gd name="T0" fmla="*/ 463932 w 532"/>
                <a:gd name="T1" fmla="*/ 0 h 231"/>
                <a:gd name="T2" fmla="*/ 0 w 532"/>
                <a:gd name="T3" fmla="*/ 82949 h 231"/>
                <a:gd name="T4" fmla="*/ 14681 w 532"/>
                <a:gd name="T5" fmla="*/ 107345 h 231"/>
                <a:gd name="T6" fmla="*/ 520700 w 532"/>
                <a:gd name="T7" fmla="*/ 24397 h 231"/>
                <a:gd name="T8" fmla="*/ 463932 w 532"/>
                <a:gd name="T9" fmla="*/ 0 h 2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2"/>
                <a:gd name="T16" fmla="*/ 0 h 231"/>
                <a:gd name="T17" fmla="*/ 532 w 532"/>
                <a:gd name="T18" fmla="*/ 231 h 2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2" h="231">
                  <a:moveTo>
                    <a:pt x="474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5" y="110"/>
                    <a:pt x="211" y="231"/>
                    <a:pt x="532" y="25"/>
                  </a:cubicBezTo>
                  <a:cubicBezTo>
                    <a:pt x="474" y="0"/>
                    <a:pt x="474" y="0"/>
                    <a:pt x="474" y="0"/>
                  </a:cubicBezTo>
                </a:path>
              </a:pathLst>
            </a:custGeom>
            <a:solidFill>
              <a:srgbClr val="293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29" name="Freeform 14"/>
            <p:cNvSpPr>
              <a:spLocks noChangeArrowheads="1"/>
            </p:cNvSpPr>
            <p:nvPr/>
          </p:nvSpPr>
          <p:spPr bwMode="auto">
            <a:xfrm>
              <a:off x="776288" y="1397000"/>
              <a:ext cx="708025" cy="633413"/>
            </a:xfrm>
            <a:custGeom>
              <a:avLst/>
              <a:gdLst>
                <a:gd name="T0" fmla="*/ 674688 w 446"/>
                <a:gd name="T1" fmla="*/ 20638 h 399"/>
                <a:gd name="T2" fmla="*/ 708025 w 446"/>
                <a:gd name="T3" fmla="*/ 534988 h 399"/>
                <a:gd name="T4" fmla="*/ 119063 w 446"/>
                <a:gd name="T5" fmla="*/ 633413 h 399"/>
                <a:gd name="T6" fmla="*/ 0 w 446"/>
                <a:gd name="T7" fmla="*/ 0 h 399"/>
                <a:gd name="T8" fmla="*/ 674688 w 446"/>
                <a:gd name="T9" fmla="*/ 20638 h 3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6"/>
                <a:gd name="T16" fmla="*/ 0 h 399"/>
                <a:gd name="T17" fmla="*/ 446 w 446"/>
                <a:gd name="T18" fmla="*/ 399 h 3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6" h="399">
                  <a:moveTo>
                    <a:pt x="425" y="13"/>
                  </a:moveTo>
                  <a:lnTo>
                    <a:pt x="446" y="337"/>
                  </a:lnTo>
                  <a:lnTo>
                    <a:pt x="75" y="399"/>
                  </a:lnTo>
                  <a:lnTo>
                    <a:pt x="0" y="0"/>
                  </a:lnTo>
                  <a:lnTo>
                    <a:pt x="425" y="13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30" name="Freeform 15"/>
            <p:cNvSpPr>
              <a:spLocks noChangeArrowheads="1"/>
            </p:cNvSpPr>
            <p:nvPr/>
          </p:nvSpPr>
          <p:spPr bwMode="auto">
            <a:xfrm>
              <a:off x="776288" y="1397000"/>
              <a:ext cx="708025" cy="633413"/>
            </a:xfrm>
            <a:custGeom>
              <a:avLst/>
              <a:gdLst>
                <a:gd name="T0" fmla="*/ 674688 w 446"/>
                <a:gd name="T1" fmla="*/ 20638 h 399"/>
                <a:gd name="T2" fmla="*/ 708025 w 446"/>
                <a:gd name="T3" fmla="*/ 534988 h 399"/>
                <a:gd name="T4" fmla="*/ 119063 w 446"/>
                <a:gd name="T5" fmla="*/ 633413 h 399"/>
                <a:gd name="T6" fmla="*/ 0 w 446"/>
                <a:gd name="T7" fmla="*/ 0 h 399"/>
                <a:gd name="T8" fmla="*/ 674688 w 446"/>
                <a:gd name="T9" fmla="*/ 20638 h 3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6"/>
                <a:gd name="T16" fmla="*/ 0 h 399"/>
                <a:gd name="T17" fmla="*/ 446 w 446"/>
                <a:gd name="T18" fmla="*/ 399 h 3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6" h="399">
                  <a:moveTo>
                    <a:pt x="425" y="13"/>
                  </a:moveTo>
                  <a:lnTo>
                    <a:pt x="446" y="337"/>
                  </a:lnTo>
                  <a:lnTo>
                    <a:pt x="75" y="399"/>
                  </a:lnTo>
                  <a:lnTo>
                    <a:pt x="0" y="0"/>
                  </a:lnTo>
                  <a:lnTo>
                    <a:pt x="425" y="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31" name="Freeform 16"/>
            <p:cNvSpPr>
              <a:spLocks noChangeArrowheads="1"/>
            </p:cNvSpPr>
            <p:nvPr/>
          </p:nvSpPr>
          <p:spPr bwMode="auto">
            <a:xfrm>
              <a:off x="1141413" y="1531937"/>
              <a:ext cx="123825" cy="390525"/>
            </a:xfrm>
            <a:custGeom>
              <a:avLst/>
              <a:gdLst>
                <a:gd name="T0" fmla="*/ 85725 w 78"/>
                <a:gd name="T1" fmla="*/ 28575 h 246"/>
                <a:gd name="T2" fmla="*/ 38100 w 78"/>
                <a:gd name="T3" fmla="*/ 0 h 246"/>
                <a:gd name="T4" fmla="*/ 0 w 78"/>
                <a:gd name="T5" fmla="*/ 39688 h 246"/>
                <a:gd name="T6" fmla="*/ 36512 w 78"/>
                <a:gd name="T7" fmla="*/ 82550 h 246"/>
                <a:gd name="T8" fmla="*/ 38100 w 78"/>
                <a:gd name="T9" fmla="*/ 330200 h 246"/>
                <a:gd name="T10" fmla="*/ 92075 w 78"/>
                <a:gd name="T11" fmla="*/ 390525 h 246"/>
                <a:gd name="T12" fmla="*/ 123825 w 78"/>
                <a:gd name="T13" fmla="*/ 309563 h 246"/>
                <a:gd name="T14" fmla="*/ 63500 w 78"/>
                <a:gd name="T15" fmla="*/ 77788 h 246"/>
                <a:gd name="T16" fmla="*/ 85725 w 78"/>
                <a:gd name="T17" fmla="*/ 28575 h 2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8"/>
                <a:gd name="T28" fmla="*/ 0 h 246"/>
                <a:gd name="T29" fmla="*/ 78 w 78"/>
                <a:gd name="T30" fmla="*/ 246 h 2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8" h="246">
                  <a:moveTo>
                    <a:pt x="54" y="18"/>
                  </a:moveTo>
                  <a:lnTo>
                    <a:pt x="24" y="0"/>
                  </a:lnTo>
                  <a:lnTo>
                    <a:pt x="0" y="25"/>
                  </a:lnTo>
                  <a:lnTo>
                    <a:pt x="23" y="52"/>
                  </a:lnTo>
                  <a:lnTo>
                    <a:pt x="24" y="208"/>
                  </a:lnTo>
                  <a:lnTo>
                    <a:pt x="58" y="246"/>
                  </a:lnTo>
                  <a:lnTo>
                    <a:pt x="78" y="195"/>
                  </a:lnTo>
                  <a:lnTo>
                    <a:pt x="40" y="49"/>
                  </a:lnTo>
                  <a:lnTo>
                    <a:pt x="54" y="18"/>
                  </a:lnTo>
                  <a:close/>
                </a:path>
              </a:pathLst>
            </a:custGeom>
            <a:solidFill>
              <a:srgbClr val="E4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532" name="Freeform 17"/>
            <p:cNvSpPr>
              <a:spLocks noChangeArrowheads="1"/>
            </p:cNvSpPr>
            <p:nvPr/>
          </p:nvSpPr>
          <p:spPr bwMode="auto">
            <a:xfrm>
              <a:off x="1200150" y="1490662"/>
              <a:ext cx="142875" cy="131763"/>
            </a:xfrm>
            <a:custGeom>
              <a:avLst/>
              <a:gdLst>
                <a:gd name="T0" fmla="*/ 0 w 90"/>
                <a:gd name="T1" fmla="*/ 53975 h 83"/>
                <a:gd name="T2" fmla="*/ 60325 w 90"/>
                <a:gd name="T3" fmla="*/ 131763 h 83"/>
                <a:gd name="T4" fmla="*/ 142875 w 90"/>
                <a:gd name="T5" fmla="*/ 0 h 83"/>
                <a:gd name="T6" fmla="*/ 0 w 90"/>
                <a:gd name="T7" fmla="*/ 53975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0" y="34"/>
                  </a:moveTo>
                  <a:lnTo>
                    <a:pt x="38" y="83"/>
                  </a:lnTo>
                  <a:lnTo>
                    <a:pt x="90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33" name="Freeform 18"/>
            <p:cNvSpPr>
              <a:spLocks noEditPoints="1" noChangeArrowheads="1"/>
            </p:cNvSpPr>
            <p:nvPr/>
          </p:nvSpPr>
          <p:spPr bwMode="auto">
            <a:xfrm>
              <a:off x="1200150" y="1484312"/>
              <a:ext cx="150813" cy="141288"/>
            </a:xfrm>
            <a:custGeom>
              <a:avLst/>
              <a:gdLst>
                <a:gd name="T0" fmla="*/ 35255 w 154"/>
                <a:gd name="T1" fmla="*/ 45797 h 145"/>
                <a:gd name="T2" fmla="*/ 70510 w 154"/>
                <a:gd name="T3" fmla="*/ 31181 h 145"/>
                <a:gd name="T4" fmla="*/ 141020 w 154"/>
                <a:gd name="T5" fmla="*/ 3898 h 145"/>
                <a:gd name="T6" fmla="*/ 150813 w 154"/>
                <a:gd name="T7" fmla="*/ 0 h 145"/>
                <a:gd name="T8" fmla="*/ 144937 w 154"/>
                <a:gd name="T9" fmla="*/ 8770 h 145"/>
                <a:gd name="T10" fmla="*/ 124372 w 154"/>
                <a:gd name="T11" fmla="*/ 40925 h 145"/>
                <a:gd name="T12" fmla="*/ 103806 w 154"/>
                <a:gd name="T13" fmla="*/ 74054 h 145"/>
                <a:gd name="T14" fmla="*/ 83241 w 154"/>
                <a:gd name="T15" fmla="*/ 106210 h 145"/>
                <a:gd name="T16" fmla="*/ 61696 w 154"/>
                <a:gd name="T17" fmla="*/ 138365 h 145"/>
                <a:gd name="T18" fmla="*/ 59738 w 154"/>
                <a:gd name="T19" fmla="*/ 141288 h 145"/>
                <a:gd name="T20" fmla="*/ 57779 w 154"/>
                <a:gd name="T21" fmla="*/ 138365 h 145"/>
                <a:gd name="T22" fmla="*/ 28400 w 154"/>
                <a:gd name="T23" fmla="*/ 99389 h 145"/>
                <a:gd name="T24" fmla="*/ 0 w 154"/>
                <a:gd name="T25" fmla="*/ 60413 h 145"/>
                <a:gd name="T26" fmla="*/ 35255 w 154"/>
                <a:gd name="T27" fmla="*/ 45797 h 145"/>
                <a:gd name="T28" fmla="*/ 31338 w 154"/>
                <a:gd name="T29" fmla="*/ 97440 h 145"/>
                <a:gd name="T30" fmla="*/ 61696 w 154"/>
                <a:gd name="T31" fmla="*/ 135442 h 145"/>
                <a:gd name="T32" fmla="*/ 57779 w 154"/>
                <a:gd name="T33" fmla="*/ 135442 h 145"/>
                <a:gd name="T34" fmla="*/ 77365 w 154"/>
                <a:gd name="T35" fmla="*/ 102312 h 145"/>
                <a:gd name="T36" fmla="*/ 97931 w 154"/>
                <a:gd name="T37" fmla="*/ 70157 h 145"/>
                <a:gd name="T38" fmla="*/ 118496 w 154"/>
                <a:gd name="T39" fmla="*/ 38002 h 145"/>
                <a:gd name="T40" fmla="*/ 139061 w 154"/>
                <a:gd name="T41" fmla="*/ 4872 h 145"/>
                <a:gd name="T42" fmla="*/ 142979 w 154"/>
                <a:gd name="T43" fmla="*/ 9744 h 145"/>
                <a:gd name="T44" fmla="*/ 72469 w 154"/>
                <a:gd name="T45" fmla="*/ 36053 h 145"/>
                <a:gd name="T46" fmla="*/ 36234 w 154"/>
                <a:gd name="T47" fmla="*/ 47746 h 145"/>
                <a:gd name="T48" fmla="*/ 0 w 154"/>
                <a:gd name="T49" fmla="*/ 60413 h 145"/>
                <a:gd name="T50" fmla="*/ 31338 w 154"/>
                <a:gd name="T51" fmla="*/ 97440 h 14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4"/>
                <a:gd name="T79" fmla="*/ 0 h 145"/>
                <a:gd name="T80" fmla="*/ 154 w 154"/>
                <a:gd name="T81" fmla="*/ 145 h 14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4" h="145">
                  <a:moveTo>
                    <a:pt x="36" y="47"/>
                  </a:moveTo>
                  <a:cubicBezTo>
                    <a:pt x="48" y="42"/>
                    <a:pt x="60" y="37"/>
                    <a:pt x="72" y="32"/>
                  </a:cubicBezTo>
                  <a:cubicBezTo>
                    <a:pt x="96" y="23"/>
                    <a:pt x="120" y="13"/>
                    <a:pt x="144" y="4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99" y="87"/>
                    <a:pt x="92" y="98"/>
                    <a:pt x="85" y="109"/>
                  </a:cubicBezTo>
                  <a:cubicBezTo>
                    <a:pt x="78" y="120"/>
                    <a:pt x="71" y="131"/>
                    <a:pt x="63" y="142"/>
                  </a:cubicBezTo>
                  <a:cubicBezTo>
                    <a:pt x="61" y="145"/>
                    <a:pt x="61" y="145"/>
                    <a:pt x="61" y="145"/>
                  </a:cubicBezTo>
                  <a:cubicBezTo>
                    <a:pt x="59" y="142"/>
                    <a:pt x="59" y="142"/>
                    <a:pt x="59" y="142"/>
                  </a:cubicBezTo>
                  <a:cubicBezTo>
                    <a:pt x="49" y="129"/>
                    <a:pt x="39" y="116"/>
                    <a:pt x="29" y="102"/>
                  </a:cubicBezTo>
                  <a:cubicBezTo>
                    <a:pt x="20" y="89"/>
                    <a:pt x="10" y="75"/>
                    <a:pt x="0" y="62"/>
                  </a:cubicBezTo>
                  <a:cubicBezTo>
                    <a:pt x="12" y="57"/>
                    <a:pt x="24" y="52"/>
                    <a:pt x="36" y="47"/>
                  </a:cubicBezTo>
                  <a:close/>
                  <a:moveTo>
                    <a:pt x="32" y="100"/>
                  </a:moveTo>
                  <a:cubicBezTo>
                    <a:pt x="43" y="113"/>
                    <a:pt x="53" y="126"/>
                    <a:pt x="63" y="139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65" y="128"/>
                    <a:pt x="72" y="117"/>
                    <a:pt x="79" y="105"/>
                  </a:cubicBezTo>
                  <a:cubicBezTo>
                    <a:pt x="86" y="94"/>
                    <a:pt x="93" y="83"/>
                    <a:pt x="100" y="72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22" y="19"/>
                    <a:pt x="98" y="28"/>
                    <a:pt x="74" y="37"/>
                  </a:cubicBezTo>
                  <a:cubicBezTo>
                    <a:pt x="61" y="41"/>
                    <a:pt x="49" y="45"/>
                    <a:pt x="37" y="49"/>
                  </a:cubicBezTo>
                  <a:cubicBezTo>
                    <a:pt x="25" y="54"/>
                    <a:pt x="13" y="58"/>
                    <a:pt x="0" y="62"/>
                  </a:cubicBezTo>
                  <a:cubicBezTo>
                    <a:pt x="11" y="74"/>
                    <a:pt x="22" y="87"/>
                    <a:pt x="32" y="100"/>
                  </a:cubicBez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34" name="Freeform 19"/>
            <p:cNvSpPr>
              <a:spLocks noChangeArrowheads="1"/>
            </p:cNvSpPr>
            <p:nvPr/>
          </p:nvSpPr>
          <p:spPr bwMode="auto">
            <a:xfrm>
              <a:off x="1004888" y="1552575"/>
              <a:ext cx="150813" cy="95250"/>
            </a:xfrm>
            <a:custGeom>
              <a:avLst/>
              <a:gdLst>
                <a:gd name="T0" fmla="*/ 150813 w 95"/>
                <a:gd name="T1" fmla="*/ 3175 h 60"/>
                <a:gd name="T2" fmla="*/ 120650 w 95"/>
                <a:gd name="T3" fmla="*/ 95250 h 60"/>
                <a:gd name="T4" fmla="*/ 0 w 95"/>
                <a:gd name="T5" fmla="*/ 0 h 60"/>
                <a:gd name="T6" fmla="*/ 150813 w 95"/>
                <a:gd name="T7" fmla="*/ 3175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5"/>
                <a:gd name="T13" fmla="*/ 0 h 60"/>
                <a:gd name="T14" fmla="*/ 95 w 95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5" h="60">
                  <a:moveTo>
                    <a:pt x="95" y="2"/>
                  </a:moveTo>
                  <a:lnTo>
                    <a:pt x="76" y="60"/>
                  </a:lnTo>
                  <a:lnTo>
                    <a:pt x="0" y="0"/>
                  </a:lnTo>
                  <a:lnTo>
                    <a:pt x="95" y="2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35" name="Freeform 20"/>
            <p:cNvSpPr>
              <a:spLocks noEditPoints="1" noChangeArrowheads="1"/>
            </p:cNvSpPr>
            <p:nvPr/>
          </p:nvSpPr>
          <p:spPr bwMode="auto">
            <a:xfrm>
              <a:off x="995363" y="1547812"/>
              <a:ext cx="160338" cy="104775"/>
            </a:xfrm>
            <a:custGeom>
              <a:avLst/>
              <a:gdLst>
                <a:gd name="T0" fmla="*/ 122440 w 165"/>
                <a:gd name="T1" fmla="*/ 7834 h 107"/>
                <a:gd name="T2" fmla="*/ 84542 w 165"/>
                <a:gd name="T3" fmla="*/ 7834 h 107"/>
                <a:gd name="T4" fmla="*/ 9717 w 165"/>
                <a:gd name="T5" fmla="*/ 6854 h 107"/>
                <a:gd name="T6" fmla="*/ 11661 w 165"/>
                <a:gd name="T7" fmla="*/ 979 h 107"/>
                <a:gd name="T8" fmla="*/ 41785 w 165"/>
                <a:gd name="T9" fmla="*/ 24480 h 107"/>
                <a:gd name="T10" fmla="*/ 71909 w 165"/>
                <a:gd name="T11" fmla="*/ 48960 h 107"/>
                <a:gd name="T12" fmla="*/ 102033 w 165"/>
                <a:gd name="T13" fmla="*/ 73440 h 107"/>
                <a:gd name="T14" fmla="*/ 131186 w 165"/>
                <a:gd name="T15" fmla="*/ 97921 h 107"/>
                <a:gd name="T16" fmla="*/ 127299 w 165"/>
                <a:gd name="T17" fmla="*/ 98900 h 107"/>
                <a:gd name="T18" fmla="*/ 142847 w 165"/>
                <a:gd name="T19" fmla="*/ 52877 h 107"/>
                <a:gd name="T20" fmla="*/ 160338 w 165"/>
                <a:gd name="T21" fmla="*/ 7834 h 107"/>
                <a:gd name="T22" fmla="*/ 122440 w 165"/>
                <a:gd name="T23" fmla="*/ 7834 h 107"/>
                <a:gd name="T24" fmla="*/ 146734 w 165"/>
                <a:gd name="T25" fmla="*/ 53856 h 107"/>
                <a:gd name="T26" fmla="*/ 132157 w 165"/>
                <a:gd name="T27" fmla="*/ 100858 h 107"/>
                <a:gd name="T28" fmla="*/ 131186 w 165"/>
                <a:gd name="T29" fmla="*/ 104775 h 107"/>
                <a:gd name="T30" fmla="*/ 128270 w 165"/>
                <a:gd name="T31" fmla="*/ 101837 h 107"/>
                <a:gd name="T32" fmla="*/ 98146 w 165"/>
                <a:gd name="T33" fmla="*/ 78336 h 107"/>
                <a:gd name="T34" fmla="*/ 68022 w 165"/>
                <a:gd name="T35" fmla="*/ 54836 h 107"/>
                <a:gd name="T36" fmla="*/ 37898 w 165"/>
                <a:gd name="T37" fmla="*/ 30355 h 107"/>
                <a:gd name="T38" fmla="*/ 7774 w 165"/>
                <a:gd name="T39" fmla="*/ 5875 h 107"/>
                <a:gd name="T40" fmla="*/ 0 w 165"/>
                <a:gd name="T41" fmla="*/ 0 h 107"/>
                <a:gd name="T42" fmla="*/ 9717 w 165"/>
                <a:gd name="T43" fmla="*/ 0 h 107"/>
                <a:gd name="T44" fmla="*/ 85514 w 165"/>
                <a:gd name="T45" fmla="*/ 2938 h 107"/>
                <a:gd name="T46" fmla="*/ 122440 w 165"/>
                <a:gd name="T47" fmla="*/ 4896 h 107"/>
                <a:gd name="T48" fmla="*/ 160338 w 165"/>
                <a:gd name="T49" fmla="*/ 7834 h 107"/>
                <a:gd name="T50" fmla="*/ 146734 w 165"/>
                <a:gd name="T51" fmla="*/ 53856 h 10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5"/>
                <a:gd name="T79" fmla="*/ 0 h 107"/>
                <a:gd name="T80" fmla="*/ 165 w 165"/>
                <a:gd name="T81" fmla="*/ 107 h 10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5" h="107">
                  <a:moveTo>
                    <a:pt x="126" y="8"/>
                  </a:moveTo>
                  <a:cubicBezTo>
                    <a:pt x="113" y="8"/>
                    <a:pt x="100" y="8"/>
                    <a:pt x="87" y="8"/>
                  </a:cubicBezTo>
                  <a:cubicBezTo>
                    <a:pt x="62" y="8"/>
                    <a:pt x="36" y="8"/>
                    <a:pt x="10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84" y="58"/>
                    <a:pt x="95" y="66"/>
                    <a:pt x="105" y="75"/>
                  </a:cubicBezTo>
                  <a:cubicBezTo>
                    <a:pt x="115" y="83"/>
                    <a:pt x="125" y="91"/>
                    <a:pt x="135" y="100"/>
                  </a:cubicBezTo>
                  <a:cubicBezTo>
                    <a:pt x="131" y="101"/>
                    <a:pt x="131" y="101"/>
                    <a:pt x="131" y="101"/>
                  </a:cubicBezTo>
                  <a:cubicBezTo>
                    <a:pt x="136" y="85"/>
                    <a:pt x="142" y="70"/>
                    <a:pt x="147" y="54"/>
                  </a:cubicBezTo>
                  <a:cubicBezTo>
                    <a:pt x="153" y="39"/>
                    <a:pt x="159" y="23"/>
                    <a:pt x="165" y="8"/>
                  </a:cubicBezTo>
                  <a:cubicBezTo>
                    <a:pt x="152" y="8"/>
                    <a:pt x="139" y="8"/>
                    <a:pt x="126" y="8"/>
                  </a:cubicBezTo>
                  <a:close/>
                  <a:moveTo>
                    <a:pt x="151" y="55"/>
                  </a:moveTo>
                  <a:cubicBezTo>
                    <a:pt x="146" y="71"/>
                    <a:pt x="141" y="87"/>
                    <a:pt x="136" y="103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21" y="96"/>
                    <a:pt x="111" y="88"/>
                    <a:pt x="101" y="80"/>
                  </a:cubicBezTo>
                  <a:cubicBezTo>
                    <a:pt x="90" y="72"/>
                    <a:pt x="80" y="64"/>
                    <a:pt x="70" y="56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6" y="1"/>
                    <a:pt x="62" y="2"/>
                    <a:pt x="88" y="3"/>
                  </a:cubicBezTo>
                  <a:cubicBezTo>
                    <a:pt x="100" y="4"/>
                    <a:pt x="113" y="4"/>
                    <a:pt x="126" y="5"/>
                  </a:cubicBezTo>
                  <a:cubicBezTo>
                    <a:pt x="139" y="6"/>
                    <a:pt x="152" y="7"/>
                    <a:pt x="165" y="8"/>
                  </a:cubicBezTo>
                  <a:cubicBezTo>
                    <a:pt x="160" y="24"/>
                    <a:pt x="155" y="40"/>
                    <a:pt x="151" y="55"/>
                  </a:cubicBez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36" name="Freeform 21"/>
            <p:cNvSpPr>
              <a:spLocks noChangeArrowheads="1"/>
            </p:cNvSpPr>
            <p:nvPr/>
          </p:nvSpPr>
          <p:spPr bwMode="auto">
            <a:xfrm>
              <a:off x="0" y="1000125"/>
              <a:ext cx="136525" cy="244475"/>
            </a:xfrm>
            <a:custGeom>
              <a:avLst/>
              <a:gdLst>
                <a:gd name="T0" fmla="*/ 136525 w 139"/>
                <a:gd name="T1" fmla="*/ 204220 h 249"/>
                <a:gd name="T2" fmla="*/ 96255 w 139"/>
                <a:gd name="T3" fmla="*/ 133529 h 249"/>
                <a:gd name="T4" fmla="*/ 68754 w 139"/>
                <a:gd name="T5" fmla="*/ 88364 h 249"/>
                <a:gd name="T6" fmla="*/ 52056 w 139"/>
                <a:gd name="T7" fmla="*/ 92292 h 249"/>
                <a:gd name="T8" fmla="*/ 35359 w 139"/>
                <a:gd name="T9" fmla="*/ 97201 h 249"/>
                <a:gd name="T10" fmla="*/ 30448 w 139"/>
                <a:gd name="T11" fmla="*/ 123710 h 249"/>
                <a:gd name="T12" fmla="*/ 70718 w 139"/>
                <a:gd name="T13" fmla="*/ 244475 h 249"/>
                <a:gd name="T14" fmla="*/ 136525 w 139"/>
                <a:gd name="T15" fmla="*/ 204220 h 2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9"/>
                <a:gd name="T25" fmla="*/ 0 h 249"/>
                <a:gd name="T26" fmla="*/ 139 w 139"/>
                <a:gd name="T27" fmla="*/ 249 h 24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9" h="249">
                  <a:moveTo>
                    <a:pt x="139" y="208"/>
                  </a:moveTo>
                  <a:cubicBezTo>
                    <a:pt x="139" y="208"/>
                    <a:pt x="105" y="42"/>
                    <a:pt x="98" y="136"/>
                  </a:cubicBezTo>
                  <a:cubicBezTo>
                    <a:pt x="98" y="136"/>
                    <a:pt x="72" y="0"/>
                    <a:pt x="70" y="90"/>
                  </a:cubicBezTo>
                  <a:cubicBezTo>
                    <a:pt x="70" y="90"/>
                    <a:pt x="40" y="14"/>
                    <a:pt x="53" y="94"/>
                  </a:cubicBezTo>
                  <a:cubicBezTo>
                    <a:pt x="53" y="94"/>
                    <a:pt x="22" y="41"/>
                    <a:pt x="36" y="99"/>
                  </a:cubicBezTo>
                  <a:cubicBezTo>
                    <a:pt x="36" y="99"/>
                    <a:pt x="0" y="43"/>
                    <a:pt x="31" y="126"/>
                  </a:cubicBezTo>
                  <a:cubicBezTo>
                    <a:pt x="31" y="126"/>
                    <a:pt x="52" y="196"/>
                    <a:pt x="72" y="249"/>
                  </a:cubicBezTo>
                  <a:lnTo>
                    <a:pt x="139" y="208"/>
                  </a:lnTo>
                  <a:close/>
                </a:path>
              </a:pathLst>
            </a:custGeom>
            <a:solidFill>
              <a:srgbClr val="F9D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37" name="Freeform 22"/>
            <p:cNvSpPr>
              <a:spLocks noChangeArrowheads="1"/>
            </p:cNvSpPr>
            <p:nvPr/>
          </p:nvSpPr>
          <p:spPr bwMode="auto">
            <a:xfrm>
              <a:off x="1100138" y="2297112"/>
              <a:ext cx="198438" cy="77788"/>
            </a:xfrm>
            <a:custGeom>
              <a:avLst/>
              <a:gdLst>
                <a:gd name="T0" fmla="*/ 194547 w 204"/>
                <a:gd name="T1" fmla="*/ 26586 h 79"/>
                <a:gd name="T2" fmla="*/ 4864 w 204"/>
                <a:gd name="T3" fmla="*/ 59079 h 79"/>
                <a:gd name="T4" fmla="*/ 71982 w 204"/>
                <a:gd name="T5" fmla="*/ 8862 h 79"/>
                <a:gd name="T6" fmla="*/ 194547 w 204"/>
                <a:gd name="T7" fmla="*/ 26586 h 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4"/>
                <a:gd name="T13" fmla="*/ 0 h 79"/>
                <a:gd name="T14" fmla="*/ 204 w 204"/>
                <a:gd name="T15" fmla="*/ 79 h 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4" h="79">
                  <a:moveTo>
                    <a:pt x="200" y="27"/>
                  </a:moveTo>
                  <a:cubicBezTo>
                    <a:pt x="204" y="46"/>
                    <a:pt x="9" y="79"/>
                    <a:pt x="5" y="60"/>
                  </a:cubicBezTo>
                  <a:cubicBezTo>
                    <a:pt x="0" y="41"/>
                    <a:pt x="10" y="18"/>
                    <a:pt x="74" y="9"/>
                  </a:cubicBezTo>
                  <a:cubicBezTo>
                    <a:pt x="139" y="0"/>
                    <a:pt x="195" y="8"/>
                    <a:pt x="200" y="27"/>
                  </a:cubicBezTo>
                  <a:close/>
                </a:path>
              </a:pathLst>
            </a:custGeom>
            <a:solidFill>
              <a:srgbClr val="293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38" name="Freeform 23"/>
            <p:cNvSpPr>
              <a:spLocks noChangeArrowheads="1"/>
            </p:cNvSpPr>
            <p:nvPr/>
          </p:nvSpPr>
          <p:spPr bwMode="auto">
            <a:xfrm>
              <a:off x="319088" y="550862"/>
              <a:ext cx="349250" cy="623888"/>
            </a:xfrm>
            <a:custGeom>
              <a:avLst/>
              <a:gdLst>
                <a:gd name="T0" fmla="*/ 349250 w 357"/>
                <a:gd name="T1" fmla="*/ 0 h 638"/>
                <a:gd name="T2" fmla="*/ 215224 w 357"/>
                <a:gd name="T3" fmla="*/ 623888 h 638"/>
                <a:gd name="T4" fmla="*/ 349250 w 357"/>
                <a:gd name="T5" fmla="*/ 0 h 638"/>
                <a:gd name="T6" fmla="*/ 0 60000 65536"/>
                <a:gd name="T7" fmla="*/ 0 60000 65536"/>
                <a:gd name="T8" fmla="*/ 0 60000 65536"/>
                <a:gd name="T9" fmla="*/ 0 w 357"/>
                <a:gd name="T10" fmla="*/ 0 h 638"/>
                <a:gd name="T11" fmla="*/ 357 w 357"/>
                <a:gd name="T12" fmla="*/ 638 h 63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57" h="638">
                  <a:moveTo>
                    <a:pt x="357" y="0"/>
                  </a:moveTo>
                  <a:cubicBezTo>
                    <a:pt x="357" y="0"/>
                    <a:pt x="0" y="45"/>
                    <a:pt x="220" y="638"/>
                  </a:cubicBezTo>
                  <a:lnTo>
                    <a:pt x="357" y="0"/>
                  </a:lnTo>
                  <a:close/>
                </a:path>
              </a:pathLst>
            </a:custGeom>
            <a:solidFill>
              <a:srgbClr val="446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539" name="Freeform 24"/>
            <p:cNvSpPr>
              <a:spLocks noChangeArrowheads="1"/>
            </p:cNvSpPr>
            <p:nvPr/>
          </p:nvSpPr>
          <p:spPr bwMode="auto">
            <a:xfrm>
              <a:off x="504825" y="527050"/>
              <a:ext cx="360363" cy="954088"/>
            </a:xfrm>
            <a:custGeom>
              <a:avLst/>
              <a:gdLst>
                <a:gd name="T0" fmla="*/ 266355 w 368"/>
                <a:gd name="T1" fmla="*/ 894274 h 973"/>
                <a:gd name="T2" fmla="*/ 351550 w 368"/>
                <a:gd name="T3" fmla="*/ 488320 h 973"/>
                <a:gd name="T4" fmla="*/ 137095 w 368"/>
                <a:gd name="T5" fmla="*/ 166696 h 973"/>
                <a:gd name="T6" fmla="*/ 4896 w 368"/>
                <a:gd name="T7" fmla="*/ 459884 h 973"/>
                <a:gd name="T8" fmla="*/ 266355 w 368"/>
                <a:gd name="T9" fmla="*/ 894274 h 9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8"/>
                <a:gd name="T16" fmla="*/ 0 h 973"/>
                <a:gd name="T17" fmla="*/ 368 w 368"/>
                <a:gd name="T18" fmla="*/ 973 h 9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8" h="973">
                  <a:moveTo>
                    <a:pt x="272" y="912"/>
                  </a:moveTo>
                  <a:cubicBezTo>
                    <a:pt x="342" y="973"/>
                    <a:pt x="368" y="695"/>
                    <a:pt x="359" y="498"/>
                  </a:cubicBezTo>
                  <a:cubicBezTo>
                    <a:pt x="350" y="300"/>
                    <a:pt x="233" y="166"/>
                    <a:pt x="140" y="170"/>
                  </a:cubicBezTo>
                  <a:cubicBezTo>
                    <a:pt x="47" y="174"/>
                    <a:pt x="0" y="0"/>
                    <a:pt x="5" y="469"/>
                  </a:cubicBezTo>
                  <a:cubicBezTo>
                    <a:pt x="8" y="764"/>
                    <a:pt x="261" y="903"/>
                    <a:pt x="272" y="912"/>
                  </a:cubicBezTo>
                  <a:close/>
                </a:path>
              </a:pathLst>
            </a:custGeom>
            <a:solidFill>
              <a:srgbClr val="446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540" name="Freeform 25"/>
            <p:cNvSpPr>
              <a:spLocks noChangeArrowheads="1"/>
            </p:cNvSpPr>
            <p:nvPr/>
          </p:nvSpPr>
          <p:spPr bwMode="auto">
            <a:xfrm>
              <a:off x="496888" y="966787"/>
              <a:ext cx="227013" cy="366713"/>
            </a:xfrm>
            <a:custGeom>
              <a:avLst/>
              <a:gdLst>
                <a:gd name="T0" fmla="*/ 9743 w 233"/>
                <a:gd name="T1" fmla="*/ 182376 h 374"/>
                <a:gd name="T2" fmla="*/ 175375 w 233"/>
                <a:gd name="T3" fmla="*/ 63734 h 374"/>
                <a:gd name="T4" fmla="*/ 227013 w 233"/>
                <a:gd name="T5" fmla="*/ 366713 h 374"/>
                <a:gd name="T6" fmla="*/ 9743 w 233"/>
                <a:gd name="T7" fmla="*/ 182376 h 3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"/>
                <a:gd name="T13" fmla="*/ 0 h 374"/>
                <a:gd name="T14" fmla="*/ 233 w 233"/>
                <a:gd name="T15" fmla="*/ 374 h 3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" h="374">
                  <a:moveTo>
                    <a:pt x="10" y="186"/>
                  </a:moveTo>
                  <a:cubicBezTo>
                    <a:pt x="0" y="0"/>
                    <a:pt x="158" y="30"/>
                    <a:pt x="180" y="65"/>
                  </a:cubicBezTo>
                  <a:cubicBezTo>
                    <a:pt x="221" y="131"/>
                    <a:pt x="233" y="374"/>
                    <a:pt x="233" y="374"/>
                  </a:cubicBezTo>
                  <a:cubicBezTo>
                    <a:pt x="43" y="369"/>
                    <a:pt x="10" y="186"/>
                    <a:pt x="10" y="186"/>
                  </a:cubicBezTo>
                  <a:close/>
                </a:path>
              </a:pathLst>
            </a:custGeom>
            <a:solidFill>
              <a:srgbClr val="F9D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41" name="Freeform 26"/>
            <p:cNvSpPr>
              <a:spLocks noChangeArrowheads="1"/>
            </p:cNvSpPr>
            <p:nvPr/>
          </p:nvSpPr>
          <p:spPr bwMode="auto">
            <a:xfrm>
              <a:off x="514350" y="468312"/>
              <a:ext cx="1216025" cy="1127125"/>
            </a:xfrm>
            <a:custGeom>
              <a:avLst/>
              <a:gdLst>
                <a:gd name="T0" fmla="*/ 141102 w 1241"/>
                <a:gd name="T1" fmla="*/ 670791 h 1151"/>
                <a:gd name="T2" fmla="*/ 728047 w 1241"/>
                <a:gd name="T3" fmla="*/ 1112436 h 1151"/>
                <a:gd name="T4" fmla="*/ 1204267 w 1241"/>
                <a:gd name="T5" fmla="*/ 581679 h 1151"/>
                <a:gd name="T6" fmla="*/ 521294 w 1241"/>
                <a:gd name="T7" fmla="*/ 2938 h 1151"/>
                <a:gd name="T8" fmla="*/ 141102 w 1241"/>
                <a:gd name="T9" fmla="*/ 670791 h 11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41"/>
                <a:gd name="T16" fmla="*/ 0 h 1151"/>
                <a:gd name="T17" fmla="*/ 1241 w 1241"/>
                <a:gd name="T18" fmla="*/ 1151 h 11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41" h="1151">
                  <a:moveTo>
                    <a:pt x="144" y="685"/>
                  </a:moveTo>
                  <a:cubicBezTo>
                    <a:pt x="155" y="949"/>
                    <a:pt x="424" y="1151"/>
                    <a:pt x="743" y="1136"/>
                  </a:cubicBezTo>
                  <a:cubicBezTo>
                    <a:pt x="1062" y="1122"/>
                    <a:pt x="1241" y="857"/>
                    <a:pt x="1229" y="594"/>
                  </a:cubicBezTo>
                  <a:cubicBezTo>
                    <a:pt x="1217" y="330"/>
                    <a:pt x="1085" y="0"/>
                    <a:pt x="532" y="3"/>
                  </a:cubicBezTo>
                  <a:cubicBezTo>
                    <a:pt x="0" y="6"/>
                    <a:pt x="132" y="422"/>
                    <a:pt x="144" y="685"/>
                  </a:cubicBezTo>
                  <a:close/>
                </a:path>
              </a:pathLst>
            </a:custGeom>
            <a:solidFill>
              <a:srgbClr val="F9D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42" name="Freeform 27"/>
            <p:cNvSpPr>
              <a:spLocks noChangeArrowheads="1"/>
            </p:cNvSpPr>
            <p:nvPr/>
          </p:nvSpPr>
          <p:spPr bwMode="auto">
            <a:xfrm>
              <a:off x="927100" y="928687"/>
              <a:ext cx="277813" cy="277813"/>
            </a:xfrm>
            <a:custGeom>
              <a:avLst/>
              <a:gdLst>
                <a:gd name="T0" fmla="*/ 67735 w 283"/>
                <a:gd name="T1" fmla="*/ 238546 h 283"/>
                <a:gd name="T2" fmla="*/ 238546 w 283"/>
                <a:gd name="T3" fmla="*/ 210078 h 283"/>
                <a:gd name="T4" fmla="*/ 210078 w 283"/>
                <a:gd name="T5" fmla="*/ 39267 h 283"/>
                <a:gd name="T6" fmla="*/ 39267 w 283"/>
                <a:gd name="T7" fmla="*/ 67735 h 283"/>
                <a:gd name="T8" fmla="*/ 67735 w 283"/>
                <a:gd name="T9" fmla="*/ 238546 h 2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3"/>
                <a:gd name="T16" fmla="*/ 0 h 283"/>
                <a:gd name="T17" fmla="*/ 283 w 283"/>
                <a:gd name="T18" fmla="*/ 283 h 2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3" h="283">
                  <a:moveTo>
                    <a:pt x="69" y="243"/>
                  </a:moveTo>
                  <a:cubicBezTo>
                    <a:pt x="126" y="283"/>
                    <a:pt x="203" y="270"/>
                    <a:pt x="243" y="214"/>
                  </a:cubicBezTo>
                  <a:cubicBezTo>
                    <a:pt x="283" y="158"/>
                    <a:pt x="270" y="80"/>
                    <a:pt x="214" y="40"/>
                  </a:cubicBezTo>
                  <a:cubicBezTo>
                    <a:pt x="158" y="0"/>
                    <a:pt x="80" y="13"/>
                    <a:pt x="40" y="69"/>
                  </a:cubicBezTo>
                  <a:cubicBezTo>
                    <a:pt x="0" y="125"/>
                    <a:pt x="13" y="203"/>
                    <a:pt x="69" y="243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43" name="Freeform 28"/>
            <p:cNvSpPr>
              <a:spLocks noChangeArrowheads="1"/>
            </p:cNvSpPr>
            <p:nvPr/>
          </p:nvSpPr>
          <p:spPr bwMode="auto">
            <a:xfrm>
              <a:off x="1000125" y="976312"/>
              <a:ext cx="171450" cy="171450"/>
            </a:xfrm>
            <a:custGeom>
              <a:avLst/>
              <a:gdLst>
                <a:gd name="T0" fmla="*/ 41148 w 175"/>
                <a:gd name="T1" fmla="*/ 147937 h 175"/>
                <a:gd name="T2" fmla="*/ 146957 w 175"/>
                <a:gd name="T3" fmla="*/ 130302 h 175"/>
                <a:gd name="T4" fmla="*/ 129322 w 175"/>
                <a:gd name="T5" fmla="*/ 24493 h 175"/>
                <a:gd name="T6" fmla="*/ 23513 w 175"/>
                <a:gd name="T7" fmla="*/ 42128 h 175"/>
                <a:gd name="T8" fmla="*/ 41148 w 175"/>
                <a:gd name="T9" fmla="*/ 147937 h 1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5"/>
                <a:gd name="T16" fmla="*/ 0 h 175"/>
                <a:gd name="T17" fmla="*/ 175 w 175"/>
                <a:gd name="T18" fmla="*/ 175 h 1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5" h="175">
                  <a:moveTo>
                    <a:pt x="42" y="151"/>
                  </a:moveTo>
                  <a:cubicBezTo>
                    <a:pt x="77" y="175"/>
                    <a:pt x="125" y="167"/>
                    <a:pt x="150" y="133"/>
                  </a:cubicBezTo>
                  <a:cubicBezTo>
                    <a:pt x="175" y="98"/>
                    <a:pt x="167" y="50"/>
                    <a:pt x="132" y="25"/>
                  </a:cubicBezTo>
                  <a:cubicBezTo>
                    <a:pt x="97" y="0"/>
                    <a:pt x="49" y="8"/>
                    <a:pt x="24" y="43"/>
                  </a:cubicBezTo>
                  <a:cubicBezTo>
                    <a:pt x="0" y="78"/>
                    <a:pt x="8" y="126"/>
                    <a:pt x="42" y="151"/>
                  </a:cubicBezTo>
                  <a:close/>
                </a:path>
              </a:pathLst>
            </a:custGeom>
            <a:solidFill>
              <a:srgbClr val="293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44" name="Freeform 29"/>
            <p:cNvSpPr>
              <a:spLocks noChangeArrowheads="1"/>
            </p:cNvSpPr>
            <p:nvPr/>
          </p:nvSpPr>
          <p:spPr bwMode="auto">
            <a:xfrm>
              <a:off x="1363663" y="949325"/>
              <a:ext cx="265113" cy="265113"/>
            </a:xfrm>
            <a:custGeom>
              <a:avLst/>
              <a:gdLst>
                <a:gd name="T0" fmla="*/ 17609 w 271"/>
                <a:gd name="T1" fmla="*/ 100762 h 271"/>
                <a:gd name="T2" fmla="*/ 100762 w 271"/>
                <a:gd name="T3" fmla="*/ 247504 h 271"/>
                <a:gd name="T4" fmla="*/ 247504 w 271"/>
                <a:gd name="T5" fmla="*/ 164350 h 271"/>
                <a:gd name="T6" fmla="*/ 164350 w 271"/>
                <a:gd name="T7" fmla="*/ 17609 h 271"/>
                <a:gd name="T8" fmla="*/ 17609 w 271"/>
                <a:gd name="T9" fmla="*/ 100762 h 2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1"/>
                <a:gd name="T16" fmla="*/ 0 h 271"/>
                <a:gd name="T17" fmla="*/ 271 w 271"/>
                <a:gd name="T18" fmla="*/ 271 h 2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1" h="271">
                  <a:moveTo>
                    <a:pt x="18" y="103"/>
                  </a:moveTo>
                  <a:cubicBezTo>
                    <a:pt x="0" y="168"/>
                    <a:pt x="39" y="235"/>
                    <a:pt x="103" y="253"/>
                  </a:cubicBezTo>
                  <a:cubicBezTo>
                    <a:pt x="168" y="271"/>
                    <a:pt x="235" y="232"/>
                    <a:pt x="253" y="168"/>
                  </a:cubicBezTo>
                  <a:cubicBezTo>
                    <a:pt x="271" y="103"/>
                    <a:pt x="232" y="36"/>
                    <a:pt x="168" y="18"/>
                  </a:cubicBezTo>
                  <a:cubicBezTo>
                    <a:pt x="103" y="0"/>
                    <a:pt x="36" y="38"/>
                    <a:pt x="18" y="103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45" name="Freeform 30"/>
            <p:cNvSpPr>
              <a:spLocks noChangeArrowheads="1"/>
            </p:cNvSpPr>
            <p:nvPr/>
          </p:nvSpPr>
          <p:spPr bwMode="auto">
            <a:xfrm>
              <a:off x="1397000" y="989012"/>
              <a:ext cx="168275" cy="166688"/>
            </a:xfrm>
            <a:custGeom>
              <a:avLst/>
              <a:gdLst>
                <a:gd name="T0" fmla="*/ 10762 w 172"/>
                <a:gd name="T1" fmla="*/ 63361 h 171"/>
                <a:gd name="T2" fmla="*/ 64571 w 172"/>
                <a:gd name="T3" fmla="*/ 155965 h 171"/>
                <a:gd name="T4" fmla="*/ 156535 w 172"/>
                <a:gd name="T5" fmla="*/ 103327 h 171"/>
                <a:gd name="T6" fmla="*/ 103704 w 172"/>
                <a:gd name="T7" fmla="*/ 10723 h 171"/>
                <a:gd name="T8" fmla="*/ 10762 w 172"/>
                <a:gd name="T9" fmla="*/ 63361 h 1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2"/>
                <a:gd name="T16" fmla="*/ 0 h 171"/>
                <a:gd name="T17" fmla="*/ 172 w 172"/>
                <a:gd name="T18" fmla="*/ 171 h 1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2" h="171">
                  <a:moveTo>
                    <a:pt x="11" y="65"/>
                  </a:moveTo>
                  <a:cubicBezTo>
                    <a:pt x="0" y="106"/>
                    <a:pt x="24" y="149"/>
                    <a:pt x="66" y="160"/>
                  </a:cubicBezTo>
                  <a:cubicBezTo>
                    <a:pt x="107" y="171"/>
                    <a:pt x="149" y="147"/>
                    <a:pt x="160" y="106"/>
                  </a:cubicBezTo>
                  <a:cubicBezTo>
                    <a:pt x="172" y="65"/>
                    <a:pt x="148" y="22"/>
                    <a:pt x="106" y="11"/>
                  </a:cubicBezTo>
                  <a:cubicBezTo>
                    <a:pt x="65" y="0"/>
                    <a:pt x="23" y="24"/>
                    <a:pt x="11" y="65"/>
                  </a:cubicBezTo>
                  <a:close/>
                </a:path>
              </a:pathLst>
            </a:custGeom>
            <a:solidFill>
              <a:srgbClr val="293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46" name="Freeform 31"/>
            <p:cNvSpPr>
              <a:spLocks noChangeArrowheads="1"/>
            </p:cNvSpPr>
            <p:nvPr/>
          </p:nvSpPr>
          <p:spPr bwMode="auto">
            <a:xfrm>
              <a:off x="525463" y="0"/>
              <a:ext cx="1382713" cy="1166813"/>
            </a:xfrm>
            <a:custGeom>
              <a:avLst/>
              <a:gdLst>
                <a:gd name="T0" fmla="*/ 1336720 w 1413"/>
                <a:gd name="T1" fmla="*/ 350730 h 1191"/>
                <a:gd name="T2" fmla="*/ 1185043 w 1413"/>
                <a:gd name="T3" fmla="*/ 87193 h 1191"/>
                <a:gd name="T4" fmla="*/ 1037280 w 1413"/>
                <a:gd name="T5" fmla="*/ 6858 h 1191"/>
                <a:gd name="T6" fmla="*/ 1014773 w 1413"/>
                <a:gd name="T7" fmla="*/ 0 h 1191"/>
                <a:gd name="T8" fmla="*/ 1020644 w 1413"/>
                <a:gd name="T9" fmla="*/ 11756 h 1191"/>
                <a:gd name="T10" fmla="*/ 1056851 w 1413"/>
                <a:gd name="T11" fmla="*/ 121482 h 1191"/>
                <a:gd name="T12" fmla="*/ 560718 w 1413"/>
                <a:gd name="T13" fmla="*/ 326237 h 1191"/>
                <a:gd name="T14" fmla="*/ 143849 w 1413"/>
                <a:gd name="T15" fmla="*/ 549607 h 1191"/>
                <a:gd name="T16" fmla="*/ 16636 w 1413"/>
                <a:gd name="T17" fmla="*/ 723013 h 1191"/>
                <a:gd name="T18" fmla="*/ 36207 w 1413"/>
                <a:gd name="T19" fmla="*/ 822941 h 1191"/>
                <a:gd name="T20" fmla="*/ 232899 w 1413"/>
                <a:gd name="T21" fmla="*/ 1164854 h 1191"/>
                <a:gd name="T22" fmla="*/ 256384 w 1413"/>
                <a:gd name="T23" fmla="*/ 792571 h 1191"/>
                <a:gd name="T24" fmla="*/ 951166 w 1413"/>
                <a:gd name="T25" fmla="*/ 791591 h 1191"/>
                <a:gd name="T26" fmla="*/ 1336720 w 1413"/>
                <a:gd name="T27" fmla="*/ 350730 h 119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13"/>
                <a:gd name="T43" fmla="*/ 0 h 1191"/>
                <a:gd name="T44" fmla="*/ 1413 w 1413"/>
                <a:gd name="T45" fmla="*/ 1191 h 119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13" h="1191">
                  <a:moveTo>
                    <a:pt x="1366" y="358"/>
                  </a:moveTo>
                  <a:cubicBezTo>
                    <a:pt x="1347" y="229"/>
                    <a:pt x="1280" y="144"/>
                    <a:pt x="1211" y="89"/>
                  </a:cubicBezTo>
                  <a:cubicBezTo>
                    <a:pt x="1152" y="42"/>
                    <a:pt x="1092" y="18"/>
                    <a:pt x="1060" y="7"/>
                  </a:cubicBezTo>
                  <a:cubicBezTo>
                    <a:pt x="1046" y="2"/>
                    <a:pt x="1037" y="0"/>
                    <a:pt x="1037" y="0"/>
                  </a:cubicBezTo>
                  <a:cubicBezTo>
                    <a:pt x="1039" y="4"/>
                    <a:pt x="1041" y="8"/>
                    <a:pt x="1043" y="12"/>
                  </a:cubicBezTo>
                  <a:cubicBezTo>
                    <a:pt x="1065" y="54"/>
                    <a:pt x="1081" y="91"/>
                    <a:pt x="1080" y="124"/>
                  </a:cubicBezTo>
                  <a:cubicBezTo>
                    <a:pt x="1074" y="317"/>
                    <a:pt x="643" y="326"/>
                    <a:pt x="573" y="333"/>
                  </a:cubicBezTo>
                  <a:cubicBezTo>
                    <a:pt x="227" y="366"/>
                    <a:pt x="163" y="505"/>
                    <a:pt x="147" y="561"/>
                  </a:cubicBezTo>
                  <a:cubicBezTo>
                    <a:pt x="93" y="566"/>
                    <a:pt x="0" y="646"/>
                    <a:pt x="17" y="738"/>
                  </a:cubicBezTo>
                  <a:cubicBezTo>
                    <a:pt x="11" y="757"/>
                    <a:pt x="23" y="793"/>
                    <a:pt x="37" y="840"/>
                  </a:cubicBezTo>
                  <a:cubicBezTo>
                    <a:pt x="85" y="993"/>
                    <a:pt x="201" y="1191"/>
                    <a:pt x="238" y="1189"/>
                  </a:cubicBezTo>
                  <a:cubicBezTo>
                    <a:pt x="279" y="1187"/>
                    <a:pt x="270" y="950"/>
                    <a:pt x="262" y="809"/>
                  </a:cubicBezTo>
                  <a:cubicBezTo>
                    <a:pt x="524" y="828"/>
                    <a:pt x="879" y="821"/>
                    <a:pt x="972" y="808"/>
                  </a:cubicBezTo>
                  <a:cubicBezTo>
                    <a:pt x="1187" y="778"/>
                    <a:pt x="1413" y="703"/>
                    <a:pt x="1366" y="358"/>
                  </a:cubicBezTo>
                  <a:close/>
                </a:path>
              </a:pathLst>
            </a:custGeom>
            <a:solidFill>
              <a:srgbClr val="446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547" name="Freeform 32"/>
            <p:cNvSpPr>
              <a:spLocks noChangeArrowheads="1"/>
            </p:cNvSpPr>
            <p:nvPr/>
          </p:nvSpPr>
          <p:spPr bwMode="auto">
            <a:xfrm>
              <a:off x="833438" y="1316037"/>
              <a:ext cx="290513" cy="161925"/>
            </a:xfrm>
            <a:custGeom>
              <a:avLst/>
              <a:gdLst>
                <a:gd name="T0" fmla="*/ 52018 w 296"/>
                <a:gd name="T1" fmla="*/ 0 h 166"/>
                <a:gd name="T2" fmla="*/ 290513 w 296"/>
                <a:gd name="T3" fmla="*/ 139490 h 166"/>
                <a:gd name="T4" fmla="*/ 139368 w 296"/>
                <a:gd name="T5" fmla="*/ 154121 h 166"/>
                <a:gd name="T6" fmla="*/ 52018 w 296"/>
                <a:gd name="T7" fmla="*/ 0 h 1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6"/>
                <a:gd name="T13" fmla="*/ 0 h 166"/>
                <a:gd name="T14" fmla="*/ 296 w 296"/>
                <a:gd name="T15" fmla="*/ 166 h 1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6" h="166">
                  <a:moveTo>
                    <a:pt x="53" y="0"/>
                  </a:moveTo>
                  <a:cubicBezTo>
                    <a:pt x="296" y="143"/>
                    <a:pt x="296" y="143"/>
                    <a:pt x="296" y="143"/>
                  </a:cubicBezTo>
                  <a:cubicBezTo>
                    <a:pt x="296" y="143"/>
                    <a:pt x="214" y="166"/>
                    <a:pt x="142" y="158"/>
                  </a:cubicBezTo>
                  <a:cubicBezTo>
                    <a:pt x="65" y="150"/>
                    <a:pt x="0" y="107"/>
                    <a:pt x="53" y="0"/>
                  </a:cubicBezTo>
                  <a:close/>
                </a:path>
              </a:pathLst>
            </a:custGeom>
            <a:solidFill>
              <a:srgbClr val="E4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548" name="Freeform 33"/>
            <p:cNvSpPr>
              <a:spLocks noChangeArrowheads="1"/>
            </p:cNvSpPr>
            <p:nvPr/>
          </p:nvSpPr>
          <p:spPr bwMode="auto">
            <a:xfrm>
              <a:off x="1085850" y="25400"/>
              <a:ext cx="476250" cy="358775"/>
            </a:xfrm>
            <a:custGeom>
              <a:avLst/>
              <a:gdLst>
                <a:gd name="T0" fmla="*/ 160710 w 486"/>
                <a:gd name="T1" fmla="*/ 0 h 366"/>
                <a:gd name="T2" fmla="*/ 108773 w 486"/>
                <a:gd name="T3" fmla="*/ 269571 h 366"/>
                <a:gd name="T4" fmla="*/ 0 w 486"/>
                <a:gd name="T5" fmla="*/ 300940 h 366"/>
                <a:gd name="T6" fmla="*/ 43117 w 486"/>
                <a:gd name="T7" fmla="*/ 358775 h 366"/>
                <a:gd name="T8" fmla="*/ 476250 w 486"/>
                <a:gd name="T9" fmla="*/ 198012 h 366"/>
                <a:gd name="T10" fmla="*/ 160710 w 486"/>
                <a:gd name="T11" fmla="*/ 0 h 3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6"/>
                <a:gd name="T19" fmla="*/ 0 h 366"/>
                <a:gd name="T20" fmla="*/ 486 w 486"/>
                <a:gd name="T21" fmla="*/ 366 h 3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6" h="366">
                  <a:moveTo>
                    <a:pt x="164" y="0"/>
                  </a:moveTo>
                  <a:cubicBezTo>
                    <a:pt x="330" y="118"/>
                    <a:pt x="215" y="224"/>
                    <a:pt x="111" y="275"/>
                  </a:cubicBezTo>
                  <a:cubicBezTo>
                    <a:pt x="56" y="303"/>
                    <a:pt x="0" y="307"/>
                    <a:pt x="0" y="307"/>
                  </a:cubicBezTo>
                  <a:cubicBezTo>
                    <a:pt x="44" y="366"/>
                    <a:pt x="44" y="366"/>
                    <a:pt x="44" y="366"/>
                  </a:cubicBezTo>
                  <a:cubicBezTo>
                    <a:pt x="486" y="202"/>
                    <a:pt x="486" y="202"/>
                    <a:pt x="486" y="202"/>
                  </a:cubicBezTo>
                  <a:cubicBezTo>
                    <a:pt x="464" y="14"/>
                    <a:pt x="164" y="0"/>
                    <a:pt x="164" y="0"/>
                  </a:cubicBezTo>
                  <a:close/>
                </a:path>
              </a:pathLst>
            </a:custGeom>
            <a:solidFill>
              <a:srgbClr val="446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549" name="Freeform 34"/>
            <p:cNvSpPr>
              <a:spLocks noChangeArrowheads="1"/>
            </p:cNvSpPr>
            <p:nvPr/>
          </p:nvSpPr>
          <p:spPr bwMode="auto">
            <a:xfrm>
              <a:off x="952500" y="1936750"/>
              <a:ext cx="506413" cy="100013"/>
            </a:xfrm>
            <a:custGeom>
              <a:avLst/>
              <a:gdLst>
                <a:gd name="T0" fmla="*/ 506413 w 517"/>
                <a:gd name="T1" fmla="*/ 0 h 101"/>
                <a:gd name="T2" fmla="*/ 0 w 517"/>
                <a:gd name="T3" fmla="*/ 84169 h 101"/>
                <a:gd name="T4" fmla="*/ 17631 w 517"/>
                <a:gd name="T5" fmla="*/ 93081 h 101"/>
                <a:gd name="T6" fmla="*/ 35263 w 517"/>
                <a:gd name="T7" fmla="*/ 100013 h 101"/>
                <a:gd name="T8" fmla="*/ 506413 w 517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7"/>
                <a:gd name="T16" fmla="*/ 0 h 101"/>
                <a:gd name="T17" fmla="*/ 517 w 517"/>
                <a:gd name="T18" fmla="*/ 101 h 1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7" h="101">
                  <a:moveTo>
                    <a:pt x="517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13" y="92"/>
                    <a:pt x="18" y="94"/>
                  </a:cubicBezTo>
                  <a:cubicBezTo>
                    <a:pt x="22" y="96"/>
                    <a:pt x="36" y="101"/>
                    <a:pt x="36" y="101"/>
                  </a:cubicBezTo>
                  <a:cubicBezTo>
                    <a:pt x="517" y="0"/>
                    <a:pt x="517" y="0"/>
                    <a:pt x="517" y="0"/>
                  </a:cubicBezTo>
                </a:path>
              </a:pathLst>
            </a:custGeom>
            <a:solidFill>
              <a:srgbClr val="1418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50" name="Freeform 35"/>
            <p:cNvSpPr>
              <a:spLocks noChangeArrowheads="1"/>
            </p:cNvSpPr>
            <p:nvPr/>
          </p:nvSpPr>
          <p:spPr bwMode="auto">
            <a:xfrm>
              <a:off x="39688" y="1182687"/>
              <a:ext cx="766763" cy="636588"/>
            </a:xfrm>
            <a:custGeom>
              <a:avLst/>
              <a:gdLst>
                <a:gd name="T0" fmla="*/ 766763 w 783"/>
                <a:gd name="T1" fmla="*/ 320253 h 650"/>
                <a:gd name="T2" fmla="*/ 742281 w 783"/>
                <a:gd name="T3" fmla="*/ 245821 h 650"/>
                <a:gd name="T4" fmla="*/ 117512 w 783"/>
                <a:gd name="T5" fmla="*/ 0 h 650"/>
                <a:gd name="T6" fmla="*/ 0 w 783"/>
                <a:gd name="T7" fmla="*/ 54844 h 650"/>
                <a:gd name="T8" fmla="*/ 766763 w 783"/>
                <a:gd name="T9" fmla="*/ 320253 h 6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3"/>
                <a:gd name="T16" fmla="*/ 0 h 650"/>
                <a:gd name="T17" fmla="*/ 783 w 783"/>
                <a:gd name="T18" fmla="*/ 650 h 6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3" h="650">
                  <a:moveTo>
                    <a:pt x="783" y="327"/>
                  </a:moveTo>
                  <a:cubicBezTo>
                    <a:pt x="758" y="251"/>
                    <a:pt x="758" y="251"/>
                    <a:pt x="758" y="251"/>
                  </a:cubicBezTo>
                  <a:cubicBezTo>
                    <a:pt x="218" y="484"/>
                    <a:pt x="120" y="0"/>
                    <a:pt x="12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43" y="650"/>
                    <a:pt x="783" y="327"/>
                    <a:pt x="783" y="327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51" name="Freeform 36"/>
            <p:cNvSpPr>
              <a:spLocks noChangeArrowheads="1"/>
            </p:cNvSpPr>
            <p:nvPr/>
          </p:nvSpPr>
          <p:spPr bwMode="auto">
            <a:xfrm>
              <a:off x="1933575" y="263525"/>
              <a:ext cx="830263" cy="852488"/>
            </a:xfrm>
            <a:custGeom>
              <a:avLst/>
              <a:gdLst>
                <a:gd name="T0" fmla="*/ 809625 w 523"/>
                <a:gd name="T1" fmla="*/ 0 h 537"/>
                <a:gd name="T2" fmla="*/ 830263 w 523"/>
                <a:gd name="T3" fmla="*/ 23813 h 537"/>
                <a:gd name="T4" fmla="*/ 47625 w 523"/>
                <a:gd name="T5" fmla="*/ 852488 h 537"/>
                <a:gd name="T6" fmla="*/ 0 w 523"/>
                <a:gd name="T7" fmla="*/ 785813 h 537"/>
                <a:gd name="T8" fmla="*/ 809625 w 523"/>
                <a:gd name="T9" fmla="*/ 0 h 5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3"/>
                <a:gd name="T16" fmla="*/ 0 h 537"/>
                <a:gd name="T17" fmla="*/ 523 w 523"/>
                <a:gd name="T18" fmla="*/ 537 h 5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3" h="537">
                  <a:moveTo>
                    <a:pt x="510" y="0"/>
                  </a:moveTo>
                  <a:lnTo>
                    <a:pt x="523" y="15"/>
                  </a:lnTo>
                  <a:lnTo>
                    <a:pt x="30" y="537"/>
                  </a:lnTo>
                  <a:lnTo>
                    <a:pt x="0" y="495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293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52" name="Freeform 37"/>
            <p:cNvSpPr>
              <a:spLocks noChangeArrowheads="1"/>
            </p:cNvSpPr>
            <p:nvPr/>
          </p:nvSpPr>
          <p:spPr bwMode="auto">
            <a:xfrm>
              <a:off x="2641600" y="330200"/>
              <a:ext cx="60325" cy="60325"/>
            </a:xfrm>
            <a:custGeom>
              <a:avLst/>
              <a:gdLst>
                <a:gd name="T0" fmla="*/ 33337 w 38"/>
                <a:gd name="T1" fmla="*/ 0 h 38"/>
                <a:gd name="T2" fmla="*/ 60325 w 38"/>
                <a:gd name="T3" fmla="*/ 20637 h 38"/>
                <a:gd name="T4" fmla="*/ 25400 w 38"/>
                <a:gd name="T5" fmla="*/ 60325 h 38"/>
                <a:gd name="T6" fmla="*/ 0 w 38"/>
                <a:gd name="T7" fmla="*/ 31750 h 38"/>
                <a:gd name="T8" fmla="*/ 33337 w 38"/>
                <a:gd name="T9" fmla="*/ 0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8"/>
                <a:gd name="T17" fmla="*/ 38 w 38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8">
                  <a:moveTo>
                    <a:pt x="21" y="0"/>
                  </a:moveTo>
                  <a:lnTo>
                    <a:pt x="38" y="13"/>
                  </a:lnTo>
                  <a:lnTo>
                    <a:pt x="16" y="38"/>
                  </a:lnTo>
                  <a:lnTo>
                    <a:pt x="0" y="2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553" name="Oval 38"/>
            <p:cNvSpPr>
              <a:spLocks noChangeArrowheads="1"/>
            </p:cNvSpPr>
            <p:nvPr/>
          </p:nvSpPr>
          <p:spPr bwMode="auto">
            <a:xfrm>
              <a:off x="2016125" y="903287"/>
              <a:ext cx="77788" cy="84138"/>
            </a:xfrm>
            <a:prstGeom prst="ellipse">
              <a:avLst/>
            </a:prstGeom>
            <a:solidFill>
              <a:srgbClr val="F9D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4344" name="Group 18"/>
          <p:cNvGrpSpPr>
            <a:grpSpLocks/>
          </p:cNvGrpSpPr>
          <p:nvPr/>
        </p:nvGrpSpPr>
        <p:grpSpPr bwMode="auto">
          <a:xfrm rot="16200000" flipH="1">
            <a:off x="-3367882" y="546894"/>
            <a:ext cx="5649913" cy="5356226"/>
            <a:chOff x="0" y="0"/>
            <a:chExt cx="3559" cy="3374"/>
          </a:xfrm>
        </p:grpSpPr>
        <p:sp>
          <p:nvSpPr>
            <p:cNvPr id="14360" name="AutoShape 17"/>
            <p:cNvSpPr>
              <a:spLocks noChangeAspect="1" noChangeArrowheads="1" noTextEdit="1"/>
            </p:cNvSpPr>
            <p:nvPr/>
          </p:nvSpPr>
          <p:spPr bwMode="auto">
            <a:xfrm>
              <a:off x="5" y="0"/>
              <a:ext cx="3550" cy="2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361" name="Group 219"/>
            <p:cNvGrpSpPr>
              <a:grpSpLocks/>
            </p:cNvGrpSpPr>
            <p:nvPr/>
          </p:nvGrpSpPr>
          <p:grpSpPr bwMode="auto">
            <a:xfrm>
              <a:off x="525" y="744"/>
              <a:ext cx="2733" cy="1649"/>
              <a:chOff x="0" y="0"/>
              <a:chExt cx="2733" cy="1649"/>
            </a:xfrm>
          </p:grpSpPr>
          <p:sp>
            <p:nvSpPr>
              <p:cNvPr id="17320" name="Freeform 19"/>
              <p:cNvSpPr>
                <a:spLocks noChangeArrowheads="1"/>
              </p:cNvSpPr>
              <p:nvPr/>
            </p:nvSpPr>
            <p:spPr bwMode="auto">
              <a:xfrm>
                <a:off x="1855" y="931"/>
                <a:ext cx="71" cy="45"/>
              </a:xfrm>
              <a:custGeom>
                <a:avLst/>
                <a:gdLst>
                  <a:gd name="T0" fmla="*/ 38 w 30"/>
                  <a:gd name="T1" fmla="*/ 45 h 19"/>
                  <a:gd name="T2" fmla="*/ 0 w 30"/>
                  <a:gd name="T3" fmla="*/ 28 h 19"/>
                  <a:gd name="T4" fmla="*/ 54 w 30"/>
                  <a:gd name="T5" fmla="*/ 7 h 19"/>
                  <a:gd name="T6" fmla="*/ 71 w 30"/>
                  <a:gd name="T7" fmla="*/ 21 h 19"/>
                  <a:gd name="T8" fmla="*/ 38 w 30"/>
                  <a:gd name="T9" fmla="*/ 45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19"/>
                  <a:gd name="T17" fmla="*/ 30 w 30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19">
                    <a:moveTo>
                      <a:pt x="16" y="19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4" y="3"/>
                      <a:pt x="14" y="0"/>
                      <a:pt x="23" y="3"/>
                    </a:cubicBezTo>
                    <a:cubicBezTo>
                      <a:pt x="26" y="5"/>
                      <a:pt x="28" y="6"/>
                      <a:pt x="30" y="9"/>
                    </a:cubicBezTo>
                    <a:lnTo>
                      <a:pt x="16" y="19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21" name="Freeform 20"/>
              <p:cNvSpPr>
                <a:spLocks noChangeArrowheads="1"/>
              </p:cNvSpPr>
              <p:nvPr/>
            </p:nvSpPr>
            <p:spPr bwMode="auto">
              <a:xfrm>
                <a:off x="1853" y="960"/>
                <a:ext cx="45" cy="59"/>
              </a:xfrm>
              <a:custGeom>
                <a:avLst/>
                <a:gdLst>
                  <a:gd name="T0" fmla="*/ 40 w 19"/>
                  <a:gd name="T1" fmla="*/ 17 h 25"/>
                  <a:gd name="T2" fmla="*/ 45 w 19"/>
                  <a:gd name="T3" fmla="*/ 57 h 25"/>
                  <a:gd name="T4" fmla="*/ 0 w 19"/>
                  <a:gd name="T5" fmla="*/ 21 h 25"/>
                  <a:gd name="T6" fmla="*/ 2 w 19"/>
                  <a:gd name="T7" fmla="*/ 0 h 25"/>
                  <a:gd name="T8" fmla="*/ 40 w 19"/>
                  <a:gd name="T9" fmla="*/ 17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5"/>
                  <a:gd name="T17" fmla="*/ 19 w 19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5">
                    <a:moveTo>
                      <a:pt x="17" y="7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9" y="25"/>
                      <a:pt x="1" y="18"/>
                      <a:pt x="0" y="9"/>
                    </a:cubicBezTo>
                    <a:cubicBezTo>
                      <a:pt x="0" y="6"/>
                      <a:pt x="0" y="3"/>
                      <a:pt x="1" y="0"/>
                    </a:cubicBezTo>
                    <a:lnTo>
                      <a:pt x="17" y="7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22" name="Freeform 21"/>
              <p:cNvSpPr>
                <a:spLocks noChangeArrowheads="1"/>
              </p:cNvSpPr>
              <p:nvPr/>
            </p:nvSpPr>
            <p:spPr bwMode="auto">
              <a:xfrm>
                <a:off x="1893" y="952"/>
                <a:ext cx="45" cy="64"/>
              </a:xfrm>
              <a:custGeom>
                <a:avLst/>
                <a:gdLst>
                  <a:gd name="T0" fmla="*/ 0 w 19"/>
                  <a:gd name="T1" fmla="*/ 24 h 27"/>
                  <a:gd name="T2" fmla="*/ 33 w 19"/>
                  <a:gd name="T3" fmla="*/ 0 h 27"/>
                  <a:gd name="T4" fmla="*/ 24 w 19"/>
                  <a:gd name="T5" fmla="*/ 57 h 27"/>
                  <a:gd name="T6" fmla="*/ 5 w 19"/>
                  <a:gd name="T7" fmla="*/ 64 h 27"/>
                  <a:gd name="T8" fmla="*/ 0 w 19"/>
                  <a:gd name="T9" fmla="*/ 24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7"/>
                  <a:gd name="T17" fmla="*/ 19 w 19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7">
                    <a:moveTo>
                      <a:pt x="0" y="1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9" y="8"/>
                      <a:pt x="18" y="18"/>
                      <a:pt x="10" y="24"/>
                    </a:cubicBezTo>
                    <a:cubicBezTo>
                      <a:pt x="8" y="26"/>
                      <a:pt x="5" y="27"/>
                      <a:pt x="2" y="27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23" name="Freeform 22"/>
              <p:cNvSpPr>
                <a:spLocks noChangeArrowheads="1"/>
              </p:cNvSpPr>
              <p:nvPr/>
            </p:nvSpPr>
            <p:spPr bwMode="auto">
              <a:xfrm>
                <a:off x="1874" y="957"/>
                <a:ext cx="38" cy="38"/>
              </a:xfrm>
              <a:custGeom>
                <a:avLst/>
                <a:gdLst>
                  <a:gd name="T0" fmla="*/ 28 w 16"/>
                  <a:gd name="T1" fmla="*/ 33 h 16"/>
                  <a:gd name="T2" fmla="*/ 7 w 16"/>
                  <a:gd name="T3" fmla="*/ 28 h 16"/>
                  <a:gd name="T4" fmla="*/ 10 w 16"/>
                  <a:gd name="T5" fmla="*/ 5 h 16"/>
                  <a:gd name="T6" fmla="*/ 33 w 16"/>
                  <a:gd name="T7" fmla="*/ 10 h 16"/>
                  <a:gd name="T8" fmla="*/ 28 w 16"/>
                  <a:gd name="T9" fmla="*/ 33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16"/>
                  <a:gd name="T17" fmla="*/ 16 w 16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16">
                    <a:moveTo>
                      <a:pt x="12" y="14"/>
                    </a:moveTo>
                    <a:cubicBezTo>
                      <a:pt x="9" y="16"/>
                      <a:pt x="5" y="15"/>
                      <a:pt x="3" y="12"/>
                    </a:cubicBezTo>
                    <a:cubicBezTo>
                      <a:pt x="0" y="9"/>
                      <a:pt x="1" y="5"/>
                      <a:pt x="4" y="2"/>
                    </a:cubicBezTo>
                    <a:cubicBezTo>
                      <a:pt x="7" y="0"/>
                      <a:pt x="11" y="1"/>
                      <a:pt x="14" y="4"/>
                    </a:cubicBezTo>
                    <a:cubicBezTo>
                      <a:pt x="16" y="7"/>
                      <a:pt x="15" y="11"/>
                      <a:pt x="12" y="14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24" name="Freeform 23"/>
              <p:cNvSpPr>
                <a:spLocks noChangeArrowheads="1"/>
              </p:cNvSpPr>
              <p:nvPr/>
            </p:nvSpPr>
            <p:spPr bwMode="auto">
              <a:xfrm>
                <a:off x="1884" y="962"/>
                <a:ext cx="12" cy="12"/>
              </a:xfrm>
              <a:custGeom>
                <a:avLst/>
                <a:gdLst>
                  <a:gd name="T0" fmla="*/ 7 w 5"/>
                  <a:gd name="T1" fmla="*/ 7 h 5"/>
                  <a:gd name="T2" fmla="*/ 5 w 5"/>
                  <a:gd name="T3" fmla="*/ 10 h 5"/>
                  <a:gd name="T4" fmla="*/ 2 w 5"/>
                  <a:gd name="T5" fmla="*/ 12 h 5"/>
                  <a:gd name="T6" fmla="*/ 0 w 5"/>
                  <a:gd name="T7" fmla="*/ 12 h 5"/>
                  <a:gd name="T8" fmla="*/ 0 w 5"/>
                  <a:gd name="T9" fmla="*/ 10 h 5"/>
                  <a:gd name="T10" fmla="*/ 0 w 5"/>
                  <a:gd name="T11" fmla="*/ 7 h 5"/>
                  <a:gd name="T12" fmla="*/ 0 w 5"/>
                  <a:gd name="T13" fmla="*/ 7 h 5"/>
                  <a:gd name="T14" fmla="*/ 2 w 5"/>
                  <a:gd name="T15" fmla="*/ 7 h 5"/>
                  <a:gd name="T16" fmla="*/ 2 w 5"/>
                  <a:gd name="T17" fmla="*/ 10 h 5"/>
                  <a:gd name="T18" fmla="*/ 0 w 5"/>
                  <a:gd name="T19" fmla="*/ 10 h 5"/>
                  <a:gd name="T20" fmla="*/ 2 w 5"/>
                  <a:gd name="T21" fmla="*/ 10 h 5"/>
                  <a:gd name="T22" fmla="*/ 2 w 5"/>
                  <a:gd name="T23" fmla="*/ 10 h 5"/>
                  <a:gd name="T24" fmla="*/ 5 w 5"/>
                  <a:gd name="T25" fmla="*/ 10 h 5"/>
                  <a:gd name="T26" fmla="*/ 5 w 5"/>
                  <a:gd name="T27" fmla="*/ 7 h 5"/>
                  <a:gd name="T28" fmla="*/ 5 w 5"/>
                  <a:gd name="T29" fmla="*/ 7 h 5"/>
                  <a:gd name="T30" fmla="*/ 5 w 5"/>
                  <a:gd name="T31" fmla="*/ 5 h 5"/>
                  <a:gd name="T32" fmla="*/ 5 w 5"/>
                  <a:gd name="T33" fmla="*/ 7 h 5"/>
                  <a:gd name="T34" fmla="*/ 7 w 5"/>
                  <a:gd name="T35" fmla="*/ 7 h 5"/>
                  <a:gd name="T36" fmla="*/ 10 w 5"/>
                  <a:gd name="T37" fmla="*/ 5 h 5"/>
                  <a:gd name="T38" fmla="*/ 10 w 5"/>
                  <a:gd name="T39" fmla="*/ 5 h 5"/>
                  <a:gd name="T40" fmla="*/ 10 w 5"/>
                  <a:gd name="T41" fmla="*/ 5 h 5"/>
                  <a:gd name="T42" fmla="*/ 7 w 5"/>
                  <a:gd name="T43" fmla="*/ 2 h 5"/>
                  <a:gd name="T44" fmla="*/ 7 w 5"/>
                  <a:gd name="T45" fmla="*/ 5 h 5"/>
                  <a:gd name="T46" fmla="*/ 7 w 5"/>
                  <a:gd name="T47" fmla="*/ 2 h 5"/>
                  <a:gd name="T48" fmla="*/ 7 w 5"/>
                  <a:gd name="T49" fmla="*/ 2 h 5"/>
                  <a:gd name="T50" fmla="*/ 10 w 5"/>
                  <a:gd name="T51" fmla="*/ 2 h 5"/>
                  <a:gd name="T52" fmla="*/ 12 w 5"/>
                  <a:gd name="T53" fmla="*/ 2 h 5"/>
                  <a:gd name="T54" fmla="*/ 10 w 5"/>
                  <a:gd name="T55" fmla="*/ 7 h 5"/>
                  <a:gd name="T56" fmla="*/ 7 w 5"/>
                  <a:gd name="T57" fmla="*/ 7 h 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5"/>
                  <a:gd name="T88" fmla="*/ 0 h 5"/>
                  <a:gd name="T89" fmla="*/ 5 w 5"/>
                  <a:gd name="T90" fmla="*/ 5 h 5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5" h="5">
                    <a:moveTo>
                      <a:pt x="3" y="3"/>
                    </a:moveTo>
                    <a:cubicBezTo>
                      <a:pt x="3" y="4"/>
                      <a:pt x="3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5932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25" name="Freeform 24"/>
              <p:cNvSpPr>
                <a:spLocks noChangeArrowheads="1"/>
              </p:cNvSpPr>
              <p:nvPr/>
            </p:nvSpPr>
            <p:spPr bwMode="auto">
              <a:xfrm>
                <a:off x="1886" y="969"/>
                <a:ext cx="14" cy="12"/>
              </a:xfrm>
              <a:custGeom>
                <a:avLst/>
                <a:gdLst>
                  <a:gd name="T0" fmla="*/ 7 w 6"/>
                  <a:gd name="T1" fmla="*/ 7 h 5"/>
                  <a:gd name="T2" fmla="*/ 7 w 6"/>
                  <a:gd name="T3" fmla="*/ 10 h 5"/>
                  <a:gd name="T4" fmla="*/ 5 w 6"/>
                  <a:gd name="T5" fmla="*/ 10 h 5"/>
                  <a:gd name="T6" fmla="*/ 2 w 6"/>
                  <a:gd name="T7" fmla="*/ 10 h 5"/>
                  <a:gd name="T8" fmla="*/ 2 w 6"/>
                  <a:gd name="T9" fmla="*/ 10 h 5"/>
                  <a:gd name="T10" fmla="*/ 2 w 6"/>
                  <a:gd name="T11" fmla="*/ 5 h 5"/>
                  <a:gd name="T12" fmla="*/ 2 w 6"/>
                  <a:gd name="T13" fmla="*/ 5 h 5"/>
                  <a:gd name="T14" fmla="*/ 5 w 6"/>
                  <a:gd name="T15" fmla="*/ 7 h 5"/>
                  <a:gd name="T16" fmla="*/ 2 w 6"/>
                  <a:gd name="T17" fmla="*/ 7 h 5"/>
                  <a:gd name="T18" fmla="*/ 2 w 6"/>
                  <a:gd name="T19" fmla="*/ 7 h 5"/>
                  <a:gd name="T20" fmla="*/ 2 w 6"/>
                  <a:gd name="T21" fmla="*/ 10 h 5"/>
                  <a:gd name="T22" fmla="*/ 5 w 6"/>
                  <a:gd name="T23" fmla="*/ 10 h 5"/>
                  <a:gd name="T24" fmla="*/ 7 w 6"/>
                  <a:gd name="T25" fmla="*/ 7 h 5"/>
                  <a:gd name="T26" fmla="*/ 7 w 6"/>
                  <a:gd name="T27" fmla="*/ 5 h 5"/>
                  <a:gd name="T28" fmla="*/ 7 w 6"/>
                  <a:gd name="T29" fmla="*/ 5 h 5"/>
                  <a:gd name="T30" fmla="*/ 7 w 6"/>
                  <a:gd name="T31" fmla="*/ 5 h 5"/>
                  <a:gd name="T32" fmla="*/ 7 w 6"/>
                  <a:gd name="T33" fmla="*/ 5 h 5"/>
                  <a:gd name="T34" fmla="*/ 9 w 6"/>
                  <a:gd name="T35" fmla="*/ 5 h 5"/>
                  <a:gd name="T36" fmla="*/ 12 w 6"/>
                  <a:gd name="T37" fmla="*/ 2 h 5"/>
                  <a:gd name="T38" fmla="*/ 12 w 6"/>
                  <a:gd name="T39" fmla="*/ 2 h 5"/>
                  <a:gd name="T40" fmla="*/ 12 w 6"/>
                  <a:gd name="T41" fmla="*/ 2 h 5"/>
                  <a:gd name="T42" fmla="*/ 9 w 6"/>
                  <a:gd name="T43" fmla="*/ 2 h 5"/>
                  <a:gd name="T44" fmla="*/ 9 w 6"/>
                  <a:gd name="T45" fmla="*/ 2 h 5"/>
                  <a:gd name="T46" fmla="*/ 7 w 6"/>
                  <a:gd name="T47" fmla="*/ 2 h 5"/>
                  <a:gd name="T48" fmla="*/ 9 w 6"/>
                  <a:gd name="T49" fmla="*/ 0 h 5"/>
                  <a:gd name="T50" fmla="*/ 12 w 6"/>
                  <a:gd name="T51" fmla="*/ 0 h 5"/>
                  <a:gd name="T52" fmla="*/ 12 w 6"/>
                  <a:gd name="T53" fmla="*/ 2 h 5"/>
                  <a:gd name="T54" fmla="*/ 12 w 6"/>
                  <a:gd name="T55" fmla="*/ 5 h 5"/>
                  <a:gd name="T56" fmla="*/ 9 w 6"/>
                  <a:gd name="T57" fmla="*/ 7 h 5"/>
                  <a:gd name="T58" fmla="*/ 7 w 6"/>
                  <a:gd name="T59" fmla="*/ 7 h 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6"/>
                  <a:gd name="T91" fmla="*/ 0 h 5"/>
                  <a:gd name="T92" fmla="*/ 6 w 6"/>
                  <a:gd name="T93" fmla="*/ 5 h 5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6" h="5">
                    <a:moveTo>
                      <a:pt x="3" y="3"/>
                    </a:moveTo>
                    <a:cubicBezTo>
                      <a:pt x="4" y="3"/>
                      <a:pt x="3" y="3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5932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26" name="Freeform 25"/>
              <p:cNvSpPr>
                <a:spLocks noEditPoints="1" noChangeArrowheads="1"/>
              </p:cNvSpPr>
              <p:nvPr/>
            </p:nvSpPr>
            <p:spPr bwMode="auto">
              <a:xfrm>
                <a:off x="1891" y="974"/>
                <a:ext cx="14" cy="14"/>
              </a:xfrm>
              <a:custGeom>
                <a:avLst/>
                <a:gdLst>
                  <a:gd name="T0" fmla="*/ 5 w 14"/>
                  <a:gd name="T1" fmla="*/ 7 h 14"/>
                  <a:gd name="T2" fmla="*/ 5 w 14"/>
                  <a:gd name="T3" fmla="*/ 5 h 14"/>
                  <a:gd name="T4" fmla="*/ 5 w 14"/>
                  <a:gd name="T5" fmla="*/ 2 h 14"/>
                  <a:gd name="T6" fmla="*/ 9 w 14"/>
                  <a:gd name="T7" fmla="*/ 0 h 14"/>
                  <a:gd name="T8" fmla="*/ 12 w 14"/>
                  <a:gd name="T9" fmla="*/ 2 h 14"/>
                  <a:gd name="T10" fmla="*/ 12 w 14"/>
                  <a:gd name="T11" fmla="*/ 2 h 14"/>
                  <a:gd name="T12" fmla="*/ 12 w 14"/>
                  <a:gd name="T13" fmla="*/ 5 h 14"/>
                  <a:gd name="T14" fmla="*/ 7 w 14"/>
                  <a:gd name="T15" fmla="*/ 7 h 14"/>
                  <a:gd name="T16" fmla="*/ 5 w 14"/>
                  <a:gd name="T17" fmla="*/ 7 h 14"/>
                  <a:gd name="T18" fmla="*/ 9 w 14"/>
                  <a:gd name="T19" fmla="*/ 2 h 14"/>
                  <a:gd name="T20" fmla="*/ 9 w 14"/>
                  <a:gd name="T21" fmla="*/ 2 h 14"/>
                  <a:gd name="T22" fmla="*/ 9 w 14"/>
                  <a:gd name="T23" fmla="*/ 2 h 14"/>
                  <a:gd name="T24" fmla="*/ 7 w 14"/>
                  <a:gd name="T25" fmla="*/ 5 h 14"/>
                  <a:gd name="T26" fmla="*/ 7 w 14"/>
                  <a:gd name="T27" fmla="*/ 5 h 14"/>
                  <a:gd name="T28" fmla="*/ 7 w 14"/>
                  <a:gd name="T29" fmla="*/ 5 h 14"/>
                  <a:gd name="T30" fmla="*/ 7 w 14"/>
                  <a:gd name="T31" fmla="*/ 5 h 14"/>
                  <a:gd name="T32" fmla="*/ 9 w 14"/>
                  <a:gd name="T33" fmla="*/ 2 h 14"/>
                  <a:gd name="T34" fmla="*/ 9 w 14"/>
                  <a:gd name="T35" fmla="*/ 2 h 14"/>
                  <a:gd name="T36" fmla="*/ 14 w 14"/>
                  <a:gd name="T37" fmla="*/ 7 h 14"/>
                  <a:gd name="T38" fmla="*/ 2 w 14"/>
                  <a:gd name="T39" fmla="*/ 12 h 14"/>
                  <a:gd name="T40" fmla="*/ 0 w 14"/>
                  <a:gd name="T41" fmla="*/ 9 h 14"/>
                  <a:gd name="T42" fmla="*/ 14 w 14"/>
                  <a:gd name="T43" fmla="*/ 5 h 14"/>
                  <a:gd name="T44" fmla="*/ 14 w 14"/>
                  <a:gd name="T45" fmla="*/ 7 h 14"/>
                  <a:gd name="T46" fmla="*/ 5 w 14"/>
                  <a:gd name="T47" fmla="*/ 14 h 14"/>
                  <a:gd name="T48" fmla="*/ 5 w 14"/>
                  <a:gd name="T49" fmla="*/ 14 h 14"/>
                  <a:gd name="T50" fmla="*/ 5 w 14"/>
                  <a:gd name="T51" fmla="*/ 12 h 14"/>
                  <a:gd name="T52" fmla="*/ 7 w 14"/>
                  <a:gd name="T53" fmla="*/ 9 h 14"/>
                  <a:gd name="T54" fmla="*/ 9 w 14"/>
                  <a:gd name="T55" fmla="*/ 9 h 14"/>
                  <a:gd name="T56" fmla="*/ 9 w 14"/>
                  <a:gd name="T57" fmla="*/ 9 h 14"/>
                  <a:gd name="T58" fmla="*/ 9 w 14"/>
                  <a:gd name="T59" fmla="*/ 12 h 14"/>
                  <a:gd name="T60" fmla="*/ 7 w 14"/>
                  <a:gd name="T61" fmla="*/ 14 h 14"/>
                  <a:gd name="T62" fmla="*/ 5 w 14"/>
                  <a:gd name="T63" fmla="*/ 14 h 14"/>
                  <a:gd name="T64" fmla="*/ 9 w 14"/>
                  <a:gd name="T65" fmla="*/ 12 h 14"/>
                  <a:gd name="T66" fmla="*/ 9 w 14"/>
                  <a:gd name="T67" fmla="*/ 12 h 14"/>
                  <a:gd name="T68" fmla="*/ 9 w 14"/>
                  <a:gd name="T69" fmla="*/ 12 h 14"/>
                  <a:gd name="T70" fmla="*/ 5 w 14"/>
                  <a:gd name="T71" fmla="*/ 14 h 14"/>
                  <a:gd name="T72" fmla="*/ 5 w 14"/>
                  <a:gd name="T73" fmla="*/ 14 h 14"/>
                  <a:gd name="T74" fmla="*/ 5 w 14"/>
                  <a:gd name="T75" fmla="*/ 14 h 14"/>
                  <a:gd name="T76" fmla="*/ 5 w 14"/>
                  <a:gd name="T77" fmla="*/ 14 h 14"/>
                  <a:gd name="T78" fmla="*/ 9 w 14"/>
                  <a:gd name="T79" fmla="*/ 12 h 14"/>
                  <a:gd name="T80" fmla="*/ 9 w 14"/>
                  <a:gd name="T81" fmla="*/ 12 h 1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4"/>
                  <a:gd name="T124" fmla="*/ 0 h 14"/>
                  <a:gd name="T125" fmla="*/ 14 w 14"/>
                  <a:gd name="T126" fmla="*/ 14 h 1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4" h="14">
                    <a:moveTo>
                      <a:pt x="5" y="7"/>
                    </a:moveTo>
                    <a:lnTo>
                      <a:pt x="5" y="5"/>
                    </a:lnTo>
                    <a:lnTo>
                      <a:pt x="5" y="2"/>
                    </a:lnTo>
                    <a:lnTo>
                      <a:pt x="9" y="0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7" y="7"/>
                    </a:lnTo>
                    <a:lnTo>
                      <a:pt x="5" y="7"/>
                    </a:lnTo>
                    <a:close/>
                    <a:moveTo>
                      <a:pt x="9" y="2"/>
                    </a:moveTo>
                    <a:lnTo>
                      <a:pt x="9" y="2"/>
                    </a:lnTo>
                    <a:lnTo>
                      <a:pt x="7" y="5"/>
                    </a:lnTo>
                    <a:lnTo>
                      <a:pt x="9" y="2"/>
                    </a:lnTo>
                    <a:close/>
                    <a:moveTo>
                      <a:pt x="14" y="7"/>
                    </a:moveTo>
                    <a:lnTo>
                      <a:pt x="2" y="12"/>
                    </a:lnTo>
                    <a:lnTo>
                      <a:pt x="0" y="9"/>
                    </a:lnTo>
                    <a:lnTo>
                      <a:pt x="14" y="5"/>
                    </a:lnTo>
                    <a:lnTo>
                      <a:pt x="14" y="7"/>
                    </a:lnTo>
                    <a:close/>
                    <a:moveTo>
                      <a:pt x="5" y="14"/>
                    </a:moveTo>
                    <a:lnTo>
                      <a:pt x="5" y="14"/>
                    </a:lnTo>
                    <a:lnTo>
                      <a:pt x="5" y="12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12"/>
                    </a:lnTo>
                    <a:lnTo>
                      <a:pt x="7" y="14"/>
                    </a:lnTo>
                    <a:lnTo>
                      <a:pt x="5" y="14"/>
                    </a:lnTo>
                    <a:close/>
                    <a:moveTo>
                      <a:pt x="9" y="12"/>
                    </a:moveTo>
                    <a:lnTo>
                      <a:pt x="9" y="12"/>
                    </a:lnTo>
                    <a:lnTo>
                      <a:pt x="5" y="14"/>
                    </a:lnTo>
                    <a:lnTo>
                      <a:pt x="9" y="12"/>
                    </a:lnTo>
                    <a:close/>
                  </a:path>
                </a:pathLst>
              </a:custGeom>
              <a:solidFill>
                <a:srgbClr val="5932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27" name="Freeform 26"/>
              <p:cNvSpPr>
                <a:spLocks noEditPoints="1" noChangeArrowheads="1"/>
              </p:cNvSpPr>
              <p:nvPr/>
            </p:nvSpPr>
            <p:spPr bwMode="auto">
              <a:xfrm>
                <a:off x="1848" y="931"/>
                <a:ext cx="90" cy="90"/>
              </a:xfrm>
              <a:custGeom>
                <a:avLst/>
                <a:gdLst>
                  <a:gd name="T0" fmla="*/ 83 w 38"/>
                  <a:gd name="T1" fmla="*/ 19 h 38"/>
                  <a:gd name="T2" fmla="*/ 83 w 38"/>
                  <a:gd name="T3" fmla="*/ 17 h 38"/>
                  <a:gd name="T4" fmla="*/ 78 w 38"/>
                  <a:gd name="T5" fmla="*/ 12 h 38"/>
                  <a:gd name="T6" fmla="*/ 71 w 38"/>
                  <a:gd name="T7" fmla="*/ 9 h 38"/>
                  <a:gd name="T8" fmla="*/ 66 w 38"/>
                  <a:gd name="T9" fmla="*/ 5 h 38"/>
                  <a:gd name="T10" fmla="*/ 66 w 38"/>
                  <a:gd name="T11" fmla="*/ 5 h 38"/>
                  <a:gd name="T12" fmla="*/ 62 w 38"/>
                  <a:gd name="T13" fmla="*/ 2 h 38"/>
                  <a:gd name="T14" fmla="*/ 54 w 38"/>
                  <a:gd name="T15" fmla="*/ 2 h 38"/>
                  <a:gd name="T16" fmla="*/ 45 w 38"/>
                  <a:gd name="T17" fmla="*/ 0 h 38"/>
                  <a:gd name="T18" fmla="*/ 38 w 38"/>
                  <a:gd name="T19" fmla="*/ 0 h 38"/>
                  <a:gd name="T20" fmla="*/ 38 w 38"/>
                  <a:gd name="T21" fmla="*/ 0 h 38"/>
                  <a:gd name="T22" fmla="*/ 40 w 38"/>
                  <a:gd name="T23" fmla="*/ 0 h 38"/>
                  <a:gd name="T24" fmla="*/ 26 w 38"/>
                  <a:gd name="T25" fmla="*/ 5 h 38"/>
                  <a:gd name="T26" fmla="*/ 21 w 38"/>
                  <a:gd name="T27" fmla="*/ 7 h 38"/>
                  <a:gd name="T28" fmla="*/ 17 w 38"/>
                  <a:gd name="T29" fmla="*/ 9 h 38"/>
                  <a:gd name="T30" fmla="*/ 9 w 38"/>
                  <a:gd name="T31" fmla="*/ 17 h 38"/>
                  <a:gd name="T32" fmla="*/ 7 w 38"/>
                  <a:gd name="T33" fmla="*/ 21 h 38"/>
                  <a:gd name="T34" fmla="*/ 5 w 38"/>
                  <a:gd name="T35" fmla="*/ 21 h 38"/>
                  <a:gd name="T36" fmla="*/ 2 w 38"/>
                  <a:gd name="T37" fmla="*/ 26 h 38"/>
                  <a:gd name="T38" fmla="*/ 2 w 38"/>
                  <a:gd name="T39" fmla="*/ 28 h 38"/>
                  <a:gd name="T40" fmla="*/ 0 w 38"/>
                  <a:gd name="T41" fmla="*/ 33 h 38"/>
                  <a:gd name="T42" fmla="*/ 0 w 38"/>
                  <a:gd name="T43" fmla="*/ 33 h 38"/>
                  <a:gd name="T44" fmla="*/ 0 w 38"/>
                  <a:gd name="T45" fmla="*/ 40 h 38"/>
                  <a:gd name="T46" fmla="*/ 0 w 38"/>
                  <a:gd name="T47" fmla="*/ 43 h 38"/>
                  <a:gd name="T48" fmla="*/ 2 w 38"/>
                  <a:gd name="T49" fmla="*/ 59 h 38"/>
                  <a:gd name="T50" fmla="*/ 2 w 38"/>
                  <a:gd name="T51" fmla="*/ 59 h 38"/>
                  <a:gd name="T52" fmla="*/ 2 w 38"/>
                  <a:gd name="T53" fmla="*/ 62 h 38"/>
                  <a:gd name="T54" fmla="*/ 5 w 38"/>
                  <a:gd name="T55" fmla="*/ 66 h 38"/>
                  <a:gd name="T56" fmla="*/ 5 w 38"/>
                  <a:gd name="T57" fmla="*/ 66 h 38"/>
                  <a:gd name="T58" fmla="*/ 5 w 38"/>
                  <a:gd name="T59" fmla="*/ 66 h 38"/>
                  <a:gd name="T60" fmla="*/ 5 w 38"/>
                  <a:gd name="T61" fmla="*/ 69 h 38"/>
                  <a:gd name="T62" fmla="*/ 9 w 38"/>
                  <a:gd name="T63" fmla="*/ 71 h 38"/>
                  <a:gd name="T64" fmla="*/ 7 w 38"/>
                  <a:gd name="T65" fmla="*/ 71 h 38"/>
                  <a:gd name="T66" fmla="*/ 9 w 38"/>
                  <a:gd name="T67" fmla="*/ 73 h 38"/>
                  <a:gd name="T68" fmla="*/ 9 w 38"/>
                  <a:gd name="T69" fmla="*/ 73 h 38"/>
                  <a:gd name="T70" fmla="*/ 19 w 38"/>
                  <a:gd name="T71" fmla="*/ 83 h 38"/>
                  <a:gd name="T72" fmla="*/ 31 w 38"/>
                  <a:gd name="T73" fmla="*/ 88 h 38"/>
                  <a:gd name="T74" fmla="*/ 38 w 38"/>
                  <a:gd name="T75" fmla="*/ 90 h 38"/>
                  <a:gd name="T76" fmla="*/ 43 w 38"/>
                  <a:gd name="T77" fmla="*/ 90 h 38"/>
                  <a:gd name="T78" fmla="*/ 45 w 38"/>
                  <a:gd name="T79" fmla="*/ 90 h 38"/>
                  <a:gd name="T80" fmla="*/ 45 w 38"/>
                  <a:gd name="T81" fmla="*/ 90 h 38"/>
                  <a:gd name="T82" fmla="*/ 45 w 38"/>
                  <a:gd name="T83" fmla="*/ 90 h 38"/>
                  <a:gd name="T84" fmla="*/ 59 w 38"/>
                  <a:gd name="T85" fmla="*/ 88 h 38"/>
                  <a:gd name="T86" fmla="*/ 69 w 38"/>
                  <a:gd name="T87" fmla="*/ 83 h 38"/>
                  <a:gd name="T88" fmla="*/ 71 w 38"/>
                  <a:gd name="T89" fmla="*/ 83 h 38"/>
                  <a:gd name="T90" fmla="*/ 73 w 38"/>
                  <a:gd name="T91" fmla="*/ 81 h 38"/>
                  <a:gd name="T92" fmla="*/ 76 w 38"/>
                  <a:gd name="T93" fmla="*/ 81 h 38"/>
                  <a:gd name="T94" fmla="*/ 76 w 38"/>
                  <a:gd name="T95" fmla="*/ 81 h 38"/>
                  <a:gd name="T96" fmla="*/ 76 w 38"/>
                  <a:gd name="T97" fmla="*/ 78 h 38"/>
                  <a:gd name="T98" fmla="*/ 83 w 38"/>
                  <a:gd name="T99" fmla="*/ 66 h 38"/>
                  <a:gd name="T100" fmla="*/ 83 w 38"/>
                  <a:gd name="T101" fmla="*/ 69 h 38"/>
                  <a:gd name="T102" fmla="*/ 85 w 38"/>
                  <a:gd name="T103" fmla="*/ 69 h 38"/>
                  <a:gd name="T104" fmla="*/ 85 w 38"/>
                  <a:gd name="T105" fmla="*/ 69 h 38"/>
                  <a:gd name="T106" fmla="*/ 88 w 38"/>
                  <a:gd name="T107" fmla="*/ 62 h 38"/>
                  <a:gd name="T108" fmla="*/ 90 w 38"/>
                  <a:gd name="T109" fmla="*/ 57 h 38"/>
                  <a:gd name="T110" fmla="*/ 90 w 38"/>
                  <a:gd name="T111" fmla="*/ 38 h 38"/>
                  <a:gd name="T112" fmla="*/ 90 w 38"/>
                  <a:gd name="T113" fmla="*/ 38 h 38"/>
                  <a:gd name="T114" fmla="*/ 90 w 38"/>
                  <a:gd name="T115" fmla="*/ 36 h 38"/>
                  <a:gd name="T116" fmla="*/ 90 w 38"/>
                  <a:gd name="T117" fmla="*/ 36 h 38"/>
                  <a:gd name="T118" fmla="*/ 90 w 38"/>
                  <a:gd name="T119" fmla="*/ 36 h 38"/>
                  <a:gd name="T120" fmla="*/ 90 w 38"/>
                  <a:gd name="T121" fmla="*/ 36 h 38"/>
                  <a:gd name="T122" fmla="*/ 83 w 38"/>
                  <a:gd name="T123" fmla="*/ 19 h 3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8"/>
                  <a:gd name="T187" fmla="*/ 0 h 38"/>
                  <a:gd name="T188" fmla="*/ 38 w 38"/>
                  <a:gd name="T189" fmla="*/ 38 h 38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8" h="38">
                    <a:moveTo>
                      <a:pt x="35" y="8"/>
                    </a:move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4" y="8"/>
                      <a:pt x="34" y="8"/>
                      <a:pt x="34" y="8"/>
                    </a:cubicBezTo>
                    <a:lnTo>
                      <a:pt x="35" y="8"/>
                    </a:lnTo>
                    <a:close/>
                    <a:moveTo>
                      <a:pt x="33" y="5"/>
                    </a:move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6"/>
                      <a:pt x="32" y="6"/>
                      <a:pt x="32" y="6"/>
                    </a:cubicBezTo>
                    <a:lnTo>
                      <a:pt x="33" y="5"/>
                    </a:lnTo>
                    <a:close/>
                    <a:moveTo>
                      <a:pt x="31" y="4"/>
                    </a:move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4"/>
                      <a:pt x="30" y="4"/>
                      <a:pt x="30" y="4"/>
                    </a:cubicBezTo>
                    <a:lnTo>
                      <a:pt x="31" y="4"/>
                    </a:lnTo>
                    <a:close/>
                    <a:moveTo>
                      <a:pt x="28" y="2"/>
                    </a:move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8" y="2"/>
                      <a:pt x="28" y="3"/>
                    </a:cubicBezTo>
                    <a:lnTo>
                      <a:pt x="28" y="2"/>
                    </a:lnTo>
                    <a:close/>
                    <a:moveTo>
                      <a:pt x="26" y="1"/>
                    </a:move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5" y="1"/>
                      <a:pt x="25" y="1"/>
                      <a:pt x="25" y="1"/>
                    </a:cubicBezTo>
                    <a:lnTo>
                      <a:pt x="26" y="1"/>
                    </a:lnTo>
                    <a:close/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1"/>
                      <a:pt x="22" y="1"/>
                      <a:pt x="23" y="1"/>
                    </a:cubicBezTo>
                    <a:lnTo>
                      <a:pt x="23" y="0"/>
                    </a:lnTo>
                    <a:close/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20" y="0"/>
                      <a:pt x="20" y="0"/>
                    </a:cubicBezTo>
                    <a:close/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7" y="0"/>
                      <a:pt x="17" y="0"/>
                    </a:cubicBezTo>
                    <a:close/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1"/>
                      <a:pt x="14" y="1"/>
                      <a:pt x="14" y="1"/>
                    </a:cubicBezTo>
                    <a:lnTo>
                      <a:pt x="14" y="0"/>
                    </a:lnTo>
                    <a:close/>
                    <a:moveTo>
                      <a:pt x="12" y="1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2" y="2"/>
                    </a:cubicBezTo>
                    <a:lnTo>
                      <a:pt x="12" y="1"/>
                    </a:lnTo>
                    <a:close/>
                    <a:moveTo>
                      <a:pt x="9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3"/>
                      <a:pt x="9" y="3"/>
                      <a:pt x="9" y="3"/>
                    </a:cubicBezTo>
                    <a:lnTo>
                      <a:pt x="9" y="2"/>
                    </a:lnTo>
                    <a:close/>
                    <a:moveTo>
                      <a:pt x="7" y="5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lnTo>
                      <a:pt x="7" y="5"/>
                    </a:lnTo>
                    <a:close/>
                    <a:moveTo>
                      <a:pt x="5" y="7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lnTo>
                      <a:pt x="5" y="7"/>
                    </a:lnTo>
                    <a:close/>
                    <a:moveTo>
                      <a:pt x="3" y="9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9"/>
                      <a:pt x="3" y="9"/>
                      <a:pt x="3" y="9"/>
                    </a:cubicBezTo>
                    <a:close/>
                    <a:moveTo>
                      <a:pt x="2" y="11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1"/>
                    </a:cubicBezTo>
                    <a:close/>
                    <a:moveTo>
                      <a:pt x="1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4"/>
                      <a:pt x="1" y="14"/>
                    </a:cubicBezTo>
                    <a:close/>
                    <a:moveTo>
                      <a:pt x="1" y="17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7"/>
                      <a:pt x="0" y="17"/>
                      <a:pt x="1" y="17"/>
                    </a:cubicBezTo>
                    <a:close/>
                    <a:moveTo>
                      <a:pt x="0" y="19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19"/>
                    </a:cubicBezTo>
                    <a:close/>
                    <a:moveTo>
                      <a:pt x="1" y="22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2"/>
                    </a:cubicBezTo>
                    <a:close/>
                    <a:moveTo>
                      <a:pt x="1" y="25"/>
                    </a:move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1" y="25"/>
                      <a:pt x="1" y="25"/>
                    </a:cubicBezTo>
                    <a:close/>
                    <a:moveTo>
                      <a:pt x="2" y="27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2" y="27"/>
                    </a:cubicBezTo>
                    <a:close/>
                    <a:moveTo>
                      <a:pt x="5" y="31"/>
                    </a:move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lnTo>
                      <a:pt x="5" y="31"/>
                    </a:lnTo>
                    <a:close/>
                    <a:moveTo>
                      <a:pt x="6" y="33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lose/>
                    <a:moveTo>
                      <a:pt x="9" y="35"/>
                    </a:moveTo>
                    <a:cubicBezTo>
                      <a:pt x="8" y="34"/>
                      <a:pt x="8" y="34"/>
                      <a:pt x="8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lnTo>
                      <a:pt x="9" y="35"/>
                    </a:lnTo>
                    <a:close/>
                    <a:moveTo>
                      <a:pt x="11" y="36"/>
                    </a:moveTo>
                    <a:cubicBezTo>
                      <a:pt x="11" y="36"/>
                      <a:pt x="10" y="36"/>
                      <a:pt x="10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1" y="36"/>
                    </a:cubicBezTo>
                    <a:close/>
                    <a:moveTo>
                      <a:pt x="14" y="37"/>
                    </a:moveTo>
                    <a:cubicBezTo>
                      <a:pt x="13" y="37"/>
                      <a:pt x="13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lnTo>
                      <a:pt x="14" y="37"/>
                    </a:lnTo>
                    <a:close/>
                    <a:moveTo>
                      <a:pt x="16" y="37"/>
                    </a:moveTo>
                    <a:cubicBezTo>
                      <a:pt x="16" y="37"/>
                      <a:pt x="16" y="37"/>
                      <a:pt x="15" y="37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lnTo>
                      <a:pt x="16" y="37"/>
                    </a:lnTo>
                    <a:close/>
                    <a:moveTo>
                      <a:pt x="19" y="38"/>
                    </a:moveTo>
                    <a:cubicBezTo>
                      <a:pt x="19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lose/>
                    <a:moveTo>
                      <a:pt x="22" y="37"/>
                    </a:moveTo>
                    <a:cubicBezTo>
                      <a:pt x="22" y="38"/>
                      <a:pt x="21" y="38"/>
                      <a:pt x="21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8"/>
                      <a:pt x="22" y="38"/>
                      <a:pt x="22" y="38"/>
                    </a:cubicBezTo>
                    <a:lnTo>
                      <a:pt x="22" y="37"/>
                    </a:lnTo>
                    <a:close/>
                    <a:moveTo>
                      <a:pt x="25" y="37"/>
                    </a:moveTo>
                    <a:cubicBezTo>
                      <a:pt x="24" y="37"/>
                      <a:pt x="24" y="37"/>
                      <a:pt x="23" y="37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5" y="37"/>
                    </a:cubicBezTo>
                    <a:close/>
                    <a:moveTo>
                      <a:pt x="27" y="36"/>
                    </a:moveTo>
                    <a:cubicBezTo>
                      <a:pt x="27" y="36"/>
                      <a:pt x="26" y="36"/>
                      <a:pt x="26" y="36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8" y="36"/>
                      <a:pt x="28" y="36"/>
                      <a:pt x="28" y="36"/>
                    </a:cubicBezTo>
                    <a:lnTo>
                      <a:pt x="27" y="36"/>
                    </a:lnTo>
                    <a:close/>
                    <a:moveTo>
                      <a:pt x="30" y="34"/>
                    </a:move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lnTo>
                      <a:pt x="30" y="34"/>
                    </a:lnTo>
                    <a:close/>
                    <a:moveTo>
                      <a:pt x="32" y="33"/>
                    </a:moveTo>
                    <a:cubicBezTo>
                      <a:pt x="32" y="33"/>
                      <a:pt x="32" y="33"/>
                      <a:pt x="32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lose/>
                    <a:moveTo>
                      <a:pt x="34" y="31"/>
                    </a:moveTo>
                    <a:cubicBezTo>
                      <a:pt x="34" y="31"/>
                      <a:pt x="34" y="31"/>
                      <a:pt x="34" y="31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lose/>
                    <a:moveTo>
                      <a:pt x="36" y="29"/>
                    </a:move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lose/>
                    <a:moveTo>
                      <a:pt x="37" y="26"/>
                    </a:move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7"/>
                      <a:pt x="36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lose/>
                    <a:moveTo>
                      <a:pt x="38" y="23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3"/>
                      <a:pt x="38" y="23"/>
                      <a:pt x="38" y="23"/>
                    </a:cubicBezTo>
                    <a:close/>
                    <a:moveTo>
                      <a:pt x="38" y="20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1"/>
                      <a:pt x="38" y="21"/>
                      <a:pt x="38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1"/>
                      <a:pt x="38" y="21"/>
                      <a:pt x="38" y="20"/>
                    </a:cubicBezTo>
                    <a:close/>
                    <a:moveTo>
                      <a:pt x="38" y="18"/>
                    </a:move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lose/>
                    <a:moveTo>
                      <a:pt x="38" y="15"/>
                    </a:move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5"/>
                      <a:pt x="37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lose/>
                    <a:moveTo>
                      <a:pt x="37" y="12"/>
                    </a:moveTo>
                    <a:cubicBezTo>
                      <a:pt x="36" y="12"/>
                      <a:pt x="36" y="12"/>
                      <a:pt x="36" y="12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7" y="13"/>
                      <a:pt x="37" y="12"/>
                      <a:pt x="37" y="12"/>
                    </a:cubicBezTo>
                    <a:close/>
                    <a:moveTo>
                      <a:pt x="36" y="9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0"/>
                      <a:pt x="36" y="10"/>
                      <a:pt x="36" y="11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lose/>
                    <a:moveTo>
                      <a:pt x="35" y="8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28" name="Freeform 27"/>
              <p:cNvSpPr>
                <a:spLocks noChangeArrowheads="1"/>
              </p:cNvSpPr>
              <p:nvPr/>
            </p:nvSpPr>
            <p:spPr bwMode="auto">
              <a:xfrm>
                <a:off x="1858" y="941"/>
                <a:ext cx="66" cy="71"/>
              </a:xfrm>
              <a:custGeom>
                <a:avLst/>
                <a:gdLst>
                  <a:gd name="T0" fmla="*/ 57 w 28"/>
                  <a:gd name="T1" fmla="*/ 52 h 30"/>
                  <a:gd name="T2" fmla="*/ 52 w 28"/>
                  <a:gd name="T3" fmla="*/ 57 h 30"/>
                  <a:gd name="T4" fmla="*/ 14 w 28"/>
                  <a:gd name="T5" fmla="*/ 52 h 30"/>
                  <a:gd name="T6" fmla="*/ 21 w 28"/>
                  <a:gd name="T7" fmla="*/ 14 h 30"/>
                  <a:gd name="T8" fmla="*/ 57 w 28"/>
                  <a:gd name="T9" fmla="*/ 19 h 30"/>
                  <a:gd name="T10" fmla="*/ 61 w 28"/>
                  <a:gd name="T11" fmla="*/ 26 h 30"/>
                  <a:gd name="T12" fmla="*/ 66 w 28"/>
                  <a:gd name="T13" fmla="*/ 26 h 30"/>
                  <a:gd name="T14" fmla="*/ 61 w 28"/>
                  <a:gd name="T15" fmla="*/ 17 h 30"/>
                  <a:gd name="T16" fmla="*/ 17 w 28"/>
                  <a:gd name="T17" fmla="*/ 9 h 30"/>
                  <a:gd name="T18" fmla="*/ 9 w 28"/>
                  <a:gd name="T19" fmla="*/ 54 h 30"/>
                  <a:gd name="T20" fmla="*/ 54 w 28"/>
                  <a:gd name="T21" fmla="*/ 62 h 30"/>
                  <a:gd name="T22" fmla="*/ 59 w 28"/>
                  <a:gd name="T23" fmla="*/ 54 h 30"/>
                  <a:gd name="T24" fmla="*/ 57 w 28"/>
                  <a:gd name="T25" fmla="*/ 52 h 3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8"/>
                  <a:gd name="T40" fmla="*/ 0 h 30"/>
                  <a:gd name="T41" fmla="*/ 28 w 28"/>
                  <a:gd name="T42" fmla="*/ 30 h 3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8" h="30">
                    <a:moveTo>
                      <a:pt x="24" y="22"/>
                    </a:moveTo>
                    <a:cubicBezTo>
                      <a:pt x="23" y="23"/>
                      <a:pt x="22" y="23"/>
                      <a:pt x="22" y="24"/>
                    </a:cubicBezTo>
                    <a:cubicBezTo>
                      <a:pt x="17" y="28"/>
                      <a:pt x="10" y="27"/>
                      <a:pt x="6" y="22"/>
                    </a:cubicBezTo>
                    <a:cubicBezTo>
                      <a:pt x="2" y="17"/>
                      <a:pt x="3" y="9"/>
                      <a:pt x="9" y="6"/>
                    </a:cubicBezTo>
                    <a:cubicBezTo>
                      <a:pt x="14" y="2"/>
                      <a:pt x="21" y="3"/>
                      <a:pt x="24" y="8"/>
                    </a:cubicBezTo>
                    <a:cubicBezTo>
                      <a:pt x="25" y="9"/>
                      <a:pt x="25" y="10"/>
                      <a:pt x="26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10"/>
                      <a:pt x="27" y="8"/>
                      <a:pt x="26" y="7"/>
                    </a:cubicBezTo>
                    <a:cubicBezTo>
                      <a:pt x="22" y="1"/>
                      <a:pt x="13" y="0"/>
                      <a:pt x="7" y="4"/>
                    </a:cubicBezTo>
                    <a:cubicBezTo>
                      <a:pt x="2" y="9"/>
                      <a:pt x="0" y="17"/>
                      <a:pt x="4" y="23"/>
                    </a:cubicBezTo>
                    <a:cubicBezTo>
                      <a:pt x="9" y="29"/>
                      <a:pt x="17" y="30"/>
                      <a:pt x="23" y="26"/>
                    </a:cubicBezTo>
                    <a:cubicBezTo>
                      <a:pt x="24" y="25"/>
                      <a:pt x="25" y="24"/>
                      <a:pt x="25" y="23"/>
                    </a:cubicBezTo>
                    <a:lnTo>
                      <a:pt x="24" y="2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29" name="Freeform 28"/>
              <p:cNvSpPr>
                <a:spLocks noChangeArrowheads="1"/>
              </p:cNvSpPr>
              <p:nvPr/>
            </p:nvSpPr>
            <p:spPr bwMode="auto">
              <a:xfrm>
                <a:off x="1659" y="986"/>
                <a:ext cx="80" cy="78"/>
              </a:xfrm>
              <a:custGeom>
                <a:avLst/>
                <a:gdLst>
                  <a:gd name="T0" fmla="*/ 40 w 34"/>
                  <a:gd name="T1" fmla="*/ 5 h 33"/>
                  <a:gd name="T2" fmla="*/ 49 w 34"/>
                  <a:gd name="T3" fmla="*/ 5 h 33"/>
                  <a:gd name="T4" fmla="*/ 54 w 34"/>
                  <a:gd name="T5" fmla="*/ 19 h 33"/>
                  <a:gd name="T6" fmla="*/ 61 w 34"/>
                  <a:gd name="T7" fmla="*/ 26 h 33"/>
                  <a:gd name="T8" fmla="*/ 75 w 34"/>
                  <a:gd name="T9" fmla="*/ 31 h 33"/>
                  <a:gd name="T10" fmla="*/ 75 w 34"/>
                  <a:gd name="T11" fmla="*/ 40 h 33"/>
                  <a:gd name="T12" fmla="*/ 64 w 34"/>
                  <a:gd name="T13" fmla="*/ 47 h 33"/>
                  <a:gd name="T14" fmla="*/ 61 w 34"/>
                  <a:gd name="T15" fmla="*/ 57 h 33"/>
                  <a:gd name="T16" fmla="*/ 61 w 34"/>
                  <a:gd name="T17" fmla="*/ 71 h 33"/>
                  <a:gd name="T18" fmla="*/ 52 w 34"/>
                  <a:gd name="T19" fmla="*/ 76 h 33"/>
                  <a:gd name="T20" fmla="*/ 40 w 34"/>
                  <a:gd name="T21" fmla="*/ 69 h 33"/>
                  <a:gd name="T22" fmla="*/ 31 w 34"/>
                  <a:gd name="T23" fmla="*/ 66 h 33"/>
                  <a:gd name="T24" fmla="*/ 16 w 34"/>
                  <a:gd name="T25" fmla="*/ 71 h 33"/>
                  <a:gd name="T26" fmla="*/ 9 w 34"/>
                  <a:gd name="T27" fmla="*/ 64 h 33"/>
                  <a:gd name="T28" fmla="*/ 14 w 34"/>
                  <a:gd name="T29" fmla="*/ 50 h 33"/>
                  <a:gd name="T30" fmla="*/ 12 w 34"/>
                  <a:gd name="T31" fmla="*/ 40 h 33"/>
                  <a:gd name="T32" fmla="*/ 5 w 34"/>
                  <a:gd name="T33" fmla="*/ 28 h 33"/>
                  <a:gd name="T34" fmla="*/ 7 w 34"/>
                  <a:gd name="T35" fmla="*/ 21 h 33"/>
                  <a:gd name="T36" fmla="*/ 24 w 34"/>
                  <a:gd name="T37" fmla="*/ 21 h 33"/>
                  <a:gd name="T38" fmla="*/ 31 w 34"/>
                  <a:gd name="T39" fmla="*/ 17 h 33"/>
                  <a:gd name="T40" fmla="*/ 40 w 34"/>
                  <a:gd name="T41" fmla="*/ 5 h 3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4"/>
                  <a:gd name="T64" fmla="*/ 0 h 33"/>
                  <a:gd name="T65" fmla="*/ 34 w 34"/>
                  <a:gd name="T66" fmla="*/ 33 h 3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4" h="33">
                    <a:moveTo>
                      <a:pt x="17" y="2"/>
                    </a:moveTo>
                    <a:cubicBezTo>
                      <a:pt x="18" y="0"/>
                      <a:pt x="20" y="0"/>
                      <a:pt x="21" y="2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9"/>
                      <a:pt x="24" y="11"/>
                      <a:pt x="26" y="11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4" y="16"/>
                      <a:pt x="32" y="17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6" y="21"/>
                      <a:pt x="25" y="23"/>
                      <a:pt x="26" y="24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2"/>
                      <a:pt x="24" y="33"/>
                      <a:pt x="22" y="32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6" y="28"/>
                      <a:pt x="14" y="27"/>
                      <a:pt x="13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5" y="31"/>
                      <a:pt x="4" y="29"/>
                      <a:pt x="4" y="2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7" y="20"/>
                      <a:pt x="6" y="18"/>
                      <a:pt x="5" y="17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1"/>
                      <a:pt x="2" y="9"/>
                      <a:pt x="3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9"/>
                      <a:pt x="12" y="8"/>
                      <a:pt x="13" y="7"/>
                    </a:cubicBezTo>
                    <a:cubicBezTo>
                      <a:pt x="17" y="2"/>
                      <a:pt x="17" y="2"/>
                      <a:pt x="17" y="2"/>
                    </a:cubicBezTo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30" name="Freeform 29"/>
              <p:cNvSpPr>
                <a:spLocks noEditPoints="1" noChangeArrowheads="1"/>
              </p:cNvSpPr>
              <p:nvPr/>
            </p:nvSpPr>
            <p:spPr bwMode="auto">
              <a:xfrm>
                <a:off x="1687" y="990"/>
                <a:ext cx="12" cy="15"/>
              </a:xfrm>
              <a:custGeom>
                <a:avLst/>
                <a:gdLst>
                  <a:gd name="T0" fmla="*/ 2 w 5"/>
                  <a:gd name="T1" fmla="*/ 13 h 6"/>
                  <a:gd name="T2" fmla="*/ 0 w 5"/>
                  <a:gd name="T3" fmla="*/ 15 h 6"/>
                  <a:gd name="T4" fmla="*/ 0 w 5"/>
                  <a:gd name="T5" fmla="*/ 15 h 6"/>
                  <a:gd name="T6" fmla="*/ 2 w 5"/>
                  <a:gd name="T7" fmla="*/ 13 h 6"/>
                  <a:gd name="T8" fmla="*/ 2 w 5"/>
                  <a:gd name="T9" fmla="*/ 13 h 6"/>
                  <a:gd name="T10" fmla="*/ 2 w 5"/>
                  <a:gd name="T11" fmla="*/ 13 h 6"/>
                  <a:gd name="T12" fmla="*/ 2 w 5"/>
                  <a:gd name="T13" fmla="*/ 13 h 6"/>
                  <a:gd name="T14" fmla="*/ 12 w 5"/>
                  <a:gd name="T15" fmla="*/ 0 h 6"/>
                  <a:gd name="T16" fmla="*/ 12 w 5"/>
                  <a:gd name="T17" fmla="*/ 0 h 6"/>
                  <a:gd name="T18" fmla="*/ 2 w 5"/>
                  <a:gd name="T19" fmla="*/ 13 h 6"/>
                  <a:gd name="T20" fmla="*/ 2 w 5"/>
                  <a:gd name="T21" fmla="*/ 13 h 6"/>
                  <a:gd name="T22" fmla="*/ 2 w 5"/>
                  <a:gd name="T23" fmla="*/ 13 h 6"/>
                  <a:gd name="T24" fmla="*/ 12 w 5"/>
                  <a:gd name="T25" fmla="*/ 0 h 6"/>
                  <a:gd name="T26" fmla="*/ 12 w 5"/>
                  <a:gd name="T27" fmla="*/ 0 h 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"/>
                  <a:gd name="T43" fmla="*/ 0 h 6"/>
                  <a:gd name="T44" fmla="*/ 5 w 5"/>
                  <a:gd name="T45" fmla="*/ 6 h 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" h="6">
                    <a:moveTo>
                      <a:pt x="1" y="5"/>
                    </a:moveTo>
                    <a:cubicBezTo>
                      <a:pt x="1" y="5"/>
                      <a:pt x="1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5"/>
                      <a:pt x="1" y="5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31" name="Freeform 30"/>
              <p:cNvSpPr>
                <a:spLocks noChangeArrowheads="1"/>
              </p:cNvSpPr>
              <p:nvPr/>
            </p:nvSpPr>
            <p:spPr bwMode="auto">
              <a:xfrm>
                <a:off x="1687" y="988"/>
                <a:ext cx="17" cy="17"/>
              </a:xfrm>
              <a:custGeom>
                <a:avLst/>
                <a:gdLst>
                  <a:gd name="T0" fmla="*/ 17 w 7"/>
                  <a:gd name="T1" fmla="*/ 0 h 7"/>
                  <a:gd name="T2" fmla="*/ 12 w 7"/>
                  <a:gd name="T3" fmla="*/ 2 h 7"/>
                  <a:gd name="T4" fmla="*/ 12 w 7"/>
                  <a:gd name="T5" fmla="*/ 2 h 7"/>
                  <a:gd name="T6" fmla="*/ 2 w 7"/>
                  <a:gd name="T7" fmla="*/ 15 h 7"/>
                  <a:gd name="T8" fmla="*/ 2 w 7"/>
                  <a:gd name="T9" fmla="*/ 15 h 7"/>
                  <a:gd name="T10" fmla="*/ 2 w 7"/>
                  <a:gd name="T11" fmla="*/ 15 h 7"/>
                  <a:gd name="T12" fmla="*/ 2 w 7"/>
                  <a:gd name="T13" fmla="*/ 15 h 7"/>
                  <a:gd name="T14" fmla="*/ 2 w 7"/>
                  <a:gd name="T15" fmla="*/ 15 h 7"/>
                  <a:gd name="T16" fmla="*/ 0 w 7"/>
                  <a:gd name="T17" fmla="*/ 17 h 7"/>
                  <a:gd name="T18" fmla="*/ 7 w 7"/>
                  <a:gd name="T19" fmla="*/ 12 h 7"/>
                  <a:gd name="T20" fmla="*/ 15 w 7"/>
                  <a:gd name="T21" fmla="*/ 0 h 7"/>
                  <a:gd name="T22" fmla="*/ 17 w 7"/>
                  <a:gd name="T23" fmla="*/ 0 h 7"/>
                  <a:gd name="T24" fmla="*/ 17 w 7"/>
                  <a:gd name="T25" fmla="*/ 0 h 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"/>
                  <a:gd name="T40" fmla="*/ 0 h 7"/>
                  <a:gd name="T41" fmla="*/ 7 w 7"/>
                  <a:gd name="T42" fmla="*/ 7 h 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" h="7">
                    <a:moveTo>
                      <a:pt x="7" y="0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0" y="7"/>
                    </a:cubicBezTo>
                    <a:cubicBezTo>
                      <a:pt x="1" y="7"/>
                      <a:pt x="2" y="6"/>
                      <a:pt x="3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CDC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32" name="Freeform 31"/>
              <p:cNvSpPr>
                <a:spLocks noEditPoints="1" noChangeArrowheads="1"/>
              </p:cNvSpPr>
              <p:nvPr/>
            </p:nvSpPr>
            <p:spPr bwMode="auto">
              <a:xfrm>
                <a:off x="1723" y="1021"/>
                <a:ext cx="14" cy="14"/>
              </a:xfrm>
              <a:custGeom>
                <a:avLst/>
                <a:gdLst>
                  <a:gd name="T0" fmla="*/ 0 w 6"/>
                  <a:gd name="T1" fmla="*/ 12 h 6"/>
                  <a:gd name="T2" fmla="*/ 0 w 6"/>
                  <a:gd name="T3" fmla="*/ 14 h 6"/>
                  <a:gd name="T4" fmla="*/ 0 w 6"/>
                  <a:gd name="T5" fmla="*/ 14 h 6"/>
                  <a:gd name="T6" fmla="*/ 0 w 6"/>
                  <a:gd name="T7" fmla="*/ 12 h 6"/>
                  <a:gd name="T8" fmla="*/ 12 w 6"/>
                  <a:gd name="T9" fmla="*/ 5 h 6"/>
                  <a:gd name="T10" fmla="*/ 12 w 6"/>
                  <a:gd name="T11" fmla="*/ 5 h 6"/>
                  <a:gd name="T12" fmla="*/ 12 w 6"/>
                  <a:gd name="T13" fmla="*/ 5 h 6"/>
                  <a:gd name="T14" fmla="*/ 14 w 6"/>
                  <a:gd name="T15" fmla="*/ 2 h 6"/>
                  <a:gd name="T16" fmla="*/ 12 w 6"/>
                  <a:gd name="T17" fmla="*/ 5 h 6"/>
                  <a:gd name="T18" fmla="*/ 14 w 6"/>
                  <a:gd name="T19" fmla="*/ 2 h 6"/>
                  <a:gd name="T20" fmla="*/ 14 w 6"/>
                  <a:gd name="T21" fmla="*/ 2 h 6"/>
                  <a:gd name="T22" fmla="*/ 14 w 6"/>
                  <a:gd name="T23" fmla="*/ 2 h 6"/>
                  <a:gd name="T24" fmla="*/ 14 w 6"/>
                  <a:gd name="T25" fmla="*/ 2 h 6"/>
                  <a:gd name="T26" fmla="*/ 14 w 6"/>
                  <a:gd name="T27" fmla="*/ 2 h 6"/>
                  <a:gd name="T28" fmla="*/ 14 w 6"/>
                  <a:gd name="T29" fmla="*/ 2 h 6"/>
                  <a:gd name="T30" fmla="*/ 14 w 6"/>
                  <a:gd name="T31" fmla="*/ 2 h 6"/>
                  <a:gd name="T32" fmla="*/ 14 w 6"/>
                  <a:gd name="T33" fmla="*/ 2 h 6"/>
                  <a:gd name="T34" fmla="*/ 14 w 6"/>
                  <a:gd name="T35" fmla="*/ 2 h 6"/>
                  <a:gd name="T36" fmla="*/ 14 w 6"/>
                  <a:gd name="T37" fmla="*/ 2 h 6"/>
                  <a:gd name="T38" fmla="*/ 14 w 6"/>
                  <a:gd name="T39" fmla="*/ 2 h 6"/>
                  <a:gd name="T40" fmla="*/ 14 w 6"/>
                  <a:gd name="T41" fmla="*/ 2 h 6"/>
                  <a:gd name="T42" fmla="*/ 14 w 6"/>
                  <a:gd name="T43" fmla="*/ 2 h 6"/>
                  <a:gd name="T44" fmla="*/ 14 w 6"/>
                  <a:gd name="T45" fmla="*/ 2 h 6"/>
                  <a:gd name="T46" fmla="*/ 14 w 6"/>
                  <a:gd name="T47" fmla="*/ 2 h 6"/>
                  <a:gd name="T48" fmla="*/ 14 w 6"/>
                  <a:gd name="T49" fmla="*/ 2 h 6"/>
                  <a:gd name="T50" fmla="*/ 14 w 6"/>
                  <a:gd name="T51" fmla="*/ 2 h 6"/>
                  <a:gd name="T52" fmla="*/ 14 w 6"/>
                  <a:gd name="T53" fmla="*/ 2 h 6"/>
                  <a:gd name="T54" fmla="*/ 14 w 6"/>
                  <a:gd name="T55" fmla="*/ 2 h 6"/>
                  <a:gd name="T56" fmla="*/ 14 w 6"/>
                  <a:gd name="T57" fmla="*/ 0 h 6"/>
                  <a:gd name="T58" fmla="*/ 14 w 6"/>
                  <a:gd name="T59" fmla="*/ 0 h 6"/>
                  <a:gd name="T60" fmla="*/ 14 w 6"/>
                  <a:gd name="T61" fmla="*/ 2 h 6"/>
                  <a:gd name="T62" fmla="*/ 14 w 6"/>
                  <a:gd name="T63" fmla="*/ 0 h 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"/>
                  <a:gd name="T97" fmla="*/ 0 h 6"/>
                  <a:gd name="T98" fmla="*/ 6 w 6"/>
                  <a:gd name="T99" fmla="*/ 6 h 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" h="6">
                    <a:moveTo>
                      <a:pt x="0" y="5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5" y="2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33" name="Freeform 32"/>
              <p:cNvSpPr>
                <a:spLocks noChangeArrowheads="1"/>
              </p:cNvSpPr>
              <p:nvPr/>
            </p:nvSpPr>
            <p:spPr bwMode="auto">
              <a:xfrm>
                <a:off x="1723" y="1021"/>
                <a:ext cx="14" cy="14"/>
              </a:xfrm>
              <a:custGeom>
                <a:avLst/>
                <a:gdLst>
                  <a:gd name="T0" fmla="*/ 14 w 6"/>
                  <a:gd name="T1" fmla="*/ 0 h 6"/>
                  <a:gd name="T2" fmla="*/ 14 w 6"/>
                  <a:gd name="T3" fmla="*/ 0 h 6"/>
                  <a:gd name="T4" fmla="*/ 2 w 6"/>
                  <a:gd name="T5" fmla="*/ 9 h 6"/>
                  <a:gd name="T6" fmla="*/ 0 w 6"/>
                  <a:gd name="T7" fmla="*/ 14 h 6"/>
                  <a:gd name="T8" fmla="*/ 0 w 6"/>
                  <a:gd name="T9" fmla="*/ 12 h 6"/>
                  <a:gd name="T10" fmla="*/ 0 w 6"/>
                  <a:gd name="T11" fmla="*/ 12 h 6"/>
                  <a:gd name="T12" fmla="*/ 12 w 6"/>
                  <a:gd name="T13" fmla="*/ 5 h 6"/>
                  <a:gd name="T14" fmla="*/ 12 w 6"/>
                  <a:gd name="T15" fmla="*/ 5 h 6"/>
                  <a:gd name="T16" fmla="*/ 12 w 6"/>
                  <a:gd name="T17" fmla="*/ 5 h 6"/>
                  <a:gd name="T18" fmla="*/ 12 w 6"/>
                  <a:gd name="T19" fmla="*/ 5 h 6"/>
                  <a:gd name="T20" fmla="*/ 14 w 6"/>
                  <a:gd name="T21" fmla="*/ 2 h 6"/>
                  <a:gd name="T22" fmla="*/ 14 w 6"/>
                  <a:gd name="T23" fmla="*/ 2 h 6"/>
                  <a:gd name="T24" fmla="*/ 14 w 6"/>
                  <a:gd name="T25" fmla="*/ 2 h 6"/>
                  <a:gd name="T26" fmla="*/ 14 w 6"/>
                  <a:gd name="T27" fmla="*/ 2 h 6"/>
                  <a:gd name="T28" fmla="*/ 14 w 6"/>
                  <a:gd name="T29" fmla="*/ 2 h 6"/>
                  <a:gd name="T30" fmla="*/ 14 w 6"/>
                  <a:gd name="T31" fmla="*/ 2 h 6"/>
                  <a:gd name="T32" fmla="*/ 14 w 6"/>
                  <a:gd name="T33" fmla="*/ 2 h 6"/>
                  <a:gd name="T34" fmla="*/ 14 w 6"/>
                  <a:gd name="T35" fmla="*/ 2 h 6"/>
                  <a:gd name="T36" fmla="*/ 14 w 6"/>
                  <a:gd name="T37" fmla="*/ 2 h 6"/>
                  <a:gd name="T38" fmla="*/ 14 w 6"/>
                  <a:gd name="T39" fmla="*/ 2 h 6"/>
                  <a:gd name="T40" fmla="*/ 14 w 6"/>
                  <a:gd name="T41" fmla="*/ 2 h 6"/>
                  <a:gd name="T42" fmla="*/ 14 w 6"/>
                  <a:gd name="T43" fmla="*/ 2 h 6"/>
                  <a:gd name="T44" fmla="*/ 14 w 6"/>
                  <a:gd name="T45" fmla="*/ 2 h 6"/>
                  <a:gd name="T46" fmla="*/ 14 w 6"/>
                  <a:gd name="T47" fmla="*/ 2 h 6"/>
                  <a:gd name="T48" fmla="*/ 14 w 6"/>
                  <a:gd name="T49" fmla="*/ 0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"/>
                  <a:gd name="T76" fmla="*/ 0 h 6"/>
                  <a:gd name="T77" fmla="*/ 6 w 6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" h="6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CDC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34" name="Freeform 33"/>
              <p:cNvSpPr>
                <a:spLocks noEditPoints="1" noChangeArrowheads="1"/>
              </p:cNvSpPr>
              <p:nvPr/>
            </p:nvSpPr>
            <p:spPr bwMode="auto">
              <a:xfrm>
                <a:off x="1668" y="1050"/>
                <a:ext cx="53" cy="14"/>
              </a:xfrm>
              <a:custGeom>
                <a:avLst/>
                <a:gdLst>
                  <a:gd name="T0" fmla="*/ 46 w 22"/>
                  <a:gd name="T1" fmla="*/ 14 h 6"/>
                  <a:gd name="T2" fmla="*/ 46 w 22"/>
                  <a:gd name="T3" fmla="*/ 14 h 6"/>
                  <a:gd name="T4" fmla="*/ 46 w 22"/>
                  <a:gd name="T5" fmla="*/ 14 h 6"/>
                  <a:gd name="T6" fmla="*/ 46 w 22"/>
                  <a:gd name="T7" fmla="*/ 14 h 6"/>
                  <a:gd name="T8" fmla="*/ 53 w 22"/>
                  <a:gd name="T9" fmla="*/ 7 h 6"/>
                  <a:gd name="T10" fmla="*/ 46 w 22"/>
                  <a:gd name="T11" fmla="*/ 14 h 6"/>
                  <a:gd name="T12" fmla="*/ 53 w 22"/>
                  <a:gd name="T13" fmla="*/ 7 h 6"/>
                  <a:gd name="T14" fmla="*/ 5 w 22"/>
                  <a:gd name="T15" fmla="*/ 7 h 6"/>
                  <a:gd name="T16" fmla="*/ 5 w 22"/>
                  <a:gd name="T17" fmla="*/ 7 h 6"/>
                  <a:gd name="T18" fmla="*/ 5 w 22"/>
                  <a:gd name="T19" fmla="*/ 7 h 6"/>
                  <a:gd name="T20" fmla="*/ 5 w 22"/>
                  <a:gd name="T21" fmla="*/ 7 h 6"/>
                  <a:gd name="T22" fmla="*/ 7 w 22"/>
                  <a:gd name="T23" fmla="*/ 7 h 6"/>
                  <a:gd name="T24" fmla="*/ 5 w 22"/>
                  <a:gd name="T25" fmla="*/ 7 h 6"/>
                  <a:gd name="T26" fmla="*/ 7 w 22"/>
                  <a:gd name="T27" fmla="*/ 7 h 6"/>
                  <a:gd name="T28" fmla="*/ 7 w 22"/>
                  <a:gd name="T29" fmla="*/ 7 h 6"/>
                  <a:gd name="T30" fmla="*/ 7 w 22"/>
                  <a:gd name="T31" fmla="*/ 7 h 6"/>
                  <a:gd name="T32" fmla="*/ 7 w 22"/>
                  <a:gd name="T33" fmla="*/ 7 h 6"/>
                  <a:gd name="T34" fmla="*/ 53 w 22"/>
                  <a:gd name="T35" fmla="*/ 7 h 6"/>
                  <a:gd name="T36" fmla="*/ 53 w 22"/>
                  <a:gd name="T37" fmla="*/ 7 h 6"/>
                  <a:gd name="T38" fmla="*/ 53 w 22"/>
                  <a:gd name="T39" fmla="*/ 7 h 6"/>
                  <a:gd name="T40" fmla="*/ 53 w 22"/>
                  <a:gd name="T41" fmla="*/ 7 h 6"/>
                  <a:gd name="T42" fmla="*/ 53 w 22"/>
                  <a:gd name="T43" fmla="*/ 7 h 6"/>
                  <a:gd name="T44" fmla="*/ 53 w 22"/>
                  <a:gd name="T45" fmla="*/ 7 h 6"/>
                  <a:gd name="T46" fmla="*/ 31 w 22"/>
                  <a:gd name="T47" fmla="*/ 2 h 6"/>
                  <a:gd name="T48" fmla="*/ 31 w 22"/>
                  <a:gd name="T49" fmla="*/ 2 h 6"/>
                  <a:gd name="T50" fmla="*/ 31 w 22"/>
                  <a:gd name="T51" fmla="*/ 2 h 6"/>
                  <a:gd name="T52" fmla="*/ 22 w 22"/>
                  <a:gd name="T53" fmla="*/ 2 h 6"/>
                  <a:gd name="T54" fmla="*/ 22 w 22"/>
                  <a:gd name="T55" fmla="*/ 2 h 6"/>
                  <a:gd name="T56" fmla="*/ 22 w 22"/>
                  <a:gd name="T57" fmla="*/ 2 h 6"/>
                  <a:gd name="T58" fmla="*/ 24 w 22"/>
                  <a:gd name="T59" fmla="*/ 2 h 6"/>
                  <a:gd name="T60" fmla="*/ 22 w 22"/>
                  <a:gd name="T61" fmla="*/ 2 h 6"/>
                  <a:gd name="T62" fmla="*/ 24 w 22"/>
                  <a:gd name="T63" fmla="*/ 2 h 6"/>
                  <a:gd name="T64" fmla="*/ 24 w 22"/>
                  <a:gd name="T65" fmla="*/ 2 h 6"/>
                  <a:gd name="T66" fmla="*/ 24 w 22"/>
                  <a:gd name="T67" fmla="*/ 2 h 6"/>
                  <a:gd name="T68" fmla="*/ 27 w 22"/>
                  <a:gd name="T69" fmla="*/ 2 h 6"/>
                  <a:gd name="T70" fmla="*/ 24 w 22"/>
                  <a:gd name="T71" fmla="*/ 2 h 6"/>
                  <a:gd name="T72" fmla="*/ 0 w 22"/>
                  <a:gd name="T73" fmla="*/ 0 h 6"/>
                  <a:gd name="T74" fmla="*/ 0 w 22"/>
                  <a:gd name="T75" fmla="*/ 0 h 6"/>
                  <a:gd name="T76" fmla="*/ 0 w 22"/>
                  <a:gd name="T77" fmla="*/ 0 h 6"/>
                  <a:gd name="T78" fmla="*/ 0 w 22"/>
                  <a:gd name="T79" fmla="*/ 0 h 6"/>
                  <a:gd name="T80" fmla="*/ 0 w 22"/>
                  <a:gd name="T81" fmla="*/ 0 h 6"/>
                  <a:gd name="T82" fmla="*/ 0 w 22"/>
                  <a:gd name="T83" fmla="*/ 0 h 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2"/>
                  <a:gd name="T127" fmla="*/ 0 h 6"/>
                  <a:gd name="T128" fmla="*/ 22 w 22"/>
                  <a:gd name="T129" fmla="*/ 6 h 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2" h="6">
                    <a:moveTo>
                      <a:pt x="19" y="6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moveTo>
                      <a:pt x="22" y="3"/>
                    </a:moveTo>
                    <a:cubicBezTo>
                      <a:pt x="22" y="5"/>
                      <a:pt x="21" y="6"/>
                      <a:pt x="19" y="6"/>
                    </a:cubicBezTo>
                    <a:cubicBezTo>
                      <a:pt x="21" y="6"/>
                      <a:pt x="22" y="5"/>
                      <a:pt x="22" y="3"/>
                    </a:cubicBezTo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moveTo>
                      <a:pt x="3" y="3"/>
                    </a:moveTo>
                    <a:cubicBezTo>
                      <a:pt x="3" y="3"/>
                      <a:pt x="3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moveTo>
                      <a:pt x="22" y="3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moveTo>
                      <a:pt x="13" y="1"/>
                    </a:move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moveTo>
                      <a:pt x="9" y="1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moveTo>
                      <a:pt x="10" y="1"/>
                    </a:moveTo>
                    <a:cubicBezTo>
                      <a:pt x="10" y="1"/>
                      <a:pt x="10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moveTo>
                      <a:pt x="10" y="1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1" y="1"/>
                    </a:cubicBezTo>
                    <a:cubicBezTo>
                      <a:pt x="10" y="1"/>
                      <a:pt x="10" y="1"/>
                      <a:pt x="1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35" name="Freeform 34"/>
              <p:cNvSpPr>
                <a:spLocks noChangeArrowheads="1"/>
              </p:cNvSpPr>
              <p:nvPr/>
            </p:nvSpPr>
            <p:spPr bwMode="auto">
              <a:xfrm>
                <a:off x="1661" y="1007"/>
                <a:ext cx="60" cy="57"/>
              </a:xfrm>
              <a:custGeom>
                <a:avLst/>
                <a:gdLst>
                  <a:gd name="T0" fmla="*/ 7 w 25"/>
                  <a:gd name="T1" fmla="*/ 0 h 24"/>
                  <a:gd name="T2" fmla="*/ 5 w 25"/>
                  <a:gd name="T3" fmla="*/ 0 h 24"/>
                  <a:gd name="T4" fmla="*/ 0 w 25"/>
                  <a:gd name="T5" fmla="*/ 5 h 24"/>
                  <a:gd name="T6" fmla="*/ 2 w 25"/>
                  <a:gd name="T7" fmla="*/ 7 h 24"/>
                  <a:gd name="T8" fmla="*/ 10 w 25"/>
                  <a:gd name="T9" fmla="*/ 19 h 24"/>
                  <a:gd name="T10" fmla="*/ 12 w 25"/>
                  <a:gd name="T11" fmla="*/ 26 h 24"/>
                  <a:gd name="T12" fmla="*/ 12 w 25"/>
                  <a:gd name="T13" fmla="*/ 29 h 24"/>
                  <a:gd name="T14" fmla="*/ 7 w 25"/>
                  <a:gd name="T15" fmla="*/ 43 h 24"/>
                  <a:gd name="T16" fmla="*/ 7 w 25"/>
                  <a:gd name="T17" fmla="*/ 43 h 24"/>
                  <a:gd name="T18" fmla="*/ 7 w 25"/>
                  <a:gd name="T19" fmla="*/ 43 h 24"/>
                  <a:gd name="T20" fmla="*/ 7 w 25"/>
                  <a:gd name="T21" fmla="*/ 43 h 24"/>
                  <a:gd name="T22" fmla="*/ 7 w 25"/>
                  <a:gd name="T23" fmla="*/ 43 h 24"/>
                  <a:gd name="T24" fmla="*/ 7 w 25"/>
                  <a:gd name="T25" fmla="*/ 43 h 24"/>
                  <a:gd name="T26" fmla="*/ 12 w 25"/>
                  <a:gd name="T27" fmla="*/ 50 h 24"/>
                  <a:gd name="T28" fmla="*/ 12 w 25"/>
                  <a:gd name="T29" fmla="*/ 50 h 24"/>
                  <a:gd name="T30" fmla="*/ 12 w 25"/>
                  <a:gd name="T31" fmla="*/ 50 h 24"/>
                  <a:gd name="T32" fmla="*/ 14 w 25"/>
                  <a:gd name="T33" fmla="*/ 50 h 24"/>
                  <a:gd name="T34" fmla="*/ 14 w 25"/>
                  <a:gd name="T35" fmla="*/ 50 h 24"/>
                  <a:gd name="T36" fmla="*/ 14 w 25"/>
                  <a:gd name="T37" fmla="*/ 50 h 24"/>
                  <a:gd name="T38" fmla="*/ 14 w 25"/>
                  <a:gd name="T39" fmla="*/ 50 h 24"/>
                  <a:gd name="T40" fmla="*/ 29 w 25"/>
                  <a:gd name="T41" fmla="*/ 45 h 24"/>
                  <a:gd name="T42" fmla="*/ 29 w 25"/>
                  <a:gd name="T43" fmla="*/ 45 h 24"/>
                  <a:gd name="T44" fmla="*/ 29 w 25"/>
                  <a:gd name="T45" fmla="*/ 45 h 24"/>
                  <a:gd name="T46" fmla="*/ 29 w 25"/>
                  <a:gd name="T47" fmla="*/ 45 h 24"/>
                  <a:gd name="T48" fmla="*/ 31 w 25"/>
                  <a:gd name="T49" fmla="*/ 45 h 24"/>
                  <a:gd name="T50" fmla="*/ 31 w 25"/>
                  <a:gd name="T51" fmla="*/ 45 h 24"/>
                  <a:gd name="T52" fmla="*/ 31 w 25"/>
                  <a:gd name="T53" fmla="*/ 45 h 24"/>
                  <a:gd name="T54" fmla="*/ 31 w 25"/>
                  <a:gd name="T55" fmla="*/ 45 h 24"/>
                  <a:gd name="T56" fmla="*/ 34 w 25"/>
                  <a:gd name="T57" fmla="*/ 45 h 24"/>
                  <a:gd name="T58" fmla="*/ 38 w 25"/>
                  <a:gd name="T59" fmla="*/ 45 h 24"/>
                  <a:gd name="T60" fmla="*/ 38 w 25"/>
                  <a:gd name="T61" fmla="*/ 45 h 24"/>
                  <a:gd name="T62" fmla="*/ 38 w 25"/>
                  <a:gd name="T63" fmla="*/ 48 h 24"/>
                  <a:gd name="T64" fmla="*/ 50 w 25"/>
                  <a:gd name="T65" fmla="*/ 55 h 24"/>
                  <a:gd name="T66" fmla="*/ 53 w 25"/>
                  <a:gd name="T67" fmla="*/ 57 h 24"/>
                  <a:gd name="T68" fmla="*/ 53 w 25"/>
                  <a:gd name="T69" fmla="*/ 57 h 24"/>
                  <a:gd name="T70" fmla="*/ 53 w 25"/>
                  <a:gd name="T71" fmla="*/ 57 h 24"/>
                  <a:gd name="T72" fmla="*/ 60 w 25"/>
                  <a:gd name="T73" fmla="*/ 50 h 24"/>
                  <a:gd name="T74" fmla="*/ 60 w 25"/>
                  <a:gd name="T75" fmla="*/ 50 h 24"/>
                  <a:gd name="T76" fmla="*/ 60 w 25"/>
                  <a:gd name="T77" fmla="*/ 50 h 24"/>
                  <a:gd name="T78" fmla="*/ 60 w 25"/>
                  <a:gd name="T79" fmla="*/ 50 h 24"/>
                  <a:gd name="T80" fmla="*/ 58 w 25"/>
                  <a:gd name="T81" fmla="*/ 50 h 24"/>
                  <a:gd name="T82" fmla="*/ 53 w 25"/>
                  <a:gd name="T83" fmla="*/ 50 h 24"/>
                  <a:gd name="T84" fmla="*/ 43 w 25"/>
                  <a:gd name="T85" fmla="*/ 40 h 24"/>
                  <a:gd name="T86" fmla="*/ 36 w 25"/>
                  <a:gd name="T87" fmla="*/ 38 h 24"/>
                  <a:gd name="T88" fmla="*/ 34 w 25"/>
                  <a:gd name="T89" fmla="*/ 40 h 24"/>
                  <a:gd name="T90" fmla="*/ 19 w 25"/>
                  <a:gd name="T91" fmla="*/ 45 h 24"/>
                  <a:gd name="T92" fmla="*/ 19 w 25"/>
                  <a:gd name="T93" fmla="*/ 45 h 24"/>
                  <a:gd name="T94" fmla="*/ 14 w 25"/>
                  <a:gd name="T95" fmla="*/ 38 h 24"/>
                  <a:gd name="T96" fmla="*/ 19 w 25"/>
                  <a:gd name="T97" fmla="*/ 24 h 24"/>
                  <a:gd name="T98" fmla="*/ 17 w 25"/>
                  <a:gd name="T99" fmla="*/ 17 h 24"/>
                  <a:gd name="T100" fmla="*/ 7 w 25"/>
                  <a:gd name="T101" fmla="*/ 5 h 24"/>
                  <a:gd name="T102" fmla="*/ 7 w 25"/>
                  <a:gd name="T103" fmla="*/ 0 h 24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5"/>
                  <a:gd name="T157" fmla="*/ 0 h 24"/>
                  <a:gd name="T158" fmla="*/ 25 w 25"/>
                  <a:gd name="T159" fmla="*/ 24 h 24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5" h="2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5" y="11"/>
                      <a:pt x="5" y="12"/>
                      <a:pt x="5" y="12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20"/>
                      <a:pt x="4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4" y="19"/>
                    </a:cubicBezTo>
                    <a:cubicBezTo>
                      <a:pt x="14" y="19"/>
                      <a:pt x="15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20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4" y="24"/>
                      <a:pt x="25" y="23"/>
                      <a:pt x="25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7" y="17"/>
                      <a:pt x="16" y="16"/>
                      <a:pt x="15" y="16"/>
                    </a:cubicBezTo>
                    <a:cubicBezTo>
                      <a:pt x="15" y="16"/>
                      <a:pt x="14" y="17"/>
                      <a:pt x="14" y="17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6" y="19"/>
                      <a:pt x="5" y="17"/>
                      <a:pt x="6" y="16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8"/>
                      <a:pt x="7" y="7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0"/>
                      <a:pt x="3" y="0"/>
                    </a:cubicBezTo>
                  </a:path>
                </a:pathLst>
              </a:custGeom>
              <a:solidFill>
                <a:srgbClr val="CDC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36" name="Freeform 35"/>
              <p:cNvSpPr>
                <a:spLocks noEditPoints="1" noChangeArrowheads="1"/>
              </p:cNvSpPr>
              <p:nvPr/>
            </p:nvSpPr>
            <p:spPr bwMode="auto">
              <a:xfrm>
                <a:off x="2409" y="907"/>
                <a:ext cx="43" cy="88"/>
              </a:xfrm>
              <a:custGeom>
                <a:avLst/>
                <a:gdLst>
                  <a:gd name="T0" fmla="*/ 36 w 43"/>
                  <a:gd name="T1" fmla="*/ 53 h 88"/>
                  <a:gd name="T2" fmla="*/ 14 w 43"/>
                  <a:gd name="T3" fmla="*/ 57 h 88"/>
                  <a:gd name="T4" fmla="*/ 24 w 43"/>
                  <a:gd name="T5" fmla="*/ 88 h 88"/>
                  <a:gd name="T6" fmla="*/ 43 w 43"/>
                  <a:gd name="T7" fmla="*/ 81 h 88"/>
                  <a:gd name="T8" fmla="*/ 36 w 43"/>
                  <a:gd name="T9" fmla="*/ 53 h 88"/>
                  <a:gd name="T10" fmla="*/ 22 w 43"/>
                  <a:gd name="T11" fmla="*/ 0 h 88"/>
                  <a:gd name="T12" fmla="*/ 0 w 43"/>
                  <a:gd name="T13" fmla="*/ 8 h 88"/>
                  <a:gd name="T14" fmla="*/ 10 w 43"/>
                  <a:gd name="T15" fmla="*/ 38 h 88"/>
                  <a:gd name="T16" fmla="*/ 29 w 43"/>
                  <a:gd name="T17" fmla="*/ 31 h 88"/>
                  <a:gd name="T18" fmla="*/ 22 w 43"/>
                  <a:gd name="T19" fmla="*/ 0 h 8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3"/>
                  <a:gd name="T31" fmla="*/ 0 h 88"/>
                  <a:gd name="T32" fmla="*/ 43 w 43"/>
                  <a:gd name="T33" fmla="*/ 88 h 8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3" h="88">
                    <a:moveTo>
                      <a:pt x="36" y="53"/>
                    </a:moveTo>
                    <a:lnTo>
                      <a:pt x="14" y="57"/>
                    </a:lnTo>
                    <a:lnTo>
                      <a:pt x="24" y="88"/>
                    </a:lnTo>
                    <a:lnTo>
                      <a:pt x="43" y="81"/>
                    </a:lnTo>
                    <a:lnTo>
                      <a:pt x="36" y="53"/>
                    </a:lnTo>
                    <a:close/>
                    <a:moveTo>
                      <a:pt x="22" y="0"/>
                    </a:moveTo>
                    <a:lnTo>
                      <a:pt x="0" y="8"/>
                    </a:lnTo>
                    <a:lnTo>
                      <a:pt x="10" y="38"/>
                    </a:lnTo>
                    <a:lnTo>
                      <a:pt x="29" y="31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ECE5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37" name="Freeform 36"/>
              <p:cNvSpPr>
                <a:spLocks noEditPoints="1" noChangeArrowheads="1"/>
              </p:cNvSpPr>
              <p:nvPr/>
            </p:nvSpPr>
            <p:spPr bwMode="auto">
              <a:xfrm>
                <a:off x="2409" y="907"/>
                <a:ext cx="43" cy="88"/>
              </a:xfrm>
              <a:custGeom>
                <a:avLst/>
                <a:gdLst>
                  <a:gd name="T0" fmla="*/ 36 w 43"/>
                  <a:gd name="T1" fmla="*/ 53 h 88"/>
                  <a:gd name="T2" fmla="*/ 14 w 43"/>
                  <a:gd name="T3" fmla="*/ 57 h 88"/>
                  <a:gd name="T4" fmla="*/ 24 w 43"/>
                  <a:gd name="T5" fmla="*/ 88 h 88"/>
                  <a:gd name="T6" fmla="*/ 43 w 43"/>
                  <a:gd name="T7" fmla="*/ 81 h 88"/>
                  <a:gd name="T8" fmla="*/ 36 w 43"/>
                  <a:gd name="T9" fmla="*/ 53 h 88"/>
                  <a:gd name="T10" fmla="*/ 22 w 43"/>
                  <a:gd name="T11" fmla="*/ 0 h 88"/>
                  <a:gd name="T12" fmla="*/ 0 w 43"/>
                  <a:gd name="T13" fmla="*/ 8 h 88"/>
                  <a:gd name="T14" fmla="*/ 10 w 43"/>
                  <a:gd name="T15" fmla="*/ 38 h 88"/>
                  <a:gd name="T16" fmla="*/ 29 w 43"/>
                  <a:gd name="T17" fmla="*/ 31 h 88"/>
                  <a:gd name="T18" fmla="*/ 22 w 43"/>
                  <a:gd name="T19" fmla="*/ 0 h 8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3"/>
                  <a:gd name="T31" fmla="*/ 0 h 88"/>
                  <a:gd name="T32" fmla="*/ 43 w 43"/>
                  <a:gd name="T33" fmla="*/ 88 h 8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3" h="88">
                    <a:moveTo>
                      <a:pt x="36" y="53"/>
                    </a:moveTo>
                    <a:lnTo>
                      <a:pt x="14" y="57"/>
                    </a:lnTo>
                    <a:lnTo>
                      <a:pt x="24" y="88"/>
                    </a:lnTo>
                    <a:lnTo>
                      <a:pt x="43" y="81"/>
                    </a:lnTo>
                    <a:lnTo>
                      <a:pt x="36" y="53"/>
                    </a:lnTo>
                    <a:moveTo>
                      <a:pt x="22" y="0"/>
                    </a:moveTo>
                    <a:lnTo>
                      <a:pt x="0" y="8"/>
                    </a:lnTo>
                    <a:lnTo>
                      <a:pt x="10" y="38"/>
                    </a:lnTo>
                    <a:lnTo>
                      <a:pt x="29" y="31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38" name="Freeform 37"/>
              <p:cNvSpPr>
                <a:spLocks noChangeArrowheads="1"/>
              </p:cNvSpPr>
              <p:nvPr/>
            </p:nvSpPr>
            <p:spPr bwMode="auto">
              <a:xfrm>
                <a:off x="2388" y="931"/>
                <a:ext cx="88" cy="43"/>
              </a:xfrm>
              <a:custGeom>
                <a:avLst/>
                <a:gdLst>
                  <a:gd name="T0" fmla="*/ 80 w 88"/>
                  <a:gd name="T1" fmla="*/ 0 h 43"/>
                  <a:gd name="T2" fmla="*/ 50 w 88"/>
                  <a:gd name="T3" fmla="*/ 7 h 43"/>
                  <a:gd name="T4" fmla="*/ 31 w 88"/>
                  <a:gd name="T5" fmla="*/ 14 h 43"/>
                  <a:gd name="T6" fmla="*/ 0 w 88"/>
                  <a:gd name="T7" fmla="*/ 21 h 43"/>
                  <a:gd name="T8" fmla="*/ 7 w 88"/>
                  <a:gd name="T9" fmla="*/ 43 h 43"/>
                  <a:gd name="T10" fmla="*/ 35 w 88"/>
                  <a:gd name="T11" fmla="*/ 33 h 43"/>
                  <a:gd name="T12" fmla="*/ 57 w 88"/>
                  <a:gd name="T13" fmla="*/ 29 h 43"/>
                  <a:gd name="T14" fmla="*/ 88 w 88"/>
                  <a:gd name="T15" fmla="*/ 19 h 43"/>
                  <a:gd name="T16" fmla="*/ 80 w 88"/>
                  <a:gd name="T17" fmla="*/ 0 h 4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8"/>
                  <a:gd name="T28" fmla="*/ 0 h 43"/>
                  <a:gd name="T29" fmla="*/ 88 w 88"/>
                  <a:gd name="T30" fmla="*/ 43 h 4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8" h="43">
                    <a:moveTo>
                      <a:pt x="80" y="0"/>
                    </a:moveTo>
                    <a:lnTo>
                      <a:pt x="50" y="7"/>
                    </a:lnTo>
                    <a:lnTo>
                      <a:pt x="31" y="14"/>
                    </a:lnTo>
                    <a:lnTo>
                      <a:pt x="0" y="21"/>
                    </a:lnTo>
                    <a:lnTo>
                      <a:pt x="7" y="43"/>
                    </a:lnTo>
                    <a:lnTo>
                      <a:pt x="35" y="33"/>
                    </a:lnTo>
                    <a:lnTo>
                      <a:pt x="57" y="29"/>
                    </a:lnTo>
                    <a:lnTo>
                      <a:pt x="88" y="1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ECE5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39" name="Freeform 38"/>
              <p:cNvSpPr>
                <a:spLocks noChangeArrowheads="1"/>
              </p:cNvSpPr>
              <p:nvPr/>
            </p:nvSpPr>
            <p:spPr bwMode="auto">
              <a:xfrm>
                <a:off x="2388" y="931"/>
                <a:ext cx="88" cy="43"/>
              </a:xfrm>
              <a:custGeom>
                <a:avLst/>
                <a:gdLst>
                  <a:gd name="T0" fmla="*/ 80 w 88"/>
                  <a:gd name="T1" fmla="*/ 0 h 43"/>
                  <a:gd name="T2" fmla="*/ 50 w 88"/>
                  <a:gd name="T3" fmla="*/ 7 h 43"/>
                  <a:gd name="T4" fmla="*/ 31 w 88"/>
                  <a:gd name="T5" fmla="*/ 14 h 43"/>
                  <a:gd name="T6" fmla="*/ 0 w 88"/>
                  <a:gd name="T7" fmla="*/ 21 h 43"/>
                  <a:gd name="T8" fmla="*/ 7 w 88"/>
                  <a:gd name="T9" fmla="*/ 43 h 43"/>
                  <a:gd name="T10" fmla="*/ 35 w 88"/>
                  <a:gd name="T11" fmla="*/ 33 h 43"/>
                  <a:gd name="T12" fmla="*/ 57 w 88"/>
                  <a:gd name="T13" fmla="*/ 29 h 43"/>
                  <a:gd name="T14" fmla="*/ 88 w 88"/>
                  <a:gd name="T15" fmla="*/ 19 h 43"/>
                  <a:gd name="T16" fmla="*/ 80 w 88"/>
                  <a:gd name="T17" fmla="*/ 0 h 4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8"/>
                  <a:gd name="T28" fmla="*/ 0 h 43"/>
                  <a:gd name="T29" fmla="*/ 88 w 88"/>
                  <a:gd name="T30" fmla="*/ 43 h 4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8" h="43">
                    <a:moveTo>
                      <a:pt x="80" y="0"/>
                    </a:moveTo>
                    <a:lnTo>
                      <a:pt x="50" y="7"/>
                    </a:lnTo>
                    <a:lnTo>
                      <a:pt x="31" y="14"/>
                    </a:lnTo>
                    <a:lnTo>
                      <a:pt x="0" y="21"/>
                    </a:lnTo>
                    <a:lnTo>
                      <a:pt x="7" y="43"/>
                    </a:lnTo>
                    <a:lnTo>
                      <a:pt x="35" y="33"/>
                    </a:lnTo>
                    <a:lnTo>
                      <a:pt x="57" y="29"/>
                    </a:lnTo>
                    <a:lnTo>
                      <a:pt x="88" y="19"/>
                    </a:lnTo>
                    <a:lnTo>
                      <a:pt x="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40" name="Freeform 39"/>
              <p:cNvSpPr>
                <a:spLocks noChangeArrowheads="1"/>
              </p:cNvSpPr>
              <p:nvPr/>
            </p:nvSpPr>
            <p:spPr bwMode="auto">
              <a:xfrm>
                <a:off x="2414" y="907"/>
                <a:ext cx="43" cy="86"/>
              </a:xfrm>
              <a:custGeom>
                <a:avLst/>
                <a:gdLst>
                  <a:gd name="T0" fmla="*/ 43 w 43"/>
                  <a:gd name="T1" fmla="*/ 81 h 86"/>
                  <a:gd name="T2" fmla="*/ 24 w 43"/>
                  <a:gd name="T3" fmla="*/ 86 h 86"/>
                  <a:gd name="T4" fmla="*/ 0 w 43"/>
                  <a:gd name="T5" fmla="*/ 5 h 86"/>
                  <a:gd name="T6" fmla="*/ 21 w 43"/>
                  <a:gd name="T7" fmla="*/ 0 h 86"/>
                  <a:gd name="T8" fmla="*/ 43 w 43"/>
                  <a:gd name="T9" fmla="*/ 81 h 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86"/>
                  <a:gd name="T17" fmla="*/ 43 w 43"/>
                  <a:gd name="T18" fmla="*/ 86 h 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86">
                    <a:moveTo>
                      <a:pt x="43" y="81"/>
                    </a:moveTo>
                    <a:lnTo>
                      <a:pt x="24" y="86"/>
                    </a:lnTo>
                    <a:lnTo>
                      <a:pt x="0" y="5"/>
                    </a:lnTo>
                    <a:lnTo>
                      <a:pt x="21" y="0"/>
                    </a:lnTo>
                    <a:lnTo>
                      <a:pt x="43" y="81"/>
                    </a:ln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41" name="Freeform 40"/>
              <p:cNvSpPr>
                <a:spLocks noChangeArrowheads="1"/>
              </p:cNvSpPr>
              <p:nvPr/>
            </p:nvSpPr>
            <p:spPr bwMode="auto">
              <a:xfrm>
                <a:off x="2393" y="929"/>
                <a:ext cx="85" cy="42"/>
              </a:xfrm>
              <a:custGeom>
                <a:avLst/>
                <a:gdLst>
                  <a:gd name="T0" fmla="*/ 4 w 85"/>
                  <a:gd name="T1" fmla="*/ 42 h 42"/>
                  <a:gd name="T2" fmla="*/ 0 w 85"/>
                  <a:gd name="T3" fmla="*/ 23 h 42"/>
                  <a:gd name="T4" fmla="*/ 80 w 85"/>
                  <a:gd name="T5" fmla="*/ 0 h 42"/>
                  <a:gd name="T6" fmla="*/ 85 w 85"/>
                  <a:gd name="T7" fmla="*/ 21 h 42"/>
                  <a:gd name="T8" fmla="*/ 4 w 85"/>
                  <a:gd name="T9" fmla="*/ 4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5"/>
                  <a:gd name="T16" fmla="*/ 0 h 42"/>
                  <a:gd name="T17" fmla="*/ 85 w 85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5" h="42">
                    <a:moveTo>
                      <a:pt x="4" y="42"/>
                    </a:moveTo>
                    <a:lnTo>
                      <a:pt x="0" y="23"/>
                    </a:lnTo>
                    <a:lnTo>
                      <a:pt x="80" y="0"/>
                    </a:lnTo>
                    <a:lnTo>
                      <a:pt x="85" y="21"/>
                    </a:lnTo>
                    <a:lnTo>
                      <a:pt x="4" y="42"/>
                    </a:ln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42" name="Freeform 41"/>
              <p:cNvSpPr>
                <a:spLocks noChangeArrowheads="1"/>
              </p:cNvSpPr>
              <p:nvPr/>
            </p:nvSpPr>
            <p:spPr bwMode="auto">
              <a:xfrm>
                <a:off x="734" y="1315"/>
                <a:ext cx="21" cy="31"/>
              </a:xfrm>
              <a:custGeom>
                <a:avLst/>
                <a:gdLst>
                  <a:gd name="T0" fmla="*/ 19 w 9"/>
                  <a:gd name="T1" fmla="*/ 17 h 13"/>
                  <a:gd name="T2" fmla="*/ 7 w 9"/>
                  <a:gd name="T3" fmla="*/ 31 h 13"/>
                  <a:gd name="T4" fmla="*/ 0 w 9"/>
                  <a:gd name="T5" fmla="*/ 14 h 13"/>
                  <a:gd name="T6" fmla="*/ 12 w 9"/>
                  <a:gd name="T7" fmla="*/ 0 h 13"/>
                  <a:gd name="T8" fmla="*/ 19 w 9"/>
                  <a:gd name="T9" fmla="*/ 1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13"/>
                  <a:gd name="T17" fmla="*/ 9 w 9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13">
                    <a:moveTo>
                      <a:pt x="8" y="7"/>
                    </a:moveTo>
                    <a:cubicBezTo>
                      <a:pt x="8" y="11"/>
                      <a:pt x="5" y="13"/>
                      <a:pt x="3" y="13"/>
                    </a:cubicBezTo>
                    <a:cubicBezTo>
                      <a:pt x="1" y="13"/>
                      <a:pt x="0" y="9"/>
                      <a:pt x="0" y="6"/>
                    </a:cubicBezTo>
                    <a:cubicBezTo>
                      <a:pt x="1" y="2"/>
                      <a:pt x="3" y="0"/>
                      <a:pt x="5" y="0"/>
                    </a:cubicBezTo>
                    <a:cubicBezTo>
                      <a:pt x="8" y="1"/>
                      <a:pt x="9" y="4"/>
                      <a:pt x="8" y="7"/>
                    </a:cubicBezTo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43" name="Freeform 42"/>
              <p:cNvSpPr>
                <a:spLocks noChangeArrowheads="1"/>
              </p:cNvSpPr>
              <p:nvPr/>
            </p:nvSpPr>
            <p:spPr bwMode="auto">
              <a:xfrm>
                <a:off x="734" y="1315"/>
                <a:ext cx="19" cy="31"/>
              </a:xfrm>
              <a:custGeom>
                <a:avLst/>
                <a:gdLst>
                  <a:gd name="T0" fmla="*/ 12 w 8"/>
                  <a:gd name="T1" fmla="*/ 0 h 13"/>
                  <a:gd name="T2" fmla="*/ 0 w 8"/>
                  <a:gd name="T3" fmla="*/ 14 h 13"/>
                  <a:gd name="T4" fmla="*/ 0 w 8"/>
                  <a:gd name="T5" fmla="*/ 19 h 13"/>
                  <a:gd name="T6" fmla="*/ 7 w 8"/>
                  <a:gd name="T7" fmla="*/ 31 h 13"/>
                  <a:gd name="T8" fmla="*/ 10 w 8"/>
                  <a:gd name="T9" fmla="*/ 31 h 13"/>
                  <a:gd name="T10" fmla="*/ 19 w 8"/>
                  <a:gd name="T11" fmla="*/ 17 h 13"/>
                  <a:gd name="T12" fmla="*/ 19 w 8"/>
                  <a:gd name="T13" fmla="*/ 12 h 13"/>
                  <a:gd name="T14" fmla="*/ 12 w 8"/>
                  <a:gd name="T15" fmla="*/ 0 h 13"/>
                  <a:gd name="T16" fmla="*/ 12 w 8"/>
                  <a:gd name="T17" fmla="*/ 0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"/>
                  <a:gd name="T28" fmla="*/ 0 h 13"/>
                  <a:gd name="T29" fmla="*/ 8 w 8"/>
                  <a:gd name="T30" fmla="*/ 13 h 1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" h="13">
                    <a:moveTo>
                      <a:pt x="5" y="0"/>
                    </a:moveTo>
                    <a:cubicBezTo>
                      <a:pt x="3" y="0"/>
                      <a:pt x="1" y="3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10"/>
                      <a:pt x="1" y="13"/>
                      <a:pt x="3" y="13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6" y="13"/>
                      <a:pt x="8" y="10"/>
                      <a:pt x="8" y="7"/>
                    </a:cubicBezTo>
                    <a:cubicBezTo>
                      <a:pt x="8" y="7"/>
                      <a:pt x="8" y="6"/>
                      <a:pt x="8" y="5"/>
                    </a:cubicBezTo>
                    <a:cubicBezTo>
                      <a:pt x="8" y="3"/>
                      <a:pt x="7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E47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44" name="Freeform 43"/>
              <p:cNvSpPr>
                <a:spLocks noChangeArrowheads="1"/>
              </p:cNvSpPr>
              <p:nvPr/>
            </p:nvSpPr>
            <p:spPr bwMode="auto">
              <a:xfrm>
                <a:off x="738" y="1303"/>
                <a:ext cx="31" cy="59"/>
              </a:xfrm>
              <a:custGeom>
                <a:avLst/>
                <a:gdLst>
                  <a:gd name="T0" fmla="*/ 21 w 13"/>
                  <a:gd name="T1" fmla="*/ 52 h 25"/>
                  <a:gd name="T2" fmla="*/ 14 w 13"/>
                  <a:gd name="T3" fmla="*/ 57 h 25"/>
                  <a:gd name="T4" fmla="*/ 5 w 13"/>
                  <a:gd name="T5" fmla="*/ 57 h 25"/>
                  <a:gd name="T6" fmla="*/ 0 w 13"/>
                  <a:gd name="T7" fmla="*/ 47 h 25"/>
                  <a:gd name="T8" fmla="*/ 7 w 13"/>
                  <a:gd name="T9" fmla="*/ 7 h 25"/>
                  <a:gd name="T10" fmla="*/ 14 w 13"/>
                  <a:gd name="T11" fmla="*/ 0 h 25"/>
                  <a:gd name="T12" fmla="*/ 24 w 13"/>
                  <a:gd name="T13" fmla="*/ 2 h 25"/>
                  <a:gd name="T14" fmla="*/ 29 w 13"/>
                  <a:gd name="T15" fmla="*/ 9 h 25"/>
                  <a:gd name="T16" fmla="*/ 21 w 13"/>
                  <a:gd name="T17" fmla="*/ 52 h 2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"/>
                  <a:gd name="T28" fmla="*/ 0 h 25"/>
                  <a:gd name="T29" fmla="*/ 13 w 13"/>
                  <a:gd name="T30" fmla="*/ 25 h 2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" h="25">
                    <a:moveTo>
                      <a:pt x="9" y="22"/>
                    </a:moveTo>
                    <a:cubicBezTo>
                      <a:pt x="9" y="24"/>
                      <a:pt x="7" y="25"/>
                      <a:pt x="6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3"/>
                      <a:pt x="0" y="22"/>
                      <a:pt x="0" y="2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5" y="0"/>
                      <a:pt x="6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3" y="2"/>
                      <a:pt x="12" y="4"/>
                    </a:cubicBezTo>
                    <a:lnTo>
                      <a:pt x="9" y="22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45" name="Freeform 44"/>
              <p:cNvSpPr>
                <a:spLocks noChangeArrowheads="1"/>
              </p:cNvSpPr>
              <p:nvPr/>
            </p:nvSpPr>
            <p:spPr bwMode="auto">
              <a:xfrm>
                <a:off x="748" y="1287"/>
                <a:ext cx="42" cy="101"/>
              </a:xfrm>
              <a:custGeom>
                <a:avLst/>
                <a:gdLst>
                  <a:gd name="T0" fmla="*/ 26 w 42"/>
                  <a:gd name="T1" fmla="*/ 101 h 101"/>
                  <a:gd name="T2" fmla="*/ 0 w 42"/>
                  <a:gd name="T3" fmla="*/ 78 h 101"/>
                  <a:gd name="T4" fmla="*/ 12 w 42"/>
                  <a:gd name="T5" fmla="*/ 14 h 101"/>
                  <a:gd name="T6" fmla="*/ 42 w 42"/>
                  <a:gd name="T7" fmla="*/ 0 h 101"/>
                  <a:gd name="T8" fmla="*/ 26 w 42"/>
                  <a:gd name="T9" fmla="*/ 101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101"/>
                  <a:gd name="T17" fmla="*/ 42 w 42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101">
                    <a:moveTo>
                      <a:pt x="26" y="101"/>
                    </a:moveTo>
                    <a:lnTo>
                      <a:pt x="0" y="78"/>
                    </a:lnTo>
                    <a:lnTo>
                      <a:pt x="12" y="14"/>
                    </a:lnTo>
                    <a:lnTo>
                      <a:pt x="42" y="0"/>
                    </a:lnTo>
                    <a:lnTo>
                      <a:pt x="26" y="101"/>
                    </a:ln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46" name="Freeform 45"/>
              <p:cNvSpPr>
                <a:spLocks noChangeArrowheads="1"/>
              </p:cNvSpPr>
              <p:nvPr/>
            </p:nvSpPr>
            <p:spPr bwMode="auto">
              <a:xfrm>
                <a:off x="788" y="1303"/>
                <a:ext cx="26" cy="74"/>
              </a:xfrm>
              <a:custGeom>
                <a:avLst/>
                <a:gdLst>
                  <a:gd name="T0" fmla="*/ 2 w 11"/>
                  <a:gd name="T1" fmla="*/ 74 h 31"/>
                  <a:gd name="T2" fmla="*/ 0 w 11"/>
                  <a:gd name="T3" fmla="*/ 74 h 31"/>
                  <a:gd name="T4" fmla="*/ 0 w 11"/>
                  <a:gd name="T5" fmla="*/ 72 h 31"/>
                  <a:gd name="T6" fmla="*/ 14 w 11"/>
                  <a:gd name="T7" fmla="*/ 57 h 31"/>
                  <a:gd name="T8" fmla="*/ 21 w 11"/>
                  <a:gd name="T9" fmla="*/ 29 h 31"/>
                  <a:gd name="T10" fmla="*/ 14 w 11"/>
                  <a:gd name="T11" fmla="*/ 2 h 31"/>
                  <a:gd name="T12" fmla="*/ 14 w 11"/>
                  <a:gd name="T13" fmla="*/ 0 h 31"/>
                  <a:gd name="T14" fmla="*/ 17 w 11"/>
                  <a:gd name="T15" fmla="*/ 0 h 31"/>
                  <a:gd name="T16" fmla="*/ 26 w 11"/>
                  <a:gd name="T17" fmla="*/ 31 h 31"/>
                  <a:gd name="T18" fmla="*/ 19 w 11"/>
                  <a:gd name="T19" fmla="*/ 57 h 31"/>
                  <a:gd name="T20" fmla="*/ 2 w 11"/>
                  <a:gd name="T21" fmla="*/ 74 h 3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"/>
                  <a:gd name="T34" fmla="*/ 0 h 31"/>
                  <a:gd name="T35" fmla="*/ 11 w 11"/>
                  <a:gd name="T36" fmla="*/ 31 h 3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" h="31">
                    <a:moveTo>
                      <a:pt x="1" y="31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3" y="29"/>
                      <a:pt x="5" y="27"/>
                      <a:pt x="6" y="24"/>
                    </a:cubicBezTo>
                    <a:cubicBezTo>
                      <a:pt x="8" y="20"/>
                      <a:pt x="9" y="16"/>
                      <a:pt x="9" y="12"/>
                    </a:cubicBezTo>
                    <a:cubicBezTo>
                      <a:pt x="9" y="10"/>
                      <a:pt x="9" y="4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0" y="4"/>
                      <a:pt x="11" y="9"/>
                      <a:pt x="11" y="13"/>
                    </a:cubicBezTo>
                    <a:cubicBezTo>
                      <a:pt x="11" y="17"/>
                      <a:pt x="10" y="21"/>
                      <a:pt x="8" y="24"/>
                    </a:cubicBezTo>
                    <a:cubicBezTo>
                      <a:pt x="6" y="28"/>
                      <a:pt x="4" y="30"/>
                      <a:pt x="1" y="31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47" name="Freeform 46"/>
              <p:cNvSpPr>
                <a:spLocks noChangeArrowheads="1"/>
              </p:cNvSpPr>
              <p:nvPr/>
            </p:nvSpPr>
            <p:spPr bwMode="auto">
              <a:xfrm>
                <a:off x="786" y="1310"/>
                <a:ext cx="19" cy="60"/>
              </a:xfrm>
              <a:custGeom>
                <a:avLst/>
                <a:gdLst>
                  <a:gd name="T0" fmla="*/ 2 w 8"/>
                  <a:gd name="T1" fmla="*/ 60 h 25"/>
                  <a:gd name="T2" fmla="*/ 0 w 8"/>
                  <a:gd name="T3" fmla="*/ 58 h 25"/>
                  <a:gd name="T4" fmla="*/ 0 w 8"/>
                  <a:gd name="T5" fmla="*/ 55 h 25"/>
                  <a:gd name="T6" fmla="*/ 14 w 8"/>
                  <a:gd name="T7" fmla="*/ 31 h 25"/>
                  <a:gd name="T8" fmla="*/ 10 w 8"/>
                  <a:gd name="T9" fmla="*/ 2 h 25"/>
                  <a:gd name="T10" fmla="*/ 10 w 8"/>
                  <a:gd name="T11" fmla="*/ 0 h 25"/>
                  <a:gd name="T12" fmla="*/ 14 w 8"/>
                  <a:gd name="T13" fmla="*/ 0 h 25"/>
                  <a:gd name="T14" fmla="*/ 17 w 8"/>
                  <a:gd name="T15" fmla="*/ 34 h 25"/>
                  <a:gd name="T16" fmla="*/ 17 w 8"/>
                  <a:gd name="T17" fmla="*/ 34 h 25"/>
                  <a:gd name="T18" fmla="*/ 2 w 8"/>
                  <a:gd name="T19" fmla="*/ 58 h 25"/>
                  <a:gd name="T20" fmla="*/ 2 w 8"/>
                  <a:gd name="T21" fmla="*/ 60 h 2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"/>
                  <a:gd name="T34" fmla="*/ 0 h 25"/>
                  <a:gd name="T35" fmla="*/ 8 w 8"/>
                  <a:gd name="T36" fmla="*/ 25 h 2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" h="25">
                    <a:moveTo>
                      <a:pt x="1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3" y="20"/>
                      <a:pt x="5" y="18"/>
                      <a:pt x="6" y="13"/>
                    </a:cubicBezTo>
                    <a:cubicBezTo>
                      <a:pt x="7" y="8"/>
                      <a:pt x="6" y="5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8" y="4"/>
                      <a:pt x="8" y="8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6" y="18"/>
                      <a:pt x="5" y="21"/>
                      <a:pt x="1" y="24"/>
                    </a:cubicBezTo>
                    <a:lnTo>
                      <a:pt x="1" y="25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48" name="Freeform 47"/>
              <p:cNvSpPr>
                <a:spLocks noChangeArrowheads="1"/>
              </p:cNvSpPr>
              <p:nvPr/>
            </p:nvSpPr>
            <p:spPr bwMode="auto">
              <a:xfrm>
                <a:off x="783" y="1320"/>
                <a:ext cx="15" cy="38"/>
              </a:xfrm>
              <a:custGeom>
                <a:avLst/>
                <a:gdLst>
                  <a:gd name="T0" fmla="*/ 3 w 6"/>
                  <a:gd name="T1" fmla="*/ 38 h 16"/>
                  <a:gd name="T2" fmla="*/ 3 w 6"/>
                  <a:gd name="T3" fmla="*/ 38 h 16"/>
                  <a:gd name="T4" fmla="*/ 0 w 6"/>
                  <a:gd name="T5" fmla="*/ 36 h 16"/>
                  <a:gd name="T6" fmla="*/ 8 w 6"/>
                  <a:gd name="T7" fmla="*/ 2 h 16"/>
                  <a:gd name="T8" fmla="*/ 8 w 6"/>
                  <a:gd name="T9" fmla="*/ 0 h 16"/>
                  <a:gd name="T10" fmla="*/ 10 w 6"/>
                  <a:gd name="T11" fmla="*/ 2 h 16"/>
                  <a:gd name="T12" fmla="*/ 5 w 6"/>
                  <a:gd name="T13" fmla="*/ 36 h 16"/>
                  <a:gd name="T14" fmla="*/ 3 w 6"/>
                  <a:gd name="T15" fmla="*/ 38 h 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"/>
                  <a:gd name="T25" fmla="*/ 0 h 16"/>
                  <a:gd name="T26" fmla="*/ 6 w 6"/>
                  <a:gd name="T27" fmla="*/ 16 h 1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" h="16">
                    <a:moveTo>
                      <a:pt x="1" y="16"/>
                    </a:moveTo>
                    <a:cubicBezTo>
                      <a:pt x="1" y="16"/>
                      <a:pt x="1" y="16"/>
                      <a:pt x="1" y="1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3" y="10"/>
                      <a:pt x="4" y="6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6" y="6"/>
                      <a:pt x="5" y="11"/>
                      <a:pt x="2" y="15"/>
                    </a:cubicBezTo>
                    <a:lnTo>
                      <a:pt x="1" y="16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49" name="Freeform 48"/>
              <p:cNvSpPr>
                <a:spLocks noChangeArrowheads="1"/>
              </p:cNvSpPr>
              <p:nvPr/>
            </p:nvSpPr>
            <p:spPr bwMode="auto">
              <a:xfrm>
                <a:off x="383" y="483"/>
                <a:ext cx="93" cy="93"/>
              </a:xfrm>
              <a:custGeom>
                <a:avLst/>
                <a:gdLst>
                  <a:gd name="T0" fmla="*/ 93 w 93"/>
                  <a:gd name="T1" fmla="*/ 74 h 93"/>
                  <a:gd name="T2" fmla="*/ 19 w 93"/>
                  <a:gd name="T3" fmla="*/ 93 h 93"/>
                  <a:gd name="T4" fmla="*/ 0 w 93"/>
                  <a:gd name="T5" fmla="*/ 19 h 93"/>
                  <a:gd name="T6" fmla="*/ 74 w 93"/>
                  <a:gd name="T7" fmla="*/ 0 h 93"/>
                  <a:gd name="T8" fmla="*/ 93 w 93"/>
                  <a:gd name="T9" fmla="*/ 74 h 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"/>
                  <a:gd name="T16" fmla="*/ 0 h 93"/>
                  <a:gd name="T17" fmla="*/ 93 w 93"/>
                  <a:gd name="T18" fmla="*/ 93 h 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" h="93">
                    <a:moveTo>
                      <a:pt x="93" y="74"/>
                    </a:moveTo>
                    <a:lnTo>
                      <a:pt x="19" y="93"/>
                    </a:lnTo>
                    <a:lnTo>
                      <a:pt x="0" y="19"/>
                    </a:lnTo>
                    <a:lnTo>
                      <a:pt x="74" y="0"/>
                    </a:lnTo>
                    <a:lnTo>
                      <a:pt x="93" y="74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50" name="Freeform 49"/>
              <p:cNvSpPr>
                <a:spLocks noChangeArrowheads="1"/>
              </p:cNvSpPr>
              <p:nvPr/>
            </p:nvSpPr>
            <p:spPr bwMode="auto">
              <a:xfrm>
                <a:off x="440" y="524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5 h 3"/>
                  <a:gd name="T4" fmla="*/ 5 w 3"/>
                  <a:gd name="T5" fmla="*/ 7 h 3"/>
                  <a:gd name="T6" fmla="*/ 7 w 3"/>
                  <a:gd name="T7" fmla="*/ 2 h 3"/>
                  <a:gd name="T8" fmla="*/ 2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51" name="Freeform 50"/>
              <p:cNvSpPr>
                <a:spLocks noEditPoints="1" noChangeArrowheads="1"/>
              </p:cNvSpPr>
              <p:nvPr/>
            </p:nvSpPr>
            <p:spPr bwMode="auto">
              <a:xfrm>
                <a:off x="369" y="469"/>
                <a:ext cx="121" cy="121"/>
              </a:xfrm>
              <a:custGeom>
                <a:avLst/>
                <a:gdLst>
                  <a:gd name="T0" fmla="*/ 83 w 51"/>
                  <a:gd name="T1" fmla="*/ 2 h 51"/>
                  <a:gd name="T2" fmla="*/ 14 w 51"/>
                  <a:gd name="T3" fmla="*/ 21 h 51"/>
                  <a:gd name="T4" fmla="*/ 2 w 51"/>
                  <a:gd name="T5" fmla="*/ 38 h 51"/>
                  <a:gd name="T6" fmla="*/ 21 w 51"/>
                  <a:gd name="T7" fmla="*/ 109 h 51"/>
                  <a:gd name="T8" fmla="*/ 38 w 51"/>
                  <a:gd name="T9" fmla="*/ 119 h 51"/>
                  <a:gd name="T10" fmla="*/ 109 w 51"/>
                  <a:gd name="T11" fmla="*/ 102 h 51"/>
                  <a:gd name="T12" fmla="*/ 119 w 51"/>
                  <a:gd name="T13" fmla="*/ 83 h 51"/>
                  <a:gd name="T14" fmla="*/ 102 w 51"/>
                  <a:gd name="T15" fmla="*/ 14 h 51"/>
                  <a:gd name="T16" fmla="*/ 83 w 51"/>
                  <a:gd name="T17" fmla="*/ 2 h 51"/>
                  <a:gd name="T18" fmla="*/ 69 w 51"/>
                  <a:gd name="T19" fmla="*/ 93 h 51"/>
                  <a:gd name="T20" fmla="*/ 28 w 51"/>
                  <a:gd name="T21" fmla="*/ 69 h 51"/>
                  <a:gd name="T22" fmla="*/ 52 w 51"/>
                  <a:gd name="T23" fmla="*/ 31 h 51"/>
                  <a:gd name="T24" fmla="*/ 93 w 51"/>
                  <a:gd name="T25" fmla="*/ 52 h 51"/>
                  <a:gd name="T26" fmla="*/ 69 w 51"/>
                  <a:gd name="T27" fmla="*/ 93 h 5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1"/>
                  <a:gd name="T43" fmla="*/ 0 h 51"/>
                  <a:gd name="T44" fmla="*/ 51 w 51"/>
                  <a:gd name="T45" fmla="*/ 51 h 5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1" h="51">
                    <a:moveTo>
                      <a:pt x="35" y="1"/>
                    </a:moveTo>
                    <a:cubicBezTo>
                      <a:pt x="6" y="9"/>
                      <a:pt x="6" y="9"/>
                      <a:pt x="6" y="9"/>
                    </a:cubicBezTo>
                    <a:cubicBezTo>
                      <a:pt x="2" y="10"/>
                      <a:pt x="0" y="13"/>
                      <a:pt x="1" y="1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9"/>
                      <a:pt x="13" y="51"/>
                      <a:pt x="16" y="50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9" y="42"/>
                      <a:pt x="51" y="39"/>
                      <a:pt x="50" y="35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2"/>
                      <a:pt x="39" y="0"/>
                      <a:pt x="35" y="1"/>
                    </a:cubicBezTo>
                    <a:close/>
                    <a:moveTo>
                      <a:pt x="29" y="39"/>
                    </a:moveTo>
                    <a:cubicBezTo>
                      <a:pt x="22" y="41"/>
                      <a:pt x="14" y="37"/>
                      <a:pt x="12" y="29"/>
                    </a:cubicBezTo>
                    <a:cubicBezTo>
                      <a:pt x="11" y="22"/>
                      <a:pt x="15" y="14"/>
                      <a:pt x="22" y="13"/>
                    </a:cubicBezTo>
                    <a:cubicBezTo>
                      <a:pt x="30" y="11"/>
                      <a:pt x="37" y="15"/>
                      <a:pt x="39" y="22"/>
                    </a:cubicBezTo>
                    <a:cubicBezTo>
                      <a:pt x="41" y="30"/>
                      <a:pt x="36" y="37"/>
                      <a:pt x="29" y="39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52" name="Freeform 51"/>
              <p:cNvSpPr>
                <a:spLocks noChangeArrowheads="1"/>
              </p:cNvSpPr>
              <p:nvPr/>
            </p:nvSpPr>
            <p:spPr bwMode="auto">
              <a:xfrm>
                <a:off x="414" y="531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5 h 3"/>
                  <a:gd name="T4" fmla="*/ 2 w 3"/>
                  <a:gd name="T5" fmla="*/ 7 h 3"/>
                  <a:gd name="T6" fmla="*/ 5 w 3"/>
                  <a:gd name="T7" fmla="*/ 2 h 3"/>
                  <a:gd name="T8" fmla="*/ 2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2" y="2"/>
                      <a:pt x="3" y="2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53" name="Freeform 52"/>
              <p:cNvSpPr>
                <a:spLocks noChangeArrowheads="1"/>
              </p:cNvSpPr>
              <p:nvPr/>
            </p:nvSpPr>
            <p:spPr bwMode="auto">
              <a:xfrm>
                <a:off x="1157" y="1642"/>
                <a:ext cx="7" cy="7"/>
              </a:xfrm>
              <a:custGeom>
                <a:avLst/>
                <a:gdLst>
                  <a:gd name="T0" fmla="*/ 7 w 3"/>
                  <a:gd name="T1" fmla="*/ 2 h 3"/>
                  <a:gd name="T2" fmla="*/ 5 w 3"/>
                  <a:gd name="T3" fmla="*/ 7 h 3"/>
                  <a:gd name="T4" fmla="*/ 2 w 3"/>
                  <a:gd name="T5" fmla="*/ 7 h 3"/>
                  <a:gd name="T6" fmla="*/ 2 w 3"/>
                  <a:gd name="T7" fmla="*/ 2 h 3"/>
                  <a:gd name="T8" fmla="*/ 7 w 3"/>
                  <a:gd name="T9" fmla="*/ 2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505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54" name="Freeform 53"/>
              <p:cNvSpPr>
                <a:spLocks noChangeArrowheads="1"/>
              </p:cNvSpPr>
              <p:nvPr/>
            </p:nvSpPr>
            <p:spPr bwMode="auto">
              <a:xfrm>
                <a:off x="1141" y="1621"/>
                <a:ext cx="26" cy="28"/>
              </a:xfrm>
              <a:custGeom>
                <a:avLst/>
                <a:gdLst>
                  <a:gd name="T0" fmla="*/ 24 w 11"/>
                  <a:gd name="T1" fmla="*/ 14 h 12"/>
                  <a:gd name="T2" fmla="*/ 21 w 11"/>
                  <a:gd name="T3" fmla="*/ 26 h 12"/>
                  <a:gd name="T4" fmla="*/ 9 w 11"/>
                  <a:gd name="T5" fmla="*/ 23 h 12"/>
                  <a:gd name="T6" fmla="*/ 5 w 11"/>
                  <a:gd name="T7" fmla="*/ 14 h 12"/>
                  <a:gd name="T8" fmla="*/ 7 w 11"/>
                  <a:gd name="T9" fmla="*/ 2 h 12"/>
                  <a:gd name="T10" fmla="*/ 19 w 11"/>
                  <a:gd name="T11" fmla="*/ 5 h 12"/>
                  <a:gd name="T12" fmla="*/ 24 w 11"/>
                  <a:gd name="T13" fmla="*/ 14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"/>
                  <a:gd name="T22" fmla="*/ 0 h 12"/>
                  <a:gd name="T23" fmla="*/ 11 w 11"/>
                  <a:gd name="T24" fmla="*/ 12 h 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" h="12">
                    <a:moveTo>
                      <a:pt x="10" y="6"/>
                    </a:moveTo>
                    <a:cubicBezTo>
                      <a:pt x="11" y="8"/>
                      <a:pt x="11" y="10"/>
                      <a:pt x="9" y="11"/>
                    </a:cubicBezTo>
                    <a:cubicBezTo>
                      <a:pt x="7" y="12"/>
                      <a:pt x="5" y="12"/>
                      <a:pt x="4" y="1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4" y="0"/>
                      <a:pt x="7" y="1"/>
                      <a:pt x="8" y="2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55" name="Freeform 54"/>
              <p:cNvSpPr>
                <a:spLocks noChangeArrowheads="1"/>
              </p:cNvSpPr>
              <p:nvPr/>
            </p:nvSpPr>
            <p:spPr bwMode="auto">
              <a:xfrm>
                <a:off x="1056" y="1493"/>
                <a:ext cx="42" cy="31"/>
              </a:xfrm>
              <a:custGeom>
                <a:avLst/>
                <a:gdLst>
                  <a:gd name="T0" fmla="*/ 0 w 18"/>
                  <a:gd name="T1" fmla="*/ 26 h 13"/>
                  <a:gd name="T2" fmla="*/ 9 w 18"/>
                  <a:gd name="T3" fmla="*/ 29 h 13"/>
                  <a:gd name="T4" fmla="*/ 37 w 18"/>
                  <a:gd name="T5" fmla="*/ 14 h 13"/>
                  <a:gd name="T6" fmla="*/ 40 w 18"/>
                  <a:gd name="T7" fmla="*/ 5 h 13"/>
                  <a:gd name="T8" fmla="*/ 30 w 18"/>
                  <a:gd name="T9" fmla="*/ 2 h 13"/>
                  <a:gd name="T10" fmla="*/ 5 w 18"/>
                  <a:gd name="T11" fmla="*/ 17 h 13"/>
                  <a:gd name="T12" fmla="*/ 0 w 18"/>
                  <a:gd name="T13" fmla="*/ 26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"/>
                  <a:gd name="T22" fmla="*/ 0 h 13"/>
                  <a:gd name="T23" fmla="*/ 18 w 1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" h="13">
                    <a:moveTo>
                      <a:pt x="0" y="11"/>
                    </a:moveTo>
                    <a:cubicBezTo>
                      <a:pt x="1" y="12"/>
                      <a:pt x="3" y="13"/>
                      <a:pt x="4" y="12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7" y="5"/>
                      <a:pt x="18" y="3"/>
                      <a:pt x="17" y="2"/>
                    </a:cubicBezTo>
                    <a:cubicBezTo>
                      <a:pt x="16" y="1"/>
                      <a:pt x="14" y="0"/>
                      <a:pt x="13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8"/>
                      <a:pt x="0" y="9"/>
                      <a:pt x="0" y="11"/>
                    </a:cubicBezTo>
                    <a:close/>
                  </a:path>
                </a:pathLst>
              </a:custGeom>
              <a:solidFill>
                <a:srgbClr val="C8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56" name="Freeform 55"/>
              <p:cNvSpPr>
                <a:spLocks noChangeArrowheads="1"/>
              </p:cNvSpPr>
              <p:nvPr/>
            </p:nvSpPr>
            <p:spPr bwMode="auto">
              <a:xfrm>
                <a:off x="1082" y="1569"/>
                <a:ext cx="37" cy="33"/>
              </a:xfrm>
              <a:custGeom>
                <a:avLst/>
                <a:gdLst>
                  <a:gd name="T0" fmla="*/ 19 w 16"/>
                  <a:gd name="T1" fmla="*/ 19 h 14"/>
                  <a:gd name="T2" fmla="*/ 28 w 16"/>
                  <a:gd name="T3" fmla="*/ 33 h 14"/>
                  <a:gd name="T4" fmla="*/ 37 w 16"/>
                  <a:gd name="T5" fmla="*/ 26 h 14"/>
                  <a:gd name="T6" fmla="*/ 28 w 16"/>
                  <a:gd name="T7" fmla="*/ 12 h 14"/>
                  <a:gd name="T8" fmla="*/ 0 w 16"/>
                  <a:gd name="T9" fmla="*/ 5 h 14"/>
                  <a:gd name="T10" fmla="*/ 7 w 16"/>
                  <a:gd name="T11" fmla="*/ 17 h 14"/>
                  <a:gd name="T12" fmla="*/ 19 w 16"/>
                  <a:gd name="T13" fmla="*/ 19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"/>
                  <a:gd name="T22" fmla="*/ 0 h 14"/>
                  <a:gd name="T23" fmla="*/ 16 w 16"/>
                  <a:gd name="T24" fmla="*/ 14 h 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" h="14">
                    <a:moveTo>
                      <a:pt x="8" y="8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1"/>
                      <a:pt x="4" y="0"/>
                      <a:pt x="0" y="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5" y="6"/>
                      <a:pt x="7" y="6"/>
                      <a:pt x="8" y="8"/>
                    </a:cubicBezTo>
                    <a:close/>
                  </a:path>
                </a:pathLst>
              </a:custGeom>
              <a:solidFill>
                <a:srgbClr val="C8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57" name="Freeform 56"/>
              <p:cNvSpPr>
                <a:spLocks noChangeArrowheads="1"/>
              </p:cNvSpPr>
              <p:nvPr/>
            </p:nvSpPr>
            <p:spPr bwMode="auto">
              <a:xfrm>
                <a:off x="1122" y="1550"/>
                <a:ext cx="23" cy="37"/>
              </a:xfrm>
              <a:custGeom>
                <a:avLst/>
                <a:gdLst>
                  <a:gd name="T0" fmla="*/ 21 w 10"/>
                  <a:gd name="T1" fmla="*/ 30 h 16"/>
                  <a:gd name="T2" fmla="*/ 16 w 10"/>
                  <a:gd name="T3" fmla="*/ 23 h 16"/>
                  <a:gd name="T4" fmla="*/ 18 w 10"/>
                  <a:gd name="T5" fmla="*/ 12 h 16"/>
                  <a:gd name="T6" fmla="*/ 21 w 10"/>
                  <a:gd name="T7" fmla="*/ 5 h 16"/>
                  <a:gd name="T8" fmla="*/ 14 w 10"/>
                  <a:gd name="T9" fmla="*/ 2 h 16"/>
                  <a:gd name="T10" fmla="*/ 7 w 10"/>
                  <a:gd name="T11" fmla="*/ 30 h 16"/>
                  <a:gd name="T12" fmla="*/ 12 w 10"/>
                  <a:gd name="T13" fmla="*/ 37 h 16"/>
                  <a:gd name="T14" fmla="*/ 21 w 10"/>
                  <a:gd name="T15" fmla="*/ 30 h 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"/>
                  <a:gd name="T25" fmla="*/ 0 h 16"/>
                  <a:gd name="T26" fmla="*/ 10 w 10"/>
                  <a:gd name="T27" fmla="*/ 16 h 1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" h="16">
                    <a:moveTo>
                      <a:pt x="9" y="13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6" y="8"/>
                      <a:pt x="7" y="6"/>
                      <a:pt x="8" y="5"/>
                    </a:cubicBezTo>
                    <a:cubicBezTo>
                      <a:pt x="10" y="5"/>
                      <a:pt x="10" y="3"/>
                      <a:pt x="9" y="2"/>
                    </a:cubicBezTo>
                    <a:cubicBezTo>
                      <a:pt x="9" y="0"/>
                      <a:pt x="7" y="0"/>
                      <a:pt x="6" y="1"/>
                    </a:cubicBezTo>
                    <a:cubicBezTo>
                      <a:pt x="2" y="3"/>
                      <a:pt x="0" y="9"/>
                      <a:pt x="3" y="13"/>
                    </a:cubicBezTo>
                    <a:cubicBezTo>
                      <a:pt x="5" y="16"/>
                      <a:pt x="5" y="16"/>
                      <a:pt x="5" y="16"/>
                    </a:cubicBezTo>
                    <a:lnTo>
                      <a:pt x="9" y="13"/>
                    </a:lnTo>
                    <a:close/>
                  </a:path>
                </a:pathLst>
              </a:custGeom>
              <a:solidFill>
                <a:srgbClr val="C8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58" name="Freeform 57"/>
              <p:cNvSpPr>
                <a:spLocks noChangeArrowheads="1"/>
              </p:cNvSpPr>
              <p:nvPr/>
            </p:nvSpPr>
            <p:spPr bwMode="auto">
              <a:xfrm>
                <a:off x="1079" y="1550"/>
                <a:ext cx="66" cy="35"/>
              </a:xfrm>
              <a:custGeom>
                <a:avLst/>
                <a:gdLst>
                  <a:gd name="T0" fmla="*/ 0 w 28"/>
                  <a:gd name="T1" fmla="*/ 30 h 15"/>
                  <a:gd name="T2" fmla="*/ 9 w 28"/>
                  <a:gd name="T3" fmla="*/ 35 h 15"/>
                  <a:gd name="T4" fmla="*/ 61 w 28"/>
                  <a:gd name="T5" fmla="*/ 14 h 15"/>
                  <a:gd name="T6" fmla="*/ 66 w 28"/>
                  <a:gd name="T7" fmla="*/ 5 h 15"/>
                  <a:gd name="T8" fmla="*/ 57 w 28"/>
                  <a:gd name="T9" fmla="*/ 0 h 15"/>
                  <a:gd name="T10" fmla="*/ 5 w 28"/>
                  <a:gd name="T11" fmla="*/ 21 h 15"/>
                  <a:gd name="T12" fmla="*/ 0 w 28"/>
                  <a:gd name="T13" fmla="*/ 3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"/>
                  <a:gd name="T22" fmla="*/ 0 h 15"/>
                  <a:gd name="T23" fmla="*/ 28 w 28"/>
                  <a:gd name="T24" fmla="*/ 15 h 1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" h="15">
                    <a:moveTo>
                      <a:pt x="0" y="13"/>
                    </a:moveTo>
                    <a:cubicBezTo>
                      <a:pt x="1" y="15"/>
                      <a:pt x="3" y="15"/>
                      <a:pt x="4" y="15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7" y="5"/>
                      <a:pt x="28" y="4"/>
                      <a:pt x="28" y="2"/>
                    </a:cubicBezTo>
                    <a:cubicBezTo>
                      <a:pt x="27" y="1"/>
                      <a:pt x="25" y="0"/>
                      <a:pt x="24" y="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10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8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59" name="Freeform 58"/>
              <p:cNvSpPr>
                <a:spLocks noChangeArrowheads="1"/>
              </p:cNvSpPr>
              <p:nvPr/>
            </p:nvSpPr>
            <p:spPr bwMode="auto">
              <a:xfrm>
                <a:off x="1070" y="1533"/>
                <a:ext cx="66" cy="38"/>
              </a:xfrm>
              <a:custGeom>
                <a:avLst/>
                <a:gdLst>
                  <a:gd name="T0" fmla="*/ 0 w 28"/>
                  <a:gd name="T1" fmla="*/ 31 h 16"/>
                  <a:gd name="T2" fmla="*/ 9 w 28"/>
                  <a:gd name="T3" fmla="*/ 36 h 16"/>
                  <a:gd name="T4" fmla="*/ 61 w 28"/>
                  <a:gd name="T5" fmla="*/ 14 h 16"/>
                  <a:gd name="T6" fmla="*/ 64 w 28"/>
                  <a:gd name="T7" fmla="*/ 5 h 16"/>
                  <a:gd name="T8" fmla="*/ 54 w 28"/>
                  <a:gd name="T9" fmla="*/ 2 h 16"/>
                  <a:gd name="T10" fmla="*/ 5 w 28"/>
                  <a:gd name="T11" fmla="*/ 24 h 16"/>
                  <a:gd name="T12" fmla="*/ 0 w 28"/>
                  <a:gd name="T13" fmla="*/ 31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"/>
                  <a:gd name="T22" fmla="*/ 0 h 16"/>
                  <a:gd name="T23" fmla="*/ 28 w 28"/>
                  <a:gd name="T24" fmla="*/ 16 h 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" h="16">
                    <a:moveTo>
                      <a:pt x="0" y="13"/>
                    </a:moveTo>
                    <a:cubicBezTo>
                      <a:pt x="1" y="15"/>
                      <a:pt x="3" y="16"/>
                      <a:pt x="4" y="15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7" y="6"/>
                      <a:pt x="28" y="4"/>
                      <a:pt x="27" y="2"/>
                    </a:cubicBezTo>
                    <a:cubicBezTo>
                      <a:pt x="27" y="1"/>
                      <a:pt x="25" y="0"/>
                      <a:pt x="23" y="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10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C8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60" name="Freeform 59"/>
              <p:cNvSpPr>
                <a:spLocks noChangeArrowheads="1"/>
              </p:cNvSpPr>
              <p:nvPr/>
            </p:nvSpPr>
            <p:spPr bwMode="auto">
              <a:xfrm>
                <a:off x="1058" y="1516"/>
                <a:ext cx="69" cy="38"/>
              </a:xfrm>
              <a:custGeom>
                <a:avLst/>
                <a:gdLst>
                  <a:gd name="T0" fmla="*/ 2 w 29"/>
                  <a:gd name="T1" fmla="*/ 33 h 16"/>
                  <a:gd name="T2" fmla="*/ 12 w 29"/>
                  <a:gd name="T3" fmla="*/ 36 h 16"/>
                  <a:gd name="T4" fmla="*/ 64 w 29"/>
                  <a:gd name="T5" fmla="*/ 14 h 16"/>
                  <a:gd name="T6" fmla="*/ 67 w 29"/>
                  <a:gd name="T7" fmla="*/ 7 h 16"/>
                  <a:gd name="T8" fmla="*/ 57 w 29"/>
                  <a:gd name="T9" fmla="*/ 2 h 16"/>
                  <a:gd name="T10" fmla="*/ 7 w 29"/>
                  <a:gd name="T11" fmla="*/ 24 h 16"/>
                  <a:gd name="T12" fmla="*/ 2 w 29"/>
                  <a:gd name="T13" fmla="*/ 33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"/>
                  <a:gd name="T22" fmla="*/ 0 h 16"/>
                  <a:gd name="T23" fmla="*/ 29 w 29"/>
                  <a:gd name="T24" fmla="*/ 16 h 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" h="16">
                    <a:moveTo>
                      <a:pt x="1" y="14"/>
                    </a:moveTo>
                    <a:cubicBezTo>
                      <a:pt x="2" y="15"/>
                      <a:pt x="3" y="16"/>
                      <a:pt x="5" y="15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6"/>
                      <a:pt x="29" y="4"/>
                      <a:pt x="28" y="3"/>
                    </a:cubicBezTo>
                    <a:cubicBezTo>
                      <a:pt x="27" y="1"/>
                      <a:pt x="26" y="0"/>
                      <a:pt x="24" y="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" y="11"/>
                      <a:pt x="0" y="12"/>
                      <a:pt x="1" y="14"/>
                    </a:cubicBezTo>
                    <a:close/>
                  </a:path>
                </a:pathLst>
              </a:custGeom>
              <a:solidFill>
                <a:srgbClr val="C8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61" name="Freeform 60"/>
              <p:cNvSpPr>
                <a:spLocks noChangeArrowheads="1"/>
              </p:cNvSpPr>
              <p:nvPr/>
            </p:nvSpPr>
            <p:spPr bwMode="auto">
              <a:xfrm>
                <a:off x="1048" y="1502"/>
                <a:ext cx="69" cy="36"/>
              </a:xfrm>
              <a:custGeom>
                <a:avLst/>
                <a:gdLst>
                  <a:gd name="T0" fmla="*/ 2 w 29"/>
                  <a:gd name="T1" fmla="*/ 31 h 15"/>
                  <a:gd name="T2" fmla="*/ 12 w 29"/>
                  <a:gd name="T3" fmla="*/ 36 h 15"/>
                  <a:gd name="T4" fmla="*/ 62 w 29"/>
                  <a:gd name="T5" fmla="*/ 14 h 15"/>
                  <a:gd name="T6" fmla="*/ 67 w 29"/>
                  <a:gd name="T7" fmla="*/ 5 h 15"/>
                  <a:gd name="T8" fmla="*/ 57 w 29"/>
                  <a:gd name="T9" fmla="*/ 0 h 15"/>
                  <a:gd name="T10" fmla="*/ 5 w 29"/>
                  <a:gd name="T11" fmla="*/ 22 h 15"/>
                  <a:gd name="T12" fmla="*/ 2 w 29"/>
                  <a:gd name="T13" fmla="*/ 31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"/>
                  <a:gd name="T22" fmla="*/ 0 h 15"/>
                  <a:gd name="T23" fmla="*/ 29 w 29"/>
                  <a:gd name="T24" fmla="*/ 15 h 1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" h="15">
                    <a:moveTo>
                      <a:pt x="1" y="13"/>
                    </a:moveTo>
                    <a:cubicBezTo>
                      <a:pt x="1" y="15"/>
                      <a:pt x="3" y="15"/>
                      <a:pt x="5" y="15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8" y="5"/>
                      <a:pt x="29" y="3"/>
                      <a:pt x="28" y="2"/>
                    </a:cubicBezTo>
                    <a:cubicBezTo>
                      <a:pt x="27" y="0"/>
                      <a:pt x="26" y="0"/>
                      <a:pt x="24" y="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10"/>
                      <a:pt x="0" y="12"/>
                      <a:pt x="1" y="13"/>
                    </a:cubicBezTo>
                    <a:close/>
                  </a:path>
                </a:pathLst>
              </a:custGeom>
              <a:solidFill>
                <a:srgbClr val="C8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62" name="Freeform 61"/>
              <p:cNvSpPr>
                <a:spLocks noChangeArrowheads="1"/>
              </p:cNvSpPr>
              <p:nvPr/>
            </p:nvSpPr>
            <p:spPr bwMode="auto">
              <a:xfrm>
                <a:off x="1079" y="1533"/>
                <a:ext cx="57" cy="52"/>
              </a:xfrm>
              <a:custGeom>
                <a:avLst/>
                <a:gdLst>
                  <a:gd name="T0" fmla="*/ 55 w 24"/>
                  <a:gd name="T1" fmla="*/ 5 h 22"/>
                  <a:gd name="T2" fmla="*/ 55 w 24"/>
                  <a:gd name="T3" fmla="*/ 14 h 22"/>
                  <a:gd name="T4" fmla="*/ 12 w 24"/>
                  <a:gd name="T5" fmla="*/ 50 h 22"/>
                  <a:gd name="T6" fmla="*/ 2 w 24"/>
                  <a:gd name="T7" fmla="*/ 50 h 22"/>
                  <a:gd name="T8" fmla="*/ 2 w 24"/>
                  <a:gd name="T9" fmla="*/ 40 h 22"/>
                  <a:gd name="T10" fmla="*/ 45 w 24"/>
                  <a:gd name="T11" fmla="*/ 2 h 22"/>
                  <a:gd name="T12" fmla="*/ 55 w 24"/>
                  <a:gd name="T13" fmla="*/ 5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"/>
                  <a:gd name="T22" fmla="*/ 0 h 22"/>
                  <a:gd name="T23" fmla="*/ 24 w 24"/>
                  <a:gd name="T24" fmla="*/ 22 h 2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" h="22">
                    <a:moveTo>
                      <a:pt x="23" y="2"/>
                    </a:moveTo>
                    <a:cubicBezTo>
                      <a:pt x="24" y="3"/>
                      <a:pt x="24" y="5"/>
                      <a:pt x="23" y="6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22"/>
                      <a:pt x="2" y="22"/>
                      <a:pt x="1" y="21"/>
                    </a:cubicBezTo>
                    <a:cubicBezTo>
                      <a:pt x="0" y="20"/>
                      <a:pt x="0" y="18"/>
                      <a:pt x="1" y="17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0" y="0"/>
                      <a:pt x="22" y="0"/>
                      <a:pt x="23" y="2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63" name="Freeform 62"/>
              <p:cNvSpPr>
                <a:spLocks noChangeArrowheads="1"/>
              </p:cNvSpPr>
              <p:nvPr/>
            </p:nvSpPr>
            <p:spPr bwMode="auto">
              <a:xfrm>
                <a:off x="1070" y="1519"/>
                <a:ext cx="57" cy="52"/>
              </a:xfrm>
              <a:custGeom>
                <a:avLst/>
                <a:gdLst>
                  <a:gd name="T0" fmla="*/ 55 w 24"/>
                  <a:gd name="T1" fmla="*/ 2 h 22"/>
                  <a:gd name="T2" fmla="*/ 52 w 24"/>
                  <a:gd name="T3" fmla="*/ 12 h 22"/>
                  <a:gd name="T4" fmla="*/ 12 w 24"/>
                  <a:gd name="T5" fmla="*/ 50 h 22"/>
                  <a:gd name="T6" fmla="*/ 2 w 24"/>
                  <a:gd name="T7" fmla="*/ 47 h 22"/>
                  <a:gd name="T8" fmla="*/ 2 w 24"/>
                  <a:gd name="T9" fmla="*/ 38 h 22"/>
                  <a:gd name="T10" fmla="*/ 43 w 24"/>
                  <a:gd name="T11" fmla="*/ 2 h 22"/>
                  <a:gd name="T12" fmla="*/ 55 w 24"/>
                  <a:gd name="T13" fmla="*/ 2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"/>
                  <a:gd name="T22" fmla="*/ 0 h 22"/>
                  <a:gd name="T23" fmla="*/ 24 w 24"/>
                  <a:gd name="T24" fmla="*/ 22 h 2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" h="22">
                    <a:moveTo>
                      <a:pt x="23" y="1"/>
                    </a:moveTo>
                    <a:cubicBezTo>
                      <a:pt x="24" y="2"/>
                      <a:pt x="24" y="4"/>
                      <a:pt x="22" y="5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22"/>
                      <a:pt x="2" y="21"/>
                      <a:pt x="1" y="20"/>
                    </a:cubicBezTo>
                    <a:cubicBezTo>
                      <a:pt x="0" y="19"/>
                      <a:pt x="0" y="17"/>
                      <a:pt x="1" y="16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20" y="0"/>
                      <a:pt x="22" y="0"/>
                      <a:pt x="23" y="1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64" name="Freeform 63"/>
              <p:cNvSpPr>
                <a:spLocks noChangeArrowheads="1"/>
              </p:cNvSpPr>
              <p:nvPr/>
            </p:nvSpPr>
            <p:spPr bwMode="auto">
              <a:xfrm>
                <a:off x="1058" y="1502"/>
                <a:ext cx="59" cy="52"/>
              </a:xfrm>
              <a:custGeom>
                <a:avLst/>
                <a:gdLst>
                  <a:gd name="T0" fmla="*/ 54 w 25"/>
                  <a:gd name="T1" fmla="*/ 2 h 22"/>
                  <a:gd name="T2" fmla="*/ 54 w 25"/>
                  <a:gd name="T3" fmla="*/ 12 h 22"/>
                  <a:gd name="T4" fmla="*/ 14 w 25"/>
                  <a:gd name="T5" fmla="*/ 50 h 22"/>
                  <a:gd name="T6" fmla="*/ 5 w 25"/>
                  <a:gd name="T7" fmla="*/ 50 h 22"/>
                  <a:gd name="T8" fmla="*/ 5 w 25"/>
                  <a:gd name="T9" fmla="*/ 38 h 22"/>
                  <a:gd name="T10" fmla="*/ 45 w 25"/>
                  <a:gd name="T11" fmla="*/ 2 h 22"/>
                  <a:gd name="T12" fmla="*/ 54 w 25"/>
                  <a:gd name="T13" fmla="*/ 2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22"/>
                  <a:gd name="T23" fmla="*/ 25 w 25"/>
                  <a:gd name="T24" fmla="*/ 22 h 2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22">
                    <a:moveTo>
                      <a:pt x="23" y="1"/>
                    </a:moveTo>
                    <a:cubicBezTo>
                      <a:pt x="25" y="2"/>
                      <a:pt x="24" y="4"/>
                      <a:pt x="23" y="5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22"/>
                      <a:pt x="3" y="22"/>
                      <a:pt x="2" y="21"/>
                    </a:cubicBezTo>
                    <a:cubicBezTo>
                      <a:pt x="0" y="19"/>
                      <a:pt x="1" y="17"/>
                      <a:pt x="2" y="16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0" y="0"/>
                      <a:pt x="22" y="0"/>
                      <a:pt x="23" y="1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65" name="Freeform 64"/>
              <p:cNvSpPr>
                <a:spLocks noChangeArrowheads="1"/>
              </p:cNvSpPr>
              <p:nvPr/>
            </p:nvSpPr>
            <p:spPr bwMode="auto">
              <a:xfrm>
                <a:off x="1048" y="1486"/>
                <a:ext cx="57" cy="52"/>
              </a:xfrm>
              <a:custGeom>
                <a:avLst/>
                <a:gdLst>
                  <a:gd name="T0" fmla="*/ 55 w 24"/>
                  <a:gd name="T1" fmla="*/ 2 h 22"/>
                  <a:gd name="T2" fmla="*/ 55 w 24"/>
                  <a:gd name="T3" fmla="*/ 14 h 22"/>
                  <a:gd name="T4" fmla="*/ 12 w 24"/>
                  <a:gd name="T5" fmla="*/ 50 h 22"/>
                  <a:gd name="T6" fmla="*/ 2 w 24"/>
                  <a:gd name="T7" fmla="*/ 50 h 22"/>
                  <a:gd name="T8" fmla="*/ 5 w 24"/>
                  <a:gd name="T9" fmla="*/ 40 h 22"/>
                  <a:gd name="T10" fmla="*/ 45 w 24"/>
                  <a:gd name="T11" fmla="*/ 2 h 22"/>
                  <a:gd name="T12" fmla="*/ 55 w 24"/>
                  <a:gd name="T13" fmla="*/ 2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"/>
                  <a:gd name="T22" fmla="*/ 0 h 22"/>
                  <a:gd name="T23" fmla="*/ 24 w 24"/>
                  <a:gd name="T24" fmla="*/ 22 h 2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" h="22">
                    <a:moveTo>
                      <a:pt x="23" y="1"/>
                    </a:moveTo>
                    <a:cubicBezTo>
                      <a:pt x="24" y="3"/>
                      <a:pt x="24" y="4"/>
                      <a:pt x="23" y="6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22"/>
                      <a:pt x="2" y="22"/>
                      <a:pt x="1" y="21"/>
                    </a:cubicBezTo>
                    <a:cubicBezTo>
                      <a:pt x="0" y="20"/>
                      <a:pt x="0" y="18"/>
                      <a:pt x="2" y="17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0" y="0"/>
                      <a:pt x="22" y="0"/>
                      <a:pt x="23" y="1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66" name="Freeform 65"/>
              <p:cNvSpPr>
                <a:spLocks noChangeArrowheads="1"/>
              </p:cNvSpPr>
              <p:nvPr/>
            </p:nvSpPr>
            <p:spPr bwMode="auto">
              <a:xfrm>
                <a:off x="1096" y="1569"/>
                <a:ext cx="73" cy="68"/>
              </a:xfrm>
              <a:custGeom>
                <a:avLst/>
                <a:gdLst>
                  <a:gd name="T0" fmla="*/ 38 w 31"/>
                  <a:gd name="T1" fmla="*/ 63 h 29"/>
                  <a:gd name="T2" fmla="*/ 47 w 31"/>
                  <a:gd name="T3" fmla="*/ 68 h 29"/>
                  <a:gd name="T4" fmla="*/ 64 w 31"/>
                  <a:gd name="T5" fmla="*/ 59 h 29"/>
                  <a:gd name="T6" fmla="*/ 66 w 31"/>
                  <a:gd name="T7" fmla="*/ 47 h 29"/>
                  <a:gd name="T8" fmla="*/ 57 w 31"/>
                  <a:gd name="T9" fmla="*/ 0 h 29"/>
                  <a:gd name="T10" fmla="*/ 0 w 31"/>
                  <a:gd name="T11" fmla="*/ 35 h 29"/>
                  <a:gd name="T12" fmla="*/ 38 w 31"/>
                  <a:gd name="T13" fmla="*/ 63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"/>
                  <a:gd name="T22" fmla="*/ 0 h 29"/>
                  <a:gd name="T23" fmla="*/ 31 w 31"/>
                  <a:gd name="T24" fmla="*/ 29 h 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" h="29">
                    <a:moveTo>
                      <a:pt x="16" y="27"/>
                    </a:moveTo>
                    <a:cubicBezTo>
                      <a:pt x="18" y="28"/>
                      <a:pt x="19" y="28"/>
                      <a:pt x="20" y="29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3"/>
                      <a:pt x="27" y="22"/>
                      <a:pt x="28" y="20"/>
                    </a:cubicBezTo>
                    <a:cubicBezTo>
                      <a:pt x="31" y="12"/>
                      <a:pt x="27" y="7"/>
                      <a:pt x="24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5" y="21"/>
                      <a:pt x="8" y="27"/>
                      <a:pt x="16" y="27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67" name="Freeform 66"/>
              <p:cNvSpPr>
                <a:spLocks noChangeArrowheads="1"/>
              </p:cNvSpPr>
              <p:nvPr/>
            </p:nvSpPr>
            <p:spPr bwMode="auto">
              <a:xfrm>
                <a:off x="1145" y="1628"/>
                <a:ext cx="17" cy="12"/>
              </a:xfrm>
              <a:custGeom>
                <a:avLst/>
                <a:gdLst>
                  <a:gd name="T0" fmla="*/ 17 w 17"/>
                  <a:gd name="T1" fmla="*/ 2 h 12"/>
                  <a:gd name="T2" fmla="*/ 17 w 17"/>
                  <a:gd name="T3" fmla="*/ 2 h 12"/>
                  <a:gd name="T4" fmla="*/ 3 w 17"/>
                  <a:gd name="T5" fmla="*/ 12 h 12"/>
                  <a:gd name="T6" fmla="*/ 0 w 17"/>
                  <a:gd name="T7" fmla="*/ 12 h 12"/>
                  <a:gd name="T8" fmla="*/ 0 w 17"/>
                  <a:gd name="T9" fmla="*/ 9 h 12"/>
                  <a:gd name="T10" fmla="*/ 15 w 17"/>
                  <a:gd name="T11" fmla="*/ 0 h 12"/>
                  <a:gd name="T12" fmla="*/ 17 w 17"/>
                  <a:gd name="T13" fmla="*/ 2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12"/>
                  <a:gd name="T23" fmla="*/ 17 w 17"/>
                  <a:gd name="T24" fmla="*/ 12 h 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12">
                    <a:moveTo>
                      <a:pt x="17" y="2"/>
                    </a:moveTo>
                    <a:lnTo>
                      <a:pt x="17" y="2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15" y="0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68" name="Freeform 67"/>
              <p:cNvSpPr>
                <a:spLocks noChangeArrowheads="1"/>
              </p:cNvSpPr>
              <p:nvPr/>
            </p:nvSpPr>
            <p:spPr bwMode="auto">
              <a:xfrm>
                <a:off x="1148" y="1633"/>
                <a:ext cx="16" cy="9"/>
              </a:xfrm>
              <a:custGeom>
                <a:avLst/>
                <a:gdLst>
                  <a:gd name="T0" fmla="*/ 16 w 16"/>
                  <a:gd name="T1" fmla="*/ 0 h 9"/>
                  <a:gd name="T2" fmla="*/ 16 w 16"/>
                  <a:gd name="T3" fmla="*/ 0 h 9"/>
                  <a:gd name="T4" fmla="*/ 0 w 16"/>
                  <a:gd name="T5" fmla="*/ 9 h 9"/>
                  <a:gd name="T6" fmla="*/ 0 w 16"/>
                  <a:gd name="T7" fmla="*/ 9 h 9"/>
                  <a:gd name="T8" fmla="*/ 0 w 16"/>
                  <a:gd name="T9" fmla="*/ 9 h 9"/>
                  <a:gd name="T10" fmla="*/ 14 w 16"/>
                  <a:gd name="T11" fmla="*/ 0 h 9"/>
                  <a:gd name="T12" fmla="*/ 16 w 16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"/>
                  <a:gd name="T22" fmla="*/ 0 h 9"/>
                  <a:gd name="T23" fmla="*/ 16 w 1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" h="9">
                    <a:moveTo>
                      <a:pt x="16" y="0"/>
                    </a:moveTo>
                    <a:lnTo>
                      <a:pt x="16" y="0"/>
                    </a:lnTo>
                    <a:lnTo>
                      <a:pt x="0" y="9"/>
                    </a:lnTo>
                    <a:lnTo>
                      <a:pt x="14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69" name="Freeform 68"/>
              <p:cNvSpPr>
                <a:spLocks noChangeArrowheads="1"/>
              </p:cNvSpPr>
              <p:nvPr/>
            </p:nvSpPr>
            <p:spPr bwMode="auto">
              <a:xfrm>
                <a:off x="1150" y="1635"/>
                <a:ext cx="14" cy="9"/>
              </a:xfrm>
              <a:custGeom>
                <a:avLst/>
                <a:gdLst>
                  <a:gd name="T0" fmla="*/ 14 w 14"/>
                  <a:gd name="T1" fmla="*/ 0 h 9"/>
                  <a:gd name="T2" fmla="*/ 14 w 14"/>
                  <a:gd name="T3" fmla="*/ 0 h 9"/>
                  <a:gd name="T4" fmla="*/ 0 w 14"/>
                  <a:gd name="T5" fmla="*/ 9 h 9"/>
                  <a:gd name="T6" fmla="*/ 0 w 14"/>
                  <a:gd name="T7" fmla="*/ 9 h 9"/>
                  <a:gd name="T8" fmla="*/ 0 w 14"/>
                  <a:gd name="T9" fmla="*/ 9 h 9"/>
                  <a:gd name="T10" fmla="*/ 14 w 14"/>
                  <a:gd name="T11" fmla="*/ 0 h 9"/>
                  <a:gd name="T12" fmla="*/ 14 w 14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"/>
                  <a:gd name="T22" fmla="*/ 0 h 9"/>
                  <a:gd name="T23" fmla="*/ 14 w 14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" h="9">
                    <a:moveTo>
                      <a:pt x="14" y="0"/>
                    </a:moveTo>
                    <a:lnTo>
                      <a:pt x="14" y="0"/>
                    </a:lnTo>
                    <a:lnTo>
                      <a:pt x="0" y="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70" name="Freeform 69"/>
              <p:cNvSpPr>
                <a:spLocks noChangeArrowheads="1"/>
              </p:cNvSpPr>
              <p:nvPr/>
            </p:nvSpPr>
            <p:spPr bwMode="auto">
              <a:xfrm>
                <a:off x="1145" y="1630"/>
                <a:ext cx="17" cy="10"/>
              </a:xfrm>
              <a:custGeom>
                <a:avLst/>
                <a:gdLst>
                  <a:gd name="T0" fmla="*/ 17 w 17"/>
                  <a:gd name="T1" fmla="*/ 0 h 10"/>
                  <a:gd name="T2" fmla="*/ 17 w 17"/>
                  <a:gd name="T3" fmla="*/ 0 h 10"/>
                  <a:gd name="T4" fmla="*/ 3 w 17"/>
                  <a:gd name="T5" fmla="*/ 10 h 10"/>
                  <a:gd name="T6" fmla="*/ 0 w 17"/>
                  <a:gd name="T7" fmla="*/ 10 h 10"/>
                  <a:gd name="T8" fmla="*/ 0 w 17"/>
                  <a:gd name="T9" fmla="*/ 10 h 10"/>
                  <a:gd name="T10" fmla="*/ 17 w 17"/>
                  <a:gd name="T11" fmla="*/ 0 h 10"/>
                  <a:gd name="T12" fmla="*/ 17 w 17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10"/>
                  <a:gd name="T23" fmla="*/ 17 w 17"/>
                  <a:gd name="T24" fmla="*/ 10 h 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10">
                    <a:moveTo>
                      <a:pt x="17" y="0"/>
                    </a:moveTo>
                    <a:lnTo>
                      <a:pt x="17" y="0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505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71" name="Freeform 70"/>
              <p:cNvSpPr>
                <a:spLocks noChangeArrowheads="1"/>
              </p:cNvSpPr>
              <p:nvPr/>
            </p:nvSpPr>
            <p:spPr bwMode="auto">
              <a:xfrm>
                <a:off x="1148" y="1633"/>
                <a:ext cx="16" cy="11"/>
              </a:xfrm>
              <a:custGeom>
                <a:avLst/>
                <a:gdLst>
                  <a:gd name="T0" fmla="*/ 16 w 16"/>
                  <a:gd name="T1" fmla="*/ 0 h 11"/>
                  <a:gd name="T2" fmla="*/ 16 w 16"/>
                  <a:gd name="T3" fmla="*/ 2 h 11"/>
                  <a:gd name="T4" fmla="*/ 0 w 16"/>
                  <a:gd name="T5" fmla="*/ 11 h 11"/>
                  <a:gd name="T6" fmla="*/ 0 w 16"/>
                  <a:gd name="T7" fmla="*/ 9 h 11"/>
                  <a:gd name="T8" fmla="*/ 0 w 16"/>
                  <a:gd name="T9" fmla="*/ 9 h 11"/>
                  <a:gd name="T10" fmla="*/ 14 w 16"/>
                  <a:gd name="T11" fmla="*/ 0 h 11"/>
                  <a:gd name="T12" fmla="*/ 16 w 16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"/>
                  <a:gd name="T22" fmla="*/ 0 h 11"/>
                  <a:gd name="T23" fmla="*/ 16 w 16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" h="11">
                    <a:moveTo>
                      <a:pt x="16" y="0"/>
                    </a:moveTo>
                    <a:lnTo>
                      <a:pt x="16" y="2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14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505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72" name="Freeform 71"/>
              <p:cNvSpPr>
                <a:spLocks noChangeArrowheads="1"/>
              </p:cNvSpPr>
              <p:nvPr/>
            </p:nvSpPr>
            <p:spPr bwMode="auto">
              <a:xfrm>
                <a:off x="1150" y="1635"/>
                <a:ext cx="17" cy="12"/>
              </a:xfrm>
              <a:custGeom>
                <a:avLst/>
                <a:gdLst>
                  <a:gd name="T0" fmla="*/ 17 w 17"/>
                  <a:gd name="T1" fmla="*/ 0 h 12"/>
                  <a:gd name="T2" fmla="*/ 17 w 17"/>
                  <a:gd name="T3" fmla="*/ 2 h 12"/>
                  <a:gd name="T4" fmla="*/ 0 w 17"/>
                  <a:gd name="T5" fmla="*/ 12 h 12"/>
                  <a:gd name="T6" fmla="*/ 0 w 17"/>
                  <a:gd name="T7" fmla="*/ 12 h 12"/>
                  <a:gd name="T8" fmla="*/ 0 w 17"/>
                  <a:gd name="T9" fmla="*/ 9 h 12"/>
                  <a:gd name="T10" fmla="*/ 14 w 17"/>
                  <a:gd name="T11" fmla="*/ 0 h 12"/>
                  <a:gd name="T12" fmla="*/ 17 w 17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12"/>
                  <a:gd name="T23" fmla="*/ 17 w 17"/>
                  <a:gd name="T24" fmla="*/ 12 h 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12">
                    <a:moveTo>
                      <a:pt x="17" y="0"/>
                    </a:moveTo>
                    <a:lnTo>
                      <a:pt x="17" y="2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14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505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73" name="Freeform 72"/>
              <p:cNvSpPr>
                <a:spLocks noChangeArrowheads="1"/>
              </p:cNvSpPr>
              <p:nvPr/>
            </p:nvSpPr>
            <p:spPr bwMode="auto">
              <a:xfrm>
                <a:off x="1224" y="1303"/>
                <a:ext cx="61" cy="107"/>
              </a:xfrm>
              <a:custGeom>
                <a:avLst/>
                <a:gdLst>
                  <a:gd name="T0" fmla="*/ 7 w 26"/>
                  <a:gd name="T1" fmla="*/ 105 h 45"/>
                  <a:gd name="T2" fmla="*/ 7 w 26"/>
                  <a:gd name="T3" fmla="*/ 105 h 45"/>
                  <a:gd name="T4" fmla="*/ 2 w 26"/>
                  <a:gd name="T5" fmla="*/ 93 h 45"/>
                  <a:gd name="T6" fmla="*/ 40 w 26"/>
                  <a:gd name="T7" fmla="*/ 5 h 45"/>
                  <a:gd name="T8" fmla="*/ 38 w 26"/>
                  <a:gd name="T9" fmla="*/ 0 h 45"/>
                  <a:gd name="T10" fmla="*/ 38 w 26"/>
                  <a:gd name="T11" fmla="*/ 0 h 45"/>
                  <a:gd name="T12" fmla="*/ 40 w 26"/>
                  <a:gd name="T13" fmla="*/ 0 h 45"/>
                  <a:gd name="T14" fmla="*/ 40 w 26"/>
                  <a:gd name="T15" fmla="*/ 0 h 45"/>
                  <a:gd name="T16" fmla="*/ 40 w 26"/>
                  <a:gd name="T17" fmla="*/ 2 h 45"/>
                  <a:gd name="T18" fmla="*/ 40 w 26"/>
                  <a:gd name="T19" fmla="*/ 2 h 45"/>
                  <a:gd name="T20" fmla="*/ 42 w 26"/>
                  <a:gd name="T21" fmla="*/ 5 h 45"/>
                  <a:gd name="T22" fmla="*/ 5 w 26"/>
                  <a:gd name="T23" fmla="*/ 93 h 45"/>
                  <a:gd name="T24" fmla="*/ 9 w 26"/>
                  <a:gd name="T25" fmla="*/ 102 h 45"/>
                  <a:gd name="T26" fmla="*/ 9 w 26"/>
                  <a:gd name="T27" fmla="*/ 102 h 45"/>
                  <a:gd name="T28" fmla="*/ 19 w 26"/>
                  <a:gd name="T29" fmla="*/ 97 h 45"/>
                  <a:gd name="T30" fmla="*/ 54 w 26"/>
                  <a:gd name="T31" fmla="*/ 12 h 45"/>
                  <a:gd name="T32" fmla="*/ 59 w 26"/>
                  <a:gd name="T33" fmla="*/ 10 h 45"/>
                  <a:gd name="T34" fmla="*/ 59 w 26"/>
                  <a:gd name="T35" fmla="*/ 10 h 45"/>
                  <a:gd name="T36" fmla="*/ 59 w 26"/>
                  <a:gd name="T37" fmla="*/ 10 h 45"/>
                  <a:gd name="T38" fmla="*/ 61 w 26"/>
                  <a:gd name="T39" fmla="*/ 10 h 45"/>
                  <a:gd name="T40" fmla="*/ 61 w 26"/>
                  <a:gd name="T41" fmla="*/ 10 h 45"/>
                  <a:gd name="T42" fmla="*/ 61 w 26"/>
                  <a:gd name="T43" fmla="*/ 10 h 45"/>
                  <a:gd name="T44" fmla="*/ 56 w 26"/>
                  <a:gd name="T45" fmla="*/ 12 h 45"/>
                  <a:gd name="T46" fmla="*/ 19 w 26"/>
                  <a:gd name="T47" fmla="*/ 100 h 45"/>
                  <a:gd name="T48" fmla="*/ 7 w 26"/>
                  <a:gd name="T49" fmla="*/ 105 h 4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6"/>
                  <a:gd name="T76" fmla="*/ 0 h 45"/>
                  <a:gd name="T77" fmla="*/ 26 w 26"/>
                  <a:gd name="T78" fmla="*/ 45 h 4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6" h="45">
                    <a:moveTo>
                      <a:pt x="3" y="44"/>
                    </a:moveTo>
                    <a:cubicBezTo>
                      <a:pt x="3" y="44"/>
                      <a:pt x="3" y="44"/>
                      <a:pt x="3" y="44"/>
                    </a:cubicBezTo>
                    <a:cubicBezTo>
                      <a:pt x="1" y="43"/>
                      <a:pt x="0" y="41"/>
                      <a:pt x="1" y="39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2"/>
                      <a:pt x="18" y="2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1" y="41"/>
                      <a:pt x="2" y="42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5" y="44"/>
                      <a:pt x="7" y="43"/>
                      <a:pt x="8" y="4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4"/>
                      <a:pt x="24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5"/>
                      <a:pt x="25" y="5"/>
                      <a:pt x="24" y="5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8" y="44"/>
                      <a:pt x="5" y="45"/>
                      <a:pt x="3" y="44"/>
                    </a:cubicBez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74" name="Freeform 73"/>
              <p:cNvSpPr>
                <a:spLocks noChangeArrowheads="1"/>
              </p:cNvSpPr>
              <p:nvPr/>
            </p:nvSpPr>
            <p:spPr bwMode="auto">
              <a:xfrm>
                <a:off x="1228" y="1334"/>
                <a:ext cx="38" cy="71"/>
              </a:xfrm>
              <a:custGeom>
                <a:avLst/>
                <a:gdLst>
                  <a:gd name="T0" fmla="*/ 5 w 16"/>
                  <a:gd name="T1" fmla="*/ 69 h 30"/>
                  <a:gd name="T2" fmla="*/ 2 w 16"/>
                  <a:gd name="T3" fmla="*/ 62 h 30"/>
                  <a:gd name="T4" fmla="*/ 28 w 16"/>
                  <a:gd name="T5" fmla="*/ 0 h 30"/>
                  <a:gd name="T6" fmla="*/ 38 w 16"/>
                  <a:gd name="T7" fmla="*/ 5 h 30"/>
                  <a:gd name="T8" fmla="*/ 12 w 16"/>
                  <a:gd name="T9" fmla="*/ 66 h 30"/>
                  <a:gd name="T10" fmla="*/ 5 w 16"/>
                  <a:gd name="T11" fmla="*/ 71 h 30"/>
                  <a:gd name="T12" fmla="*/ 5 w 16"/>
                  <a:gd name="T13" fmla="*/ 69 h 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"/>
                  <a:gd name="T22" fmla="*/ 0 h 30"/>
                  <a:gd name="T23" fmla="*/ 16 w 16"/>
                  <a:gd name="T24" fmla="*/ 30 h 3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" h="30">
                    <a:moveTo>
                      <a:pt x="2" y="29"/>
                    </a:moveTo>
                    <a:cubicBezTo>
                      <a:pt x="1" y="29"/>
                      <a:pt x="0" y="28"/>
                      <a:pt x="1" y="2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9"/>
                      <a:pt x="3" y="30"/>
                      <a:pt x="2" y="30"/>
                    </a:cubicBezTo>
                    <a:lnTo>
                      <a:pt x="2" y="29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75" name="Freeform 74"/>
              <p:cNvSpPr>
                <a:spLocks noChangeArrowheads="1"/>
              </p:cNvSpPr>
              <p:nvPr/>
            </p:nvSpPr>
            <p:spPr bwMode="auto">
              <a:xfrm>
                <a:off x="1254" y="1334"/>
                <a:ext cx="12" cy="7"/>
              </a:xfrm>
              <a:custGeom>
                <a:avLst/>
                <a:gdLst>
                  <a:gd name="T0" fmla="*/ 12 w 5"/>
                  <a:gd name="T1" fmla="*/ 7 h 3"/>
                  <a:gd name="T2" fmla="*/ 7 w 5"/>
                  <a:gd name="T3" fmla="*/ 5 h 3"/>
                  <a:gd name="T4" fmla="*/ 2 w 5"/>
                  <a:gd name="T5" fmla="*/ 2 h 3"/>
                  <a:gd name="T6" fmla="*/ 7 w 5"/>
                  <a:gd name="T7" fmla="*/ 2 h 3"/>
                  <a:gd name="T8" fmla="*/ 12 w 5"/>
                  <a:gd name="T9" fmla="*/ 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3"/>
                    </a:moveTo>
                    <a:cubicBezTo>
                      <a:pt x="5" y="3"/>
                      <a:pt x="4" y="3"/>
                      <a:pt x="3" y="2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4" y="2"/>
                      <a:pt x="5" y="2"/>
                      <a:pt x="5" y="3"/>
                    </a:cubicBezTo>
                    <a:close/>
                  </a:path>
                </a:pathLst>
              </a:custGeom>
              <a:solidFill>
                <a:srgbClr val="B0B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76" name="Freeform 75"/>
              <p:cNvSpPr>
                <a:spLocks noChangeArrowheads="1"/>
              </p:cNvSpPr>
              <p:nvPr/>
            </p:nvSpPr>
            <p:spPr bwMode="auto">
              <a:xfrm>
                <a:off x="1297" y="652"/>
                <a:ext cx="47" cy="68"/>
              </a:xfrm>
              <a:custGeom>
                <a:avLst/>
                <a:gdLst>
                  <a:gd name="T0" fmla="*/ 7 w 47"/>
                  <a:gd name="T1" fmla="*/ 68 h 68"/>
                  <a:gd name="T2" fmla="*/ 47 w 47"/>
                  <a:gd name="T3" fmla="*/ 2 h 68"/>
                  <a:gd name="T4" fmla="*/ 43 w 47"/>
                  <a:gd name="T5" fmla="*/ 0 h 68"/>
                  <a:gd name="T6" fmla="*/ 0 w 47"/>
                  <a:gd name="T7" fmla="*/ 68 h 68"/>
                  <a:gd name="T8" fmla="*/ 7 w 47"/>
                  <a:gd name="T9" fmla="*/ 68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68"/>
                  <a:gd name="T17" fmla="*/ 47 w 47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68">
                    <a:moveTo>
                      <a:pt x="7" y="68"/>
                    </a:moveTo>
                    <a:lnTo>
                      <a:pt x="47" y="2"/>
                    </a:lnTo>
                    <a:lnTo>
                      <a:pt x="43" y="0"/>
                    </a:lnTo>
                    <a:lnTo>
                      <a:pt x="0" y="68"/>
                    </a:lnTo>
                    <a:lnTo>
                      <a:pt x="7" y="68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77" name="Freeform 76"/>
              <p:cNvSpPr>
                <a:spLocks noChangeArrowheads="1"/>
              </p:cNvSpPr>
              <p:nvPr/>
            </p:nvSpPr>
            <p:spPr bwMode="auto">
              <a:xfrm>
                <a:off x="1332" y="654"/>
                <a:ext cx="15" cy="78"/>
              </a:xfrm>
              <a:custGeom>
                <a:avLst/>
                <a:gdLst>
                  <a:gd name="T0" fmla="*/ 8 w 15"/>
                  <a:gd name="T1" fmla="*/ 78 h 78"/>
                  <a:gd name="T2" fmla="*/ 15 w 15"/>
                  <a:gd name="T3" fmla="*/ 0 h 78"/>
                  <a:gd name="T4" fmla="*/ 10 w 15"/>
                  <a:gd name="T5" fmla="*/ 0 h 78"/>
                  <a:gd name="T6" fmla="*/ 0 w 15"/>
                  <a:gd name="T7" fmla="*/ 78 h 78"/>
                  <a:gd name="T8" fmla="*/ 8 w 15"/>
                  <a:gd name="T9" fmla="*/ 78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78"/>
                  <a:gd name="T17" fmla="*/ 15 w 15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78">
                    <a:moveTo>
                      <a:pt x="8" y="78"/>
                    </a:moveTo>
                    <a:lnTo>
                      <a:pt x="15" y="0"/>
                    </a:lnTo>
                    <a:lnTo>
                      <a:pt x="10" y="0"/>
                    </a:lnTo>
                    <a:lnTo>
                      <a:pt x="0" y="78"/>
                    </a:lnTo>
                    <a:lnTo>
                      <a:pt x="8" y="78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78" name="Freeform 77"/>
              <p:cNvSpPr>
                <a:spLocks noChangeArrowheads="1"/>
              </p:cNvSpPr>
              <p:nvPr/>
            </p:nvSpPr>
            <p:spPr bwMode="auto">
              <a:xfrm>
                <a:off x="1292" y="640"/>
                <a:ext cx="92" cy="19"/>
              </a:xfrm>
              <a:custGeom>
                <a:avLst/>
                <a:gdLst>
                  <a:gd name="T0" fmla="*/ 92 w 92"/>
                  <a:gd name="T1" fmla="*/ 19 h 19"/>
                  <a:gd name="T2" fmla="*/ 0 w 92"/>
                  <a:gd name="T3" fmla="*/ 12 h 19"/>
                  <a:gd name="T4" fmla="*/ 0 w 92"/>
                  <a:gd name="T5" fmla="*/ 0 h 19"/>
                  <a:gd name="T6" fmla="*/ 92 w 92"/>
                  <a:gd name="T7" fmla="*/ 7 h 19"/>
                  <a:gd name="T8" fmla="*/ 92 w 92"/>
                  <a:gd name="T9" fmla="*/ 19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"/>
                  <a:gd name="T16" fmla="*/ 0 h 19"/>
                  <a:gd name="T17" fmla="*/ 92 w 92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" h="19">
                    <a:moveTo>
                      <a:pt x="92" y="19"/>
                    </a:moveTo>
                    <a:lnTo>
                      <a:pt x="0" y="12"/>
                    </a:lnTo>
                    <a:lnTo>
                      <a:pt x="0" y="0"/>
                    </a:lnTo>
                    <a:lnTo>
                      <a:pt x="92" y="7"/>
                    </a:lnTo>
                    <a:lnTo>
                      <a:pt x="92" y="1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79" name="Freeform 78"/>
              <p:cNvSpPr>
                <a:spLocks noChangeArrowheads="1"/>
              </p:cNvSpPr>
              <p:nvPr/>
            </p:nvSpPr>
            <p:spPr bwMode="auto">
              <a:xfrm>
                <a:off x="1373" y="633"/>
                <a:ext cx="26" cy="42"/>
              </a:xfrm>
              <a:custGeom>
                <a:avLst/>
                <a:gdLst>
                  <a:gd name="T0" fmla="*/ 26 w 11"/>
                  <a:gd name="T1" fmla="*/ 40 h 18"/>
                  <a:gd name="T2" fmla="*/ 24 w 11"/>
                  <a:gd name="T3" fmla="*/ 40 h 18"/>
                  <a:gd name="T4" fmla="*/ 2 w 11"/>
                  <a:gd name="T5" fmla="*/ 14 h 18"/>
                  <a:gd name="T6" fmla="*/ 2 w 11"/>
                  <a:gd name="T7" fmla="*/ 7 h 18"/>
                  <a:gd name="T8" fmla="*/ 5 w 11"/>
                  <a:gd name="T9" fmla="*/ 2 h 18"/>
                  <a:gd name="T10" fmla="*/ 12 w 11"/>
                  <a:gd name="T11" fmla="*/ 2 h 18"/>
                  <a:gd name="T12" fmla="*/ 21 w 11"/>
                  <a:gd name="T13" fmla="*/ 16 h 18"/>
                  <a:gd name="T14" fmla="*/ 26 w 11"/>
                  <a:gd name="T15" fmla="*/ 40 h 1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"/>
                  <a:gd name="T25" fmla="*/ 0 h 18"/>
                  <a:gd name="T26" fmla="*/ 11 w 11"/>
                  <a:gd name="T27" fmla="*/ 18 h 1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" h="18">
                    <a:moveTo>
                      <a:pt x="11" y="17"/>
                    </a:moveTo>
                    <a:cubicBezTo>
                      <a:pt x="11" y="17"/>
                      <a:pt x="10" y="18"/>
                      <a:pt x="10" y="1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4" y="0"/>
                      <a:pt x="5" y="1"/>
                    </a:cubicBezTo>
                    <a:cubicBezTo>
                      <a:pt x="7" y="2"/>
                      <a:pt x="8" y="5"/>
                      <a:pt x="9" y="7"/>
                    </a:cubicBezTo>
                    <a:cubicBezTo>
                      <a:pt x="11" y="10"/>
                      <a:pt x="11" y="17"/>
                      <a:pt x="11" y="17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80" name="Freeform 79"/>
              <p:cNvSpPr>
                <a:spLocks noChangeArrowheads="1"/>
              </p:cNvSpPr>
              <p:nvPr/>
            </p:nvSpPr>
            <p:spPr bwMode="auto">
              <a:xfrm>
                <a:off x="1330" y="656"/>
                <a:ext cx="21" cy="10"/>
              </a:xfrm>
              <a:custGeom>
                <a:avLst/>
                <a:gdLst>
                  <a:gd name="T0" fmla="*/ 21 w 21"/>
                  <a:gd name="T1" fmla="*/ 10 h 10"/>
                  <a:gd name="T2" fmla="*/ 0 w 21"/>
                  <a:gd name="T3" fmla="*/ 3 h 10"/>
                  <a:gd name="T4" fmla="*/ 0 w 21"/>
                  <a:gd name="T5" fmla="*/ 0 h 10"/>
                  <a:gd name="T6" fmla="*/ 21 w 21"/>
                  <a:gd name="T7" fmla="*/ 7 h 10"/>
                  <a:gd name="T8" fmla="*/ 21 w 21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10"/>
                  <a:gd name="T17" fmla="*/ 21 w 21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10">
                    <a:moveTo>
                      <a:pt x="21" y="1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21" y="7"/>
                    </a:lnTo>
                    <a:lnTo>
                      <a:pt x="21" y="1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81" name="Freeform 80"/>
              <p:cNvSpPr>
                <a:spLocks noChangeArrowheads="1"/>
              </p:cNvSpPr>
              <p:nvPr/>
            </p:nvSpPr>
            <p:spPr bwMode="auto">
              <a:xfrm>
                <a:off x="1311" y="649"/>
                <a:ext cx="26" cy="76"/>
              </a:xfrm>
              <a:custGeom>
                <a:avLst/>
                <a:gdLst>
                  <a:gd name="T0" fmla="*/ 0 w 26"/>
                  <a:gd name="T1" fmla="*/ 76 h 76"/>
                  <a:gd name="T2" fmla="*/ 26 w 26"/>
                  <a:gd name="T3" fmla="*/ 0 h 76"/>
                  <a:gd name="T4" fmla="*/ 26 w 26"/>
                  <a:gd name="T5" fmla="*/ 0 h 76"/>
                  <a:gd name="T6" fmla="*/ 0 w 26"/>
                  <a:gd name="T7" fmla="*/ 74 h 76"/>
                  <a:gd name="T8" fmla="*/ 0 w 26"/>
                  <a:gd name="T9" fmla="*/ 76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76"/>
                  <a:gd name="T17" fmla="*/ 26 w 26"/>
                  <a:gd name="T18" fmla="*/ 76 h 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76">
                    <a:moveTo>
                      <a:pt x="0" y="76"/>
                    </a:moveTo>
                    <a:lnTo>
                      <a:pt x="26" y="0"/>
                    </a:lnTo>
                    <a:lnTo>
                      <a:pt x="0" y="74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82" name="Freeform 81"/>
              <p:cNvSpPr>
                <a:spLocks noChangeArrowheads="1"/>
              </p:cNvSpPr>
              <p:nvPr/>
            </p:nvSpPr>
            <p:spPr bwMode="auto">
              <a:xfrm>
                <a:off x="1323" y="654"/>
                <a:ext cx="26" cy="73"/>
              </a:xfrm>
              <a:custGeom>
                <a:avLst/>
                <a:gdLst>
                  <a:gd name="T0" fmla="*/ 2 w 26"/>
                  <a:gd name="T1" fmla="*/ 73 h 73"/>
                  <a:gd name="T2" fmla="*/ 26 w 26"/>
                  <a:gd name="T3" fmla="*/ 0 h 73"/>
                  <a:gd name="T4" fmla="*/ 26 w 26"/>
                  <a:gd name="T5" fmla="*/ 0 h 73"/>
                  <a:gd name="T6" fmla="*/ 0 w 26"/>
                  <a:gd name="T7" fmla="*/ 73 h 73"/>
                  <a:gd name="T8" fmla="*/ 2 w 26"/>
                  <a:gd name="T9" fmla="*/ 73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73"/>
                  <a:gd name="T17" fmla="*/ 26 w 26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73">
                    <a:moveTo>
                      <a:pt x="2" y="73"/>
                    </a:moveTo>
                    <a:lnTo>
                      <a:pt x="26" y="0"/>
                    </a:lnTo>
                    <a:lnTo>
                      <a:pt x="0" y="73"/>
                    </a:lnTo>
                    <a:lnTo>
                      <a:pt x="2" y="7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83" name="Freeform 82"/>
              <p:cNvSpPr>
                <a:spLocks noChangeArrowheads="1"/>
              </p:cNvSpPr>
              <p:nvPr/>
            </p:nvSpPr>
            <p:spPr bwMode="auto">
              <a:xfrm>
                <a:off x="1335" y="656"/>
                <a:ext cx="12" cy="5"/>
              </a:xfrm>
              <a:custGeom>
                <a:avLst/>
                <a:gdLst>
                  <a:gd name="T0" fmla="*/ 12 w 12"/>
                  <a:gd name="T1" fmla="*/ 5 h 5"/>
                  <a:gd name="T2" fmla="*/ 0 w 12"/>
                  <a:gd name="T3" fmla="*/ 0 h 5"/>
                  <a:gd name="T4" fmla="*/ 0 w 12"/>
                  <a:gd name="T5" fmla="*/ 0 h 5"/>
                  <a:gd name="T6" fmla="*/ 12 w 12"/>
                  <a:gd name="T7" fmla="*/ 5 h 5"/>
                  <a:gd name="T8" fmla="*/ 12 w 12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5"/>
                  <a:gd name="T17" fmla="*/ 12 w 12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5">
                    <a:moveTo>
                      <a:pt x="12" y="5"/>
                    </a:moveTo>
                    <a:lnTo>
                      <a:pt x="0" y="0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84" name="Freeform 83"/>
              <p:cNvSpPr>
                <a:spLocks noChangeArrowheads="1"/>
              </p:cNvSpPr>
              <p:nvPr/>
            </p:nvSpPr>
            <p:spPr bwMode="auto">
              <a:xfrm>
                <a:off x="1330" y="666"/>
                <a:ext cx="14" cy="4"/>
              </a:xfrm>
              <a:custGeom>
                <a:avLst/>
                <a:gdLst>
                  <a:gd name="T0" fmla="*/ 14 w 14"/>
                  <a:gd name="T1" fmla="*/ 4 h 4"/>
                  <a:gd name="T2" fmla="*/ 0 w 14"/>
                  <a:gd name="T3" fmla="*/ 0 h 4"/>
                  <a:gd name="T4" fmla="*/ 2 w 14"/>
                  <a:gd name="T5" fmla="*/ 0 h 4"/>
                  <a:gd name="T6" fmla="*/ 14 w 14"/>
                  <a:gd name="T7" fmla="*/ 2 h 4"/>
                  <a:gd name="T8" fmla="*/ 14 w 14"/>
                  <a:gd name="T9" fmla="*/ 4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4"/>
                  <a:gd name="T17" fmla="*/ 14 w 1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4">
                    <a:moveTo>
                      <a:pt x="14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14" y="2"/>
                    </a:lnTo>
                    <a:lnTo>
                      <a:pt x="14" y="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85" name="Freeform 84"/>
              <p:cNvSpPr>
                <a:spLocks noChangeArrowheads="1"/>
              </p:cNvSpPr>
              <p:nvPr/>
            </p:nvSpPr>
            <p:spPr bwMode="auto">
              <a:xfrm>
                <a:off x="1328" y="673"/>
                <a:ext cx="14" cy="5"/>
              </a:xfrm>
              <a:custGeom>
                <a:avLst/>
                <a:gdLst>
                  <a:gd name="T0" fmla="*/ 14 w 14"/>
                  <a:gd name="T1" fmla="*/ 5 h 5"/>
                  <a:gd name="T2" fmla="*/ 0 w 14"/>
                  <a:gd name="T3" fmla="*/ 2 h 5"/>
                  <a:gd name="T4" fmla="*/ 0 w 14"/>
                  <a:gd name="T5" fmla="*/ 0 h 5"/>
                  <a:gd name="T6" fmla="*/ 14 w 14"/>
                  <a:gd name="T7" fmla="*/ 5 h 5"/>
                  <a:gd name="T8" fmla="*/ 14 w 14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5"/>
                  <a:gd name="T17" fmla="*/ 14 w 1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5">
                    <a:moveTo>
                      <a:pt x="14" y="5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86" name="Freeform 85"/>
              <p:cNvSpPr>
                <a:spLocks noChangeArrowheads="1"/>
              </p:cNvSpPr>
              <p:nvPr/>
            </p:nvSpPr>
            <p:spPr bwMode="auto">
              <a:xfrm>
                <a:off x="1325" y="682"/>
                <a:ext cx="15" cy="5"/>
              </a:xfrm>
              <a:custGeom>
                <a:avLst/>
                <a:gdLst>
                  <a:gd name="T0" fmla="*/ 12 w 15"/>
                  <a:gd name="T1" fmla="*/ 5 h 5"/>
                  <a:gd name="T2" fmla="*/ 0 w 15"/>
                  <a:gd name="T3" fmla="*/ 0 h 5"/>
                  <a:gd name="T4" fmla="*/ 0 w 15"/>
                  <a:gd name="T5" fmla="*/ 0 h 5"/>
                  <a:gd name="T6" fmla="*/ 15 w 15"/>
                  <a:gd name="T7" fmla="*/ 5 h 5"/>
                  <a:gd name="T8" fmla="*/ 12 w 15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5"/>
                  <a:gd name="T17" fmla="*/ 15 w 1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5">
                    <a:moveTo>
                      <a:pt x="12" y="5"/>
                    </a:moveTo>
                    <a:lnTo>
                      <a:pt x="0" y="0"/>
                    </a:lnTo>
                    <a:lnTo>
                      <a:pt x="15" y="5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87" name="Freeform 86"/>
              <p:cNvSpPr>
                <a:spLocks noChangeArrowheads="1"/>
              </p:cNvSpPr>
              <p:nvPr/>
            </p:nvSpPr>
            <p:spPr bwMode="auto">
              <a:xfrm>
                <a:off x="1323" y="692"/>
                <a:ext cx="12" cy="5"/>
              </a:xfrm>
              <a:custGeom>
                <a:avLst/>
                <a:gdLst>
                  <a:gd name="T0" fmla="*/ 12 w 12"/>
                  <a:gd name="T1" fmla="*/ 5 h 5"/>
                  <a:gd name="T2" fmla="*/ 0 w 12"/>
                  <a:gd name="T3" fmla="*/ 0 h 5"/>
                  <a:gd name="T4" fmla="*/ 0 w 12"/>
                  <a:gd name="T5" fmla="*/ 0 h 5"/>
                  <a:gd name="T6" fmla="*/ 12 w 12"/>
                  <a:gd name="T7" fmla="*/ 2 h 5"/>
                  <a:gd name="T8" fmla="*/ 12 w 12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5"/>
                  <a:gd name="T17" fmla="*/ 12 w 12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5">
                    <a:moveTo>
                      <a:pt x="12" y="5"/>
                    </a:moveTo>
                    <a:lnTo>
                      <a:pt x="0" y="0"/>
                    </a:lnTo>
                    <a:lnTo>
                      <a:pt x="12" y="2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88" name="Freeform 87"/>
              <p:cNvSpPr>
                <a:spLocks noChangeArrowheads="1"/>
              </p:cNvSpPr>
              <p:nvPr/>
            </p:nvSpPr>
            <p:spPr bwMode="auto">
              <a:xfrm>
                <a:off x="1321" y="699"/>
                <a:ext cx="11" cy="5"/>
              </a:xfrm>
              <a:custGeom>
                <a:avLst/>
                <a:gdLst>
                  <a:gd name="T0" fmla="*/ 11 w 11"/>
                  <a:gd name="T1" fmla="*/ 5 h 5"/>
                  <a:gd name="T2" fmla="*/ 0 w 11"/>
                  <a:gd name="T3" fmla="*/ 2 h 5"/>
                  <a:gd name="T4" fmla="*/ 0 w 11"/>
                  <a:gd name="T5" fmla="*/ 0 h 5"/>
                  <a:gd name="T6" fmla="*/ 11 w 11"/>
                  <a:gd name="T7" fmla="*/ 5 h 5"/>
                  <a:gd name="T8" fmla="*/ 11 w 11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1" y="5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11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89" name="Freeform 88"/>
              <p:cNvSpPr>
                <a:spLocks noChangeArrowheads="1"/>
              </p:cNvSpPr>
              <p:nvPr/>
            </p:nvSpPr>
            <p:spPr bwMode="auto">
              <a:xfrm>
                <a:off x="1316" y="708"/>
                <a:ext cx="14" cy="5"/>
              </a:xfrm>
              <a:custGeom>
                <a:avLst/>
                <a:gdLst>
                  <a:gd name="T0" fmla="*/ 14 w 14"/>
                  <a:gd name="T1" fmla="*/ 5 h 5"/>
                  <a:gd name="T2" fmla="*/ 0 w 14"/>
                  <a:gd name="T3" fmla="*/ 0 h 5"/>
                  <a:gd name="T4" fmla="*/ 0 w 14"/>
                  <a:gd name="T5" fmla="*/ 0 h 5"/>
                  <a:gd name="T6" fmla="*/ 14 w 14"/>
                  <a:gd name="T7" fmla="*/ 5 h 5"/>
                  <a:gd name="T8" fmla="*/ 14 w 14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5"/>
                  <a:gd name="T17" fmla="*/ 14 w 1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5">
                    <a:moveTo>
                      <a:pt x="14" y="5"/>
                    </a:moveTo>
                    <a:lnTo>
                      <a:pt x="0" y="0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90" name="Freeform 89"/>
              <p:cNvSpPr>
                <a:spLocks noChangeArrowheads="1"/>
              </p:cNvSpPr>
              <p:nvPr/>
            </p:nvSpPr>
            <p:spPr bwMode="auto">
              <a:xfrm>
                <a:off x="1313" y="716"/>
                <a:ext cx="15" cy="7"/>
              </a:xfrm>
              <a:custGeom>
                <a:avLst/>
                <a:gdLst>
                  <a:gd name="T0" fmla="*/ 15 w 15"/>
                  <a:gd name="T1" fmla="*/ 7 h 7"/>
                  <a:gd name="T2" fmla="*/ 0 w 15"/>
                  <a:gd name="T3" fmla="*/ 2 h 7"/>
                  <a:gd name="T4" fmla="*/ 0 w 15"/>
                  <a:gd name="T5" fmla="*/ 0 h 7"/>
                  <a:gd name="T6" fmla="*/ 15 w 15"/>
                  <a:gd name="T7" fmla="*/ 4 h 7"/>
                  <a:gd name="T8" fmla="*/ 15 w 1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7"/>
                  <a:gd name="T17" fmla="*/ 15 w 1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7">
                    <a:moveTo>
                      <a:pt x="15" y="7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15" y="4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91" name="Freeform 90"/>
              <p:cNvSpPr>
                <a:spLocks noChangeArrowheads="1"/>
              </p:cNvSpPr>
              <p:nvPr/>
            </p:nvSpPr>
            <p:spPr bwMode="auto">
              <a:xfrm>
                <a:off x="1261" y="692"/>
                <a:ext cx="24" cy="21"/>
              </a:xfrm>
              <a:custGeom>
                <a:avLst/>
                <a:gdLst>
                  <a:gd name="T0" fmla="*/ 19 w 24"/>
                  <a:gd name="T1" fmla="*/ 21 h 21"/>
                  <a:gd name="T2" fmla="*/ 24 w 24"/>
                  <a:gd name="T3" fmla="*/ 7 h 21"/>
                  <a:gd name="T4" fmla="*/ 5 w 24"/>
                  <a:gd name="T5" fmla="*/ 0 h 21"/>
                  <a:gd name="T6" fmla="*/ 0 w 24"/>
                  <a:gd name="T7" fmla="*/ 14 h 21"/>
                  <a:gd name="T8" fmla="*/ 19 w 24"/>
                  <a:gd name="T9" fmla="*/ 21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21"/>
                  <a:gd name="T17" fmla="*/ 24 w 24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21">
                    <a:moveTo>
                      <a:pt x="19" y="21"/>
                    </a:moveTo>
                    <a:lnTo>
                      <a:pt x="24" y="7"/>
                    </a:lnTo>
                    <a:lnTo>
                      <a:pt x="5" y="0"/>
                    </a:lnTo>
                    <a:lnTo>
                      <a:pt x="0" y="14"/>
                    </a:lnTo>
                    <a:lnTo>
                      <a:pt x="19" y="2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92" name="Freeform 91"/>
              <p:cNvSpPr>
                <a:spLocks noEditPoints="1" noChangeArrowheads="1"/>
              </p:cNvSpPr>
              <p:nvPr/>
            </p:nvSpPr>
            <p:spPr bwMode="auto">
              <a:xfrm>
                <a:off x="1257" y="668"/>
                <a:ext cx="16" cy="19"/>
              </a:xfrm>
              <a:custGeom>
                <a:avLst/>
                <a:gdLst>
                  <a:gd name="T0" fmla="*/ 11 w 7"/>
                  <a:gd name="T1" fmla="*/ 2 h 8"/>
                  <a:gd name="T2" fmla="*/ 0 w 7"/>
                  <a:gd name="T3" fmla="*/ 7 h 8"/>
                  <a:gd name="T4" fmla="*/ 7 w 7"/>
                  <a:gd name="T5" fmla="*/ 17 h 8"/>
                  <a:gd name="T6" fmla="*/ 16 w 7"/>
                  <a:gd name="T7" fmla="*/ 12 h 8"/>
                  <a:gd name="T8" fmla="*/ 11 w 7"/>
                  <a:gd name="T9" fmla="*/ 2 h 8"/>
                  <a:gd name="T10" fmla="*/ 14 w 7"/>
                  <a:gd name="T11" fmla="*/ 10 h 8"/>
                  <a:gd name="T12" fmla="*/ 14 w 7"/>
                  <a:gd name="T13" fmla="*/ 10 h 8"/>
                  <a:gd name="T14" fmla="*/ 11 w 7"/>
                  <a:gd name="T15" fmla="*/ 10 h 8"/>
                  <a:gd name="T16" fmla="*/ 11 w 7"/>
                  <a:gd name="T17" fmla="*/ 10 h 8"/>
                  <a:gd name="T18" fmla="*/ 14 w 7"/>
                  <a:gd name="T19" fmla="*/ 7 h 8"/>
                  <a:gd name="T20" fmla="*/ 14 w 7"/>
                  <a:gd name="T21" fmla="*/ 7 h 8"/>
                  <a:gd name="T22" fmla="*/ 14 w 7"/>
                  <a:gd name="T23" fmla="*/ 10 h 8"/>
                  <a:gd name="T24" fmla="*/ 11 w 7"/>
                  <a:gd name="T25" fmla="*/ 5 h 8"/>
                  <a:gd name="T26" fmla="*/ 11 w 7"/>
                  <a:gd name="T27" fmla="*/ 2 h 8"/>
                  <a:gd name="T28" fmla="*/ 14 w 7"/>
                  <a:gd name="T29" fmla="*/ 5 h 8"/>
                  <a:gd name="T30" fmla="*/ 14 w 7"/>
                  <a:gd name="T31" fmla="*/ 7 h 8"/>
                  <a:gd name="T32" fmla="*/ 9 w 7"/>
                  <a:gd name="T33" fmla="*/ 7 h 8"/>
                  <a:gd name="T34" fmla="*/ 9 w 7"/>
                  <a:gd name="T35" fmla="*/ 7 h 8"/>
                  <a:gd name="T36" fmla="*/ 11 w 7"/>
                  <a:gd name="T37" fmla="*/ 5 h 8"/>
                  <a:gd name="T38" fmla="*/ 9 w 7"/>
                  <a:gd name="T39" fmla="*/ 7 h 8"/>
                  <a:gd name="T40" fmla="*/ 7 w 7"/>
                  <a:gd name="T41" fmla="*/ 7 h 8"/>
                  <a:gd name="T42" fmla="*/ 7 w 7"/>
                  <a:gd name="T43" fmla="*/ 2 h 8"/>
                  <a:gd name="T44" fmla="*/ 7 w 7"/>
                  <a:gd name="T45" fmla="*/ 2 h 8"/>
                  <a:gd name="T46" fmla="*/ 9 w 7"/>
                  <a:gd name="T47" fmla="*/ 2 h 8"/>
                  <a:gd name="T48" fmla="*/ 9 w 7"/>
                  <a:gd name="T49" fmla="*/ 2 h 8"/>
                  <a:gd name="T50" fmla="*/ 9 w 7"/>
                  <a:gd name="T51" fmla="*/ 7 h 8"/>
                  <a:gd name="T52" fmla="*/ 7 w 7"/>
                  <a:gd name="T53" fmla="*/ 14 h 8"/>
                  <a:gd name="T54" fmla="*/ 5 w 7"/>
                  <a:gd name="T55" fmla="*/ 14 h 8"/>
                  <a:gd name="T56" fmla="*/ 2 w 7"/>
                  <a:gd name="T57" fmla="*/ 14 h 8"/>
                  <a:gd name="T58" fmla="*/ 2 w 7"/>
                  <a:gd name="T59" fmla="*/ 12 h 8"/>
                  <a:gd name="T60" fmla="*/ 7 w 7"/>
                  <a:gd name="T61" fmla="*/ 10 h 8"/>
                  <a:gd name="T62" fmla="*/ 7 w 7"/>
                  <a:gd name="T63" fmla="*/ 12 h 8"/>
                  <a:gd name="T64" fmla="*/ 7 w 7"/>
                  <a:gd name="T65" fmla="*/ 14 h 8"/>
                  <a:gd name="T66" fmla="*/ 9 w 7"/>
                  <a:gd name="T67" fmla="*/ 12 h 8"/>
                  <a:gd name="T68" fmla="*/ 9 w 7"/>
                  <a:gd name="T69" fmla="*/ 12 h 8"/>
                  <a:gd name="T70" fmla="*/ 11 w 7"/>
                  <a:gd name="T71" fmla="*/ 14 h 8"/>
                  <a:gd name="T72" fmla="*/ 9 w 7"/>
                  <a:gd name="T73" fmla="*/ 17 h 8"/>
                  <a:gd name="T74" fmla="*/ 7 w 7"/>
                  <a:gd name="T75" fmla="*/ 17 h 8"/>
                  <a:gd name="T76" fmla="*/ 7 w 7"/>
                  <a:gd name="T77" fmla="*/ 14 h 8"/>
                  <a:gd name="T78" fmla="*/ 9 w 7"/>
                  <a:gd name="T79" fmla="*/ 12 h 8"/>
                  <a:gd name="T80" fmla="*/ 5 w 7"/>
                  <a:gd name="T81" fmla="*/ 5 h 8"/>
                  <a:gd name="T82" fmla="*/ 5 w 7"/>
                  <a:gd name="T83" fmla="*/ 5 h 8"/>
                  <a:gd name="T84" fmla="*/ 7 w 7"/>
                  <a:gd name="T85" fmla="*/ 7 h 8"/>
                  <a:gd name="T86" fmla="*/ 7 w 7"/>
                  <a:gd name="T87" fmla="*/ 7 h 8"/>
                  <a:gd name="T88" fmla="*/ 2 w 7"/>
                  <a:gd name="T89" fmla="*/ 7 h 8"/>
                  <a:gd name="T90" fmla="*/ 2 w 7"/>
                  <a:gd name="T91" fmla="*/ 5 h 8"/>
                  <a:gd name="T92" fmla="*/ 5 w 7"/>
                  <a:gd name="T93" fmla="*/ 5 h 8"/>
                  <a:gd name="T94" fmla="*/ 2 w 7"/>
                  <a:gd name="T95" fmla="*/ 7 h 8"/>
                  <a:gd name="T96" fmla="*/ 2 w 7"/>
                  <a:gd name="T97" fmla="*/ 7 h 8"/>
                  <a:gd name="T98" fmla="*/ 7 w 7"/>
                  <a:gd name="T99" fmla="*/ 10 h 8"/>
                  <a:gd name="T100" fmla="*/ 7 w 7"/>
                  <a:gd name="T101" fmla="*/ 10 h 8"/>
                  <a:gd name="T102" fmla="*/ 2 w 7"/>
                  <a:gd name="T103" fmla="*/ 12 h 8"/>
                  <a:gd name="T104" fmla="*/ 2 w 7"/>
                  <a:gd name="T105" fmla="*/ 12 h 8"/>
                  <a:gd name="T106" fmla="*/ 2 w 7"/>
                  <a:gd name="T107" fmla="*/ 7 h 8"/>
                  <a:gd name="T108" fmla="*/ 11 w 7"/>
                  <a:gd name="T109" fmla="*/ 14 h 8"/>
                  <a:gd name="T110" fmla="*/ 11 w 7"/>
                  <a:gd name="T111" fmla="*/ 14 h 8"/>
                  <a:gd name="T112" fmla="*/ 9 w 7"/>
                  <a:gd name="T113" fmla="*/ 12 h 8"/>
                  <a:gd name="T114" fmla="*/ 9 w 7"/>
                  <a:gd name="T115" fmla="*/ 10 h 8"/>
                  <a:gd name="T116" fmla="*/ 14 w 7"/>
                  <a:gd name="T117" fmla="*/ 12 h 8"/>
                  <a:gd name="T118" fmla="*/ 14 w 7"/>
                  <a:gd name="T119" fmla="*/ 12 h 8"/>
                  <a:gd name="T120" fmla="*/ 11 w 7"/>
                  <a:gd name="T121" fmla="*/ 14 h 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7"/>
                  <a:gd name="T184" fmla="*/ 0 h 8"/>
                  <a:gd name="T185" fmla="*/ 7 w 7"/>
                  <a:gd name="T186" fmla="*/ 8 h 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7" h="8">
                    <a:moveTo>
                      <a:pt x="5" y="1"/>
                    </a:moveTo>
                    <a:cubicBezTo>
                      <a:pt x="3" y="0"/>
                      <a:pt x="1" y="1"/>
                      <a:pt x="0" y="3"/>
                    </a:cubicBezTo>
                    <a:cubicBezTo>
                      <a:pt x="0" y="5"/>
                      <a:pt x="1" y="6"/>
                      <a:pt x="3" y="7"/>
                    </a:cubicBezTo>
                    <a:cubicBezTo>
                      <a:pt x="4" y="8"/>
                      <a:pt x="6" y="7"/>
                      <a:pt x="7" y="5"/>
                    </a:cubicBezTo>
                    <a:cubicBezTo>
                      <a:pt x="7" y="3"/>
                      <a:pt x="6" y="1"/>
                      <a:pt x="5" y="1"/>
                    </a:cubicBezTo>
                    <a:close/>
                    <a:moveTo>
                      <a:pt x="6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4"/>
                      <a:pt x="6" y="4"/>
                    </a:cubicBezTo>
                    <a:close/>
                    <a:moveTo>
                      <a:pt x="5" y="2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5" y="2"/>
                    </a:lnTo>
                    <a:close/>
                    <a:moveTo>
                      <a:pt x="4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lnTo>
                      <a:pt x="4" y="3"/>
                    </a:lnTo>
                    <a:close/>
                    <a:moveTo>
                      <a:pt x="3" y="6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6"/>
                    </a:lnTo>
                    <a:close/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4" y="5"/>
                    </a:lnTo>
                    <a:close/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2" y="2"/>
                    </a:ln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3"/>
                    </a:cubicBezTo>
                    <a:close/>
                    <a:moveTo>
                      <a:pt x="5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93" name="Freeform 92"/>
              <p:cNvSpPr>
                <a:spLocks noChangeArrowheads="1"/>
              </p:cNvSpPr>
              <p:nvPr/>
            </p:nvSpPr>
            <p:spPr bwMode="auto">
              <a:xfrm>
                <a:off x="1254" y="675"/>
                <a:ext cx="45" cy="26"/>
              </a:xfrm>
              <a:custGeom>
                <a:avLst/>
                <a:gdLst>
                  <a:gd name="T0" fmla="*/ 36 w 19"/>
                  <a:gd name="T1" fmla="*/ 24 h 11"/>
                  <a:gd name="T2" fmla="*/ 28 w 19"/>
                  <a:gd name="T3" fmla="*/ 24 h 11"/>
                  <a:gd name="T4" fmla="*/ 19 w 19"/>
                  <a:gd name="T5" fmla="*/ 21 h 11"/>
                  <a:gd name="T6" fmla="*/ 12 w 19"/>
                  <a:gd name="T7" fmla="*/ 21 h 11"/>
                  <a:gd name="T8" fmla="*/ 5 w 19"/>
                  <a:gd name="T9" fmla="*/ 17 h 11"/>
                  <a:gd name="T10" fmla="*/ 2 w 19"/>
                  <a:gd name="T11" fmla="*/ 7 h 11"/>
                  <a:gd name="T12" fmla="*/ 5 w 19"/>
                  <a:gd name="T13" fmla="*/ 0 h 11"/>
                  <a:gd name="T14" fmla="*/ 24 w 19"/>
                  <a:gd name="T15" fmla="*/ 0 h 11"/>
                  <a:gd name="T16" fmla="*/ 43 w 19"/>
                  <a:gd name="T17" fmla="*/ 7 h 11"/>
                  <a:gd name="T18" fmla="*/ 43 w 19"/>
                  <a:gd name="T19" fmla="*/ 14 h 11"/>
                  <a:gd name="T20" fmla="*/ 36 w 19"/>
                  <a:gd name="T21" fmla="*/ 24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"/>
                  <a:gd name="T34" fmla="*/ 0 h 11"/>
                  <a:gd name="T35" fmla="*/ 19 w 19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" h="11">
                    <a:moveTo>
                      <a:pt x="15" y="10"/>
                    </a:moveTo>
                    <a:cubicBezTo>
                      <a:pt x="15" y="11"/>
                      <a:pt x="13" y="11"/>
                      <a:pt x="12" y="10"/>
                    </a:cubicBezTo>
                    <a:cubicBezTo>
                      <a:pt x="11" y="10"/>
                      <a:pt x="10" y="9"/>
                      <a:pt x="8" y="9"/>
                    </a:cubicBezTo>
                    <a:cubicBezTo>
                      <a:pt x="7" y="9"/>
                      <a:pt x="6" y="9"/>
                      <a:pt x="5" y="9"/>
                    </a:cubicBezTo>
                    <a:cubicBezTo>
                      <a:pt x="4" y="9"/>
                      <a:pt x="3" y="8"/>
                      <a:pt x="2" y="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5" y="0"/>
                      <a:pt x="7" y="0"/>
                      <a:pt x="10" y="0"/>
                    </a:cubicBezTo>
                    <a:cubicBezTo>
                      <a:pt x="13" y="1"/>
                      <a:pt x="16" y="2"/>
                      <a:pt x="18" y="3"/>
                    </a:cubicBezTo>
                    <a:cubicBezTo>
                      <a:pt x="19" y="4"/>
                      <a:pt x="19" y="5"/>
                      <a:pt x="18" y="6"/>
                    </a:cubicBez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94" name="Freeform 93"/>
              <p:cNvSpPr>
                <a:spLocks noChangeArrowheads="1"/>
              </p:cNvSpPr>
              <p:nvPr/>
            </p:nvSpPr>
            <p:spPr bwMode="auto">
              <a:xfrm>
                <a:off x="1283" y="656"/>
                <a:ext cx="14" cy="29"/>
              </a:xfrm>
              <a:custGeom>
                <a:avLst/>
                <a:gdLst>
                  <a:gd name="T0" fmla="*/ 4 w 14"/>
                  <a:gd name="T1" fmla="*/ 29 h 29"/>
                  <a:gd name="T2" fmla="*/ 0 w 14"/>
                  <a:gd name="T3" fmla="*/ 26 h 29"/>
                  <a:gd name="T4" fmla="*/ 9 w 14"/>
                  <a:gd name="T5" fmla="*/ 0 h 29"/>
                  <a:gd name="T6" fmla="*/ 14 w 14"/>
                  <a:gd name="T7" fmla="*/ 0 h 29"/>
                  <a:gd name="T8" fmla="*/ 4 w 14"/>
                  <a:gd name="T9" fmla="*/ 29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29"/>
                  <a:gd name="T17" fmla="*/ 14 w 14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29">
                    <a:moveTo>
                      <a:pt x="4" y="29"/>
                    </a:moveTo>
                    <a:lnTo>
                      <a:pt x="0" y="26"/>
                    </a:lnTo>
                    <a:lnTo>
                      <a:pt x="9" y="0"/>
                    </a:lnTo>
                    <a:lnTo>
                      <a:pt x="14" y="0"/>
                    </a:lnTo>
                    <a:lnTo>
                      <a:pt x="4" y="2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95" name="Freeform 94"/>
              <p:cNvSpPr>
                <a:spLocks noChangeArrowheads="1"/>
              </p:cNvSpPr>
              <p:nvPr/>
            </p:nvSpPr>
            <p:spPr bwMode="auto">
              <a:xfrm>
                <a:off x="1292" y="654"/>
                <a:ext cx="5" cy="7"/>
              </a:xfrm>
              <a:custGeom>
                <a:avLst/>
                <a:gdLst>
                  <a:gd name="T0" fmla="*/ 3 w 5"/>
                  <a:gd name="T1" fmla="*/ 7 h 7"/>
                  <a:gd name="T2" fmla="*/ 0 w 5"/>
                  <a:gd name="T3" fmla="*/ 5 h 7"/>
                  <a:gd name="T4" fmla="*/ 0 w 5"/>
                  <a:gd name="T5" fmla="*/ 0 h 7"/>
                  <a:gd name="T6" fmla="*/ 5 w 5"/>
                  <a:gd name="T7" fmla="*/ 0 h 7"/>
                  <a:gd name="T8" fmla="*/ 3 w 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7"/>
                  <a:gd name="T17" fmla="*/ 5 w 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7">
                    <a:moveTo>
                      <a:pt x="3" y="7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3" y="7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96" name="Freeform 95"/>
              <p:cNvSpPr>
                <a:spLocks noChangeArrowheads="1"/>
              </p:cNvSpPr>
              <p:nvPr/>
            </p:nvSpPr>
            <p:spPr bwMode="auto">
              <a:xfrm>
                <a:off x="1290" y="652"/>
                <a:ext cx="9" cy="4"/>
              </a:xfrm>
              <a:custGeom>
                <a:avLst/>
                <a:gdLst>
                  <a:gd name="T0" fmla="*/ 9 w 9"/>
                  <a:gd name="T1" fmla="*/ 0 h 4"/>
                  <a:gd name="T2" fmla="*/ 0 w 9"/>
                  <a:gd name="T3" fmla="*/ 0 h 4"/>
                  <a:gd name="T4" fmla="*/ 0 w 9"/>
                  <a:gd name="T5" fmla="*/ 2 h 4"/>
                  <a:gd name="T6" fmla="*/ 2 w 9"/>
                  <a:gd name="T7" fmla="*/ 2 h 4"/>
                  <a:gd name="T8" fmla="*/ 2 w 9"/>
                  <a:gd name="T9" fmla="*/ 2 h 4"/>
                  <a:gd name="T10" fmla="*/ 7 w 9"/>
                  <a:gd name="T11" fmla="*/ 4 h 4"/>
                  <a:gd name="T12" fmla="*/ 7 w 9"/>
                  <a:gd name="T13" fmla="*/ 2 h 4"/>
                  <a:gd name="T14" fmla="*/ 9 w 9"/>
                  <a:gd name="T15" fmla="*/ 2 h 4"/>
                  <a:gd name="T16" fmla="*/ 9 w 9"/>
                  <a:gd name="T17" fmla="*/ 0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"/>
                  <a:gd name="T28" fmla="*/ 0 h 4"/>
                  <a:gd name="T29" fmla="*/ 9 w 9"/>
                  <a:gd name="T30" fmla="*/ 4 h 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" h="4">
                    <a:moveTo>
                      <a:pt x="9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97" name="Freeform 96"/>
              <p:cNvSpPr>
                <a:spLocks noChangeArrowheads="1"/>
              </p:cNvSpPr>
              <p:nvPr/>
            </p:nvSpPr>
            <p:spPr bwMode="auto">
              <a:xfrm>
                <a:off x="1368" y="670"/>
                <a:ext cx="31" cy="74"/>
              </a:xfrm>
              <a:custGeom>
                <a:avLst/>
                <a:gdLst>
                  <a:gd name="T0" fmla="*/ 2 w 31"/>
                  <a:gd name="T1" fmla="*/ 74 h 74"/>
                  <a:gd name="T2" fmla="*/ 31 w 31"/>
                  <a:gd name="T3" fmla="*/ 3 h 74"/>
                  <a:gd name="T4" fmla="*/ 28 w 31"/>
                  <a:gd name="T5" fmla="*/ 0 h 74"/>
                  <a:gd name="T6" fmla="*/ 0 w 31"/>
                  <a:gd name="T7" fmla="*/ 74 h 74"/>
                  <a:gd name="T8" fmla="*/ 2 w 31"/>
                  <a:gd name="T9" fmla="*/ 74 h 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74"/>
                  <a:gd name="T17" fmla="*/ 31 w 31"/>
                  <a:gd name="T18" fmla="*/ 74 h 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74">
                    <a:moveTo>
                      <a:pt x="2" y="74"/>
                    </a:moveTo>
                    <a:lnTo>
                      <a:pt x="31" y="3"/>
                    </a:lnTo>
                    <a:lnTo>
                      <a:pt x="28" y="0"/>
                    </a:lnTo>
                    <a:lnTo>
                      <a:pt x="0" y="74"/>
                    </a:lnTo>
                    <a:lnTo>
                      <a:pt x="2" y="7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98" name="Freeform 97"/>
              <p:cNvSpPr>
                <a:spLocks noChangeArrowheads="1"/>
              </p:cNvSpPr>
              <p:nvPr/>
            </p:nvSpPr>
            <p:spPr bwMode="auto">
              <a:xfrm>
                <a:off x="1368" y="730"/>
                <a:ext cx="7" cy="14"/>
              </a:xfrm>
              <a:custGeom>
                <a:avLst/>
                <a:gdLst>
                  <a:gd name="T0" fmla="*/ 2 w 7"/>
                  <a:gd name="T1" fmla="*/ 14 h 14"/>
                  <a:gd name="T2" fmla="*/ 7 w 7"/>
                  <a:gd name="T3" fmla="*/ 0 h 14"/>
                  <a:gd name="T4" fmla="*/ 5 w 7"/>
                  <a:gd name="T5" fmla="*/ 0 h 14"/>
                  <a:gd name="T6" fmla="*/ 0 w 7"/>
                  <a:gd name="T7" fmla="*/ 14 h 14"/>
                  <a:gd name="T8" fmla="*/ 2 w 7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14"/>
                  <a:gd name="T17" fmla="*/ 7 w 7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14">
                    <a:moveTo>
                      <a:pt x="2" y="14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0" y="14"/>
                    </a:lnTo>
                    <a:lnTo>
                      <a:pt x="2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99" name="Freeform 98"/>
              <p:cNvSpPr>
                <a:spLocks noChangeArrowheads="1"/>
              </p:cNvSpPr>
              <p:nvPr/>
            </p:nvSpPr>
            <p:spPr bwMode="auto">
              <a:xfrm>
                <a:off x="1392" y="678"/>
                <a:ext cx="4" cy="7"/>
              </a:xfrm>
              <a:custGeom>
                <a:avLst/>
                <a:gdLst>
                  <a:gd name="T0" fmla="*/ 2 w 2"/>
                  <a:gd name="T1" fmla="*/ 5 h 3"/>
                  <a:gd name="T2" fmla="*/ 0 w 2"/>
                  <a:gd name="T3" fmla="*/ 7 h 3"/>
                  <a:gd name="T4" fmla="*/ 0 w 2"/>
                  <a:gd name="T5" fmla="*/ 2 h 3"/>
                  <a:gd name="T6" fmla="*/ 4 w 2"/>
                  <a:gd name="T7" fmla="*/ 0 h 3"/>
                  <a:gd name="T8" fmla="*/ 2 w 2"/>
                  <a:gd name="T9" fmla="*/ 5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1" y="2"/>
                    </a:move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00" name="Freeform 99"/>
              <p:cNvSpPr>
                <a:spLocks noChangeArrowheads="1"/>
              </p:cNvSpPr>
              <p:nvPr/>
            </p:nvSpPr>
            <p:spPr bwMode="auto">
              <a:xfrm>
                <a:off x="1366" y="739"/>
                <a:ext cx="9" cy="5"/>
              </a:xfrm>
              <a:custGeom>
                <a:avLst/>
                <a:gdLst>
                  <a:gd name="T0" fmla="*/ 7 w 4"/>
                  <a:gd name="T1" fmla="*/ 5 h 2"/>
                  <a:gd name="T2" fmla="*/ 5 w 4"/>
                  <a:gd name="T3" fmla="*/ 0 h 2"/>
                  <a:gd name="T4" fmla="*/ 0 w 4"/>
                  <a:gd name="T5" fmla="*/ 3 h 2"/>
                  <a:gd name="T6" fmla="*/ 7 w 4"/>
                  <a:gd name="T7" fmla="*/ 5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2"/>
                  <a:gd name="T14" fmla="*/ 4 w 4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2">
                    <a:moveTo>
                      <a:pt x="3" y="2"/>
                    </a:moveTo>
                    <a:cubicBezTo>
                      <a:pt x="4" y="1"/>
                      <a:pt x="3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01" name="Freeform 100"/>
              <p:cNvSpPr>
                <a:spLocks noChangeArrowheads="1"/>
              </p:cNvSpPr>
              <p:nvPr/>
            </p:nvSpPr>
            <p:spPr bwMode="auto">
              <a:xfrm>
                <a:off x="1254" y="682"/>
                <a:ext cx="5" cy="22"/>
              </a:xfrm>
              <a:custGeom>
                <a:avLst/>
                <a:gdLst>
                  <a:gd name="T0" fmla="*/ 0 w 5"/>
                  <a:gd name="T1" fmla="*/ 22 h 22"/>
                  <a:gd name="T2" fmla="*/ 5 w 5"/>
                  <a:gd name="T3" fmla="*/ 0 h 22"/>
                  <a:gd name="T4" fmla="*/ 5 w 5"/>
                  <a:gd name="T5" fmla="*/ 0 h 22"/>
                  <a:gd name="T6" fmla="*/ 0 w 5"/>
                  <a:gd name="T7" fmla="*/ 22 h 22"/>
                  <a:gd name="T8" fmla="*/ 0 w 5"/>
                  <a:gd name="T9" fmla="*/ 22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2"/>
                  <a:gd name="T17" fmla="*/ 5 w 5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2">
                    <a:moveTo>
                      <a:pt x="0" y="22"/>
                    </a:moveTo>
                    <a:lnTo>
                      <a:pt x="5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02" name="Freeform 101"/>
              <p:cNvSpPr>
                <a:spLocks noChangeArrowheads="1"/>
              </p:cNvSpPr>
              <p:nvPr/>
            </p:nvSpPr>
            <p:spPr bwMode="auto">
              <a:xfrm>
                <a:off x="1226" y="694"/>
                <a:ext cx="170" cy="64"/>
              </a:xfrm>
              <a:custGeom>
                <a:avLst/>
                <a:gdLst>
                  <a:gd name="T0" fmla="*/ 170 w 170"/>
                  <a:gd name="T1" fmla="*/ 57 h 64"/>
                  <a:gd name="T2" fmla="*/ 2 w 170"/>
                  <a:gd name="T3" fmla="*/ 0 h 64"/>
                  <a:gd name="T4" fmla="*/ 0 w 170"/>
                  <a:gd name="T5" fmla="*/ 7 h 64"/>
                  <a:gd name="T6" fmla="*/ 168 w 170"/>
                  <a:gd name="T7" fmla="*/ 64 h 64"/>
                  <a:gd name="T8" fmla="*/ 170 w 170"/>
                  <a:gd name="T9" fmla="*/ 57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0"/>
                  <a:gd name="T16" fmla="*/ 0 h 64"/>
                  <a:gd name="T17" fmla="*/ 170 w 170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0" h="64">
                    <a:moveTo>
                      <a:pt x="170" y="57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68" y="64"/>
                    </a:lnTo>
                    <a:lnTo>
                      <a:pt x="170" y="57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03" name="Freeform 102"/>
              <p:cNvSpPr>
                <a:spLocks noChangeArrowheads="1"/>
              </p:cNvSpPr>
              <p:nvPr/>
            </p:nvSpPr>
            <p:spPr bwMode="auto">
              <a:xfrm>
                <a:off x="1801" y="1253"/>
                <a:ext cx="83" cy="83"/>
              </a:xfrm>
              <a:custGeom>
                <a:avLst/>
                <a:gdLst>
                  <a:gd name="T0" fmla="*/ 62 w 35"/>
                  <a:gd name="T1" fmla="*/ 74 h 35"/>
                  <a:gd name="T2" fmla="*/ 9 w 35"/>
                  <a:gd name="T3" fmla="*/ 62 h 35"/>
                  <a:gd name="T4" fmla="*/ 21 w 35"/>
                  <a:gd name="T5" fmla="*/ 12 h 35"/>
                  <a:gd name="T6" fmla="*/ 71 w 35"/>
                  <a:gd name="T7" fmla="*/ 21 h 35"/>
                  <a:gd name="T8" fmla="*/ 62 w 35"/>
                  <a:gd name="T9" fmla="*/ 74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35"/>
                  <a:gd name="T17" fmla="*/ 35 w 35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35">
                    <a:moveTo>
                      <a:pt x="26" y="31"/>
                    </a:moveTo>
                    <a:cubicBezTo>
                      <a:pt x="19" y="35"/>
                      <a:pt x="9" y="34"/>
                      <a:pt x="4" y="26"/>
                    </a:cubicBezTo>
                    <a:cubicBezTo>
                      <a:pt x="0" y="19"/>
                      <a:pt x="2" y="10"/>
                      <a:pt x="9" y="5"/>
                    </a:cubicBezTo>
                    <a:cubicBezTo>
                      <a:pt x="16" y="0"/>
                      <a:pt x="25" y="2"/>
                      <a:pt x="30" y="9"/>
                    </a:cubicBezTo>
                    <a:cubicBezTo>
                      <a:pt x="35" y="16"/>
                      <a:pt x="33" y="26"/>
                      <a:pt x="26" y="31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04" name="Freeform 103"/>
              <p:cNvSpPr>
                <a:spLocks noChangeArrowheads="1"/>
              </p:cNvSpPr>
              <p:nvPr/>
            </p:nvSpPr>
            <p:spPr bwMode="auto">
              <a:xfrm>
                <a:off x="1860" y="1284"/>
                <a:ext cx="12" cy="12"/>
              </a:xfrm>
              <a:custGeom>
                <a:avLst/>
                <a:gdLst>
                  <a:gd name="T0" fmla="*/ 10 w 5"/>
                  <a:gd name="T1" fmla="*/ 10 h 5"/>
                  <a:gd name="T2" fmla="*/ 2 w 5"/>
                  <a:gd name="T3" fmla="*/ 7 h 5"/>
                  <a:gd name="T4" fmla="*/ 5 w 5"/>
                  <a:gd name="T5" fmla="*/ 2 h 5"/>
                  <a:gd name="T6" fmla="*/ 12 w 5"/>
                  <a:gd name="T7" fmla="*/ 2 h 5"/>
                  <a:gd name="T8" fmla="*/ 10 w 5"/>
                  <a:gd name="T9" fmla="*/ 1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4" y="4"/>
                    </a:moveTo>
                    <a:cubicBezTo>
                      <a:pt x="3" y="5"/>
                      <a:pt x="2" y="4"/>
                      <a:pt x="1" y="3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5" y="2"/>
                      <a:pt x="5" y="3"/>
                      <a:pt x="4" y="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05" name="Freeform 104"/>
              <p:cNvSpPr>
                <a:spLocks noChangeArrowheads="1"/>
              </p:cNvSpPr>
              <p:nvPr/>
            </p:nvSpPr>
            <p:spPr bwMode="auto">
              <a:xfrm>
                <a:off x="1820" y="1282"/>
                <a:ext cx="50" cy="40"/>
              </a:xfrm>
              <a:custGeom>
                <a:avLst/>
                <a:gdLst>
                  <a:gd name="T0" fmla="*/ 40 w 21"/>
                  <a:gd name="T1" fmla="*/ 7 h 17"/>
                  <a:gd name="T2" fmla="*/ 45 w 21"/>
                  <a:gd name="T3" fmla="*/ 24 h 17"/>
                  <a:gd name="T4" fmla="*/ 31 w 21"/>
                  <a:gd name="T5" fmla="*/ 35 h 17"/>
                  <a:gd name="T6" fmla="*/ 31 w 21"/>
                  <a:gd name="T7" fmla="*/ 33 h 17"/>
                  <a:gd name="T8" fmla="*/ 40 w 21"/>
                  <a:gd name="T9" fmla="*/ 21 h 17"/>
                  <a:gd name="T10" fmla="*/ 24 w 21"/>
                  <a:gd name="T11" fmla="*/ 31 h 17"/>
                  <a:gd name="T12" fmla="*/ 10 w 21"/>
                  <a:gd name="T13" fmla="*/ 40 h 17"/>
                  <a:gd name="T14" fmla="*/ 19 w 21"/>
                  <a:gd name="T15" fmla="*/ 26 h 17"/>
                  <a:gd name="T16" fmla="*/ 14 w 21"/>
                  <a:gd name="T17" fmla="*/ 28 h 17"/>
                  <a:gd name="T18" fmla="*/ 5 w 21"/>
                  <a:gd name="T19" fmla="*/ 33 h 17"/>
                  <a:gd name="T20" fmla="*/ 14 w 21"/>
                  <a:gd name="T21" fmla="*/ 21 h 17"/>
                  <a:gd name="T22" fmla="*/ 31 w 21"/>
                  <a:gd name="T23" fmla="*/ 9 h 17"/>
                  <a:gd name="T24" fmla="*/ 21 w 21"/>
                  <a:gd name="T25" fmla="*/ 9 h 17"/>
                  <a:gd name="T26" fmla="*/ 19 w 21"/>
                  <a:gd name="T27" fmla="*/ 0 h 17"/>
                  <a:gd name="T28" fmla="*/ 29 w 21"/>
                  <a:gd name="T29" fmla="*/ 7 h 17"/>
                  <a:gd name="T30" fmla="*/ 36 w 21"/>
                  <a:gd name="T31" fmla="*/ 5 h 17"/>
                  <a:gd name="T32" fmla="*/ 40 w 21"/>
                  <a:gd name="T33" fmla="*/ 7 h 1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"/>
                  <a:gd name="T52" fmla="*/ 0 h 17"/>
                  <a:gd name="T53" fmla="*/ 21 w 21"/>
                  <a:gd name="T54" fmla="*/ 17 h 1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" h="17">
                    <a:moveTo>
                      <a:pt x="17" y="3"/>
                    </a:moveTo>
                    <a:cubicBezTo>
                      <a:pt x="19" y="5"/>
                      <a:pt x="21" y="8"/>
                      <a:pt x="19" y="10"/>
                    </a:cubicBezTo>
                    <a:cubicBezTo>
                      <a:pt x="18" y="12"/>
                      <a:pt x="15" y="14"/>
                      <a:pt x="13" y="15"/>
                    </a:cubicBezTo>
                    <a:cubicBezTo>
                      <a:pt x="13" y="15"/>
                      <a:pt x="13" y="15"/>
                      <a:pt x="13" y="14"/>
                    </a:cubicBezTo>
                    <a:cubicBezTo>
                      <a:pt x="14" y="13"/>
                      <a:pt x="18" y="10"/>
                      <a:pt x="17" y="9"/>
                    </a:cubicBezTo>
                    <a:cubicBezTo>
                      <a:pt x="14" y="11"/>
                      <a:pt x="12" y="12"/>
                      <a:pt x="10" y="13"/>
                    </a:cubicBezTo>
                    <a:cubicBezTo>
                      <a:pt x="9" y="14"/>
                      <a:pt x="6" y="16"/>
                      <a:pt x="4" y="17"/>
                    </a:cubicBezTo>
                    <a:cubicBezTo>
                      <a:pt x="2" y="15"/>
                      <a:pt x="8" y="13"/>
                      <a:pt x="8" y="11"/>
                    </a:cubicBezTo>
                    <a:cubicBezTo>
                      <a:pt x="9" y="10"/>
                      <a:pt x="6" y="12"/>
                      <a:pt x="6" y="12"/>
                    </a:cubicBezTo>
                    <a:cubicBezTo>
                      <a:pt x="5" y="12"/>
                      <a:pt x="3" y="14"/>
                      <a:pt x="2" y="14"/>
                    </a:cubicBezTo>
                    <a:cubicBezTo>
                      <a:pt x="0" y="14"/>
                      <a:pt x="5" y="9"/>
                      <a:pt x="6" y="9"/>
                    </a:cubicBezTo>
                    <a:cubicBezTo>
                      <a:pt x="8" y="7"/>
                      <a:pt x="11" y="6"/>
                      <a:pt x="13" y="4"/>
                    </a:cubicBezTo>
                    <a:cubicBezTo>
                      <a:pt x="11" y="5"/>
                      <a:pt x="11" y="4"/>
                      <a:pt x="9" y="4"/>
                    </a:cubicBezTo>
                    <a:cubicBezTo>
                      <a:pt x="9" y="3"/>
                      <a:pt x="7" y="1"/>
                      <a:pt x="8" y="0"/>
                    </a:cubicBezTo>
                    <a:cubicBezTo>
                      <a:pt x="10" y="1"/>
                      <a:pt x="10" y="3"/>
                      <a:pt x="12" y="3"/>
                    </a:cubicBezTo>
                    <a:cubicBezTo>
                      <a:pt x="13" y="3"/>
                      <a:pt x="14" y="2"/>
                      <a:pt x="15" y="2"/>
                    </a:cubicBezTo>
                    <a:cubicBezTo>
                      <a:pt x="15" y="2"/>
                      <a:pt x="16" y="3"/>
                      <a:pt x="17" y="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06" name="Freeform 105"/>
              <p:cNvSpPr>
                <a:spLocks noChangeArrowheads="1"/>
              </p:cNvSpPr>
              <p:nvPr/>
            </p:nvSpPr>
            <p:spPr bwMode="auto">
              <a:xfrm>
                <a:off x="1810" y="1279"/>
                <a:ext cx="24" cy="24"/>
              </a:xfrm>
              <a:custGeom>
                <a:avLst/>
                <a:gdLst>
                  <a:gd name="T0" fmla="*/ 12 w 10"/>
                  <a:gd name="T1" fmla="*/ 0 h 10"/>
                  <a:gd name="T2" fmla="*/ 2 w 10"/>
                  <a:gd name="T3" fmla="*/ 10 h 10"/>
                  <a:gd name="T4" fmla="*/ 2 w 10"/>
                  <a:gd name="T5" fmla="*/ 19 h 10"/>
                  <a:gd name="T6" fmla="*/ 14 w 10"/>
                  <a:gd name="T7" fmla="*/ 19 h 10"/>
                  <a:gd name="T8" fmla="*/ 22 w 10"/>
                  <a:gd name="T9" fmla="*/ 12 h 10"/>
                  <a:gd name="T10" fmla="*/ 7 w 10"/>
                  <a:gd name="T11" fmla="*/ 17 h 10"/>
                  <a:gd name="T12" fmla="*/ 2 w 10"/>
                  <a:gd name="T13" fmla="*/ 14 h 10"/>
                  <a:gd name="T14" fmla="*/ 10 w 10"/>
                  <a:gd name="T15" fmla="*/ 7 h 10"/>
                  <a:gd name="T16" fmla="*/ 14 w 10"/>
                  <a:gd name="T17" fmla="*/ 0 h 10"/>
                  <a:gd name="T18" fmla="*/ 12 w 10"/>
                  <a:gd name="T19" fmla="*/ 0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"/>
                  <a:gd name="T31" fmla="*/ 0 h 10"/>
                  <a:gd name="T32" fmla="*/ 10 w 10"/>
                  <a:gd name="T33" fmla="*/ 10 h 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" h="10">
                    <a:moveTo>
                      <a:pt x="5" y="0"/>
                    </a:moveTo>
                    <a:cubicBezTo>
                      <a:pt x="4" y="1"/>
                      <a:pt x="3" y="3"/>
                      <a:pt x="1" y="4"/>
                    </a:cubicBezTo>
                    <a:cubicBezTo>
                      <a:pt x="0" y="5"/>
                      <a:pt x="0" y="6"/>
                      <a:pt x="1" y="8"/>
                    </a:cubicBezTo>
                    <a:cubicBezTo>
                      <a:pt x="2" y="10"/>
                      <a:pt x="4" y="9"/>
                      <a:pt x="6" y="8"/>
                    </a:cubicBezTo>
                    <a:cubicBezTo>
                      <a:pt x="6" y="8"/>
                      <a:pt x="10" y="6"/>
                      <a:pt x="9" y="5"/>
                    </a:cubicBezTo>
                    <a:cubicBezTo>
                      <a:pt x="7" y="6"/>
                      <a:pt x="5" y="7"/>
                      <a:pt x="3" y="7"/>
                    </a:cubicBezTo>
                    <a:cubicBezTo>
                      <a:pt x="2" y="7"/>
                      <a:pt x="2" y="6"/>
                      <a:pt x="1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3"/>
                      <a:pt x="7" y="1"/>
                      <a:pt x="6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07" name="Freeform 106"/>
              <p:cNvSpPr>
                <a:spLocks noChangeArrowheads="1"/>
              </p:cNvSpPr>
              <p:nvPr/>
            </p:nvSpPr>
            <p:spPr bwMode="auto">
              <a:xfrm>
                <a:off x="1822" y="1289"/>
                <a:ext cx="5" cy="2"/>
              </a:xfrm>
              <a:custGeom>
                <a:avLst/>
                <a:gdLst>
                  <a:gd name="T0" fmla="*/ 5 w 2"/>
                  <a:gd name="T1" fmla="*/ 0 h 1"/>
                  <a:gd name="T2" fmla="*/ 0 w 2"/>
                  <a:gd name="T3" fmla="*/ 2 h 1"/>
                  <a:gd name="T4" fmla="*/ 5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08" name="Freeform 107"/>
              <p:cNvSpPr>
                <a:spLocks noChangeArrowheads="1"/>
              </p:cNvSpPr>
              <p:nvPr/>
            </p:nvSpPr>
            <p:spPr bwMode="auto">
              <a:xfrm>
                <a:off x="1818" y="1291"/>
                <a:ext cx="4" cy="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3 h 2"/>
                  <a:gd name="T4" fmla="*/ 2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09" name="Freeform 108"/>
              <p:cNvSpPr>
                <a:spLocks noChangeArrowheads="1"/>
              </p:cNvSpPr>
              <p:nvPr/>
            </p:nvSpPr>
            <p:spPr bwMode="auto">
              <a:xfrm>
                <a:off x="1822" y="1291"/>
                <a:ext cx="3" cy="5"/>
              </a:xfrm>
              <a:custGeom>
                <a:avLst/>
                <a:gdLst>
                  <a:gd name="T0" fmla="*/ 3 w 1"/>
                  <a:gd name="T1" fmla="*/ 3 h 2"/>
                  <a:gd name="T2" fmla="*/ 3 w 1"/>
                  <a:gd name="T3" fmla="*/ 3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10" name="Freeform 109"/>
              <p:cNvSpPr>
                <a:spLocks noChangeArrowheads="1"/>
              </p:cNvSpPr>
              <p:nvPr/>
            </p:nvSpPr>
            <p:spPr bwMode="auto">
              <a:xfrm>
                <a:off x="1825" y="1284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3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11" name="Freeform 110"/>
              <p:cNvSpPr>
                <a:spLocks noChangeArrowheads="1"/>
              </p:cNvSpPr>
              <p:nvPr/>
            </p:nvSpPr>
            <p:spPr bwMode="auto">
              <a:xfrm>
                <a:off x="1827" y="1287"/>
                <a:ext cx="7" cy="4"/>
              </a:xfrm>
              <a:custGeom>
                <a:avLst/>
                <a:gdLst>
                  <a:gd name="T0" fmla="*/ 7 w 3"/>
                  <a:gd name="T1" fmla="*/ 2 h 2"/>
                  <a:gd name="T2" fmla="*/ 2 w 3"/>
                  <a:gd name="T3" fmla="*/ 2 h 2"/>
                  <a:gd name="T4" fmla="*/ 7 w 3"/>
                  <a:gd name="T5" fmla="*/ 2 h 2"/>
                  <a:gd name="T6" fmla="*/ 7 w 3"/>
                  <a:gd name="T7" fmla="*/ 2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0" y="0"/>
                      <a:pt x="1" y="1"/>
                    </a:cubicBezTo>
                    <a:cubicBezTo>
                      <a:pt x="1" y="2"/>
                      <a:pt x="2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12" name="Freeform 111"/>
              <p:cNvSpPr>
                <a:spLocks noChangeArrowheads="1"/>
              </p:cNvSpPr>
              <p:nvPr/>
            </p:nvSpPr>
            <p:spPr bwMode="auto">
              <a:xfrm>
                <a:off x="1827" y="1277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3 w 2"/>
                  <a:gd name="T3" fmla="*/ 5 h 2"/>
                  <a:gd name="T4" fmla="*/ 3 w 2"/>
                  <a:gd name="T5" fmla="*/ 0 h 2"/>
                  <a:gd name="T6" fmla="*/ 0 w 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2"/>
                  <a:gd name="T14" fmla="*/ 2 w 2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2" y="1"/>
                      <a:pt x="2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13" name="Freeform 112"/>
              <p:cNvSpPr>
                <a:spLocks noEditPoints="1" noChangeArrowheads="1"/>
              </p:cNvSpPr>
              <p:nvPr/>
            </p:nvSpPr>
            <p:spPr bwMode="auto">
              <a:xfrm>
                <a:off x="1799" y="1251"/>
                <a:ext cx="85" cy="88"/>
              </a:xfrm>
              <a:custGeom>
                <a:avLst/>
                <a:gdLst>
                  <a:gd name="T0" fmla="*/ 68 w 36"/>
                  <a:gd name="T1" fmla="*/ 26 h 37"/>
                  <a:gd name="T2" fmla="*/ 76 w 36"/>
                  <a:gd name="T3" fmla="*/ 50 h 37"/>
                  <a:gd name="T4" fmla="*/ 61 w 36"/>
                  <a:gd name="T5" fmla="*/ 71 h 37"/>
                  <a:gd name="T6" fmla="*/ 35 w 36"/>
                  <a:gd name="T7" fmla="*/ 76 h 37"/>
                  <a:gd name="T8" fmla="*/ 14 w 36"/>
                  <a:gd name="T9" fmla="*/ 62 h 37"/>
                  <a:gd name="T10" fmla="*/ 9 w 36"/>
                  <a:gd name="T11" fmla="*/ 38 h 37"/>
                  <a:gd name="T12" fmla="*/ 24 w 36"/>
                  <a:gd name="T13" fmla="*/ 17 h 37"/>
                  <a:gd name="T14" fmla="*/ 50 w 36"/>
                  <a:gd name="T15" fmla="*/ 12 h 37"/>
                  <a:gd name="T16" fmla="*/ 68 w 36"/>
                  <a:gd name="T17" fmla="*/ 26 h 37"/>
                  <a:gd name="T18" fmla="*/ 73 w 36"/>
                  <a:gd name="T19" fmla="*/ 24 h 37"/>
                  <a:gd name="T20" fmla="*/ 21 w 36"/>
                  <a:gd name="T21" fmla="*/ 12 h 37"/>
                  <a:gd name="T22" fmla="*/ 12 w 36"/>
                  <a:gd name="T23" fmla="*/ 67 h 37"/>
                  <a:gd name="T24" fmla="*/ 64 w 36"/>
                  <a:gd name="T25" fmla="*/ 76 h 37"/>
                  <a:gd name="T26" fmla="*/ 73 w 36"/>
                  <a:gd name="T27" fmla="*/ 24 h 3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6"/>
                  <a:gd name="T43" fmla="*/ 0 h 37"/>
                  <a:gd name="T44" fmla="*/ 36 w 36"/>
                  <a:gd name="T45" fmla="*/ 37 h 3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6" h="37">
                    <a:moveTo>
                      <a:pt x="29" y="11"/>
                    </a:moveTo>
                    <a:cubicBezTo>
                      <a:pt x="32" y="14"/>
                      <a:pt x="32" y="18"/>
                      <a:pt x="32" y="21"/>
                    </a:cubicBezTo>
                    <a:cubicBezTo>
                      <a:pt x="31" y="25"/>
                      <a:pt x="29" y="28"/>
                      <a:pt x="26" y="30"/>
                    </a:cubicBezTo>
                    <a:cubicBezTo>
                      <a:pt x="23" y="32"/>
                      <a:pt x="19" y="33"/>
                      <a:pt x="15" y="32"/>
                    </a:cubicBezTo>
                    <a:cubicBezTo>
                      <a:pt x="12" y="32"/>
                      <a:pt x="9" y="30"/>
                      <a:pt x="6" y="26"/>
                    </a:cubicBezTo>
                    <a:cubicBezTo>
                      <a:pt x="4" y="23"/>
                      <a:pt x="4" y="20"/>
                      <a:pt x="4" y="16"/>
                    </a:cubicBezTo>
                    <a:cubicBezTo>
                      <a:pt x="5" y="12"/>
                      <a:pt x="7" y="9"/>
                      <a:pt x="10" y="7"/>
                    </a:cubicBezTo>
                    <a:cubicBezTo>
                      <a:pt x="13" y="5"/>
                      <a:pt x="17" y="4"/>
                      <a:pt x="21" y="5"/>
                    </a:cubicBezTo>
                    <a:cubicBezTo>
                      <a:pt x="24" y="6"/>
                      <a:pt x="27" y="8"/>
                      <a:pt x="29" y="11"/>
                    </a:cubicBezTo>
                    <a:moveTo>
                      <a:pt x="31" y="10"/>
                    </a:moveTo>
                    <a:cubicBezTo>
                      <a:pt x="26" y="2"/>
                      <a:pt x="16" y="0"/>
                      <a:pt x="9" y="5"/>
                    </a:cubicBezTo>
                    <a:cubicBezTo>
                      <a:pt x="2" y="10"/>
                      <a:pt x="0" y="20"/>
                      <a:pt x="5" y="28"/>
                    </a:cubicBezTo>
                    <a:cubicBezTo>
                      <a:pt x="10" y="35"/>
                      <a:pt x="20" y="37"/>
                      <a:pt x="27" y="32"/>
                    </a:cubicBezTo>
                    <a:cubicBezTo>
                      <a:pt x="34" y="27"/>
                      <a:pt x="36" y="17"/>
                      <a:pt x="31" y="1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14" name="Freeform 113"/>
              <p:cNvSpPr>
                <a:spLocks noChangeArrowheads="1"/>
              </p:cNvSpPr>
              <p:nvPr/>
            </p:nvSpPr>
            <p:spPr bwMode="auto">
              <a:xfrm>
                <a:off x="1829" y="1258"/>
                <a:ext cx="24" cy="74"/>
              </a:xfrm>
              <a:custGeom>
                <a:avLst/>
                <a:gdLst>
                  <a:gd name="T0" fmla="*/ 0 w 10"/>
                  <a:gd name="T1" fmla="*/ 72 h 31"/>
                  <a:gd name="T2" fmla="*/ 0 w 10"/>
                  <a:gd name="T3" fmla="*/ 69 h 31"/>
                  <a:gd name="T4" fmla="*/ 17 w 10"/>
                  <a:gd name="T5" fmla="*/ 2 h 31"/>
                  <a:gd name="T6" fmla="*/ 19 w 10"/>
                  <a:gd name="T7" fmla="*/ 0 h 31"/>
                  <a:gd name="T8" fmla="*/ 22 w 10"/>
                  <a:gd name="T9" fmla="*/ 5 h 31"/>
                  <a:gd name="T10" fmla="*/ 7 w 10"/>
                  <a:gd name="T11" fmla="*/ 69 h 31"/>
                  <a:gd name="T12" fmla="*/ 2 w 10"/>
                  <a:gd name="T13" fmla="*/ 74 h 31"/>
                  <a:gd name="T14" fmla="*/ 0 w 10"/>
                  <a:gd name="T15" fmla="*/ 72 h 3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"/>
                  <a:gd name="T25" fmla="*/ 0 h 31"/>
                  <a:gd name="T26" fmla="*/ 10 w 10"/>
                  <a:gd name="T27" fmla="*/ 31 h 3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" h="31">
                    <a:moveTo>
                      <a:pt x="0" y="30"/>
                    </a:moveTo>
                    <a:cubicBezTo>
                      <a:pt x="0" y="30"/>
                      <a:pt x="0" y="29"/>
                      <a:pt x="0" y="29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0"/>
                      <a:pt x="8" y="0"/>
                    </a:cubicBezTo>
                    <a:cubicBezTo>
                      <a:pt x="9" y="1"/>
                      <a:pt x="10" y="1"/>
                      <a:pt x="9" y="2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2" y="30"/>
                      <a:pt x="2" y="31"/>
                      <a:pt x="1" y="31"/>
                    </a:cubicBez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15" name="Freeform 114"/>
              <p:cNvSpPr>
                <a:spLocks noChangeArrowheads="1"/>
              </p:cNvSpPr>
              <p:nvPr/>
            </p:nvSpPr>
            <p:spPr bwMode="auto">
              <a:xfrm>
                <a:off x="2244" y="261"/>
                <a:ext cx="19" cy="21"/>
              </a:xfrm>
              <a:custGeom>
                <a:avLst/>
                <a:gdLst>
                  <a:gd name="T0" fmla="*/ 4 w 19"/>
                  <a:gd name="T1" fmla="*/ 21 h 21"/>
                  <a:gd name="T2" fmla="*/ 0 w 19"/>
                  <a:gd name="T3" fmla="*/ 16 h 21"/>
                  <a:gd name="T4" fmla="*/ 14 w 19"/>
                  <a:gd name="T5" fmla="*/ 0 h 21"/>
                  <a:gd name="T6" fmla="*/ 19 w 19"/>
                  <a:gd name="T7" fmla="*/ 4 h 21"/>
                  <a:gd name="T8" fmla="*/ 4 w 19"/>
                  <a:gd name="T9" fmla="*/ 21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1"/>
                  <a:gd name="T17" fmla="*/ 19 w 19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1">
                    <a:moveTo>
                      <a:pt x="4" y="21"/>
                    </a:moveTo>
                    <a:lnTo>
                      <a:pt x="0" y="16"/>
                    </a:lnTo>
                    <a:lnTo>
                      <a:pt x="14" y="0"/>
                    </a:lnTo>
                    <a:lnTo>
                      <a:pt x="19" y="4"/>
                    </a:lnTo>
                    <a:lnTo>
                      <a:pt x="4" y="21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16" name="Freeform 115"/>
              <p:cNvSpPr>
                <a:spLocks noEditPoints="1" noChangeArrowheads="1"/>
              </p:cNvSpPr>
              <p:nvPr/>
            </p:nvSpPr>
            <p:spPr bwMode="auto">
              <a:xfrm>
                <a:off x="2232" y="178"/>
                <a:ext cx="109" cy="109"/>
              </a:xfrm>
              <a:custGeom>
                <a:avLst/>
                <a:gdLst>
                  <a:gd name="T0" fmla="*/ 85 w 46"/>
                  <a:gd name="T1" fmla="*/ 17 h 46"/>
                  <a:gd name="T2" fmla="*/ 17 w 46"/>
                  <a:gd name="T3" fmla="*/ 24 h 46"/>
                  <a:gd name="T4" fmla="*/ 24 w 46"/>
                  <a:gd name="T5" fmla="*/ 92 h 46"/>
                  <a:gd name="T6" fmla="*/ 92 w 46"/>
                  <a:gd name="T7" fmla="*/ 85 h 46"/>
                  <a:gd name="T8" fmla="*/ 85 w 46"/>
                  <a:gd name="T9" fmla="*/ 17 h 46"/>
                  <a:gd name="T10" fmla="*/ 28 w 46"/>
                  <a:gd name="T11" fmla="*/ 85 h 46"/>
                  <a:gd name="T12" fmla="*/ 24 w 46"/>
                  <a:gd name="T13" fmla="*/ 28 h 46"/>
                  <a:gd name="T14" fmla="*/ 81 w 46"/>
                  <a:gd name="T15" fmla="*/ 24 h 46"/>
                  <a:gd name="T16" fmla="*/ 85 w 46"/>
                  <a:gd name="T17" fmla="*/ 81 h 46"/>
                  <a:gd name="T18" fmla="*/ 28 w 46"/>
                  <a:gd name="T19" fmla="*/ 85 h 4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6"/>
                  <a:gd name="T31" fmla="*/ 0 h 46"/>
                  <a:gd name="T32" fmla="*/ 46 w 46"/>
                  <a:gd name="T33" fmla="*/ 46 h 4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6" h="46">
                    <a:moveTo>
                      <a:pt x="36" y="7"/>
                    </a:moveTo>
                    <a:cubicBezTo>
                      <a:pt x="28" y="0"/>
                      <a:pt x="15" y="1"/>
                      <a:pt x="7" y="10"/>
                    </a:cubicBezTo>
                    <a:cubicBezTo>
                      <a:pt x="0" y="18"/>
                      <a:pt x="1" y="31"/>
                      <a:pt x="10" y="39"/>
                    </a:cubicBezTo>
                    <a:cubicBezTo>
                      <a:pt x="19" y="46"/>
                      <a:pt x="31" y="45"/>
                      <a:pt x="39" y="36"/>
                    </a:cubicBezTo>
                    <a:cubicBezTo>
                      <a:pt x="46" y="27"/>
                      <a:pt x="45" y="14"/>
                      <a:pt x="36" y="7"/>
                    </a:cubicBezTo>
                    <a:close/>
                    <a:moveTo>
                      <a:pt x="12" y="36"/>
                    </a:moveTo>
                    <a:cubicBezTo>
                      <a:pt x="5" y="30"/>
                      <a:pt x="4" y="19"/>
                      <a:pt x="10" y="12"/>
                    </a:cubicBezTo>
                    <a:cubicBezTo>
                      <a:pt x="16" y="5"/>
                      <a:pt x="27" y="4"/>
                      <a:pt x="34" y="10"/>
                    </a:cubicBezTo>
                    <a:cubicBezTo>
                      <a:pt x="41" y="16"/>
                      <a:pt x="42" y="27"/>
                      <a:pt x="36" y="34"/>
                    </a:cubicBezTo>
                    <a:cubicBezTo>
                      <a:pt x="30" y="41"/>
                      <a:pt x="19" y="42"/>
                      <a:pt x="12" y="36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17" name="Freeform 116"/>
              <p:cNvSpPr>
                <a:spLocks noChangeArrowheads="1"/>
              </p:cNvSpPr>
              <p:nvPr/>
            </p:nvSpPr>
            <p:spPr bwMode="auto">
              <a:xfrm>
                <a:off x="2263" y="211"/>
                <a:ext cx="47" cy="42"/>
              </a:xfrm>
              <a:custGeom>
                <a:avLst/>
                <a:gdLst>
                  <a:gd name="T0" fmla="*/ 0 w 47"/>
                  <a:gd name="T1" fmla="*/ 9 h 42"/>
                  <a:gd name="T2" fmla="*/ 7 w 47"/>
                  <a:gd name="T3" fmla="*/ 0 h 42"/>
                  <a:gd name="T4" fmla="*/ 47 w 47"/>
                  <a:gd name="T5" fmla="*/ 33 h 42"/>
                  <a:gd name="T6" fmla="*/ 40 w 47"/>
                  <a:gd name="T7" fmla="*/ 42 h 42"/>
                  <a:gd name="T8" fmla="*/ 0 w 47"/>
                  <a:gd name="T9" fmla="*/ 9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42"/>
                  <a:gd name="T17" fmla="*/ 47 w 47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42">
                    <a:moveTo>
                      <a:pt x="0" y="9"/>
                    </a:moveTo>
                    <a:lnTo>
                      <a:pt x="7" y="0"/>
                    </a:lnTo>
                    <a:lnTo>
                      <a:pt x="47" y="33"/>
                    </a:lnTo>
                    <a:lnTo>
                      <a:pt x="40" y="42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A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18" name="Freeform 117"/>
              <p:cNvSpPr>
                <a:spLocks noChangeArrowheads="1"/>
              </p:cNvSpPr>
              <p:nvPr/>
            </p:nvSpPr>
            <p:spPr bwMode="auto">
              <a:xfrm>
                <a:off x="2187" y="268"/>
                <a:ext cx="71" cy="78"/>
              </a:xfrm>
              <a:custGeom>
                <a:avLst/>
                <a:gdLst>
                  <a:gd name="T0" fmla="*/ 19 w 30"/>
                  <a:gd name="T1" fmla="*/ 76 h 33"/>
                  <a:gd name="T2" fmla="*/ 9 w 30"/>
                  <a:gd name="T3" fmla="*/ 76 h 33"/>
                  <a:gd name="T4" fmla="*/ 5 w 30"/>
                  <a:gd name="T5" fmla="*/ 71 h 33"/>
                  <a:gd name="T6" fmla="*/ 2 w 30"/>
                  <a:gd name="T7" fmla="*/ 61 h 33"/>
                  <a:gd name="T8" fmla="*/ 52 w 30"/>
                  <a:gd name="T9" fmla="*/ 2 h 33"/>
                  <a:gd name="T10" fmla="*/ 62 w 30"/>
                  <a:gd name="T11" fmla="*/ 2 h 33"/>
                  <a:gd name="T12" fmla="*/ 69 w 30"/>
                  <a:gd name="T13" fmla="*/ 7 h 33"/>
                  <a:gd name="T14" fmla="*/ 69 w 30"/>
                  <a:gd name="T15" fmla="*/ 17 h 33"/>
                  <a:gd name="T16" fmla="*/ 19 w 30"/>
                  <a:gd name="T17" fmla="*/ 76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3"/>
                  <a:gd name="T29" fmla="*/ 30 w 30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3">
                    <a:moveTo>
                      <a:pt x="8" y="32"/>
                    </a:moveTo>
                    <a:cubicBezTo>
                      <a:pt x="7" y="33"/>
                      <a:pt x="6" y="33"/>
                      <a:pt x="4" y="32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0" y="29"/>
                      <a:pt x="0" y="27"/>
                      <a:pt x="1" y="26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3" y="0"/>
                      <a:pt x="25" y="0"/>
                      <a:pt x="26" y="1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4"/>
                      <a:pt x="30" y="6"/>
                      <a:pt x="29" y="7"/>
                    </a:cubicBezTo>
                    <a:lnTo>
                      <a:pt x="8" y="3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19" name="Freeform 118"/>
              <p:cNvSpPr>
                <a:spLocks noChangeArrowheads="1"/>
              </p:cNvSpPr>
              <p:nvPr/>
            </p:nvSpPr>
            <p:spPr bwMode="auto">
              <a:xfrm>
                <a:off x="826" y="92"/>
                <a:ext cx="12" cy="22"/>
              </a:xfrm>
              <a:custGeom>
                <a:avLst/>
                <a:gdLst>
                  <a:gd name="T0" fmla="*/ 12 w 12"/>
                  <a:gd name="T1" fmla="*/ 22 h 22"/>
                  <a:gd name="T2" fmla="*/ 7 w 12"/>
                  <a:gd name="T3" fmla="*/ 22 h 22"/>
                  <a:gd name="T4" fmla="*/ 0 w 12"/>
                  <a:gd name="T5" fmla="*/ 3 h 22"/>
                  <a:gd name="T6" fmla="*/ 7 w 12"/>
                  <a:gd name="T7" fmla="*/ 0 h 22"/>
                  <a:gd name="T8" fmla="*/ 12 w 12"/>
                  <a:gd name="T9" fmla="*/ 22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22"/>
                  <a:gd name="T17" fmla="*/ 12 w 12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22">
                    <a:moveTo>
                      <a:pt x="12" y="22"/>
                    </a:moveTo>
                    <a:lnTo>
                      <a:pt x="7" y="22"/>
                    </a:lnTo>
                    <a:lnTo>
                      <a:pt x="0" y="3"/>
                    </a:lnTo>
                    <a:lnTo>
                      <a:pt x="7" y="0"/>
                    </a:lnTo>
                    <a:lnTo>
                      <a:pt x="12" y="22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20" name="Freeform 119"/>
              <p:cNvSpPr>
                <a:spLocks noEditPoints="1" noChangeArrowheads="1"/>
              </p:cNvSpPr>
              <p:nvPr/>
            </p:nvSpPr>
            <p:spPr bwMode="auto">
              <a:xfrm>
                <a:off x="764" y="0"/>
                <a:ext cx="109" cy="109"/>
              </a:xfrm>
              <a:custGeom>
                <a:avLst/>
                <a:gdLst>
                  <a:gd name="T0" fmla="*/ 43 w 46"/>
                  <a:gd name="T1" fmla="*/ 7 h 46"/>
                  <a:gd name="T2" fmla="*/ 7 w 46"/>
                  <a:gd name="T3" fmla="*/ 66 h 46"/>
                  <a:gd name="T4" fmla="*/ 66 w 46"/>
                  <a:gd name="T5" fmla="*/ 102 h 46"/>
                  <a:gd name="T6" fmla="*/ 102 w 46"/>
                  <a:gd name="T7" fmla="*/ 40 h 46"/>
                  <a:gd name="T8" fmla="*/ 43 w 46"/>
                  <a:gd name="T9" fmla="*/ 7 h 46"/>
                  <a:gd name="T10" fmla="*/ 66 w 46"/>
                  <a:gd name="T11" fmla="*/ 92 h 46"/>
                  <a:gd name="T12" fmla="*/ 17 w 46"/>
                  <a:gd name="T13" fmla="*/ 64 h 46"/>
                  <a:gd name="T14" fmla="*/ 45 w 46"/>
                  <a:gd name="T15" fmla="*/ 14 h 46"/>
                  <a:gd name="T16" fmla="*/ 92 w 46"/>
                  <a:gd name="T17" fmla="*/ 43 h 46"/>
                  <a:gd name="T18" fmla="*/ 66 w 46"/>
                  <a:gd name="T19" fmla="*/ 92 h 4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6"/>
                  <a:gd name="T31" fmla="*/ 0 h 46"/>
                  <a:gd name="T32" fmla="*/ 46 w 46"/>
                  <a:gd name="T33" fmla="*/ 46 h 4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6" h="46">
                    <a:moveTo>
                      <a:pt x="18" y="3"/>
                    </a:moveTo>
                    <a:cubicBezTo>
                      <a:pt x="7" y="6"/>
                      <a:pt x="0" y="17"/>
                      <a:pt x="3" y="28"/>
                    </a:cubicBezTo>
                    <a:cubicBezTo>
                      <a:pt x="6" y="39"/>
                      <a:pt x="18" y="46"/>
                      <a:pt x="28" y="43"/>
                    </a:cubicBezTo>
                    <a:cubicBezTo>
                      <a:pt x="39" y="40"/>
                      <a:pt x="46" y="28"/>
                      <a:pt x="43" y="17"/>
                    </a:cubicBezTo>
                    <a:cubicBezTo>
                      <a:pt x="40" y="6"/>
                      <a:pt x="29" y="0"/>
                      <a:pt x="18" y="3"/>
                    </a:cubicBezTo>
                    <a:close/>
                    <a:moveTo>
                      <a:pt x="28" y="39"/>
                    </a:moveTo>
                    <a:cubicBezTo>
                      <a:pt x="18" y="41"/>
                      <a:pt x="9" y="36"/>
                      <a:pt x="7" y="27"/>
                    </a:cubicBezTo>
                    <a:cubicBezTo>
                      <a:pt x="4" y="18"/>
                      <a:pt x="10" y="9"/>
                      <a:pt x="19" y="6"/>
                    </a:cubicBezTo>
                    <a:cubicBezTo>
                      <a:pt x="28" y="4"/>
                      <a:pt x="37" y="9"/>
                      <a:pt x="39" y="18"/>
                    </a:cubicBezTo>
                    <a:cubicBezTo>
                      <a:pt x="42" y="27"/>
                      <a:pt x="37" y="37"/>
                      <a:pt x="28" y="39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21" name="Freeform 120"/>
              <p:cNvSpPr>
                <a:spLocks noChangeArrowheads="1"/>
              </p:cNvSpPr>
              <p:nvPr/>
            </p:nvSpPr>
            <p:spPr bwMode="auto">
              <a:xfrm>
                <a:off x="807" y="28"/>
                <a:ext cx="24" cy="52"/>
              </a:xfrm>
              <a:custGeom>
                <a:avLst/>
                <a:gdLst>
                  <a:gd name="T0" fmla="*/ 24 w 24"/>
                  <a:gd name="T1" fmla="*/ 50 h 52"/>
                  <a:gd name="T2" fmla="*/ 14 w 24"/>
                  <a:gd name="T3" fmla="*/ 52 h 52"/>
                  <a:gd name="T4" fmla="*/ 0 w 24"/>
                  <a:gd name="T5" fmla="*/ 3 h 52"/>
                  <a:gd name="T6" fmla="*/ 12 w 24"/>
                  <a:gd name="T7" fmla="*/ 0 h 52"/>
                  <a:gd name="T8" fmla="*/ 24 w 24"/>
                  <a:gd name="T9" fmla="*/ 5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52"/>
                  <a:gd name="T17" fmla="*/ 24 w 24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52">
                    <a:moveTo>
                      <a:pt x="24" y="50"/>
                    </a:moveTo>
                    <a:lnTo>
                      <a:pt x="14" y="52"/>
                    </a:lnTo>
                    <a:lnTo>
                      <a:pt x="0" y="3"/>
                    </a:lnTo>
                    <a:lnTo>
                      <a:pt x="12" y="0"/>
                    </a:lnTo>
                    <a:lnTo>
                      <a:pt x="24" y="50"/>
                    </a:lnTo>
                    <a:close/>
                  </a:path>
                </a:pathLst>
              </a:custGeom>
              <a:solidFill>
                <a:srgbClr val="EA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22" name="Freeform 121"/>
              <p:cNvSpPr>
                <a:spLocks noChangeArrowheads="1"/>
              </p:cNvSpPr>
              <p:nvPr/>
            </p:nvSpPr>
            <p:spPr bwMode="auto">
              <a:xfrm>
                <a:off x="793" y="43"/>
                <a:ext cx="52" cy="23"/>
              </a:xfrm>
              <a:custGeom>
                <a:avLst/>
                <a:gdLst>
                  <a:gd name="T0" fmla="*/ 2 w 52"/>
                  <a:gd name="T1" fmla="*/ 23 h 23"/>
                  <a:gd name="T2" fmla="*/ 0 w 52"/>
                  <a:gd name="T3" fmla="*/ 14 h 23"/>
                  <a:gd name="T4" fmla="*/ 50 w 52"/>
                  <a:gd name="T5" fmla="*/ 0 h 23"/>
                  <a:gd name="T6" fmla="*/ 52 w 52"/>
                  <a:gd name="T7" fmla="*/ 11 h 23"/>
                  <a:gd name="T8" fmla="*/ 2 w 52"/>
                  <a:gd name="T9" fmla="*/ 23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23"/>
                  <a:gd name="T17" fmla="*/ 52 w 52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23">
                    <a:moveTo>
                      <a:pt x="2" y="23"/>
                    </a:moveTo>
                    <a:lnTo>
                      <a:pt x="0" y="14"/>
                    </a:lnTo>
                    <a:lnTo>
                      <a:pt x="50" y="0"/>
                    </a:lnTo>
                    <a:lnTo>
                      <a:pt x="52" y="11"/>
                    </a:lnTo>
                    <a:lnTo>
                      <a:pt x="2" y="23"/>
                    </a:lnTo>
                    <a:close/>
                  </a:path>
                </a:pathLst>
              </a:custGeom>
              <a:solidFill>
                <a:srgbClr val="EA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23" name="Freeform 122"/>
              <p:cNvSpPr>
                <a:spLocks noChangeArrowheads="1"/>
              </p:cNvSpPr>
              <p:nvPr/>
            </p:nvSpPr>
            <p:spPr bwMode="auto">
              <a:xfrm>
                <a:off x="824" y="104"/>
                <a:ext cx="42" cy="90"/>
              </a:xfrm>
              <a:custGeom>
                <a:avLst/>
                <a:gdLst>
                  <a:gd name="T0" fmla="*/ 42 w 18"/>
                  <a:gd name="T1" fmla="*/ 78 h 38"/>
                  <a:gd name="T2" fmla="*/ 37 w 18"/>
                  <a:gd name="T3" fmla="*/ 88 h 38"/>
                  <a:gd name="T4" fmla="*/ 28 w 18"/>
                  <a:gd name="T5" fmla="*/ 90 h 38"/>
                  <a:gd name="T6" fmla="*/ 21 w 18"/>
                  <a:gd name="T7" fmla="*/ 85 h 38"/>
                  <a:gd name="T8" fmla="*/ 0 w 18"/>
                  <a:gd name="T9" fmla="*/ 12 h 38"/>
                  <a:gd name="T10" fmla="*/ 5 w 18"/>
                  <a:gd name="T11" fmla="*/ 2 h 38"/>
                  <a:gd name="T12" fmla="*/ 14 w 18"/>
                  <a:gd name="T13" fmla="*/ 0 h 38"/>
                  <a:gd name="T14" fmla="*/ 21 w 18"/>
                  <a:gd name="T15" fmla="*/ 5 h 38"/>
                  <a:gd name="T16" fmla="*/ 42 w 18"/>
                  <a:gd name="T17" fmla="*/ 78 h 3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"/>
                  <a:gd name="T28" fmla="*/ 0 h 38"/>
                  <a:gd name="T29" fmla="*/ 18 w 18"/>
                  <a:gd name="T30" fmla="*/ 38 h 3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" h="38">
                    <a:moveTo>
                      <a:pt x="18" y="33"/>
                    </a:moveTo>
                    <a:cubicBezTo>
                      <a:pt x="18" y="35"/>
                      <a:pt x="17" y="36"/>
                      <a:pt x="16" y="3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1" y="38"/>
                      <a:pt x="9" y="37"/>
                      <a:pt x="9" y="3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9" y="0"/>
                      <a:pt x="9" y="2"/>
                    </a:cubicBezTo>
                    <a:lnTo>
                      <a:pt x="18" y="3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24" name="Freeform 123"/>
              <p:cNvSpPr>
                <a:spLocks noChangeArrowheads="1"/>
              </p:cNvSpPr>
              <p:nvPr/>
            </p:nvSpPr>
            <p:spPr bwMode="auto">
              <a:xfrm>
                <a:off x="7" y="104"/>
                <a:ext cx="170" cy="185"/>
              </a:xfrm>
              <a:custGeom>
                <a:avLst/>
                <a:gdLst>
                  <a:gd name="T0" fmla="*/ 170 w 170"/>
                  <a:gd name="T1" fmla="*/ 128 h 185"/>
                  <a:gd name="T2" fmla="*/ 95 w 170"/>
                  <a:gd name="T3" fmla="*/ 185 h 185"/>
                  <a:gd name="T4" fmla="*/ 0 w 170"/>
                  <a:gd name="T5" fmla="*/ 57 h 185"/>
                  <a:gd name="T6" fmla="*/ 76 w 170"/>
                  <a:gd name="T7" fmla="*/ 0 h 185"/>
                  <a:gd name="T8" fmla="*/ 170 w 170"/>
                  <a:gd name="T9" fmla="*/ 128 h 1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0"/>
                  <a:gd name="T16" fmla="*/ 0 h 185"/>
                  <a:gd name="T17" fmla="*/ 170 w 170"/>
                  <a:gd name="T18" fmla="*/ 185 h 1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0" h="185">
                    <a:moveTo>
                      <a:pt x="170" y="128"/>
                    </a:moveTo>
                    <a:lnTo>
                      <a:pt x="95" y="185"/>
                    </a:lnTo>
                    <a:lnTo>
                      <a:pt x="0" y="57"/>
                    </a:lnTo>
                    <a:lnTo>
                      <a:pt x="76" y="0"/>
                    </a:lnTo>
                    <a:lnTo>
                      <a:pt x="170" y="128"/>
                    </a:lnTo>
                    <a:close/>
                  </a:path>
                </a:pathLst>
              </a:custGeom>
              <a:solidFill>
                <a:srgbClr val="EA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25" name="Freeform 124"/>
              <p:cNvSpPr>
                <a:spLocks noChangeArrowheads="1"/>
              </p:cNvSpPr>
              <p:nvPr/>
            </p:nvSpPr>
            <p:spPr bwMode="auto">
              <a:xfrm>
                <a:off x="133" y="256"/>
                <a:ext cx="23" cy="24"/>
              </a:xfrm>
              <a:custGeom>
                <a:avLst/>
                <a:gdLst>
                  <a:gd name="T0" fmla="*/ 23 w 23"/>
                  <a:gd name="T1" fmla="*/ 14 h 24"/>
                  <a:gd name="T2" fmla="*/ 9 w 23"/>
                  <a:gd name="T3" fmla="*/ 24 h 24"/>
                  <a:gd name="T4" fmla="*/ 0 w 23"/>
                  <a:gd name="T5" fmla="*/ 9 h 24"/>
                  <a:gd name="T6" fmla="*/ 14 w 23"/>
                  <a:gd name="T7" fmla="*/ 0 h 24"/>
                  <a:gd name="T8" fmla="*/ 23 w 23"/>
                  <a:gd name="T9" fmla="*/ 14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24"/>
                  <a:gd name="T17" fmla="*/ 23 w 23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24">
                    <a:moveTo>
                      <a:pt x="23" y="14"/>
                    </a:moveTo>
                    <a:lnTo>
                      <a:pt x="9" y="24"/>
                    </a:lnTo>
                    <a:lnTo>
                      <a:pt x="0" y="9"/>
                    </a:lnTo>
                    <a:lnTo>
                      <a:pt x="14" y="0"/>
                    </a:lnTo>
                    <a:lnTo>
                      <a:pt x="23" y="14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26" name="Freeform 125"/>
              <p:cNvSpPr>
                <a:spLocks noEditPoints="1" noChangeArrowheads="1"/>
              </p:cNvSpPr>
              <p:nvPr/>
            </p:nvSpPr>
            <p:spPr bwMode="auto">
              <a:xfrm>
                <a:off x="0" y="97"/>
                <a:ext cx="192" cy="206"/>
              </a:xfrm>
              <a:custGeom>
                <a:avLst/>
                <a:gdLst>
                  <a:gd name="T0" fmla="*/ 66 w 81"/>
                  <a:gd name="T1" fmla="*/ 7 h 87"/>
                  <a:gd name="T2" fmla="*/ 59 w 81"/>
                  <a:gd name="T3" fmla="*/ 12 h 87"/>
                  <a:gd name="T4" fmla="*/ 59 w 81"/>
                  <a:gd name="T5" fmla="*/ 12 h 87"/>
                  <a:gd name="T6" fmla="*/ 47 w 81"/>
                  <a:gd name="T7" fmla="*/ 21 h 87"/>
                  <a:gd name="T8" fmla="*/ 47 w 81"/>
                  <a:gd name="T9" fmla="*/ 21 h 87"/>
                  <a:gd name="T10" fmla="*/ 12 w 81"/>
                  <a:gd name="T11" fmla="*/ 50 h 87"/>
                  <a:gd name="T12" fmla="*/ 7 w 81"/>
                  <a:gd name="T13" fmla="*/ 78 h 87"/>
                  <a:gd name="T14" fmla="*/ 95 w 81"/>
                  <a:gd name="T15" fmla="*/ 197 h 87"/>
                  <a:gd name="T16" fmla="*/ 123 w 81"/>
                  <a:gd name="T17" fmla="*/ 201 h 87"/>
                  <a:gd name="T18" fmla="*/ 180 w 81"/>
                  <a:gd name="T19" fmla="*/ 159 h 87"/>
                  <a:gd name="T20" fmla="*/ 185 w 81"/>
                  <a:gd name="T21" fmla="*/ 130 h 87"/>
                  <a:gd name="T22" fmla="*/ 95 w 81"/>
                  <a:gd name="T23" fmla="*/ 12 h 87"/>
                  <a:gd name="T24" fmla="*/ 66 w 81"/>
                  <a:gd name="T25" fmla="*/ 7 h 87"/>
                  <a:gd name="T26" fmla="*/ 152 w 81"/>
                  <a:gd name="T27" fmla="*/ 170 h 87"/>
                  <a:gd name="T28" fmla="*/ 145 w 81"/>
                  <a:gd name="T29" fmla="*/ 178 h 87"/>
                  <a:gd name="T30" fmla="*/ 137 w 81"/>
                  <a:gd name="T31" fmla="*/ 168 h 87"/>
                  <a:gd name="T32" fmla="*/ 147 w 81"/>
                  <a:gd name="T33" fmla="*/ 163 h 87"/>
                  <a:gd name="T34" fmla="*/ 152 w 81"/>
                  <a:gd name="T35" fmla="*/ 170 h 87"/>
                  <a:gd name="T36" fmla="*/ 173 w 81"/>
                  <a:gd name="T37" fmla="*/ 133 h 87"/>
                  <a:gd name="T38" fmla="*/ 102 w 81"/>
                  <a:gd name="T39" fmla="*/ 187 h 87"/>
                  <a:gd name="T40" fmla="*/ 9 w 81"/>
                  <a:gd name="T41" fmla="*/ 64 h 87"/>
                  <a:gd name="T42" fmla="*/ 83 w 81"/>
                  <a:gd name="T43" fmla="*/ 12 h 87"/>
                  <a:gd name="T44" fmla="*/ 173 w 81"/>
                  <a:gd name="T45" fmla="*/ 133 h 8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1"/>
                  <a:gd name="T70" fmla="*/ 0 h 87"/>
                  <a:gd name="T71" fmla="*/ 81 w 81"/>
                  <a:gd name="T72" fmla="*/ 87 h 8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1" h="87">
                    <a:moveTo>
                      <a:pt x="28" y="3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" y="23"/>
                      <a:pt x="0" y="29"/>
                      <a:pt x="3" y="3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3" y="87"/>
                      <a:pt x="49" y="87"/>
                      <a:pt x="52" y="85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80" y="64"/>
                      <a:pt x="81" y="59"/>
                      <a:pt x="78" y="5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38" y="1"/>
                      <a:pt x="32" y="0"/>
                      <a:pt x="28" y="3"/>
                    </a:cubicBezTo>
                    <a:close/>
                    <a:moveTo>
                      <a:pt x="64" y="72"/>
                    </a:moveTo>
                    <a:cubicBezTo>
                      <a:pt x="61" y="75"/>
                      <a:pt x="61" y="75"/>
                      <a:pt x="61" y="75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62" y="69"/>
                      <a:pt x="62" y="69"/>
                      <a:pt x="62" y="69"/>
                    </a:cubicBezTo>
                    <a:lnTo>
                      <a:pt x="64" y="72"/>
                    </a:lnTo>
                    <a:close/>
                    <a:moveTo>
                      <a:pt x="73" y="56"/>
                    </a:moveTo>
                    <a:cubicBezTo>
                      <a:pt x="43" y="79"/>
                      <a:pt x="43" y="79"/>
                      <a:pt x="43" y="79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35" y="5"/>
                      <a:pt x="35" y="5"/>
                      <a:pt x="35" y="5"/>
                    </a:cubicBezTo>
                    <a:lnTo>
                      <a:pt x="73" y="56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27" name="Freeform 126"/>
              <p:cNvSpPr>
                <a:spLocks noChangeArrowheads="1"/>
              </p:cNvSpPr>
              <p:nvPr/>
            </p:nvSpPr>
            <p:spPr bwMode="auto">
              <a:xfrm>
                <a:off x="2336" y="35"/>
                <a:ext cx="177" cy="143"/>
              </a:xfrm>
              <a:custGeom>
                <a:avLst/>
                <a:gdLst>
                  <a:gd name="T0" fmla="*/ 147 w 177"/>
                  <a:gd name="T1" fmla="*/ 143 h 143"/>
                  <a:gd name="T2" fmla="*/ 0 w 177"/>
                  <a:gd name="T3" fmla="*/ 95 h 143"/>
                  <a:gd name="T4" fmla="*/ 31 w 177"/>
                  <a:gd name="T5" fmla="*/ 0 h 143"/>
                  <a:gd name="T6" fmla="*/ 177 w 177"/>
                  <a:gd name="T7" fmla="*/ 48 h 143"/>
                  <a:gd name="T8" fmla="*/ 147 w 177"/>
                  <a:gd name="T9" fmla="*/ 143 h 1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7"/>
                  <a:gd name="T16" fmla="*/ 0 h 143"/>
                  <a:gd name="T17" fmla="*/ 177 w 177"/>
                  <a:gd name="T18" fmla="*/ 143 h 1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7" h="143">
                    <a:moveTo>
                      <a:pt x="147" y="143"/>
                    </a:moveTo>
                    <a:lnTo>
                      <a:pt x="0" y="95"/>
                    </a:lnTo>
                    <a:lnTo>
                      <a:pt x="31" y="0"/>
                    </a:lnTo>
                    <a:lnTo>
                      <a:pt x="177" y="48"/>
                    </a:lnTo>
                    <a:lnTo>
                      <a:pt x="147" y="14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28" name="Freeform 127"/>
              <p:cNvSpPr>
                <a:spLocks noChangeArrowheads="1"/>
              </p:cNvSpPr>
              <p:nvPr/>
            </p:nvSpPr>
            <p:spPr bwMode="auto">
              <a:xfrm>
                <a:off x="2445" y="90"/>
                <a:ext cx="61" cy="76"/>
              </a:xfrm>
              <a:custGeom>
                <a:avLst/>
                <a:gdLst>
                  <a:gd name="T0" fmla="*/ 21 w 26"/>
                  <a:gd name="T1" fmla="*/ 0 h 32"/>
                  <a:gd name="T2" fmla="*/ 21 w 26"/>
                  <a:gd name="T3" fmla="*/ 2 h 32"/>
                  <a:gd name="T4" fmla="*/ 28 w 26"/>
                  <a:gd name="T5" fmla="*/ 38 h 32"/>
                  <a:gd name="T6" fmla="*/ 2 w 26"/>
                  <a:gd name="T7" fmla="*/ 62 h 32"/>
                  <a:gd name="T8" fmla="*/ 0 w 26"/>
                  <a:gd name="T9" fmla="*/ 64 h 32"/>
                  <a:gd name="T10" fmla="*/ 40 w 26"/>
                  <a:gd name="T11" fmla="*/ 76 h 32"/>
                  <a:gd name="T12" fmla="*/ 45 w 26"/>
                  <a:gd name="T13" fmla="*/ 74 h 32"/>
                  <a:gd name="T14" fmla="*/ 61 w 26"/>
                  <a:gd name="T15" fmla="*/ 17 h 32"/>
                  <a:gd name="T16" fmla="*/ 59 w 26"/>
                  <a:gd name="T17" fmla="*/ 12 h 32"/>
                  <a:gd name="T18" fmla="*/ 21 w 26"/>
                  <a:gd name="T19" fmla="*/ 0 h 3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32"/>
                  <a:gd name="T32" fmla="*/ 26 w 26"/>
                  <a:gd name="T33" fmla="*/ 32 h 3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32">
                    <a:moveTo>
                      <a:pt x="9" y="0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12" y="5"/>
                      <a:pt x="13" y="10"/>
                      <a:pt x="12" y="16"/>
                    </a:cubicBezTo>
                    <a:cubicBezTo>
                      <a:pt x="10" y="21"/>
                      <a:pt x="6" y="25"/>
                      <a:pt x="1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8" y="32"/>
                      <a:pt x="18" y="32"/>
                      <a:pt x="19" y="31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6"/>
                      <a:pt x="26" y="6"/>
                      <a:pt x="25" y="5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29" name="Freeform 128"/>
              <p:cNvSpPr>
                <a:spLocks noEditPoints="1" noChangeArrowheads="1"/>
              </p:cNvSpPr>
              <p:nvPr/>
            </p:nvSpPr>
            <p:spPr bwMode="auto">
              <a:xfrm>
                <a:off x="2405" y="83"/>
                <a:ext cx="63" cy="66"/>
              </a:xfrm>
              <a:custGeom>
                <a:avLst/>
                <a:gdLst>
                  <a:gd name="T0" fmla="*/ 40 w 27"/>
                  <a:gd name="T1" fmla="*/ 5 h 28"/>
                  <a:gd name="T2" fmla="*/ 5 w 27"/>
                  <a:gd name="T3" fmla="*/ 24 h 28"/>
                  <a:gd name="T4" fmla="*/ 23 w 27"/>
                  <a:gd name="T5" fmla="*/ 61 h 28"/>
                  <a:gd name="T6" fmla="*/ 58 w 27"/>
                  <a:gd name="T7" fmla="*/ 42 h 28"/>
                  <a:gd name="T8" fmla="*/ 40 w 27"/>
                  <a:gd name="T9" fmla="*/ 5 h 28"/>
                  <a:gd name="T10" fmla="*/ 23 w 27"/>
                  <a:gd name="T11" fmla="*/ 57 h 28"/>
                  <a:gd name="T12" fmla="*/ 7 w 27"/>
                  <a:gd name="T13" fmla="*/ 26 h 28"/>
                  <a:gd name="T14" fmla="*/ 40 w 27"/>
                  <a:gd name="T15" fmla="*/ 9 h 28"/>
                  <a:gd name="T16" fmla="*/ 56 w 27"/>
                  <a:gd name="T17" fmla="*/ 40 h 28"/>
                  <a:gd name="T18" fmla="*/ 23 w 27"/>
                  <a:gd name="T19" fmla="*/ 57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7"/>
                  <a:gd name="T31" fmla="*/ 0 h 28"/>
                  <a:gd name="T32" fmla="*/ 27 w 27"/>
                  <a:gd name="T33" fmla="*/ 28 h 2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7" h="28">
                    <a:moveTo>
                      <a:pt x="17" y="2"/>
                    </a:moveTo>
                    <a:cubicBezTo>
                      <a:pt x="11" y="0"/>
                      <a:pt x="4" y="4"/>
                      <a:pt x="2" y="10"/>
                    </a:cubicBezTo>
                    <a:cubicBezTo>
                      <a:pt x="0" y="17"/>
                      <a:pt x="4" y="24"/>
                      <a:pt x="10" y="26"/>
                    </a:cubicBezTo>
                    <a:cubicBezTo>
                      <a:pt x="16" y="28"/>
                      <a:pt x="23" y="24"/>
                      <a:pt x="25" y="18"/>
                    </a:cubicBezTo>
                    <a:cubicBezTo>
                      <a:pt x="27" y="11"/>
                      <a:pt x="24" y="5"/>
                      <a:pt x="17" y="2"/>
                    </a:cubicBezTo>
                    <a:close/>
                    <a:moveTo>
                      <a:pt x="10" y="24"/>
                    </a:moveTo>
                    <a:cubicBezTo>
                      <a:pt x="5" y="22"/>
                      <a:pt x="2" y="16"/>
                      <a:pt x="3" y="11"/>
                    </a:cubicBezTo>
                    <a:cubicBezTo>
                      <a:pt x="5" y="5"/>
                      <a:pt x="11" y="2"/>
                      <a:pt x="17" y="4"/>
                    </a:cubicBezTo>
                    <a:cubicBezTo>
                      <a:pt x="23" y="6"/>
                      <a:pt x="26" y="12"/>
                      <a:pt x="24" y="17"/>
                    </a:cubicBezTo>
                    <a:cubicBezTo>
                      <a:pt x="22" y="23"/>
                      <a:pt x="16" y="26"/>
                      <a:pt x="10" y="2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30" name="Freeform 129"/>
              <p:cNvSpPr>
                <a:spLocks noChangeArrowheads="1"/>
              </p:cNvSpPr>
              <p:nvPr/>
            </p:nvSpPr>
            <p:spPr bwMode="auto">
              <a:xfrm>
                <a:off x="2338" y="57"/>
                <a:ext cx="90" cy="85"/>
              </a:xfrm>
              <a:custGeom>
                <a:avLst/>
                <a:gdLst>
                  <a:gd name="T0" fmla="*/ 64 w 38"/>
                  <a:gd name="T1" fmla="*/ 47 h 36"/>
                  <a:gd name="T2" fmla="*/ 90 w 38"/>
                  <a:gd name="T3" fmla="*/ 24 h 36"/>
                  <a:gd name="T4" fmla="*/ 90 w 38"/>
                  <a:gd name="T5" fmla="*/ 21 h 36"/>
                  <a:gd name="T6" fmla="*/ 59 w 38"/>
                  <a:gd name="T7" fmla="*/ 12 h 36"/>
                  <a:gd name="T8" fmla="*/ 54 w 38"/>
                  <a:gd name="T9" fmla="*/ 14 h 36"/>
                  <a:gd name="T10" fmla="*/ 50 w 38"/>
                  <a:gd name="T11" fmla="*/ 17 h 36"/>
                  <a:gd name="T12" fmla="*/ 45 w 38"/>
                  <a:gd name="T13" fmla="*/ 12 h 36"/>
                  <a:gd name="T14" fmla="*/ 43 w 38"/>
                  <a:gd name="T15" fmla="*/ 7 h 36"/>
                  <a:gd name="T16" fmla="*/ 24 w 38"/>
                  <a:gd name="T17" fmla="*/ 0 h 36"/>
                  <a:gd name="T18" fmla="*/ 19 w 38"/>
                  <a:gd name="T19" fmla="*/ 2 h 36"/>
                  <a:gd name="T20" fmla="*/ 2 w 38"/>
                  <a:gd name="T21" fmla="*/ 59 h 36"/>
                  <a:gd name="T22" fmla="*/ 5 w 38"/>
                  <a:gd name="T23" fmla="*/ 64 h 36"/>
                  <a:gd name="T24" fmla="*/ 69 w 38"/>
                  <a:gd name="T25" fmla="*/ 85 h 36"/>
                  <a:gd name="T26" fmla="*/ 71 w 38"/>
                  <a:gd name="T27" fmla="*/ 83 h 36"/>
                  <a:gd name="T28" fmla="*/ 64 w 38"/>
                  <a:gd name="T29" fmla="*/ 47 h 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8"/>
                  <a:gd name="T46" fmla="*/ 0 h 36"/>
                  <a:gd name="T47" fmla="*/ 38 w 38"/>
                  <a:gd name="T48" fmla="*/ 36 h 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8" h="36">
                    <a:moveTo>
                      <a:pt x="27" y="20"/>
                    </a:moveTo>
                    <a:cubicBezTo>
                      <a:pt x="28" y="15"/>
                      <a:pt x="33" y="11"/>
                      <a:pt x="38" y="10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3" y="6"/>
                    </a:cubicBezTo>
                    <a:cubicBezTo>
                      <a:pt x="23" y="7"/>
                      <a:pt x="22" y="7"/>
                      <a:pt x="21" y="7"/>
                    </a:cubicBezTo>
                    <a:cubicBezTo>
                      <a:pt x="20" y="6"/>
                      <a:pt x="20" y="5"/>
                      <a:pt x="19" y="5"/>
                    </a:cubicBezTo>
                    <a:cubicBezTo>
                      <a:pt x="19" y="4"/>
                      <a:pt x="19" y="3"/>
                      <a:pt x="18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8" y="1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6"/>
                      <a:pt x="1" y="27"/>
                      <a:pt x="2" y="27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26" y="31"/>
                      <a:pt x="25" y="26"/>
                      <a:pt x="27" y="20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31" name="Freeform 130"/>
              <p:cNvSpPr>
                <a:spLocks noChangeArrowheads="1"/>
              </p:cNvSpPr>
              <p:nvPr/>
            </p:nvSpPr>
            <p:spPr bwMode="auto">
              <a:xfrm>
                <a:off x="2386" y="64"/>
                <a:ext cx="7" cy="7"/>
              </a:xfrm>
              <a:custGeom>
                <a:avLst/>
                <a:gdLst>
                  <a:gd name="T0" fmla="*/ 7 w 3"/>
                  <a:gd name="T1" fmla="*/ 5 h 3"/>
                  <a:gd name="T2" fmla="*/ 2 w 3"/>
                  <a:gd name="T3" fmla="*/ 7 h 3"/>
                  <a:gd name="T4" fmla="*/ 2 w 3"/>
                  <a:gd name="T5" fmla="*/ 2 h 3"/>
                  <a:gd name="T6" fmla="*/ 5 w 3"/>
                  <a:gd name="T7" fmla="*/ 0 h 3"/>
                  <a:gd name="T8" fmla="*/ 7 w 3"/>
                  <a:gd name="T9" fmla="*/ 5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2" y="3"/>
                      <a:pt x="1" y="3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32" name="Freeform 131"/>
              <p:cNvSpPr>
                <a:spLocks noChangeArrowheads="1"/>
              </p:cNvSpPr>
              <p:nvPr/>
            </p:nvSpPr>
            <p:spPr bwMode="auto">
              <a:xfrm>
                <a:off x="2442" y="66"/>
                <a:ext cx="17" cy="14"/>
              </a:xfrm>
              <a:custGeom>
                <a:avLst/>
                <a:gdLst>
                  <a:gd name="T0" fmla="*/ 17 w 7"/>
                  <a:gd name="T1" fmla="*/ 9 h 6"/>
                  <a:gd name="T2" fmla="*/ 7 w 7"/>
                  <a:gd name="T3" fmla="*/ 14 h 6"/>
                  <a:gd name="T4" fmla="*/ 2 w 7"/>
                  <a:gd name="T5" fmla="*/ 5 h 6"/>
                  <a:gd name="T6" fmla="*/ 12 w 7"/>
                  <a:gd name="T7" fmla="*/ 0 h 6"/>
                  <a:gd name="T8" fmla="*/ 17 w 7"/>
                  <a:gd name="T9" fmla="*/ 9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6"/>
                  <a:gd name="T17" fmla="*/ 7 w 7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6">
                    <a:moveTo>
                      <a:pt x="7" y="4"/>
                    </a:moveTo>
                    <a:cubicBezTo>
                      <a:pt x="6" y="5"/>
                      <a:pt x="4" y="6"/>
                      <a:pt x="3" y="6"/>
                    </a:cubicBezTo>
                    <a:cubicBezTo>
                      <a:pt x="1" y="5"/>
                      <a:pt x="0" y="4"/>
                      <a:pt x="1" y="2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6" y="1"/>
                      <a:pt x="7" y="2"/>
                      <a:pt x="7" y="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33" name="Freeform 132"/>
              <p:cNvSpPr>
                <a:spLocks noChangeArrowheads="1"/>
              </p:cNvSpPr>
              <p:nvPr/>
            </p:nvSpPr>
            <p:spPr bwMode="auto">
              <a:xfrm>
                <a:off x="2471" y="73"/>
                <a:ext cx="31" cy="24"/>
              </a:xfrm>
              <a:custGeom>
                <a:avLst/>
                <a:gdLst>
                  <a:gd name="T0" fmla="*/ 29 w 13"/>
                  <a:gd name="T1" fmla="*/ 22 h 10"/>
                  <a:gd name="T2" fmla="*/ 26 w 13"/>
                  <a:gd name="T3" fmla="*/ 22 h 10"/>
                  <a:gd name="T4" fmla="*/ 0 w 13"/>
                  <a:gd name="T5" fmla="*/ 14 h 10"/>
                  <a:gd name="T6" fmla="*/ 0 w 13"/>
                  <a:gd name="T7" fmla="*/ 12 h 10"/>
                  <a:gd name="T8" fmla="*/ 2 w 13"/>
                  <a:gd name="T9" fmla="*/ 2 h 10"/>
                  <a:gd name="T10" fmla="*/ 5 w 13"/>
                  <a:gd name="T11" fmla="*/ 0 h 10"/>
                  <a:gd name="T12" fmla="*/ 31 w 13"/>
                  <a:gd name="T13" fmla="*/ 10 h 10"/>
                  <a:gd name="T14" fmla="*/ 31 w 13"/>
                  <a:gd name="T15" fmla="*/ 12 h 10"/>
                  <a:gd name="T16" fmla="*/ 29 w 13"/>
                  <a:gd name="T17" fmla="*/ 22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"/>
                  <a:gd name="T28" fmla="*/ 0 h 10"/>
                  <a:gd name="T29" fmla="*/ 13 w 13"/>
                  <a:gd name="T30" fmla="*/ 10 h 1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" h="10">
                    <a:moveTo>
                      <a:pt x="12" y="9"/>
                    </a:moveTo>
                    <a:cubicBezTo>
                      <a:pt x="12" y="9"/>
                      <a:pt x="11" y="10"/>
                      <a:pt x="11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5"/>
                    </a:cubicBezTo>
                    <a:lnTo>
                      <a:pt x="12" y="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34" name="Freeform 133"/>
              <p:cNvSpPr>
                <a:spLocks noChangeArrowheads="1"/>
              </p:cNvSpPr>
              <p:nvPr/>
            </p:nvSpPr>
            <p:spPr bwMode="auto">
              <a:xfrm>
                <a:off x="2397" y="38"/>
                <a:ext cx="38" cy="16"/>
              </a:xfrm>
              <a:custGeom>
                <a:avLst/>
                <a:gdLst>
                  <a:gd name="T0" fmla="*/ 36 w 16"/>
                  <a:gd name="T1" fmla="*/ 16 h 7"/>
                  <a:gd name="T2" fmla="*/ 33 w 16"/>
                  <a:gd name="T3" fmla="*/ 16 h 7"/>
                  <a:gd name="T4" fmla="*/ 2 w 16"/>
                  <a:gd name="T5" fmla="*/ 7 h 7"/>
                  <a:gd name="T6" fmla="*/ 2 w 16"/>
                  <a:gd name="T7" fmla="*/ 5 h 7"/>
                  <a:gd name="T8" fmla="*/ 2 w 16"/>
                  <a:gd name="T9" fmla="*/ 0 h 7"/>
                  <a:gd name="T10" fmla="*/ 5 w 16"/>
                  <a:gd name="T11" fmla="*/ 0 h 7"/>
                  <a:gd name="T12" fmla="*/ 36 w 16"/>
                  <a:gd name="T13" fmla="*/ 9 h 7"/>
                  <a:gd name="T14" fmla="*/ 38 w 16"/>
                  <a:gd name="T15" fmla="*/ 11 h 7"/>
                  <a:gd name="T16" fmla="*/ 36 w 16"/>
                  <a:gd name="T17" fmla="*/ 16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"/>
                  <a:gd name="T28" fmla="*/ 0 h 7"/>
                  <a:gd name="T29" fmla="*/ 16 w 16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" h="7">
                    <a:moveTo>
                      <a:pt x="15" y="7"/>
                    </a:moveTo>
                    <a:cubicBezTo>
                      <a:pt x="15" y="7"/>
                      <a:pt x="14" y="7"/>
                      <a:pt x="14" y="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6" y="4"/>
                      <a:pt x="16" y="5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35" name="Freeform 134"/>
              <p:cNvSpPr>
                <a:spLocks noChangeArrowheads="1"/>
              </p:cNvSpPr>
              <p:nvPr/>
            </p:nvSpPr>
            <p:spPr bwMode="auto">
              <a:xfrm>
                <a:off x="2374" y="26"/>
                <a:ext cx="26" cy="17"/>
              </a:xfrm>
              <a:custGeom>
                <a:avLst/>
                <a:gdLst>
                  <a:gd name="T0" fmla="*/ 21 w 11"/>
                  <a:gd name="T1" fmla="*/ 17 h 7"/>
                  <a:gd name="T2" fmla="*/ 19 w 11"/>
                  <a:gd name="T3" fmla="*/ 17 h 7"/>
                  <a:gd name="T4" fmla="*/ 2 w 11"/>
                  <a:gd name="T5" fmla="*/ 12 h 7"/>
                  <a:gd name="T6" fmla="*/ 0 w 11"/>
                  <a:gd name="T7" fmla="*/ 10 h 7"/>
                  <a:gd name="T8" fmla="*/ 5 w 11"/>
                  <a:gd name="T9" fmla="*/ 0 h 7"/>
                  <a:gd name="T10" fmla="*/ 7 w 11"/>
                  <a:gd name="T11" fmla="*/ 0 h 7"/>
                  <a:gd name="T12" fmla="*/ 24 w 11"/>
                  <a:gd name="T13" fmla="*/ 5 h 7"/>
                  <a:gd name="T14" fmla="*/ 24 w 11"/>
                  <a:gd name="T15" fmla="*/ 7 h 7"/>
                  <a:gd name="T16" fmla="*/ 21 w 11"/>
                  <a:gd name="T17" fmla="*/ 1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"/>
                  <a:gd name="T28" fmla="*/ 0 h 7"/>
                  <a:gd name="T29" fmla="*/ 11 w 11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" h="7">
                    <a:moveTo>
                      <a:pt x="9" y="7"/>
                    </a:moveTo>
                    <a:cubicBezTo>
                      <a:pt x="9" y="7"/>
                      <a:pt x="9" y="7"/>
                      <a:pt x="8" y="7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4"/>
                      <a:pt x="0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1" y="3"/>
                      <a:pt x="10" y="3"/>
                    </a:cubicBezTo>
                    <a:lnTo>
                      <a:pt x="9" y="7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36" name="Freeform 135"/>
              <p:cNvSpPr>
                <a:spLocks noChangeArrowheads="1"/>
              </p:cNvSpPr>
              <p:nvPr/>
            </p:nvSpPr>
            <p:spPr bwMode="auto">
              <a:xfrm>
                <a:off x="2369" y="50"/>
                <a:ext cx="64" cy="21"/>
              </a:xfrm>
              <a:custGeom>
                <a:avLst/>
                <a:gdLst>
                  <a:gd name="T0" fmla="*/ 64 w 64"/>
                  <a:gd name="T1" fmla="*/ 21 h 21"/>
                  <a:gd name="T2" fmla="*/ 64 w 64"/>
                  <a:gd name="T3" fmla="*/ 21 h 21"/>
                  <a:gd name="T4" fmla="*/ 0 w 64"/>
                  <a:gd name="T5" fmla="*/ 0 h 21"/>
                  <a:gd name="T6" fmla="*/ 0 w 64"/>
                  <a:gd name="T7" fmla="*/ 0 h 21"/>
                  <a:gd name="T8" fmla="*/ 0 w 64"/>
                  <a:gd name="T9" fmla="*/ 0 h 21"/>
                  <a:gd name="T10" fmla="*/ 64 w 64"/>
                  <a:gd name="T11" fmla="*/ 19 h 21"/>
                  <a:gd name="T12" fmla="*/ 64 w 64"/>
                  <a:gd name="T13" fmla="*/ 21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"/>
                  <a:gd name="T23" fmla="*/ 64 w 64"/>
                  <a:gd name="T24" fmla="*/ 21 h 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">
                    <a:moveTo>
                      <a:pt x="64" y="21"/>
                    </a:moveTo>
                    <a:lnTo>
                      <a:pt x="64" y="21"/>
                    </a:lnTo>
                    <a:lnTo>
                      <a:pt x="0" y="0"/>
                    </a:lnTo>
                    <a:lnTo>
                      <a:pt x="64" y="19"/>
                    </a:lnTo>
                    <a:lnTo>
                      <a:pt x="64" y="2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37" name="Freeform 136"/>
              <p:cNvSpPr>
                <a:spLocks noChangeArrowheads="1"/>
              </p:cNvSpPr>
              <p:nvPr/>
            </p:nvSpPr>
            <p:spPr bwMode="auto">
              <a:xfrm>
                <a:off x="2338" y="123"/>
                <a:ext cx="147" cy="50"/>
              </a:xfrm>
              <a:custGeom>
                <a:avLst/>
                <a:gdLst>
                  <a:gd name="T0" fmla="*/ 147 w 147"/>
                  <a:gd name="T1" fmla="*/ 48 h 50"/>
                  <a:gd name="T2" fmla="*/ 145 w 147"/>
                  <a:gd name="T3" fmla="*/ 50 h 50"/>
                  <a:gd name="T4" fmla="*/ 3 w 147"/>
                  <a:gd name="T5" fmla="*/ 3 h 50"/>
                  <a:gd name="T6" fmla="*/ 0 w 147"/>
                  <a:gd name="T7" fmla="*/ 0 h 50"/>
                  <a:gd name="T8" fmla="*/ 3 w 147"/>
                  <a:gd name="T9" fmla="*/ 0 h 50"/>
                  <a:gd name="T10" fmla="*/ 147 w 147"/>
                  <a:gd name="T11" fmla="*/ 45 h 50"/>
                  <a:gd name="T12" fmla="*/ 147 w 147"/>
                  <a:gd name="T13" fmla="*/ 48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7"/>
                  <a:gd name="T22" fmla="*/ 0 h 50"/>
                  <a:gd name="T23" fmla="*/ 147 w 147"/>
                  <a:gd name="T24" fmla="*/ 50 h 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7" h="50">
                    <a:moveTo>
                      <a:pt x="147" y="48"/>
                    </a:moveTo>
                    <a:lnTo>
                      <a:pt x="145" y="50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147" y="45"/>
                    </a:lnTo>
                    <a:lnTo>
                      <a:pt x="147" y="48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38" name="Freeform 137"/>
              <p:cNvSpPr>
                <a:spLocks noEditPoints="1" noChangeArrowheads="1"/>
              </p:cNvSpPr>
              <p:nvPr/>
            </p:nvSpPr>
            <p:spPr bwMode="auto">
              <a:xfrm>
                <a:off x="2412" y="90"/>
                <a:ext cx="52" cy="52"/>
              </a:xfrm>
              <a:custGeom>
                <a:avLst/>
                <a:gdLst>
                  <a:gd name="T0" fmla="*/ 33 w 22"/>
                  <a:gd name="T1" fmla="*/ 5 h 22"/>
                  <a:gd name="T2" fmla="*/ 2 w 22"/>
                  <a:gd name="T3" fmla="*/ 19 h 22"/>
                  <a:gd name="T4" fmla="*/ 19 w 22"/>
                  <a:gd name="T5" fmla="*/ 50 h 22"/>
                  <a:gd name="T6" fmla="*/ 47 w 22"/>
                  <a:gd name="T7" fmla="*/ 33 h 22"/>
                  <a:gd name="T8" fmla="*/ 33 w 22"/>
                  <a:gd name="T9" fmla="*/ 5 h 22"/>
                  <a:gd name="T10" fmla="*/ 14 w 22"/>
                  <a:gd name="T11" fmla="*/ 31 h 22"/>
                  <a:gd name="T12" fmla="*/ 17 w 22"/>
                  <a:gd name="T13" fmla="*/ 31 h 22"/>
                  <a:gd name="T14" fmla="*/ 17 w 22"/>
                  <a:gd name="T15" fmla="*/ 31 h 22"/>
                  <a:gd name="T16" fmla="*/ 14 w 22"/>
                  <a:gd name="T17" fmla="*/ 31 h 22"/>
                  <a:gd name="T18" fmla="*/ 35 w 22"/>
                  <a:gd name="T19" fmla="*/ 21 h 22"/>
                  <a:gd name="T20" fmla="*/ 33 w 22"/>
                  <a:gd name="T21" fmla="*/ 19 h 22"/>
                  <a:gd name="T22" fmla="*/ 31 w 22"/>
                  <a:gd name="T23" fmla="*/ 17 h 22"/>
                  <a:gd name="T24" fmla="*/ 35 w 22"/>
                  <a:gd name="T25" fmla="*/ 14 h 22"/>
                  <a:gd name="T26" fmla="*/ 35 w 22"/>
                  <a:gd name="T27" fmla="*/ 14 h 22"/>
                  <a:gd name="T28" fmla="*/ 38 w 22"/>
                  <a:gd name="T29" fmla="*/ 19 h 22"/>
                  <a:gd name="T30" fmla="*/ 35 w 22"/>
                  <a:gd name="T31" fmla="*/ 21 h 22"/>
                  <a:gd name="T32" fmla="*/ 38 w 22"/>
                  <a:gd name="T33" fmla="*/ 24 h 22"/>
                  <a:gd name="T34" fmla="*/ 38 w 22"/>
                  <a:gd name="T35" fmla="*/ 24 h 22"/>
                  <a:gd name="T36" fmla="*/ 40 w 22"/>
                  <a:gd name="T37" fmla="*/ 26 h 22"/>
                  <a:gd name="T38" fmla="*/ 38 w 22"/>
                  <a:gd name="T39" fmla="*/ 24 h 2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2"/>
                  <a:gd name="T61" fmla="*/ 0 h 22"/>
                  <a:gd name="T62" fmla="*/ 22 w 22"/>
                  <a:gd name="T63" fmla="*/ 22 h 2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2" h="22">
                    <a:moveTo>
                      <a:pt x="14" y="2"/>
                    </a:moveTo>
                    <a:cubicBezTo>
                      <a:pt x="9" y="0"/>
                      <a:pt x="3" y="3"/>
                      <a:pt x="1" y="8"/>
                    </a:cubicBezTo>
                    <a:cubicBezTo>
                      <a:pt x="0" y="13"/>
                      <a:pt x="2" y="19"/>
                      <a:pt x="8" y="21"/>
                    </a:cubicBezTo>
                    <a:cubicBezTo>
                      <a:pt x="13" y="22"/>
                      <a:pt x="19" y="19"/>
                      <a:pt x="20" y="14"/>
                    </a:cubicBezTo>
                    <a:cubicBezTo>
                      <a:pt x="22" y="9"/>
                      <a:pt x="19" y="3"/>
                      <a:pt x="14" y="2"/>
                    </a:cubicBezTo>
                    <a:close/>
                    <a:moveTo>
                      <a:pt x="6" y="13"/>
                    </a:move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4"/>
                      <a:pt x="6" y="13"/>
                      <a:pt x="6" y="13"/>
                    </a:cubicBezTo>
                    <a:close/>
                    <a:moveTo>
                      <a:pt x="15" y="9"/>
                    </a:moveTo>
                    <a:cubicBezTo>
                      <a:pt x="14" y="9"/>
                      <a:pt x="14" y="9"/>
                      <a:pt x="14" y="8"/>
                    </a:cubicBezTo>
                    <a:cubicBezTo>
                      <a:pt x="13" y="8"/>
                      <a:pt x="13" y="7"/>
                      <a:pt x="13" y="7"/>
                    </a:cubicBezTo>
                    <a:cubicBezTo>
                      <a:pt x="14" y="6"/>
                      <a:pt x="14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7"/>
                      <a:pt x="16" y="7"/>
                      <a:pt x="16" y="8"/>
                    </a:cubicBezTo>
                    <a:cubicBezTo>
                      <a:pt x="16" y="8"/>
                      <a:pt x="15" y="9"/>
                      <a:pt x="15" y="9"/>
                    </a:cubicBezTo>
                    <a:close/>
                    <a:moveTo>
                      <a:pt x="16" y="10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5" y="11"/>
                      <a:pt x="16" y="1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39" name="Freeform 138"/>
              <p:cNvSpPr>
                <a:spLocks noEditPoints="1" noChangeArrowheads="1"/>
              </p:cNvSpPr>
              <p:nvPr/>
            </p:nvSpPr>
            <p:spPr bwMode="auto">
              <a:xfrm>
                <a:off x="2336" y="33"/>
                <a:ext cx="180" cy="145"/>
              </a:xfrm>
              <a:custGeom>
                <a:avLst/>
                <a:gdLst>
                  <a:gd name="T0" fmla="*/ 175 w 76"/>
                  <a:gd name="T1" fmla="*/ 50 h 61"/>
                  <a:gd name="T2" fmla="*/ 147 w 76"/>
                  <a:gd name="T3" fmla="*/ 143 h 61"/>
                  <a:gd name="T4" fmla="*/ 144 w 76"/>
                  <a:gd name="T5" fmla="*/ 143 h 61"/>
                  <a:gd name="T6" fmla="*/ 142 w 76"/>
                  <a:gd name="T7" fmla="*/ 143 h 61"/>
                  <a:gd name="T8" fmla="*/ 104 w 76"/>
                  <a:gd name="T9" fmla="*/ 131 h 61"/>
                  <a:gd name="T10" fmla="*/ 71 w 76"/>
                  <a:gd name="T11" fmla="*/ 119 h 61"/>
                  <a:gd name="T12" fmla="*/ 47 w 76"/>
                  <a:gd name="T13" fmla="*/ 112 h 61"/>
                  <a:gd name="T14" fmla="*/ 5 w 76"/>
                  <a:gd name="T15" fmla="*/ 97 h 61"/>
                  <a:gd name="T16" fmla="*/ 2 w 76"/>
                  <a:gd name="T17" fmla="*/ 95 h 61"/>
                  <a:gd name="T18" fmla="*/ 31 w 76"/>
                  <a:gd name="T19" fmla="*/ 5 h 61"/>
                  <a:gd name="T20" fmla="*/ 33 w 76"/>
                  <a:gd name="T21" fmla="*/ 2 h 61"/>
                  <a:gd name="T22" fmla="*/ 78 w 76"/>
                  <a:gd name="T23" fmla="*/ 17 h 61"/>
                  <a:gd name="T24" fmla="*/ 102 w 76"/>
                  <a:gd name="T25" fmla="*/ 26 h 61"/>
                  <a:gd name="T26" fmla="*/ 135 w 76"/>
                  <a:gd name="T27" fmla="*/ 36 h 61"/>
                  <a:gd name="T28" fmla="*/ 171 w 76"/>
                  <a:gd name="T29" fmla="*/ 48 h 61"/>
                  <a:gd name="T30" fmla="*/ 175 w 76"/>
                  <a:gd name="T31" fmla="*/ 50 h 61"/>
                  <a:gd name="T32" fmla="*/ 180 w 76"/>
                  <a:gd name="T33" fmla="*/ 48 h 61"/>
                  <a:gd name="T34" fmla="*/ 173 w 76"/>
                  <a:gd name="T35" fmla="*/ 45 h 61"/>
                  <a:gd name="T36" fmla="*/ 135 w 76"/>
                  <a:gd name="T37" fmla="*/ 33 h 61"/>
                  <a:gd name="T38" fmla="*/ 102 w 76"/>
                  <a:gd name="T39" fmla="*/ 24 h 61"/>
                  <a:gd name="T40" fmla="*/ 78 w 76"/>
                  <a:gd name="T41" fmla="*/ 17 h 61"/>
                  <a:gd name="T42" fmla="*/ 33 w 76"/>
                  <a:gd name="T43" fmla="*/ 0 h 61"/>
                  <a:gd name="T44" fmla="*/ 28 w 76"/>
                  <a:gd name="T45" fmla="*/ 2 h 61"/>
                  <a:gd name="T46" fmla="*/ 0 w 76"/>
                  <a:gd name="T47" fmla="*/ 95 h 61"/>
                  <a:gd name="T48" fmla="*/ 2 w 76"/>
                  <a:gd name="T49" fmla="*/ 100 h 61"/>
                  <a:gd name="T50" fmla="*/ 47 w 76"/>
                  <a:gd name="T51" fmla="*/ 114 h 61"/>
                  <a:gd name="T52" fmla="*/ 71 w 76"/>
                  <a:gd name="T53" fmla="*/ 121 h 61"/>
                  <a:gd name="T54" fmla="*/ 104 w 76"/>
                  <a:gd name="T55" fmla="*/ 133 h 61"/>
                  <a:gd name="T56" fmla="*/ 140 w 76"/>
                  <a:gd name="T57" fmla="*/ 145 h 61"/>
                  <a:gd name="T58" fmla="*/ 144 w 76"/>
                  <a:gd name="T59" fmla="*/ 145 h 61"/>
                  <a:gd name="T60" fmla="*/ 149 w 76"/>
                  <a:gd name="T61" fmla="*/ 143 h 61"/>
                  <a:gd name="T62" fmla="*/ 180 w 76"/>
                  <a:gd name="T63" fmla="*/ 48 h 6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76"/>
                  <a:gd name="T97" fmla="*/ 0 h 61"/>
                  <a:gd name="T98" fmla="*/ 76 w 76"/>
                  <a:gd name="T99" fmla="*/ 61 h 61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76" h="61">
                    <a:moveTo>
                      <a:pt x="74" y="21"/>
                    </a:moveTo>
                    <a:cubicBezTo>
                      <a:pt x="62" y="60"/>
                      <a:pt x="62" y="60"/>
                      <a:pt x="62" y="60"/>
                    </a:cubicBezTo>
                    <a:cubicBezTo>
                      <a:pt x="62" y="60"/>
                      <a:pt x="62" y="60"/>
                      <a:pt x="61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1" y="41"/>
                      <a:pt x="1" y="40"/>
                      <a:pt x="1" y="40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4" y="1"/>
                      <a:pt x="14" y="1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4" y="21"/>
                      <a:pt x="74" y="21"/>
                      <a:pt x="74" y="21"/>
                    </a:cubicBezTo>
                    <a:moveTo>
                      <a:pt x="76" y="20"/>
                    </a:moveTo>
                    <a:cubicBezTo>
                      <a:pt x="73" y="19"/>
                      <a:pt x="73" y="19"/>
                      <a:pt x="73" y="19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3" y="1"/>
                      <a:pt x="12" y="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0" y="42"/>
                      <a:pt x="1" y="42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2" y="61"/>
                      <a:pt x="63" y="61"/>
                      <a:pt x="63" y="60"/>
                    </a:cubicBezTo>
                    <a:lnTo>
                      <a:pt x="76" y="2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40" name="Freeform 139"/>
              <p:cNvSpPr>
                <a:spLocks noChangeArrowheads="1"/>
              </p:cNvSpPr>
              <p:nvPr/>
            </p:nvSpPr>
            <p:spPr bwMode="auto">
              <a:xfrm>
                <a:off x="2622" y="488"/>
                <a:ext cx="52" cy="52"/>
              </a:xfrm>
              <a:custGeom>
                <a:avLst/>
                <a:gdLst>
                  <a:gd name="T0" fmla="*/ 45 w 22"/>
                  <a:gd name="T1" fmla="*/ 38 h 22"/>
                  <a:gd name="T2" fmla="*/ 14 w 22"/>
                  <a:gd name="T3" fmla="*/ 47 h 22"/>
                  <a:gd name="T4" fmla="*/ 5 w 22"/>
                  <a:gd name="T5" fmla="*/ 17 h 22"/>
                  <a:gd name="T6" fmla="*/ 35 w 22"/>
                  <a:gd name="T7" fmla="*/ 5 h 22"/>
                  <a:gd name="T8" fmla="*/ 45 w 22"/>
                  <a:gd name="T9" fmla="*/ 38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22"/>
                  <a:gd name="T17" fmla="*/ 22 w 22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22">
                    <a:moveTo>
                      <a:pt x="19" y="16"/>
                    </a:moveTo>
                    <a:cubicBezTo>
                      <a:pt x="17" y="20"/>
                      <a:pt x="11" y="22"/>
                      <a:pt x="6" y="20"/>
                    </a:cubicBezTo>
                    <a:cubicBezTo>
                      <a:pt x="1" y="17"/>
                      <a:pt x="0" y="12"/>
                      <a:pt x="2" y="7"/>
                    </a:cubicBezTo>
                    <a:cubicBezTo>
                      <a:pt x="4" y="2"/>
                      <a:pt x="10" y="0"/>
                      <a:pt x="15" y="2"/>
                    </a:cubicBezTo>
                    <a:cubicBezTo>
                      <a:pt x="20" y="5"/>
                      <a:pt x="22" y="11"/>
                      <a:pt x="19" y="16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41" name="Freeform 140"/>
              <p:cNvSpPr>
                <a:spLocks noChangeArrowheads="1"/>
              </p:cNvSpPr>
              <p:nvPr/>
            </p:nvSpPr>
            <p:spPr bwMode="auto">
              <a:xfrm>
                <a:off x="2691" y="479"/>
                <a:ext cx="33" cy="33"/>
              </a:xfrm>
              <a:custGeom>
                <a:avLst/>
                <a:gdLst>
                  <a:gd name="T0" fmla="*/ 31 w 14"/>
                  <a:gd name="T1" fmla="*/ 24 h 14"/>
                  <a:gd name="T2" fmla="*/ 9 w 14"/>
                  <a:gd name="T3" fmla="*/ 31 h 14"/>
                  <a:gd name="T4" fmla="*/ 2 w 14"/>
                  <a:gd name="T5" fmla="*/ 9 h 14"/>
                  <a:gd name="T6" fmla="*/ 24 w 14"/>
                  <a:gd name="T7" fmla="*/ 5 h 14"/>
                  <a:gd name="T8" fmla="*/ 31 w 14"/>
                  <a:gd name="T9" fmla="*/ 2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14"/>
                  <a:gd name="T17" fmla="*/ 14 w 14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14">
                    <a:moveTo>
                      <a:pt x="13" y="10"/>
                    </a:moveTo>
                    <a:cubicBezTo>
                      <a:pt x="11" y="13"/>
                      <a:pt x="7" y="14"/>
                      <a:pt x="4" y="13"/>
                    </a:cubicBezTo>
                    <a:cubicBezTo>
                      <a:pt x="1" y="11"/>
                      <a:pt x="0" y="7"/>
                      <a:pt x="1" y="4"/>
                    </a:cubicBezTo>
                    <a:cubicBezTo>
                      <a:pt x="3" y="1"/>
                      <a:pt x="7" y="0"/>
                      <a:pt x="10" y="2"/>
                    </a:cubicBezTo>
                    <a:cubicBezTo>
                      <a:pt x="13" y="3"/>
                      <a:pt x="14" y="7"/>
                      <a:pt x="13" y="10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42" name="Freeform 141"/>
              <p:cNvSpPr>
                <a:spLocks noEditPoints="1" noChangeArrowheads="1"/>
              </p:cNvSpPr>
              <p:nvPr/>
            </p:nvSpPr>
            <p:spPr bwMode="auto">
              <a:xfrm>
                <a:off x="2603" y="469"/>
                <a:ext cx="90" cy="90"/>
              </a:xfrm>
              <a:custGeom>
                <a:avLst/>
                <a:gdLst>
                  <a:gd name="T0" fmla="*/ 83 w 38"/>
                  <a:gd name="T1" fmla="*/ 43 h 38"/>
                  <a:gd name="T2" fmla="*/ 76 w 38"/>
                  <a:gd name="T3" fmla="*/ 24 h 38"/>
                  <a:gd name="T4" fmla="*/ 62 w 38"/>
                  <a:gd name="T5" fmla="*/ 12 h 38"/>
                  <a:gd name="T6" fmla="*/ 43 w 38"/>
                  <a:gd name="T7" fmla="*/ 7 h 38"/>
                  <a:gd name="T8" fmla="*/ 24 w 38"/>
                  <a:gd name="T9" fmla="*/ 12 h 38"/>
                  <a:gd name="T10" fmla="*/ 9 w 38"/>
                  <a:gd name="T11" fmla="*/ 28 h 38"/>
                  <a:gd name="T12" fmla="*/ 7 w 38"/>
                  <a:gd name="T13" fmla="*/ 47 h 38"/>
                  <a:gd name="T14" fmla="*/ 12 w 38"/>
                  <a:gd name="T15" fmla="*/ 64 h 38"/>
                  <a:gd name="T16" fmla="*/ 26 w 38"/>
                  <a:gd name="T17" fmla="*/ 78 h 38"/>
                  <a:gd name="T18" fmla="*/ 45 w 38"/>
                  <a:gd name="T19" fmla="*/ 83 h 38"/>
                  <a:gd name="T20" fmla="*/ 64 w 38"/>
                  <a:gd name="T21" fmla="*/ 76 h 38"/>
                  <a:gd name="T22" fmla="*/ 78 w 38"/>
                  <a:gd name="T23" fmla="*/ 62 h 38"/>
                  <a:gd name="T24" fmla="*/ 83 w 38"/>
                  <a:gd name="T25" fmla="*/ 43 h 38"/>
                  <a:gd name="T26" fmla="*/ 50 w 38"/>
                  <a:gd name="T27" fmla="*/ 59 h 38"/>
                  <a:gd name="T28" fmla="*/ 28 w 38"/>
                  <a:gd name="T29" fmla="*/ 50 h 38"/>
                  <a:gd name="T30" fmla="*/ 40 w 38"/>
                  <a:gd name="T31" fmla="*/ 31 h 38"/>
                  <a:gd name="T32" fmla="*/ 59 w 38"/>
                  <a:gd name="T33" fmla="*/ 40 h 38"/>
                  <a:gd name="T34" fmla="*/ 50 w 38"/>
                  <a:gd name="T35" fmla="*/ 59 h 3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8"/>
                  <a:gd name="T55" fmla="*/ 0 h 38"/>
                  <a:gd name="T56" fmla="*/ 38 w 38"/>
                  <a:gd name="T57" fmla="*/ 38 h 3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8" h="38">
                    <a:moveTo>
                      <a:pt x="35" y="18"/>
                    </a:moveTo>
                    <a:cubicBezTo>
                      <a:pt x="32" y="16"/>
                      <a:pt x="31" y="13"/>
                      <a:pt x="32" y="10"/>
                    </a:cubicBezTo>
                    <a:cubicBezTo>
                      <a:pt x="33" y="6"/>
                      <a:pt x="29" y="3"/>
                      <a:pt x="26" y="5"/>
                    </a:cubicBezTo>
                    <a:cubicBezTo>
                      <a:pt x="23" y="6"/>
                      <a:pt x="20" y="5"/>
                      <a:pt x="18" y="3"/>
                    </a:cubicBezTo>
                    <a:cubicBezTo>
                      <a:pt x="15" y="0"/>
                      <a:pt x="10" y="2"/>
                      <a:pt x="10" y="5"/>
                    </a:cubicBezTo>
                    <a:cubicBezTo>
                      <a:pt x="10" y="9"/>
                      <a:pt x="7" y="11"/>
                      <a:pt x="4" y="12"/>
                    </a:cubicBezTo>
                    <a:cubicBezTo>
                      <a:pt x="1" y="12"/>
                      <a:pt x="0" y="17"/>
                      <a:pt x="3" y="20"/>
                    </a:cubicBezTo>
                    <a:cubicBezTo>
                      <a:pt x="5" y="21"/>
                      <a:pt x="6" y="25"/>
                      <a:pt x="5" y="27"/>
                    </a:cubicBezTo>
                    <a:cubicBezTo>
                      <a:pt x="4" y="31"/>
                      <a:pt x="8" y="35"/>
                      <a:pt x="11" y="33"/>
                    </a:cubicBezTo>
                    <a:cubicBezTo>
                      <a:pt x="14" y="32"/>
                      <a:pt x="17" y="32"/>
                      <a:pt x="19" y="35"/>
                    </a:cubicBezTo>
                    <a:cubicBezTo>
                      <a:pt x="22" y="38"/>
                      <a:pt x="27" y="36"/>
                      <a:pt x="27" y="32"/>
                    </a:cubicBezTo>
                    <a:cubicBezTo>
                      <a:pt x="28" y="29"/>
                      <a:pt x="30" y="27"/>
                      <a:pt x="33" y="26"/>
                    </a:cubicBezTo>
                    <a:cubicBezTo>
                      <a:pt x="37" y="25"/>
                      <a:pt x="38" y="20"/>
                      <a:pt x="35" y="18"/>
                    </a:cubicBezTo>
                    <a:close/>
                    <a:moveTo>
                      <a:pt x="21" y="25"/>
                    </a:moveTo>
                    <a:cubicBezTo>
                      <a:pt x="17" y="26"/>
                      <a:pt x="14" y="24"/>
                      <a:pt x="12" y="21"/>
                    </a:cubicBezTo>
                    <a:cubicBezTo>
                      <a:pt x="11" y="17"/>
                      <a:pt x="13" y="14"/>
                      <a:pt x="17" y="13"/>
                    </a:cubicBezTo>
                    <a:cubicBezTo>
                      <a:pt x="20" y="12"/>
                      <a:pt x="24" y="13"/>
                      <a:pt x="25" y="17"/>
                    </a:cubicBezTo>
                    <a:cubicBezTo>
                      <a:pt x="26" y="20"/>
                      <a:pt x="24" y="24"/>
                      <a:pt x="21" y="25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43" name="Freeform 142"/>
              <p:cNvSpPr>
                <a:spLocks noEditPoints="1" noChangeArrowheads="1"/>
              </p:cNvSpPr>
              <p:nvPr/>
            </p:nvSpPr>
            <p:spPr bwMode="auto">
              <a:xfrm>
                <a:off x="2681" y="469"/>
                <a:ext cx="52" cy="52"/>
              </a:xfrm>
              <a:custGeom>
                <a:avLst/>
                <a:gdLst>
                  <a:gd name="T0" fmla="*/ 47 w 22"/>
                  <a:gd name="T1" fmla="*/ 33 h 22"/>
                  <a:gd name="T2" fmla="*/ 50 w 22"/>
                  <a:gd name="T3" fmla="*/ 24 h 22"/>
                  <a:gd name="T4" fmla="*/ 47 w 22"/>
                  <a:gd name="T5" fmla="*/ 14 h 22"/>
                  <a:gd name="T6" fmla="*/ 40 w 22"/>
                  <a:gd name="T7" fmla="*/ 7 h 22"/>
                  <a:gd name="T8" fmla="*/ 33 w 22"/>
                  <a:gd name="T9" fmla="*/ 5 h 22"/>
                  <a:gd name="T10" fmla="*/ 24 w 22"/>
                  <a:gd name="T11" fmla="*/ 2 h 22"/>
                  <a:gd name="T12" fmla="*/ 17 w 22"/>
                  <a:gd name="T13" fmla="*/ 7 h 22"/>
                  <a:gd name="T14" fmla="*/ 9 w 22"/>
                  <a:gd name="T15" fmla="*/ 12 h 22"/>
                  <a:gd name="T16" fmla="*/ 5 w 22"/>
                  <a:gd name="T17" fmla="*/ 19 h 22"/>
                  <a:gd name="T18" fmla="*/ 5 w 22"/>
                  <a:gd name="T19" fmla="*/ 28 h 22"/>
                  <a:gd name="T20" fmla="*/ 7 w 22"/>
                  <a:gd name="T21" fmla="*/ 38 h 22"/>
                  <a:gd name="T22" fmla="*/ 12 w 22"/>
                  <a:gd name="T23" fmla="*/ 43 h 22"/>
                  <a:gd name="T24" fmla="*/ 21 w 22"/>
                  <a:gd name="T25" fmla="*/ 47 h 22"/>
                  <a:gd name="T26" fmla="*/ 28 w 22"/>
                  <a:gd name="T27" fmla="*/ 47 h 22"/>
                  <a:gd name="T28" fmla="*/ 38 w 22"/>
                  <a:gd name="T29" fmla="*/ 45 h 22"/>
                  <a:gd name="T30" fmla="*/ 45 w 22"/>
                  <a:gd name="T31" fmla="*/ 40 h 22"/>
                  <a:gd name="T32" fmla="*/ 47 w 22"/>
                  <a:gd name="T33" fmla="*/ 33 h 22"/>
                  <a:gd name="T34" fmla="*/ 24 w 22"/>
                  <a:gd name="T35" fmla="*/ 33 h 22"/>
                  <a:gd name="T36" fmla="*/ 19 w 22"/>
                  <a:gd name="T37" fmla="*/ 21 h 22"/>
                  <a:gd name="T38" fmla="*/ 31 w 22"/>
                  <a:gd name="T39" fmla="*/ 17 h 22"/>
                  <a:gd name="T40" fmla="*/ 35 w 22"/>
                  <a:gd name="T41" fmla="*/ 31 h 22"/>
                  <a:gd name="T42" fmla="*/ 24 w 22"/>
                  <a:gd name="T43" fmla="*/ 33 h 2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2"/>
                  <a:gd name="T67" fmla="*/ 0 h 22"/>
                  <a:gd name="T68" fmla="*/ 22 w 22"/>
                  <a:gd name="T69" fmla="*/ 22 h 22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2" h="22">
                    <a:moveTo>
                      <a:pt x="20" y="14"/>
                    </a:moveTo>
                    <a:cubicBezTo>
                      <a:pt x="19" y="12"/>
                      <a:pt x="20" y="11"/>
                      <a:pt x="21" y="10"/>
                    </a:cubicBezTo>
                    <a:cubicBezTo>
                      <a:pt x="22" y="9"/>
                      <a:pt x="21" y="6"/>
                      <a:pt x="20" y="6"/>
                    </a:cubicBezTo>
                    <a:cubicBezTo>
                      <a:pt x="18" y="6"/>
                      <a:pt x="17" y="5"/>
                      <a:pt x="17" y="3"/>
                    </a:cubicBezTo>
                    <a:cubicBezTo>
                      <a:pt x="17" y="2"/>
                      <a:pt x="15" y="1"/>
                      <a:pt x="14" y="2"/>
                    </a:cubicBezTo>
                    <a:cubicBezTo>
                      <a:pt x="13" y="3"/>
                      <a:pt x="11" y="3"/>
                      <a:pt x="10" y="1"/>
                    </a:cubicBezTo>
                    <a:cubicBezTo>
                      <a:pt x="9" y="0"/>
                      <a:pt x="7" y="1"/>
                      <a:pt x="7" y="3"/>
                    </a:cubicBezTo>
                    <a:cubicBezTo>
                      <a:pt x="7" y="4"/>
                      <a:pt x="5" y="5"/>
                      <a:pt x="4" y="5"/>
                    </a:cubicBezTo>
                    <a:cubicBezTo>
                      <a:pt x="2" y="5"/>
                      <a:pt x="1" y="7"/>
                      <a:pt x="2" y="8"/>
                    </a:cubicBezTo>
                    <a:cubicBezTo>
                      <a:pt x="3" y="9"/>
                      <a:pt x="3" y="11"/>
                      <a:pt x="2" y="12"/>
                    </a:cubicBezTo>
                    <a:cubicBezTo>
                      <a:pt x="0" y="13"/>
                      <a:pt x="1" y="16"/>
                      <a:pt x="3" y="16"/>
                    </a:cubicBezTo>
                    <a:cubicBezTo>
                      <a:pt x="5" y="16"/>
                      <a:pt x="6" y="17"/>
                      <a:pt x="5" y="18"/>
                    </a:cubicBezTo>
                    <a:cubicBezTo>
                      <a:pt x="5" y="20"/>
                      <a:pt x="7" y="21"/>
                      <a:pt x="9" y="20"/>
                    </a:cubicBezTo>
                    <a:cubicBezTo>
                      <a:pt x="10" y="19"/>
                      <a:pt x="12" y="19"/>
                      <a:pt x="12" y="20"/>
                    </a:cubicBezTo>
                    <a:cubicBezTo>
                      <a:pt x="14" y="22"/>
                      <a:pt x="16" y="21"/>
                      <a:pt x="16" y="19"/>
                    </a:cubicBezTo>
                    <a:cubicBezTo>
                      <a:pt x="16" y="18"/>
                      <a:pt x="17" y="17"/>
                      <a:pt x="19" y="17"/>
                    </a:cubicBezTo>
                    <a:cubicBezTo>
                      <a:pt x="21" y="17"/>
                      <a:pt x="22" y="15"/>
                      <a:pt x="20" y="14"/>
                    </a:cubicBezTo>
                    <a:close/>
                    <a:moveTo>
                      <a:pt x="10" y="14"/>
                    </a:moveTo>
                    <a:cubicBezTo>
                      <a:pt x="8" y="13"/>
                      <a:pt x="7" y="11"/>
                      <a:pt x="8" y="9"/>
                    </a:cubicBezTo>
                    <a:cubicBezTo>
                      <a:pt x="9" y="7"/>
                      <a:pt x="11" y="6"/>
                      <a:pt x="13" y="7"/>
                    </a:cubicBezTo>
                    <a:cubicBezTo>
                      <a:pt x="15" y="8"/>
                      <a:pt x="16" y="11"/>
                      <a:pt x="15" y="13"/>
                    </a:cubicBezTo>
                    <a:cubicBezTo>
                      <a:pt x="14" y="15"/>
                      <a:pt x="11" y="15"/>
                      <a:pt x="10" y="1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44" name="Freeform 143"/>
              <p:cNvSpPr>
                <a:spLocks noChangeArrowheads="1"/>
              </p:cNvSpPr>
              <p:nvPr/>
            </p:nvSpPr>
            <p:spPr bwMode="auto">
              <a:xfrm>
                <a:off x="1758" y="197"/>
                <a:ext cx="133" cy="135"/>
              </a:xfrm>
              <a:custGeom>
                <a:avLst/>
                <a:gdLst>
                  <a:gd name="T0" fmla="*/ 62 w 133"/>
                  <a:gd name="T1" fmla="*/ 135 h 135"/>
                  <a:gd name="T2" fmla="*/ 0 w 133"/>
                  <a:gd name="T3" fmla="*/ 56 h 135"/>
                  <a:gd name="T4" fmla="*/ 71 w 133"/>
                  <a:gd name="T5" fmla="*/ 0 h 135"/>
                  <a:gd name="T6" fmla="*/ 133 w 133"/>
                  <a:gd name="T7" fmla="*/ 75 h 135"/>
                  <a:gd name="T8" fmla="*/ 62 w 133"/>
                  <a:gd name="T9" fmla="*/ 135 h 1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3"/>
                  <a:gd name="T16" fmla="*/ 0 h 135"/>
                  <a:gd name="T17" fmla="*/ 133 w 133"/>
                  <a:gd name="T18" fmla="*/ 135 h 1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3" h="135">
                    <a:moveTo>
                      <a:pt x="62" y="135"/>
                    </a:moveTo>
                    <a:lnTo>
                      <a:pt x="0" y="56"/>
                    </a:lnTo>
                    <a:lnTo>
                      <a:pt x="71" y="0"/>
                    </a:lnTo>
                    <a:lnTo>
                      <a:pt x="133" y="75"/>
                    </a:lnTo>
                    <a:lnTo>
                      <a:pt x="62" y="135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45" name="Freeform 144"/>
              <p:cNvSpPr>
                <a:spLocks noEditPoints="1" noChangeArrowheads="1"/>
              </p:cNvSpPr>
              <p:nvPr/>
            </p:nvSpPr>
            <p:spPr bwMode="auto">
              <a:xfrm>
                <a:off x="1728" y="189"/>
                <a:ext cx="170" cy="166"/>
              </a:xfrm>
              <a:custGeom>
                <a:avLst/>
                <a:gdLst>
                  <a:gd name="T0" fmla="*/ 9 w 170"/>
                  <a:gd name="T1" fmla="*/ 81 h 166"/>
                  <a:gd name="T2" fmla="*/ 21 w 170"/>
                  <a:gd name="T3" fmla="*/ 72 h 166"/>
                  <a:gd name="T4" fmla="*/ 14 w 170"/>
                  <a:gd name="T5" fmla="*/ 81 h 166"/>
                  <a:gd name="T6" fmla="*/ 26 w 170"/>
                  <a:gd name="T7" fmla="*/ 74 h 166"/>
                  <a:gd name="T8" fmla="*/ 19 w 170"/>
                  <a:gd name="T9" fmla="*/ 81 h 166"/>
                  <a:gd name="T10" fmla="*/ 16 w 170"/>
                  <a:gd name="T11" fmla="*/ 86 h 166"/>
                  <a:gd name="T12" fmla="*/ 28 w 170"/>
                  <a:gd name="T13" fmla="*/ 76 h 166"/>
                  <a:gd name="T14" fmla="*/ 23 w 170"/>
                  <a:gd name="T15" fmla="*/ 86 h 166"/>
                  <a:gd name="T16" fmla="*/ 33 w 170"/>
                  <a:gd name="T17" fmla="*/ 79 h 166"/>
                  <a:gd name="T18" fmla="*/ 26 w 170"/>
                  <a:gd name="T19" fmla="*/ 86 h 166"/>
                  <a:gd name="T20" fmla="*/ 26 w 170"/>
                  <a:gd name="T21" fmla="*/ 91 h 166"/>
                  <a:gd name="T22" fmla="*/ 35 w 170"/>
                  <a:gd name="T23" fmla="*/ 81 h 166"/>
                  <a:gd name="T24" fmla="*/ 30 w 170"/>
                  <a:gd name="T25" fmla="*/ 91 h 166"/>
                  <a:gd name="T26" fmla="*/ 23 w 170"/>
                  <a:gd name="T27" fmla="*/ 100 h 166"/>
                  <a:gd name="T28" fmla="*/ 35 w 170"/>
                  <a:gd name="T29" fmla="*/ 91 h 166"/>
                  <a:gd name="T30" fmla="*/ 33 w 170"/>
                  <a:gd name="T31" fmla="*/ 95 h 166"/>
                  <a:gd name="T32" fmla="*/ 26 w 170"/>
                  <a:gd name="T33" fmla="*/ 102 h 166"/>
                  <a:gd name="T34" fmla="*/ 38 w 170"/>
                  <a:gd name="T35" fmla="*/ 95 h 166"/>
                  <a:gd name="T36" fmla="*/ 30 w 170"/>
                  <a:gd name="T37" fmla="*/ 105 h 166"/>
                  <a:gd name="T38" fmla="*/ 42 w 170"/>
                  <a:gd name="T39" fmla="*/ 95 h 166"/>
                  <a:gd name="T40" fmla="*/ 40 w 170"/>
                  <a:gd name="T41" fmla="*/ 100 h 166"/>
                  <a:gd name="T42" fmla="*/ 35 w 170"/>
                  <a:gd name="T43" fmla="*/ 107 h 166"/>
                  <a:gd name="T44" fmla="*/ 47 w 170"/>
                  <a:gd name="T45" fmla="*/ 98 h 166"/>
                  <a:gd name="T46" fmla="*/ 40 w 170"/>
                  <a:gd name="T47" fmla="*/ 109 h 166"/>
                  <a:gd name="T48" fmla="*/ 49 w 170"/>
                  <a:gd name="T49" fmla="*/ 100 h 166"/>
                  <a:gd name="T50" fmla="*/ 49 w 170"/>
                  <a:gd name="T51" fmla="*/ 105 h 166"/>
                  <a:gd name="T52" fmla="*/ 42 w 170"/>
                  <a:gd name="T53" fmla="*/ 112 h 166"/>
                  <a:gd name="T54" fmla="*/ 54 w 170"/>
                  <a:gd name="T55" fmla="*/ 102 h 166"/>
                  <a:gd name="T56" fmla="*/ 47 w 170"/>
                  <a:gd name="T57" fmla="*/ 112 h 166"/>
                  <a:gd name="T58" fmla="*/ 40 w 170"/>
                  <a:gd name="T59" fmla="*/ 121 h 166"/>
                  <a:gd name="T60" fmla="*/ 56 w 170"/>
                  <a:gd name="T61" fmla="*/ 109 h 166"/>
                  <a:gd name="T62" fmla="*/ 49 w 170"/>
                  <a:gd name="T63" fmla="*/ 117 h 166"/>
                  <a:gd name="T64" fmla="*/ 45 w 170"/>
                  <a:gd name="T65" fmla="*/ 126 h 166"/>
                  <a:gd name="T66" fmla="*/ 56 w 170"/>
                  <a:gd name="T67" fmla="*/ 117 h 166"/>
                  <a:gd name="T68" fmla="*/ 49 w 170"/>
                  <a:gd name="T69" fmla="*/ 126 h 166"/>
                  <a:gd name="T70" fmla="*/ 47 w 170"/>
                  <a:gd name="T71" fmla="*/ 131 h 166"/>
                  <a:gd name="T72" fmla="*/ 59 w 170"/>
                  <a:gd name="T73" fmla="*/ 121 h 166"/>
                  <a:gd name="T74" fmla="*/ 52 w 170"/>
                  <a:gd name="T75" fmla="*/ 131 h 166"/>
                  <a:gd name="T76" fmla="*/ 64 w 170"/>
                  <a:gd name="T77" fmla="*/ 121 h 166"/>
                  <a:gd name="T78" fmla="*/ 56 w 170"/>
                  <a:gd name="T79" fmla="*/ 131 h 166"/>
                  <a:gd name="T80" fmla="*/ 56 w 170"/>
                  <a:gd name="T81" fmla="*/ 136 h 166"/>
                  <a:gd name="T82" fmla="*/ 66 w 170"/>
                  <a:gd name="T83" fmla="*/ 126 h 166"/>
                  <a:gd name="T84" fmla="*/ 61 w 170"/>
                  <a:gd name="T85" fmla="*/ 133 h 166"/>
                  <a:gd name="T86" fmla="*/ 73 w 170"/>
                  <a:gd name="T87" fmla="*/ 126 h 166"/>
                  <a:gd name="T88" fmla="*/ 64 w 170"/>
                  <a:gd name="T89" fmla="*/ 136 h 166"/>
                  <a:gd name="T90" fmla="*/ 64 w 170"/>
                  <a:gd name="T91" fmla="*/ 140 h 166"/>
                  <a:gd name="T92" fmla="*/ 75 w 170"/>
                  <a:gd name="T93" fmla="*/ 128 h 166"/>
                  <a:gd name="T94" fmla="*/ 68 w 170"/>
                  <a:gd name="T95" fmla="*/ 138 h 166"/>
                  <a:gd name="T96" fmla="*/ 64 w 170"/>
                  <a:gd name="T97" fmla="*/ 147 h 166"/>
                  <a:gd name="T98" fmla="*/ 73 w 170"/>
                  <a:gd name="T99" fmla="*/ 140 h 166"/>
                  <a:gd name="T100" fmla="*/ 71 w 170"/>
                  <a:gd name="T101" fmla="*/ 143 h 166"/>
                  <a:gd name="T102" fmla="*/ 66 w 170"/>
                  <a:gd name="T103" fmla="*/ 152 h 166"/>
                  <a:gd name="T104" fmla="*/ 78 w 170"/>
                  <a:gd name="T105" fmla="*/ 143 h 166"/>
                  <a:gd name="T106" fmla="*/ 71 w 170"/>
                  <a:gd name="T107" fmla="*/ 152 h 166"/>
                  <a:gd name="T108" fmla="*/ 80 w 170"/>
                  <a:gd name="T109" fmla="*/ 143 h 166"/>
                  <a:gd name="T110" fmla="*/ 80 w 170"/>
                  <a:gd name="T111" fmla="*/ 147 h 166"/>
                  <a:gd name="T112" fmla="*/ 73 w 170"/>
                  <a:gd name="T113" fmla="*/ 157 h 166"/>
                  <a:gd name="T114" fmla="*/ 85 w 170"/>
                  <a:gd name="T115" fmla="*/ 147 h 16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70"/>
                  <a:gd name="T175" fmla="*/ 0 h 166"/>
                  <a:gd name="T176" fmla="*/ 170 w 170"/>
                  <a:gd name="T177" fmla="*/ 166 h 16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70" h="166">
                    <a:moveTo>
                      <a:pt x="101" y="0"/>
                    </a:moveTo>
                    <a:lnTo>
                      <a:pt x="0" y="81"/>
                    </a:lnTo>
                    <a:lnTo>
                      <a:pt x="71" y="166"/>
                    </a:lnTo>
                    <a:lnTo>
                      <a:pt x="170" y="86"/>
                    </a:lnTo>
                    <a:lnTo>
                      <a:pt x="101" y="0"/>
                    </a:lnTo>
                    <a:close/>
                    <a:moveTo>
                      <a:pt x="99" y="12"/>
                    </a:moveTo>
                    <a:lnTo>
                      <a:pt x="158" y="86"/>
                    </a:lnTo>
                    <a:lnTo>
                      <a:pt x="92" y="138"/>
                    </a:lnTo>
                    <a:lnTo>
                      <a:pt x="33" y="64"/>
                    </a:lnTo>
                    <a:lnTo>
                      <a:pt x="99" y="12"/>
                    </a:lnTo>
                    <a:close/>
                    <a:moveTo>
                      <a:pt x="9" y="81"/>
                    </a:moveTo>
                    <a:lnTo>
                      <a:pt x="9" y="81"/>
                    </a:lnTo>
                    <a:close/>
                    <a:moveTo>
                      <a:pt x="14" y="79"/>
                    </a:moveTo>
                    <a:lnTo>
                      <a:pt x="14" y="76"/>
                    </a:lnTo>
                    <a:lnTo>
                      <a:pt x="16" y="76"/>
                    </a:lnTo>
                    <a:lnTo>
                      <a:pt x="16" y="79"/>
                    </a:lnTo>
                    <a:lnTo>
                      <a:pt x="14" y="79"/>
                    </a:lnTo>
                    <a:close/>
                    <a:moveTo>
                      <a:pt x="21" y="74"/>
                    </a:moveTo>
                    <a:lnTo>
                      <a:pt x="21" y="72"/>
                    </a:lnTo>
                    <a:lnTo>
                      <a:pt x="21" y="74"/>
                    </a:lnTo>
                    <a:close/>
                    <a:moveTo>
                      <a:pt x="26" y="69"/>
                    </a:moveTo>
                    <a:lnTo>
                      <a:pt x="26" y="67"/>
                    </a:lnTo>
                    <a:lnTo>
                      <a:pt x="26" y="69"/>
                    </a:lnTo>
                    <a:close/>
                    <a:moveTo>
                      <a:pt x="14" y="81"/>
                    </a:moveTo>
                    <a:lnTo>
                      <a:pt x="14" y="81"/>
                    </a:lnTo>
                    <a:close/>
                    <a:moveTo>
                      <a:pt x="19" y="79"/>
                    </a:moveTo>
                    <a:lnTo>
                      <a:pt x="19" y="76"/>
                    </a:lnTo>
                    <a:lnTo>
                      <a:pt x="19" y="79"/>
                    </a:lnTo>
                    <a:close/>
                    <a:moveTo>
                      <a:pt x="23" y="74"/>
                    </a:moveTo>
                    <a:lnTo>
                      <a:pt x="23" y="72"/>
                    </a:lnTo>
                    <a:lnTo>
                      <a:pt x="26" y="72"/>
                    </a:lnTo>
                    <a:lnTo>
                      <a:pt x="26" y="74"/>
                    </a:lnTo>
                    <a:lnTo>
                      <a:pt x="23" y="74"/>
                    </a:lnTo>
                    <a:close/>
                    <a:moveTo>
                      <a:pt x="11" y="86"/>
                    </a:moveTo>
                    <a:lnTo>
                      <a:pt x="11" y="86"/>
                    </a:lnTo>
                    <a:lnTo>
                      <a:pt x="14" y="86"/>
                    </a:lnTo>
                    <a:lnTo>
                      <a:pt x="11" y="86"/>
                    </a:lnTo>
                    <a:close/>
                    <a:moveTo>
                      <a:pt x="19" y="81"/>
                    </a:moveTo>
                    <a:lnTo>
                      <a:pt x="19" y="81"/>
                    </a:lnTo>
                    <a:close/>
                    <a:moveTo>
                      <a:pt x="23" y="79"/>
                    </a:moveTo>
                    <a:lnTo>
                      <a:pt x="23" y="76"/>
                    </a:lnTo>
                    <a:lnTo>
                      <a:pt x="23" y="79"/>
                    </a:lnTo>
                    <a:close/>
                    <a:moveTo>
                      <a:pt x="28" y="74"/>
                    </a:moveTo>
                    <a:lnTo>
                      <a:pt x="28" y="72"/>
                    </a:lnTo>
                    <a:lnTo>
                      <a:pt x="30" y="72"/>
                    </a:lnTo>
                    <a:lnTo>
                      <a:pt x="30" y="74"/>
                    </a:lnTo>
                    <a:lnTo>
                      <a:pt x="28" y="74"/>
                    </a:lnTo>
                    <a:close/>
                    <a:moveTo>
                      <a:pt x="16" y="86"/>
                    </a:moveTo>
                    <a:lnTo>
                      <a:pt x="16" y="86"/>
                    </a:lnTo>
                    <a:lnTo>
                      <a:pt x="19" y="86"/>
                    </a:lnTo>
                    <a:lnTo>
                      <a:pt x="16" y="86"/>
                    </a:lnTo>
                    <a:close/>
                    <a:moveTo>
                      <a:pt x="23" y="81"/>
                    </a:moveTo>
                    <a:lnTo>
                      <a:pt x="23" y="81"/>
                    </a:lnTo>
                    <a:close/>
                    <a:moveTo>
                      <a:pt x="28" y="79"/>
                    </a:moveTo>
                    <a:lnTo>
                      <a:pt x="28" y="76"/>
                    </a:lnTo>
                    <a:lnTo>
                      <a:pt x="28" y="79"/>
                    </a:lnTo>
                    <a:close/>
                    <a:moveTo>
                      <a:pt x="16" y="91"/>
                    </a:moveTo>
                    <a:lnTo>
                      <a:pt x="16" y="91"/>
                    </a:lnTo>
                    <a:close/>
                    <a:moveTo>
                      <a:pt x="21" y="86"/>
                    </a:moveTo>
                    <a:lnTo>
                      <a:pt x="21" y="86"/>
                    </a:lnTo>
                    <a:lnTo>
                      <a:pt x="23" y="86"/>
                    </a:lnTo>
                    <a:lnTo>
                      <a:pt x="21" y="86"/>
                    </a:lnTo>
                    <a:close/>
                    <a:moveTo>
                      <a:pt x="28" y="81"/>
                    </a:moveTo>
                    <a:lnTo>
                      <a:pt x="28" y="81"/>
                    </a:lnTo>
                    <a:close/>
                    <a:moveTo>
                      <a:pt x="33" y="79"/>
                    </a:moveTo>
                    <a:lnTo>
                      <a:pt x="33" y="76"/>
                    </a:lnTo>
                    <a:lnTo>
                      <a:pt x="33" y="79"/>
                    </a:lnTo>
                    <a:close/>
                    <a:moveTo>
                      <a:pt x="21" y="91"/>
                    </a:moveTo>
                    <a:lnTo>
                      <a:pt x="21" y="91"/>
                    </a:lnTo>
                    <a:close/>
                    <a:moveTo>
                      <a:pt x="26" y="86"/>
                    </a:moveTo>
                    <a:lnTo>
                      <a:pt x="26" y="86"/>
                    </a:lnTo>
                    <a:close/>
                    <a:moveTo>
                      <a:pt x="30" y="81"/>
                    </a:moveTo>
                    <a:lnTo>
                      <a:pt x="30" y="81"/>
                    </a:lnTo>
                    <a:lnTo>
                      <a:pt x="33" y="81"/>
                    </a:lnTo>
                    <a:lnTo>
                      <a:pt x="30" y="81"/>
                    </a:lnTo>
                    <a:close/>
                    <a:moveTo>
                      <a:pt x="19" y="95"/>
                    </a:moveTo>
                    <a:lnTo>
                      <a:pt x="19" y="95"/>
                    </a:lnTo>
                    <a:lnTo>
                      <a:pt x="21" y="95"/>
                    </a:lnTo>
                    <a:lnTo>
                      <a:pt x="19" y="95"/>
                    </a:lnTo>
                    <a:close/>
                    <a:moveTo>
                      <a:pt x="26" y="91"/>
                    </a:moveTo>
                    <a:lnTo>
                      <a:pt x="26" y="91"/>
                    </a:lnTo>
                    <a:close/>
                    <a:moveTo>
                      <a:pt x="30" y="86"/>
                    </a:moveTo>
                    <a:lnTo>
                      <a:pt x="30" y="86"/>
                    </a:lnTo>
                    <a:close/>
                    <a:moveTo>
                      <a:pt x="35" y="81"/>
                    </a:moveTo>
                    <a:lnTo>
                      <a:pt x="35" y="81"/>
                    </a:lnTo>
                    <a:lnTo>
                      <a:pt x="38" y="81"/>
                    </a:lnTo>
                    <a:lnTo>
                      <a:pt x="35" y="81"/>
                    </a:lnTo>
                    <a:close/>
                    <a:moveTo>
                      <a:pt x="23" y="95"/>
                    </a:moveTo>
                    <a:lnTo>
                      <a:pt x="23" y="95"/>
                    </a:lnTo>
                    <a:lnTo>
                      <a:pt x="26" y="95"/>
                    </a:lnTo>
                    <a:lnTo>
                      <a:pt x="23" y="95"/>
                    </a:lnTo>
                    <a:close/>
                    <a:moveTo>
                      <a:pt x="28" y="91"/>
                    </a:moveTo>
                    <a:lnTo>
                      <a:pt x="30" y="91"/>
                    </a:lnTo>
                    <a:lnTo>
                      <a:pt x="28" y="91"/>
                    </a:lnTo>
                    <a:close/>
                    <a:moveTo>
                      <a:pt x="35" y="86"/>
                    </a:moveTo>
                    <a:lnTo>
                      <a:pt x="35" y="86"/>
                    </a:lnTo>
                    <a:close/>
                    <a:moveTo>
                      <a:pt x="23" y="100"/>
                    </a:moveTo>
                    <a:lnTo>
                      <a:pt x="23" y="100"/>
                    </a:lnTo>
                    <a:close/>
                    <a:moveTo>
                      <a:pt x="28" y="95"/>
                    </a:moveTo>
                    <a:lnTo>
                      <a:pt x="28" y="95"/>
                    </a:lnTo>
                    <a:lnTo>
                      <a:pt x="30" y="95"/>
                    </a:lnTo>
                    <a:lnTo>
                      <a:pt x="28" y="95"/>
                    </a:lnTo>
                    <a:close/>
                    <a:moveTo>
                      <a:pt x="35" y="91"/>
                    </a:moveTo>
                    <a:lnTo>
                      <a:pt x="35" y="91"/>
                    </a:lnTo>
                    <a:close/>
                    <a:moveTo>
                      <a:pt x="40" y="86"/>
                    </a:moveTo>
                    <a:lnTo>
                      <a:pt x="40" y="86"/>
                    </a:lnTo>
                    <a:close/>
                    <a:moveTo>
                      <a:pt x="28" y="100"/>
                    </a:moveTo>
                    <a:lnTo>
                      <a:pt x="28" y="98"/>
                    </a:lnTo>
                    <a:lnTo>
                      <a:pt x="28" y="100"/>
                    </a:lnTo>
                    <a:close/>
                    <a:moveTo>
                      <a:pt x="33" y="95"/>
                    </a:moveTo>
                    <a:lnTo>
                      <a:pt x="33" y="95"/>
                    </a:lnTo>
                    <a:close/>
                    <a:moveTo>
                      <a:pt x="38" y="91"/>
                    </a:moveTo>
                    <a:lnTo>
                      <a:pt x="38" y="91"/>
                    </a:lnTo>
                    <a:lnTo>
                      <a:pt x="40" y="91"/>
                    </a:lnTo>
                    <a:lnTo>
                      <a:pt x="38" y="91"/>
                    </a:lnTo>
                    <a:close/>
                    <a:moveTo>
                      <a:pt x="26" y="105"/>
                    </a:moveTo>
                    <a:lnTo>
                      <a:pt x="26" y="102"/>
                    </a:lnTo>
                    <a:lnTo>
                      <a:pt x="28" y="102"/>
                    </a:lnTo>
                    <a:lnTo>
                      <a:pt x="28" y="105"/>
                    </a:lnTo>
                    <a:lnTo>
                      <a:pt x="26" y="105"/>
                    </a:lnTo>
                    <a:close/>
                    <a:moveTo>
                      <a:pt x="33" y="100"/>
                    </a:moveTo>
                    <a:lnTo>
                      <a:pt x="33" y="100"/>
                    </a:lnTo>
                    <a:close/>
                    <a:moveTo>
                      <a:pt x="38" y="95"/>
                    </a:moveTo>
                    <a:lnTo>
                      <a:pt x="38" y="95"/>
                    </a:lnTo>
                    <a:close/>
                    <a:moveTo>
                      <a:pt x="42" y="91"/>
                    </a:moveTo>
                    <a:lnTo>
                      <a:pt x="42" y="91"/>
                    </a:lnTo>
                    <a:lnTo>
                      <a:pt x="45" y="91"/>
                    </a:lnTo>
                    <a:lnTo>
                      <a:pt x="42" y="91"/>
                    </a:lnTo>
                    <a:close/>
                    <a:moveTo>
                      <a:pt x="30" y="105"/>
                    </a:moveTo>
                    <a:lnTo>
                      <a:pt x="30" y="102"/>
                    </a:lnTo>
                    <a:lnTo>
                      <a:pt x="30" y="105"/>
                    </a:lnTo>
                    <a:close/>
                    <a:moveTo>
                      <a:pt x="35" y="100"/>
                    </a:moveTo>
                    <a:lnTo>
                      <a:pt x="38" y="98"/>
                    </a:lnTo>
                    <a:lnTo>
                      <a:pt x="38" y="100"/>
                    </a:lnTo>
                    <a:lnTo>
                      <a:pt x="35" y="100"/>
                    </a:lnTo>
                    <a:close/>
                    <a:moveTo>
                      <a:pt x="42" y="95"/>
                    </a:moveTo>
                    <a:lnTo>
                      <a:pt x="42" y="95"/>
                    </a:lnTo>
                    <a:close/>
                    <a:moveTo>
                      <a:pt x="30" y="109"/>
                    </a:moveTo>
                    <a:lnTo>
                      <a:pt x="30" y="107"/>
                    </a:lnTo>
                    <a:lnTo>
                      <a:pt x="30" y="109"/>
                    </a:lnTo>
                    <a:close/>
                    <a:moveTo>
                      <a:pt x="35" y="105"/>
                    </a:moveTo>
                    <a:lnTo>
                      <a:pt x="35" y="102"/>
                    </a:lnTo>
                    <a:lnTo>
                      <a:pt x="38" y="102"/>
                    </a:lnTo>
                    <a:lnTo>
                      <a:pt x="35" y="105"/>
                    </a:lnTo>
                    <a:close/>
                    <a:moveTo>
                      <a:pt x="40" y="100"/>
                    </a:moveTo>
                    <a:lnTo>
                      <a:pt x="42" y="98"/>
                    </a:lnTo>
                    <a:lnTo>
                      <a:pt x="42" y="100"/>
                    </a:lnTo>
                    <a:lnTo>
                      <a:pt x="40" y="100"/>
                    </a:lnTo>
                    <a:close/>
                    <a:moveTo>
                      <a:pt x="47" y="95"/>
                    </a:moveTo>
                    <a:lnTo>
                      <a:pt x="47" y="95"/>
                    </a:lnTo>
                    <a:close/>
                    <a:moveTo>
                      <a:pt x="35" y="109"/>
                    </a:moveTo>
                    <a:lnTo>
                      <a:pt x="35" y="107"/>
                    </a:lnTo>
                    <a:lnTo>
                      <a:pt x="35" y="109"/>
                    </a:lnTo>
                    <a:close/>
                    <a:moveTo>
                      <a:pt x="40" y="105"/>
                    </a:moveTo>
                    <a:lnTo>
                      <a:pt x="40" y="102"/>
                    </a:lnTo>
                    <a:lnTo>
                      <a:pt x="40" y="105"/>
                    </a:lnTo>
                    <a:close/>
                    <a:moveTo>
                      <a:pt x="45" y="100"/>
                    </a:moveTo>
                    <a:lnTo>
                      <a:pt x="45" y="98"/>
                    </a:lnTo>
                    <a:lnTo>
                      <a:pt x="47" y="98"/>
                    </a:lnTo>
                    <a:lnTo>
                      <a:pt x="47" y="100"/>
                    </a:lnTo>
                    <a:lnTo>
                      <a:pt x="45" y="100"/>
                    </a:lnTo>
                    <a:close/>
                    <a:moveTo>
                      <a:pt x="33" y="112"/>
                    </a:moveTo>
                    <a:lnTo>
                      <a:pt x="33" y="112"/>
                    </a:lnTo>
                    <a:lnTo>
                      <a:pt x="35" y="112"/>
                    </a:lnTo>
                    <a:lnTo>
                      <a:pt x="33" y="112"/>
                    </a:lnTo>
                    <a:close/>
                    <a:moveTo>
                      <a:pt x="40" y="109"/>
                    </a:moveTo>
                    <a:lnTo>
                      <a:pt x="40" y="107"/>
                    </a:lnTo>
                    <a:lnTo>
                      <a:pt x="40" y="109"/>
                    </a:lnTo>
                    <a:close/>
                    <a:moveTo>
                      <a:pt x="45" y="105"/>
                    </a:moveTo>
                    <a:lnTo>
                      <a:pt x="45" y="102"/>
                    </a:lnTo>
                    <a:lnTo>
                      <a:pt x="45" y="105"/>
                    </a:lnTo>
                    <a:close/>
                    <a:moveTo>
                      <a:pt x="49" y="100"/>
                    </a:moveTo>
                    <a:lnTo>
                      <a:pt x="49" y="98"/>
                    </a:lnTo>
                    <a:lnTo>
                      <a:pt x="52" y="98"/>
                    </a:lnTo>
                    <a:lnTo>
                      <a:pt x="52" y="100"/>
                    </a:lnTo>
                    <a:lnTo>
                      <a:pt x="49" y="100"/>
                    </a:lnTo>
                    <a:close/>
                    <a:moveTo>
                      <a:pt x="38" y="112"/>
                    </a:moveTo>
                    <a:lnTo>
                      <a:pt x="38" y="112"/>
                    </a:lnTo>
                    <a:close/>
                    <a:moveTo>
                      <a:pt x="42" y="109"/>
                    </a:moveTo>
                    <a:lnTo>
                      <a:pt x="42" y="107"/>
                    </a:lnTo>
                    <a:lnTo>
                      <a:pt x="45" y="107"/>
                    </a:lnTo>
                    <a:lnTo>
                      <a:pt x="45" y="109"/>
                    </a:lnTo>
                    <a:lnTo>
                      <a:pt x="42" y="109"/>
                    </a:lnTo>
                    <a:close/>
                    <a:moveTo>
                      <a:pt x="49" y="105"/>
                    </a:moveTo>
                    <a:lnTo>
                      <a:pt x="49" y="102"/>
                    </a:lnTo>
                    <a:lnTo>
                      <a:pt x="49" y="105"/>
                    </a:lnTo>
                    <a:close/>
                    <a:moveTo>
                      <a:pt x="38" y="117"/>
                    </a:moveTo>
                    <a:lnTo>
                      <a:pt x="38" y="117"/>
                    </a:lnTo>
                    <a:close/>
                    <a:moveTo>
                      <a:pt x="42" y="112"/>
                    </a:moveTo>
                    <a:lnTo>
                      <a:pt x="42" y="112"/>
                    </a:lnTo>
                    <a:close/>
                    <a:moveTo>
                      <a:pt x="47" y="109"/>
                    </a:moveTo>
                    <a:lnTo>
                      <a:pt x="47" y="107"/>
                    </a:lnTo>
                    <a:lnTo>
                      <a:pt x="49" y="107"/>
                    </a:lnTo>
                    <a:lnTo>
                      <a:pt x="49" y="109"/>
                    </a:lnTo>
                    <a:lnTo>
                      <a:pt x="47" y="109"/>
                    </a:lnTo>
                    <a:close/>
                    <a:moveTo>
                      <a:pt x="54" y="105"/>
                    </a:moveTo>
                    <a:lnTo>
                      <a:pt x="54" y="102"/>
                    </a:lnTo>
                    <a:lnTo>
                      <a:pt x="54" y="105"/>
                    </a:lnTo>
                    <a:close/>
                    <a:moveTo>
                      <a:pt x="42" y="117"/>
                    </a:moveTo>
                    <a:lnTo>
                      <a:pt x="42" y="117"/>
                    </a:lnTo>
                    <a:close/>
                    <a:moveTo>
                      <a:pt x="47" y="112"/>
                    </a:moveTo>
                    <a:lnTo>
                      <a:pt x="47" y="112"/>
                    </a:lnTo>
                    <a:close/>
                    <a:moveTo>
                      <a:pt x="52" y="107"/>
                    </a:moveTo>
                    <a:lnTo>
                      <a:pt x="52" y="107"/>
                    </a:lnTo>
                    <a:lnTo>
                      <a:pt x="54" y="107"/>
                    </a:lnTo>
                    <a:lnTo>
                      <a:pt x="54" y="109"/>
                    </a:lnTo>
                    <a:lnTo>
                      <a:pt x="52" y="107"/>
                    </a:lnTo>
                    <a:close/>
                    <a:moveTo>
                      <a:pt x="40" y="121"/>
                    </a:moveTo>
                    <a:lnTo>
                      <a:pt x="40" y="121"/>
                    </a:lnTo>
                    <a:lnTo>
                      <a:pt x="42" y="121"/>
                    </a:lnTo>
                    <a:lnTo>
                      <a:pt x="40" y="121"/>
                    </a:lnTo>
                    <a:close/>
                    <a:moveTo>
                      <a:pt x="47" y="117"/>
                    </a:moveTo>
                    <a:lnTo>
                      <a:pt x="47" y="117"/>
                    </a:lnTo>
                    <a:close/>
                    <a:moveTo>
                      <a:pt x="52" y="112"/>
                    </a:moveTo>
                    <a:lnTo>
                      <a:pt x="52" y="112"/>
                    </a:lnTo>
                    <a:close/>
                    <a:moveTo>
                      <a:pt x="56" y="109"/>
                    </a:moveTo>
                    <a:lnTo>
                      <a:pt x="56" y="107"/>
                    </a:lnTo>
                    <a:lnTo>
                      <a:pt x="59" y="107"/>
                    </a:lnTo>
                    <a:lnTo>
                      <a:pt x="59" y="109"/>
                    </a:lnTo>
                    <a:lnTo>
                      <a:pt x="56" y="109"/>
                    </a:lnTo>
                    <a:close/>
                    <a:moveTo>
                      <a:pt x="45" y="121"/>
                    </a:moveTo>
                    <a:lnTo>
                      <a:pt x="45" y="121"/>
                    </a:lnTo>
                    <a:close/>
                    <a:moveTo>
                      <a:pt x="49" y="117"/>
                    </a:moveTo>
                    <a:lnTo>
                      <a:pt x="49" y="117"/>
                    </a:lnTo>
                    <a:lnTo>
                      <a:pt x="52" y="117"/>
                    </a:lnTo>
                    <a:lnTo>
                      <a:pt x="49" y="117"/>
                    </a:lnTo>
                    <a:close/>
                    <a:moveTo>
                      <a:pt x="56" y="112"/>
                    </a:moveTo>
                    <a:lnTo>
                      <a:pt x="56" y="112"/>
                    </a:lnTo>
                    <a:close/>
                    <a:moveTo>
                      <a:pt x="45" y="126"/>
                    </a:moveTo>
                    <a:lnTo>
                      <a:pt x="45" y="126"/>
                    </a:lnTo>
                    <a:close/>
                    <a:moveTo>
                      <a:pt x="49" y="121"/>
                    </a:moveTo>
                    <a:lnTo>
                      <a:pt x="49" y="121"/>
                    </a:lnTo>
                    <a:close/>
                    <a:moveTo>
                      <a:pt x="54" y="117"/>
                    </a:moveTo>
                    <a:lnTo>
                      <a:pt x="54" y="117"/>
                    </a:lnTo>
                    <a:lnTo>
                      <a:pt x="56" y="117"/>
                    </a:lnTo>
                    <a:lnTo>
                      <a:pt x="54" y="117"/>
                    </a:lnTo>
                    <a:close/>
                    <a:moveTo>
                      <a:pt x="61" y="112"/>
                    </a:moveTo>
                    <a:lnTo>
                      <a:pt x="61" y="112"/>
                    </a:lnTo>
                    <a:close/>
                    <a:moveTo>
                      <a:pt x="49" y="126"/>
                    </a:moveTo>
                    <a:lnTo>
                      <a:pt x="49" y="126"/>
                    </a:lnTo>
                    <a:close/>
                    <a:moveTo>
                      <a:pt x="54" y="121"/>
                    </a:moveTo>
                    <a:lnTo>
                      <a:pt x="54" y="121"/>
                    </a:lnTo>
                    <a:close/>
                    <a:moveTo>
                      <a:pt x="59" y="117"/>
                    </a:moveTo>
                    <a:lnTo>
                      <a:pt x="59" y="117"/>
                    </a:lnTo>
                    <a:lnTo>
                      <a:pt x="61" y="117"/>
                    </a:lnTo>
                    <a:lnTo>
                      <a:pt x="59" y="117"/>
                    </a:lnTo>
                    <a:close/>
                    <a:moveTo>
                      <a:pt x="47" y="131"/>
                    </a:moveTo>
                    <a:lnTo>
                      <a:pt x="47" y="131"/>
                    </a:lnTo>
                    <a:lnTo>
                      <a:pt x="49" y="131"/>
                    </a:lnTo>
                    <a:lnTo>
                      <a:pt x="47" y="131"/>
                    </a:lnTo>
                    <a:close/>
                    <a:moveTo>
                      <a:pt x="54" y="126"/>
                    </a:moveTo>
                    <a:lnTo>
                      <a:pt x="54" y="126"/>
                    </a:lnTo>
                    <a:close/>
                    <a:moveTo>
                      <a:pt x="59" y="121"/>
                    </a:moveTo>
                    <a:lnTo>
                      <a:pt x="59" y="121"/>
                    </a:lnTo>
                    <a:close/>
                    <a:moveTo>
                      <a:pt x="64" y="117"/>
                    </a:moveTo>
                    <a:lnTo>
                      <a:pt x="64" y="117"/>
                    </a:lnTo>
                    <a:lnTo>
                      <a:pt x="66" y="117"/>
                    </a:lnTo>
                    <a:lnTo>
                      <a:pt x="64" y="117"/>
                    </a:lnTo>
                    <a:close/>
                    <a:moveTo>
                      <a:pt x="52" y="131"/>
                    </a:moveTo>
                    <a:lnTo>
                      <a:pt x="52" y="128"/>
                    </a:lnTo>
                    <a:lnTo>
                      <a:pt x="52" y="131"/>
                    </a:lnTo>
                    <a:close/>
                    <a:moveTo>
                      <a:pt x="56" y="126"/>
                    </a:moveTo>
                    <a:lnTo>
                      <a:pt x="56" y="126"/>
                    </a:lnTo>
                    <a:lnTo>
                      <a:pt x="59" y="126"/>
                    </a:lnTo>
                    <a:lnTo>
                      <a:pt x="56" y="126"/>
                    </a:lnTo>
                    <a:close/>
                    <a:moveTo>
                      <a:pt x="64" y="121"/>
                    </a:moveTo>
                    <a:lnTo>
                      <a:pt x="64" y="121"/>
                    </a:lnTo>
                    <a:close/>
                    <a:moveTo>
                      <a:pt x="52" y="136"/>
                    </a:moveTo>
                    <a:lnTo>
                      <a:pt x="52" y="133"/>
                    </a:lnTo>
                    <a:lnTo>
                      <a:pt x="52" y="136"/>
                    </a:lnTo>
                    <a:close/>
                    <a:moveTo>
                      <a:pt x="56" y="131"/>
                    </a:moveTo>
                    <a:lnTo>
                      <a:pt x="56" y="131"/>
                    </a:lnTo>
                    <a:close/>
                    <a:moveTo>
                      <a:pt x="61" y="126"/>
                    </a:moveTo>
                    <a:lnTo>
                      <a:pt x="61" y="126"/>
                    </a:lnTo>
                    <a:lnTo>
                      <a:pt x="64" y="126"/>
                    </a:lnTo>
                    <a:lnTo>
                      <a:pt x="61" y="126"/>
                    </a:lnTo>
                    <a:close/>
                    <a:moveTo>
                      <a:pt x="68" y="121"/>
                    </a:moveTo>
                    <a:lnTo>
                      <a:pt x="68" y="121"/>
                    </a:lnTo>
                    <a:close/>
                    <a:moveTo>
                      <a:pt x="56" y="136"/>
                    </a:moveTo>
                    <a:lnTo>
                      <a:pt x="56" y="133"/>
                    </a:lnTo>
                    <a:lnTo>
                      <a:pt x="56" y="136"/>
                    </a:lnTo>
                    <a:close/>
                    <a:moveTo>
                      <a:pt x="61" y="131"/>
                    </a:moveTo>
                    <a:lnTo>
                      <a:pt x="61" y="128"/>
                    </a:lnTo>
                    <a:lnTo>
                      <a:pt x="61" y="131"/>
                    </a:lnTo>
                    <a:close/>
                    <a:moveTo>
                      <a:pt x="66" y="126"/>
                    </a:moveTo>
                    <a:lnTo>
                      <a:pt x="66" y="126"/>
                    </a:lnTo>
                    <a:lnTo>
                      <a:pt x="68" y="126"/>
                    </a:lnTo>
                    <a:lnTo>
                      <a:pt x="66" y="126"/>
                    </a:lnTo>
                    <a:close/>
                    <a:moveTo>
                      <a:pt x="54" y="140"/>
                    </a:moveTo>
                    <a:lnTo>
                      <a:pt x="54" y="138"/>
                    </a:lnTo>
                    <a:lnTo>
                      <a:pt x="56" y="138"/>
                    </a:lnTo>
                    <a:lnTo>
                      <a:pt x="56" y="140"/>
                    </a:lnTo>
                    <a:lnTo>
                      <a:pt x="54" y="140"/>
                    </a:lnTo>
                    <a:close/>
                    <a:moveTo>
                      <a:pt x="61" y="136"/>
                    </a:moveTo>
                    <a:lnTo>
                      <a:pt x="61" y="133"/>
                    </a:lnTo>
                    <a:lnTo>
                      <a:pt x="61" y="136"/>
                    </a:lnTo>
                    <a:close/>
                    <a:moveTo>
                      <a:pt x="66" y="131"/>
                    </a:moveTo>
                    <a:lnTo>
                      <a:pt x="66" y="128"/>
                    </a:lnTo>
                    <a:lnTo>
                      <a:pt x="66" y="131"/>
                    </a:lnTo>
                    <a:close/>
                    <a:moveTo>
                      <a:pt x="71" y="126"/>
                    </a:moveTo>
                    <a:lnTo>
                      <a:pt x="71" y="126"/>
                    </a:lnTo>
                    <a:lnTo>
                      <a:pt x="73" y="126"/>
                    </a:lnTo>
                    <a:lnTo>
                      <a:pt x="71" y="126"/>
                    </a:lnTo>
                    <a:close/>
                    <a:moveTo>
                      <a:pt x="59" y="140"/>
                    </a:moveTo>
                    <a:lnTo>
                      <a:pt x="59" y="138"/>
                    </a:lnTo>
                    <a:lnTo>
                      <a:pt x="59" y="140"/>
                    </a:lnTo>
                    <a:close/>
                    <a:moveTo>
                      <a:pt x="64" y="136"/>
                    </a:moveTo>
                    <a:lnTo>
                      <a:pt x="64" y="133"/>
                    </a:lnTo>
                    <a:lnTo>
                      <a:pt x="66" y="133"/>
                    </a:lnTo>
                    <a:lnTo>
                      <a:pt x="66" y="136"/>
                    </a:lnTo>
                    <a:lnTo>
                      <a:pt x="64" y="136"/>
                    </a:lnTo>
                    <a:close/>
                    <a:moveTo>
                      <a:pt x="71" y="131"/>
                    </a:moveTo>
                    <a:lnTo>
                      <a:pt x="71" y="128"/>
                    </a:lnTo>
                    <a:lnTo>
                      <a:pt x="71" y="131"/>
                    </a:lnTo>
                    <a:close/>
                    <a:moveTo>
                      <a:pt x="59" y="143"/>
                    </a:moveTo>
                    <a:lnTo>
                      <a:pt x="59" y="143"/>
                    </a:lnTo>
                    <a:close/>
                    <a:moveTo>
                      <a:pt x="64" y="140"/>
                    </a:moveTo>
                    <a:lnTo>
                      <a:pt x="64" y="138"/>
                    </a:lnTo>
                    <a:lnTo>
                      <a:pt x="64" y="140"/>
                    </a:lnTo>
                    <a:close/>
                    <a:moveTo>
                      <a:pt x="68" y="136"/>
                    </a:moveTo>
                    <a:lnTo>
                      <a:pt x="68" y="133"/>
                    </a:lnTo>
                    <a:lnTo>
                      <a:pt x="71" y="133"/>
                    </a:lnTo>
                    <a:lnTo>
                      <a:pt x="71" y="136"/>
                    </a:lnTo>
                    <a:lnTo>
                      <a:pt x="68" y="136"/>
                    </a:lnTo>
                    <a:close/>
                    <a:moveTo>
                      <a:pt x="75" y="131"/>
                    </a:moveTo>
                    <a:lnTo>
                      <a:pt x="75" y="128"/>
                    </a:lnTo>
                    <a:lnTo>
                      <a:pt x="75" y="131"/>
                    </a:lnTo>
                    <a:close/>
                    <a:moveTo>
                      <a:pt x="64" y="143"/>
                    </a:moveTo>
                    <a:lnTo>
                      <a:pt x="64" y="143"/>
                    </a:lnTo>
                    <a:close/>
                    <a:moveTo>
                      <a:pt x="68" y="140"/>
                    </a:moveTo>
                    <a:lnTo>
                      <a:pt x="68" y="138"/>
                    </a:lnTo>
                    <a:lnTo>
                      <a:pt x="68" y="140"/>
                    </a:lnTo>
                    <a:close/>
                    <a:moveTo>
                      <a:pt x="73" y="136"/>
                    </a:moveTo>
                    <a:lnTo>
                      <a:pt x="73" y="133"/>
                    </a:lnTo>
                    <a:lnTo>
                      <a:pt x="75" y="133"/>
                    </a:lnTo>
                    <a:lnTo>
                      <a:pt x="75" y="136"/>
                    </a:lnTo>
                    <a:lnTo>
                      <a:pt x="73" y="136"/>
                    </a:lnTo>
                    <a:close/>
                    <a:moveTo>
                      <a:pt x="61" y="147"/>
                    </a:moveTo>
                    <a:lnTo>
                      <a:pt x="61" y="147"/>
                    </a:lnTo>
                    <a:lnTo>
                      <a:pt x="64" y="147"/>
                    </a:lnTo>
                    <a:lnTo>
                      <a:pt x="61" y="147"/>
                    </a:lnTo>
                    <a:close/>
                    <a:moveTo>
                      <a:pt x="68" y="143"/>
                    </a:moveTo>
                    <a:lnTo>
                      <a:pt x="68" y="143"/>
                    </a:lnTo>
                    <a:close/>
                    <a:moveTo>
                      <a:pt x="73" y="140"/>
                    </a:moveTo>
                    <a:lnTo>
                      <a:pt x="73" y="138"/>
                    </a:lnTo>
                    <a:lnTo>
                      <a:pt x="73" y="140"/>
                    </a:lnTo>
                    <a:close/>
                    <a:moveTo>
                      <a:pt x="78" y="136"/>
                    </a:moveTo>
                    <a:lnTo>
                      <a:pt x="78" y="133"/>
                    </a:lnTo>
                    <a:lnTo>
                      <a:pt x="80" y="133"/>
                    </a:lnTo>
                    <a:lnTo>
                      <a:pt x="80" y="136"/>
                    </a:lnTo>
                    <a:lnTo>
                      <a:pt x="78" y="136"/>
                    </a:lnTo>
                    <a:close/>
                    <a:moveTo>
                      <a:pt x="66" y="147"/>
                    </a:moveTo>
                    <a:lnTo>
                      <a:pt x="66" y="147"/>
                    </a:lnTo>
                    <a:close/>
                    <a:moveTo>
                      <a:pt x="71" y="143"/>
                    </a:moveTo>
                    <a:lnTo>
                      <a:pt x="71" y="143"/>
                    </a:lnTo>
                    <a:lnTo>
                      <a:pt x="73" y="143"/>
                    </a:lnTo>
                    <a:lnTo>
                      <a:pt x="71" y="143"/>
                    </a:lnTo>
                    <a:close/>
                    <a:moveTo>
                      <a:pt x="78" y="138"/>
                    </a:moveTo>
                    <a:lnTo>
                      <a:pt x="78" y="138"/>
                    </a:lnTo>
                    <a:lnTo>
                      <a:pt x="78" y="140"/>
                    </a:lnTo>
                    <a:lnTo>
                      <a:pt x="78" y="138"/>
                    </a:lnTo>
                    <a:close/>
                    <a:moveTo>
                      <a:pt x="66" y="152"/>
                    </a:moveTo>
                    <a:lnTo>
                      <a:pt x="66" y="152"/>
                    </a:lnTo>
                    <a:close/>
                    <a:moveTo>
                      <a:pt x="71" y="147"/>
                    </a:moveTo>
                    <a:lnTo>
                      <a:pt x="71" y="147"/>
                    </a:lnTo>
                    <a:close/>
                    <a:moveTo>
                      <a:pt x="75" y="143"/>
                    </a:moveTo>
                    <a:lnTo>
                      <a:pt x="75" y="143"/>
                    </a:lnTo>
                    <a:lnTo>
                      <a:pt x="78" y="143"/>
                    </a:lnTo>
                    <a:lnTo>
                      <a:pt x="75" y="143"/>
                    </a:lnTo>
                    <a:close/>
                    <a:moveTo>
                      <a:pt x="82" y="140"/>
                    </a:moveTo>
                    <a:lnTo>
                      <a:pt x="82" y="138"/>
                    </a:lnTo>
                    <a:lnTo>
                      <a:pt x="82" y="140"/>
                    </a:lnTo>
                    <a:close/>
                    <a:moveTo>
                      <a:pt x="68" y="152"/>
                    </a:moveTo>
                    <a:lnTo>
                      <a:pt x="71" y="152"/>
                    </a:lnTo>
                    <a:lnTo>
                      <a:pt x="68" y="152"/>
                    </a:lnTo>
                    <a:close/>
                    <a:moveTo>
                      <a:pt x="75" y="147"/>
                    </a:moveTo>
                    <a:lnTo>
                      <a:pt x="75" y="147"/>
                    </a:lnTo>
                    <a:close/>
                    <a:moveTo>
                      <a:pt x="80" y="143"/>
                    </a:moveTo>
                    <a:lnTo>
                      <a:pt x="80" y="143"/>
                    </a:lnTo>
                    <a:lnTo>
                      <a:pt x="82" y="143"/>
                    </a:lnTo>
                    <a:lnTo>
                      <a:pt x="80" y="143"/>
                    </a:lnTo>
                    <a:close/>
                    <a:moveTo>
                      <a:pt x="68" y="157"/>
                    </a:moveTo>
                    <a:lnTo>
                      <a:pt x="68" y="157"/>
                    </a:lnTo>
                    <a:lnTo>
                      <a:pt x="71" y="157"/>
                    </a:lnTo>
                    <a:lnTo>
                      <a:pt x="68" y="157"/>
                    </a:lnTo>
                    <a:close/>
                    <a:moveTo>
                      <a:pt x="73" y="152"/>
                    </a:moveTo>
                    <a:lnTo>
                      <a:pt x="75" y="152"/>
                    </a:lnTo>
                    <a:lnTo>
                      <a:pt x="73" y="152"/>
                    </a:lnTo>
                    <a:close/>
                    <a:moveTo>
                      <a:pt x="80" y="147"/>
                    </a:moveTo>
                    <a:lnTo>
                      <a:pt x="80" y="147"/>
                    </a:lnTo>
                    <a:close/>
                    <a:moveTo>
                      <a:pt x="85" y="143"/>
                    </a:moveTo>
                    <a:lnTo>
                      <a:pt x="85" y="143"/>
                    </a:lnTo>
                    <a:lnTo>
                      <a:pt x="87" y="143"/>
                    </a:lnTo>
                    <a:lnTo>
                      <a:pt x="85" y="143"/>
                    </a:lnTo>
                    <a:close/>
                    <a:moveTo>
                      <a:pt x="73" y="157"/>
                    </a:moveTo>
                    <a:lnTo>
                      <a:pt x="73" y="157"/>
                    </a:lnTo>
                    <a:close/>
                    <a:moveTo>
                      <a:pt x="78" y="152"/>
                    </a:moveTo>
                    <a:lnTo>
                      <a:pt x="78" y="152"/>
                    </a:lnTo>
                    <a:lnTo>
                      <a:pt x="80" y="152"/>
                    </a:lnTo>
                    <a:lnTo>
                      <a:pt x="78" y="152"/>
                    </a:lnTo>
                    <a:close/>
                    <a:moveTo>
                      <a:pt x="85" y="147"/>
                    </a:moveTo>
                    <a:lnTo>
                      <a:pt x="85" y="147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46" name="Freeform 145"/>
              <p:cNvSpPr>
                <a:spLocks noEditPoints="1" noChangeArrowheads="1"/>
              </p:cNvSpPr>
              <p:nvPr/>
            </p:nvSpPr>
            <p:spPr bwMode="auto">
              <a:xfrm>
                <a:off x="1728" y="189"/>
                <a:ext cx="170" cy="166"/>
              </a:xfrm>
              <a:custGeom>
                <a:avLst/>
                <a:gdLst>
                  <a:gd name="T0" fmla="*/ 9 w 170"/>
                  <a:gd name="T1" fmla="*/ 81 h 166"/>
                  <a:gd name="T2" fmla="*/ 21 w 170"/>
                  <a:gd name="T3" fmla="*/ 72 h 166"/>
                  <a:gd name="T4" fmla="*/ 14 w 170"/>
                  <a:gd name="T5" fmla="*/ 81 h 166"/>
                  <a:gd name="T6" fmla="*/ 26 w 170"/>
                  <a:gd name="T7" fmla="*/ 74 h 166"/>
                  <a:gd name="T8" fmla="*/ 19 w 170"/>
                  <a:gd name="T9" fmla="*/ 81 h 166"/>
                  <a:gd name="T10" fmla="*/ 16 w 170"/>
                  <a:gd name="T11" fmla="*/ 86 h 166"/>
                  <a:gd name="T12" fmla="*/ 28 w 170"/>
                  <a:gd name="T13" fmla="*/ 76 h 166"/>
                  <a:gd name="T14" fmla="*/ 23 w 170"/>
                  <a:gd name="T15" fmla="*/ 86 h 166"/>
                  <a:gd name="T16" fmla="*/ 33 w 170"/>
                  <a:gd name="T17" fmla="*/ 79 h 166"/>
                  <a:gd name="T18" fmla="*/ 26 w 170"/>
                  <a:gd name="T19" fmla="*/ 86 h 166"/>
                  <a:gd name="T20" fmla="*/ 26 w 170"/>
                  <a:gd name="T21" fmla="*/ 91 h 166"/>
                  <a:gd name="T22" fmla="*/ 35 w 170"/>
                  <a:gd name="T23" fmla="*/ 81 h 166"/>
                  <a:gd name="T24" fmla="*/ 30 w 170"/>
                  <a:gd name="T25" fmla="*/ 91 h 166"/>
                  <a:gd name="T26" fmla="*/ 23 w 170"/>
                  <a:gd name="T27" fmla="*/ 100 h 166"/>
                  <a:gd name="T28" fmla="*/ 35 w 170"/>
                  <a:gd name="T29" fmla="*/ 91 h 166"/>
                  <a:gd name="T30" fmla="*/ 33 w 170"/>
                  <a:gd name="T31" fmla="*/ 95 h 166"/>
                  <a:gd name="T32" fmla="*/ 26 w 170"/>
                  <a:gd name="T33" fmla="*/ 102 h 166"/>
                  <a:gd name="T34" fmla="*/ 38 w 170"/>
                  <a:gd name="T35" fmla="*/ 95 h 166"/>
                  <a:gd name="T36" fmla="*/ 30 w 170"/>
                  <a:gd name="T37" fmla="*/ 105 h 166"/>
                  <a:gd name="T38" fmla="*/ 42 w 170"/>
                  <a:gd name="T39" fmla="*/ 95 h 166"/>
                  <a:gd name="T40" fmla="*/ 40 w 170"/>
                  <a:gd name="T41" fmla="*/ 100 h 166"/>
                  <a:gd name="T42" fmla="*/ 35 w 170"/>
                  <a:gd name="T43" fmla="*/ 107 h 166"/>
                  <a:gd name="T44" fmla="*/ 47 w 170"/>
                  <a:gd name="T45" fmla="*/ 98 h 166"/>
                  <a:gd name="T46" fmla="*/ 40 w 170"/>
                  <a:gd name="T47" fmla="*/ 109 h 166"/>
                  <a:gd name="T48" fmla="*/ 49 w 170"/>
                  <a:gd name="T49" fmla="*/ 100 h 166"/>
                  <a:gd name="T50" fmla="*/ 49 w 170"/>
                  <a:gd name="T51" fmla="*/ 105 h 166"/>
                  <a:gd name="T52" fmla="*/ 42 w 170"/>
                  <a:gd name="T53" fmla="*/ 112 h 166"/>
                  <a:gd name="T54" fmla="*/ 54 w 170"/>
                  <a:gd name="T55" fmla="*/ 102 h 166"/>
                  <a:gd name="T56" fmla="*/ 47 w 170"/>
                  <a:gd name="T57" fmla="*/ 112 h 166"/>
                  <a:gd name="T58" fmla="*/ 40 w 170"/>
                  <a:gd name="T59" fmla="*/ 121 h 166"/>
                  <a:gd name="T60" fmla="*/ 56 w 170"/>
                  <a:gd name="T61" fmla="*/ 109 h 166"/>
                  <a:gd name="T62" fmla="*/ 49 w 170"/>
                  <a:gd name="T63" fmla="*/ 117 h 166"/>
                  <a:gd name="T64" fmla="*/ 45 w 170"/>
                  <a:gd name="T65" fmla="*/ 126 h 166"/>
                  <a:gd name="T66" fmla="*/ 56 w 170"/>
                  <a:gd name="T67" fmla="*/ 117 h 166"/>
                  <a:gd name="T68" fmla="*/ 49 w 170"/>
                  <a:gd name="T69" fmla="*/ 126 h 166"/>
                  <a:gd name="T70" fmla="*/ 47 w 170"/>
                  <a:gd name="T71" fmla="*/ 131 h 166"/>
                  <a:gd name="T72" fmla="*/ 59 w 170"/>
                  <a:gd name="T73" fmla="*/ 121 h 166"/>
                  <a:gd name="T74" fmla="*/ 52 w 170"/>
                  <a:gd name="T75" fmla="*/ 131 h 166"/>
                  <a:gd name="T76" fmla="*/ 64 w 170"/>
                  <a:gd name="T77" fmla="*/ 121 h 166"/>
                  <a:gd name="T78" fmla="*/ 56 w 170"/>
                  <a:gd name="T79" fmla="*/ 131 h 166"/>
                  <a:gd name="T80" fmla="*/ 56 w 170"/>
                  <a:gd name="T81" fmla="*/ 136 h 166"/>
                  <a:gd name="T82" fmla="*/ 66 w 170"/>
                  <a:gd name="T83" fmla="*/ 126 h 166"/>
                  <a:gd name="T84" fmla="*/ 61 w 170"/>
                  <a:gd name="T85" fmla="*/ 133 h 166"/>
                  <a:gd name="T86" fmla="*/ 73 w 170"/>
                  <a:gd name="T87" fmla="*/ 126 h 166"/>
                  <a:gd name="T88" fmla="*/ 64 w 170"/>
                  <a:gd name="T89" fmla="*/ 136 h 166"/>
                  <a:gd name="T90" fmla="*/ 64 w 170"/>
                  <a:gd name="T91" fmla="*/ 140 h 166"/>
                  <a:gd name="T92" fmla="*/ 75 w 170"/>
                  <a:gd name="T93" fmla="*/ 128 h 166"/>
                  <a:gd name="T94" fmla="*/ 68 w 170"/>
                  <a:gd name="T95" fmla="*/ 138 h 166"/>
                  <a:gd name="T96" fmla="*/ 64 w 170"/>
                  <a:gd name="T97" fmla="*/ 147 h 166"/>
                  <a:gd name="T98" fmla="*/ 73 w 170"/>
                  <a:gd name="T99" fmla="*/ 140 h 166"/>
                  <a:gd name="T100" fmla="*/ 71 w 170"/>
                  <a:gd name="T101" fmla="*/ 143 h 166"/>
                  <a:gd name="T102" fmla="*/ 66 w 170"/>
                  <a:gd name="T103" fmla="*/ 152 h 166"/>
                  <a:gd name="T104" fmla="*/ 78 w 170"/>
                  <a:gd name="T105" fmla="*/ 143 h 166"/>
                  <a:gd name="T106" fmla="*/ 71 w 170"/>
                  <a:gd name="T107" fmla="*/ 152 h 166"/>
                  <a:gd name="T108" fmla="*/ 80 w 170"/>
                  <a:gd name="T109" fmla="*/ 143 h 166"/>
                  <a:gd name="T110" fmla="*/ 80 w 170"/>
                  <a:gd name="T111" fmla="*/ 147 h 166"/>
                  <a:gd name="T112" fmla="*/ 73 w 170"/>
                  <a:gd name="T113" fmla="*/ 157 h 166"/>
                  <a:gd name="T114" fmla="*/ 85 w 170"/>
                  <a:gd name="T115" fmla="*/ 147 h 16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70"/>
                  <a:gd name="T175" fmla="*/ 0 h 166"/>
                  <a:gd name="T176" fmla="*/ 170 w 170"/>
                  <a:gd name="T177" fmla="*/ 166 h 16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70" h="166">
                    <a:moveTo>
                      <a:pt x="101" y="0"/>
                    </a:moveTo>
                    <a:lnTo>
                      <a:pt x="0" y="81"/>
                    </a:lnTo>
                    <a:lnTo>
                      <a:pt x="71" y="166"/>
                    </a:lnTo>
                    <a:lnTo>
                      <a:pt x="170" y="86"/>
                    </a:lnTo>
                    <a:lnTo>
                      <a:pt x="101" y="0"/>
                    </a:lnTo>
                    <a:moveTo>
                      <a:pt x="99" y="12"/>
                    </a:moveTo>
                    <a:lnTo>
                      <a:pt x="158" y="86"/>
                    </a:lnTo>
                    <a:lnTo>
                      <a:pt x="92" y="138"/>
                    </a:lnTo>
                    <a:lnTo>
                      <a:pt x="33" y="64"/>
                    </a:lnTo>
                    <a:lnTo>
                      <a:pt x="99" y="12"/>
                    </a:lnTo>
                    <a:moveTo>
                      <a:pt x="9" y="81"/>
                    </a:moveTo>
                    <a:lnTo>
                      <a:pt x="9" y="81"/>
                    </a:lnTo>
                    <a:moveTo>
                      <a:pt x="14" y="79"/>
                    </a:moveTo>
                    <a:lnTo>
                      <a:pt x="14" y="76"/>
                    </a:lnTo>
                    <a:lnTo>
                      <a:pt x="16" y="76"/>
                    </a:lnTo>
                    <a:lnTo>
                      <a:pt x="16" y="79"/>
                    </a:lnTo>
                    <a:lnTo>
                      <a:pt x="14" y="79"/>
                    </a:lnTo>
                    <a:moveTo>
                      <a:pt x="21" y="74"/>
                    </a:moveTo>
                    <a:lnTo>
                      <a:pt x="21" y="72"/>
                    </a:lnTo>
                    <a:lnTo>
                      <a:pt x="21" y="74"/>
                    </a:lnTo>
                    <a:moveTo>
                      <a:pt x="26" y="69"/>
                    </a:moveTo>
                    <a:lnTo>
                      <a:pt x="26" y="67"/>
                    </a:lnTo>
                    <a:lnTo>
                      <a:pt x="26" y="69"/>
                    </a:lnTo>
                    <a:moveTo>
                      <a:pt x="14" y="81"/>
                    </a:moveTo>
                    <a:lnTo>
                      <a:pt x="14" y="81"/>
                    </a:lnTo>
                    <a:moveTo>
                      <a:pt x="19" y="79"/>
                    </a:moveTo>
                    <a:lnTo>
                      <a:pt x="19" y="76"/>
                    </a:lnTo>
                    <a:lnTo>
                      <a:pt x="19" y="79"/>
                    </a:lnTo>
                    <a:moveTo>
                      <a:pt x="23" y="74"/>
                    </a:moveTo>
                    <a:lnTo>
                      <a:pt x="23" y="72"/>
                    </a:lnTo>
                    <a:lnTo>
                      <a:pt x="26" y="72"/>
                    </a:lnTo>
                    <a:lnTo>
                      <a:pt x="26" y="74"/>
                    </a:lnTo>
                    <a:lnTo>
                      <a:pt x="23" y="74"/>
                    </a:lnTo>
                    <a:moveTo>
                      <a:pt x="11" y="86"/>
                    </a:moveTo>
                    <a:lnTo>
                      <a:pt x="11" y="86"/>
                    </a:lnTo>
                    <a:lnTo>
                      <a:pt x="14" y="86"/>
                    </a:lnTo>
                    <a:lnTo>
                      <a:pt x="11" y="86"/>
                    </a:lnTo>
                    <a:moveTo>
                      <a:pt x="19" y="81"/>
                    </a:moveTo>
                    <a:lnTo>
                      <a:pt x="19" y="81"/>
                    </a:lnTo>
                    <a:moveTo>
                      <a:pt x="23" y="79"/>
                    </a:moveTo>
                    <a:lnTo>
                      <a:pt x="23" y="76"/>
                    </a:lnTo>
                    <a:lnTo>
                      <a:pt x="23" y="79"/>
                    </a:lnTo>
                    <a:moveTo>
                      <a:pt x="28" y="74"/>
                    </a:moveTo>
                    <a:lnTo>
                      <a:pt x="28" y="72"/>
                    </a:lnTo>
                    <a:lnTo>
                      <a:pt x="30" y="72"/>
                    </a:lnTo>
                    <a:lnTo>
                      <a:pt x="30" y="74"/>
                    </a:lnTo>
                    <a:lnTo>
                      <a:pt x="28" y="74"/>
                    </a:lnTo>
                    <a:moveTo>
                      <a:pt x="16" y="86"/>
                    </a:moveTo>
                    <a:lnTo>
                      <a:pt x="16" y="86"/>
                    </a:lnTo>
                    <a:lnTo>
                      <a:pt x="19" y="86"/>
                    </a:lnTo>
                    <a:lnTo>
                      <a:pt x="16" y="86"/>
                    </a:lnTo>
                    <a:moveTo>
                      <a:pt x="23" y="81"/>
                    </a:moveTo>
                    <a:lnTo>
                      <a:pt x="23" y="81"/>
                    </a:lnTo>
                    <a:moveTo>
                      <a:pt x="28" y="79"/>
                    </a:moveTo>
                    <a:lnTo>
                      <a:pt x="28" y="76"/>
                    </a:lnTo>
                    <a:lnTo>
                      <a:pt x="28" y="79"/>
                    </a:lnTo>
                    <a:moveTo>
                      <a:pt x="16" y="91"/>
                    </a:moveTo>
                    <a:lnTo>
                      <a:pt x="16" y="91"/>
                    </a:lnTo>
                    <a:moveTo>
                      <a:pt x="21" y="86"/>
                    </a:moveTo>
                    <a:lnTo>
                      <a:pt x="21" y="86"/>
                    </a:lnTo>
                    <a:lnTo>
                      <a:pt x="23" y="86"/>
                    </a:lnTo>
                    <a:lnTo>
                      <a:pt x="21" y="86"/>
                    </a:lnTo>
                    <a:moveTo>
                      <a:pt x="28" y="81"/>
                    </a:moveTo>
                    <a:lnTo>
                      <a:pt x="28" y="81"/>
                    </a:lnTo>
                    <a:moveTo>
                      <a:pt x="33" y="79"/>
                    </a:moveTo>
                    <a:lnTo>
                      <a:pt x="33" y="76"/>
                    </a:lnTo>
                    <a:lnTo>
                      <a:pt x="33" y="79"/>
                    </a:lnTo>
                    <a:moveTo>
                      <a:pt x="21" y="91"/>
                    </a:moveTo>
                    <a:lnTo>
                      <a:pt x="21" y="91"/>
                    </a:lnTo>
                    <a:moveTo>
                      <a:pt x="26" y="86"/>
                    </a:moveTo>
                    <a:lnTo>
                      <a:pt x="26" y="86"/>
                    </a:lnTo>
                    <a:moveTo>
                      <a:pt x="30" y="81"/>
                    </a:moveTo>
                    <a:lnTo>
                      <a:pt x="30" y="81"/>
                    </a:lnTo>
                    <a:lnTo>
                      <a:pt x="33" y="81"/>
                    </a:lnTo>
                    <a:lnTo>
                      <a:pt x="30" y="81"/>
                    </a:lnTo>
                    <a:moveTo>
                      <a:pt x="19" y="95"/>
                    </a:moveTo>
                    <a:lnTo>
                      <a:pt x="19" y="95"/>
                    </a:lnTo>
                    <a:lnTo>
                      <a:pt x="21" y="95"/>
                    </a:lnTo>
                    <a:lnTo>
                      <a:pt x="19" y="95"/>
                    </a:lnTo>
                    <a:moveTo>
                      <a:pt x="26" y="91"/>
                    </a:moveTo>
                    <a:lnTo>
                      <a:pt x="26" y="91"/>
                    </a:lnTo>
                    <a:moveTo>
                      <a:pt x="30" y="86"/>
                    </a:moveTo>
                    <a:lnTo>
                      <a:pt x="30" y="86"/>
                    </a:lnTo>
                    <a:moveTo>
                      <a:pt x="35" y="81"/>
                    </a:moveTo>
                    <a:lnTo>
                      <a:pt x="35" y="81"/>
                    </a:lnTo>
                    <a:lnTo>
                      <a:pt x="38" y="81"/>
                    </a:lnTo>
                    <a:lnTo>
                      <a:pt x="35" y="81"/>
                    </a:lnTo>
                    <a:moveTo>
                      <a:pt x="23" y="95"/>
                    </a:moveTo>
                    <a:lnTo>
                      <a:pt x="23" y="95"/>
                    </a:lnTo>
                    <a:lnTo>
                      <a:pt x="26" y="95"/>
                    </a:lnTo>
                    <a:lnTo>
                      <a:pt x="23" y="95"/>
                    </a:lnTo>
                    <a:moveTo>
                      <a:pt x="28" y="91"/>
                    </a:moveTo>
                    <a:lnTo>
                      <a:pt x="30" y="91"/>
                    </a:lnTo>
                    <a:lnTo>
                      <a:pt x="28" y="91"/>
                    </a:lnTo>
                    <a:moveTo>
                      <a:pt x="35" y="86"/>
                    </a:moveTo>
                    <a:lnTo>
                      <a:pt x="35" y="86"/>
                    </a:lnTo>
                    <a:moveTo>
                      <a:pt x="23" y="100"/>
                    </a:moveTo>
                    <a:lnTo>
                      <a:pt x="23" y="100"/>
                    </a:lnTo>
                    <a:moveTo>
                      <a:pt x="28" y="95"/>
                    </a:moveTo>
                    <a:lnTo>
                      <a:pt x="28" y="95"/>
                    </a:lnTo>
                    <a:lnTo>
                      <a:pt x="30" y="95"/>
                    </a:lnTo>
                    <a:lnTo>
                      <a:pt x="28" y="95"/>
                    </a:lnTo>
                    <a:moveTo>
                      <a:pt x="35" y="91"/>
                    </a:moveTo>
                    <a:lnTo>
                      <a:pt x="35" y="91"/>
                    </a:lnTo>
                    <a:moveTo>
                      <a:pt x="40" y="86"/>
                    </a:moveTo>
                    <a:lnTo>
                      <a:pt x="40" y="86"/>
                    </a:lnTo>
                    <a:moveTo>
                      <a:pt x="28" y="100"/>
                    </a:moveTo>
                    <a:lnTo>
                      <a:pt x="28" y="98"/>
                    </a:lnTo>
                    <a:lnTo>
                      <a:pt x="28" y="100"/>
                    </a:lnTo>
                    <a:moveTo>
                      <a:pt x="33" y="95"/>
                    </a:moveTo>
                    <a:lnTo>
                      <a:pt x="33" y="95"/>
                    </a:lnTo>
                    <a:moveTo>
                      <a:pt x="38" y="91"/>
                    </a:moveTo>
                    <a:lnTo>
                      <a:pt x="38" y="91"/>
                    </a:lnTo>
                    <a:lnTo>
                      <a:pt x="40" y="91"/>
                    </a:lnTo>
                    <a:lnTo>
                      <a:pt x="38" y="91"/>
                    </a:lnTo>
                    <a:moveTo>
                      <a:pt x="26" y="105"/>
                    </a:moveTo>
                    <a:lnTo>
                      <a:pt x="26" y="102"/>
                    </a:lnTo>
                    <a:lnTo>
                      <a:pt x="28" y="102"/>
                    </a:lnTo>
                    <a:lnTo>
                      <a:pt x="28" y="105"/>
                    </a:lnTo>
                    <a:lnTo>
                      <a:pt x="26" y="105"/>
                    </a:lnTo>
                    <a:moveTo>
                      <a:pt x="33" y="100"/>
                    </a:moveTo>
                    <a:lnTo>
                      <a:pt x="33" y="100"/>
                    </a:lnTo>
                    <a:moveTo>
                      <a:pt x="38" y="95"/>
                    </a:moveTo>
                    <a:lnTo>
                      <a:pt x="38" y="95"/>
                    </a:lnTo>
                    <a:moveTo>
                      <a:pt x="42" y="91"/>
                    </a:moveTo>
                    <a:lnTo>
                      <a:pt x="42" y="91"/>
                    </a:lnTo>
                    <a:lnTo>
                      <a:pt x="45" y="91"/>
                    </a:lnTo>
                    <a:lnTo>
                      <a:pt x="42" y="91"/>
                    </a:lnTo>
                    <a:moveTo>
                      <a:pt x="30" y="105"/>
                    </a:moveTo>
                    <a:lnTo>
                      <a:pt x="30" y="102"/>
                    </a:lnTo>
                    <a:lnTo>
                      <a:pt x="30" y="105"/>
                    </a:lnTo>
                    <a:moveTo>
                      <a:pt x="35" y="100"/>
                    </a:moveTo>
                    <a:lnTo>
                      <a:pt x="38" y="98"/>
                    </a:lnTo>
                    <a:lnTo>
                      <a:pt x="38" y="100"/>
                    </a:lnTo>
                    <a:lnTo>
                      <a:pt x="35" y="100"/>
                    </a:lnTo>
                    <a:moveTo>
                      <a:pt x="42" y="95"/>
                    </a:moveTo>
                    <a:lnTo>
                      <a:pt x="42" y="95"/>
                    </a:lnTo>
                    <a:moveTo>
                      <a:pt x="30" y="109"/>
                    </a:moveTo>
                    <a:lnTo>
                      <a:pt x="30" y="107"/>
                    </a:lnTo>
                    <a:lnTo>
                      <a:pt x="30" y="109"/>
                    </a:lnTo>
                    <a:moveTo>
                      <a:pt x="35" y="105"/>
                    </a:moveTo>
                    <a:lnTo>
                      <a:pt x="35" y="102"/>
                    </a:lnTo>
                    <a:lnTo>
                      <a:pt x="38" y="102"/>
                    </a:lnTo>
                    <a:lnTo>
                      <a:pt x="35" y="105"/>
                    </a:lnTo>
                    <a:moveTo>
                      <a:pt x="40" y="100"/>
                    </a:moveTo>
                    <a:lnTo>
                      <a:pt x="42" y="98"/>
                    </a:lnTo>
                    <a:lnTo>
                      <a:pt x="42" y="100"/>
                    </a:lnTo>
                    <a:lnTo>
                      <a:pt x="40" y="100"/>
                    </a:lnTo>
                    <a:moveTo>
                      <a:pt x="47" y="95"/>
                    </a:moveTo>
                    <a:lnTo>
                      <a:pt x="47" y="95"/>
                    </a:lnTo>
                    <a:moveTo>
                      <a:pt x="35" y="109"/>
                    </a:moveTo>
                    <a:lnTo>
                      <a:pt x="35" y="107"/>
                    </a:lnTo>
                    <a:lnTo>
                      <a:pt x="35" y="109"/>
                    </a:lnTo>
                    <a:moveTo>
                      <a:pt x="40" y="105"/>
                    </a:moveTo>
                    <a:lnTo>
                      <a:pt x="40" y="102"/>
                    </a:lnTo>
                    <a:lnTo>
                      <a:pt x="40" y="105"/>
                    </a:lnTo>
                    <a:moveTo>
                      <a:pt x="45" y="100"/>
                    </a:moveTo>
                    <a:lnTo>
                      <a:pt x="45" y="98"/>
                    </a:lnTo>
                    <a:lnTo>
                      <a:pt x="47" y="98"/>
                    </a:lnTo>
                    <a:lnTo>
                      <a:pt x="47" y="100"/>
                    </a:lnTo>
                    <a:lnTo>
                      <a:pt x="45" y="100"/>
                    </a:lnTo>
                    <a:moveTo>
                      <a:pt x="33" y="112"/>
                    </a:moveTo>
                    <a:lnTo>
                      <a:pt x="33" y="112"/>
                    </a:lnTo>
                    <a:lnTo>
                      <a:pt x="35" y="112"/>
                    </a:lnTo>
                    <a:lnTo>
                      <a:pt x="33" y="112"/>
                    </a:lnTo>
                    <a:moveTo>
                      <a:pt x="40" y="109"/>
                    </a:moveTo>
                    <a:lnTo>
                      <a:pt x="40" y="107"/>
                    </a:lnTo>
                    <a:lnTo>
                      <a:pt x="40" y="109"/>
                    </a:lnTo>
                    <a:moveTo>
                      <a:pt x="45" y="105"/>
                    </a:moveTo>
                    <a:lnTo>
                      <a:pt x="45" y="102"/>
                    </a:lnTo>
                    <a:lnTo>
                      <a:pt x="45" y="105"/>
                    </a:lnTo>
                    <a:moveTo>
                      <a:pt x="49" y="100"/>
                    </a:moveTo>
                    <a:lnTo>
                      <a:pt x="49" y="98"/>
                    </a:lnTo>
                    <a:lnTo>
                      <a:pt x="52" y="98"/>
                    </a:lnTo>
                    <a:lnTo>
                      <a:pt x="52" y="100"/>
                    </a:lnTo>
                    <a:lnTo>
                      <a:pt x="49" y="100"/>
                    </a:lnTo>
                    <a:moveTo>
                      <a:pt x="38" y="112"/>
                    </a:moveTo>
                    <a:lnTo>
                      <a:pt x="38" y="112"/>
                    </a:lnTo>
                    <a:moveTo>
                      <a:pt x="42" y="109"/>
                    </a:moveTo>
                    <a:lnTo>
                      <a:pt x="42" y="107"/>
                    </a:lnTo>
                    <a:lnTo>
                      <a:pt x="45" y="107"/>
                    </a:lnTo>
                    <a:lnTo>
                      <a:pt x="45" y="109"/>
                    </a:lnTo>
                    <a:lnTo>
                      <a:pt x="42" y="109"/>
                    </a:lnTo>
                    <a:moveTo>
                      <a:pt x="49" y="105"/>
                    </a:moveTo>
                    <a:lnTo>
                      <a:pt x="49" y="102"/>
                    </a:lnTo>
                    <a:lnTo>
                      <a:pt x="49" y="105"/>
                    </a:lnTo>
                    <a:moveTo>
                      <a:pt x="38" y="117"/>
                    </a:moveTo>
                    <a:lnTo>
                      <a:pt x="38" y="117"/>
                    </a:lnTo>
                    <a:moveTo>
                      <a:pt x="42" y="112"/>
                    </a:moveTo>
                    <a:lnTo>
                      <a:pt x="42" y="112"/>
                    </a:lnTo>
                    <a:moveTo>
                      <a:pt x="47" y="109"/>
                    </a:moveTo>
                    <a:lnTo>
                      <a:pt x="47" y="107"/>
                    </a:lnTo>
                    <a:lnTo>
                      <a:pt x="49" y="107"/>
                    </a:lnTo>
                    <a:lnTo>
                      <a:pt x="49" y="109"/>
                    </a:lnTo>
                    <a:lnTo>
                      <a:pt x="47" y="109"/>
                    </a:lnTo>
                    <a:moveTo>
                      <a:pt x="54" y="105"/>
                    </a:moveTo>
                    <a:lnTo>
                      <a:pt x="54" y="102"/>
                    </a:lnTo>
                    <a:lnTo>
                      <a:pt x="54" y="105"/>
                    </a:lnTo>
                    <a:moveTo>
                      <a:pt x="42" y="117"/>
                    </a:moveTo>
                    <a:lnTo>
                      <a:pt x="42" y="117"/>
                    </a:lnTo>
                    <a:moveTo>
                      <a:pt x="47" y="112"/>
                    </a:moveTo>
                    <a:lnTo>
                      <a:pt x="47" y="112"/>
                    </a:lnTo>
                    <a:moveTo>
                      <a:pt x="52" y="107"/>
                    </a:moveTo>
                    <a:lnTo>
                      <a:pt x="52" y="107"/>
                    </a:lnTo>
                    <a:lnTo>
                      <a:pt x="54" y="107"/>
                    </a:lnTo>
                    <a:lnTo>
                      <a:pt x="54" y="109"/>
                    </a:lnTo>
                    <a:lnTo>
                      <a:pt x="52" y="107"/>
                    </a:lnTo>
                    <a:moveTo>
                      <a:pt x="40" y="121"/>
                    </a:moveTo>
                    <a:lnTo>
                      <a:pt x="40" y="121"/>
                    </a:lnTo>
                    <a:lnTo>
                      <a:pt x="42" y="121"/>
                    </a:lnTo>
                    <a:lnTo>
                      <a:pt x="40" y="121"/>
                    </a:lnTo>
                    <a:moveTo>
                      <a:pt x="47" y="117"/>
                    </a:moveTo>
                    <a:lnTo>
                      <a:pt x="47" y="117"/>
                    </a:lnTo>
                    <a:moveTo>
                      <a:pt x="52" y="112"/>
                    </a:moveTo>
                    <a:lnTo>
                      <a:pt x="52" y="112"/>
                    </a:lnTo>
                    <a:moveTo>
                      <a:pt x="56" y="109"/>
                    </a:moveTo>
                    <a:lnTo>
                      <a:pt x="56" y="107"/>
                    </a:lnTo>
                    <a:lnTo>
                      <a:pt x="59" y="107"/>
                    </a:lnTo>
                    <a:lnTo>
                      <a:pt x="59" y="109"/>
                    </a:lnTo>
                    <a:lnTo>
                      <a:pt x="56" y="109"/>
                    </a:lnTo>
                    <a:moveTo>
                      <a:pt x="45" y="121"/>
                    </a:moveTo>
                    <a:lnTo>
                      <a:pt x="45" y="121"/>
                    </a:lnTo>
                    <a:moveTo>
                      <a:pt x="49" y="117"/>
                    </a:moveTo>
                    <a:lnTo>
                      <a:pt x="49" y="117"/>
                    </a:lnTo>
                    <a:lnTo>
                      <a:pt x="52" y="117"/>
                    </a:lnTo>
                    <a:lnTo>
                      <a:pt x="49" y="117"/>
                    </a:lnTo>
                    <a:moveTo>
                      <a:pt x="56" y="112"/>
                    </a:moveTo>
                    <a:lnTo>
                      <a:pt x="56" y="112"/>
                    </a:lnTo>
                    <a:moveTo>
                      <a:pt x="45" y="126"/>
                    </a:moveTo>
                    <a:lnTo>
                      <a:pt x="45" y="126"/>
                    </a:lnTo>
                    <a:moveTo>
                      <a:pt x="49" y="121"/>
                    </a:moveTo>
                    <a:lnTo>
                      <a:pt x="49" y="121"/>
                    </a:lnTo>
                    <a:moveTo>
                      <a:pt x="54" y="117"/>
                    </a:moveTo>
                    <a:lnTo>
                      <a:pt x="54" y="117"/>
                    </a:lnTo>
                    <a:lnTo>
                      <a:pt x="56" y="117"/>
                    </a:lnTo>
                    <a:lnTo>
                      <a:pt x="54" y="117"/>
                    </a:lnTo>
                    <a:moveTo>
                      <a:pt x="61" y="112"/>
                    </a:moveTo>
                    <a:lnTo>
                      <a:pt x="61" y="112"/>
                    </a:lnTo>
                    <a:moveTo>
                      <a:pt x="49" y="126"/>
                    </a:moveTo>
                    <a:lnTo>
                      <a:pt x="49" y="126"/>
                    </a:lnTo>
                    <a:moveTo>
                      <a:pt x="54" y="121"/>
                    </a:moveTo>
                    <a:lnTo>
                      <a:pt x="54" y="121"/>
                    </a:lnTo>
                    <a:moveTo>
                      <a:pt x="59" y="117"/>
                    </a:moveTo>
                    <a:lnTo>
                      <a:pt x="59" y="117"/>
                    </a:lnTo>
                    <a:lnTo>
                      <a:pt x="61" y="117"/>
                    </a:lnTo>
                    <a:lnTo>
                      <a:pt x="59" y="117"/>
                    </a:lnTo>
                    <a:moveTo>
                      <a:pt x="47" y="131"/>
                    </a:moveTo>
                    <a:lnTo>
                      <a:pt x="47" y="131"/>
                    </a:lnTo>
                    <a:lnTo>
                      <a:pt x="49" y="131"/>
                    </a:lnTo>
                    <a:lnTo>
                      <a:pt x="47" y="131"/>
                    </a:lnTo>
                    <a:moveTo>
                      <a:pt x="54" y="126"/>
                    </a:moveTo>
                    <a:lnTo>
                      <a:pt x="54" y="126"/>
                    </a:lnTo>
                    <a:moveTo>
                      <a:pt x="59" y="121"/>
                    </a:moveTo>
                    <a:lnTo>
                      <a:pt x="59" y="121"/>
                    </a:lnTo>
                    <a:moveTo>
                      <a:pt x="64" y="117"/>
                    </a:moveTo>
                    <a:lnTo>
                      <a:pt x="64" y="117"/>
                    </a:lnTo>
                    <a:lnTo>
                      <a:pt x="66" y="117"/>
                    </a:lnTo>
                    <a:lnTo>
                      <a:pt x="64" y="117"/>
                    </a:lnTo>
                    <a:moveTo>
                      <a:pt x="52" y="131"/>
                    </a:moveTo>
                    <a:lnTo>
                      <a:pt x="52" y="128"/>
                    </a:lnTo>
                    <a:lnTo>
                      <a:pt x="52" y="131"/>
                    </a:lnTo>
                    <a:moveTo>
                      <a:pt x="56" y="126"/>
                    </a:moveTo>
                    <a:lnTo>
                      <a:pt x="56" y="126"/>
                    </a:lnTo>
                    <a:lnTo>
                      <a:pt x="59" y="126"/>
                    </a:lnTo>
                    <a:lnTo>
                      <a:pt x="56" y="126"/>
                    </a:lnTo>
                    <a:moveTo>
                      <a:pt x="64" y="121"/>
                    </a:moveTo>
                    <a:lnTo>
                      <a:pt x="64" y="121"/>
                    </a:lnTo>
                    <a:moveTo>
                      <a:pt x="52" y="136"/>
                    </a:moveTo>
                    <a:lnTo>
                      <a:pt x="52" y="133"/>
                    </a:lnTo>
                    <a:lnTo>
                      <a:pt x="52" y="136"/>
                    </a:lnTo>
                    <a:moveTo>
                      <a:pt x="56" y="131"/>
                    </a:moveTo>
                    <a:lnTo>
                      <a:pt x="56" y="131"/>
                    </a:lnTo>
                    <a:moveTo>
                      <a:pt x="61" y="126"/>
                    </a:moveTo>
                    <a:lnTo>
                      <a:pt x="61" y="126"/>
                    </a:lnTo>
                    <a:lnTo>
                      <a:pt x="64" y="126"/>
                    </a:lnTo>
                    <a:lnTo>
                      <a:pt x="61" y="126"/>
                    </a:lnTo>
                    <a:moveTo>
                      <a:pt x="68" y="121"/>
                    </a:moveTo>
                    <a:lnTo>
                      <a:pt x="68" y="121"/>
                    </a:lnTo>
                    <a:moveTo>
                      <a:pt x="56" y="136"/>
                    </a:moveTo>
                    <a:lnTo>
                      <a:pt x="56" y="133"/>
                    </a:lnTo>
                    <a:lnTo>
                      <a:pt x="56" y="136"/>
                    </a:lnTo>
                    <a:moveTo>
                      <a:pt x="61" y="131"/>
                    </a:moveTo>
                    <a:lnTo>
                      <a:pt x="61" y="128"/>
                    </a:lnTo>
                    <a:lnTo>
                      <a:pt x="61" y="131"/>
                    </a:lnTo>
                    <a:moveTo>
                      <a:pt x="66" y="126"/>
                    </a:moveTo>
                    <a:lnTo>
                      <a:pt x="66" y="126"/>
                    </a:lnTo>
                    <a:lnTo>
                      <a:pt x="68" y="126"/>
                    </a:lnTo>
                    <a:lnTo>
                      <a:pt x="66" y="126"/>
                    </a:lnTo>
                    <a:moveTo>
                      <a:pt x="54" y="140"/>
                    </a:moveTo>
                    <a:lnTo>
                      <a:pt x="54" y="138"/>
                    </a:lnTo>
                    <a:lnTo>
                      <a:pt x="56" y="138"/>
                    </a:lnTo>
                    <a:lnTo>
                      <a:pt x="56" y="140"/>
                    </a:lnTo>
                    <a:lnTo>
                      <a:pt x="54" y="140"/>
                    </a:lnTo>
                    <a:moveTo>
                      <a:pt x="61" y="136"/>
                    </a:moveTo>
                    <a:lnTo>
                      <a:pt x="61" y="133"/>
                    </a:lnTo>
                    <a:lnTo>
                      <a:pt x="61" y="136"/>
                    </a:lnTo>
                    <a:moveTo>
                      <a:pt x="66" y="131"/>
                    </a:moveTo>
                    <a:lnTo>
                      <a:pt x="66" y="128"/>
                    </a:lnTo>
                    <a:lnTo>
                      <a:pt x="66" y="131"/>
                    </a:lnTo>
                    <a:moveTo>
                      <a:pt x="71" y="126"/>
                    </a:moveTo>
                    <a:lnTo>
                      <a:pt x="71" y="126"/>
                    </a:lnTo>
                    <a:lnTo>
                      <a:pt x="73" y="126"/>
                    </a:lnTo>
                    <a:lnTo>
                      <a:pt x="71" y="126"/>
                    </a:lnTo>
                    <a:moveTo>
                      <a:pt x="59" y="140"/>
                    </a:moveTo>
                    <a:lnTo>
                      <a:pt x="59" y="138"/>
                    </a:lnTo>
                    <a:lnTo>
                      <a:pt x="59" y="140"/>
                    </a:lnTo>
                    <a:moveTo>
                      <a:pt x="64" y="136"/>
                    </a:moveTo>
                    <a:lnTo>
                      <a:pt x="64" y="133"/>
                    </a:lnTo>
                    <a:lnTo>
                      <a:pt x="66" y="133"/>
                    </a:lnTo>
                    <a:lnTo>
                      <a:pt x="66" y="136"/>
                    </a:lnTo>
                    <a:lnTo>
                      <a:pt x="64" y="136"/>
                    </a:lnTo>
                    <a:moveTo>
                      <a:pt x="71" y="131"/>
                    </a:moveTo>
                    <a:lnTo>
                      <a:pt x="71" y="128"/>
                    </a:lnTo>
                    <a:lnTo>
                      <a:pt x="71" y="131"/>
                    </a:lnTo>
                    <a:moveTo>
                      <a:pt x="59" y="143"/>
                    </a:moveTo>
                    <a:lnTo>
                      <a:pt x="59" y="143"/>
                    </a:lnTo>
                    <a:moveTo>
                      <a:pt x="64" y="140"/>
                    </a:moveTo>
                    <a:lnTo>
                      <a:pt x="64" y="138"/>
                    </a:lnTo>
                    <a:lnTo>
                      <a:pt x="64" y="140"/>
                    </a:lnTo>
                    <a:moveTo>
                      <a:pt x="68" y="136"/>
                    </a:moveTo>
                    <a:lnTo>
                      <a:pt x="68" y="133"/>
                    </a:lnTo>
                    <a:lnTo>
                      <a:pt x="71" y="133"/>
                    </a:lnTo>
                    <a:lnTo>
                      <a:pt x="71" y="136"/>
                    </a:lnTo>
                    <a:lnTo>
                      <a:pt x="68" y="136"/>
                    </a:lnTo>
                    <a:moveTo>
                      <a:pt x="75" y="131"/>
                    </a:moveTo>
                    <a:lnTo>
                      <a:pt x="75" y="128"/>
                    </a:lnTo>
                    <a:lnTo>
                      <a:pt x="75" y="131"/>
                    </a:lnTo>
                    <a:moveTo>
                      <a:pt x="64" y="143"/>
                    </a:moveTo>
                    <a:lnTo>
                      <a:pt x="64" y="143"/>
                    </a:lnTo>
                    <a:moveTo>
                      <a:pt x="68" y="140"/>
                    </a:moveTo>
                    <a:lnTo>
                      <a:pt x="68" y="138"/>
                    </a:lnTo>
                    <a:lnTo>
                      <a:pt x="68" y="140"/>
                    </a:lnTo>
                    <a:moveTo>
                      <a:pt x="73" y="136"/>
                    </a:moveTo>
                    <a:lnTo>
                      <a:pt x="73" y="133"/>
                    </a:lnTo>
                    <a:lnTo>
                      <a:pt x="75" y="133"/>
                    </a:lnTo>
                    <a:lnTo>
                      <a:pt x="75" y="136"/>
                    </a:lnTo>
                    <a:lnTo>
                      <a:pt x="73" y="136"/>
                    </a:lnTo>
                    <a:moveTo>
                      <a:pt x="61" y="147"/>
                    </a:moveTo>
                    <a:lnTo>
                      <a:pt x="61" y="147"/>
                    </a:lnTo>
                    <a:lnTo>
                      <a:pt x="64" y="147"/>
                    </a:lnTo>
                    <a:lnTo>
                      <a:pt x="61" y="147"/>
                    </a:lnTo>
                    <a:moveTo>
                      <a:pt x="68" y="143"/>
                    </a:moveTo>
                    <a:lnTo>
                      <a:pt x="68" y="143"/>
                    </a:lnTo>
                    <a:moveTo>
                      <a:pt x="73" y="140"/>
                    </a:moveTo>
                    <a:lnTo>
                      <a:pt x="73" y="138"/>
                    </a:lnTo>
                    <a:lnTo>
                      <a:pt x="73" y="140"/>
                    </a:lnTo>
                    <a:moveTo>
                      <a:pt x="78" y="136"/>
                    </a:moveTo>
                    <a:lnTo>
                      <a:pt x="78" y="133"/>
                    </a:lnTo>
                    <a:lnTo>
                      <a:pt x="80" y="133"/>
                    </a:lnTo>
                    <a:lnTo>
                      <a:pt x="80" y="136"/>
                    </a:lnTo>
                    <a:lnTo>
                      <a:pt x="78" y="136"/>
                    </a:lnTo>
                    <a:moveTo>
                      <a:pt x="66" y="147"/>
                    </a:moveTo>
                    <a:lnTo>
                      <a:pt x="66" y="147"/>
                    </a:lnTo>
                    <a:moveTo>
                      <a:pt x="71" y="143"/>
                    </a:moveTo>
                    <a:lnTo>
                      <a:pt x="71" y="143"/>
                    </a:lnTo>
                    <a:lnTo>
                      <a:pt x="73" y="143"/>
                    </a:lnTo>
                    <a:lnTo>
                      <a:pt x="71" y="143"/>
                    </a:lnTo>
                    <a:moveTo>
                      <a:pt x="78" y="138"/>
                    </a:moveTo>
                    <a:lnTo>
                      <a:pt x="78" y="138"/>
                    </a:lnTo>
                    <a:lnTo>
                      <a:pt x="78" y="140"/>
                    </a:lnTo>
                    <a:lnTo>
                      <a:pt x="78" y="138"/>
                    </a:lnTo>
                    <a:moveTo>
                      <a:pt x="66" y="152"/>
                    </a:moveTo>
                    <a:lnTo>
                      <a:pt x="66" y="152"/>
                    </a:lnTo>
                    <a:moveTo>
                      <a:pt x="71" y="147"/>
                    </a:moveTo>
                    <a:lnTo>
                      <a:pt x="71" y="147"/>
                    </a:lnTo>
                    <a:moveTo>
                      <a:pt x="75" y="143"/>
                    </a:moveTo>
                    <a:lnTo>
                      <a:pt x="75" y="143"/>
                    </a:lnTo>
                    <a:lnTo>
                      <a:pt x="78" y="143"/>
                    </a:lnTo>
                    <a:lnTo>
                      <a:pt x="75" y="143"/>
                    </a:lnTo>
                    <a:moveTo>
                      <a:pt x="82" y="140"/>
                    </a:moveTo>
                    <a:lnTo>
                      <a:pt x="82" y="138"/>
                    </a:lnTo>
                    <a:lnTo>
                      <a:pt x="82" y="140"/>
                    </a:lnTo>
                    <a:moveTo>
                      <a:pt x="68" y="152"/>
                    </a:moveTo>
                    <a:lnTo>
                      <a:pt x="71" y="152"/>
                    </a:lnTo>
                    <a:lnTo>
                      <a:pt x="68" y="152"/>
                    </a:lnTo>
                    <a:moveTo>
                      <a:pt x="75" y="147"/>
                    </a:moveTo>
                    <a:lnTo>
                      <a:pt x="75" y="147"/>
                    </a:lnTo>
                    <a:moveTo>
                      <a:pt x="80" y="143"/>
                    </a:moveTo>
                    <a:lnTo>
                      <a:pt x="80" y="143"/>
                    </a:lnTo>
                    <a:lnTo>
                      <a:pt x="82" y="143"/>
                    </a:lnTo>
                    <a:lnTo>
                      <a:pt x="80" y="143"/>
                    </a:lnTo>
                    <a:moveTo>
                      <a:pt x="68" y="157"/>
                    </a:moveTo>
                    <a:lnTo>
                      <a:pt x="68" y="157"/>
                    </a:lnTo>
                    <a:lnTo>
                      <a:pt x="71" y="157"/>
                    </a:lnTo>
                    <a:lnTo>
                      <a:pt x="68" y="157"/>
                    </a:lnTo>
                    <a:moveTo>
                      <a:pt x="73" y="152"/>
                    </a:moveTo>
                    <a:lnTo>
                      <a:pt x="75" y="152"/>
                    </a:lnTo>
                    <a:lnTo>
                      <a:pt x="73" y="152"/>
                    </a:lnTo>
                    <a:moveTo>
                      <a:pt x="80" y="147"/>
                    </a:moveTo>
                    <a:lnTo>
                      <a:pt x="80" y="147"/>
                    </a:lnTo>
                    <a:moveTo>
                      <a:pt x="85" y="143"/>
                    </a:moveTo>
                    <a:lnTo>
                      <a:pt x="85" y="143"/>
                    </a:lnTo>
                    <a:lnTo>
                      <a:pt x="87" y="143"/>
                    </a:lnTo>
                    <a:lnTo>
                      <a:pt x="85" y="143"/>
                    </a:lnTo>
                    <a:moveTo>
                      <a:pt x="73" y="157"/>
                    </a:moveTo>
                    <a:lnTo>
                      <a:pt x="73" y="157"/>
                    </a:lnTo>
                    <a:moveTo>
                      <a:pt x="78" y="152"/>
                    </a:moveTo>
                    <a:lnTo>
                      <a:pt x="78" y="152"/>
                    </a:lnTo>
                    <a:lnTo>
                      <a:pt x="80" y="152"/>
                    </a:lnTo>
                    <a:lnTo>
                      <a:pt x="78" y="152"/>
                    </a:lnTo>
                    <a:moveTo>
                      <a:pt x="85" y="147"/>
                    </a:moveTo>
                    <a:lnTo>
                      <a:pt x="85" y="14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47" name="Freeform 146"/>
              <p:cNvSpPr>
                <a:spLocks noChangeArrowheads="1"/>
              </p:cNvSpPr>
              <p:nvPr/>
            </p:nvSpPr>
            <p:spPr bwMode="auto">
              <a:xfrm>
                <a:off x="1803" y="218"/>
                <a:ext cx="24" cy="21"/>
              </a:xfrm>
              <a:custGeom>
                <a:avLst/>
                <a:gdLst>
                  <a:gd name="T0" fmla="*/ 3 w 24"/>
                  <a:gd name="T1" fmla="*/ 17 h 21"/>
                  <a:gd name="T2" fmla="*/ 0 w 24"/>
                  <a:gd name="T3" fmla="*/ 14 h 21"/>
                  <a:gd name="T4" fmla="*/ 17 w 24"/>
                  <a:gd name="T5" fmla="*/ 0 h 21"/>
                  <a:gd name="T6" fmla="*/ 19 w 24"/>
                  <a:gd name="T7" fmla="*/ 2 h 21"/>
                  <a:gd name="T8" fmla="*/ 12 w 24"/>
                  <a:gd name="T9" fmla="*/ 7 h 21"/>
                  <a:gd name="T10" fmla="*/ 15 w 24"/>
                  <a:gd name="T11" fmla="*/ 12 h 21"/>
                  <a:gd name="T12" fmla="*/ 22 w 24"/>
                  <a:gd name="T13" fmla="*/ 5 h 21"/>
                  <a:gd name="T14" fmla="*/ 24 w 24"/>
                  <a:gd name="T15" fmla="*/ 7 h 21"/>
                  <a:gd name="T16" fmla="*/ 7 w 24"/>
                  <a:gd name="T17" fmla="*/ 21 h 21"/>
                  <a:gd name="T18" fmla="*/ 5 w 24"/>
                  <a:gd name="T19" fmla="*/ 19 h 21"/>
                  <a:gd name="T20" fmla="*/ 12 w 24"/>
                  <a:gd name="T21" fmla="*/ 12 h 21"/>
                  <a:gd name="T22" fmla="*/ 10 w 24"/>
                  <a:gd name="T23" fmla="*/ 9 h 21"/>
                  <a:gd name="T24" fmla="*/ 3 w 24"/>
                  <a:gd name="T25" fmla="*/ 17 h 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4"/>
                  <a:gd name="T40" fmla="*/ 0 h 21"/>
                  <a:gd name="T41" fmla="*/ 24 w 24"/>
                  <a:gd name="T42" fmla="*/ 21 h 2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4" h="21">
                    <a:moveTo>
                      <a:pt x="3" y="17"/>
                    </a:moveTo>
                    <a:lnTo>
                      <a:pt x="0" y="14"/>
                    </a:lnTo>
                    <a:lnTo>
                      <a:pt x="17" y="0"/>
                    </a:lnTo>
                    <a:lnTo>
                      <a:pt x="19" y="2"/>
                    </a:lnTo>
                    <a:lnTo>
                      <a:pt x="12" y="7"/>
                    </a:lnTo>
                    <a:lnTo>
                      <a:pt x="15" y="12"/>
                    </a:lnTo>
                    <a:lnTo>
                      <a:pt x="22" y="5"/>
                    </a:lnTo>
                    <a:lnTo>
                      <a:pt x="24" y="7"/>
                    </a:lnTo>
                    <a:lnTo>
                      <a:pt x="7" y="21"/>
                    </a:lnTo>
                    <a:lnTo>
                      <a:pt x="5" y="19"/>
                    </a:lnTo>
                    <a:lnTo>
                      <a:pt x="12" y="12"/>
                    </a:lnTo>
                    <a:lnTo>
                      <a:pt x="10" y="9"/>
                    </a:lnTo>
                    <a:lnTo>
                      <a:pt x="3" y="17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48" name="Freeform 147"/>
              <p:cNvSpPr>
                <a:spLocks noChangeArrowheads="1"/>
              </p:cNvSpPr>
              <p:nvPr/>
            </p:nvSpPr>
            <p:spPr bwMode="auto">
              <a:xfrm>
                <a:off x="1813" y="227"/>
                <a:ext cx="19" cy="17"/>
              </a:xfrm>
              <a:custGeom>
                <a:avLst/>
                <a:gdLst>
                  <a:gd name="T0" fmla="*/ 16 w 19"/>
                  <a:gd name="T1" fmla="*/ 0 h 17"/>
                  <a:gd name="T2" fmla="*/ 19 w 19"/>
                  <a:gd name="T3" fmla="*/ 3 h 17"/>
                  <a:gd name="T4" fmla="*/ 2 w 19"/>
                  <a:gd name="T5" fmla="*/ 17 h 17"/>
                  <a:gd name="T6" fmla="*/ 0 w 19"/>
                  <a:gd name="T7" fmla="*/ 15 h 17"/>
                  <a:gd name="T8" fmla="*/ 16 w 19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17"/>
                  <a:gd name="T17" fmla="*/ 19 w 19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17">
                    <a:moveTo>
                      <a:pt x="16" y="0"/>
                    </a:moveTo>
                    <a:lnTo>
                      <a:pt x="19" y="3"/>
                    </a:lnTo>
                    <a:lnTo>
                      <a:pt x="2" y="17"/>
                    </a:lnTo>
                    <a:lnTo>
                      <a:pt x="0" y="1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49" name="Freeform 148"/>
              <p:cNvSpPr>
                <a:spLocks noEditPoints="1" noChangeArrowheads="1"/>
              </p:cNvSpPr>
              <p:nvPr/>
            </p:nvSpPr>
            <p:spPr bwMode="auto">
              <a:xfrm>
                <a:off x="1815" y="232"/>
                <a:ext cx="24" cy="17"/>
              </a:xfrm>
              <a:custGeom>
                <a:avLst/>
                <a:gdLst>
                  <a:gd name="T0" fmla="*/ 19 w 10"/>
                  <a:gd name="T1" fmla="*/ 12 h 7"/>
                  <a:gd name="T2" fmla="*/ 19 w 10"/>
                  <a:gd name="T3" fmla="*/ 15 h 7"/>
                  <a:gd name="T4" fmla="*/ 10 w 10"/>
                  <a:gd name="T5" fmla="*/ 12 h 7"/>
                  <a:gd name="T6" fmla="*/ 10 w 10"/>
                  <a:gd name="T7" fmla="*/ 12 h 7"/>
                  <a:gd name="T8" fmla="*/ 2 w 10"/>
                  <a:gd name="T9" fmla="*/ 17 h 7"/>
                  <a:gd name="T10" fmla="*/ 0 w 10"/>
                  <a:gd name="T11" fmla="*/ 15 h 7"/>
                  <a:gd name="T12" fmla="*/ 19 w 10"/>
                  <a:gd name="T13" fmla="*/ 0 h 7"/>
                  <a:gd name="T14" fmla="*/ 22 w 10"/>
                  <a:gd name="T15" fmla="*/ 5 h 7"/>
                  <a:gd name="T16" fmla="*/ 19 w 10"/>
                  <a:gd name="T17" fmla="*/ 12 h 7"/>
                  <a:gd name="T18" fmla="*/ 17 w 10"/>
                  <a:gd name="T19" fmla="*/ 5 h 7"/>
                  <a:gd name="T20" fmla="*/ 12 w 10"/>
                  <a:gd name="T21" fmla="*/ 10 h 7"/>
                  <a:gd name="T22" fmla="*/ 12 w 10"/>
                  <a:gd name="T23" fmla="*/ 12 h 7"/>
                  <a:gd name="T24" fmla="*/ 17 w 10"/>
                  <a:gd name="T25" fmla="*/ 12 h 7"/>
                  <a:gd name="T26" fmla="*/ 19 w 10"/>
                  <a:gd name="T27" fmla="*/ 10 h 7"/>
                  <a:gd name="T28" fmla="*/ 19 w 10"/>
                  <a:gd name="T29" fmla="*/ 7 h 7"/>
                  <a:gd name="T30" fmla="*/ 17 w 10"/>
                  <a:gd name="T31" fmla="*/ 5 h 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"/>
                  <a:gd name="T49" fmla="*/ 0 h 7"/>
                  <a:gd name="T50" fmla="*/ 10 w 10"/>
                  <a:gd name="T51" fmla="*/ 7 h 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" h="7">
                    <a:moveTo>
                      <a:pt x="8" y="5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6" y="7"/>
                      <a:pt x="5" y="7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0" y="4"/>
                      <a:pt x="8" y="5"/>
                    </a:cubicBezTo>
                    <a:close/>
                    <a:moveTo>
                      <a:pt x="7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50" name="Freeform 149"/>
              <p:cNvSpPr>
                <a:spLocks noChangeArrowheads="1"/>
              </p:cNvSpPr>
              <p:nvPr/>
            </p:nvSpPr>
            <p:spPr bwMode="auto">
              <a:xfrm>
                <a:off x="1825" y="242"/>
                <a:ext cx="21" cy="21"/>
              </a:xfrm>
              <a:custGeom>
                <a:avLst/>
                <a:gdLst>
                  <a:gd name="T0" fmla="*/ 19 w 9"/>
                  <a:gd name="T1" fmla="*/ 2 h 9"/>
                  <a:gd name="T2" fmla="*/ 19 w 9"/>
                  <a:gd name="T3" fmla="*/ 12 h 9"/>
                  <a:gd name="T4" fmla="*/ 16 w 9"/>
                  <a:gd name="T5" fmla="*/ 12 h 9"/>
                  <a:gd name="T6" fmla="*/ 14 w 9"/>
                  <a:gd name="T7" fmla="*/ 9 h 9"/>
                  <a:gd name="T8" fmla="*/ 16 w 9"/>
                  <a:gd name="T9" fmla="*/ 7 h 9"/>
                  <a:gd name="T10" fmla="*/ 16 w 9"/>
                  <a:gd name="T11" fmla="*/ 5 h 9"/>
                  <a:gd name="T12" fmla="*/ 14 w 9"/>
                  <a:gd name="T13" fmla="*/ 5 h 9"/>
                  <a:gd name="T14" fmla="*/ 9 w 9"/>
                  <a:gd name="T15" fmla="*/ 19 h 9"/>
                  <a:gd name="T16" fmla="*/ 2 w 9"/>
                  <a:gd name="T17" fmla="*/ 16 h 9"/>
                  <a:gd name="T18" fmla="*/ 2 w 9"/>
                  <a:gd name="T19" fmla="*/ 9 h 9"/>
                  <a:gd name="T20" fmla="*/ 5 w 9"/>
                  <a:gd name="T21" fmla="*/ 9 h 9"/>
                  <a:gd name="T22" fmla="*/ 5 w 9"/>
                  <a:gd name="T23" fmla="*/ 12 h 9"/>
                  <a:gd name="T24" fmla="*/ 5 w 9"/>
                  <a:gd name="T25" fmla="*/ 12 h 9"/>
                  <a:gd name="T26" fmla="*/ 5 w 9"/>
                  <a:gd name="T27" fmla="*/ 14 h 9"/>
                  <a:gd name="T28" fmla="*/ 7 w 9"/>
                  <a:gd name="T29" fmla="*/ 16 h 9"/>
                  <a:gd name="T30" fmla="*/ 12 w 9"/>
                  <a:gd name="T31" fmla="*/ 2 h 9"/>
                  <a:gd name="T32" fmla="*/ 19 w 9"/>
                  <a:gd name="T33" fmla="*/ 2 h 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9"/>
                  <a:gd name="T52" fmla="*/ 0 h 9"/>
                  <a:gd name="T53" fmla="*/ 9 w 9"/>
                  <a:gd name="T54" fmla="*/ 9 h 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9" h="9">
                    <a:moveTo>
                      <a:pt x="8" y="1"/>
                    </a:moveTo>
                    <a:cubicBezTo>
                      <a:pt x="9" y="2"/>
                      <a:pt x="9" y="4"/>
                      <a:pt x="8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4" y="3"/>
                      <a:pt x="6" y="6"/>
                      <a:pt x="4" y="8"/>
                    </a:cubicBezTo>
                    <a:cubicBezTo>
                      <a:pt x="3" y="9"/>
                      <a:pt x="2" y="8"/>
                      <a:pt x="1" y="7"/>
                    </a:cubicBezTo>
                    <a:cubicBezTo>
                      <a:pt x="0" y="6"/>
                      <a:pt x="0" y="5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7"/>
                      <a:pt x="2" y="7"/>
                      <a:pt x="3" y="7"/>
                    </a:cubicBezTo>
                    <a:cubicBezTo>
                      <a:pt x="4" y="5"/>
                      <a:pt x="3" y="3"/>
                      <a:pt x="5" y="1"/>
                    </a:cubicBezTo>
                    <a:cubicBezTo>
                      <a:pt x="6" y="0"/>
                      <a:pt x="7" y="0"/>
                      <a:pt x="8" y="1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51" name="Freeform 150"/>
              <p:cNvSpPr>
                <a:spLocks noChangeArrowheads="1"/>
              </p:cNvSpPr>
              <p:nvPr/>
            </p:nvSpPr>
            <p:spPr bwMode="auto">
              <a:xfrm>
                <a:off x="1832" y="249"/>
                <a:ext cx="21" cy="21"/>
              </a:xfrm>
              <a:custGeom>
                <a:avLst/>
                <a:gdLst>
                  <a:gd name="T0" fmla="*/ 16 w 21"/>
                  <a:gd name="T1" fmla="*/ 0 h 21"/>
                  <a:gd name="T2" fmla="*/ 21 w 21"/>
                  <a:gd name="T3" fmla="*/ 9 h 21"/>
                  <a:gd name="T4" fmla="*/ 19 w 21"/>
                  <a:gd name="T5" fmla="*/ 12 h 21"/>
                  <a:gd name="T6" fmla="*/ 16 w 21"/>
                  <a:gd name="T7" fmla="*/ 9 h 21"/>
                  <a:gd name="T8" fmla="*/ 2 w 21"/>
                  <a:gd name="T9" fmla="*/ 21 h 21"/>
                  <a:gd name="T10" fmla="*/ 0 w 21"/>
                  <a:gd name="T11" fmla="*/ 16 h 21"/>
                  <a:gd name="T12" fmla="*/ 14 w 21"/>
                  <a:gd name="T13" fmla="*/ 4 h 21"/>
                  <a:gd name="T14" fmla="*/ 14 w 21"/>
                  <a:gd name="T15" fmla="*/ 2 h 21"/>
                  <a:gd name="T16" fmla="*/ 16 w 21"/>
                  <a:gd name="T17" fmla="*/ 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16" y="0"/>
                    </a:moveTo>
                    <a:lnTo>
                      <a:pt x="21" y="9"/>
                    </a:lnTo>
                    <a:lnTo>
                      <a:pt x="19" y="12"/>
                    </a:lnTo>
                    <a:lnTo>
                      <a:pt x="16" y="9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52" name="Freeform 151"/>
              <p:cNvSpPr>
                <a:spLocks noChangeArrowheads="1"/>
              </p:cNvSpPr>
              <p:nvPr/>
            </p:nvSpPr>
            <p:spPr bwMode="auto">
              <a:xfrm>
                <a:off x="1839" y="258"/>
                <a:ext cx="21" cy="22"/>
              </a:xfrm>
              <a:custGeom>
                <a:avLst/>
                <a:gdLst>
                  <a:gd name="T0" fmla="*/ 12 w 21"/>
                  <a:gd name="T1" fmla="*/ 10 h 22"/>
                  <a:gd name="T2" fmla="*/ 14 w 21"/>
                  <a:gd name="T3" fmla="*/ 14 h 22"/>
                  <a:gd name="T4" fmla="*/ 12 w 21"/>
                  <a:gd name="T5" fmla="*/ 14 h 22"/>
                  <a:gd name="T6" fmla="*/ 9 w 21"/>
                  <a:gd name="T7" fmla="*/ 12 h 22"/>
                  <a:gd name="T8" fmla="*/ 5 w 21"/>
                  <a:gd name="T9" fmla="*/ 17 h 22"/>
                  <a:gd name="T10" fmla="*/ 7 w 21"/>
                  <a:gd name="T11" fmla="*/ 22 h 22"/>
                  <a:gd name="T12" fmla="*/ 5 w 21"/>
                  <a:gd name="T13" fmla="*/ 22 h 22"/>
                  <a:gd name="T14" fmla="*/ 0 w 21"/>
                  <a:gd name="T15" fmla="*/ 14 h 22"/>
                  <a:gd name="T16" fmla="*/ 16 w 21"/>
                  <a:gd name="T17" fmla="*/ 0 h 22"/>
                  <a:gd name="T18" fmla="*/ 21 w 21"/>
                  <a:gd name="T19" fmla="*/ 10 h 22"/>
                  <a:gd name="T20" fmla="*/ 19 w 21"/>
                  <a:gd name="T21" fmla="*/ 10 h 22"/>
                  <a:gd name="T22" fmla="*/ 16 w 21"/>
                  <a:gd name="T23" fmla="*/ 5 h 22"/>
                  <a:gd name="T24" fmla="*/ 12 w 21"/>
                  <a:gd name="T25" fmla="*/ 10 h 2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"/>
                  <a:gd name="T40" fmla="*/ 0 h 22"/>
                  <a:gd name="T41" fmla="*/ 21 w 21"/>
                  <a:gd name="T42" fmla="*/ 22 h 2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" h="22">
                    <a:moveTo>
                      <a:pt x="12" y="10"/>
                    </a:moveTo>
                    <a:lnTo>
                      <a:pt x="14" y="14"/>
                    </a:lnTo>
                    <a:lnTo>
                      <a:pt x="12" y="14"/>
                    </a:lnTo>
                    <a:lnTo>
                      <a:pt x="9" y="12"/>
                    </a:lnTo>
                    <a:lnTo>
                      <a:pt x="5" y="17"/>
                    </a:lnTo>
                    <a:lnTo>
                      <a:pt x="7" y="22"/>
                    </a:lnTo>
                    <a:lnTo>
                      <a:pt x="5" y="22"/>
                    </a:lnTo>
                    <a:lnTo>
                      <a:pt x="0" y="14"/>
                    </a:lnTo>
                    <a:lnTo>
                      <a:pt x="16" y="0"/>
                    </a:lnTo>
                    <a:lnTo>
                      <a:pt x="21" y="10"/>
                    </a:lnTo>
                    <a:lnTo>
                      <a:pt x="19" y="10"/>
                    </a:lnTo>
                    <a:lnTo>
                      <a:pt x="16" y="5"/>
                    </a:lnTo>
                    <a:lnTo>
                      <a:pt x="12" y="1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53" name="Freeform 152"/>
              <p:cNvSpPr>
                <a:spLocks noEditPoints="1" noChangeArrowheads="1"/>
              </p:cNvSpPr>
              <p:nvPr/>
            </p:nvSpPr>
            <p:spPr bwMode="auto">
              <a:xfrm>
                <a:off x="1846" y="268"/>
                <a:ext cx="21" cy="23"/>
              </a:xfrm>
              <a:custGeom>
                <a:avLst/>
                <a:gdLst>
                  <a:gd name="T0" fmla="*/ 5 w 9"/>
                  <a:gd name="T1" fmla="*/ 18 h 10"/>
                  <a:gd name="T2" fmla="*/ 5 w 9"/>
                  <a:gd name="T3" fmla="*/ 18 h 10"/>
                  <a:gd name="T4" fmla="*/ 7 w 9"/>
                  <a:gd name="T5" fmla="*/ 16 h 10"/>
                  <a:gd name="T6" fmla="*/ 9 w 9"/>
                  <a:gd name="T7" fmla="*/ 12 h 10"/>
                  <a:gd name="T8" fmla="*/ 7 w 9"/>
                  <a:gd name="T9" fmla="*/ 12 h 10"/>
                  <a:gd name="T10" fmla="*/ 2 w 9"/>
                  <a:gd name="T11" fmla="*/ 16 h 10"/>
                  <a:gd name="T12" fmla="*/ 0 w 9"/>
                  <a:gd name="T13" fmla="*/ 14 h 10"/>
                  <a:gd name="T14" fmla="*/ 16 w 9"/>
                  <a:gd name="T15" fmla="*/ 0 h 10"/>
                  <a:gd name="T16" fmla="*/ 19 w 9"/>
                  <a:gd name="T17" fmla="*/ 5 h 10"/>
                  <a:gd name="T18" fmla="*/ 19 w 9"/>
                  <a:gd name="T19" fmla="*/ 12 h 10"/>
                  <a:gd name="T20" fmla="*/ 16 w 9"/>
                  <a:gd name="T21" fmla="*/ 12 h 10"/>
                  <a:gd name="T22" fmla="*/ 12 w 9"/>
                  <a:gd name="T23" fmla="*/ 14 h 10"/>
                  <a:gd name="T24" fmla="*/ 9 w 9"/>
                  <a:gd name="T25" fmla="*/ 18 h 10"/>
                  <a:gd name="T26" fmla="*/ 7 w 9"/>
                  <a:gd name="T27" fmla="*/ 21 h 10"/>
                  <a:gd name="T28" fmla="*/ 5 w 9"/>
                  <a:gd name="T29" fmla="*/ 23 h 10"/>
                  <a:gd name="T30" fmla="*/ 5 w 9"/>
                  <a:gd name="T31" fmla="*/ 18 h 10"/>
                  <a:gd name="T32" fmla="*/ 16 w 9"/>
                  <a:gd name="T33" fmla="*/ 5 h 10"/>
                  <a:gd name="T34" fmla="*/ 12 w 9"/>
                  <a:gd name="T35" fmla="*/ 9 h 10"/>
                  <a:gd name="T36" fmla="*/ 12 w 9"/>
                  <a:gd name="T37" fmla="*/ 9 h 10"/>
                  <a:gd name="T38" fmla="*/ 14 w 9"/>
                  <a:gd name="T39" fmla="*/ 12 h 10"/>
                  <a:gd name="T40" fmla="*/ 16 w 9"/>
                  <a:gd name="T41" fmla="*/ 9 h 10"/>
                  <a:gd name="T42" fmla="*/ 16 w 9"/>
                  <a:gd name="T43" fmla="*/ 7 h 10"/>
                  <a:gd name="T44" fmla="*/ 16 w 9"/>
                  <a:gd name="T45" fmla="*/ 5 h 1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9"/>
                  <a:gd name="T70" fmla="*/ 0 h 10"/>
                  <a:gd name="T71" fmla="*/ 9 w 9"/>
                  <a:gd name="T72" fmla="*/ 10 h 1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9" h="10">
                    <a:moveTo>
                      <a:pt x="2" y="8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3"/>
                      <a:pt x="9" y="4"/>
                      <a:pt x="8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6"/>
                      <a:pt x="6" y="6"/>
                      <a:pt x="5" y="6"/>
                    </a:cubicBezTo>
                    <a:cubicBezTo>
                      <a:pt x="6" y="7"/>
                      <a:pt x="5" y="7"/>
                      <a:pt x="4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10"/>
                      <a:pt x="2" y="10"/>
                      <a:pt x="2" y="10"/>
                    </a:cubicBezTo>
                    <a:lnTo>
                      <a:pt x="2" y="8"/>
                    </a:lnTo>
                    <a:close/>
                    <a:moveTo>
                      <a:pt x="7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3"/>
                      <a:pt x="7" y="3"/>
                    </a:cubicBez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54" name="Freeform 153"/>
              <p:cNvSpPr>
                <a:spLocks noChangeArrowheads="1"/>
              </p:cNvSpPr>
              <p:nvPr/>
            </p:nvSpPr>
            <p:spPr bwMode="auto">
              <a:xfrm>
                <a:off x="1789" y="249"/>
                <a:ext cx="19" cy="19"/>
              </a:xfrm>
              <a:custGeom>
                <a:avLst/>
                <a:gdLst>
                  <a:gd name="T0" fmla="*/ 17 w 19"/>
                  <a:gd name="T1" fmla="*/ 0 h 19"/>
                  <a:gd name="T2" fmla="*/ 19 w 19"/>
                  <a:gd name="T3" fmla="*/ 2 h 19"/>
                  <a:gd name="T4" fmla="*/ 5 w 19"/>
                  <a:gd name="T5" fmla="*/ 14 h 19"/>
                  <a:gd name="T6" fmla="*/ 10 w 19"/>
                  <a:gd name="T7" fmla="*/ 19 h 19"/>
                  <a:gd name="T8" fmla="*/ 7 w 19"/>
                  <a:gd name="T9" fmla="*/ 19 h 19"/>
                  <a:gd name="T10" fmla="*/ 0 w 19"/>
                  <a:gd name="T11" fmla="*/ 12 h 19"/>
                  <a:gd name="T12" fmla="*/ 17 w 19"/>
                  <a:gd name="T13" fmla="*/ 0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"/>
                  <a:gd name="T22" fmla="*/ 0 h 19"/>
                  <a:gd name="T23" fmla="*/ 19 w 19"/>
                  <a:gd name="T24" fmla="*/ 19 h 1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" h="19">
                    <a:moveTo>
                      <a:pt x="17" y="0"/>
                    </a:moveTo>
                    <a:lnTo>
                      <a:pt x="19" y="2"/>
                    </a:lnTo>
                    <a:lnTo>
                      <a:pt x="5" y="14"/>
                    </a:lnTo>
                    <a:lnTo>
                      <a:pt x="10" y="19"/>
                    </a:lnTo>
                    <a:lnTo>
                      <a:pt x="7" y="19"/>
                    </a:lnTo>
                    <a:lnTo>
                      <a:pt x="0" y="1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55" name="Freeform 154"/>
              <p:cNvSpPr>
                <a:spLocks noEditPoints="1" noChangeArrowheads="1"/>
              </p:cNvSpPr>
              <p:nvPr/>
            </p:nvSpPr>
            <p:spPr bwMode="auto">
              <a:xfrm>
                <a:off x="1796" y="256"/>
                <a:ext cx="24" cy="21"/>
              </a:xfrm>
              <a:custGeom>
                <a:avLst/>
                <a:gdLst>
                  <a:gd name="T0" fmla="*/ 14 w 10"/>
                  <a:gd name="T1" fmla="*/ 2 h 9"/>
                  <a:gd name="T2" fmla="*/ 22 w 10"/>
                  <a:gd name="T3" fmla="*/ 5 h 9"/>
                  <a:gd name="T4" fmla="*/ 19 w 10"/>
                  <a:gd name="T5" fmla="*/ 12 h 9"/>
                  <a:gd name="T6" fmla="*/ 12 w 10"/>
                  <a:gd name="T7" fmla="*/ 19 h 9"/>
                  <a:gd name="T8" fmla="*/ 2 w 10"/>
                  <a:gd name="T9" fmla="*/ 19 h 9"/>
                  <a:gd name="T10" fmla="*/ 5 w 10"/>
                  <a:gd name="T11" fmla="*/ 9 h 9"/>
                  <a:gd name="T12" fmla="*/ 14 w 10"/>
                  <a:gd name="T13" fmla="*/ 2 h 9"/>
                  <a:gd name="T14" fmla="*/ 7 w 10"/>
                  <a:gd name="T15" fmla="*/ 14 h 9"/>
                  <a:gd name="T16" fmla="*/ 5 w 10"/>
                  <a:gd name="T17" fmla="*/ 16 h 9"/>
                  <a:gd name="T18" fmla="*/ 10 w 10"/>
                  <a:gd name="T19" fmla="*/ 16 h 9"/>
                  <a:gd name="T20" fmla="*/ 17 w 10"/>
                  <a:gd name="T21" fmla="*/ 9 h 9"/>
                  <a:gd name="T22" fmla="*/ 19 w 10"/>
                  <a:gd name="T23" fmla="*/ 5 h 9"/>
                  <a:gd name="T24" fmla="*/ 17 w 10"/>
                  <a:gd name="T25" fmla="*/ 5 h 9"/>
                  <a:gd name="T26" fmla="*/ 7 w 10"/>
                  <a:gd name="T27" fmla="*/ 14 h 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"/>
                  <a:gd name="T43" fmla="*/ 0 h 9"/>
                  <a:gd name="T44" fmla="*/ 10 w 10"/>
                  <a:gd name="T45" fmla="*/ 9 h 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" h="9">
                    <a:moveTo>
                      <a:pt x="6" y="1"/>
                    </a:moveTo>
                    <a:cubicBezTo>
                      <a:pt x="7" y="0"/>
                      <a:pt x="8" y="1"/>
                      <a:pt x="9" y="2"/>
                    </a:cubicBezTo>
                    <a:cubicBezTo>
                      <a:pt x="10" y="3"/>
                      <a:pt x="9" y="4"/>
                      <a:pt x="8" y="5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3" y="9"/>
                      <a:pt x="2" y="9"/>
                      <a:pt x="1" y="8"/>
                    </a:cubicBezTo>
                    <a:cubicBezTo>
                      <a:pt x="0" y="6"/>
                      <a:pt x="1" y="5"/>
                      <a:pt x="2" y="4"/>
                    </a:cubicBezTo>
                    <a:lnTo>
                      <a:pt x="6" y="1"/>
                    </a:lnTo>
                    <a:close/>
                    <a:moveTo>
                      <a:pt x="3" y="6"/>
                    </a:moveTo>
                    <a:cubicBezTo>
                      <a:pt x="2" y="6"/>
                      <a:pt x="2" y="6"/>
                      <a:pt x="2" y="7"/>
                    </a:cubicBezTo>
                    <a:cubicBezTo>
                      <a:pt x="3" y="7"/>
                      <a:pt x="3" y="7"/>
                      <a:pt x="4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3" y="6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56" name="Freeform 155"/>
              <p:cNvSpPr>
                <a:spLocks noEditPoints="1" noChangeArrowheads="1"/>
              </p:cNvSpPr>
              <p:nvPr/>
            </p:nvSpPr>
            <p:spPr bwMode="auto">
              <a:xfrm>
                <a:off x="1806" y="268"/>
                <a:ext cx="21" cy="19"/>
              </a:xfrm>
              <a:custGeom>
                <a:avLst/>
                <a:gdLst>
                  <a:gd name="T0" fmla="*/ 12 w 9"/>
                  <a:gd name="T1" fmla="*/ 0 h 8"/>
                  <a:gd name="T2" fmla="*/ 19 w 9"/>
                  <a:gd name="T3" fmla="*/ 2 h 8"/>
                  <a:gd name="T4" fmla="*/ 19 w 9"/>
                  <a:gd name="T5" fmla="*/ 10 h 8"/>
                  <a:gd name="T6" fmla="*/ 9 w 9"/>
                  <a:gd name="T7" fmla="*/ 17 h 8"/>
                  <a:gd name="T8" fmla="*/ 2 w 9"/>
                  <a:gd name="T9" fmla="*/ 17 h 8"/>
                  <a:gd name="T10" fmla="*/ 2 w 9"/>
                  <a:gd name="T11" fmla="*/ 7 h 8"/>
                  <a:gd name="T12" fmla="*/ 12 w 9"/>
                  <a:gd name="T13" fmla="*/ 0 h 8"/>
                  <a:gd name="T14" fmla="*/ 5 w 9"/>
                  <a:gd name="T15" fmla="*/ 12 h 8"/>
                  <a:gd name="T16" fmla="*/ 5 w 9"/>
                  <a:gd name="T17" fmla="*/ 14 h 8"/>
                  <a:gd name="T18" fmla="*/ 7 w 9"/>
                  <a:gd name="T19" fmla="*/ 14 h 8"/>
                  <a:gd name="T20" fmla="*/ 16 w 9"/>
                  <a:gd name="T21" fmla="*/ 7 h 8"/>
                  <a:gd name="T22" fmla="*/ 16 w 9"/>
                  <a:gd name="T23" fmla="*/ 5 h 8"/>
                  <a:gd name="T24" fmla="*/ 14 w 9"/>
                  <a:gd name="T25" fmla="*/ 5 h 8"/>
                  <a:gd name="T26" fmla="*/ 5 w 9"/>
                  <a:gd name="T27" fmla="*/ 12 h 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9"/>
                  <a:gd name="T43" fmla="*/ 0 h 8"/>
                  <a:gd name="T44" fmla="*/ 9 w 9"/>
                  <a:gd name="T45" fmla="*/ 8 h 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9" h="8">
                    <a:moveTo>
                      <a:pt x="5" y="0"/>
                    </a:moveTo>
                    <a:cubicBezTo>
                      <a:pt x="6" y="0"/>
                      <a:pt x="7" y="0"/>
                      <a:pt x="8" y="1"/>
                    </a:cubicBezTo>
                    <a:cubicBezTo>
                      <a:pt x="9" y="2"/>
                      <a:pt x="9" y="3"/>
                      <a:pt x="8" y="4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8"/>
                      <a:pt x="2" y="8"/>
                      <a:pt x="1" y="7"/>
                    </a:cubicBezTo>
                    <a:cubicBezTo>
                      <a:pt x="0" y="6"/>
                      <a:pt x="0" y="4"/>
                      <a:pt x="1" y="3"/>
                    </a:cubicBezTo>
                    <a:lnTo>
                      <a:pt x="5" y="0"/>
                    </a:lnTo>
                    <a:close/>
                    <a:moveTo>
                      <a:pt x="2" y="5"/>
                    </a:moveTo>
                    <a:cubicBezTo>
                      <a:pt x="1" y="5"/>
                      <a:pt x="1" y="5"/>
                      <a:pt x="2" y="6"/>
                    </a:cubicBezTo>
                    <a:cubicBezTo>
                      <a:pt x="2" y="6"/>
                      <a:pt x="2" y="6"/>
                      <a:pt x="3" y="6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6" y="1"/>
                      <a:pt x="6" y="2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57" name="Freeform 156"/>
              <p:cNvSpPr>
                <a:spLocks noChangeArrowheads="1"/>
              </p:cNvSpPr>
              <p:nvPr/>
            </p:nvSpPr>
            <p:spPr bwMode="auto">
              <a:xfrm>
                <a:off x="1813" y="275"/>
                <a:ext cx="24" cy="23"/>
              </a:xfrm>
              <a:custGeom>
                <a:avLst/>
                <a:gdLst>
                  <a:gd name="T0" fmla="*/ 9 w 24"/>
                  <a:gd name="T1" fmla="*/ 12 h 23"/>
                  <a:gd name="T2" fmla="*/ 7 w 24"/>
                  <a:gd name="T3" fmla="*/ 12 h 23"/>
                  <a:gd name="T4" fmla="*/ 2 w 24"/>
                  <a:gd name="T5" fmla="*/ 16 h 23"/>
                  <a:gd name="T6" fmla="*/ 0 w 24"/>
                  <a:gd name="T7" fmla="*/ 14 h 23"/>
                  <a:gd name="T8" fmla="*/ 16 w 24"/>
                  <a:gd name="T9" fmla="*/ 0 h 23"/>
                  <a:gd name="T10" fmla="*/ 19 w 24"/>
                  <a:gd name="T11" fmla="*/ 2 h 23"/>
                  <a:gd name="T12" fmla="*/ 12 w 24"/>
                  <a:gd name="T13" fmla="*/ 9 h 23"/>
                  <a:gd name="T14" fmla="*/ 21 w 24"/>
                  <a:gd name="T15" fmla="*/ 7 h 23"/>
                  <a:gd name="T16" fmla="*/ 24 w 24"/>
                  <a:gd name="T17" fmla="*/ 9 h 23"/>
                  <a:gd name="T18" fmla="*/ 12 w 24"/>
                  <a:gd name="T19" fmla="*/ 12 h 23"/>
                  <a:gd name="T20" fmla="*/ 7 w 24"/>
                  <a:gd name="T21" fmla="*/ 23 h 23"/>
                  <a:gd name="T22" fmla="*/ 5 w 24"/>
                  <a:gd name="T23" fmla="*/ 21 h 23"/>
                  <a:gd name="T24" fmla="*/ 9 w 24"/>
                  <a:gd name="T25" fmla="*/ 12 h 2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4"/>
                  <a:gd name="T40" fmla="*/ 0 h 23"/>
                  <a:gd name="T41" fmla="*/ 24 w 24"/>
                  <a:gd name="T42" fmla="*/ 23 h 2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4" h="23">
                    <a:moveTo>
                      <a:pt x="9" y="12"/>
                    </a:moveTo>
                    <a:lnTo>
                      <a:pt x="7" y="12"/>
                    </a:lnTo>
                    <a:lnTo>
                      <a:pt x="2" y="16"/>
                    </a:lnTo>
                    <a:lnTo>
                      <a:pt x="0" y="14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12" y="9"/>
                    </a:lnTo>
                    <a:lnTo>
                      <a:pt x="21" y="7"/>
                    </a:lnTo>
                    <a:lnTo>
                      <a:pt x="24" y="9"/>
                    </a:lnTo>
                    <a:lnTo>
                      <a:pt x="12" y="12"/>
                    </a:lnTo>
                    <a:lnTo>
                      <a:pt x="7" y="23"/>
                    </a:lnTo>
                    <a:lnTo>
                      <a:pt x="5" y="21"/>
                    </a:lnTo>
                    <a:lnTo>
                      <a:pt x="9" y="12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58" name="Freeform 157"/>
              <p:cNvSpPr>
                <a:spLocks noChangeArrowheads="1"/>
              </p:cNvSpPr>
              <p:nvPr/>
            </p:nvSpPr>
            <p:spPr bwMode="auto">
              <a:xfrm>
                <a:off x="1822" y="52"/>
                <a:ext cx="142" cy="154"/>
              </a:xfrm>
              <a:custGeom>
                <a:avLst/>
                <a:gdLst>
                  <a:gd name="T0" fmla="*/ 95 w 142"/>
                  <a:gd name="T1" fmla="*/ 154 h 154"/>
                  <a:gd name="T2" fmla="*/ 0 w 142"/>
                  <a:gd name="T3" fmla="*/ 116 h 154"/>
                  <a:gd name="T4" fmla="*/ 45 w 142"/>
                  <a:gd name="T5" fmla="*/ 0 h 154"/>
                  <a:gd name="T6" fmla="*/ 142 w 142"/>
                  <a:gd name="T7" fmla="*/ 38 h 154"/>
                  <a:gd name="T8" fmla="*/ 95 w 142"/>
                  <a:gd name="T9" fmla="*/ 154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2"/>
                  <a:gd name="T16" fmla="*/ 0 h 154"/>
                  <a:gd name="T17" fmla="*/ 142 w 142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2" h="154">
                    <a:moveTo>
                      <a:pt x="95" y="154"/>
                    </a:moveTo>
                    <a:lnTo>
                      <a:pt x="0" y="116"/>
                    </a:lnTo>
                    <a:lnTo>
                      <a:pt x="45" y="0"/>
                    </a:lnTo>
                    <a:lnTo>
                      <a:pt x="142" y="38"/>
                    </a:lnTo>
                    <a:lnTo>
                      <a:pt x="95" y="154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59" name="Freeform 158"/>
              <p:cNvSpPr>
                <a:spLocks noEditPoints="1" noChangeArrowheads="1"/>
              </p:cNvSpPr>
              <p:nvPr/>
            </p:nvSpPr>
            <p:spPr bwMode="auto">
              <a:xfrm>
                <a:off x="1818" y="45"/>
                <a:ext cx="151" cy="163"/>
              </a:xfrm>
              <a:custGeom>
                <a:avLst/>
                <a:gdLst>
                  <a:gd name="T0" fmla="*/ 144 w 64"/>
                  <a:gd name="T1" fmla="*/ 35 h 69"/>
                  <a:gd name="T2" fmla="*/ 134 w 64"/>
                  <a:gd name="T3" fmla="*/ 33 h 69"/>
                  <a:gd name="T4" fmla="*/ 134 w 64"/>
                  <a:gd name="T5" fmla="*/ 33 h 69"/>
                  <a:gd name="T6" fmla="*/ 125 w 64"/>
                  <a:gd name="T7" fmla="*/ 28 h 69"/>
                  <a:gd name="T8" fmla="*/ 125 w 64"/>
                  <a:gd name="T9" fmla="*/ 28 h 69"/>
                  <a:gd name="T10" fmla="*/ 57 w 64"/>
                  <a:gd name="T11" fmla="*/ 2 h 69"/>
                  <a:gd name="T12" fmla="*/ 45 w 64"/>
                  <a:gd name="T13" fmla="*/ 7 h 69"/>
                  <a:gd name="T14" fmla="*/ 2 w 64"/>
                  <a:gd name="T15" fmla="*/ 116 h 69"/>
                  <a:gd name="T16" fmla="*/ 7 w 64"/>
                  <a:gd name="T17" fmla="*/ 128 h 69"/>
                  <a:gd name="T18" fmla="*/ 94 w 64"/>
                  <a:gd name="T19" fmla="*/ 163 h 69"/>
                  <a:gd name="T20" fmla="*/ 106 w 64"/>
                  <a:gd name="T21" fmla="*/ 156 h 69"/>
                  <a:gd name="T22" fmla="*/ 149 w 64"/>
                  <a:gd name="T23" fmla="*/ 50 h 69"/>
                  <a:gd name="T24" fmla="*/ 144 w 64"/>
                  <a:gd name="T25" fmla="*/ 35 h 69"/>
                  <a:gd name="T26" fmla="*/ 54 w 64"/>
                  <a:gd name="T27" fmla="*/ 142 h 69"/>
                  <a:gd name="T28" fmla="*/ 50 w 64"/>
                  <a:gd name="T29" fmla="*/ 142 h 69"/>
                  <a:gd name="T30" fmla="*/ 52 w 64"/>
                  <a:gd name="T31" fmla="*/ 137 h 69"/>
                  <a:gd name="T32" fmla="*/ 57 w 64"/>
                  <a:gd name="T33" fmla="*/ 137 h 69"/>
                  <a:gd name="T34" fmla="*/ 54 w 64"/>
                  <a:gd name="T35" fmla="*/ 142 h 69"/>
                  <a:gd name="T36" fmla="*/ 99 w 64"/>
                  <a:gd name="T37" fmla="*/ 151 h 69"/>
                  <a:gd name="T38" fmla="*/ 9 w 64"/>
                  <a:gd name="T39" fmla="*/ 116 h 69"/>
                  <a:gd name="T40" fmla="*/ 52 w 64"/>
                  <a:gd name="T41" fmla="*/ 9 h 69"/>
                  <a:gd name="T42" fmla="*/ 142 w 64"/>
                  <a:gd name="T43" fmla="*/ 45 h 69"/>
                  <a:gd name="T44" fmla="*/ 99 w 64"/>
                  <a:gd name="T45" fmla="*/ 151 h 6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64"/>
                  <a:gd name="T70" fmla="*/ 0 h 69"/>
                  <a:gd name="T71" fmla="*/ 64 w 64"/>
                  <a:gd name="T72" fmla="*/ 69 h 6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64" h="69">
                    <a:moveTo>
                      <a:pt x="61" y="15"/>
                    </a:moveTo>
                    <a:cubicBezTo>
                      <a:pt x="57" y="14"/>
                      <a:pt x="57" y="14"/>
                      <a:pt x="57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2" y="0"/>
                      <a:pt x="19" y="1"/>
                      <a:pt x="19" y="3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51"/>
                      <a:pt x="1" y="53"/>
                      <a:pt x="3" y="54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2" y="69"/>
                      <a:pt x="44" y="68"/>
                      <a:pt x="45" y="66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4" y="19"/>
                      <a:pt x="63" y="16"/>
                      <a:pt x="61" y="15"/>
                    </a:cubicBezTo>
                    <a:close/>
                    <a:moveTo>
                      <a:pt x="23" y="60"/>
                    </a:move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4" y="58"/>
                      <a:pt x="24" y="58"/>
                      <a:pt x="24" y="58"/>
                    </a:cubicBezTo>
                    <a:lnTo>
                      <a:pt x="23" y="60"/>
                    </a:lnTo>
                    <a:close/>
                    <a:moveTo>
                      <a:pt x="42" y="64"/>
                    </a:moveTo>
                    <a:cubicBezTo>
                      <a:pt x="4" y="49"/>
                      <a:pt x="4" y="49"/>
                      <a:pt x="4" y="49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60" y="19"/>
                      <a:pt x="60" y="19"/>
                      <a:pt x="60" y="19"/>
                    </a:cubicBezTo>
                    <a:lnTo>
                      <a:pt x="42" y="6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60" name="Freeform 159"/>
              <p:cNvSpPr>
                <a:spLocks noChangeArrowheads="1"/>
              </p:cNvSpPr>
              <p:nvPr/>
            </p:nvSpPr>
            <p:spPr bwMode="auto">
              <a:xfrm>
                <a:off x="1366" y="35"/>
                <a:ext cx="177" cy="124"/>
              </a:xfrm>
              <a:custGeom>
                <a:avLst/>
                <a:gdLst>
                  <a:gd name="T0" fmla="*/ 170 w 177"/>
                  <a:gd name="T1" fmla="*/ 124 h 124"/>
                  <a:gd name="T2" fmla="*/ 0 w 177"/>
                  <a:gd name="T3" fmla="*/ 112 h 124"/>
                  <a:gd name="T4" fmla="*/ 7 w 177"/>
                  <a:gd name="T5" fmla="*/ 0 h 124"/>
                  <a:gd name="T6" fmla="*/ 177 w 177"/>
                  <a:gd name="T7" fmla="*/ 10 h 124"/>
                  <a:gd name="T8" fmla="*/ 170 w 177"/>
                  <a:gd name="T9" fmla="*/ 124 h 1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7"/>
                  <a:gd name="T16" fmla="*/ 0 h 124"/>
                  <a:gd name="T17" fmla="*/ 177 w 177"/>
                  <a:gd name="T18" fmla="*/ 124 h 1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7" h="124">
                    <a:moveTo>
                      <a:pt x="170" y="124"/>
                    </a:moveTo>
                    <a:lnTo>
                      <a:pt x="0" y="112"/>
                    </a:lnTo>
                    <a:lnTo>
                      <a:pt x="7" y="0"/>
                    </a:lnTo>
                    <a:lnTo>
                      <a:pt x="177" y="10"/>
                    </a:lnTo>
                    <a:lnTo>
                      <a:pt x="170" y="124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61" name="Freeform 160"/>
              <p:cNvSpPr>
                <a:spLocks noChangeArrowheads="1"/>
              </p:cNvSpPr>
              <p:nvPr/>
            </p:nvSpPr>
            <p:spPr bwMode="auto">
              <a:xfrm>
                <a:off x="1366" y="35"/>
                <a:ext cx="177" cy="124"/>
              </a:xfrm>
              <a:custGeom>
                <a:avLst/>
                <a:gdLst>
                  <a:gd name="T0" fmla="*/ 170 w 177"/>
                  <a:gd name="T1" fmla="*/ 124 h 124"/>
                  <a:gd name="T2" fmla="*/ 0 w 177"/>
                  <a:gd name="T3" fmla="*/ 112 h 124"/>
                  <a:gd name="T4" fmla="*/ 7 w 177"/>
                  <a:gd name="T5" fmla="*/ 0 h 124"/>
                  <a:gd name="T6" fmla="*/ 177 w 177"/>
                  <a:gd name="T7" fmla="*/ 10 h 124"/>
                  <a:gd name="T8" fmla="*/ 170 w 177"/>
                  <a:gd name="T9" fmla="*/ 124 h 1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7"/>
                  <a:gd name="T16" fmla="*/ 0 h 124"/>
                  <a:gd name="T17" fmla="*/ 177 w 177"/>
                  <a:gd name="T18" fmla="*/ 124 h 1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7" h="124">
                    <a:moveTo>
                      <a:pt x="170" y="124"/>
                    </a:moveTo>
                    <a:lnTo>
                      <a:pt x="0" y="112"/>
                    </a:lnTo>
                    <a:lnTo>
                      <a:pt x="7" y="0"/>
                    </a:lnTo>
                    <a:lnTo>
                      <a:pt x="177" y="10"/>
                    </a:lnTo>
                    <a:lnTo>
                      <a:pt x="170" y="12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62" name="Freeform 161"/>
              <p:cNvSpPr>
                <a:spLocks noChangeArrowheads="1"/>
              </p:cNvSpPr>
              <p:nvPr/>
            </p:nvSpPr>
            <p:spPr bwMode="auto">
              <a:xfrm>
                <a:off x="1453" y="38"/>
                <a:ext cx="7" cy="5"/>
              </a:xfrm>
              <a:custGeom>
                <a:avLst/>
                <a:gdLst>
                  <a:gd name="T0" fmla="*/ 7 w 7"/>
                  <a:gd name="T1" fmla="*/ 5 h 5"/>
                  <a:gd name="T2" fmla="*/ 0 w 7"/>
                  <a:gd name="T3" fmla="*/ 5 h 5"/>
                  <a:gd name="T4" fmla="*/ 2 w 7"/>
                  <a:gd name="T5" fmla="*/ 0 h 5"/>
                  <a:gd name="T6" fmla="*/ 7 w 7"/>
                  <a:gd name="T7" fmla="*/ 0 h 5"/>
                  <a:gd name="T8" fmla="*/ 7 w 7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5"/>
                  <a:gd name="T17" fmla="*/ 7 w 7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5">
                    <a:moveTo>
                      <a:pt x="7" y="5"/>
                    </a:moveTo>
                    <a:lnTo>
                      <a:pt x="0" y="5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8C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63" name="Freeform 162"/>
              <p:cNvSpPr>
                <a:spLocks noChangeArrowheads="1"/>
              </p:cNvSpPr>
              <p:nvPr/>
            </p:nvSpPr>
            <p:spPr bwMode="auto">
              <a:xfrm>
                <a:off x="1453" y="38"/>
                <a:ext cx="7" cy="5"/>
              </a:xfrm>
              <a:custGeom>
                <a:avLst/>
                <a:gdLst>
                  <a:gd name="T0" fmla="*/ 7 w 7"/>
                  <a:gd name="T1" fmla="*/ 5 h 5"/>
                  <a:gd name="T2" fmla="*/ 0 w 7"/>
                  <a:gd name="T3" fmla="*/ 5 h 5"/>
                  <a:gd name="T4" fmla="*/ 2 w 7"/>
                  <a:gd name="T5" fmla="*/ 0 h 5"/>
                  <a:gd name="T6" fmla="*/ 7 w 7"/>
                  <a:gd name="T7" fmla="*/ 0 h 5"/>
                  <a:gd name="T8" fmla="*/ 7 w 7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5"/>
                  <a:gd name="T17" fmla="*/ 7 w 7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5">
                    <a:moveTo>
                      <a:pt x="7" y="5"/>
                    </a:moveTo>
                    <a:lnTo>
                      <a:pt x="0" y="5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7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64" name="Freeform 163"/>
              <p:cNvSpPr>
                <a:spLocks noChangeArrowheads="1"/>
              </p:cNvSpPr>
              <p:nvPr/>
            </p:nvSpPr>
            <p:spPr bwMode="auto">
              <a:xfrm>
                <a:off x="1420" y="152"/>
                <a:ext cx="59" cy="28"/>
              </a:xfrm>
              <a:custGeom>
                <a:avLst/>
                <a:gdLst>
                  <a:gd name="T0" fmla="*/ 47 w 25"/>
                  <a:gd name="T1" fmla="*/ 16 h 12"/>
                  <a:gd name="T2" fmla="*/ 47 w 25"/>
                  <a:gd name="T3" fmla="*/ 2 h 12"/>
                  <a:gd name="T4" fmla="*/ 31 w 25"/>
                  <a:gd name="T5" fmla="*/ 2 h 12"/>
                  <a:gd name="T6" fmla="*/ 31 w 25"/>
                  <a:gd name="T7" fmla="*/ 2 h 12"/>
                  <a:gd name="T8" fmla="*/ 14 w 25"/>
                  <a:gd name="T9" fmla="*/ 0 h 12"/>
                  <a:gd name="T10" fmla="*/ 12 w 25"/>
                  <a:gd name="T11" fmla="*/ 16 h 12"/>
                  <a:gd name="T12" fmla="*/ 0 w 25"/>
                  <a:gd name="T13" fmla="*/ 23 h 12"/>
                  <a:gd name="T14" fmla="*/ 0 w 25"/>
                  <a:gd name="T15" fmla="*/ 23 h 12"/>
                  <a:gd name="T16" fmla="*/ 28 w 25"/>
                  <a:gd name="T17" fmla="*/ 26 h 12"/>
                  <a:gd name="T18" fmla="*/ 28 w 25"/>
                  <a:gd name="T19" fmla="*/ 26 h 12"/>
                  <a:gd name="T20" fmla="*/ 59 w 25"/>
                  <a:gd name="T21" fmla="*/ 28 h 12"/>
                  <a:gd name="T22" fmla="*/ 59 w 25"/>
                  <a:gd name="T23" fmla="*/ 26 h 12"/>
                  <a:gd name="T24" fmla="*/ 47 w 25"/>
                  <a:gd name="T25" fmla="*/ 16 h 1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5"/>
                  <a:gd name="T40" fmla="*/ 0 h 12"/>
                  <a:gd name="T41" fmla="*/ 25 w 25"/>
                  <a:gd name="T42" fmla="*/ 12 h 1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5" h="12">
                    <a:moveTo>
                      <a:pt x="20" y="7"/>
                    </a:moveTo>
                    <a:cubicBezTo>
                      <a:pt x="20" y="6"/>
                      <a:pt x="20" y="1"/>
                      <a:pt x="20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5"/>
                      <a:pt x="5" y="7"/>
                    </a:cubicBezTo>
                    <a:cubicBezTo>
                      <a:pt x="4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11"/>
                      <a:pt x="20" y="11"/>
                      <a:pt x="20" y="7"/>
                    </a:cubicBezTo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65" name="Freeform 164"/>
              <p:cNvSpPr>
                <a:spLocks noEditPoints="1" noChangeArrowheads="1"/>
              </p:cNvSpPr>
              <p:nvPr/>
            </p:nvSpPr>
            <p:spPr bwMode="auto">
              <a:xfrm>
                <a:off x="1361" y="33"/>
                <a:ext cx="184" cy="128"/>
              </a:xfrm>
              <a:custGeom>
                <a:avLst/>
                <a:gdLst>
                  <a:gd name="T0" fmla="*/ 177 w 78"/>
                  <a:gd name="T1" fmla="*/ 9 h 54"/>
                  <a:gd name="T2" fmla="*/ 14 w 78"/>
                  <a:gd name="T3" fmla="*/ 0 h 54"/>
                  <a:gd name="T4" fmla="*/ 7 w 78"/>
                  <a:gd name="T5" fmla="*/ 7 h 54"/>
                  <a:gd name="T6" fmla="*/ 0 w 78"/>
                  <a:gd name="T7" fmla="*/ 109 h 54"/>
                  <a:gd name="T8" fmla="*/ 7 w 78"/>
                  <a:gd name="T9" fmla="*/ 119 h 54"/>
                  <a:gd name="T10" fmla="*/ 170 w 78"/>
                  <a:gd name="T11" fmla="*/ 128 h 54"/>
                  <a:gd name="T12" fmla="*/ 179 w 78"/>
                  <a:gd name="T13" fmla="*/ 121 h 54"/>
                  <a:gd name="T14" fmla="*/ 184 w 78"/>
                  <a:gd name="T15" fmla="*/ 17 h 54"/>
                  <a:gd name="T16" fmla="*/ 177 w 78"/>
                  <a:gd name="T17" fmla="*/ 9 h 54"/>
                  <a:gd name="T18" fmla="*/ 97 w 78"/>
                  <a:gd name="T19" fmla="*/ 5 h 54"/>
                  <a:gd name="T20" fmla="*/ 97 w 78"/>
                  <a:gd name="T21" fmla="*/ 7 h 54"/>
                  <a:gd name="T22" fmla="*/ 97 w 78"/>
                  <a:gd name="T23" fmla="*/ 9 h 54"/>
                  <a:gd name="T24" fmla="*/ 94 w 78"/>
                  <a:gd name="T25" fmla="*/ 7 h 54"/>
                  <a:gd name="T26" fmla="*/ 97 w 78"/>
                  <a:gd name="T27" fmla="*/ 5 h 54"/>
                  <a:gd name="T28" fmla="*/ 172 w 78"/>
                  <a:gd name="T29" fmla="*/ 123 h 54"/>
                  <a:gd name="T30" fmla="*/ 7 w 78"/>
                  <a:gd name="T31" fmla="*/ 111 h 54"/>
                  <a:gd name="T32" fmla="*/ 12 w 78"/>
                  <a:gd name="T33" fmla="*/ 5 h 54"/>
                  <a:gd name="T34" fmla="*/ 179 w 78"/>
                  <a:gd name="T35" fmla="*/ 14 h 54"/>
                  <a:gd name="T36" fmla="*/ 172 w 78"/>
                  <a:gd name="T37" fmla="*/ 123 h 5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78"/>
                  <a:gd name="T58" fmla="*/ 0 h 54"/>
                  <a:gd name="T59" fmla="*/ 78 w 78"/>
                  <a:gd name="T60" fmla="*/ 54 h 5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78" h="54">
                    <a:moveTo>
                      <a:pt x="75" y="4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3" y="1"/>
                      <a:pt x="3" y="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8"/>
                      <a:pt x="2" y="50"/>
                      <a:pt x="3" y="50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74" y="54"/>
                      <a:pt x="75" y="53"/>
                      <a:pt x="76" y="51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5"/>
                      <a:pt x="77" y="4"/>
                      <a:pt x="75" y="4"/>
                    </a:cubicBezTo>
                    <a:moveTo>
                      <a:pt x="41" y="2"/>
                    </a:moveTo>
                    <a:cubicBezTo>
                      <a:pt x="41" y="3"/>
                      <a:pt x="41" y="3"/>
                      <a:pt x="41" y="3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1" y="2"/>
                      <a:pt x="41" y="2"/>
                      <a:pt x="41" y="2"/>
                    </a:cubicBezTo>
                    <a:moveTo>
                      <a:pt x="73" y="52"/>
                    </a:moveTo>
                    <a:cubicBezTo>
                      <a:pt x="3" y="47"/>
                      <a:pt x="3" y="47"/>
                      <a:pt x="3" y="47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3" y="52"/>
                      <a:pt x="73" y="52"/>
                      <a:pt x="73" y="52"/>
                    </a:cubicBezTo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66" name="Freeform 165"/>
              <p:cNvSpPr>
                <a:spLocks noChangeArrowheads="1"/>
              </p:cNvSpPr>
              <p:nvPr/>
            </p:nvSpPr>
            <p:spPr bwMode="auto">
              <a:xfrm>
                <a:off x="1361" y="140"/>
                <a:ext cx="73" cy="14"/>
              </a:xfrm>
              <a:custGeom>
                <a:avLst/>
                <a:gdLst>
                  <a:gd name="T0" fmla="*/ 73 w 31"/>
                  <a:gd name="T1" fmla="*/ 12 h 6"/>
                  <a:gd name="T2" fmla="*/ 7 w 31"/>
                  <a:gd name="T3" fmla="*/ 7 h 6"/>
                  <a:gd name="T4" fmla="*/ 0 w 31"/>
                  <a:gd name="T5" fmla="*/ 0 h 6"/>
                  <a:gd name="T6" fmla="*/ 0 w 31"/>
                  <a:gd name="T7" fmla="*/ 2 h 6"/>
                  <a:gd name="T8" fmla="*/ 7 w 31"/>
                  <a:gd name="T9" fmla="*/ 12 h 6"/>
                  <a:gd name="T10" fmla="*/ 73 w 31"/>
                  <a:gd name="T11" fmla="*/ 14 h 6"/>
                  <a:gd name="T12" fmla="*/ 73 w 31"/>
                  <a:gd name="T13" fmla="*/ 12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"/>
                  <a:gd name="T22" fmla="*/ 0 h 6"/>
                  <a:gd name="T23" fmla="*/ 31 w 31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" h="6">
                    <a:moveTo>
                      <a:pt x="31" y="5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0" y="2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2" y="5"/>
                      <a:pt x="3" y="5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1" y="6"/>
                      <a:pt x="31" y="5"/>
                      <a:pt x="31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67" name="Freeform 166"/>
              <p:cNvSpPr>
                <a:spLocks noChangeArrowheads="1"/>
              </p:cNvSpPr>
              <p:nvPr/>
            </p:nvSpPr>
            <p:spPr bwMode="auto">
              <a:xfrm>
                <a:off x="1420" y="173"/>
                <a:ext cx="59" cy="7"/>
              </a:xfrm>
              <a:custGeom>
                <a:avLst/>
                <a:gdLst>
                  <a:gd name="T0" fmla="*/ 50 w 25"/>
                  <a:gd name="T1" fmla="*/ 2 h 3"/>
                  <a:gd name="T2" fmla="*/ 28 w 25"/>
                  <a:gd name="T3" fmla="*/ 2 h 3"/>
                  <a:gd name="T4" fmla="*/ 28 w 25"/>
                  <a:gd name="T5" fmla="*/ 2 h 3"/>
                  <a:gd name="T6" fmla="*/ 7 w 25"/>
                  <a:gd name="T7" fmla="*/ 0 h 3"/>
                  <a:gd name="T8" fmla="*/ 0 w 25"/>
                  <a:gd name="T9" fmla="*/ 2 h 3"/>
                  <a:gd name="T10" fmla="*/ 0 w 25"/>
                  <a:gd name="T11" fmla="*/ 2 h 3"/>
                  <a:gd name="T12" fmla="*/ 28 w 25"/>
                  <a:gd name="T13" fmla="*/ 5 h 3"/>
                  <a:gd name="T14" fmla="*/ 28 w 25"/>
                  <a:gd name="T15" fmla="*/ 5 h 3"/>
                  <a:gd name="T16" fmla="*/ 59 w 25"/>
                  <a:gd name="T17" fmla="*/ 7 h 3"/>
                  <a:gd name="T18" fmla="*/ 59 w 25"/>
                  <a:gd name="T19" fmla="*/ 5 h 3"/>
                  <a:gd name="T20" fmla="*/ 50 w 25"/>
                  <a:gd name="T21" fmla="*/ 2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5"/>
                  <a:gd name="T34" fmla="*/ 0 h 3"/>
                  <a:gd name="T35" fmla="*/ 25 w 25"/>
                  <a:gd name="T36" fmla="*/ 3 h 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5" h="3">
                    <a:moveTo>
                      <a:pt x="21" y="1"/>
                    </a:move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3" y="2"/>
                      <a:pt x="21" y="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68" name="Freeform 167"/>
              <p:cNvSpPr>
                <a:spLocks noChangeArrowheads="1"/>
              </p:cNvSpPr>
              <p:nvPr/>
            </p:nvSpPr>
            <p:spPr bwMode="auto">
              <a:xfrm>
                <a:off x="1467" y="152"/>
                <a:ext cx="74" cy="9"/>
              </a:xfrm>
              <a:custGeom>
                <a:avLst/>
                <a:gdLst>
                  <a:gd name="T0" fmla="*/ 64 w 31"/>
                  <a:gd name="T1" fmla="*/ 7 h 4"/>
                  <a:gd name="T2" fmla="*/ 0 w 31"/>
                  <a:gd name="T3" fmla="*/ 2 h 4"/>
                  <a:gd name="T4" fmla="*/ 0 w 31"/>
                  <a:gd name="T5" fmla="*/ 5 h 4"/>
                  <a:gd name="T6" fmla="*/ 64 w 31"/>
                  <a:gd name="T7" fmla="*/ 9 h 4"/>
                  <a:gd name="T8" fmla="*/ 74 w 31"/>
                  <a:gd name="T9" fmla="*/ 2 h 4"/>
                  <a:gd name="T10" fmla="*/ 74 w 31"/>
                  <a:gd name="T11" fmla="*/ 0 h 4"/>
                  <a:gd name="T12" fmla="*/ 64 w 31"/>
                  <a:gd name="T13" fmla="*/ 7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"/>
                  <a:gd name="T22" fmla="*/ 0 h 4"/>
                  <a:gd name="T23" fmla="*/ 31 w 31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" h="4">
                    <a:moveTo>
                      <a:pt x="27" y="3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9" y="4"/>
                      <a:pt x="30" y="3"/>
                      <a:pt x="31" y="1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1"/>
                      <a:pt x="29" y="3"/>
                      <a:pt x="27" y="3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69" name="Freeform 168"/>
              <p:cNvSpPr>
                <a:spLocks noChangeArrowheads="1"/>
              </p:cNvSpPr>
              <p:nvPr/>
            </p:nvSpPr>
            <p:spPr bwMode="auto">
              <a:xfrm>
                <a:off x="1467" y="159"/>
                <a:ext cx="3" cy="16"/>
              </a:xfrm>
              <a:custGeom>
                <a:avLst/>
                <a:gdLst>
                  <a:gd name="T0" fmla="*/ 0 w 1"/>
                  <a:gd name="T1" fmla="*/ 0 h 7"/>
                  <a:gd name="T2" fmla="*/ 0 w 1"/>
                  <a:gd name="T3" fmla="*/ 0 h 7"/>
                  <a:gd name="T4" fmla="*/ 0 w 1"/>
                  <a:gd name="T5" fmla="*/ 9 h 7"/>
                  <a:gd name="T6" fmla="*/ 3 w 1"/>
                  <a:gd name="T7" fmla="*/ 16 h 7"/>
                  <a:gd name="T8" fmla="*/ 3 w 1"/>
                  <a:gd name="T9" fmla="*/ 16 h 7"/>
                  <a:gd name="T10" fmla="*/ 0 w 1"/>
                  <a:gd name="T11" fmla="*/ 9 h 7"/>
                  <a:gd name="T12" fmla="*/ 0 w 1"/>
                  <a:gd name="T13" fmla="*/ 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7"/>
                  <a:gd name="T23" fmla="*/ 1 w 1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6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6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70" name="Freeform 169"/>
              <p:cNvSpPr>
                <a:spLocks noEditPoints="1" noChangeArrowheads="1"/>
              </p:cNvSpPr>
              <p:nvPr/>
            </p:nvSpPr>
            <p:spPr bwMode="auto">
              <a:xfrm>
                <a:off x="1467" y="159"/>
                <a:ext cx="12" cy="19"/>
              </a:xfrm>
              <a:custGeom>
                <a:avLst/>
                <a:gdLst>
                  <a:gd name="T0" fmla="*/ 7 w 5"/>
                  <a:gd name="T1" fmla="*/ 19 h 8"/>
                  <a:gd name="T2" fmla="*/ 12 w 5"/>
                  <a:gd name="T3" fmla="*/ 19 h 8"/>
                  <a:gd name="T4" fmla="*/ 12 w 5"/>
                  <a:gd name="T5" fmla="*/ 19 h 8"/>
                  <a:gd name="T6" fmla="*/ 7 w 5"/>
                  <a:gd name="T7" fmla="*/ 19 h 8"/>
                  <a:gd name="T8" fmla="*/ 7 w 5"/>
                  <a:gd name="T9" fmla="*/ 19 h 8"/>
                  <a:gd name="T10" fmla="*/ 7 w 5"/>
                  <a:gd name="T11" fmla="*/ 19 h 8"/>
                  <a:gd name="T12" fmla="*/ 7 w 5"/>
                  <a:gd name="T13" fmla="*/ 19 h 8"/>
                  <a:gd name="T14" fmla="*/ 7 w 5"/>
                  <a:gd name="T15" fmla="*/ 19 h 8"/>
                  <a:gd name="T16" fmla="*/ 7 w 5"/>
                  <a:gd name="T17" fmla="*/ 19 h 8"/>
                  <a:gd name="T18" fmla="*/ 7 w 5"/>
                  <a:gd name="T19" fmla="*/ 19 h 8"/>
                  <a:gd name="T20" fmla="*/ 0 w 5"/>
                  <a:gd name="T21" fmla="*/ 0 h 8"/>
                  <a:gd name="T22" fmla="*/ 0 w 5"/>
                  <a:gd name="T23" fmla="*/ 0 h 8"/>
                  <a:gd name="T24" fmla="*/ 0 w 5"/>
                  <a:gd name="T25" fmla="*/ 12 h 8"/>
                  <a:gd name="T26" fmla="*/ 2 w 5"/>
                  <a:gd name="T27" fmla="*/ 17 h 8"/>
                  <a:gd name="T28" fmla="*/ 2 w 5"/>
                  <a:gd name="T29" fmla="*/ 17 h 8"/>
                  <a:gd name="T30" fmla="*/ 0 w 5"/>
                  <a:gd name="T31" fmla="*/ 10 h 8"/>
                  <a:gd name="T32" fmla="*/ 0 w 5"/>
                  <a:gd name="T33" fmla="*/ 0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5"/>
                  <a:gd name="T52" fmla="*/ 0 h 8"/>
                  <a:gd name="T53" fmla="*/ 5 w 5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5" h="8">
                    <a:moveTo>
                      <a:pt x="3" y="8"/>
                    </a:moveTo>
                    <a:cubicBezTo>
                      <a:pt x="4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4" y="8"/>
                      <a:pt x="3" y="8"/>
                    </a:cubicBezTo>
                    <a:moveTo>
                      <a:pt x="3" y="8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moveTo>
                      <a:pt x="3" y="8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4"/>
                      <a:pt x="0" y="5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6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</a:path>
                </a:pathLst>
              </a:custGeom>
              <a:solidFill>
                <a:srgbClr val="6855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71" name="Freeform 170"/>
              <p:cNvSpPr>
                <a:spLocks noChangeArrowheads="1"/>
              </p:cNvSpPr>
              <p:nvPr/>
            </p:nvSpPr>
            <p:spPr bwMode="auto">
              <a:xfrm>
                <a:off x="1470" y="175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5 w 4"/>
                  <a:gd name="T3" fmla="*/ 3 h 2"/>
                  <a:gd name="T4" fmla="*/ 9 w 4"/>
                  <a:gd name="T5" fmla="*/ 5 h 2"/>
                  <a:gd name="T6" fmla="*/ 9 w 4"/>
                  <a:gd name="T7" fmla="*/ 3 h 2"/>
                  <a:gd name="T8" fmla="*/ 5 w 4"/>
                  <a:gd name="T9" fmla="*/ 3 h 2"/>
                  <a:gd name="T10" fmla="*/ 5 w 4"/>
                  <a:gd name="T11" fmla="*/ 3 h 2"/>
                  <a:gd name="T12" fmla="*/ 5 w 4"/>
                  <a:gd name="T13" fmla="*/ 3 h 2"/>
                  <a:gd name="T14" fmla="*/ 5 w 4"/>
                  <a:gd name="T15" fmla="*/ 3 h 2"/>
                  <a:gd name="T16" fmla="*/ 5 w 4"/>
                  <a:gd name="T17" fmla="*/ 3 h 2"/>
                  <a:gd name="T18" fmla="*/ 5 w 4"/>
                  <a:gd name="T19" fmla="*/ 3 h 2"/>
                  <a:gd name="T20" fmla="*/ 5 w 4"/>
                  <a:gd name="T21" fmla="*/ 3 h 2"/>
                  <a:gd name="T22" fmla="*/ 5 w 4"/>
                  <a:gd name="T23" fmla="*/ 3 h 2"/>
                  <a:gd name="T24" fmla="*/ 5 w 4"/>
                  <a:gd name="T25" fmla="*/ 3 h 2"/>
                  <a:gd name="T26" fmla="*/ 5 w 4"/>
                  <a:gd name="T27" fmla="*/ 3 h 2"/>
                  <a:gd name="T28" fmla="*/ 0 w 4"/>
                  <a:gd name="T29" fmla="*/ 0 h 2"/>
                  <a:gd name="T30" fmla="*/ 0 w 4"/>
                  <a:gd name="T31" fmla="*/ 0 h 2"/>
                  <a:gd name="T32" fmla="*/ 0 w 4"/>
                  <a:gd name="T33" fmla="*/ 0 h 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"/>
                  <a:gd name="T52" fmla="*/ 0 h 2"/>
                  <a:gd name="T53" fmla="*/ 4 w 4"/>
                  <a:gd name="T54" fmla="*/ 2 h 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" h="2">
                    <a:moveTo>
                      <a:pt x="0" y="0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72" name="Freeform 171"/>
              <p:cNvSpPr>
                <a:spLocks noEditPoints="1" noChangeArrowheads="1"/>
              </p:cNvSpPr>
              <p:nvPr/>
            </p:nvSpPr>
            <p:spPr bwMode="auto">
              <a:xfrm>
                <a:off x="1420" y="156"/>
                <a:ext cx="14" cy="19"/>
              </a:xfrm>
              <a:custGeom>
                <a:avLst/>
                <a:gdLst>
                  <a:gd name="T0" fmla="*/ 0 w 6"/>
                  <a:gd name="T1" fmla="*/ 19 h 8"/>
                  <a:gd name="T2" fmla="*/ 5 w 6"/>
                  <a:gd name="T3" fmla="*/ 19 h 8"/>
                  <a:gd name="T4" fmla="*/ 5 w 6"/>
                  <a:gd name="T5" fmla="*/ 19 h 8"/>
                  <a:gd name="T6" fmla="*/ 0 w 6"/>
                  <a:gd name="T7" fmla="*/ 19 h 8"/>
                  <a:gd name="T8" fmla="*/ 14 w 6"/>
                  <a:gd name="T9" fmla="*/ 0 h 8"/>
                  <a:gd name="T10" fmla="*/ 14 w 6"/>
                  <a:gd name="T11" fmla="*/ 0 h 8"/>
                  <a:gd name="T12" fmla="*/ 14 w 6"/>
                  <a:gd name="T13" fmla="*/ 0 h 8"/>
                  <a:gd name="T14" fmla="*/ 14 w 6"/>
                  <a:gd name="T15" fmla="*/ 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"/>
                  <a:gd name="T25" fmla="*/ 0 h 8"/>
                  <a:gd name="T26" fmla="*/ 6 w 6"/>
                  <a:gd name="T27" fmla="*/ 8 h 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" h="8">
                    <a:moveTo>
                      <a:pt x="0" y="8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8"/>
                      <a:pt x="0" y="8"/>
                      <a:pt x="0" y="8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73" name="Freeform 172"/>
              <p:cNvSpPr>
                <a:spLocks noChangeArrowheads="1"/>
              </p:cNvSpPr>
              <p:nvPr/>
            </p:nvSpPr>
            <p:spPr bwMode="auto">
              <a:xfrm>
                <a:off x="1420" y="156"/>
                <a:ext cx="14" cy="19"/>
              </a:xfrm>
              <a:custGeom>
                <a:avLst/>
                <a:gdLst>
                  <a:gd name="T0" fmla="*/ 14 w 6"/>
                  <a:gd name="T1" fmla="*/ 0 h 8"/>
                  <a:gd name="T2" fmla="*/ 14 w 6"/>
                  <a:gd name="T3" fmla="*/ 0 h 8"/>
                  <a:gd name="T4" fmla="*/ 12 w 6"/>
                  <a:gd name="T5" fmla="*/ 12 h 8"/>
                  <a:gd name="T6" fmla="*/ 12 w 6"/>
                  <a:gd name="T7" fmla="*/ 12 h 8"/>
                  <a:gd name="T8" fmla="*/ 0 w 6"/>
                  <a:gd name="T9" fmla="*/ 19 h 8"/>
                  <a:gd name="T10" fmla="*/ 0 w 6"/>
                  <a:gd name="T11" fmla="*/ 19 h 8"/>
                  <a:gd name="T12" fmla="*/ 0 w 6"/>
                  <a:gd name="T13" fmla="*/ 19 h 8"/>
                  <a:gd name="T14" fmla="*/ 7 w 6"/>
                  <a:gd name="T15" fmla="*/ 17 h 8"/>
                  <a:gd name="T16" fmla="*/ 9 w 6"/>
                  <a:gd name="T17" fmla="*/ 17 h 8"/>
                  <a:gd name="T18" fmla="*/ 12 w 6"/>
                  <a:gd name="T19" fmla="*/ 12 h 8"/>
                  <a:gd name="T20" fmla="*/ 14 w 6"/>
                  <a:gd name="T21" fmla="*/ 0 h 8"/>
                  <a:gd name="T22" fmla="*/ 14 w 6"/>
                  <a:gd name="T23" fmla="*/ 0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"/>
                  <a:gd name="T37" fmla="*/ 0 h 8"/>
                  <a:gd name="T38" fmla="*/ 6 w 6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" h="8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2"/>
                      <a:pt x="5" y="4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7"/>
                      <a:pt x="2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2" y="8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6"/>
                      <a:pt x="5" y="5"/>
                    </a:cubicBezTo>
                    <a:cubicBezTo>
                      <a:pt x="5" y="4"/>
                      <a:pt x="5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6855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74" name="Freeform 173"/>
              <p:cNvSpPr>
                <a:spLocks noChangeArrowheads="1"/>
              </p:cNvSpPr>
              <p:nvPr/>
            </p:nvSpPr>
            <p:spPr bwMode="auto">
              <a:xfrm>
                <a:off x="1420" y="173"/>
                <a:ext cx="9" cy="2"/>
              </a:xfrm>
              <a:custGeom>
                <a:avLst/>
                <a:gdLst>
                  <a:gd name="T0" fmla="*/ 7 w 4"/>
                  <a:gd name="T1" fmla="*/ 0 h 1"/>
                  <a:gd name="T2" fmla="*/ 0 w 4"/>
                  <a:gd name="T3" fmla="*/ 2 h 1"/>
                  <a:gd name="T4" fmla="*/ 0 w 4"/>
                  <a:gd name="T5" fmla="*/ 2 h 1"/>
                  <a:gd name="T6" fmla="*/ 0 w 4"/>
                  <a:gd name="T7" fmla="*/ 2 h 1"/>
                  <a:gd name="T8" fmla="*/ 0 w 4"/>
                  <a:gd name="T9" fmla="*/ 2 h 1"/>
                  <a:gd name="T10" fmla="*/ 5 w 4"/>
                  <a:gd name="T11" fmla="*/ 2 h 1"/>
                  <a:gd name="T12" fmla="*/ 9 w 4"/>
                  <a:gd name="T13" fmla="*/ 0 h 1"/>
                  <a:gd name="T14" fmla="*/ 7 w 4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"/>
                  <a:gd name="T25" fmla="*/ 0 h 1"/>
                  <a:gd name="T26" fmla="*/ 4 w 4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" h="1">
                    <a:moveTo>
                      <a:pt x="3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75" name="Freeform 174"/>
              <p:cNvSpPr>
                <a:spLocks noChangeArrowheads="1"/>
              </p:cNvSpPr>
              <p:nvPr/>
            </p:nvSpPr>
            <p:spPr bwMode="auto">
              <a:xfrm>
                <a:off x="1545" y="5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2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76" name="Rectangle 175"/>
              <p:cNvSpPr>
                <a:spLocks noChangeArrowheads="1"/>
              </p:cNvSpPr>
              <p:nvPr/>
            </p:nvSpPr>
            <p:spPr bwMode="auto">
              <a:xfrm>
                <a:off x="1458" y="38"/>
                <a:ext cx="1" cy="2"/>
              </a:xfrm>
              <a:prstGeom prst="rect">
                <a:avLst/>
              </a:prstGeom>
              <a:solidFill>
                <a:srgbClr val="ABD5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77" name="Freeform 176"/>
              <p:cNvSpPr>
                <a:spLocks noChangeArrowheads="1"/>
              </p:cNvSpPr>
              <p:nvPr/>
            </p:nvSpPr>
            <p:spPr bwMode="auto">
              <a:xfrm>
                <a:off x="1458" y="38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78" name="Freeform 177"/>
              <p:cNvSpPr>
                <a:spLocks noChangeArrowheads="1"/>
              </p:cNvSpPr>
              <p:nvPr/>
            </p:nvSpPr>
            <p:spPr bwMode="auto">
              <a:xfrm>
                <a:off x="1368" y="33"/>
                <a:ext cx="177" cy="19"/>
              </a:xfrm>
              <a:custGeom>
                <a:avLst/>
                <a:gdLst>
                  <a:gd name="T0" fmla="*/ 7 w 75"/>
                  <a:gd name="T1" fmla="*/ 0 h 8"/>
                  <a:gd name="T2" fmla="*/ 0 w 75"/>
                  <a:gd name="T3" fmla="*/ 7 h 8"/>
                  <a:gd name="T4" fmla="*/ 0 w 75"/>
                  <a:gd name="T5" fmla="*/ 7 h 8"/>
                  <a:gd name="T6" fmla="*/ 0 w 75"/>
                  <a:gd name="T7" fmla="*/ 7 h 8"/>
                  <a:gd name="T8" fmla="*/ 7 w 75"/>
                  <a:gd name="T9" fmla="*/ 0 h 8"/>
                  <a:gd name="T10" fmla="*/ 7 w 75"/>
                  <a:gd name="T11" fmla="*/ 0 h 8"/>
                  <a:gd name="T12" fmla="*/ 90 w 75"/>
                  <a:gd name="T13" fmla="*/ 7 h 8"/>
                  <a:gd name="T14" fmla="*/ 90 w 75"/>
                  <a:gd name="T15" fmla="*/ 5 h 8"/>
                  <a:gd name="T16" fmla="*/ 90 w 75"/>
                  <a:gd name="T17" fmla="*/ 7 h 8"/>
                  <a:gd name="T18" fmla="*/ 170 w 75"/>
                  <a:gd name="T19" fmla="*/ 12 h 8"/>
                  <a:gd name="T20" fmla="*/ 177 w 75"/>
                  <a:gd name="T21" fmla="*/ 19 h 8"/>
                  <a:gd name="T22" fmla="*/ 177 w 75"/>
                  <a:gd name="T23" fmla="*/ 17 h 8"/>
                  <a:gd name="T24" fmla="*/ 177 w 75"/>
                  <a:gd name="T25" fmla="*/ 17 h 8"/>
                  <a:gd name="T26" fmla="*/ 170 w 75"/>
                  <a:gd name="T27" fmla="*/ 10 h 8"/>
                  <a:gd name="T28" fmla="*/ 7 w 75"/>
                  <a:gd name="T29" fmla="*/ 0 h 8"/>
                  <a:gd name="T30" fmla="*/ 7 w 75"/>
                  <a:gd name="T31" fmla="*/ 0 h 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75"/>
                  <a:gd name="T49" fmla="*/ 0 h 8"/>
                  <a:gd name="T50" fmla="*/ 75 w 75"/>
                  <a:gd name="T51" fmla="*/ 8 h 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75" h="8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72" y="5"/>
                      <a:pt x="72" y="5"/>
                      <a:pt x="72" y="5"/>
                    </a:cubicBezTo>
                    <a:cubicBezTo>
                      <a:pt x="74" y="5"/>
                      <a:pt x="75" y="6"/>
                      <a:pt x="75" y="8"/>
                    </a:cubicBezTo>
                    <a:cubicBezTo>
                      <a:pt x="75" y="7"/>
                      <a:pt x="75" y="7"/>
                      <a:pt x="75" y="7"/>
                    </a:cubicBezTo>
                    <a:cubicBezTo>
                      <a:pt x="75" y="7"/>
                      <a:pt x="75" y="7"/>
                      <a:pt x="75" y="7"/>
                    </a:cubicBezTo>
                    <a:cubicBezTo>
                      <a:pt x="75" y="5"/>
                      <a:pt x="74" y="4"/>
                      <a:pt x="72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6855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79" name="Freeform 178"/>
              <p:cNvSpPr>
                <a:spLocks noChangeArrowheads="1"/>
              </p:cNvSpPr>
              <p:nvPr/>
            </p:nvSpPr>
            <p:spPr bwMode="auto">
              <a:xfrm>
                <a:off x="2045" y="533"/>
                <a:ext cx="76" cy="78"/>
              </a:xfrm>
              <a:custGeom>
                <a:avLst/>
                <a:gdLst>
                  <a:gd name="T0" fmla="*/ 66 w 32"/>
                  <a:gd name="T1" fmla="*/ 59 h 33"/>
                  <a:gd name="T2" fmla="*/ 19 w 32"/>
                  <a:gd name="T3" fmla="*/ 66 h 33"/>
                  <a:gd name="T4" fmla="*/ 12 w 32"/>
                  <a:gd name="T5" fmla="*/ 19 h 33"/>
                  <a:gd name="T6" fmla="*/ 57 w 32"/>
                  <a:gd name="T7" fmla="*/ 12 h 33"/>
                  <a:gd name="T8" fmla="*/ 66 w 32"/>
                  <a:gd name="T9" fmla="*/ 59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3"/>
                  <a:gd name="T17" fmla="*/ 32 w 32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3">
                    <a:moveTo>
                      <a:pt x="28" y="25"/>
                    </a:moveTo>
                    <a:cubicBezTo>
                      <a:pt x="23" y="31"/>
                      <a:pt x="15" y="33"/>
                      <a:pt x="8" y="28"/>
                    </a:cubicBezTo>
                    <a:cubicBezTo>
                      <a:pt x="2" y="24"/>
                      <a:pt x="0" y="15"/>
                      <a:pt x="5" y="8"/>
                    </a:cubicBezTo>
                    <a:cubicBezTo>
                      <a:pt x="9" y="2"/>
                      <a:pt x="18" y="0"/>
                      <a:pt x="24" y="5"/>
                    </a:cubicBezTo>
                    <a:cubicBezTo>
                      <a:pt x="31" y="9"/>
                      <a:pt x="32" y="18"/>
                      <a:pt x="28" y="25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80" name="Freeform 179"/>
              <p:cNvSpPr>
                <a:spLocks noEditPoints="1" noChangeArrowheads="1"/>
              </p:cNvSpPr>
              <p:nvPr/>
            </p:nvSpPr>
            <p:spPr bwMode="auto">
              <a:xfrm>
                <a:off x="2057" y="545"/>
                <a:ext cx="52" cy="54"/>
              </a:xfrm>
              <a:custGeom>
                <a:avLst/>
                <a:gdLst>
                  <a:gd name="T0" fmla="*/ 40 w 22"/>
                  <a:gd name="T1" fmla="*/ 9 h 23"/>
                  <a:gd name="T2" fmla="*/ 7 w 22"/>
                  <a:gd name="T3" fmla="*/ 14 h 23"/>
                  <a:gd name="T4" fmla="*/ 14 w 22"/>
                  <a:gd name="T5" fmla="*/ 47 h 23"/>
                  <a:gd name="T6" fmla="*/ 45 w 22"/>
                  <a:gd name="T7" fmla="*/ 40 h 23"/>
                  <a:gd name="T8" fmla="*/ 40 w 22"/>
                  <a:gd name="T9" fmla="*/ 9 h 23"/>
                  <a:gd name="T10" fmla="*/ 19 w 22"/>
                  <a:gd name="T11" fmla="*/ 40 h 23"/>
                  <a:gd name="T12" fmla="*/ 14 w 22"/>
                  <a:gd name="T13" fmla="*/ 19 h 23"/>
                  <a:gd name="T14" fmla="*/ 35 w 22"/>
                  <a:gd name="T15" fmla="*/ 14 h 23"/>
                  <a:gd name="T16" fmla="*/ 40 w 22"/>
                  <a:gd name="T17" fmla="*/ 35 h 23"/>
                  <a:gd name="T18" fmla="*/ 19 w 22"/>
                  <a:gd name="T19" fmla="*/ 40 h 2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3"/>
                  <a:gd name="T32" fmla="*/ 22 w 22"/>
                  <a:gd name="T33" fmla="*/ 23 h 2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3">
                    <a:moveTo>
                      <a:pt x="17" y="4"/>
                    </a:moveTo>
                    <a:cubicBezTo>
                      <a:pt x="12" y="0"/>
                      <a:pt x="6" y="2"/>
                      <a:pt x="3" y="6"/>
                    </a:cubicBezTo>
                    <a:cubicBezTo>
                      <a:pt x="0" y="10"/>
                      <a:pt x="1" y="16"/>
                      <a:pt x="6" y="20"/>
                    </a:cubicBezTo>
                    <a:cubicBezTo>
                      <a:pt x="10" y="23"/>
                      <a:pt x="16" y="22"/>
                      <a:pt x="19" y="17"/>
                    </a:cubicBezTo>
                    <a:cubicBezTo>
                      <a:pt x="22" y="13"/>
                      <a:pt x="21" y="7"/>
                      <a:pt x="17" y="4"/>
                    </a:cubicBezTo>
                    <a:close/>
                    <a:moveTo>
                      <a:pt x="8" y="17"/>
                    </a:moveTo>
                    <a:cubicBezTo>
                      <a:pt x="5" y="15"/>
                      <a:pt x="4" y="11"/>
                      <a:pt x="6" y="8"/>
                    </a:cubicBezTo>
                    <a:cubicBezTo>
                      <a:pt x="8" y="5"/>
                      <a:pt x="12" y="4"/>
                      <a:pt x="15" y="6"/>
                    </a:cubicBezTo>
                    <a:cubicBezTo>
                      <a:pt x="18" y="8"/>
                      <a:pt x="19" y="12"/>
                      <a:pt x="17" y="15"/>
                    </a:cubicBezTo>
                    <a:cubicBezTo>
                      <a:pt x="15" y="18"/>
                      <a:pt x="10" y="19"/>
                      <a:pt x="8" y="17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81" name="Freeform 180"/>
              <p:cNvSpPr>
                <a:spLocks noEditPoints="1" noChangeArrowheads="1"/>
              </p:cNvSpPr>
              <p:nvPr/>
            </p:nvSpPr>
            <p:spPr bwMode="auto">
              <a:xfrm>
                <a:off x="2033" y="521"/>
                <a:ext cx="102" cy="102"/>
              </a:xfrm>
              <a:custGeom>
                <a:avLst/>
                <a:gdLst>
                  <a:gd name="T0" fmla="*/ 93 w 43"/>
                  <a:gd name="T1" fmla="*/ 71 h 43"/>
                  <a:gd name="T2" fmla="*/ 95 w 43"/>
                  <a:gd name="T3" fmla="*/ 62 h 43"/>
                  <a:gd name="T4" fmla="*/ 97 w 43"/>
                  <a:gd name="T5" fmla="*/ 47 h 43"/>
                  <a:gd name="T6" fmla="*/ 95 w 43"/>
                  <a:gd name="T7" fmla="*/ 38 h 43"/>
                  <a:gd name="T8" fmla="*/ 88 w 43"/>
                  <a:gd name="T9" fmla="*/ 26 h 43"/>
                  <a:gd name="T10" fmla="*/ 83 w 43"/>
                  <a:gd name="T11" fmla="*/ 17 h 43"/>
                  <a:gd name="T12" fmla="*/ 71 w 43"/>
                  <a:gd name="T13" fmla="*/ 9 h 43"/>
                  <a:gd name="T14" fmla="*/ 62 w 43"/>
                  <a:gd name="T15" fmla="*/ 7 h 43"/>
                  <a:gd name="T16" fmla="*/ 47 w 43"/>
                  <a:gd name="T17" fmla="*/ 5 h 43"/>
                  <a:gd name="T18" fmla="*/ 38 w 43"/>
                  <a:gd name="T19" fmla="*/ 7 h 43"/>
                  <a:gd name="T20" fmla="*/ 24 w 43"/>
                  <a:gd name="T21" fmla="*/ 12 h 43"/>
                  <a:gd name="T22" fmla="*/ 17 w 43"/>
                  <a:gd name="T23" fmla="*/ 19 h 43"/>
                  <a:gd name="T24" fmla="*/ 9 w 43"/>
                  <a:gd name="T25" fmla="*/ 31 h 43"/>
                  <a:gd name="T26" fmla="*/ 5 w 43"/>
                  <a:gd name="T27" fmla="*/ 40 h 43"/>
                  <a:gd name="T28" fmla="*/ 5 w 43"/>
                  <a:gd name="T29" fmla="*/ 55 h 43"/>
                  <a:gd name="T30" fmla="*/ 5 w 43"/>
                  <a:gd name="T31" fmla="*/ 64 h 43"/>
                  <a:gd name="T32" fmla="*/ 12 w 43"/>
                  <a:gd name="T33" fmla="*/ 78 h 43"/>
                  <a:gd name="T34" fmla="*/ 19 w 43"/>
                  <a:gd name="T35" fmla="*/ 85 h 43"/>
                  <a:gd name="T36" fmla="*/ 31 w 43"/>
                  <a:gd name="T37" fmla="*/ 93 h 43"/>
                  <a:gd name="T38" fmla="*/ 40 w 43"/>
                  <a:gd name="T39" fmla="*/ 97 h 43"/>
                  <a:gd name="T40" fmla="*/ 55 w 43"/>
                  <a:gd name="T41" fmla="*/ 97 h 43"/>
                  <a:gd name="T42" fmla="*/ 64 w 43"/>
                  <a:gd name="T43" fmla="*/ 95 h 43"/>
                  <a:gd name="T44" fmla="*/ 76 w 43"/>
                  <a:gd name="T45" fmla="*/ 90 h 43"/>
                  <a:gd name="T46" fmla="*/ 83 w 43"/>
                  <a:gd name="T47" fmla="*/ 83 h 43"/>
                  <a:gd name="T48" fmla="*/ 93 w 43"/>
                  <a:gd name="T49" fmla="*/ 71 h 43"/>
                  <a:gd name="T50" fmla="*/ 36 w 43"/>
                  <a:gd name="T51" fmla="*/ 74 h 43"/>
                  <a:gd name="T52" fmla="*/ 28 w 43"/>
                  <a:gd name="T53" fmla="*/ 36 h 43"/>
                  <a:gd name="T54" fmla="*/ 66 w 43"/>
                  <a:gd name="T55" fmla="*/ 31 h 43"/>
                  <a:gd name="T56" fmla="*/ 71 w 43"/>
                  <a:gd name="T57" fmla="*/ 66 h 43"/>
                  <a:gd name="T58" fmla="*/ 36 w 43"/>
                  <a:gd name="T59" fmla="*/ 74 h 43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43"/>
                  <a:gd name="T91" fmla="*/ 0 h 43"/>
                  <a:gd name="T92" fmla="*/ 43 w 43"/>
                  <a:gd name="T93" fmla="*/ 43 h 43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43" h="43">
                    <a:moveTo>
                      <a:pt x="39" y="30"/>
                    </a:moveTo>
                    <a:cubicBezTo>
                      <a:pt x="38" y="29"/>
                      <a:pt x="39" y="27"/>
                      <a:pt x="40" y="26"/>
                    </a:cubicBezTo>
                    <a:cubicBezTo>
                      <a:pt x="42" y="25"/>
                      <a:pt x="43" y="22"/>
                      <a:pt x="41" y="20"/>
                    </a:cubicBezTo>
                    <a:cubicBezTo>
                      <a:pt x="40" y="19"/>
                      <a:pt x="39" y="17"/>
                      <a:pt x="40" y="16"/>
                    </a:cubicBezTo>
                    <a:cubicBezTo>
                      <a:pt x="41" y="14"/>
                      <a:pt x="40" y="11"/>
                      <a:pt x="37" y="11"/>
                    </a:cubicBezTo>
                    <a:cubicBezTo>
                      <a:pt x="36" y="10"/>
                      <a:pt x="35" y="9"/>
                      <a:pt x="35" y="7"/>
                    </a:cubicBezTo>
                    <a:cubicBezTo>
                      <a:pt x="35" y="5"/>
                      <a:pt x="32" y="3"/>
                      <a:pt x="30" y="4"/>
                    </a:cubicBezTo>
                    <a:cubicBezTo>
                      <a:pt x="28" y="4"/>
                      <a:pt x="27" y="4"/>
                      <a:pt x="26" y="3"/>
                    </a:cubicBezTo>
                    <a:cubicBezTo>
                      <a:pt x="25" y="0"/>
                      <a:pt x="22" y="0"/>
                      <a:pt x="20" y="2"/>
                    </a:cubicBezTo>
                    <a:cubicBezTo>
                      <a:pt x="19" y="3"/>
                      <a:pt x="17" y="3"/>
                      <a:pt x="16" y="3"/>
                    </a:cubicBezTo>
                    <a:cubicBezTo>
                      <a:pt x="14" y="2"/>
                      <a:pt x="11" y="3"/>
                      <a:pt x="10" y="5"/>
                    </a:cubicBezTo>
                    <a:cubicBezTo>
                      <a:pt x="10" y="7"/>
                      <a:pt x="9" y="8"/>
                      <a:pt x="7" y="8"/>
                    </a:cubicBezTo>
                    <a:cubicBezTo>
                      <a:pt x="5" y="8"/>
                      <a:pt x="3" y="11"/>
                      <a:pt x="4" y="13"/>
                    </a:cubicBezTo>
                    <a:cubicBezTo>
                      <a:pt x="4" y="14"/>
                      <a:pt x="4" y="16"/>
                      <a:pt x="2" y="17"/>
                    </a:cubicBezTo>
                    <a:cubicBezTo>
                      <a:pt x="0" y="18"/>
                      <a:pt x="0" y="21"/>
                      <a:pt x="2" y="23"/>
                    </a:cubicBezTo>
                    <a:cubicBezTo>
                      <a:pt x="3" y="24"/>
                      <a:pt x="3" y="26"/>
                      <a:pt x="2" y="27"/>
                    </a:cubicBezTo>
                    <a:cubicBezTo>
                      <a:pt x="1" y="29"/>
                      <a:pt x="3" y="32"/>
                      <a:pt x="5" y="33"/>
                    </a:cubicBezTo>
                    <a:cubicBezTo>
                      <a:pt x="7" y="33"/>
                      <a:pt x="8" y="34"/>
                      <a:pt x="8" y="36"/>
                    </a:cubicBezTo>
                    <a:cubicBezTo>
                      <a:pt x="8" y="38"/>
                      <a:pt x="10" y="40"/>
                      <a:pt x="13" y="39"/>
                    </a:cubicBezTo>
                    <a:cubicBezTo>
                      <a:pt x="14" y="39"/>
                      <a:pt x="16" y="39"/>
                      <a:pt x="17" y="41"/>
                    </a:cubicBezTo>
                    <a:cubicBezTo>
                      <a:pt x="18" y="43"/>
                      <a:pt x="21" y="43"/>
                      <a:pt x="23" y="41"/>
                    </a:cubicBezTo>
                    <a:cubicBezTo>
                      <a:pt x="24" y="40"/>
                      <a:pt x="25" y="40"/>
                      <a:pt x="27" y="40"/>
                    </a:cubicBezTo>
                    <a:cubicBezTo>
                      <a:pt x="29" y="42"/>
                      <a:pt x="32" y="40"/>
                      <a:pt x="32" y="38"/>
                    </a:cubicBezTo>
                    <a:cubicBezTo>
                      <a:pt x="33" y="36"/>
                      <a:pt x="34" y="35"/>
                      <a:pt x="35" y="35"/>
                    </a:cubicBezTo>
                    <a:cubicBezTo>
                      <a:pt x="38" y="35"/>
                      <a:pt x="40" y="32"/>
                      <a:pt x="39" y="30"/>
                    </a:cubicBezTo>
                    <a:close/>
                    <a:moveTo>
                      <a:pt x="15" y="31"/>
                    </a:moveTo>
                    <a:cubicBezTo>
                      <a:pt x="10" y="27"/>
                      <a:pt x="9" y="20"/>
                      <a:pt x="12" y="15"/>
                    </a:cubicBezTo>
                    <a:cubicBezTo>
                      <a:pt x="16" y="10"/>
                      <a:pt x="23" y="9"/>
                      <a:pt x="28" y="13"/>
                    </a:cubicBezTo>
                    <a:cubicBezTo>
                      <a:pt x="33" y="16"/>
                      <a:pt x="34" y="23"/>
                      <a:pt x="30" y="28"/>
                    </a:cubicBezTo>
                    <a:cubicBezTo>
                      <a:pt x="27" y="33"/>
                      <a:pt x="20" y="34"/>
                      <a:pt x="15" y="3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82" name="Freeform 181"/>
              <p:cNvSpPr>
                <a:spLocks noChangeArrowheads="1"/>
              </p:cNvSpPr>
              <p:nvPr/>
            </p:nvSpPr>
            <p:spPr bwMode="auto">
              <a:xfrm>
                <a:off x="1486" y="734"/>
                <a:ext cx="145" cy="95"/>
              </a:xfrm>
              <a:custGeom>
                <a:avLst/>
                <a:gdLst>
                  <a:gd name="T0" fmla="*/ 133 w 61"/>
                  <a:gd name="T1" fmla="*/ 62 h 40"/>
                  <a:gd name="T2" fmla="*/ 131 w 61"/>
                  <a:gd name="T3" fmla="*/ 62 h 40"/>
                  <a:gd name="T4" fmla="*/ 131 w 61"/>
                  <a:gd name="T5" fmla="*/ 62 h 40"/>
                  <a:gd name="T6" fmla="*/ 119 w 61"/>
                  <a:gd name="T7" fmla="*/ 33 h 40"/>
                  <a:gd name="T8" fmla="*/ 109 w 61"/>
                  <a:gd name="T9" fmla="*/ 33 h 40"/>
                  <a:gd name="T10" fmla="*/ 90 w 61"/>
                  <a:gd name="T11" fmla="*/ 5 h 40"/>
                  <a:gd name="T12" fmla="*/ 55 w 61"/>
                  <a:gd name="T13" fmla="*/ 17 h 40"/>
                  <a:gd name="T14" fmla="*/ 48 w 61"/>
                  <a:gd name="T15" fmla="*/ 12 h 40"/>
                  <a:gd name="T16" fmla="*/ 24 w 61"/>
                  <a:gd name="T17" fmla="*/ 24 h 40"/>
                  <a:gd name="T18" fmla="*/ 24 w 61"/>
                  <a:gd name="T19" fmla="*/ 26 h 40"/>
                  <a:gd name="T20" fmla="*/ 21 w 61"/>
                  <a:gd name="T21" fmla="*/ 24 h 40"/>
                  <a:gd name="T22" fmla="*/ 2 w 61"/>
                  <a:gd name="T23" fmla="*/ 33 h 40"/>
                  <a:gd name="T24" fmla="*/ 2 w 61"/>
                  <a:gd name="T25" fmla="*/ 36 h 40"/>
                  <a:gd name="T26" fmla="*/ 12 w 61"/>
                  <a:gd name="T27" fmla="*/ 55 h 40"/>
                  <a:gd name="T28" fmla="*/ 124 w 61"/>
                  <a:gd name="T29" fmla="*/ 93 h 40"/>
                  <a:gd name="T30" fmla="*/ 143 w 61"/>
                  <a:gd name="T31" fmla="*/ 83 h 40"/>
                  <a:gd name="T32" fmla="*/ 143 w 61"/>
                  <a:gd name="T33" fmla="*/ 81 h 40"/>
                  <a:gd name="T34" fmla="*/ 133 w 61"/>
                  <a:gd name="T35" fmla="*/ 62 h 4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61"/>
                  <a:gd name="T55" fmla="*/ 0 h 40"/>
                  <a:gd name="T56" fmla="*/ 61 w 61"/>
                  <a:gd name="T57" fmla="*/ 40 h 4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61" h="40">
                    <a:moveTo>
                      <a:pt x="56" y="26"/>
                    </a:moveTo>
                    <a:cubicBezTo>
                      <a:pt x="55" y="26"/>
                      <a:pt x="55" y="26"/>
                      <a:pt x="55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7" y="21"/>
                      <a:pt x="54" y="16"/>
                      <a:pt x="50" y="14"/>
                    </a:cubicBezTo>
                    <a:cubicBezTo>
                      <a:pt x="49" y="14"/>
                      <a:pt x="47" y="14"/>
                      <a:pt x="46" y="14"/>
                    </a:cubicBezTo>
                    <a:cubicBezTo>
                      <a:pt x="46" y="8"/>
                      <a:pt x="43" y="4"/>
                      <a:pt x="38" y="2"/>
                    </a:cubicBezTo>
                    <a:cubicBezTo>
                      <a:pt x="32" y="0"/>
                      <a:pt x="26" y="2"/>
                      <a:pt x="23" y="7"/>
                    </a:cubicBezTo>
                    <a:cubicBezTo>
                      <a:pt x="23" y="7"/>
                      <a:pt x="22" y="6"/>
                      <a:pt x="20" y="5"/>
                    </a:cubicBezTo>
                    <a:cubicBezTo>
                      <a:pt x="16" y="4"/>
                      <a:pt x="12" y="6"/>
                      <a:pt x="10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6" y="9"/>
                      <a:pt x="2" y="11"/>
                      <a:pt x="1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8"/>
                      <a:pt x="1" y="22"/>
                      <a:pt x="5" y="23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5" y="40"/>
                      <a:pt x="58" y="39"/>
                      <a:pt x="60" y="35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1" y="31"/>
                      <a:pt x="59" y="27"/>
                      <a:pt x="56" y="26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83" name="Freeform 182"/>
              <p:cNvSpPr>
                <a:spLocks noEditPoints="1" noChangeArrowheads="1"/>
              </p:cNvSpPr>
              <p:nvPr/>
            </p:nvSpPr>
            <p:spPr bwMode="auto">
              <a:xfrm>
                <a:off x="1489" y="737"/>
                <a:ext cx="139" cy="80"/>
              </a:xfrm>
              <a:custGeom>
                <a:avLst/>
                <a:gdLst>
                  <a:gd name="T0" fmla="*/ 139 w 59"/>
                  <a:gd name="T1" fmla="*/ 78 h 34"/>
                  <a:gd name="T2" fmla="*/ 139 w 59"/>
                  <a:gd name="T3" fmla="*/ 78 h 34"/>
                  <a:gd name="T4" fmla="*/ 139 w 59"/>
                  <a:gd name="T5" fmla="*/ 80 h 34"/>
                  <a:gd name="T6" fmla="*/ 139 w 59"/>
                  <a:gd name="T7" fmla="*/ 80 h 34"/>
                  <a:gd name="T8" fmla="*/ 139 w 59"/>
                  <a:gd name="T9" fmla="*/ 78 h 34"/>
                  <a:gd name="T10" fmla="*/ 139 w 59"/>
                  <a:gd name="T11" fmla="*/ 78 h 34"/>
                  <a:gd name="T12" fmla="*/ 78 w 59"/>
                  <a:gd name="T13" fmla="*/ 0 h 34"/>
                  <a:gd name="T14" fmla="*/ 52 w 59"/>
                  <a:gd name="T15" fmla="*/ 14 h 34"/>
                  <a:gd name="T16" fmla="*/ 45 w 59"/>
                  <a:gd name="T17" fmla="*/ 9 h 34"/>
                  <a:gd name="T18" fmla="*/ 40 w 59"/>
                  <a:gd name="T19" fmla="*/ 9 h 34"/>
                  <a:gd name="T20" fmla="*/ 21 w 59"/>
                  <a:gd name="T21" fmla="*/ 21 h 34"/>
                  <a:gd name="T22" fmla="*/ 21 w 59"/>
                  <a:gd name="T23" fmla="*/ 24 h 34"/>
                  <a:gd name="T24" fmla="*/ 19 w 59"/>
                  <a:gd name="T25" fmla="*/ 21 h 34"/>
                  <a:gd name="T26" fmla="*/ 14 w 59"/>
                  <a:gd name="T27" fmla="*/ 21 h 34"/>
                  <a:gd name="T28" fmla="*/ 0 w 59"/>
                  <a:gd name="T29" fmla="*/ 31 h 34"/>
                  <a:gd name="T30" fmla="*/ 0 w 59"/>
                  <a:gd name="T31" fmla="*/ 31 h 34"/>
                  <a:gd name="T32" fmla="*/ 0 w 59"/>
                  <a:gd name="T33" fmla="*/ 33 h 34"/>
                  <a:gd name="T34" fmla="*/ 12 w 59"/>
                  <a:gd name="T35" fmla="*/ 24 h 34"/>
                  <a:gd name="T36" fmla="*/ 16 w 59"/>
                  <a:gd name="T37" fmla="*/ 26 h 34"/>
                  <a:gd name="T38" fmla="*/ 21 w 59"/>
                  <a:gd name="T39" fmla="*/ 26 h 34"/>
                  <a:gd name="T40" fmla="*/ 21 w 59"/>
                  <a:gd name="T41" fmla="*/ 26 h 34"/>
                  <a:gd name="T42" fmla="*/ 38 w 59"/>
                  <a:gd name="T43" fmla="*/ 14 h 34"/>
                  <a:gd name="T44" fmla="*/ 45 w 59"/>
                  <a:gd name="T45" fmla="*/ 14 h 34"/>
                  <a:gd name="T46" fmla="*/ 52 w 59"/>
                  <a:gd name="T47" fmla="*/ 19 h 34"/>
                  <a:gd name="T48" fmla="*/ 78 w 59"/>
                  <a:gd name="T49" fmla="*/ 5 h 34"/>
                  <a:gd name="T50" fmla="*/ 87 w 59"/>
                  <a:gd name="T51" fmla="*/ 7 h 34"/>
                  <a:gd name="T52" fmla="*/ 106 w 59"/>
                  <a:gd name="T53" fmla="*/ 33 h 34"/>
                  <a:gd name="T54" fmla="*/ 106 w 59"/>
                  <a:gd name="T55" fmla="*/ 33 h 34"/>
                  <a:gd name="T56" fmla="*/ 113 w 59"/>
                  <a:gd name="T57" fmla="*/ 35 h 34"/>
                  <a:gd name="T58" fmla="*/ 127 w 59"/>
                  <a:gd name="T59" fmla="*/ 61 h 34"/>
                  <a:gd name="T60" fmla="*/ 125 w 59"/>
                  <a:gd name="T61" fmla="*/ 64 h 34"/>
                  <a:gd name="T62" fmla="*/ 127 w 59"/>
                  <a:gd name="T63" fmla="*/ 64 h 34"/>
                  <a:gd name="T64" fmla="*/ 139 w 59"/>
                  <a:gd name="T65" fmla="*/ 80 h 34"/>
                  <a:gd name="T66" fmla="*/ 139 w 59"/>
                  <a:gd name="T67" fmla="*/ 78 h 34"/>
                  <a:gd name="T68" fmla="*/ 139 w 59"/>
                  <a:gd name="T69" fmla="*/ 73 h 34"/>
                  <a:gd name="T70" fmla="*/ 130 w 59"/>
                  <a:gd name="T71" fmla="*/ 59 h 34"/>
                  <a:gd name="T72" fmla="*/ 127 w 59"/>
                  <a:gd name="T73" fmla="*/ 59 h 34"/>
                  <a:gd name="T74" fmla="*/ 127 w 59"/>
                  <a:gd name="T75" fmla="*/ 59 h 34"/>
                  <a:gd name="T76" fmla="*/ 130 w 59"/>
                  <a:gd name="T77" fmla="*/ 52 h 34"/>
                  <a:gd name="T78" fmla="*/ 115 w 59"/>
                  <a:gd name="T79" fmla="*/ 31 h 34"/>
                  <a:gd name="T80" fmla="*/ 108 w 59"/>
                  <a:gd name="T81" fmla="*/ 31 h 34"/>
                  <a:gd name="T82" fmla="*/ 106 w 59"/>
                  <a:gd name="T83" fmla="*/ 31 h 34"/>
                  <a:gd name="T84" fmla="*/ 106 w 59"/>
                  <a:gd name="T85" fmla="*/ 31 h 34"/>
                  <a:gd name="T86" fmla="*/ 106 w 59"/>
                  <a:gd name="T87" fmla="*/ 31 h 34"/>
                  <a:gd name="T88" fmla="*/ 106 w 59"/>
                  <a:gd name="T89" fmla="*/ 28 h 34"/>
                  <a:gd name="T90" fmla="*/ 87 w 59"/>
                  <a:gd name="T91" fmla="*/ 2 h 34"/>
                  <a:gd name="T92" fmla="*/ 78 w 59"/>
                  <a:gd name="T93" fmla="*/ 0 h 3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59"/>
                  <a:gd name="T142" fmla="*/ 0 h 34"/>
                  <a:gd name="T143" fmla="*/ 59 w 59"/>
                  <a:gd name="T144" fmla="*/ 34 h 3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59" h="34">
                    <a:moveTo>
                      <a:pt x="59" y="33"/>
                    </a:moveTo>
                    <a:cubicBezTo>
                      <a:pt x="59" y="33"/>
                      <a:pt x="59" y="33"/>
                      <a:pt x="59" y="33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59" y="33"/>
                      <a:pt x="59" y="33"/>
                      <a:pt x="59" y="33"/>
                    </a:cubicBezTo>
                    <a:moveTo>
                      <a:pt x="33" y="0"/>
                    </a:moveTo>
                    <a:cubicBezTo>
                      <a:pt x="29" y="0"/>
                      <a:pt x="25" y="3"/>
                      <a:pt x="22" y="6"/>
                    </a:cubicBezTo>
                    <a:cubicBezTo>
                      <a:pt x="22" y="6"/>
                      <a:pt x="21" y="5"/>
                      <a:pt x="19" y="4"/>
                    </a:cubicBezTo>
                    <a:cubicBezTo>
                      <a:pt x="18" y="4"/>
                      <a:pt x="18" y="4"/>
                      <a:pt x="17" y="4"/>
                    </a:cubicBezTo>
                    <a:cubicBezTo>
                      <a:pt x="13" y="4"/>
                      <a:pt x="10" y="6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3" y="9"/>
                      <a:pt x="1" y="10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1" y="12"/>
                      <a:pt x="3" y="10"/>
                      <a:pt x="5" y="10"/>
                    </a:cubicBezTo>
                    <a:cubicBezTo>
                      <a:pt x="6" y="10"/>
                      <a:pt x="7" y="11"/>
                      <a:pt x="7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0" y="8"/>
                      <a:pt x="13" y="6"/>
                      <a:pt x="16" y="6"/>
                    </a:cubicBezTo>
                    <a:cubicBezTo>
                      <a:pt x="17" y="6"/>
                      <a:pt x="18" y="6"/>
                      <a:pt x="19" y="6"/>
                    </a:cubicBezTo>
                    <a:cubicBezTo>
                      <a:pt x="20" y="7"/>
                      <a:pt x="21" y="7"/>
                      <a:pt x="22" y="8"/>
                    </a:cubicBezTo>
                    <a:cubicBezTo>
                      <a:pt x="24" y="4"/>
                      <a:pt x="28" y="2"/>
                      <a:pt x="33" y="2"/>
                    </a:cubicBezTo>
                    <a:cubicBezTo>
                      <a:pt x="34" y="2"/>
                      <a:pt x="35" y="2"/>
                      <a:pt x="37" y="3"/>
                    </a:cubicBezTo>
                    <a:cubicBezTo>
                      <a:pt x="42" y="4"/>
                      <a:pt x="45" y="9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6" y="14"/>
                      <a:pt x="47" y="15"/>
                      <a:pt x="48" y="15"/>
                    </a:cubicBezTo>
                    <a:cubicBezTo>
                      <a:pt x="53" y="17"/>
                      <a:pt x="55" y="22"/>
                      <a:pt x="54" y="26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7" y="28"/>
                      <a:pt x="59" y="31"/>
                      <a:pt x="59" y="34"/>
                    </a:cubicBezTo>
                    <a:cubicBezTo>
                      <a:pt x="59" y="34"/>
                      <a:pt x="59" y="34"/>
                      <a:pt x="59" y="33"/>
                    </a:cubicBezTo>
                    <a:cubicBezTo>
                      <a:pt x="59" y="33"/>
                      <a:pt x="59" y="32"/>
                      <a:pt x="59" y="31"/>
                    </a:cubicBezTo>
                    <a:cubicBezTo>
                      <a:pt x="59" y="29"/>
                      <a:pt x="58" y="26"/>
                      <a:pt x="55" y="2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5" y="24"/>
                      <a:pt x="55" y="23"/>
                      <a:pt x="55" y="22"/>
                    </a:cubicBezTo>
                    <a:cubicBezTo>
                      <a:pt x="55" y="18"/>
                      <a:pt x="52" y="14"/>
                      <a:pt x="49" y="13"/>
                    </a:cubicBezTo>
                    <a:cubicBezTo>
                      <a:pt x="48" y="13"/>
                      <a:pt x="47" y="13"/>
                      <a:pt x="46" y="13"/>
                    </a:cubicBezTo>
                    <a:cubicBezTo>
                      <a:pt x="46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2"/>
                    </a:cubicBezTo>
                    <a:cubicBezTo>
                      <a:pt x="45" y="7"/>
                      <a:pt x="42" y="3"/>
                      <a:pt x="37" y="1"/>
                    </a:cubicBezTo>
                    <a:cubicBezTo>
                      <a:pt x="36" y="0"/>
                      <a:pt x="34" y="0"/>
                      <a:pt x="33" y="0"/>
                    </a:cubicBezTo>
                  </a:path>
                </a:pathLst>
              </a:custGeom>
              <a:solidFill>
                <a:srgbClr val="FFF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84" name="Freeform 183"/>
              <p:cNvSpPr>
                <a:spLocks noChangeArrowheads="1"/>
              </p:cNvSpPr>
              <p:nvPr/>
            </p:nvSpPr>
            <p:spPr bwMode="auto">
              <a:xfrm>
                <a:off x="1628" y="81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1EB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85" name="Freeform 184"/>
              <p:cNvSpPr>
                <a:spLocks noChangeArrowheads="1"/>
              </p:cNvSpPr>
              <p:nvPr/>
            </p:nvSpPr>
            <p:spPr bwMode="auto">
              <a:xfrm>
                <a:off x="1486" y="770"/>
                <a:ext cx="142" cy="59"/>
              </a:xfrm>
              <a:custGeom>
                <a:avLst/>
                <a:gdLst>
                  <a:gd name="T0" fmla="*/ 2 w 60"/>
                  <a:gd name="T1" fmla="*/ 0 h 25"/>
                  <a:gd name="T2" fmla="*/ 2 w 60"/>
                  <a:gd name="T3" fmla="*/ 0 h 25"/>
                  <a:gd name="T4" fmla="*/ 2 w 60"/>
                  <a:gd name="T5" fmla="*/ 0 h 25"/>
                  <a:gd name="T6" fmla="*/ 0 w 60"/>
                  <a:gd name="T7" fmla="*/ 5 h 25"/>
                  <a:gd name="T8" fmla="*/ 12 w 60"/>
                  <a:gd name="T9" fmla="*/ 19 h 25"/>
                  <a:gd name="T10" fmla="*/ 123 w 60"/>
                  <a:gd name="T11" fmla="*/ 57 h 25"/>
                  <a:gd name="T12" fmla="*/ 128 w 60"/>
                  <a:gd name="T13" fmla="*/ 59 h 25"/>
                  <a:gd name="T14" fmla="*/ 142 w 60"/>
                  <a:gd name="T15" fmla="*/ 47 h 25"/>
                  <a:gd name="T16" fmla="*/ 140 w 60"/>
                  <a:gd name="T17" fmla="*/ 50 h 25"/>
                  <a:gd name="T18" fmla="*/ 142 w 60"/>
                  <a:gd name="T19" fmla="*/ 47 h 25"/>
                  <a:gd name="T20" fmla="*/ 128 w 60"/>
                  <a:gd name="T21" fmla="*/ 54 h 25"/>
                  <a:gd name="T22" fmla="*/ 123 w 60"/>
                  <a:gd name="T23" fmla="*/ 54 h 25"/>
                  <a:gd name="T24" fmla="*/ 12 w 60"/>
                  <a:gd name="T25" fmla="*/ 17 h 25"/>
                  <a:gd name="T26" fmla="*/ 2 w 60"/>
                  <a:gd name="T27" fmla="*/ 0 h 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0"/>
                  <a:gd name="T43" fmla="*/ 0 h 25"/>
                  <a:gd name="T44" fmla="*/ 60 w 60"/>
                  <a:gd name="T45" fmla="*/ 25 h 2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0" h="25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5"/>
                      <a:pt x="2" y="7"/>
                      <a:pt x="5" y="8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4"/>
                      <a:pt x="53" y="25"/>
                      <a:pt x="54" y="25"/>
                    </a:cubicBezTo>
                    <a:cubicBezTo>
                      <a:pt x="56" y="25"/>
                      <a:pt x="59" y="23"/>
                      <a:pt x="60" y="2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9" y="20"/>
                      <a:pt x="59" y="20"/>
                      <a:pt x="60" y="20"/>
                    </a:cubicBezTo>
                    <a:cubicBezTo>
                      <a:pt x="58" y="22"/>
                      <a:pt x="56" y="23"/>
                      <a:pt x="54" y="23"/>
                    </a:cubicBezTo>
                    <a:cubicBezTo>
                      <a:pt x="53" y="23"/>
                      <a:pt x="53" y="23"/>
                      <a:pt x="52" y="2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2" y="6"/>
                      <a:pt x="0" y="3"/>
                      <a:pt x="1" y="0"/>
                    </a:cubicBezTo>
                  </a:path>
                </a:pathLst>
              </a:custGeom>
              <a:solidFill>
                <a:srgbClr val="F1D9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86" name="Freeform 185"/>
              <p:cNvSpPr>
                <a:spLocks noEditPoints="1" noChangeArrowheads="1"/>
              </p:cNvSpPr>
              <p:nvPr/>
            </p:nvSpPr>
            <p:spPr bwMode="auto">
              <a:xfrm>
                <a:off x="1489" y="768"/>
                <a:ext cx="139" cy="52"/>
              </a:xfrm>
              <a:custGeom>
                <a:avLst/>
                <a:gdLst>
                  <a:gd name="T0" fmla="*/ 139 w 59"/>
                  <a:gd name="T1" fmla="*/ 47 h 22"/>
                  <a:gd name="T2" fmla="*/ 139 w 59"/>
                  <a:gd name="T3" fmla="*/ 50 h 22"/>
                  <a:gd name="T4" fmla="*/ 137 w 59"/>
                  <a:gd name="T5" fmla="*/ 52 h 22"/>
                  <a:gd name="T6" fmla="*/ 139 w 59"/>
                  <a:gd name="T7" fmla="*/ 50 h 22"/>
                  <a:gd name="T8" fmla="*/ 139 w 59"/>
                  <a:gd name="T9" fmla="*/ 50 h 22"/>
                  <a:gd name="T10" fmla="*/ 139 w 59"/>
                  <a:gd name="T11" fmla="*/ 47 h 22"/>
                  <a:gd name="T12" fmla="*/ 139 w 59"/>
                  <a:gd name="T13" fmla="*/ 47 h 22"/>
                  <a:gd name="T14" fmla="*/ 139 w 59"/>
                  <a:gd name="T15" fmla="*/ 47 h 22"/>
                  <a:gd name="T16" fmla="*/ 0 w 59"/>
                  <a:gd name="T17" fmla="*/ 0 h 22"/>
                  <a:gd name="T18" fmla="*/ 0 w 59"/>
                  <a:gd name="T19" fmla="*/ 0 h 22"/>
                  <a:gd name="T20" fmla="*/ 0 w 59"/>
                  <a:gd name="T21" fmla="*/ 0 h 22"/>
                  <a:gd name="T22" fmla="*/ 0 w 59"/>
                  <a:gd name="T23" fmla="*/ 2 h 22"/>
                  <a:gd name="T24" fmla="*/ 0 w 59"/>
                  <a:gd name="T25" fmla="*/ 2 h 22"/>
                  <a:gd name="T26" fmla="*/ 0 w 59"/>
                  <a:gd name="T27" fmla="*/ 2 h 22"/>
                  <a:gd name="T28" fmla="*/ 0 w 59"/>
                  <a:gd name="T29" fmla="*/ 2 h 22"/>
                  <a:gd name="T30" fmla="*/ 0 w 59"/>
                  <a:gd name="T31" fmla="*/ 0 h 2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9"/>
                  <a:gd name="T49" fmla="*/ 0 h 22"/>
                  <a:gd name="T50" fmla="*/ 59 w 59"/>
                  <a:gd name="T51" fmla="*/ 22 h 2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9" h="22">
                    <a:moveTo>
                      <a:pt x="59" y="20"/>
                    </a:moveTo>
                    <a:cubicBezTo>
                      <a:pt x="59" y="21"/>
                      <a:pt x="59" y="21"/>
                      <a:pt x="59" y="21"/>
                    </a:cubicBezTo>
                    <a:cubicBezTo>
                      <a:pt x="58" y="21"/>
                      <a:pt x="58" y="21"/>
                      <a:pt x="58" y="22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0"/>
                      <a:pt x="59" y="20"/>
                      <a:pt x="59" y="2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1DF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87" name="Freeform 186"/>
              <p:cNvSpPr>
                <a:spLocks noEditPoints="1" noChangeArrowheads="1"/>
              </p:cNvSpPr>
              <p:nvPr/>
            </p:nvSpPr>
            <p:spPr bwMode="auto">
              <a:xfrm>
                <a:off x="1122" y="1225"/>
                <a:ext cx="68" cy="71"/>
              </a:xfrm>
              <a:custGeom>
                <a:avLst/>
                <a:gdLst>
                  <a:gd name="T0" fmla="*/ 49 w 29"/>
                  <a:gd name="T1" fmla="*/ 59 h 30"/>
                  <a:gd name="T2" fmla="*/ 49 w 29"/>
                  <a:gd name="T3" fmla="*/ 57 h 30"/>
                  <a:gd name="T4" fmla="*/ 40 w 29"/>
                  <a:gd name="T5" fmla="*/ 59 h 30"/>
                  <a:gd name="T6" fmla="*/ 40 w 29"/>
                  <a:gd name="T7" fmla="*/ 64 h 30"/>
                  <a:gd name="T8" fmla="*/ 40 w 29"/>
                  <a:gd name="T9" fmla="*/ 64 h 30"/>
                  <a:gd name="T10" fmla="*/ 28 w 29"/>
                  <a:gd name="T11" fmla="*/ 62 h 30"/>
                  <a:gd name="T12" fmla="*/ 30 w 29"/>
                  <a:gd name="T13" fmla="*/ 45 h 30"/>
                  <a:gd name="T14" fmla="*/ 47 w 29"/>
                  <a:gd name="T15" fmla="*/ 26 h 30"/>
                  <a:gd name="T16" fmla="*/ 52 w 29"/>
                  <a:gd name="T17" fmla="*/ 31 h 30"/>
                  <a:gd name="T18" fmla="*/ 52 w 29"/>
                  <a:gd name="T19" fmla="*/ 31 h 30"/>
                  <a:gd name="T20" fmla="*/ 52 w 29"/>
                  <a:gd name="T21" fmla="*/ 31 h 30"/>
                  <a:gd name="T22" fmla="*/ 54 w 29"/>
                  <a:gd name="T23" fmla="*/ 33 h 30"/>
                  <a:gd name="T24" fmla="*/ 54 w 29"/>
                  <a:gd name="T25" fmla="*/ 33 h 30"/>
                  <a:gd name="T26" fmla="*/ 54 w 29"/>
                  <a:gd name="T27" fmla="*/ 33 h 30"/>
                  <a:gd name="T28" fmla="*/ 54 w 29"/>
                  <a:gd name="T29" fmla="*/ 33 h 30"/>
                  <a:gd name="T30" fmla="*/ 56 w 29"/>
                  <a:gd name="T31" fmla="*/ 36 h 30"/>
                  <a:gd name="T32" fmla="*/ 63 w 29"/>
                  <a:gd name="T33" fmla="*/ 33 h 30"/>
                  <a:gd name="T34" fmla="*/ 61 w 29"/>
                  <a:gd name="T35" fmla="*/ 31 h 30"/>
                  <a:gd name="T36" fmla="*/ 59 w 29"/>
                  <a:gd name="T37" fmla="*/ 28 h 30"/>
                  <a:gd name="T38" fmla="*/ 59 w 29"/>
                  <a:gd name="T39" fmla="*/ 28 h 30"/>
                  <a:gd name="T40" fmla="*/ 59 w 29"/>
                  <a:gd name="T41" fmla="*/ 28 h 30"/>
                  <a:gd name="T42" fmla="*/ 59 w 29"/>
                  <a:gd name="T43" fmla="*/ 28 h 30"/>
                  <a:gd name="T44" fmla="*/ 56 w 29"/>
                  <a:gd name="T45" fmla="*/ 26 h 30"/>
                  <a:gd name="T46" fmla="*/ 56 w 29"/>
                  <a:gd name="T47" fmla="*/ 26 h 30"/>
                  <a:gd name="T48" fmla="*/ 54 w 29"/>
                  <a:gd name="T49" fmla="*/ 26 h 30"/>
                  <a:gd name="T50" fmla="*/ 56 w 29"/>
                  <a:gd name="T51" fmla="*/ 19 h 30"/>
                  <a:gd name="T52" fmla="*/ 66 w 29"/>
                  <a:gd name="T53" fmla="*/ 2 h 30"/>
                  <a:gd name="T54" fmla="*/ 54 w 29"/>
                  <a:gd name="T55" fmla="*/ 2 h 30"/>
                  <a:gd name="T56" fmla="*/ 47 w 29"/>
                  <a:gd name="T57" fmla="*/ 19 h 30"/>
                  <a:gd name="T58" fmla="*/ 42 w 29"/>
                  <a:gd name="T59" fmla="*/ 14 h 30"/>
                  <a:gd name="T60" fmla="*/ 42 w 29"/>
                  <a:gd name="T61" fmla="*/ 14 h 30"/>
                  <a:gd name="T62" fmla="*/ 42 w 29"/>
                  <a:gd name="T63" fmla="*/ 12 h 30"/>
                  <a:gd name="T64" fmla="*/ 42 w 29"/>
                  <a:gd name="T65" fmla="*/ 12 h 30"/>
                  <a:gd name="T66" fmla="*/ 40 w 29"/>
                  <a:gd name="T67" fmla="*/ 12 h 30"/>
                  <a:gd name="T68" fmla="*/ 40 w 29"/>
                  <a:gd name="T69" fmla="*/ 12 h 30"/>
                  <a:gd name="T70" fmla="*/ 38 w 29"/>
                  <a:gd name="T71" fmla="*/ 9 h 30"/>
                  <a:gd name="T72" fmla="*/ 30 w 29"/>
                  <a:gd name="T73" fmla="*/ 9 h 30"/>
                  <a:gd name="T74" fmla="*/ 35 w 29"/>
                  <a:gd name="T75" fmla="*/ 14 h 30"/>
                  <a:gd name="T76" fmla="*/ 38 w 29"/>
                  <a:gd name="T77" fmla="*/ 17 h 30"/>
                  <a:gd name="T78" fmla="*/ 38 w 29"/>
                  <a:gd name="T79" fmla="*/ 17 h 30"/>
                  <a:gd name="T80" fmla="*/ 38 w 29"/>
                  <a:gd name="T81" fmla="*/ 17 h 30"/>
                  <a:gd name="T82" fmla="*/ 38 w 29"/>
                  <a:gd name="T83" fmla="*/ 17 h 30"/>
                  <a:gd name="T84" fmla="*/ 38 w 29"/>
                  <a:gd name="T85" fmla="*/ 19 h 30"/>
                  <a:gd name="T86" fmla="*/ 40 w 29"/>
                  <a:gd name="T87" fmla="*/ 19 h 30"/>
                  <a:gd name="T88" fmla="*/ 35 w 29"/>
                  <a:gd name="T89" fmla="*/ 31 h 30"/>
                  <a:gd name="T90" fmla="*/ 19 w 29"/>
                  <a:gd name="T91" fmla="*/ 45 h 30"/>
                  <a:gd name="T92" fmla="*/ 7 w 29"/>
                  <a:gd name="T93" fmla="*/ 38 h 30"/>
                  <a:gd name="T94" fmla="*/ 7 w 29"/>
                  <a:gd name="T95" fmla="*/ 31 h 30"/>
                  <a:gd name="T96" fmla="*/ 9 w 29"/>
                  <a:gd name="T97" fmla="*/ 36 h 30"/>
                  <a:gd name="T98" fmla="*/ 12 w 29"/>
                  <a:gd name="T99" fmla="*/ 26 h 30"/>
                  <a:gd name="T100" fmla="*/ 14 w 29"/>
                  <a:gd name="T101" fmla="*/ 21 h 30"/>
                  <a:gd name="T102" fmla="*/ 5 w 29"/>
                  <a:gd name="T103" fmla="*/ 26 h 30"/>
                  <a:gd name="T104" fmla="*/ 5 w 29"/>
                  <a:gd name="T105" fmla="*/ 31 h 30"/>
                  <a:gd name="T106" fmla="*/ 5 w 29"/>
                  <a:gd name="T107" fmla="*/ 31 h 30"/>
                  <a:gd name="T108" fmla="*/ 12 w 29"/>
                  <a:gd name="T109" fmla="*/ 59 h 30"/>
                  <a:gd name="T110" fmla="*/ 12 w 29"/>
                  <a:gd name="T111" fmla="*/ 59 h 30"/>
                  <a:gd name="T112" fmla="*/ 40 w 29"/>
                  <a:gd name="T113" fmla="*/ 66 h 30"/>
                  <a:gd name="T114" fmla="*/ 42 w 29"/>
                  <a:gd name="T115" fmla="*/ 66 h 30"/>
                  <a:gd name="T116" fmla="*/ 47 w 29"/>
                  <a:gd name="T117" fmla="*/ 66 h 30"/>
                  <a:gd name="T118" fmla="*/ 63 w 29"/>
                  <a:gd name="T119" fmla="*/ 7 h 30"/>
                  <a:gd name="T120" fmla="*/ 56 w 29"/>
                  <a:gd name="T121" fmla="*/ 14 h 3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9"/>
                  <a:gd name="T184" fmla="*/ 0 h 30"/>
                  <a:gd name="T185" fmla="*/ 29 w 29"/>
                  <a:gd name="T186" fmla="*/ 30 h 3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9" h="30">
                    <a:moveTo>
                      <a:pt x="20" y="28"/>
                    </a:moveTo>
                    <a:cubicBezTo>
                      <a:pt x="20" y="27"/>
                      <a:pt x="21" y="26"/>
                      <a:pt x="21" y="25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1" y="23"/>
                      <a:pt x="21" y="23"/>
                      <a:pt x="21" y="24"/>
                    </a:cubicBezTo>
                    <a:cubicBezTo>
                      <a:pt x="20" y="24"/>
                      <a:pt x="20" y="24"/>
                      <a:pt x="19" y="25"/>
                    </a:cubicBezTo>
                    <a:cubicBezTo>
                      <a:pt x="19" y="25"/>
                      <a:pt x="18" y="25"/>
                      <a:pt x="17" y="25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6" y="27"/>
                      <a:pt x="15" y="27"/>
                      <a:pt x="14" y="27"/>
                    </a:cubicBezTo>
                    <a:cubicBezTo>
                      <a:pt x="13" y="27"/>
                      <a:pt x="13" y="26"/>
                      <a:pt x="12" y="26"/>
                    </a:cubicBezTo>
                    <a:cubicBezTo>
                      <a:pt x="11" y="25"/>
                      <a:pt x="10" y="23"/>
                      <a:pt x="11" y="22"/>
                    </a:cubicBezTo>
                    <a:cubicBezTo>
                      <a:pt x="11" y="21"/>
                      <a:pt x="12" y="20"/>
                      <a:pt x="13" y="19"/>
                    </a:cubicBezTo>
                    <a:cubicBezTo>
                      <a:pt x="15" y="17"/>
                      <a:pt x="16" y="16"/>
                      <a:pt x="17" y="15"/>
                    </a:cubicBezTo>
                    <a:cubicBezTo>
                      <a:pt x="17" y="14"/>
                      <a:pt x="19" y="13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1" y="12"/>
                      <a:pt x="21" y="12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6" y="16"/>
                      <a:pt x="27" y="14"/>
                      <a:pt x="27" y="14"/>
                    </a:cubicBezTo>
                    <a:cubicBezTo>
                      <a:pt x="27" y="14"/>
                      <a:pt x="27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2" y="10"/>
                      <a:pt x="22" y="9"/>
                    </a:cubicBezTo>
                    <a:cubicBezTo>
                      <a:pt x="22" y="9"/>
                      <a:pt x="23" y="8"/>
                      <a:pt x="24" y="8"/>
                    </a:cubicBezTo>
                    <a:cubicBezTo>
                      <a:pt x="26" y="9"/>
                      <a:pt x="29" y="7"/>
                      <a:pt x="29" y="4"/>
                    </a:cubicBezTo>
                    <a:cubicBezTo>
                      <a:pt x="29" y="3"/>
                      <a:pt x="29" y="2"/>
                      <a:pt x="28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0"/>
                      <a:pt x="24" y="0"/>
                      <a:pt x="23" y="1"/>
                    </a:cubicBezTo>
                    <a:cubicBezTo>
                      <a:pt x="21" y="2"/>
                      <a:pt x="21" y="4"/>
                      <a:pt x="22" y="6"/>
                    </a:cubicBezTo>
                    <a:cubicBezTo>
                      <a:pt x="21" y="7"/>
                      <a:pt x="21" y="7"/>
                      <a:pt x="20" y="8"/>
                    </a:cubicBezTo>
                    <a:cubicBezTo>
                      <a:pt x="20" y="7"/>
                      <a:pt x="19" y="7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3"/>
                      <a:pt x="16" y="2"/>
                      <a:pt x="15" y="3"/>
                    </a:cubicBezTo>
                    <a:cubicBezTo>
                      <a:pt x="15" y="3"/>
                      <a:pt x="14" y="4"/>
                      <a:pt x="13" y="4"/>
                    </a:cubicBezTo>
                    <a:cubicBezTo>
                      <a:pt x="13" y="5"/>
                      <a:pt x="14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8" y="9"/>
                      <a:pt x="19" y="10"/>
                    </a:cubicBezTo>
                    <a:cubicBezTo>
                      <a:pt x="17" y="11"/>
                      <a:pt x="16" y="13"/>
                      <a:pt x="15" y="13"/>
                    </a:cubicBezTo>
                    <a:cubicBezTo>
                      <a:pt x="14" y="14"/>
                      <a:pt x="13" y="15"/>
                      <a:pt x="11" y="17"/>
                    </a:cubicBezTo>
                    <a:cubicBezTo>
                      <a:pt x="10" y="18"/>
                      <a:pt x="9" y="19"/>
                      <a:pt x="8" y="19"/>
                    </a:cubicBezTo>
                    <a:cubicBezTo>
                      <a:pt x="7" y="20"/>
                      <a:pt x="6" y="19"/>
                      <a:pt x="4" y="18"/>
                    </a:cubicBezTo>
                    <a:cubicBezTo>
                      <a:pt x="4" y="18"/>
                      <a:pt x="3" y="17"/>
                      <a:pt x="3" y="16"/>
                    </a:cubicBezTo>
                    <a:cubicBezTo>
                      <a:pt x="3" y="15"/>
                      <a:pt x="3" y="15"/>
                      <a:pt x="3" y="14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4"/>
                      <a:pt x="4" y="14"/>
                      <a:pt x="4" y="13"/>
                    </a:cubicBezTo>
                    <a:cubicBezTo>
                      <a:pt x="5" y="12"/>
                      <a:pt x="5" y="12"/>
                      <a:pt x="5" y="11"/>
                    </a:cubicBezTo>
                    <a:cubicBezTo>
                      <a:pt x="5" y="10"/>
                      <a:pt x="6" y="10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5" y="9"/>
                      <a:pt x="5" y="9"/>
                    </a:cubicBezTo>
                    <a:cubicBezTo>
                      <a:pt x="4" y="9"/>
                      <a:pt x="3" y="10"/>
                      <a:pt x="2" y="11"/>
                    </a:cubicBezTo>
                    <a:cubicBezTo>
                      <a:pt x="2" y="11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5"/>
                      <a:pt x="1" y="18"/>
                      <a:pt x="2" y="20"/>
                    </a:cubicBezTo>
                    <a:cubicBezTo>
                      <a:pt x="3" y="22"/>
                      <a:pt x="5" y="23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5"/>
                      <a:pt x="9" y="27"/>
                      <a:pt x="10" y="28"/>
                    </a:cubicBezTo>
                    <a:cubicBezTo>
                      <a:pt x="12" y="29"/>
                      <a:pt x="15" y="29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9"/>
                      <a:pt x="17" y="29"/>
                      <a:pt x="17" y="29"/>
                    </a:cubicBezTo>
                    <a:cubicBezTo>
                      <a:pt x="17" y="30"/>
                      <a:pt x="19" y="28"/>
                      <a:pt x="20" y="28"/>
                    </a:cubicBezTo>
                    <a:close/>
                    <a:moveTo>
                      <a:pt x="24" y="2"/>
                    </a:moveTo>
                    <a:cubicBezTo>
                      <a:pt x="25" y="2"/>
                      <a:pt x="26" y="2"/>
                      <a:pt x="27" y="3"/>
                    </a:cubicBezTo>
                    <a:cubicBezTo>
                      <a:pt x="28" y="3"/>
                      <a:pt x="28" y="5"/>
                      <a:pt x="27" y="6"/>
                    </a:cubicBezTo>
                    <a:cubicBezTo>
                      <a:pt x="26" y="7"/>
                      <a:pt x="25" y="6"/>
                      <a:pt x="24" y="6"/>
                    </a:cubicBezTo>
                    <a:cubicBezTo>
                      <a:pt x="23" y="5"/>
                      <a:pt x="23" y="3"/>
                      <a:pt x="24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88" name="Freeform 187"/>
              <p:cNvSpPr>
                <a:spLocks noChangeArrowheads="1"/>
              </p:cNvSpPr>
              <p:nvPr/>
            </p:nvSpPr>
            <p:spPr bwMode="auto">
              <a:xfrm>
                <a:off x="478" y="185"/>
                <a:ext cx="19" cy="52"/>
              </a:xfrm>
              <a:custGeom>
                <a:avLst/>
                <a:gdLst>
                  <a:gd name="T0" fmla="*/ 17 w 8"/>
                  <a:gd name="T1" fmla="*/ 45 h 22"/>
                  <a:gd name="T2" fmla="*/ 10 w 8"/>
                  <a:gd name="T3" fmla="*/ 50 h 22"/>
                  <a:gd name="T4" fmla="*/ 7 w 8"/>
                  <a:gd name="T5" fmla="*/ 50 h 22"/>
                  <a:gd name="T6" fmla="*/ 0 w 8"/>
                  <a:gd name="T7" fmla="*/ 43 h 22"/>
                  <a:gd name="T8" fmla="*/ 2 w 8"/>
                  <a:gd name="T9" fmla="*/ 7 h 22"/>
                  <a:gd name="T10" fmla="*/ 10 w 8"/>
                  <a:gd name="T11" fmla="*/ 0 h 22"/>
                  <a:gd name="T12" fmla="*/ 12 w 8"/>
                  <a:gd name="T13" fmla="*/ 0 h 22"/>
                  <a:gd name="T14" fmla="*/ 19 w 8"/>
                  <a:gd name="T15" fmla="*/ 7 h 22"/>
                  <a:gd name="T16" fmla="*/ 17 w 8"/>
                  <a:gd name="T17" fmla="*/ 45 h 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"/>
                  <a:gd name="T28" fmla="*/ 0 h 22"/>
                  <a:gd name="T29" fmla="*/ 8 w 8"/>
                  <a:gd name="T30" fmla="*/ 22 h 2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" h="22">
                    <a:moveTo>
                      <a:pt x="7" y="19"/>
                    </a:moveTo>
                    <a:cubicBezTo>
                      <a:pt x="7" y="20"/>
                      <a:pt x="5" y="22"/>
                      <a:pt x="4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1" y="21"/>
                      <a:pt x="0" y="20"/>
                      <a:pt x="0" y="18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0"/>
                      <a:pt x="8" y="1"/>
                      <a:pt x="8" y="3"/>
                    </a:cubicBezTo>
                    <a:lnTo>
                      <a:pt x="7" y="1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89" name="Freeform 188"/>
              <p:cNvSpPr>
                <a:spLocks noChangeArrowheads="1"/>
              </p:cNvSpPr>
              <p:nvPr/>
            </p:nvSpPr>
            <p:spPr bwMode="auto">
              <a:xfrm>
                <a:off x="476" y="182"/>
                <a:ext cx="9" cy="55"/>
              </a:xfrm>
              <a:custGeom>
                <a:avLst/>
                <a:gdLst>
                  <a:gd name="T0" fmla="*/ 7 w 4"/>
                  <a:gd name="T1" fmla="*/ 53 h 23"/>
                  <a:gd name="T2" fmla="*/ 5 w 4"/>
                  <a:gd name="T3" fmla="*/ 55 h 23"/>
                  <a:gd name="T4" fmla="*/ 0 w 4"/>
                  <a:gd name="T5" fmla="*/ 48 h 23"/>
                  <a:gd name="T6" fmla="*/ 5 w 4"/>
                  <a:gd name="T7" fmla="*/ 7 h 23"/>
                  <a:gd name="T8" fmla="*/ 7 w 4"/>
                  <a:gd name="T9" fmla="*/ 0 h 23"/>
                  <a:gd name="T10" fmla="*/ 9 w 4"/>
                  <a:gd name="T11" fmla="*/ 2 h 23"/>
                  <a:gd name="T12" fmla="*/ 7 w 4"/>
                  <a:gd name="T13" fmla="*/ 53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23"/>
                  <a:gd name="T23" fmla="*/ 4 w 4"/>
                  <a:gd name="T24" fmla="*/ 23 h 2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23">
                    <a:moveTo>
                      <a:pt x="3" y="22"/>
                    </a:moveTo>
                    <a:cubicBezTo>
                      <a:pt x="2" y="23"/>
                      <a:pt x="2" y="23"/>
                      <a:pt x="2" y="23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4" y="0"/>
                      <a:pt x="4" y="1"/>
                    </a:cubicBezTo>
                    <a:lnTo>
                      <a:pt x="3" y="2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90" name="Freeform 189"/>
              <p:cNvSpPr>
                <a:spLocks noChangeArrowheads="1"/>
              </p:cNvSpPr>
              <p:nvPr/>
            </p:nvSpPr>
            <p:spPr bwMode="auto">
              <a:xfrm>
                <a:off x="471" y="194"/>
                <a:ext cx="5" cy="29"/>
              </a:xfrm>
              <a:custGeom>
                <a:avLst/>
                <a:gdLst>
                  <a:gd name="T0" fmla="*/ 5 w 2"/>
                  <a:gd name="T1" fmla="*/ 29 h 12"/>
                  <a:gd name="T2" fmla="*/ 3 w 2"/>
                  <a:gd name="T3" fmla="*/ 29 h 12"/>
                  <a:gd name="T4" fmla="*/ 0 w 2"/>
                  <a:gd name="T5" fmla="*/ 29 h 12"/>
                  <a:gd name="T6" fmla="*/ 3 w 2"/>
                  <a:gd name="T7" fmla="*/ 2 h 12"/>
                  <a:gd name="T8" fmla="*/ 5 w 2"/>
                  <a:gd name="T9" fmla="*/ 0 h 12"/>
                  <a:gd name="T10" fmla="*/ 5 w 2"/>
                  <a:gd name="T11" fmla="*/ 2 h 12"/>
                  <a:gd name="T12" fmla="*/ 5 w 2"/>
                  <a:gd name="T13" fmla="*/ 29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2"/>
                  <a:gd name="T23" fmla="*/ 2 w 2"/>
                  <a:gd name="T24" fmla="*/ 12 h 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2">
                    <a:moveTo>
                      <a:pt x="2" y="12"/>
                    </a:moveTo>
                    <a:cubicBezTo>
                      <a:pt x="2" y="12"/>
                      <a:pt x="1" y="12"/>
                      <a:pt x="1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91" name="Freeform 190"/>
              <p:cNvSpPr>
                <a:spLocks noChangeArrowheads="1"/>
              </p:cNvSpPr>
              <p:nvPr/>
            </p:nvSpPr>
            <p:spPr bwMode="auto">
              <a:xfrm>
                <a:off x="554" y="182"/>
                <a:ext cx="21" cy="53"/>
              </a:xfrm>
              <a:custGeom>
                <a:avLst/>
                <a:gdLst>
                  <a:gd name="T0" fmla="*/ 5 w 9"/>
                  <a:gd name="T1" fmla="*/ 46 h 22"/>
                  <a:gd name="T2" fmla="*/ 12 w 9"/>
                  <a:gd name="T3" fmla="*/ 53 h 22"/>
                  <a:gd name="T4" fmla="*/ 14 w 9"/>
                  <a:gd name="T5" fmla="*/ 53 h 22"/>
                  <a:gd name="T6" fmla="*/ 21 w 9"/>
                  <a:gd name="T7" fmla="*/ 46 h 22"/>
                  <a:gd name="T8" fmla="*/ 16 w 9"/>
                  <a:gd name="T9" fmla="*/ 7 h 22"/>
                  <a:gd name="T10" fmla="*/ 9 w 9"/>
                  <a:gd name="T11" fmla="*/ 0 h 22"/>
                  <a:gd name="T12" fmla="*/ 7 w 9"/>
                  <a:gd name="T13" fmla="*/ 0 h 22"/>
                  <a:gd name="T14" fmla="*/ 0 w 9"/>
                  <a:gd name="T15" fmla="*/ 10 h 22"/>
                  <a:gd name="T16" fmla="*/ 5 w 9"/>
                  <a:gd name="T17" fmla="*/ 46 h 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"/>
                  <a:gd name="T28" fmla="*/ 0 h 22"/>
                  <a:gd name="T29" fmla="*/ 9 w 9"/>
                  <a:gd name="T30" fmla="*/ 22 h 2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" h="22">
                    <a:moveTo>
                      <a:pt x="2" y="19"/>
                    </a:moveTo>
                    <a:cubicBezTo>
                      <a:pt x="2" y="21"/>
                      <a:pt x="3" y="22"/>
                      <a:pt x="5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8" y="22"/>
                      <a:pt x="9" y="20"/>
                      <a:pt x="9" y="19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1"/>
                      <a:pt x="0" y="2"/>
                      <a:pt x="0" y="4"/>
                    </a:cubicBezTo>
                    <a:lnTo>
                      <a:pt x="2" y="1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92" name="Freeform 191"/>
              <p:cNvSpPr>
                <a:spLocks noChangeArrowheads="1"/>
              </p:cNvSpPr>
              <p:nvPr/>
            </p:nvSpPr>
            <p:spPr bwMode="auto">
              <a:xfrm>
                <a:off x="566" y="180"/>
                <a:ext cx="9" cy="57"/>
              </a:xfrm>
              <a:custGeom>
                <a:avLst/>
                <a:gdLst>
                  <a:gd name="T0" fmla="*/ 5 w 4"/>
                  <a:gd name="T1" fmla="*/ 55 h 24"/>
                  <a:gd name="T2" fmla="*/ 7 w 4"/>
                  <a:gd name="T3" fmla="*/ 57 h 24"/>
                  <a:gd name="T4" fmla="*/ 9 w 4"/>
                  <a:gd name="T5" fmla="*/ 48 h 24"/>
                  <a:gd name="T6" fmla="*/ 7 w 4"/>
                  <a:gd name="T7" fmla="*/ 7 h 24"/>
                  <a:gd name="T8" fmla="*/ 2 w 4"/>
                  <a:gd name="T9" fmla="*/ 0 h 24"/>
                  <a:gd name="T10" fmla="*/ 0 w 4"/>
                  <a:gd name="T11" fmla="*/ 2 h 24"/>
                  <a:gd name="T12" fmla="*/ 5 w 4"/>
                  <a:gd name="T13" fmla="*/ 55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24"/>
                  <a:gd name="T23" fmla="*/ 4 w 4"/>
                  <a:gd name="T24" fmla="*/ 24 h 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24">
                    <a:moveTo>
                      <a:pt x="2" y="23"/>
                    </a:moveTo>
                    <a:cubicBezTo>
                      <a:pt x="2" y="23"/>
                      <a:pt x="3" y="24"/>
                      <a:pt x="3" y="24"/>
                    </a:cubicBezTo>
                    <a:cubicBezTo>
                      <a:pt x="4" y="23"/>
                      <a:pt x="4" y="22"/>
                      <a:pt x="4" y="2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2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lnTo>
                      <a:pt x="2" y="2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93" name="Freeform 192"/>
              <p:cNvSpPr>
                <a:spLocks noChangeArrowheads="1"/>
              </p:cNvSpPr>
              <p:nvPr/>
            </p:nvSpPr>
            <p:spPr bwMode="auto">
              <a:xfrm>
                <a:off x="575" y="192"/>
                <a:ext cx="7" cy="31"/>
              </a:xfrm>
              <a:custGeom>
                <a:avLst/>
                <a:gdLst>
                  <a:gd name="T0" fmla="*/ 2 w 3"/>
                  <a:gd name="T1" fmla="*/ 29 h 13"/>
                  <a:gd name="T2" fmla="*/ 5 w 3"/>
                  <a:gd name="T3" fmla="*/ 31 h 13"/>
                  <a:gd name="T4" fmla="*/ 7 w 3"/>
                  <a:gd name="T5" fmla="*/ 29 h 13"/>
                  <a:gd name="T6" fmla="*/ 5 w 3"/>
                  <a:gd name="T7" fmla="*/ 2 h 13"/>
                  <a:gd name="T8" fmla="*/ 2 w 3"/>
                  <a:gd name="T9" fmla="*/ 2 h 13"/>
                  <a:gd name="T10" fmla="*/ 0 w 3"/>
                  <a:gd name="T11" fmla="*/ 2 h 13"/>
                  <a:gd name="T12" fmla="*/ 2 w 3"/>
                  <a:gd name="T13" fmla="*/ 29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3"/>
                  <a:gd name="T23" fmla="*/ 3 w 3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3">
                    <a:moveTo>
                      <a:pt x="1" y="12"/>
                    </a:move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3" y="12"/>
                      <a:pt x="3" y="1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94" name="Rectangle 193"/>
              <p:cNvSpPr>
                <a:spLocks noChangeArrowheads="1"/>
              </p:cNvSpPr>
              <p:nvPr/>
            </p:nvSpPr>
            <p:spPr bwMode="auto">
              <a:xfrm>
                <a:off x="485" y="235"/>
                <a:ext cx="3" cy="7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95" name="Rectangle 194"/>
              <p:cNvSpPr>
                <a:spLocks noChangeArrowheads="1"/>
              </p:cNvSpPr>
              <p:nvPr/>
            </p:nvSpPr>
            <p:spPr bwMode="auto">
              <a:xfrm>
                <a:off x="485" y="235"/>
                <a:ext cx="5" cy="4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96" name="Freeform 195"/>
              <p:cNvSpPr>
                <a:spLocks noChangeArrowheads="1"/>
              </p:cNvSpPr>
              <p:nvPr/>
            </p:nvSpPr>
            <p:spPr bwMode="auto">
              <a:xfrm>
                <a:off x="488" y="144"/>
                <a:ext cx="75" cy="43"/>
              </a:xfrm>
              <a:custGeom>
                <a:avLst/>
                <a:gdLst>
                  <a:gd name="T0" fmla="*/ 73 w 32"/>
                  <a:gd name="T1" fmla="*/ 43 h 18"/>
                  <a:gd name="T2" fmla="*/ 70 w 32"/>
                  <a:gd name="T3" fmla="*/ 41 h 18"/>
                  <a:gd name="T4" fmla="*/ 70 w 32"/>
                  <a:gd name="T5" fmla="*/ 29 h 18"/>
                  <a:gd name="T6" fmla="*/ 38 w 32"/>
                  <a:gd name="T7" fmla="*/ 5 h 18"/>
                  <a:gd name="T8" fmla="*/ 35 w 32"/>
                  <a:gd name="T9" fmla="*/ 5 h 18"/>
                  <a:gd name="T10" fmla="*/ 5 w 32"/>
                  <a:gd name="T11" fmla="*/ 29 h 18"/>
                  <a:gd name="T12" fmla="*/ 5 w 32"/>
                  <a:gd name="T13" fmla="*/ 41 h 18"/>
                  <a:gd name="T14" fmla="*/ 2 w 32"/>
                  <a:gd name="T15" fmla="*/ 43 h 18"/>
                  <a:gd name="T16" fmla="*/ 2 w 32"/>
                  <a:gd name="T17" fmla="*/ 41 h 18"/>
                  <a:gd name="T18" fmla="*/ 2 w 32"/>
                  <a:gd name="T19" fmla="*/ 29 h 18"/>
                  <a:gd name="T20" fmla="*/ 35 w 32"/>
                  <a:gd name="T21" fmla="*/ 2 h 18"/>
                  <a:gd name="T22" fmla="*/ 38 w 32"/>
                  <a:gd name="T23" fmla="*/ 2 h 18"/>
                  <a:gd name="T24" fmla="*/ 75 w 32"/>
                  <a:gd name="T25" fmla="*/ 29 h 18"/>
                  <a:gd name="T26" fmla="*/ 75 w 32"/>
                  <a:gd name="T27" fmla="*/ 41 h 18"/>
                  <a:gd name="T28" fmla="*/ 73 w 32"/>
                  <a:gd name="T29" fmla="*/ 43 h 1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2"/>
                  <a:gd name="T46" fmla="*/ 0 h 18"/>
                  <a:gd name="T47" fmla="*/ 32 w 32"/>
                  <a:gd name="T48" fmla="*/ 18 h 1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2" h="18">
                    <a:moveTo>
                      <a:pt x="31" y="18"/>
                    </a:moveTo>
                    <a:cubicBezTo>
                      <a:pt x="30" y="18"/>
                      <a:pt x="30" y="17"/>
                      <a:pt x="30" y="17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7"/>
                      <a:pt x="24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8" y="2"/>
                      <a:pt x="2" y="7"/>
                      <a:pt x="2" y="12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8"/>
                      <a:pt x="1" y="18"/>
                    </a:cubicBezTo>
                    <a:cubicBezTo>
                      <a:pt x="1" y="18"/>
                      <a:pt x="1" y="18"/>
                      <a:pt x="1" y="17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6"/>
                      <a:pt x="7" y="1"/>
                      <a:pt x="15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25" y="0"/>
                      <a:pt x="32" y="6"/>
                      <a:pt x="32" y="12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1" y="18"/>
                      <a:pt x="31" y="18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97" name="Freeform 196"/>
              <p:cNvSpPr>
                <a:spLocks noChangeArrowheads="1"/>
              </p:cNvSpPr>
              <p:nvPr/>
            </p:nvSpPr>
            <p:spPr bwMode="auto">
              <a:xfrm>
                <a:off x="488" y="152"/>
                <a:ext cx="75" cy="42"/>
              </a:xfrm>
              <a:custGeom>
                <a:avLst/>
                <a:gdLst>
                  <a:gd name="T0" fmla="*/ 73 w 32"/>
                  <a:gd name="T1" fmla="*/ 42 h 18"/>
                  <a:gd name="T2" fmla="*/ 70 w 32"/>
                  <a:gd name="T3" fmla="*/ 37 h 18"/>
                  <a:gd name="T4" fmla="*/ 70 w 32"/>
                  <a:gd name="T5" fmla="*/ 26 h 18"/>
                  <a:gd name="T6" fmla="*/ 38 w 32"/>
                  <a:gd name="T7" fmla="*/ 2 h 18"/>
                  <a:gd name="T8" fmla="*/ 38 w 32"/>
                  <a:gd name="T9" fmla="*/ 2 h 18"/>
                  <a:gd name="T10" fmla="*/ 5 w 32"/>
                  <a:gd name="T11" fmla="*/ 26 h 18"/>
                  <a:gd name="T12" fmla="*/ 5 w 32"/>
                  <a:gd name="T13" fmla="*/ 37 h 18"/>
                  <a:gd name="T14" fmla="*/ 2 w 32"/>
                  <a:gd name="T15" fmla="*/ 42 h 18"/>
                  <a:gd name="T16" fmla="*/ 2 w 32"/>
                  <a:gd name="T17" fmla="*/ 40 h 18"/>
                  <a:gd name="T18" fmla="*/ 2 w 32"/>
                  <a:gd name="T19" fmla="*/ 28 h 18"/>
                  <a:gd name="T20" fmla="*/ 38 w 32"/>
                  <a:gd name="T21" fmla="*/ 0 h 18"/>
                  <a:gd name="T22" fmla="*/ 38 w 32"/>
                  <a:gd name="T23" fmla="*/ 0 h 18"/>
                  <a:gd name="T24" fmla="*/ 75 w 32"/>
                  <a:gd name="T25" fmla="*/ 28 h 18"/>
                  <a:gd name="T26" fmla="*/ 75 w 32"/>
                  <a:gd name="T27" fmla="*/ 40 h 18"/>
                  <a:gd name="T28" fmla="*/ 73 w 32"/>
                  <a:gd name="T29" fmla="*/ 42 h 1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2"/>
                  <a:gd name="T46" fmla="*/ 0 h 18"/>
                  <a:gd name="T47" fmla="*/ 32 w 32"/>
                  <a:gd name="T48" fmla="*/ 18 h 1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2" h="18">
                    <a:moveTo>
                      <a:pt x="31" y="18"/>
                    </a:moveTo>
                    <a:cubicBezTo>
                      <a:pt x="31" y="18"/>
                      <a:pt x="30" y="16"/>
                      <a:pt x="30" y="16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5"/>
                      <a:pt x="24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8" y="1"/>
                      <a:pt x="2" y="6"/>
                      <a:pt x="2" y="11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2" y="18"/>
                      <a:pt x="1" y="18"/>
                    </a:cubicBezTo>
                    <a:cubicBezTo>
                      <a:pt x="1" y="18"/>
                      <a:pt x="1" y="18"/>
                      <a:pt x="1" y="17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6"/>
                      <a:pt x="7" y="1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5" y="0"/>
                      <a:pt x="32" y="6"/>
                      <a:pt x="32" y="12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1" y="18"/>
                      <a:pt x="31" y="18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98" name="Freeform 197"/>
              <p:cNvSpPr>
                <a:spLocks noEditPoints="1" noChangeArrowheads="1"/>
              </p:cNvSpPr>
              <p:nvPr/>
            </p:nvSpPr>
            <p:spPr bwMode="auto">
              <a:xfrm>
                <a:off x="689" y="230"/>
                <a:ext cx="94" cy="90"/>
              </a:xfrm>
              <a:custGeom>
                <a:avLst/>
                <a:gdLst>
                  <a:gd name="T0" fmla="*/ 70 w 40"/>
                  <a:gd name="T1" fmla="*/ 83 h 38"/>
                  <a:gd name="T2" fmla="*/ 56 w 40"/>
                  <a:gd name="T3" fmla="*/ 81 h 38"/>
                  <a:gd name="T4" fmla="*/ 54 w 40"/>
                  <a:gd name="T5" fmla="*/ 81 h 38"/>
                  <a:gd name="T6" fmla="*/ 56 w 40"/>
                  <a:gd name="T7" fmla="*/ 83 h 38"/>
                  <a:gd name="T8" fmla="*/ 54 w 40"/>
                  <a:gd name="T9" fmla="*/ 83 h 38"/>
                  <a:gd name="T10" fmla="*/ 38 w 40"/>
                  <a:gd name="T11" fmla="*/ 78 h 38"/>
                  <a:gd name="T12" fmla="*/ 26 w 40"/>
                  <a:gd name="T13" fmla="*/ 69 h 38"/>
                  <a:gd name="T14" fmla="*/ 21 w 40"/>
                  <a:gd name="T15" fmla="*/ 66 h 38"/>
                  <a:gd name="T16" fmla="*/ 63 w 40"/>
                  <a:gd name="T17" fmla="*/ 33 h 38"/>
                  <a:gd name="T18" fmla="*/ 75 w 40"/>
                  <a:gd name="T19" fmla="*/ 50 h 38"/>
                  <a:gd name="T20" fmla="*/ 80 w 40"/>
                  <a:gd name="T21" fmla="*/ 45 h 38"/>
                  <a:gd name="T22" fmla="*/ 68 w 40"/>
                  <a:gd name="T23" fmla="*/ 28 h 38"/>
                  <a:gd name="T24" fmla="*/ 78 w 40"/>
                  <a:gd name="T25" fmla="*/ 21 h 38"/>
                  <a:gd name="T26" fmla="*/ 89 w 40"/>
                  <a:gd name="T27" fmla="*/ 21 h 38"/>
                  <a:gd name="T28" fmla="*/ 92 w 40"/>
                  <a:gd name="T29" fmla="*/ 7 h 38"/>
                  <a:gd name="T30" fmla="*/ 75 w 40"/>
                  <a:gd name="T31" fmla="*/ 5 h 38"/>
                  <a:gd name="T32" fmla="*/ 73 w 40"/>
                  <a:gd name="T33" fmla="*/ 17 h 38"/>
                  <a:gd name="T34" fmla="*/ 63 w 40"/>
                  <a:gd name="T35" fmla="*/ 24 h 38"/>
                  <a:gd name="T36" fmla="*/ 52 w 40"/>
                  <a:gd name="T37" fmla="*/ 7 h 38"/>
                  <a:gd name="T38" fmla="*/ 45 w 40"/>
                  <a:gd name="T39" fmla="*/ 12 h 38"/>
                  <a:gd name="T40" fmla="*/ 59 w 40"/>
                  <a:gd name="T41" fmla="*/ 28 h 38"/>
                  <a:gd name="T42" fmla="*/ 16 w 40"/>
                  <a:gd name="T43" fmla="*/ 59 h 38"/>
                  <a:gd name="T44" fmla="*/ 16 w 40"/>
                  <a:gd name="T45" fmla="*/ 57 h 38"/>
                  <a:gd name="T46" fmla="*/ 9 w 40"/>
                  <a:gd name="T47" fmla="*/ 43 h 38"/>
                  <a:gd name="T48" fmla="*/ 7 w 40"/>
                  <a:gd name="T49" fmla="*/ 26 h 38"/>
                  <a:gd name="T50" fmla="*/ 9 w 40"/>
                  <a:gd name="T51" fmla="*/ 21 h 38"/>
                  <a:gd name="T52" fmla="*/ 9 w 40"/>
                  <a:gd name="T53" fmla="*/ 24 h 38"/>
                  <a:gd name="T54" fmla="*/ 9 w 40"/>
                  <a:gd name="T55" fmla="*/ 24 h 38"/>
                  <a:gd name="T56" fmla="*/ 12 w 40"/>
                  <a:gd name="T57" fmla="*/ 7 h 38"/>
                  <a:gd name="T58" fmla="*/ 0 w 40"/>
                  <a:gd name="T59" fmla="*/ 21 h 38"/>
                  <a:gd name="T60" fmla="*/ 5 w 40"/>
                  <a:gd name="T61" fmla="*/ 19 h 38"/>
                  <a:gd name="T62" fmla="*/ 2 w 40"/>
                  <a:gd name="T63" fmla="*/ 45 h 38"/>
                  <a:gd name="T64" fmla="*/ 9 w 40"/>
                  <a:gd name="T65" fmla="*/ 71 h 38"/>
                  <a:gd name="T66" fmla="*/ 9 w 40"/>
                  <a:gd name="T67" fmla="*/ 71 h 38"/>
                  <a:gd name="T68" fmla="*/ 9 w 40"/>
                  <a:gd name="T69" fmla="*/ 71 h 38"/>
                  <a:gd name="T70" fmla="*/ 9 w 40"/>
                  <a:gd name="T71" fmla="*/ 71 h 38"/>
                  <a:gd name="T72" fmla="*/ 9 w 40"/>
                  <a:gd name="T73" fmla="*/ 71 h 38"/>
                  <a:gd name="T74" fmla="*/ 9 w 40"/>
                  <a:gd name="T75" fmla="*/ 71 h 38"/>
                  <a:gd name="T76" fmla="*/ 9 w 40"/>
                  <a:gd name="T77" fmla="*/ 71 h 38"/>
                  <a:gd name="T78" fmla="*/ 33 w 40"/>
                  <a:gd name="T79" fmla="*/ 83 h 38"/>
                  <a:gd name="T80" fmla="*/ 56 w 40"/>
                  <a:gd name="T81" fmla="*/ 88 h 38"/>
                  <a:gd name="T82" fmla="*/ 56 w 40"/>
                  <a:gd name="T83" fmla="*/ 90 h 38"/>
                  <a:gd name="T84" fmla="*/ 70 w 40"/>
                  <a:gd name="T85" fmla="*/ 83 h 38"/>
                  <a:gd name="T86" fmla="*/ 80 w 40"/>
                  <a:gd name="T87" fmla="*/ 7 h 38"/>
                  <a:gd name="T88" fmla="*/ 87 w 40"/>
                  <a:gd name="T89" fmla="*/ 9 h 38"/>
                  <a:gd name="T90" fmla="*/ 87 w 40"/>
                  <a:gd name="T91" fmla="*/ 17 h 38"/>
                  <a:gd name="T92" fmla="*/ 78 w 40"/>
                  <a:gd name="T93" fmla="*/ 17 h 38"/>
                  <a:gd name="T94" fmla="*/ 80 w 40"/>
                  <a:gd name="T95" fmla="*/ 7 h 38"/>
                  <a:gd name="T96" fmla="*/ 12 w 40"/>
                  <a:gd name="T97" fmla="*/ 69 h 38"/>
                  <a:gd name="T98" fmla="*/ 12 w 40"/>
                  <a:gd name="T99" fmla="*/ 69 h 38"/>
                  <a:gd name="T100" fmla="*/ 12 w 40"/>
                  <a:gd name="T101" fmla="*/ 69 h 3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0"/>
                  <a:gd name="T154" fmla="*/ 0 h 38"/>
                  <a:gd name="T155" fmla="*/ 40 w 40"/>
                  <a:gd name="T156" fmla="*/ 38 h 3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0" h="38">
                    <a:moveTo>
                      <a:pt x="30" y="35"/>
                    </a:moveTo>
                    <a:cubicBezTo>
                      <a:pt x="29" y="34"/>
                      <a:pt x="26" y="34"/>
                      <a:pt x="24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3" y="35"/>
                      <a:pt x="23" y="35"/>
                    </a:cubicBezTo>
                    <a:cubicBezTo>
                      <a:pt x="20" y="35"/>
                      <a:pt x="18" y="34"/>
                      <a:pt x="16" y="33"/>
                    </a:cubicBezTo>
                    <a:cubicBezTo>
                      <a:pt x="14" y="32"/>
                      <a:pt x="13" y="30"/>
                      <a:pt x="11" y="29"/>
                    </a:cubicBezTo>
                    <a:cubicBezTo>
                      <a:pt x="10" y="28"/>
                      <a:pt x="10" y="28"/>
                      <a:pt x="9" y="28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10"/>
                      <a:pt x="36" y="10"/>
                      <a:pt x="38" y="9"/>
                    </a:cubicBezTo>
                    <a:cubicBezTo>
                      <a:pt x="40" y="7"/>
                      <a:pt x="40" y="5"/>
                      <a:pt x="39" y="3"/>
                    </a:cubicBezTo>
                    <a:cubicBezTo>
                      <a:pt x="37" y="1"/>
                      <a:pt x="34" y="0"/>
                      <a:pt x="32" y="2"/>
                    </a:cubicBezTo>
                    <a:cubicBezTo>
                      <a:pt x="31" y="3"/>
                      <a:pt x="30" y="5"/>
                      <a:pt x="31" y="7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7" y="24"/>
                    </a:cubicBezTo>
                    <a:cubicBezTo>
                      <a:pt x="6" y="22"/>
                      <a:pt x="5" y="20"/>
                      <a:pt x="4" y="18"/>
                    </a:cubicBezTo>
                    <a:cubicBezTo>
                      <a:pt x="3" y="15"/>
                      <a:pt x="3" y="13"/>
                      <a:pt x="3" y="11"/>
                    </a:cubicBezTo>
                    <a:cubicBezTo>
                      <a:pt x="3" y="10"/>
                      <a:pt x="4" y="9"/>
                      <a:pt x="4" y="9"/>
                    </a:cubicBezTo>
                    <a:cubicBezTo>
                      <a:pt x="4" y="9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8"/>
                      <a:pt x="6" y="5"/>
                      <a:pt x="5" y="3"/>
                    </a:cubicBezTo>
                    <a:cubicBezTo>
                      <a:pt x="3" y="5"/>
                      <a:pt x="1" y="6"/>
                      <a:pt x="0" y="9"/>
                    </a:cubicBezTo>
                    <a:cubicBezTo>
                      <a:pt x="1" y="9"/>
                      <a:pt x="1" y="9"/>
                      <a:pt x="2" y="8"/>
                    </a:cubicBezTo>
                    <a:cubicBezTo>
                      <a:pt x="0" y="12"/>
                      <a:pt x="0" y="16"/>
                      <a:pt x="1" y="19"/>
                    </a:cubicBezTo>
                    <a:cubicBezTo>
                      <a:pt x="2" y="22"/>
                      <a:pt x="3" y="26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8" y="32"/>
                      <a:pt x="11" y="33"/>
                      <a:pt x="14" y="35"/>
                    </a:cubicBezTo>
                    <a:cubicBezTo>
                      <a:pt x="17" y="37"/>
                      <a:pt x="20" y="38"/>
                      <a:pt x="24" y="37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6" y="38"/>
                      <a:pt x="28" y="37"/>
                      <a:pt x="30" y="35"/>
                    </a:cubicBezTo>
                    <a:close/>
                    <a:moveTo>
                      <a:pt x="34" y="3"/>
                    </a:moveTo>
                    <a:cubicBezTo>
                      <a:pt x="35" y="3"/>
                      <a:pt x="36" y="3"/>
                      <a:pt x="37" y="4"/>
                    </a:cubicBezTo>
                    <a:cubicBezTo>
                      <a:pt x="38" y="5"/>
                      <a:pt x="38" y="7"/>
                      <a:pt x="37" y="7"/>
                    </a:cubicBezTo>
                    <a:cubicBezTo>
                      <a:pt x="36" y="8"/>
                      <a:pt x="34" y="8"/>
                      <a:pt x="33" y="7"/>
                    </a:cubicBezTo>
                    <a:cubicBezTo>
                      <a:pt x="32" y="6"/>
                      <a:pt x="32" y="4"/>
                      <a:pt x="34" y="3"/>
                    </a:cubicBezTo>
                    <a:close/>
                    <a:moveTo>
                      <a:pt x="5" y="29"/>
                    </a:moveTo>
                    <a:cubicBezTo>
                      <a:pt x="5" y="29"/>
                      <a:pt x="5" y="29"/>
                      <a:pt x="5" y="29"/>
                    </a:cubicBezTo>
                    <a:cubicBezTo>
                      <a:pt x="5" y="29"/>
                      <a:pt x="5" y="29"/>
                      <a:pt x="5" y="29"/>
                    </a:cubicBez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499" name="Freeform 198"/>
              <p:cNvSpPr>
                <a:spLocks noChangeArrowheads="1"/>
              </p:cNvSpPr>
              <p:nvPr/>
            </p:nvSpPr>
            <p:spPr bwMode="auto">
              <a:xfrm>
                <a:off x="1550" y="498"/>
                <a:ext cx="114" cy="111"/>
              </a:xfrm>
              <a:custGeom>
                <a:avLst/>
                <a:gdLst>
                  <a:gd name="T0" fmla="*/ 74 w 114"/>
                  <a:gd name="T1" fmla="*/ 111 h 111"/>
                  <a:gd name="T2" fmla="*/ 0 w 114"/>
                  <a:gd name="T3" fmla="*/ 40 h 111"/>
                  <a:gd name="T4" fmla="*/ 40 w 114"/>
                  <a:gd name="T5" fmla="*/ 0 h 111"/>
                  <a:gd name="T6" fmla="*/ 114 w 114"/>
                  <a:gd name="T7" fmla="*/ 68 h 111"/>
                  <a:gd name="T8" fmla="*/ 74 w 114"/>
                  <a:gd name="T9" fmla="*/ 111 h 1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111"/>
                  <a:gd name="T17" fmla="*/ 114 w 114"/>
                  <a:gd name="T18" fmla="*/ 111 h 1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111">
                    <a:moveTo>
                      <a:pt x="74" y="111"/>
                    </a:moveTo>
                    <a:lnTo>
                      <a:pt x="0" y="40"/>
                    </a:lnTo>
                    <a:lnTo>
                      <a:pt x="40" y="0"/>
                    </a:lnTo>
                    <a:lnTo>
                      <a:pt x="114" y="68"/>
                    </a:lnTo>
                    <a:lnTo>
                      <a:pt x="74" y="111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500" name="Freeform 199"/>
              <p:cNvSpPr>
                <a:spLocks noChangeArrowheads="1"/>
              </p:cNvSpPr>
              <p:nvPr/>
            </p:nvSpPr>
            <p:spPr bwMode="auto">
              <a:xfrm>
                <a:off x="1635" y="578"/>
                <a:ext cx="36" cy="36"/>
              </a:xfrm>
              <a:custGeom>
                <a:avLst/>
                <a:gdLst>
                  <a:gd name="T0" fmla="*/ 19 w 36"/>
                  <a:gd name="T1" fmla="*/ 36 h 36"/>
                  <a:gd name="T2" fmla="*/ 0 w 36"/>
                  <a:gd name="T3" fmla="*/ 19 h 36"/>
                  <a:gd name="T4" fmla="*/ 17 w 36"/>
                  <a:gd name="T5" fmla="*/ 0 h 36"/>
                  <a:gd name="T6" fmla="*/ 36 w 36"/>
                  <a:gd name="T7" fmla="*/ 17 h 36"/>
                  <a:gd name="T8" fmla="*/ 19 w 36"/>
                  <a:gd name="T9" fmla="*/ 3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36"/>
                  <a:gd name="T17" fmla="*/ 36 w 36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36">
                    <a:moveTo>
                      <a:pt x="19" y="36"/>
                    </a:moveTo>
                    <a:lnTo>
                      <a:pt x="0" y="19"/>
                    </a:lnTo>
                    <a:lnTo>
                      <a:pt x="17" y="0"/>
                    </a:lnTo>
                    <a:lnTo>
                      <a:pt x="36" y="17"/>
                    </a:lnTo>
                    <a:lnTo>
                      <a:pt x="19" y="36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501" name="Freeform 200"/>
              <p:cNvSpPr>
                <a:spLocks noChangeArrowheads="1"/>
              </p:cNvSpPr>
              <p:nvPr/>
            </p:nvSpPr>
            <p:spPr bwMode="auto">
              <a:xfrm>
                <a:off x="1543" y="490"/>
                <a:ext cx="38" cy="38"/>
              </a:xfrm>
              <a:custGeom>
                <a:avLst/>
                <a:gdLst>
                  <a:gd name="T0" fmla="*/ 0 w 38"/>
                  <a:gd name="T1" fmla="*/ 22 h 38"/>
                  <a:gd name="T2" fmla="*/ 17 w 38"/>
                  <a:gd name="T3" fmla="*/ 38 h 38"/>
                  <a:gd name="T4" fmla="*/ 38 w 38"/>
                  <a:gd name="T5" fmla="*/ 17 h 38"/>
                  <a:gd name="T6" fmla="*/ 21 w 38"/>
                  <a:gd name="T7" fmla="*/ 0 h 38"/>
                  <a:gd name="T8" fmla="*/ 0 w 38"/>
                  <a:gd name="T9" fmla="*/ 22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8"/>
                  <a:gd name="T17" fmla="*/ 38 w 38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8">
                    <a:moveTo>
                      <a:pt x="0" y="22"/>
                    </a:moveTo>
                    <a:lnTo>
                      <a:pt x="17" y="38"/>
                    </a:lnTo>
                    <a:lnTo>
                      <a:pt x="38" y="17"/>
                    </a:lnTo>
                    <a:lnTo>
                      <a:pt x="21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502" name="Freeform 201"/>
              <p:cNvSpPr>
                <a:spLocks noEditPoints="1" noChangeArrowheads="1"/>
              </p:cNvSpPr>
              <p:nvPr/>
            </p:nvSpPr>
            <p:spPr bwMode="auto">
              <a:xfrm>
                <a:off x="1541" y="488"/>
                <a:ext cx="135" cy="130"/>
              </a:xfrm>
              <a:custGeom>
                <a:avLst/>
                <a:gdLst>
                  <a:gd name="T0" fmla="*/ 133 w 57"/>
                  <a:gd name="T1" fmla="*/ 97 h 55"/>
                  <a:gd name="T2" fmla="*/ 130 w 57"/>
                  <a:gd name="T3" fmla="*/ 90 h 55"/>
                  <a:gd name="T4" fmla="*/ 126 w 57"/>
                  <a:gd name="T5" fmla="*/ 78 h 55"/>
                  <a:gd name="T6" fmla="*/ 126 w 57"/>
                  <a:gd name="T7" fmla="*/ 76 h 55"/>
                  <a:gd name="T8" fmla="*/ 52 w 57"/>
                  <a:gd name="T9" fmla="*/ 7 h 55"/>
                  <a:gd name="T10" fmla="*/ 50 w 57"/>
                  <a:gd name="T11" fmla="*/ 7 h 55"/>
                  <a:gd name="T12" fmla="*/ 38 w 57"/>
                  <a:gd name="T13" fmla="*/ 2 h 55"/>
                  <a:gd name="T14" fmla="*/ 31 w 57"/>
                  <a:gd name="T15" fmla="*/ 0 h 55"/>
                  <a:gd name="T16" fmla="*/ 9 w 57"/>
                  <a:gd name="T17" fmla="*/ 9 h 55"/>
                  <a:gd name="T18" fmla="*/ 0 w 57"/>
                  <a:gd name="T19" fmla="*/ 31 h 55"/>
                  <a:gd name="T20" fmla="*/ 2 w 57"/>
                  <a:gd name="T21" fmla="*/ 40 h 55"/>
                  <a:gd name="T22" fmla="*/ 7 w 57"/>
                  <a:gd name="T23" fmla="*/ 50 h 55"/>
                  <a:gd name="T24" fmla="*/ 9 w 57"/>
                  <a:gd name="T25" fmla="*/ 54 h 55"/>
                  <a:gd name="T26" fmla="*/ 81 w 57"/>
                  <a:gd name="T27" fmla="*/ 123 h 55"/>
                  <a:gd name="T28" fmla="*/ 83 w 57"/>
                  <a:gd name="T29" fmla="*/ 123 h 55"/>
                  <a:gd name="T30" fmla="*/ 95 w 57"/>
                  <a:gd name="T31" fmla="*/ 128 h 55"/>
                  <a:gd name="T32" fmla="*/ 102 w 57"/>
                  <a:gd name="T33" fmla="*/ 128 h 55"/>
                  <a:gd name="T34" fmla="*/ 126 w 57"/>
                  <a:gd name="T35" fmla="*/ 121 h 55"/>
                  <a:gd name="T36" fmla="*/ 133 w 57"/>
                  <a:gd name="T37" fmla="*/ 97 h 55"/>
                  <a:gd name="T38" fmla="*/ 116 w 57"/>
                  <a:gd name="T39" fmla="*/ 111 h 55"/>
                  <a:gd name="T40" fmla="*/ 121 w 57"/>
                  <a:gd name="T41" fmla="*/ 109 h 55"/>
                  <a:gd name="T42" fmla="*/ 121 w 57"/>
                  <a:gd name="T43" fmla="*/ 113 h 55"/>
                  <a:gd name="T44" fmla="*/ 116 w 57"/>
                  <a:gd name="T45" fmla="*/ 113 h 55"/>
                  <a:gd name="T46" fmla="*/ 116 w 57"/>
                  <a:gd name="T47" fmla="*/ 111 h 55"/>
                  <a:gd name="T48" fmla="*/ 116 w 57"/>
                  <a:gd name="T49" fmla="*/ 104 h 55"/>
                  <a:gd name="T50" fmla="*/ 116 w 57"/>
                  <a:gd name="T51" fmla="*/ 99 h 55"/>
                  <a:gd name="T52" fmla="*/ 118 w 57"/>
                  <a:gd name="T53" fmla="*/ 99 h 55"/>
                  <a:gd name="T54" fmla="*/ 118 w 57"/>
                  <a:gd name="T55" fmla="*/ 104 h 55"/>
                  <a:gd name="T56" fmla="*/ 116 w 57"/>
                  <a:gd name="T57" fmla="*/ 104 h 55"/>
                  <a:gd name="T58" fmla="*/ 109 w 57"/>
                  <a:gd name="T59" fmla="*/ 113 h 55"/>
                  <a:gd name="T60" fmla="*/ 107 w 57"/>
                  <a:gd name="T61" fmla="*/ 113 h 55"/>
                  <a:gd name="T62" fmla="*/ 107 w 57"/>
                  <a:gd name="T63" fmla="*/ 111 h 55"/>
                  <a:gd name="T64" fmla="*/ 109 w 57"/>
                  <a:gd name="T65" fmla="*/ 111 h 55"/>
                  <a:gd name="T66" fmla="*/ 109 w 57"/>
                  <a:gd name="T67" fmla="*/ 113 h 55"/>
                  <a:gd name="T68" fmla="*/ 109 w 57"/>
                  <a:gd name="T69" fmla="*/ 104 h 55"/>
                  <a:gd name="T70" fmla="*/ 107 w 57"/>
                  <a:gd name="T71" fmla="*/ 104 h 55"/>
                  <a:gd name="T72" fmla="*/ 107 w 57"/>
                  <a:gd name="T73" fmla="*/ 102 h 55"/>
                  <a:gd name="T74" fmla="*/ 109 w 57"/>
                  <a:gd name="T75" fmla="*/ 102 h 55"/>
                  <a:gd name="T76" fmla="*/ 109 w 57"/>
                  <a:gd name="T77" fmla="*/ 104 h 55"/>
                  <a:gd name="T78" fmla="*/ 121 w 57"/>
                  <a:gd name="T79" fmla="*/ 78 h 55"/>
                  <a:gd name="T80" fmla="*/ 83 w 57"/>
                  <a:gd name="T81" fmla="*/ 116 h 55"/>
                  <a:gd name="T82" fmla="*/ 14 w 57"/>
                  <a:gd name="T83" fmla="*/ 52 h 55"/>
                  <a:gd name="T84" fmla="*/ 50 w 57"/>
                  <a:gd name="T85" fmla="*/ 12 h 55"/>
                  <a:gd name="T86" fmla="*/ 121 w 57"/>
                  <a:gd name="T87" fmla="*/ 78 h 55"/>
                  <a:gd name="T88" fmla="*/ 14 w 57"/>
                  <a:gd name="T89" fmla="*/ 14 h 55"/>
                  <a:gd name="T90" fmla="*/ 28 w 57"/>
                  <a:gd name="T91" fmla="*/ 14 h 55"/>
                  <a:gd name="T92" fmla="*/ 28 w 57"/>
                  <a:gd name="T93" fmla="*/ 28 h 55"/>
                  <a:gd name="T94" fmla="*/ 14 w 57"/>
                  <a:gd name="T95" fmla="*/ 28 h 55"/>
                  <a:gd name="T96" fmla="*/ 14 w 57"/>
                  <a:gd name="T97" fmla="*/ 14 h 5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57"/>
                  <a:gd name="T148" fmla="*/ 0 h 55"/>
                  <a:gd name="T149" fmla="*/ 57 w 57"/>
                  <a:gd name="T150" fmla="*/ 55 h 55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57" h="55">
                    <a:moveTo>
                      <a:pt x="56" y="41"/>
                    </a:moveTo>
                    <a:cubicBezTo>
                      <a:pt x="56" y="40"/>
                      <a:pt x="56" y="39"/>
                      <a:pt x="55" y="38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2"/>
                      <a:pt x="53" y="32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1" y="3"/>
                      <a:pt x="21" y="3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0" y="0"/>
                      <a:pt x="6" y="1"/>
                      <a:pt x="4" y="4"/>
                    </a:cubicBezTo>
                    <a:cubicBezTo>
                      <a:pt x="1" y="7"/>
                      <a:pt x="0" y="10"/>
                      <a:pt x="0" y="13"/>
                    </a:cubicBezTo>
                    <a:cubicBezTo>
                      <a:pt x="0" y="15"/>
                      <a:pt x="1" y="16"/>
                      <a:pt x="1" y="17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2"/>
                      <a:pt x="3" y="22"/>
                      <a:pt x="4" y="23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5" y="52"/>
                      <a:pt x="35" y="52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1" y="54"/>
                      <a:pt x="42" y="54"/>
                      <a:pt x="43" y="54"/>
                    </a:cubicBezTo>
                    <a:cubicBezTo>
                      <a:pt x="46" y="55"/>
                      <a:pt x="50" y="53"/>
                      <a:pt x="53" y="51"/>
                    </a:cubicBezTo>
                    <a:cubicBezTo>
                      <a:pt x="55" y="48"/>
                      <a:pt x="57" y="44"/>
                      <a:pt x="56" y="41"/>
                    </a:cubicBezTo>
                    <a:close/>
                    <a:moveTo>
                      <a:pt x="49" y="47"/>
                    </a:moveTo>
                    <a:cubicBezTo>
                      <a:pt x="49" y="46"/>
                      <a:pt x="50" y="46"/>
                      <a:pt x="51" y="46"/>
                    </a:cubicBezTo>
                    <a:cubicBezTo>
                      <a:pt x="51" y="47"/>
                      <a:pt x="51" y="48"/>
                      <a:pt x="51" y="48"/>
                    </a:cubicBezTo>
                    <a:cubicBezTo>
                      <a:pt x="50" y="49"/>
                      <a:pt x="49" y="49"/>
                      <a:pt x="49" y="48"/>
                    </a:cubicBezTo>
                    <a:cubicBezTo>
                      <a:pt x="48" y="48"/>
                      <a:pt x="48" y="47"/>
                      <a:pt x="49" y="47"/>
                    </a:cubicBezTo>
                    <a:close/>
                    <a:moveTo>
                      <a:pt x="49" y="44"/>
                    </a:moveTo>
                    <a:cubicBezTo>
                      <a:pt x="48" y="44"/>
                      <a:pt x="48" y="43"/>
                      <a:pt x="49" y="42"/>
                    </a:cubicBezTo>
                    <a:cubicBezTo>
                      <a:pt x="49" y="42"/>
                      <a:pt x="50" y="42"/>
                      <a:pt x="50" y="42"/>
                    </a:cubicBezTo>
                    <a:cubicBezTo>
                      <a:pt x="51" y="43"/>
                      <a:pt x="51" y="44"/>
                      <a:pt x="50" y="44"/>
                    </a:cubicBezTo>
                    <a:cubicBezTo>
                      <a:pt x="50" y="45"/>
                      <a:pt x="49" y="45"/>
                      <a:pt x="49" y="44"/>
                    </a:cubicBezTo>
                    <a:close/>
                    <a:moveTo>
                      <a:pt x="46" y="48"/>
                    </a:moveTo>
                    <a:cubicBezTo>
                      <a:pt x="46" y="49"/>
                      <a:pt x="45" y="49"/>
                      <a:pt x="45" y="48"/>
                    </a:cubicBezTo>
                    <a:cubicBezTo>
                      <a:pt x="44" y="48"/>
                      <a:pt x="44" y="47"/>
                      <a:pt x="45" y="47"/>
                    </a:cubicBezTo>
                    <a:cubicBezTo>
                      <a:pt x="45" y="46"/>
                      <a:pt x="46" y="46"/>
                      <a:pt x="46" y="47"/>
                    </a:cubicBezTo>
                    <a:cubicBezTo>
                      <a:pt x="47" y="47"/>
                      <a:pt x="47" y="48"/>
                      <a:pt x="46" y="48"/>
                    </a:cubicBezTo>
                    <a:close/>
                    <a:moveTo>
                      <a:pt x="46" y="44"/>
                    </a:moveTo>
                    <a:cubicBezTo>
                      <a:pt x="46" y="45"/>
                      <a:pt x="45" y="45"/>
                      <a:pt x="45" y="44"/>
                    </a:cubicBezTo>
                    <a:cubicBezTo>
                      <a:pt x="44" y="44"/>
                      <a:pt x="44" y="43"/>
                      <a:pt x="45" y="43"/>
                    </a:cubicBezTo>
                    <a:cubicBezTo>
                      <a:pt x="45" y="42"/>
                      <a:pt x="46" y="42"/>
                      <a:pt x="46" y="43"/>
                    </a:cubicBezTo>
                    <a:cubicBezTo>
                      <a:pt x="47" y="43"/>
                      <a:pt x="47" y="44"/>
                      <a:pt x="46" y="44"/>
                    </a:cubicBezTo>
                    <a:close/>
                    <a:moveTo>
                      <a:pt x="51" y="33"/>
                    </a:moveTo>
                    <a:cubicBezTo>
                      <a:pt x="35" y="49"/>
                      <a:pt x="35" y="49"/>
                      <a:pt x="35" y="49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21" y="5"/>
                      <a:pt x="21" y="5"/>
                      <a:pt x="21" y="5"/>
                    </a:cubicBezTo>
                    <a:lnTo>
                      <a:pt x="51" y="33"/>
                    </a:lnTo>
                    <a:close/>
                    <a:moveTo>
                      <a:pt x="6" y="6"/>
                    </a:moveTo>
                    <a:cubicBezTo>
                      <a:pt x="8" y="4"/>
                      <a:pt x="10" y="4"/>
                      <a:pt x="12" y="6"/>
                    </a:cubicBezTo>
                    <a:cubicBezTo>
                      <a:pt x="14" y="7"/>
                      <a:pt x="14" y="10"/>
                      <a:pt x="12" y="12"/>
                    </a:cubicBezTo>
                    <a:cubicBezTo>
                      <a:pt x="11" y="14"/>
                      <a:pt x="8" y="14"/>
                      <a:pt x="6" y="12"/>
                    </a:cubicBezTo>
                    <a:cubicBezTo>
                      <a:pt x="4" y="10"/>
                      <a:pt x="4" y="8"/>
                      <a:pt x="6" y="6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503" name="Freeform 202"/>
              <p:cNvSpPr>
                <a:spLocks noChangeArrowheads="1"/>
              </p:cNvSpPr>
              <p:nvPr/>
            </p:nvSpPr>
            <p:spPr bwMode="auto">
              <a:xfrm>
                <a:off x="1555" y="502"/>
                <a:ext cx="14" cy="14"/>
              </a:xfrm>
              <a:custGeom>
                <a:avLst/>
                <a:gdLst>
                  <a:gd name="T0" fmla="*/ 5 w 14"/>
                  <a:gd name="T1" fmla="*/ 14 h 14"/>
                  <a:gd name="T2" fmla="*/ 7 w 14"/>
                  <a:gd name="T3" fmla="*/ 10 h 14"/>
                  <a:gd name="T4" fmla="*/ 12 w 14"/>
                  <a:gd name="T5" fmla="*/ 14 h 14"/>
                  <a:gd name="T6" fmla="*/ 14 w 14"/>
                  <a:gd name="T7" fmla="*/ 10 h 14"/>
                  <a:gd name="T8" fmla="*/ 9 w 14"/>
                  <a:gd name="T9" fmla="*/ 7 h 14"/>
                  <a:gd name="T10" fmla="*/ 14 w 14"/>
                  <a:gd name="T11" fmla="*/ 3 h 14"/>
                  <a:gd name="T12" fmla="*/ 12 w 14"/>
                  <a:gd name="T13" fmla="*/ 0 h 14"/>
                  <a:gd name="T14" fmla="*/ 7 w 14"/>
                  <a:gd name="T15" fmla="*/ 5 h 14"/>
                  <a:gd name="T16" fmla="*/ 2 w 14"/>
                  <a:gd name="T17" fmla="*/ 0 h 14"/>
                  <a:gd name="T18" fmla="*/ 0 w 14"/>
                  <a:gd name="T19" fmla="*/ 3 h 14"/>
                  <a:gd name="T20" fmla="*/ 5 w 14"/>
                  <a:gd name="T21" fmla="*/ 7 h 14"/>
                  <a:gd name="T22" fmla="*/ 0 w 14"/>
                  <a:gd name="T23" fmla="*/ 12 h 14"/>
                  <a:gd name="T24" fmla="*/ 5 w 14"/>
                  <a:gd name="T25" fmla="*/ 14 h 1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"/>
                  <a:gd name="T40" fmla="*/ 0 h 14"/>
                  <a:gd name="T41" fmla="*/ 14 w 14"/>
                  <a:gd name="T42" fmla="*/ 14 h 1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" h="14">
                    <a:moveTo>
                      <a:pt x="5" y="14"/>
                    </a:moveTo>
                    <a:lnTo>
                      <a:pt x="7" y="10"/>
                    </a:lnTo>
                    <a:lnTo>
                      <a:pt x="12" y="14"/>
                    </a:lnTo>
                    <a:lnTo>
                      <a:pt x="14" y="10"/>
                    </a:lnTo>
                    <a:lnTo>
                      <a:pt x="9" y="7"/>
                    </a:lnTo>
                    <a:lnTo>
                      <a:pt x="14" y="3"/>
                    </a:lnTo>
                    <a:lnTo>
                      <a:pt x="12" y="0"/>
                    </a:lnTo>
                    <a:lnTo>
                      <a:pt x="7" y="5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5" y="7"/>
                    </a:lnTo>
                    <a:lnTo>
                      <a:pt x="0" y="12"/>
                    </a:lnTo>
                    <a:lnTo>
                      <a:pt x="5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504" name="Freeform 203"/>
              <p:cNvSpPr>
                <a:spLocks noEditPoints="1" noChangeArrowheads="1"/>
              </p:cNvSpPr>
              <p:nvPr/>
            </p:nvSpPr>
            <p:spPr bwMode="auto">
              <a:xfrm>
                <a:off x="1571" y="519"/>
                <a:ext cx="34" cy="26"/>
              </a:xfrm>
              <a:custGeom>
                <a:avLst/>
                <a:gdLst>
                  <a:gd name="T0" fmla="*/ 29 w 14"/>
                  <a:gd name="T1" fmla="*/ 17 h 11"/>
                  <a:gd name="T2" fmla="*/ 27 w 14"/>
                  <a:gd name="T3" fmla="*/ 19 h 11"/>
                  <a:gd name="T4" fmla="*/ 15 w 14"/>
                  <a:gd name="T5" fmla="*/ 19 h 11"/>
                  <a:gd name="T6" fmla="*/ 12 w 14"/>
                  <a:gd name="T7" fmla="*/ 17 h 11"/>
                  <a:gd name="T8" fmla="*/ 5 w 14"/>
                  <a:gd name="T9" fmla="*/ 26 h 11"/>
                  <a:gd name="T10" fmla="*/ 0 w 14"/>
                  <a:gd name="T11" fmla="*/ 24 h 11"/>
                  <a:gd name="T12" fmla="*/ 24 w 14"/>
                  <a:gd name="T13" fmla="*/ 0 h 11"/>
                  <a:gd name="T14" fmla="*/ 29 w 14"/>
                  <a:gd name="T15" fmla="*/ 5 h 11"/>
                  <a:gd name="T16" fmla="*/ 29 w 14"/>
                  <a:gd name="T17" fmla="*/ 17 h 11"/>
                  <a:gd name="T18" fmla="*/ 24 w 14"/>
                  <a:gd name="T19" fmla="*/ 7 h 11"/>
                  <a:gd name="T20" fmla="*/ 17 w 14"/>
                  <a:gd name="T21" fmla="*/ 14 h 11"/>
                  <a:gd name="T22" fmla="*/ 17 w 14"/>
                  <a:gd name="T23" fmla="*/ 17 h 11"/>
                  <a:gd name="T24" fmla="*/ 22 w 14"/>
                  <a:gd name="T25" fmla="*/ 17 h 11"/>
                  <a:gd name="T26" fmla="*/ 27 w 14"/>
                  <a:gd name="T27" fmla="*/ 12 h 11"/>
                  <a:gd name="T28" fmla="*/ 27 w 14"/>
                  <a:gd name="T29" fmla="*/ 7 h 11"/>
                  <a:gd name="T30" fmla="*/ 24 w 14"/>
                  <a:gd name="T31" fmla="*/ 7 h 1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"/>
                  <a:gd name="T49" fmla="*/ 0 h 11"/>
                  <a:gd name="T50" fmla="*/ 14 w 14"/>
                  <a:gd name="T51" fmla="*/ 11 h 1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" h="11">
                    <a:moveTo>
                      <a:pt x="12" y="7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9" y="10"/>
                      <a:pt x="8" y="10"/>
                      <a:pt x="6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4" y="3"/>
                      <a:pt x="13" y="5"/>
                      <a:pt x="12" y="7"/>
                    </a:cubicBezTo>
                    <a:close/>
                    <a:moveTo>
                      <a:pt x="10" y="3"/>
                    </a:move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4"/>
                      <a:pt x="11" y="4"/>
                      <a:pt x="11" y="3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505" name="Freeform 204"/>
              <p:cNvSpPr>
                <a:spLocks noChangeArrowheads="1"/>
              </p:cNvSpPr>
              <p:nvPr/>
            </p:nvSpPr>
            <p:spPr bwMode="auto">
              <a:xfrm>
                <a:off x="1586" y="531"/>
                <a:ext cx="26" cy="33"/>
              </a:xfrm>
              <a:custGeom>
                <a:avLst/>
                <a:gdLst>
                  <a:gd name="T0" fmla="*/ 21 w 26"/>
                  <a:gd name="T1" fmla="*/ 0 h 33"/>
                  <a:gd name="T2" fmla="*/ 26 w 26"/>
                  <a:gd name="T3" fmla="*/ 2 h 33"/>
                  <a:gd name="T4" fmla="*/ 7 w 26"/>
                  <a:gd name="T5" fmla="*/ 23 h 33"/>
                  <a:gd name="T6" fmla="*/ 11 w 26"/>
                  <a:gd name="T7" fmla="*/ 28 h 33"/>
                  <a:gd name="T8" fmla="*/ 9 w 26"/>
                  <a:gd name="T9" fmla="*/ 33 h 33"/>
                  <a:gd name="T10" fmla="*/ 0 w 26"/>
                  <a:gd name="T11" fmla="*/ 23 h 33"/>
                  <a:gd name="T12" fmla="*/ 21 w 26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"/>
                  <a:gd name="T22" fmla="*/ 0 h 33"/>
                  <a:gd name="T23" fmla="*/ 26 w 26"/>
                  <a:gd name="T24" fmla="*/ 33 h 3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" h="33">
                    <a:moveTo>
                      <a:pt x="21" y="0"/>
                    </a:moveTo>
                    <a:lnTo>
                      <a:pt x="26" y="2"/>
                    </a:lnTo>
                    <a:lnTo>
                      <a:pt x="7" y="23"/>
                    </a:lnTo>
                    <a:lnTo>
                      <a:pt x="11" y="28"/>
                    </a:lnTo>
                    <a:lnTo>
                      <a:pt x="9" y="33"/>
                    </a:lnTo>
                    <a:lnTo>
                      <a:pt x="0" y="2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506" name="Freeform 205"/>
              <p:cNvSpPr>
                <a:spLocks noEditPoints="1" noChangeArrowheads="1"/>
              </p:cNvSpPr>
              <p:nvPr/>
            </p:nvSpPr>
            <p:spPr bwMode="auto">
              <a:xfrm>
                <a:off x="1595" y="545"/>
                <a:ext cx="31" cy="31"/>
              </a:xfrm>
              <a:custGeom>
                <a:avLst/>
                <a:gdLst>
                  <a:gd name="T0" fmla="*/ 12 w 31"/>
                  <a:gd name="T1" fmla="*/ 31 h 31"/>
                  <a:gd name="T2" fmla="*/ 10 w 31"/>
                  <a:gd name="T3" fmla="*/ 28 h 31"/>
                  <a:gd name="T4" fmla="*/ 12 w 31"/>
                  <a:gd name="T5" fmla="*/ 24 h 31"/>
                  <a:gd name="T6" fmla="*/ 7 w 31"/>
                  <a:gd name="T7" fmla="*/ 19 h 31"/>
                  <a:gd name="T8" fmla="*/ 2 w 31"/>
                  <a:gd name="T9" fmla="*/ 21 h 31"/>
                  <a:gd name="T10" fmla="*/ 0 w 31"/>
                  <a:gd name="T11" fmla="*/ 19 h 31"/>
                  <a:gd name="T12" fmla="*/ 26 w 31"/>
                  <a:gd name="T13" fmla="*/ 0 h 31"/>
                  <a:gd name="T14" fmla="*/ 31 w 31"/>
                  <a:gd name="T15" fmla="*/ 5 h 31"/>
                  <a:gd name="T16" fmla="*/ 12 w 31"/>
                  <a:gd name="T17" fmla="*/ 31 h 31"/>
                  <a:gd name="T18" fmla="*/ 12 w 31"/>
                  <a:gd name="T19" fmla="*/ 16 h 31"/>
                  <a:gd name="T20" fmla="*/ 14 w 31"/>
                  <a:gd name="T21" fmla="*/ 19 h 31"/>
                  <a:gd name="T22" fmla="*/ 24 w 31"/>
                  <a:gd name="T23" fmla="*/ 5 h 31"/>
                  <a:gd name="T24" fmla="*/ 12 w 31"/>
                  <a:gd name="T25" fmla="*/ 16 h 3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1"/>
                  <a:gd name="T40" fmla="*/ 0 h 31"/>
                  <a:gd name="T41" fmla="*/ 31 w 31"/>
                  <a:gd name="T42" fmla="*/ 31 h 3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1" h="31">
                    <a:moveTo>
                      <a:pt x="12" y="31"/>
                    </a:moveTo>
                    <a:lnTo>
                      <a:pt x="10" y="28"/>
                    </a:lnTo>
                    <a:lnTo>
                      <a:pt x="12" y="24"/>
                    </a:lnTo>
                    <a:lnTo>
                      <a:pt x="7" y="19"/>
                    </a:lnTo>
                    <a:lnTo>
                      <a:pt x="2" y="21"/>
                    </a:lnTo>
                    <a:lnTo>
                      <a:pt x="0" y="19"/>
                    </a:lnTo>
                    <a:lnTo>
                      <a:pt x="26" y="0"/>
                    </a:lnTo>
                    <a:lnTo>
                      <a:pt x="31" y="5"/>
                    </a:lnTo>
                    <a:lnTo>
                      <a:pt x="12" y="31"/>
                    </a:lnTo>
                    <a:close/>
                    <a:moveTo>
                      <a:pt x="12" y="16"/>
                    </a:moveTo>
                    <a:lnTo>
                      <a:pt x="14" y="19"/>
                    </a:lnTo>
                    <a:lnTo>
                      <a:pt x="24" y="5"/>
                    </a:lnTo>
                    <a:lnTo>
                      <a:pt x="12" y="16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507" name="Freeform 206"/>
              <p:cNvSpPr>
                <a:spLocks noChangeArrowheads="1"/>
              </p:cNvSpPr>
              <p:nvPr/>
            </p:nvSpPr>
            <p:spPr bwMode="auto">
              <a:xfrm>
                <a:off x="1612" y="552"/>
                <a:ext cx="30" cy="31"/>
              </a:xfrm>
              <a:custGeom>
                <a:avLst/>
                <a:gdLst>
                  <a:gd name="T0" fmla="*/ 7 w 30"/>
                  <a:gd name="T1" fmla="*/ 19 h 31"/>
                  <a:gd name="T2" fmla="*/ 16 w 30"/>
                  <a:gd name="T3" fmla="*/ 0 h 31"/>
                  <a:gd name="T4" fmla="*/ 21 w 30"/>
                  <a:gd name="T5" fmla="*/ 2 h 31"/>
                  <a:gd name="T6" fmla="*/ 14 w 30"/>
                  <a:gd name="T7" fmla="*/ 17 h 31"/>
                  <a:gd name="T8" fmla="*/ 26 w 30"/>
                  <a:gd name="T9" fmla="*/ 9 h 31"/>
                  <a:gd name="T10" fmla="*/ 30 w 30"/>
                  <a:gd name="T11" fmla="*/ 12 h 31"/>
                  <a:gd name="T12" fmla="*/ 12 w 30"/>
                  <a:gd name="T13" fmla="*/ 24 h 31"/>
                  <a:gd name="T14" fmla="*/ 2 w 30"/>
                  <a:gd name="T15" fmla="*/ 31 h 31"/>
                  <a:gd name="T16" fmla="*/ 0 w 30"/>
                  <a:gd name="T17" fmla="*/ 26 h 31"/>
                  <a:gd name="T18" fmla="*/ 7 w 30"/>
                  <a:gd name="T19" fmla="*/ 19 h 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0"/>
                  <a:gd name="T31" fmla="*/ 0 h 31"/>
                  <a:gd name="T32" fmla="*/ 30 w 30"/>
                  <a:gd name="T33" fmla="*/ 31 h 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0" h="31">
                    <a:moveTo>
                      <a:pt x="7" y="19"/>
                    </a:moveTo>
                    <a:lnTo>
                      <a:pt x="16" y="0"/>
                    </a:lnTo>
                    <a:lnTo>
                      <a:pt x="21" y="2"/>
                    </a:lnTo>
                    <a:lnTo>
                      <a:pt x="14" y="17"/>
                    </a:lnTo>
                    <a:lnTo>
                      <a:pt x="26" y="9"/>
                    </a:lnTo>
                    <a:lnTo>
                      <a:pt x="30" y="12"/>
                    </a:lnTo>
                    <a:lnTo>
                      <a:pt x="12" y="24"/>
                    </a:lnTo>
                    <a:lnTo>
                      <a:pt x="2" y="31"/>
                    </a:lnTo>
                    <a:lnTo>
                      <a:pt x="0" y="26"/>
                    </a:lnTo>
                    <a:lnTo>
                      <a:pt x="7" y="1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508" name="Freeform 207"/>
              <p:cNvSpPr>
                <a:spLocks noChangeArrowheads="1"/>
              </p:cNvSpPr>
              <p:nvPr/>
            </p:nvSpPr>
            <p:spPr bwMode="auto">
              <a:xfrm>
                <a:off x="2246" y="685"/>
                <a:ext cx="64" cy="64"/>
              </a:xfrm>
              <a:custGeom>
                <a:avLst/>
                <a:gdLst>
                  <a:gd name="T0" fmla="*/ 62 w 27"/>
                  <a:gd name="T1" fmla="*/ 28 h 27"/>
                  <a:gd name="T2" fmla="*/ 36 w 27"/>
                  <a:gd name="T3" fmla="*/ 62 h 27"/>
                  <a:gd name="T4" fmla="*/ 2 w 27"/>
                  <a:gd name="T5" fmla="*/ 33 h 27"/>
                  <a:gd name="T6" fmla="*/ 31 w 27"/>
                  <a:gd name="T7" fmla="*/ 0 h 27"/>
                  <a:gd name="T8" fmla="*/ 62 w 27"/>
                  <a:gd name="T9" fmla="*/ 28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7"/>
                  <a:gd name="T17" fmla="*/ 27 w 27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7">
                    <a:moveTo>
                      <a:pt x="26" y="12"/>
                    </a:moveTo>
                    <a:cubicBezTo>
                      <a:pt x="27" y="19"/>
                      <a:pt x="22" y="25"/>
                      <a:pt x="15" y="26"/>
                    </a:cubicBezTo>
                    <a:cubicBezTo>
                      <a:pt x="8" y="27"/>
                      <a:pt x="1" y="21"/>
                      <a:pt x="1" y="14"/>
                    </a:cubicBezTo>
                    <a:cubicBezTo>
                      <a:pt x="0" y="7"/>
                      <a:pt x="6" y="1"/>
                      <a:pt x="13" y="0"/>
                    </a:cubicBezTo>
                    <a:cubicBezTo>
                      <a:pt x="20" y="0"/>
                      <a:pt x="26" y="5"/>
                      <a:pt x="26" y="12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509" name="Freeform 208"/>
              <p:cNvSpPr>
                <a:spLocks noChangeArrowheads="1"/>
              </p:cNvSpPr>
              <p:nvPr/>
            </p:nvSpPr>
            <p:spPr bwMode="auto">
              <a:xfrm>
                <a:off x="2130" y="694"/>
                <a:ext cx="64" cy="64"/>
              </a:xfrm>
              <a:custGeom>
                <a:avLst/>
                <a:gdLst>
                  <a:gd name="T0" fmla="*/ 62 w 27"/>
                  <a:gd name="T1" fmla="*/ 31 h 27"/>
                  <a:gd name="T2" fmla="*/ 36 w 27"/>
                  <a:gd name="T3" fmla="*/ 62 h 27"/>
                  <a:gd name="T4" fmla="*/ 2 w 27"/>
                  <a:gd name="T5" fmla="*/ 36 h 27"/>
                  <a:gd name="T6" fmla="*/ 31 w 27"/>
                  <a:gd name="T7" fmla="*/ 2 h 27"/>
                  <a:gd name="T8" fmla="*/ 62 w 27"/>
                  <a:gd name="T9" fmla="*/ 31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7"/>
                  <a:gd name="T17" fmla="*/ 27 w 27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7">
                    <a:moveTo>
                      <a:pt x="26" y="13"/>
                    </a:moveTo>
                    <a:cubicBezTo>
                      <a:pt x="27" y="20"/>
                      <a:pt x="22" y="26"/>
                      <a:pt x="15" y="26"/>
                    </a:cubicBezTo>
                    <a:cubicBezTo>
                      <a:pt x="7" y="27"/>
                      <a:pt x="1" y="22"/>
                      <a:pt x="1" y="15"/>
                    </a:cubicBezTo>
                    <a:cubicBezTo>
                      <a:pt x="0" y="8"/>
                      <a:pt x="5" y="1"/>
                      <a:pt x="13" y="1"/>
                    </a:cubicBezTo>
                    <a:cubicBezTo>
                      <a:pt x="20" y="0"/>
                      <a:pt x="26" y="6"/>
                      <a:pt x="26" y="13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510" name="Freeform 209"/>
              <p:cNvSpPr>
                <a:spLocks noEditPoints="1" noChangeArrowheads="1"/>
              </p:cNvSpPr>
              <p:nvPr/>
            </p:nvSpPr>
            <p:spPr bwMode="auto">
              <a:xfrm>
                <a:off x="2128" y="692"/>
                <a:ext cx="68" cy="69"/>
              </a:xfrm>
              <a:custGeom>
                <a:avLst/>
                <a:gdLst>
                  <a:gd name="T0" fmla="*/ 38 w 29"/>
                  <a:gd name="T1" fmla="*/ 69 h 29"/>
                  <a:gd name="T2" fmla="*/ 0 w 29"/>
                  <a:gd name="T3" fmla="*/ 38 h 29"/>
                  <a:gd name="T4" fmla="*/ 30 w 29"/>
                  <a:gd name="T5" fmla="*/ 2 h 29"/>
                  <a:gd name="T6" fmla="*/ 66 w 29"/>
                  <a:gd name="T7" fmla="*/ 31 h 29"/>
                  <a:gd name="T8" fmla="*/ 38 w 29"/>
                  <a:gd name="T9" fmla="*/ 69 h 29"/>
                  <a:gd name="T10" fmla="*/ 30 w 29"/>
                  <a:gd name="T11" fmla="*/ 7 h 29"/>
                  <a:gd name="T12" fmla="*/ 5 w 29"/>
                  <a:gd name="T13" fmla="*/ 38 h 29"/>
                  <a:gd name="T14" fmla="*/ 35 w 29"/>
                  <a:gd name="T15" fmla="*/ 64 h 29"/>
                  <a:gd name="T16" fmla="*/ 61 w 29"/>
                  <a:gd name="T17" fmla="*/ 33 h 29"/>
                  <a:gd name="T18" fmla="*/ 30 w 29"/>
                  <a:gd name="T19" fmla="*/ 7 h 2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9"/>
                  <a:gd name="T31" fmla="*/ 0 h 29"/>
                  <a:gd name="T32" fmla="*/ 29 w 29"/>
                  <a:gd name="T33" fmla="*/ 29 h 2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9" h="29">
                    <a:moveTo>
                      <a:pt x="16" y="29"/>
                    </a:moveTo>
                    <a:cubicBezTo>
                      <a:pt x="8" y="29"/>
                      <a:pt x="1" y="24"/>
                      <a:pt x="0" y="16"/>
                    </a:cubicBezTo>
                    <a:cubicBezTo>
                      <a:pt x="0" y="8"/>
                      <a:pt x="5" y="1"/>
                      <a:pt x="13" y="1"/>
                    </a:cubicBezTo>
                    <a:cubicBezTo>
                      <a:pt x="21" y="0"/>
                      <a:pt x="28" y="6"/>
                      <a:pt x="28" y="13"/>
                    </a:cubicBezTo>
                    <a:cubicBezTo>
                      <a:pt x="29" y="21"/>
                      <a:pt x="23" y="28"/>
                      <a:pt x="16" y="29"/>
                    </a:cubicBezTo>
                    <a:close/>
                    <a:moveTo>
                      <a:pt x="13" y="3"/>
                    </a:moveTo>
                    <a:cubicBezTo>
                      <a:pt x="7" y="3"/>
                      <a:pt x="2" y="9"/>
                      <a:pt x="2" y="16"/>
                    </a:cubicBezTo>
                    <a:cubicBezTo>
                      <a:pt x="3" y="22"/>
                      <a:pt x="9" y="27"/>
                      <a:pt x="15" y="27"/>
                    </a:cubicBezTo>
                    <a:cubicBezTo>
                      <a:pt x="22" y="26"/>
                      <a:pt x="27" y="20"/>
                      <a:pt x="26" y="14"/>
                    </a:cubicBezTo>
                    <a:cubicBezTo>
                      <a:pt x="26" y="7"/>
                      <a:pt x="20" y="2"/>
                      <a:pt x="13" y="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511" name="Freeform 210"/>
              <p:cNvSpPr>
                <a:spLocks noEditPoints="1" noChangeArrowheads="1"/>
              </p:cNvSpPr>
              <p:nvPr/>
            </p:nvSpPr>
            <p:spPr bwMode="auto">
              <a:xfrm>
                <a:off x="2132" y="697"/>
                <a:ext cx="60" cy="59"/>
              </a:xfrm>
              <a:custGeom>
                <a:avLst/>
                <a:gdLst>
                  <a:gd name="T0" fmla="*/ 26 w 25"/>
                  <a:gd name="T1" fmla="*/ 5 h 25"/>
                  <a:gd name="T2" fmla="*/ 55 w 25"/>
                  <a:gd name="T3" fmla="*/ 28 h 25"/>
                  <a:gd name="T4" fmla="*/ 31 w 25"/>
                  <a:gd name="T5" fmla="*/ 57 h 25"/>
                  <a:gd name="T6" fmla="*/ 2 w 25"/>
                  <a:gd name="T7" fmla="*/ 33 h 25"/>
                  <a:gd name="T8" fmla="*/ 26 w 25"/>
                  <a:gd name="T9" fmla="*/ 5 h 25"/>
                  <a:gd name="T10" fmla="*/ 26 w 25"/>
                  <a:gd name="T11" fmla="*/ 2 h 25"/>
                  <a:gd name="T12" fmla="*/ 2 w 25"/>
                  <a:gd name="T13" fmla="*/ 33 h 25"/>
                  <a:gd name="T14" fmla="*/ 31 w 25"/>
                  <a:gd name="T15" fmla="*/ 57 h 25"/>
                  <a:gd name="T16" fmla="*/ 58 w 25"/>
                  <a:gd name="T17" fmla="*/ 28 h 25"/>
                  <a:gd name="T18" fmla="*/ 26 w 25"/>
                  <a:gd name="T19" fmla="*/ 2 h 2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5"/>
                  <a:gd name="T31" fmla="*/ 0 h 25"/>
                  <a:gd name="T32" fmla="*/ 25 w 25"/>
                  <a:gd name="T33" fmla="*/ 25 h 2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5" h="25">
                    <a:moveTo>
                      <a:pt x="11" y="2"/>
                    </a:moveTo>
                    <a:cubicBezTo>
                      <a:pt x="17" y="1"/>
                      <a:pt x="23" y="6"/>
                      <a:pt x="23" y="12"/>
                    </a:cubicBezTo>
                    <a:cubicBezTo>
                      <a:pt x="24" y="18"/>
                      <a:pt x="19" y="23"/>
                      <a:pt x="13" y="24"/>
                    </a:cubicBezTo>
                    <a:cubicBezTo>
                      <a:pt x="7" y="24"/>
                      <a:pt x="2" y="20"/>
                      <a:pt x="1" y="14"/>
                    </a:cubicBezTo>
                    <a:cubicBezTo>
                      <a:pt x="1" y="8"/>
                      <a:pt x="5" y="2"/>
                      <a:pt x="11" y="2"/>
                    </a:cubicBezTo>
                    <a:moveTo>
                      <a:pt x="11" y="1"/>
                    </a:moveTo>
                    <a:cubicBezTo>
                      <a:pt x="5" y="1"/>
                      <a:pt x="0" y="7"/>
                      <a:pt x="1" y="14"/>
                    </a:cubicBezTo>
                    <a:cubicBezTo>
                      <a:pt x="1" y="20"/>
                      <a:pt x="7" y="25"/>
                      <a:pt x="13" y="24"/>
                    </a:cubicBezTo>
                    <a:cubicBezTo>
                      <a:pt x="20" y="24"/>
                      <a:pt x="25" y="18"/>
                      <a:pt x="24" y="12"/>
                    </a:cubicBezTo>
                    <a:cubicBezTo>
                      <a:pt x="24" y="5"/>
                      <a:pt x="18" y="0"/>
                      <a:pt x="11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512" name="Freeform 211"/>
              <p:cNvSpPr>
                <a:spLocks noChangeArrowheads="1"/>
              </p:cNvSpPr>
              <p:nvPr/>
            </p:nvSpPr>
            <p:spPr bwMode="auto">
              <a:xfrm>
                <a:off x="2161" y="72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513" name="Freeform 212"/>
              <p:cNvSpPr>
                <a:spLocks noEditPoints="1" noChangeArrowheads="1"/>
              </p:cNvSpPr>
              <p:nvPr/>
            </p:nvSpPr>
            <p:spPr bwMode="auto">
              <a:xfrm>
                <a:off x="2156" y="720"/>
                <a:ext cx="12" cy="12"/>
              </a:xfrm>
              <a:custGeom>
                <a:avLst/>
                <a:gdLst>
                  <a:gd name="T0" fmla="*/ 12 w 5"/>
                  <a:gd name="T1" fmla="*/ 5 h 5"/>
                  <a:gd name="T2" fmla="*/ 12 w 5"/>
                  <a:gd name="T3" fmla="*/ 2 h 5"/>
                  <a:gd name="T4" fmla="*/ 10 w 5"/>
                  <a:gd name="T5" fmla="*/ 2 h 5"/>
                  <a:gd name="T6" fmla="*/ 10 w 5"/>
                  <a:gd name="T7" fmla="*/ 0 h 5"/>
                  <a:gd name="T8" fmla="*/ 7 w 5"/>
                  <a:gd name="T9" fmla="*/ 0 h 5"/>
                  <a:gd name="T10" fmla="*/ 7 w 5"/>
                  <a:gd name="T11" fmla="*/ 0 h 5"/>
                  <a:gd name="T12" fmla="*/ 5 w 5"/>
                  <a:gd name="T13" fmla="*/ 0 h 5"/>
                  <a:gd name="T14" fmla="*/ 2 w 5"/>
                  <a:gd name="T15" fmla="*/ 0 h 5"/>
                  <a:gd name="T16" fmla="*/ 2 w 5"/>
                  <a:gd name="T17" fmla="*/ 2 h 5"/>
                  <a:gd name="T18" fmla="*/ 0 w 5"/>
                  <a:gd name="T19" fmla="*/ 2 h 5"/>
                  <a:gd name="T20" fmla="*/ 0 w 5"/>
                  <a:gd name="T21" fmla="*/ 2 h 5"/>
                  <a:gd name="T22" fmla="*/ 0 w 5"/>
                  <a:gd name="T23" fmla="*/ 5 h 5"/>
                  <a:gd name="T24" fmla="*/ 0 w 5"/>
                  <a:gd name="T25" fmla="*/ 7 h 5"/>
                  <a:gd name="T26" fmla="*/ 0 w 5"/>
                  <a:gd name="T27" fmla="*/ 7 h 5"/>
                  <a:gd name="T28" fmla="*/ 0 w 5"/>
                  <a:gd name="T29" fmla="*/ 10 h 5"/>
                  <a:gd name="T30" fmla="*/ 0 w 5"/>
                  <a:gd name="T31" fmla="*/ 10 h 5"/>
                  <a:gd name="T32" fmla="*/ 2 w 5"/>
                  <a:gd name="T33" fmla="*/ 12 h 5"/>
                  <a:gd name="T34" fmla="*/ 2 w 5"/>
                  <a:gd name="T35" fmla="*/ 12 h 5"/>
                  <a:gd name="T36" fmla="*/ 5 w 5"/>
                  <a:gd name="T37" fmla="*/ 12 h 5"/>
                  <a:gd name="T38" fmla="*/ 7 w 5"/>
                  <a:gd name="T39" fmla="*/ 12 h 5"/>
                  <a:gd name="T40" fmla="*/ 7 w 5"/>
                  <a:gd name="T41" fmla="*/ 12 h 5"/>
                  <a:gd name="T42" fmla="*/ 10 w 5"/>
                  <a:gd name="T43" fmla="*/ 12 h 5"/>
                  <a:gd name="T44" fmla="*/ 10 w 5"/>
                  <a:gd name="T45" fmla="*/ 10 h 5"/>
                  <a:gd name="T46" fmla="*/ 12 w 5"/>
                  <a:gd name="T47" fmla="*/ 10 h 5"/>
                  <a:gd name="T48" fmla="*/ 12 w 5"/>
                  <a:gd name="T49" fmla="*/ 7 h 5"/>
                  <a:gd name="T50" fmla="*/ 12 w 5"/>
                  <a:gd name="T51" fmla="*/ 7 h 5"/>
                  <a:gd name="T52" fmla="*/ 12 w 5"/>
                  <a:gd name="T53" fmla="*/ 5 h 5"/>
                  <a:gd name="T54" fmla="*/ 5 w 5"/>
                  <a:gd name="T55" fmla="*/ 10 h 5"/>
                  <a:gd name="T56" fmla="*/ 2 w 5"/>
                  <a:gd name="T57" fmla="*/ 7 h 5"/>
                  <a:gd name="T58" fmla="*/ 5 w 5"/>
                  <a:gd name="T59" fmla="*/ 2 h 5"/>
                  <a:gd name="T60" fmla="*/ 10 w 5"/>
                  <a:gd name="T61" fmla="*/ 7 h 5"/>
                  <a:gd name="T62" fmla="*/ 5 w 5"/>
                  <a:gd name="T63" fmla="*/ 10 h 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"/>
                  <a:gd name="T97" fmla="*/ 0 h 5"/>
                  <a:gd name="T98" fmla="*/ 5 w 5"/>
                  <a:gd name="T99" fmla="*/ 5 h 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" h="5">
                    <a:moveTo>
                      <a:pt x="5" y="2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lnTo>
                      <a:pt x="5" y="2"/>
                    </a:lnTo>
                    <a:close/>
                    <a:moveTo>
                      <a:pt x="2" y="4"/>
                    </a:moveTo>
                    <a:cubicBezTo>
                      <a:pt x="2" y="4"/>
                      <a:pt x="1" y="4"/>
                      <a:pt x="1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3" y="1"/>
                      <a:pt x="4" y="2"/>
                      <a:pt x="4" y="3"/>
                    </a:cubicBezTo>
                    <a:cubicBezTo>
                      <a:pt x="4" y="3"/>
                      <a:pt x="3" y="4"/>
                      <a:pt x="2" y="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514" name="Freeform 213"/>
              <p:cNvSpPr>
                <a:spLocks noEditPoints="1" noChangeArrowheads="1"/>
              </p:cNvSpPr>
              <p:nvPr/>
            </p:nvSpPr>
            <p:spPr bwMode="auto">
              <a:xfrm>
                <a:off x="2128" y="692"/>
                <a:ext cx="68" cy="69"/>
              </a:xfrm>
              <a:custGeom>
                <a:avLst/>
                <a:gdLst>
                  <a:gd name="T0" fmla="*/ 38 w 29"/>
                  <a:gd name="T1" fmla="*/ 69 h 29"/>
                  <a:gd name="T2" fmla="*/ 0 w 29"/>
                  <a:gd name="T3" fmla="*/ 38 h 29"/>
                  <a:gd name="T4" fmla="*/ 30 w 29"/>
                  <a:gd name="T5" fmla="*/ 2 h 29"/>
                  <a:gd name="T6" fmla="*/ 66 w 29"/>
                  <a:gd name="T7" fmla="*/ 31 h 29"/>
                  <a:gd name="T8" fmla="*/ 38 w 29"/>
                  <a:gd name="T9" fmla="*/ 69 h 29"/>
                  <a:gd name="T10" fmla="*/ 30 w 29"/>
                  <a:gd name="T11" fmla="*/ 7 h 29"/>
                  <a:gd name="T12" fmla="*/ 5 w 29"/>
                  <a:gd name="T13" fmla="*/ 38 h 29"/>
                  <a:gd name="T14" fmla="*/ 35 w 29"/>
                  <a:gd name="T15" fmla="*/ 64 h 29"/>
                  <a:gd name="T16" fmla="*/ 61 w 29"/>
                  <a:gd name="T17" fmla="*/ 33 h 29"/>
                  <a:gd name="T18" fmla="*/ 30 w 29"/>
                  <a:gd name="T19" fmla="*/ 7 h 2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9"/>
                  <a:gd name="T31" fmla="*/ 0 h 29"/>
                  <a:gd name="T32" fmla="*/ 29 w 29"/>
                  <a:gd name="T33" fmla="*/ 29 h 2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9" h="29">
                    <a:moveTo>
                      <a:pt x="16" y="29"/>
                    </a:moveTo>
                    <a:cubicBezTo>
                      <a:pt x="8" y="29"/>
                      <a:pt x="1" y="24"/>
                      <a:pt x="0" y="16"/>
                    </a:cubicBezTo>
                    <a:cubicBezTo>
                      <a:pt x="0" y="8"/>
                      <a:pt x="5" y="1"/>
                      <a:pt x="13" y="1"/>
                    </a:cubicBezTo>
                    <a:cubicBezTo>
                      <a:pt x="21" y="0"/>
                      <a:pt x="28" y="6"/>
                      <a:pt x="28" y="13"/>
                    </a:cubicBezTo>
                    <a:cubicBezTo>
                      <a:pt x="29" y="21"/>
                      <a:pt x="23" y="28"/>
                      <a:pt x="16" y="29"/>
                    </a:cubicBezTo>
                    <a:close/>
                    <a:moveTo>
                      <a:pt x="13" y="3"/>
                    </a:moveTo>
                    <a:cubicBezTo>
                      <a:pt x="7" y="3"/>
                      <a:pt x="2" y="9"/>
                      <a:pt x="2" y="16"/>
                    </a:cubicBezTo>
                    <a:cubicBezTo>
                      <a:pt x="3" y="22"/>
                      <a:pt x="9" y="27"/>
                      <a:pt x="15" y="27"/>
                    </a:cubicBezTo>
                    <a:cubicBezTo>
                      <a:pt x="22" y="26"/>
                      <a:pt x="27" y="20"/>
                      <a:pt x="26" y="14"/>
                    </a:cubicBezTo>
                    <a:cubicBezTo>
                      <a:pt x="26" y="7"/>
                      <a:pt x="20" y="2"/>
                      <a:pt x="13" y="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515" name="Freeform 214"/>
              <p:cNvSpPr>
                <a:spLocks noChangeArrowheads="1"/>
              </p:cNvSpPr>
              <p:nvPr/>
            </p:nvSpPr>
            <p:spPr bwMode="auto">
              <a:xfrm>
                <a:off x="2125" y="687"/>
                <a:ext cx="69" cy="31"/>
              </a:xfrm>
              <a:custGeom>
                <a:avLst/>
                <a:gdLst>
                  <a:gd name="T0" fmla="*/ 33 w 29"/>
                  <a:gd name="T1" fmla="*/ 10 h 13"/>
                  <a:gd name="T2" fmla="*/ 59 w 29"/>
                  <a:gd name="T3" fmla="*/ 24 h 13"/>
                  <a:gd name="T4" fmla="*/ 69 w 29"/>
                  <a:gd name="T5" fmla="*/ 21 h 13"/>
                  <a:gd name="T6" fmla="*/ 33 w 29"/>
                  <a:gd name="T7" fmla="*/ 0 h 13"/>
                  <a:gd name="T8" fmla="*/ 12 w 29"/>
                  <a:gd name="T9" fmla="*/ 12 h 13"/>
                  <a:gd name="T10" fmla="*/ 0 w 29"/>
                  <a:gd name="T11" fmla="*/ 31 h 13"/>
                  <a:gd name="T12" fmla="*/ 10 w 29"/>
                  <a:gd name="T13" fmla="*/ 29 h 13"/>
                  <a:gd name="T14" fmla="*/ 33 w 29"/>
                  <a:gd name="T15" fmla="*/ 10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"/>
                  <a:gd name="T25" fmla="*/ 0 h 13"/>
                  <a:gd name="T26" fmla="*/ 29 w 29"/>
                  <a:gd name="T27" fmla="*/ 13 h 1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" h="13">
                    <a:moveTo>
                      <a:pt x="14" y="4"/>
                    </a:moveTo>
                    <a:cubicBezTo>
                      <a:pt x="19" y="3"/>
                      <a:pt x="23" y="6"/>
                      <a:pt x="25" y="10"/>
                    </a:cubicBezTo>
                    <a:cubicBezTo>
                      <a:pt x="27" y="10"/>
                      <a:pt x="28" y="9"/>
                      <a:pt x="29" y="9"/>
                    </a:cubicBezTo>
                    <a:cubicBezTo>
                      <a:pt x="26" y="3"/>
                      <a:pt x="20" y="0"/>
                      <a:pt x="14" y="0"/>
                    </a:cubicBezTo>
                    <a:cubicBezTo>
                      <a:pt x="10" y="1"/>
                      <a:pt x="7" y="2"/>
                      <a:pt x="5" y="5"/>
                    </a:cubicBezTo>
                    <a:cubicBezTo>
                      <a:pt x="2" y="7"/>
                      <a:pt x="0" y="10"/>
                      <a:pt x="0" y="13"/>
                    </a:cubicBezTo>
                    <a:cubicBezTo>
                      <a:pt x="1" y="12"/>
                      <a:pt x="3" y="12"/>
                      <a:pt x="4" y="12"/>
                    </a:cubicBezTo>
                    <a:cubicBezTo>
                      <a:pt x="5" y="8"/>
                      <a:pt x="9" y="4"/>
                      <a:pt x="14" y="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516" name="Freeform 215"/>
              <p:cNvSpPr>
                <a:spLocks noEditPoints="1" noChangeArrowheads="1"/>
              </p:cNvSpPr>
              <p:nvPr/>
            </p:nvSpPr>
            <p:spPr bwMode="auto">
              <a:xfrm>
                <a:off x="2196" y="718"/>
                <a:ext cx="17" cy="16"/>
              </a:xfrm>
              <a:custGeom>
                <a:avLst/>
                <a:gdLst>
                  <a:gd name="T0" fmla="*/ 17 w 7"/>
                  <a:gd name="T1" fmla="*/ 7 h 7"/>
                  <a:gd name="T2" fmla="*/ 17 w 7"/>
                  <a:gd name="T3" fmla="*/ 5 h 7"/>
                  <a:gd name="T4" fmla="*/ 15 w 7"/>
                  <a:gd name="T5" fmla="*/ 2 h 7"/>
                  <a:gd name="T6" fmla="*/ 15 w 7"/>
                  <a:gd name="T7" fmla="*/ 0 h 7"/>
                  <a:gd name="T8" fmla="*/ 12 w 7"/>
                  <a:gd name="T9" fmla="*/ 0 h 7"/>
                  <a:gd name="T10" fmla="*/ 10 w 7"/>
                  <a:gd name="T11" fmla="*/ 0 h 7"/>
                  <a:gd name="T12" fmla="*/ 10 w 7"/>
                  <a:gd name="T13" fmla="*/ 0 h 7"/>
                  <a:gd name="T14" fmla="*/ 7 w 7"/>
                  <a:gd name="T15" fmla="*/ 0 h 7"/>
                  <a:gd name="T16" fmla="*/ 5 w 7"/>
                  <a:gd name="T17" fmla="*/ 2 h 7"/>
                  <a:gd name="T18" fmla="*/ 2 w 7"/>
                  <a:gd name="T19" fmla="*/ 2 h 7"/>
                  <a:gd name="T20" fmla="*/ 2 w 7"/>
                  <a:gd name="T21" fmla="*/ 5 h 7"/>
                  <a:gd name="T22" fmla="*/ 0 w 7"/>
                  <a:gd name="T23" fmla="*/ 5 h 7"/>
                  <a:gd name="T24" fmla="*/ 2 w 7"/>
                  <a:gd name="T25" fmla="*/ 7 h 7"/>
                  <a:gd name="T26" fmla="*/ 0 w 7"/>
                  <a:gd name="T27" fmla="*/ 9 h 7"/>
                  <a:gd name="T28" fmla="*/ 2 w 7"/>
                  <a:gd name="T29" fmla="*/ 11 h 7"/>
                  <a:gd name="T30" fmla="*/ 2 w 7"/>
                  <a:gd name="T31" fmla="*/ 14 h 7"/>
                  <a:gd name="T32" fmla="*/ 5 w 7"/>
                  <a:gd name="T33" fmla="*/ 14 h 7"/>
                  <a:gd name="T34" fmla="*/ 5 w 7"/>
                  <a:gd name="T35" fmla="*/ 16 h 7"/>
                  <a:gd name="T36" fmla="*/ 7 w 7"/>
                  <a:gd name="T37" fmla="*/ 16 h 7"/>
                  <a:gd name="T38" fmla="*/ 10 w 7"/>
                  <a:gd name="T39" fmla="*/ 16 h 7"/>
                  <a:gd name="T40" fmla="*/ 12 w 7"/>
                  <a:gd name="T41" fmla="*/ 14 h 7"/>
                  <a:gd name="T42" fmla="*/ 15 w 7"/>
                  <a:gd name="T43" fmla="*/ 14 h 7"/>
                  <a:gd name="T44" fmla="*/ 15 w 7"/>
                  <a:gd name="T45" fmla="*/ 14 h 7"/>
                  <a:gd name="T46" fmla="*/ 17 w 7"/>
                  <a:gd name="T47" fmla="*/ 11 h 7"/>
                  <a:gd name="T48" fmla="*/ 17 w 7"/>
                  <a:gd name="T49" fmla="*/ 9 h 7"/>
                  <a:gd name="T50" fmla="*/ 17 w 7"/>
                  <a:gd name="T51" fmla="*/ 9 h 7"/>
                  <a:gd name="T52" fmla="*/ 17 w 7"/>
                  <a:gd name="T53" fmla="*/ 7 h 7"/>
                  <a:gd name="T54" fmla="*/ 10 w 7"/>
                  <a:gd name="T55" fmla="*/ 11 h 7"/>
                  <a:gd name="T56" fmla="*/ 5 w 7"/>
                  <a:gd name="T57" fmla="*/ 9 h 7"/>
                  <a:gd name="T58" fmla="*/ 10 w 7"/>
                  <a:gd name="T59" fmla="*/ 5 h 7"/>
                  <a:gd name="T60" fmla="*/ 15 w 7"/>
                  <a:gd name="T61" fmla="*/ 7 h 7"/>
                  <a:gd name="T62" fmla="*/ 10 w 7"/>
                  <a:gd name="T63" fmla="*/ 11 h 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7"/>
                  <a:gd name="T97" fmla="*/ 0 h 7"/>
                  <a:gd name="T98" fmla="*/ 7 w 7"/>
                  <a:gd name="T99" fmla="*/ 7 h 7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7" h="7">
                    <a:moveTo>
                      <a:pt x="7" y="3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lnTo>
                      <a:pt x="7" y="3"/>
                    </a:lnTo>
                    <a:close/>
                    <a:moveTo>
                      <a:pt x="4" y="5"/>
                    </a:moveTo>
                    <a:cubicBezTo>
                      <a:pt x="3" y="5"/>
                      <a:pt x="2" y="5"/>
                      <a:pt x="2" y="4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5" y="2"/>
                      <a:pt x="6" y="2"/>
                      <a:pt x="6" y="3"/>
                    </a:cubicBezTo>
                    <a:cubicBezTo>
                      <a:pt x="6" y="4"/>
                      <a:pt x="5" y="5"/>
                      <a:pt x="4" y="5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517" name="Freeform 216"/>
              <p:cNvSpPr>
                <a:spLocks noChangeArrowheads="1"/>
              </p:cNvSpPr>
              <p:nvPr/>
            </p:nvSpPr>
            <p:spPr bwMode="auto">
              <a:xfrm>
                <a:off x="2154" y="716"/>
                <a:ext cx="64" cy="16"/>
              </a:xfrm>
              <a:custGeom>
                <a:avLst/>
                <a:gdLst>
                  <a:gd name="T0" fmla="*/ 52 w 27"/>
                  <a:gd name="T1" fmla="*/ 0 h 7"/>
                  <a:gd name="T2" fmla="*/ 52 w 27"/>
                  <a:gd name="T3" fmla="*/ 0 h 7"/>
                  <a:gd name="T4" fmla="*/ 7 w 27"/>
                  <a:gd name="T5" fmla="*/ 2 h 7"/>
                  <a:gd name="T6" fmla="*/ 7 w 27"/>
                  <a:gd name="T7" fmla="*/ 2 h 7"/>
                  <a:gd name="T8" fmla="*/ 0 w 27"/>
                  <a:gd name="T9" fmla="*/ 9 h 7"/>
                  <a:gd name="T10" fmla="*/ 2 w 27"/>
                  <a:gd name="T11" fmla="*/ 9 h 7"/>
                  <a:gd name="T12" fmla="*/ 5 w 27"/>
                  <a:gd name="T13" fmla="*/ 9 h 7"/>
                  <a:gd name="T14" fmla="*/ 5 w 27"/>
                  <a:gd name="T15" fmla="*/ 9 h 7"/>
                  <a:gd name="T16" fmla="*/ 5 w 27"/>
                  <a:gd name="T17" fmla="*/ 9 h 7"/>
                  <a:gd name="T18" fmla="*/ 5 w 27"/>
                  <a:gd name="T19" fmla="*/ 9 h 7"/>
                  <a:gd name="T20" fmla="*/ 50 w 27"/>
                  <a:gd name="T21" fmla="*/ 9 h 7"/>
                  <a:gd name="T22" fmla="*/ 50 w 27"/>
                  <a:gd name="T23" fmla="*/ 9 h 7"/>
                  <a:gd name="T24" fmla="*/ 57 w 27"/>
                  <a:gd name="T25" fmla="*/ 14 h 7"/>
                  <a:gd name="T26" fmla="*/ 62 w 27"/>
                  <a:gd name="T27" fmla="*/ 16 h 7"/>
                  <a:gd name="T28" fmla="*/ 64 w 27"/>
                  <a:gd name="T29" fmla="*/ 9 h 7"/>
                  <a:gd name="T30" fmla="*/ 52 w 27"/>
                  <a:gd name="T31" fmla="*/ 0 h 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7"/>
                  <a:gd name="T49" fmla="*/ 0 h 7"/>
                  <a:gd name="T50" fmla="*/ 27 w 27"/>
                  <a:gd name="T51" fmla="*/ 7 h 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7" h="7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4" y="0"/>
                      <a:pt x="9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3" y="4"/>
                      <a:pt x="24" y="5"/>
                      <a:pt x="24" y="6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7" y="6"/>
                      <a:pt x="27" y="5"/>
                      <a:pt x="27" y="4"/>
                    </a:cubicBezTo>
                    <a:cubicBezTo>
                      <a:pt x="27" y="1"/>
                      <a:pt x="25" y="0"/>
                      <a:pt x="22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518" name="Freeform 217"/>
              <p:cNvSpPr>
                <a:spLocks noEditPoints="1" noChangeArrowheads="1"/>
              </p:cNvSpPr>
              <p:nvPr/>
            </p:nvSpPr>
            <p:spPr bwMode="auto">
              <a:xfrm>
                <a:off x="2156" y="718"/>
                <a:ext cx="57" cy="16"/>
              </a:xfrm>
              <a:custGeom>
                <a:avLst/>
                <a:gdLst>
                  <a:gd name="T0" fmla="*/ 52 w 57"/>
                  <a:gd name="T1" fmla="*/ 16 h 16"/>
                  <a:gd name="T2" fmla="*/ 50 w 57"/>
                  <a:gd name="T3" fmla="*/ 16 h 16"/>
                  <a:gd name="T4" fmla="*/ 47 w 57"/>
                  <a:gd name="T5" fmla="*/ 16 h 16"/>
                  <a:gd name="T6" fmla="*/ 45 w 57"/>
                  <a:gd name="T7" fmla="*/ 14 h 16"/>
                  <a:gd name="T8" fmla="*/ 54 w 57"/>
                  <a:gd name="T9" fmla="*/ 14 h 16"/>
                  <a:gd name="T10" fmla="*/ 43 w 57"/>
                  <a:gd name="T11" fmla="*/ 14 h 16"/>
                  <a:gd name="T12" fmla="*/ 43 w 57"/>
                  <a:gd name="T13" fmla="*/ 14 h 16"/>
                  <a:gd name="T14" fmla="*/ 40 w 57"/>
                  <a:gd name="T15" fmla="*/ 16 h 16"/>
                  <a:gd name="T16" fmla="*/ 54 w 57"/>
                  <a:gd name="T17" fmla="*/ 14 h 16"/>
                  <a:gd name="T18" fmla="*/ 36 w 57"/>
                  <a:gd name="T19" fmla="*/ 16 h 16"/>
                  <a:gd name="T20" fmla="*/ 33 w 57"/>
                  <a:gd name="T21" fmla="*/ 16 h 16"/>
                  <a:gd name="T22" fmla="*/ 31 w 57"/>
                  <a:gd name="T23" fmla="*/ 14 h 16"/>
                  <a:gd name="T24" fmla="*/ 31 w 57"/>
                  <a:gd name="T25" fmla="*/ 14 h 16"/>
                  <a:gd name="T26" fmla="*/ 28 w 57"/>
                  <a:gd name="T27" fmla="*/ 14 h 16"/>
                  <a:gd name="T28" fmla="*/ 28 w 57"/>
                  <a:gd name="T29" fmla="*/ 14 h 16"/>
                  <a:gd name="T30" fmla="*/ 57 w 57"/>
                  <a:gd name="T31" fmla="*/ 12 h 16"/>
                  <a:gd name="T32" fmla="*/ 24 w 57"/>
                  <a:gd name="T33" fmla="*/ 14 h 16"/>
                  <a:gd name="T34" fmla="*/ 21 w 57"/>
                  <a:gd name="T35" fmla="*/ 14 h 16"/>
                  <a:gd name="T36" fmla="*/ 19 w 57"/>
                  <a:gd name="T37" fmla="*/ 14 h 16"/>
                  <a:gd name="T38" fmla="*/ 17 w 57"/>
                  <a:gd name="T39" fmla="*/ 14 h 16"/>
                  <a:gd name="T40" fmla="*/ 14 w 57"/>
                  <a:gd name="T41" fmla="*/ 14 h 16"/>
                  <a:gd name="T42" fmla="*/ 14 w 57"/>
                  <a:gd name="T43" fmla="*/ 14 h 16"/>
                  <a:gd name="T44" fmla="*/ 57 w 57"/>
                  <a:gd name="T45" fmla="*/ 12 h 16"/>
                  <a:gd name="T46" fmla="*/ 12 w 57"/>
                  <a:gd name="T47" fmla="*/ 14 h 16"/>
                  <a:gd name="T48" fmla="*/ 9 w 57"/>
                  <a:gd name="T49" fmla="*/ 14 h 16"/>
                  <a:gd name="T50" fmla="*/ 7 w 57"/>
                  <a:gd name="T51" fmla="*/ 14 h 16"/>
                  <a:gd name="T52" fmla="*/ 5 w 57"/>
                  <a:gd name="T53" fmla="*/ 14 h 16"/>
                  <a:gd name="T54" fmla="*/ 2 w 57"/>
                  <a:gd name="T55" fmla="*/ 14 h 16"/>
                  <a:gd name="T56" fmla="*/ 57 w 57"/>
                  <a:gd name="T57" fmla="*/ 9 h 16"/>
                  <a:gd name="T58" fmla="*/ 0 w 57"/>
                  <a:gd name="T59" fmla="*/ 12 h 16"/>
                  <a:gd name="T60" fmla="*/ 57 w 57"/>
                  <a:gd name="T61" fmla="*/ 7 h 16"/>
                  <a:gd name="T62" fmla="*/ 0 w 57"/>
                  <a:gd name="T63" fmla="*/ 12 h 16"/>
                  <a:gd name="T64" fmla="*/ 57 w 57"/>
                  <a:gd name="T65" fmla="*/ 5 h 16"/>
                  <a:gd name="T66" fmla="*/ 0 w 57"/>
                  <a:gd name="T67" fmla="*/ 9 h 16"/>
                  <a:gd name="T68" fmla="*/ 57 w 57"/>
                  <a:gd name="T69" fmla="*/ 2 h 16"/>
                  <a:gd name="T70" fmla="*/ 2 w 57"/>
                  <a:gd name="T71" fmla="*/ 7 h 16"/>
                  <a:gd name="T72" fmla="*/ 57 w 57"/>
                  <a:gd name="T73" fmla="*/ 2 h 16"/>
                  <a:gd name="T74" fmla="*/ 2 w 57"/>
                  <a:gd name="T75" fmla="*/ 7 h 16"/>
                  <a:gd name="T76" fmla="*/ 2 w 57"/>
                  <a:gd name="T77" fmla="*/ 5 h 16"/>
                  <a:gd name="T78" fmla="*/ 5 w 57"/>
                  <a:gd name="T79" fmla="*/ 5 h 16"/>
                  <a:gd name="T80" fmla="*/ 5 w 57"/>
                  <a:gd name="T81" fmla="*/ 5 h 16"/>
                  <a:gd name="T82" fmla="*/ 7 w 57"/>
                  <a:gd name="T83" fmla="*/ 5 h 16"/>
                  <a:gd name="T84" fmla="*/ 9 w 57"/>
                  <a:gd name="T85" fmla="*/ 5 h 16"/>
                  <a:gd name="T86" fmla="*/ 12 w 57"/>
                  <a:gd name="T87" fmla="*/ 5 h 16"/>
                  <a:gd name="T88" fmla="*/ 14 w 57"/>
                  <a:gd name="T89" fmla="*/ 2 h 16"/>
                  <a:gd name="T90" fmla="*/ 52 w 57"/>
                  <a:gd name="T91" fmla="*/ 0 h 16"/>
                  <a:gd name="T92" fmla="*/ 17 w 57"/>
                  <a:gd name="T93" fmla="*/ 5 h 16"/>
                  <a:gd name="T94" fmla="*/ 17 w 57"/>
                  <a:gd name="T95" fmla="*/ 5 h 16"/>
                  <a:gd name="T96" fmla="*/ 21 w 57"/>
                  <a:gd name="T97" fmla="*/ 2 h 16"/>
                  <a:gd name="T98" fmla="*/ 21 w 57"/>
                  <a:gd name="T99" fmla="*/ 2 h 16"/>
                  <a:gd name="T100" fmla="*/ 24 w 57"/>
                  <a:gd name="T101" fmla="*/ 2 h 16"/>
                  <a:gd name="T102" fmla="*/ 28 w 57"/>
                  <a:gd name="T103" fmla="*/ 2 h 16"/>
                  <a:gd name="T104" fmla="*/ 28 w 57"/>
                  <a:gd name="T105" fmla="*/ 2 h 16"/>
                  <a:gd name="T106" fmla="*/ 31 w 57"/>
                  <a:gd name="T107" fmla="*/ 2 h 16"/>
                  <a:gd name="T108" fmla="*/ 33 w 57"/>
                  <a:gd name="T109" fmla="*/ 2 h 16"/>
                  <a:gd name="T110" fmla="*/ 36 w 57"/>
                  <a:gd name="T111" fmla="*/ 0 h 16"/>
                  <a:gd name="T112" fmla="*/ 38 w 57"/>
                  <a:gd name="T113" fmla="*/ 0 h 16"/>
                  <a:gd name="T114" fmla="*/ 40 w 57"/>
                  <a:gd name="T115" fmla="*/ 0 h 16"/>
                  <a:gd name="T116" fmla="*/ 52 w 57"/>
                  <a:gd name="T117" fmla="*/ 0 h 16"/>
                  <a:gd name="T118" fmla="*/ 43 w 57"/>
                  <a:gd name="T119" fmla="*/ 0 h 16"/>
                  <a:gd name="T120" fmla="*/ 45 w 57"/>
                  <a:gd name="T121" fmla="*/ 0 h 16"/>
                  <a:gd name="T122" fmla="*/ 47 w 57"/>
                  <a:gd name="T123" fmla="*/ 0 h 16"/>
                  <a:gd name="T124" fmla="*/ 50 w 57"/>
                  <a:gd name="T125" fmla="*/ 0 h 1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57"/>
                  <a:gd name="T190" fmla="*/ 0 h 16"/>
                  <a:gd name="T191" fmla="*/ 57 w 57"/>
                  <a:gd name="T192" fmla="*/ 16 h 1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57" h="16">
                    <a:moveTo>
                      <a:pt x="50" y="16"/>
                    </a:moveTo>
                    <a:lnTo>
                      <a:pt x="50" y="16"/>
                    </a:lnTo>
                    <a:lnTo>
                      <a:pt x="50" y="14"/>
                    </a:lnTo>
                    <a:lnTo>
                      <a:pt x="52" y="16"/>
                    </a:lnTo>
                    <a:lnTo>
                      <a:pt x="50" y="16"/>
                    </a:lnTo>
                    <a:close/>
                    <a:moveTo>
                      <a:pt x="52" y="16"/>
                    </a:moveTo>
                    <a:lnTo>
                      <a:pt x="52" y="14"/>
                    </a:lnTo>
                    <a:lnTo>
                      <a:pt x="52" y="16"/>
                    </a:lnTo>
                    <a:close/>
                    <a:moveTo>
                      <a:pt x="50" y="16"/>
                    </a:moveTo>
                    <a:lnTo>
                      <a:pt x="50" y="16"/>
                    </a:lnTo>
                    <a:lnTo>
                      <a:pt x="47" y="16"/>
                    </a:lnTo>
                    <a:lnTo>
                      <a:pt x="47" y="14"/>
                    </a:lnTo>
                    <a:lnTo>
                      <a:pt x="50" y="14"/>
                    </a:lnTo>
                    <a:lnTo>
                      <a:pt x="50" y="16"/>
                    </a:lnTo>
                    <a:close/>
                    <a:moveTo>
                      <a:pt x="47" y="16"/>
                    </a:moveTo>
                    <a:lnTo>
                      <a:pt x="47" y="16"/>
                    </a:lnTo>
                    <a:lnTo>
                      <a:pt x="45" y="16"/>
                    </a:lnTo>
                    <a:lnTo>
                      <a:pt x="47" y="14"/>
                    </a:lnTo>
                    <a:lnTo>
                      <a:pt x="47" y="16"/>
                    </a:lnTo>
                    <a:close/>
                    <a:moveTo>
                      <a:pt x="45" y="16"/>
                    </a:moveTo>
                    <a:lnTo>
                      <a:pt x="45" y="16"/>
                    </a:lnTo>
                    <a:lnTo>
                      <a:pt x="45" y="14"/>
                    </a:lnTo>
                    <a:lnTo>
                      <a:pt x="45" y="16"/>
                    </a:lnTo>
                    <a:close/>
                    <a:moveTo>
                      <a:pt x="54" y="14"/>
                    </a:moveTo>
                    <a:lnTo>
                      <a:pt x="52" y="14"/>
                    </a:lnTo>
                    <a:lnTo>
                      <a:pt x="54" y="14"/>
                    </a:lnTo>
                    <a:close/>
                    <a:moveTo>
                      <a:pt x="43" y="16"/>
                    </a:moveTo>
                    <a:lnTo>
                      <a:pt x="43" y="16"/>
                    </a:lnTo>
                    <a:lnTo>
                      <a:pt x="43" y="14"/>
                    </a:lnTo>
                    <a:lnTo>
                      <a:pt x="45" y="14"/>
                    </a:lnTo>
                    <a:lnTo>
                      <a:pt x="43" y="16"/>
                    </a:lnTo>
                    <a:close/>
                    <a:moveTo>
                      <a:pt x="43" y="16"/>
                    </a:moveTo>
                    <a:lnTo>
                      <a:pt x="43" y="16"/>
                    </a:lnTo>
                    <a:lnTo>
                      <a:pt x="40" y="16"/>
                    </a:lnTo>
                    <a:lnTo>
                      <a:pt x="40" y="14"/>
                    </a:lnTo>
                    <a:lnTo>
                      <a:pt x="43" y="14"/>
                    </a:lnTo>
                    <a:lnTo>
                      <a:pt x="43" y="16"/>
                    </a:lnTo>
                    <a:close/>
                    <a:moveTo>
                      <a:pt x="40" y="16"/>
                    </a:moveTo>
                    <a:lnTo>
                      <a:pt x="40" y="16"/>
                    </a:lnTo>
                    <a:lnTo>
                      <a:pt x="38" y="16"/>
                    </a:lnTo>
                    <a:lnTo>
                      <a:pt x="38" y="14"/>
                    </a:lnTo>
                    <a:lnTo>
                      <a:pt x="40" y="14"/>
                    </a:lnTo>
                    <a:lnTo>
                      <a:pt x="40" y="16"/>
                    </a:lnTo>
                    <a:close/>
                    <a:moveTo>
                      <a:pt x="38" y="16"/>
                    </a:moveTo>
                    <a:lnTo>
                      <a:pt x="38" y="16"/>
                    </a:lnTo>
                    <a:lnTo>
                      <a:pt x="38" y="14"/>
                    </a:lnTo>
                    <a:lnTo>
                      <a:pt x="38" y="16"/>
                    </a:lnTo>
                    <a:close/>
                    <a:moveTo>
                      <a:pt x="54" y="14"/>
                    </a:moveTo>
                    <a:lnTo>
                      <a:pt x="54" y="14"/>
                    </a:lnTo>
                    <a:lnTo>
                      <a:pt x="54" y="12"/>
                    </a:lnTo>
                    <a:lnTo>
                      <a:pt x="57" y="12"/>
                    </a:lnTo>
                    <a:lnTo>
                      <a:pt x="57" y="14"/>
                    </a:lnTo>
                    <a:lnTo>
                      <a:pt x="54" y="14"/>
                    </a:lnTo>
                    <a:close/>
                    <a:moveTo>
                      <a:pt x="36" y="16"/>
                    </a:moveTo>
                    <a:lnTo>
                      <a:pt x="36" y="16"/>
                    </a:lnTo>
                    <a:lnTo>
                      <a:pt x="36" y="14"/>
                    </a:lnTo>
                    <a:lnTo>
                      <a:pt x="36" y="16"/>
                    </a:lnTo>
                    <a:close/>
                    <a:moveTo>
                      <a:pt x="36" y="16"/>
                    </a:moveTo>
                    <a:lnTo>
                      <a:pt x="36" y="16"/>
                    </a:lnTo>
                    <a:lnTo>
                      <a:pt x="33" y="16"/>
                    </a:lnTo>
                    <a:lnTo>
                      <a:pt x="33" y="14"/>
                    </a:lnTo>
                    <a:lnTo>
                      <a:pt x="36" y="14"/>
                    </a:lnTo>
                    <a:lnTo>
                      <a:pt x="36" y="16"/>
                    </a:lnTo>
                    <a:close/>
                    <a:moveTo>
                      <a:pt x="33" y="16"/>
                    </a:moveTo>
                    <a:lnTo>
                      <a:pt x="33" y="16"/>
                    </a:lnTo>
                    <a:lnTo>
                      <a:pt x="31" y="16"/>
                    </a:lnTo>
                    <a:lnTo>
                      <a:pt x="31" y="14"/>
                    </a:lnTo>
                    <a:lnTo>
                      <a:pt x="33" y="14"/>
                    </a:lnTo>
                    <a:lnTo>
                      <a:pt x="33" y="16"/>
                    </a:lnTo>
                    <a:close/>
                    <a:moveTo>
                      <a:pt x="31" y="16"/>
                    </a:moveTo>
                    <a:lnTo>
                      <a:pt x="31" y="16"/>
                    </a:lnTo>
                    <a:lnTo>
                      <a:pt x="31" y="14"/>
                    </a:lnTo>
                    <a:lnTo>
                      <a:pt x="28" y="14"/>
                    </a:lnTo>
                    <a:lnTo>
                      <a:pt x="31" y="14"/>
                    </a:lnTo>
                    <a:lnTo>
                      <a:pt x="31" y="16"/>
                    </a:lnTo>
                    <a:close/>
                    <a:moveTo>
                      <a:pt x="28" y="14"/>
                    </a:moveTo>
                    <a:lnTo>
                      <a:pt x="28" y="14"/>
                    </a:lnTo>
                    <a:close/>
                    <a:moveTo>
                      <a:pt x="26" y="14"/>
                    </a:moveTo>
                    <a:lnTo>
                      <a:pt x="26" y="14"/>
                    </a:lnTo>
                    <a:lnTo>
                      <a:pt x="28" y="14"/>
                    </a:lnTo>
                    <a:lnTo>
                      <a:pt x="26" y="14"/>
                    </a:lnTo>
                    <a:close/>
                    <a:moveTo>
                      <a:pt x="57" y="12"/>
                    </a:moveTo>
                    <a:lnTo>
                      <a:pt x="57" y="12"/>
                    </a:lnTo>
                    <a:close/>
                    <a:moveTo>
                      <a:pt x="26" y="14"/>
                    </a:moveTo>
                    <a:lnTo>
                      <a:pt x="26" y="14"/>
                    </a:lnTo>
                    <a:lnTo>
                      <a:pt x="24" y="14"/>
                    </a:lnTo>
                    <a:lnTo>
                      <a:pt x="26" y="14"/>
                    </a:lnTo>
                    <a:close/>
                    <a:moveTo>
                      <a:pt x="24" y="14"/>
                    </a:moveTo>
                    <a:lnTo>
                      <a:pt x="24" y="14"/>
                    </a:lnTo>
                    <a:lnTo>
                      <a:pt x="21" y="14"/>
                    </a:lnTo>
                    <a:lnTo>
                      <a:pt x="24" y="14"/>
                    </a:lnTo>
                    <a:close/>
                    <a:moveTo>
                      <a:pt x="21" y="14"/>
                    </a:moveTo>
                    <a:lnTo>
                      <a:pt x="21" y="14"/>
                    </a:lnTo>
                    <a:close/>
                    <a:moveTo>
                      <a:pt x="19" y="14"/>
                    </a:moveTo>
                    <a:lnTo>
                      <a:pt x="19" y="14"/>
                    </a:lnTo>
                    <a:lnTo>
                      <a:pt x="21" y="14"/>
                    </a:lnTo>
                    <a:lnTo>
                      <a:pt x="19" y="14"/>
                    </a:lnTo>
                    <a:close/>
                    <a:moveTo>
                      <a:pt x="19" y="14"/>
                    </a:moveTo>
                    <a:lnTo>
                      <a:pt x="19" y="14"/>
                    </a:lnTo>
                    <a:lnTo>
                      <a:pt x="17" y="14"/>
                    </a:lnTo>
                    <a:lnTo>
                      <a:pt x="19" y="14"/>
                    </a:lnTo>
                    <a:close/>
                    <a:moveTo>
                      <a:pt x="17" y="14"/>
                    </a:moveTo>
                    <a:lnTo>
                      <a:pt x="17" y="14"/>
                    </a:lnTo>
                    <a:lnTo>
                      <a:pt x="14" y="14"/>
                    </a:lnTo>
                    <a:lnTo>
                      <a:pt x="17" y="14"/>
                    </a:lnTo>
                    <a:close/>
                    <a:moveTo>
                      <a:pt x="14" y="14"/>
                    </a:moveTo>
                    <a:lnTo>
                      <a:pt x="14" y="14"/>
                    </a:lnTo>
                    <a:close/>
                    <a:moveTo>
                      <a:pt x="57" y="12"/>
                    </a:moveTo>
                    <a:lnTo>
                      <a:pt x="57" y="12"/>
                    </a:lnTo>
                    <a:lnTo>
                      <a:pt x="57" y="9"/>
                    </a:lnTo>
                    <a:lnTo>
                      <a:pt x="57" y="12"/>
                    </a:lnTo>
                    <a:close/>
                    <a:moveTo>
                      <a:pt x="12" y="14"/>
                    </a:moveTo>
                    <a:lnTo>
                      <a:pt x="12" y="14"/>
                    </a:lnTo>
                    <a:close/>
                    <a:moveTo>
                      <a:pt x="12" y="14"/>
                    </a:moveTo>
                    <a:lnTo>
                      <a:pt x="12" y="14"/>
                    </a:lnTo>
                    <a:lnTo>
                      <a:pt x="9" y="14"/>
                    </a:lnTo>
                    <a:lnTo>
                      <a:pt x="12" y="14"/>
                    </a:lnTo>
                    <a:close/>
                    <a:moveTo>
                      <a:pt x="9" y="14"/>
                    </a:moveTo>
                    <a:lnTo>
                      <a:pt x="9" y="14"/>
                    </a:lnTo>
                    <a:lnTo>
                      <a:pt x="7" y="14"/>
                    </a:lnTo>
                    <a:lnTo>
                      <a:pt x="9" y="14"/>
                    </a:lnTo>
                    <a:close/>
                    <a:moveTo>
                      <a:pt x="7" y="14"/>
                    </a:moveTo>
                    <a:lnTo>
                      <a:pt x="7" y="14"/>
                    </a:lnTo>
                    <a:lnTo>
                      <a:pt x="5" y="14"/>
                    </a:lnTo>
                    <a:lnTo>
                      <a:pt x="7" y="14"/>
                    </a:lnTo>
                    <a:close/>
                    <a:moveTo>
                      <a:pt x="5" y="14"/>
                    </a:moveTo>
                    <a:lnTo>
                      <a:pt x="5" y="14"/>
                    </a:lnTo>
                    <a:close/>
                    <a:moveTo>
                      <a:pt x="2" y="14"/>
                    </a:moveTo>
                    <a:lnTo>
                      <a:pt x="2" y="14"/>
                    </a:lnTo>
                    <a:lnTo>
                      <a:pt x="5" y="14"/>
                    </a:lnTo>
                    <a:lnTo>
                      <a:pt x="2" y="14"/>
                    </a:lnTo>
                    <a:close/>
                    <a:moveTo>
                      <a:pt x="57" y="9"/>
                    </a:moveTo>
                    <a:lnTo>
                      <a:pt x="57" y="9"/>
                    </a:lnTo>
                    <a:lnTo>
                      <a:pt x="57" y="7"/>
                    </a:lnTo>
                    <a:lnTo>
                      <a:pt x="57" y="9"/>
                    </a:lnTo>
                    <a:close/>
                    <a:moveTo>
                      <a:pt x="2" y="14"/>
                    </a:moveTo>
                    <a:lnTo>
                      <a:pt x="2" y="14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4"/>
                    </a:lnTo>
                    <a:close/>
                    <a:moveTo>
                      <a:pt x="57" y="7"/>
                    </a:moveTo>
                    <a:lnTo>
                      <a:pt x="57" y="7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9"/>
                    </a:lnTo>
                    <a:lnTo>
                      <a:pt x="0" y="12"/>
                    </a:lnTo>
                    <a:close/>
                    <a:moveTo>
                      <a:pt x="57" y="5"/>
                    </a:moveTo>
                    <a:lnTo>
                      <a:pt x="57" y="5"/>
                    </a:lnTo>
                    <a:close/>
                    <a:moveTo>
                      <a:pt x="0" y="9"/>
                    </a:moveTo>
                    <a:lnTo>
                      <a:pt x="0" y="9"/>
                    </a:lnTo>
                    <a:close/>
                    <a:moveTo>
                      <a:pt x="57" y="5"/>
                    </a:moveTo>
                    <a:lnTo>
                      <a:pt x="57" y="5"/>
                    </a:lnTo>
                    <a:lnTo>
                      <a:pt x="57" y="2"/>
                    </a:lnTo>
                    <a:lnTo>
                      <a:pt x="57" y="5"/>
                    </a:lnTo>
                    <a:close/>
                    <a:moveTo>
                      <a:pt x="0" y="9"/>
                    </a:moveTo>
                    <a:lnTo>
                      <a:pt x="0" y="9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  <a:moveTo>
                      <a:pt x="54" y="2"/>
                    </a:moveTo>
                    <a:lnTo>
                      <a:pt x="54" y="2"/>
                    </a:lnTo>
                    <a:lnTo>
                      <a:pt x="57" y="2"/>
                    </a:lnTo>
                    <a:lnTo>
                      <a:pt x="54" y="2"/>
                    </a:lnTo>
                    <a:close/>
                    <a:moveTo>
                      <a:pt x="2" y="7"/>
                    </a:moveTo>
                    <a:lnTo>
                      <a:pt x="2" y="7"/>
                    </a:lnTo>
                    <a:lnTo>
                      <a:pt x="2" y="5"/>
                    </a:lnTo>
                    <a:lnTo>
                      <a:pt x="2" y="7"/>
                    </a:lnTo>
                    <a:close/>
                    <a:moveTo>
                      <a:pt x="54" y="2"/>
                    </a:moveTo>
                    <a:lnTo>
                      <a:pt x="54" y="2"/>
                    </a:lnTo>
                    <a:lnTo>
                      <a:pt x="52" y="0"/>
                    </a:lnTo>
                    <a:lnTo>
                      <a:pt x="54" y="0"/>
                    </a:lnTo>
                    <a:lnTo>
                      <a:pt x="54" y="2"/>
                    </a:lnTo>
                    <a:close/>
                    <a:moveTo>
                      <a:pt x="2" y="5"/>
                    </a:moveTo>
                    <a:lnTo>
                      <a:pt x="2" y="5"/>
                    </a:lnTo>
                    <a:lnTo>
                      <a:pt x="5" y="5"/>
                    </a:lnTo>
                    <a:lnTo>
                      <a:pt x="2" y="5"/>
                    </a:lnTo>
                    <a:close/>
                    <a:moveTo>
                      <a:pt x="5" y="5"/>
                    </a:moveTo>
                    <a:lnTo>
                      <a:pt x="5" y="5"/>
                    </a:lnTo>
                    <a:close/>
                    <a:moveTo>
                      <a:pt x="7" y="5"/>
                    </a:moveTo>
                    <a:lnTo>
                      <a:pt x="7" y="5"/>
                    </a:lnTo>
                    <a:close/>
                    <a:moveTo>
                      <a:pt x="7" y="5"/>
                    </a:moveTo>
                    <a:lnTo>
                      <a:pt x="7" y="5"/>
                    </a:lnTo>
                    <a:lnTo>
                      <a:pt x="9" y="5"/>
                    </a:lnTo>
                    <a:lnTo>
                      <a:pt x="7" y="5"/>
                    </a:lnTo>
                    <a:close/>
                    <a:moveTo>
                      <a:pt x="9" y="5"/>
                    </a:moveTo>
                    <a:lnTo>
                      <a:pt x="9" y="5"/>
                    </a:lnTo>
                    <a:lnTo>
                      <a:pt x="12" y="5"/>
                    </a:lnTo>
                    <a:lnTo>
                      <a:pt x="9" y="5"/>
                    </a:lnTo>
                    <a:close/>
                    <a:moveTo>
                      <a:pt x="12" y="5"/>
                    </a:moveTo>
                    <a:lnTo>
                      <a:pt x="12" y="5"/>
                    </a:lnTo>
                    <a:lnTo>
                      <a:pt x="14" y="5"/>
                    </a:lnTo>
                    <a:lnTo>
                      <a:pt x="12" y="5"/>
                    </a:lnTo>
                    <a:close/>
                    <a:moveTo>
                      <a:pt x="14" y="5"/>
                    </a:moveTo>
                    <a:lnTo>
                      <a:pt x="14" y="5"/>
                    </a:lnTo>
                    <a:lnTo>
                      <a:pt x="14" y="2"/>
                    </a:lnTo>
                    <a:lnTo>
                      <a:pt x="14" y="5"/>
                    </a:lnTo>
                    <a:close/>
                    <a:moveTo>
                      <a:pt x="52" y="0"/>
                    </a:moveTo>
                    <a:lnTo>
                      <a:pt x="52" y="0"/>
                    </a:lnTo>
                    <a:close/>
                    <a:moveTo>
                      <a:pt x="17" y="5"/>
                    </a:moveTo>
                    <a:lnTo>
                      <a:pt x="14" y="5"/>
                    </a:lnTo>
                    <a:lnTo>
                      <a:pt x="14" y="2"/>
                    </a:lnTo>
                    <a:lnTo>
                      <a:pt x="17" y="2"/>
                    </a:lnTo>
                    <a:lnTo>
                      <a:pt x="17" y="5"/>
                    </a:lnTo>
                    <a:close/>
                    <a:moveTo>
                      <a:pt x="17" y="5"/>
                    </a:moveTo>
                    <a:lnTo>
                      <a:pt x="17" y="2"/>
                    </a:lnTo>
                    <a:lnTo>
                      <a:pt x="19" y="2"/>
                    </a:lnTo>
                    <a:lnTo>
                      <a:pt x="19" y="5"/>
                    </a:lnTo>
                    <a:lnTo>
                      <a:pt x="17" y="5"/>
                    </a:lnTo>
                    <a:close/>
                    <a:moveTo>
                      <a:pt x="19" y="2"/>
                    </a:moveTo>
                    <a:lnTo>
                      <a:pt x="19" y="2"/>
                    </a:lnTo>
                    <a:lnTo>
                      <a:pt x="21" y="2"/>
                    </a:lnTo>
                    <a:lnTo>
                      <a:pt x="19" y="2"/>
                    </a:lnTo>
                    <a:close/>
                    <a:moveTo>
                      <a:pt x="21" y="2"/>
                    </a:moveTo>
                    <a:lnTo>
                      <a:pt x="21" y="2"/>
                    </a:lnTo>
                    <a:close/>
                    <a:moveTo>
                      <a:pt x="24" y="2"/>
                    </a:moveTo>
                    <a:lnTo>
                      <a:pt x="21" y="2"/>
                    </a:lnTo>
                    <a:lnTo>
                      <a:pt x="24" y="2"/>
                    </a:lnTo>
                    <a:close/>
                    <a:moveTo>
                      <a:pt x="24" y="2"/>
                    </a:moveTo>
                    <a:lnTo>
                      <a:pt x="24" y="2"/>
                    </a:lnTo>
                    <a:lnTo>
                      <a:pt x="26" y="2"/>
                    </a:lnTo>
                    <a:lnTo>
                      <a:pt x="24" y="2"/>
                    </a:lnTo>
                    <a:close/>
                    <a:moveTo>
                      <a:pt x="26" y="2"/>
                    </a:moveTo>
                    <a:lnTo>
                      <a:pt x="26" y="2"/>
                    </a:lnTo>
                    <a:lnTo>
                      <a:pt x="28" y="2"/>
                    </a:lnTo>
                    <a:lnTo>
                      <a:pt x="26" y="2"/>
                    </a:lnTo>
                    <a:close/>
                    <a:moveTo>
                      <a:pt x="28" y="2"/>
                    </a:moveTo>
                    <a:lnTo>
                      <a:pt x="28" y="2"/>
                    </a:lnTo>
                    <a:close/>
                    <a:moveTo>
                      <a:pt x="31" y="2"/>
                    </a:moveTo>
                    <a:lnTo>
                      <a:pt x="28" y="2"/>
                    </a:lnTo>
                    <a:lnTo>
                      <a:pt x="31" y="2"/>
                    </a:lnTo>
                    <a:close/>
                    <a:moveTo>
                      <a:pt x="31" y="2"/>
                    </a:moveTo>
                    <a:lnTo>
                      <a:pt x="31" y="2"/>
                    </a:lnTo>
                    <a:lnTo>
                      <a:pt x="33" y="2"/>
                    </a:lnTo>
                    <a:lnTo>
                      <a:pt x="31" y="2"/>
                    </a:lnTo>
                    <a:close/>
                    <a:moveTo>
                      <a:pt x="33" y="2"/>
                    </a:moveTo>
                    <a:lnTo>
                      <a:pt x="33" y="2"/>
                    </a:lnTo>
                    <a:lnTo>
                      <a:pt x="36" y="0"/>
                    </a:lnTo>
                    <a:lnTo>
                      <a:pt x="36" y="2"/>
                    </a:lnTo>
                    <a:lnTo>
                      <a:pt x="33" y="2"/>
                    </a:lnTo>
                    <a:close/>
                    <a:moveTo>
                      <a:pt x="36" y="2"/>
                    </a:moveTo>
                    <a:lnTo>
                      <a:pt x="36" y="2"/>
                    </a:lnTo>
                    <a:lnTo>
                      <a:pt x="36" y="0"/>
                    </a:lnTo>
                    <a:lnTo>
                      <a:pt x="36" y="2"/>
                    </a:lnTo>
                    <a:close/>
                    <a:moveTo>
                      <a:pt x="38" y="2"/>
                    </a:moveTo>
                    <a:lnTo>
                      <a:pt x="38" y="0"/>
                    </a:lnTo>
                    <a:lnTo>
                      <a:pt x="38" y="2"/>
                    </a:lnTo>
                    <a:close/>
                    <a:moveTo>
                      <a:pt x="38" y="2"/>
                    </a:moveTo>
                    <a:lnTo>
                      <a:pt x="38" y="0"/>
                    </a:lnTo>
                    <a:lnTo>
                      <a:pt x="40" y="0"/>
                    </a:lnTo>
                    <a:lnTo>
                      <a:pt x="38" y="2"/>
                    </a:lnTo>
                    <a:close/>
                    <a:moveTo>
                      <a:pt x="50" y="0"/>
                    </a:moveTo>
                    <a:lnTo>
                      <a:pt x="50" y="0"/>
                    </a:lnTo>
                    <a:lnTo>
                      <a:pt x="52" y="0"/>
                    </a:lnTo>
                    <a:lnTo>
                      <a:pt x="50" y="0"/>
                    </a:lnTo>
                    <a:close/>
                    <a:moveTo>
                      <a:pt x="40" y="0"/>
                    </a:moveTo>
                    <a:lnTo>
                      <a:pt x="40" y="0"/>
                    </a:lnTo>
                    <a:lnTo>
                      <a:pt x="43" y="0"/>
                    </a:lnTo>
                    <a:lnTo>
                      <a:pt x="40" y="0"/>
                    </a:lnTo>
                    <a:close/>
                    <a:moveTo>
                      <a:pt x="43" y="0"/>
                    </a:moveTo>
                    <a:lnTo>
                      <a:pt x="43" y="0"/>
                    </a:lnTo>
                    <a:close/>
                    <a:moveTo>
                      <a:pt x="45" y="0"/>
                    </a:moveTo>
                    <a:lnTo>
                      <a:pt x="45" y="0"/>
                    </a:lnTo>
                    <a:close/>
                    <a:moveTo>
                      <a:pt x="47" y="0"/>
                    </a:moveTo>
                    <a:lnTo>
                      <a:pt x="45" y="0"/>
                    </a:lnTo>
                    <a:lnTo>
                      <a:pt x="47" y="0"/>
                    </a:lnTo>
                    <a:close/>
                    <a:moveTo>
                      <a:pt x="47" y="0"/>
                    </a:moveTo>
                    <a:lnTo>
                      <a:pt x="47" y="0"/>
                    </a:lnTo>
                    <a:lnTo>
                      <a:pt x="50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519" name="Freeform 218"/>
              <p:cNvSpPr>
                <a:spLocks noChangeArrowheads="1"/>
              </p:cNvSpPr>
              <p:nvPr/>
            </p:nvSpPr>
            <p:spPr bwMode="auto">
              <a:xfrm>
                <a:off x="2184" y="649"/>
                <a:ext cx="24" cy="76"/>
              </a:xfrm>
              <a:custGeom>
                <a:avLst/>
                <a:gdLst>
                  <a:gd name="T0" fmla="*/ 24 w 24"/>
                  <a:gd name="T1" fmla="*/ 74 h 76"/>
                  <a:gd name="T2" fmla="*/ 19 w 24"/>
                  <a:gd name="T3" fmla="*/ 76 h 76"/>
                  <a:gd name="T4" fmla="*/ 0 w 24"/>
                  <a:gd name="T5" fmla="*/ 0 h 76"/>
                  <a:gd name="T6" fmla="*/ 5 w 24"/>
                  <a:gd name="T7" fmla="*/ 0 h 76"/>
                  <a:gd name="T8" fmla="*/ 24 w 24"/>
                  <a:gd name="T9" fmla="*/ 74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76"/>
                  <a:gd name="T17" fmla="*/ 24 w 24"/>
                  <a:gd name="T18" fmla="*/ 76 h 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76">
                    <a:moveTo>
                      <a:pt x="24" y="74"/>
                    </a:moveTo>
                    <a:lnTo>
                      <a:pt x="19" y="76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24" y="7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4362" name="Group 420"/>
            <p:cNvGrpSpPr>
              <a:grpSpLocks/>
            </p:cNvGrpSpPr>
            <p:nvPr/>
          </p:nvGrpSpPr>
          <p:grpSpPr bwMode="auto">
            <a:xfrm>
              <a:off x="745" y="824"/>
              <a:ext cx="2454" cy="1427"/>
              <a:chOff x="0" y="0"/>
              <a:chExt cx="2454" cy="1427"/>
            </a:xfrm>
          </p:grpSpPr>
          <p:sp>
            <p:nvSpPr>
              <p:cNvPr id="17120" name="Freeform 220"/>
              <p:cNvSpPr>
                <a:spLocks noChangeArrowheads="1"/>
              </p:cNvSpPr>
              <p:nvPr/>
            </p:nvSpPr>
            <p:spPr bwMode="auto">
              <a:xfrm>
                <a:off x="1941" y="583"/>
                <a:ext cx="31" cy="60"/>
              </a:xfrm>
              <a:custGeom>
                <a:avLst/>
                <a:gdLst>
                  <a:gd name="T0" fmla="*/ 2 w 31"/>
                  <a:gd name="T1" fmla="*/ 60 h 60"/>
                  <a:gd name="T2" fmla="*/ 0 w 31"/>
                  <a:gd name="T3" fmla="*/ 60 h 60"/>
                  <a:gd name="T4" fmla="*/ 28 w 31"/>
                  <a:gd name="T5" fmla="*/ 0 h 60"/>
                  <a:gd name="T6" fmla="*/ 31 w 31"/>
                  <a:gd name="T7" fmla="*/ 0 h 60"/>
                  <a:gd name="T8" fmla="*/ 2 w 31"/>
                  <a:gd name="T9" fmla="*/ 6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60"/>
                  <a:gd name="T17" fmla="*/ 31 w 31"/>
                  <a:gd name="T18" fmla="*/ 60 h 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60">
                    <a:moveTo>
                      <a:pt x="2" y="60"/>
                    </a:moveTo>
                    <a:lnTo>
                      <a:pt x="0" y="60"/>
                    </a:lnTo>
                    <a:lnTo>
                      <a:pt x="28" y="0"/>
                    </a:lnTo>
                    <a:lnTo>
                      <a:pt x="31" y="0"/>
                    </a:lnTo>
                    <a:lnTo>
                      <a:pt x="2" y="6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21" name="Freeform 221"/>
              <p:cNvSpPr>
                <a:spLocks noChangeArrowheads="1"/>
              </p:cNvSpPr>
              <p:nvPr/>
            </p:nvSpPr>
            <p:spPr bwMode="auto">
              <a:xfrm>
                <a:off x="1972" y="579"/>
                <a:ext cx="63" cy="7"/>
              </a:xfrm>
              <a:custGeom>
                <a:avLst/>
                <a:gdLst>
                  <a:gd name="T0" fmla="*/ 0 w 63"/>
                  <a:gd name="T1" fmla="*/ 7 h 7"/>
                  <a:gd name="T2" fmla="*/ 0 w 63"/>
                  <a:gd name="T3" fmla="*/ 4 h 7"/>
                  <a:gd name="T4" fmla="*/ 63 w 63"/>
                  <a:gd name="T5" fmla="*/ 0 h 7"/>
                  <a:gd name="T6" fmla="*/ 63 w 63"/>
                  <a:gd name="T7" fmla="*/ 2 h 7"/>
                  <a:gd name="T8" fmla="*/ 0 w 63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7"/>
                  <a:gd name="T17" fmla="*/ 63 w 63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7">
                    <a:moveTo>
                      <a:pt x="0" y="7"/>
                    </a:moveTo>
                    <a:lnTo>
                      <a:pt x="0" y="4"/>
                    </a:lnTo>
                    <a:lnTo>
                      <a:pt x="63" y="0"/>
                    </a:lnTo>
                    <a:lnTo>
                      <a:pt x="63" y="2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22" name="Freeform 222"/>
              <p:cNvSpPr>
                <a:spLocks noChangeArrowheads="1"/>
              </p:cNvSpPr>
              <p:nvPr/>
            </p:nvSpPr>
            <p:spPr bwMode="auto">
              <a:xfrm>
                <a:off x="1988" y="588"/>
                <a:ext cx="52" cy="52"/>
              </a:xfrm>
              <a:custGeom>
                <a:avLst/>
                <a:gdLst>
                  <a:gd name="T0" fmla="*/ 2 w 52"/>
                  <a:gd name="T1" fmla="*/ 52 h 52"/>
                  <a:gd name="T2" fmla="*/ 0 w 52"/>
                  <a:gd name="T3" fmla="*/ 50 h 52"/>
                  <a:gd name="T4" fmla="*/ 50 w 52"/>
                  <a:gd name="T5" fmla="*/ 0 h 52"/>
                  <a:gd name="T6" fmla="*/ 52 w 52"/>
                  <a:gd name="T7" fmla="*/ 2 h 52"/>
                  <a:gd name="T8" fmla="*/ 2 w 52"/>
                  <a:gd name="T9" fmla="*/ 52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52"/>
                  <a:gd name="T17" fmla="*/ 52 w 52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52">
                    <a:moveTo>
                      <a:pt x="2" y="52"/>
                    </a:moveTo>
                    <a:lnTo>
                      <a:pt x="0" y="50"/>
                    </a:lnTo>
                    <a:lnTo>
                      <a:pt x="50" y="0"/>
                    </a:lnTo>
                    <a:lnTo>
                      <a:pt x="52" y="2"/>
                    </a:lnTo>
                    <a:lnTo>
                      <a:pt x="2" y="5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23" name="Freeform 223"/>
              <p:cNvSpPr>
                <a:spLocks noChangeArrowheads="1"/>
              </p:cNvSpPr>
              <p:nvPr/>
            </p:nvSpPr>
            <p:spPr bwMode="auto">
              <a:xfrm>
                <a:off x="1950" y="562"/>
                <a:ext cx="36" cy="12"/>
              </a:xfrm>
              <a:custGeom>
                <a:avLst/>
                <a:gdLst>
                  <a:gd name="T0" fmla="*/ 0 w 15"/>
                  <a:gd name="T1" fmla="*/ 10 h 5"/>
                  <a:gd name="T2" fmla="*/ 0 w 15"/>
                  <a:gd name="T3" fmla="*/ 7 h 5"/>
                  <a:gd name="T4" fmla="*/ 2 w 15"/>
                  <a:gd name="T5" fmla="*/ 5 h 5"/>
                  <a:gd name="T6" fmla="*/ 7 w 15"/>
                  <a:gd name="T7" fmla="*/ 0 h 5"/>
                  <a:gd name="T8" fmla="*/ 22 w 15"/>
                  <a:gd name="T9" fmla="*/ 0 h 5"/>
                  <a:gd name="T10" fmla="*/ 29 w 15"/>
                  <a:gd name="T11" fmla="*/ 0 h 5"/>
                  <a:gd name="T12" fmla="*/ 31 w 15"/>
                  <a:gd name="T13" fmla="*/ 0 h 5"/>
                  <a:gd name="T14" fmla="*/ 34 w 15"/>
                  <a:gd name="T15" fmla="*/ 0 h 5"/>
                  <a:gd name="T16" fmla="*/ 29 w 15"/>
                  <a:gd name="T17" fmla="*/ 7 h 5"/>
                  <a:gd name="T18" fmla="*/ 14 w 15"/>
                  <a:gd name="T19" fmla="*/ 10 h 5"/>
                  <a:gd name="T20" fmla="*/ 7 w 15"/>
                  <a:gd name="T21" fmla="*/ 10 h 5"/>
                  <a:gd name="T22" fmla="*/ 2 w 15"/>
                  <a:gd name="T23" fmla="*/ 12 h 5"/>
                  <a:gd name="T24" fmla="*/ 0 w 15"/>
                  <a:gd name="T25" fmla="*/ 10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"/>
                  <a:gd name="T40" fmla="*/ 0 h 5"/>
                  <a:gd name="T41" fmla="*/ 15 w 15"/>
                  <a:gd name="T42" fmla="*/ 5 h 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" h="5">
                    <a:moveTo>
                      <a:pt x="0" y="4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" y="0"/>
                      <a:pt x="7" y="0"/>
                      <a:pt x="9" y="0"/>
                    </a:cubicBezTo>
                    <a:cubicBezTo>
                      <a:pt x="10" y="1"/>
                      <a:pt x="12" y="1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2"/>
                      <a:pt x="13" y="3"/>
                      <a:pt x="12" y="3"/>
                    </a:cubicBezTo>
                    <a:cubicBezTo>
                      <a:pt x="10" y="4"/>
                      <a:pt x="8" y="4"/>
                      <a:pt x="6" y="4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3" y="4"/>
                      <a:pt x="1" y="5"/>
                      <a:pt x="1" y="5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24" name="Freeform 224"/>
              <p:cNvSpPr>
                <a:spLocks noEditPoints="1" noChangeArrowheads="1"/>
              </p:cNvSpPr>
              <p:nvPr/>
            </p:nvSpPr>
            <p:spPr bwMode="auto">
              <a:xfrm>
                <a:off x="2024" y="600"/>
                <a:ext cx="68" cy="71"/>
              </a:xfrm>
              <a:custGeom>
                <a:avLst/>
                <a:gdLst>
                  <a:gd name="T0" fmla="*/ 38 w 29"/>
                  <a:gd name="T1" fmla="*/ 69 h 30"/>
                  <a:gd name="T2" fmla="*/ 2 w 29"/>
                  <a:gd name="T3" fmla="*/ 38 h 30"/>
                  <a:gd name="T4" fmla="*/ 30 w 29"/>
                  <a:gd name="T5" fmla="*/ 2 h 30"/>
                  <a:gd name="T6" fmla="*/ 68 w 29"/>
                  <a:gd name="T7" fmla="*/ 33 h 30"/>
                  <a:gd name="T8" fmla="*/ 38 w 29"/>
                  <a:gd name="T9" fmla="*/ 69 h 30"/>
                  <a:gd name="T10" fmla="*/ 30 w 29"/>
                  <a:gd name="T11" fmla="*/ 7 h 30"/>
                  <a:gd name="T12" fmla="*/ 5 w 29"/>
                  <a:gd name="T13" fmla="*/ 38 h 30"/>
                  <a:gd name="T14" fmla="*/ 38 w 29"/>
                  <a:gd name="T15" fmla="*/ 64 h 30"/>
                  <a:gd name="T16" fmla="*/ 63 w 29"/>
                  <a:gd name="T17" fmla="*/ 33 h 30"/>
                  <a:gd name="T18" fmla="*/ 30 w 29"/>
                  <a:gd name="T19" fmla="*/ 7 h 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9"/>
                  <a:gd name="T31" fmla="*/ 0 h 30"/>
                  <a:gd name="T32" fmla="*/ 29 w 29"/>
                  <a:gd name="T33" fmla="*/ 30 h 3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9" h="30">
                    <a:moveTo>
                      <a:pt x="16" y="29"/>
                    </a:moveTo>
                    <a:cubicBezTo>
                      <a:pt x="8" y="30"/>
                      <a:pt x="1" y="24"/>
                      <a:pt x="1" y="16"/>
                    </a:cubicBezTo>
                    <a:cubicBezTo>
                      <a:pt x="0" y="9"/>
                      <a:pt x="6" y="2"/>
                      <a:pt x="13" y="1"/>
                    </a:cubicBezTo>
                    <a:cubicBezTo>
                      <a:pt x="21" y="0"/>
                      <a:pt x="28" y="6"/>
                      <a:pt x="29" y="14"/>
                    </a:cubicBezTo>
                    <a:cubicBezTo>
                      <a:pt x="29" y="22"/>
                      <a:pt x="24" y="28"/>
                      <a:pt x="16" y="29"/>
                    </a:cubicBezTo>
                    <a:close/>
                    <a:moveTo>
                      <a:pt x="13" y="3"/>
                    </a:moveTo>
                    <a:cubicBezTo>
                      <a:pt x="7" y="4"/>
                      <a:pt x="2" y="10"/>
                      <a:pt x="2" y="16"/>
                    </a:cubicBezTo>
                    <a:cubicBezTo>
                      <a:pt x="3" y="23"/>
                      <a:pt x="9" y="28"/>
                      <a:pt x="16" y="27"/>
                    </a:cubicBezTo>
                    <a:cubicBezTo>
                      <a:pt x="22" y="27"/>
                      <a:pt x="27" y="21"/>
                      <a:pt x="27" y="14"/>
                    </a:cubicBezTo>
                    <a:cubicBezTo>
                      <a:pt x="26" y="7"/>
                      <a:pt x="20" y="2"/>
                      <a:pt x="13" y="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25" name="Freeform 225"/>
              <p:cNvSpPr>
                <a:spLocks noEditPoints="1" noChangeArrowheads="1"/>
              </p:cNvSpPr>
              <p:nvPr/>
            </p:nvSpPr>
            <p:spPr bwMode="auto">
              <a:xfrm>
                <a:off x="2028" y="607"/>
                <a:ext cx="59" cy="59"/>
              </a:xfrm>
              <a:custGeom>
                <a:avLst/>
                <a:gdLst>
                  <a:gd name="T0" fmla="*/ 28 w 25"/>
                  <a:gd name="T1" fmla="*/ 2 h 25"/>
                  <a:gd name="T2" fmla="*/ 57 w 25"/>
                  <a:gd name="T3" fmla="*/ 26 h 25"/>
                  <a:gd name="T4" fmla="*/ 33 w 25"/>
                  <a:gd name="T5" fmla="*/ 54 h 25"/>
                  <a:gd name="T6" fmla="*/ 5 w 25"/>
                  <a:gd name="T7" fmla="*/ 31 h 25"/>
                  <a:gd name="T8" fmla="*/ 28 w 25"/>
                  <a:gd name="T9" fmla="*/ 2 h 25"/>
                  <a:gd name="T10" fmla="*/ 26 w 25"/>
                  <a:gd name="T11" fmla="*/ 0 h 25"/>
                  <a:gd name="T12" fmla="*/ 2 w 25"/>
                  <a:gd name="T13" fmla="*/ 31 h 25"/>
                  <a:gd name="T14" fmla="*/ 33 w 25"/>
                  <a:gd name="T15" fmla="*/ 57 h 25"/>
                  <a:gd name="T16" fmla="*/ 57 w 25"/>
                  <a:gd name="T17" fmla="*/ 26 h 25"/>
                  <a:gd name="T18" fmla="*/ 26 w 25"/>
                  <a:gd name="T19" fmla="*/ 0 h 2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5"/>
                  <a:gd name="T31" fmla="*/ 0 h 25"/>
                  <a:gd name="T32" fmla="*/ 25 w 25"/>
                  <a:gd name="T33" fmla="*/ 25 h 2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5" h="25">
                    <a:moveTo>
                      <a:pt x="12" y="1"/>
                    </a:moveTo>
                    <a:cubicBezTo>
                      <a:pt x="18" y="1"/>
                      <a:pt x="23" y="5"/>
                      <a:pt x="24" y="11"/>
                    </a:cubicBezTo>
                    <a:cubicBezTo>
                      <a:pt x="24" y="17"/>
                      <a:pt x="20" y="23"/>
                      <a:pt x="14" y="23"/>
                    </a:cubicBezTo>
                    <a:cubicBezTo>
                      <a:pt x="7" y="24"/>
                      <a:pt x="2" y="19"/>
                      <a:pt x="2" y="13"/>
                    </a:cubicBezTo>
                    <a:cubicBezTo>
                      <a:pt x="1" y="7"/>
                      <a:pt x="5" y="2"/>
                      <a:pt x="12" y="1"/>
                    </a:cubicBezTo>
                    <a:moveTo>
                      <a:pt x="11" y="0"/>
                    </a:moveTo>
                    <a:cubicBezTo>
                      <a:pt x="5" y="1"/>
                      <a:pt x="0" y="7"/>
                      <a:pt x="1" y="13"/>
                    </a:cubicBezTo>
                    <a:cubicBezTo>
                      <a:pt x="1" y="20"/>
                      <a:pt x="7" y="25"/>
                      <a:pt x="14" y="24"/>
                    </a:cubicBezTo>
                    <a:cubicBezTo>
                      <a:pt x="20" y="23"/>
                      <a:pt x="25" y="18"/>
                      <a:pt x="24" y="11"/>
                    </a:cubicBezTo>
                    <a:cubicBezTo>
                      <a:pt x="24" y="5"/>
                      <a:pt x="18" y="0"/>
                      <a:pt x="1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26" name="Freeform 226"/>
              <p:cNvSpPr>
                <a:spLocks noChangeArrowheads="1"/>
              </p:cNvSpPr>
              <p:nvPr/>
            </p:nvSpPr>
            <p:spPr bwMode="auto">
              <a:xfrm>
                <a:off x="2057" y="636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27" name="Freeform 227"/>
              <p:cNvSpPr>
                <a:spLocks noChangeArrowheads="1"/>
              </p:cNvSpPr>
              <p:nvPr/>
            </p:nvSpPr>
            <p:spPr bwMode="auto">
              <a:xfrm>
                <a:off x="2021" y="598"/>
                <a:ext cx="69" cy="28"/>
              </a:xfrm>
              <a:custGeom>
                <a:avLst/>
                <a:gdLst>
                  <a:gd name="T0" fmla="*/ 36 w 29"/>
                  <a:gd name="T1" fmla="*/ 9 h 12"/>
                  <a:gd name="T2" fmla="*/ 62 w 29"/>
                  <a:gd name="T3" fmla="*/ 21 h 12"/>
                  <a:gd name="T4" fmla="*/ 69 w 29"/>
                  <a:gd name="T5" fmla="*/ 21 h 12"/>
                  <a:gd name="T6" fmla="*/ 33 w 29"/>
                  <a:gd name="T7" fmla="*/ 0 h 12"/>
                  <a:gd name="T8" fmla="*/ 12 w 29"/>
                  <a:gd name="T9" fmla="*/ 9 h 12"/>
                  <a:gd name="T10" fmla="*/ 0 w 29"/>
                  <a:gd name="T11" fmla="*/ 28 h 12"/>
                  <a:gd name="T12" fmla="*/ 10 w 29"/>
                  <a:gd name="T13" fmla="*/ 28 h 12"/>
                  <a:gd name="T14" fmla="*/ 36 w 29"/>
                  <a:gd name="T15" fmla="*/ 9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"/>
                  <a:gd name="T25" fmla="*/ 0 h 12"/>
                  <a:gd name="T26" fmla="*/ 29 w 29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" h="12">
                    <a:moveTo>
                      <a:pt x="15" y="4"/>
                    </a:moveTo>
                    <a:cubicBezTo>
                      <a:pt x="19" y="3"/>
                      <a:pt x="24" y="6"/>
                      <a:pt x="26" y="9"/>
                    </a:cubicBezTo>
                    <a:cubicBezTo>
                      <a:pt x="27" y="9"/>
                      <a:pt x="28" y="9"/>
                      <a:pt x="29" y="9"/>
                    </a:cubicBezTo>
                    <a:cubicBezTo>
                      <a:pt x="27" y="3"/>
                      <a:pt x="21" y="0"/>
                      <a:pt x="14" y="0"/>
                    </a:cubicBezTo>
                    <a:cubicBezTo>
                      <a:pt x="11" y="0"/>
                      <a:pt x="8" y="2"/>
                      <a:pt x="5" y="4"/>
                    </a:cubicBezTo>
                    <a:cubicBezTo>
                      <a:pt x="3" y="7"/>
                      <a:pt x="1" y="9"/>
                      <a:pt x="0" y="12"/>
                    </a:cubicBezTo>
                    <a:cubicBezTo>
                      <a:pt x="2" y="12"/>
                      <a:pt x="3" y="12"/>
                      <a:pt x="4" y="12"/>
                    </a:cubicBezTo>
                    <a:cubicBezTo>
                      <a:pt x="6" y="8"/>
                      <a:pt x="10" y="4"/>
                      <a:pt x="15" y="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28" name="Freeform 228"/>
              <p:cNvSpPr>
                <a:spLocks noChangeArrowheads="1"/>
              </p:cNvSpPr>
              <p:nvPr/>
            </p:nvSpPr>
            <p:spPr bwMode="auto">
              <a:xfrm>
                <a:off x="2028" y="555"/>
                <a:ext cx="19" cy="52"/>
              </a:xfrm>
              <a:custGeom>
                <a:avLst/>
                <a:gdLst>
                  <a:gd name="T0" fmla="*/ 19 w 19"/>
                  <a:gd name="T1" fmla="*/ 52 h 52"/>
                  <a:gd name="T2" fmla="*/ 15 w 19"/>
                  <a:gd name="T3" fmla="*/ 52 h 52"/>
                  <a:gd name="T4" fmla="*/ 0 w 19"/>
                  <a:gd name="T5" fmla="*/ 0 h 52"/>
                  <a:gd name="T6" fmla="*/ 5 w 19"/>
                  <a:gd name="T7" fmla="*/ 0 h 52"/>
                  <a:gd name="T8" fmla="*/ 19 w 19"/>
                  <a:gd name="T9" fmla="*/ 52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52"/>
                  <a:gd name="T17" fmla="*/ 19 w 19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52">
                    <a:moveTo>
                      <a:pt x="19" y="52"/>
                    </a:moveTo>
                    <a:lnTo>
                      <a:pt x="15" y="52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9" y="5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29" name="Freeform 229"/>
              <p:cNvSpPr>
                <a:spLocks noChangeArrowheads="1"/>
              </p:cNvSpPr>
              <p:nvPr/>
            </p:nvSpPr>
            <p:spPr bwMode="auto">
              <a:xfrm>
                <a:off x="2043" y="602"/>
                <a:ext cx="16" cy="34"/>
              </a:xfrm>
              <a:custGeom>
                <a:avLst/>
                <a:gdLst>
                  <a:gd name="T0" fmla="*/ 16 w 7"/>
                  <a:gd name="T1" fmla="*/ 34 h 14"/>
                  <a:gd name="T2" fmla="*/ 16 w 7"/>
                  <a:gd name="T3" fmla="*/ 34 h 14"/>
                  <a:gd name="T4" fmla="*/ 14 w 7"/>
                  <a:gd name="T5" fmla="*/ 34 h 14"/>
                  <a:gd name="T6" fmla="*/ 5 w 7"/>
                  <a:gd name="T7" fmla="*/ 19 h 14"/>
                  <a:gd name="T8" fmla="*/ 0 w 7"/>
                  <a:gd name="T9" fmla="*/ 2 h 14"/>
                  <a:gd name="T10" fmla="*/ 0 w 7"/>
                  <a:gd name="T11" fmla="*/ 0 h 14"/>
                  <a:gd name="T12" fmla="*/ 2 w 7"/>
                  <a:gd name="T13" fmla="*/ 2 h 14"/>
                  <a:gd name="T14" fmla="*/ 7 w 7"/>
                  <a:gd name="T15" fmla="*/ 19 h 14"/>
                  <a:gd name="T16" fmla="*/ 16 w 7"/>
                  <a:gd name="T17" fmla="*/ 34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14"/>
                  <a:gd name="T29" fmla="*/ 7 w 7"/>
                  <a:gd name="T30" fmla="*/ 14 h 1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14">
                    <a:moveTo>
                      <a:pt x="7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4" y="13"/>
                      <a:pt x="2" y="8"/>
                      <a:pt x="2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5" y="12"/>
                      <a:pt x="7" y="1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30" name="Freeform 230"/>
              <p:cNvSpPr>
                <a:spLocks noChangeArrowheads="1"/>
              </p:cNvSpPr>
              <p:nvPr/>
            </p:nvSpPr>
            <p:spPr bwMode="auto">
              <a:xfrm>
                <a:off x="2026" y="553"/>
                <a:ext cx="31" cy="21"/>
              </a:xfrm>
              <a:custGeom>
                <a:avLst/>
                <a:gdLst>
                  <a:gd name="T0" fmla="*/ 2 w 13"/>
                  <a:gd name="T1" fmla="*/ 5 h 9"/>
                  <a:gd name="T2" fmla="*/ 19 w 13"/>
                  <a:gd name="T3" fmla="*/ 5 h 9"/>
                  <a:gd name="T4" fmla="*/ 26 w 13"/>
                  <a:gd name="T5" fmla="*/ 9 h 9"/>
                  <a:gd name="T6" fmla="*/ 26 w 13"/>
                  <a:gd name="T7" fmla="*/ 14 h 9"/>
                  <a:gd name="T8" fmla="*/ 21 w 13"/>
                  <a:gd name="T9" fmla="*/ 16 h 9"/>
                  <a:gd name="T10" fmla="*/ 21 w 13"/>
                  <a:gd name="T11" fmla="*/ 19 h 9"/>
                  <a:gd name="T12" fmla="*/ 29 w 13"/>
                  <a:gd name="T13" fmla="*/ 14 h 9"/>
                  <a:gd name="T14" fmla="*/ 26 w 13"/>
                  <a:gd name="T15" fmla="*/ 5 h 9"/>
                  <a:gd name="T16" fmla="*/ 14 w 13"/>
                  <a:gd name="T17" fmla="*/ 0 h 9"/>
                  <a:gd name="T18" fmla="*/ 2 w 13"/>
                  <a:gd name="T19" fmla="*/ 0 h 9"/>
                  <a:gd name="T20" fmla="*/ 2 w 13"/>
                  <a:gd name="T21" fmla="*/ 5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"/>
                  <a:gd name="T34" fmla="*/ 0 h 9"/>
                  <a:gd name="T35" fmla="*/ 13 w 13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" h="9">
                    <a:moveTo>
                      <a:pt x="1" y="2"/>
                    </a:moveTo>
                    <a:cubicBezTo>
                      <a:pt x="3" y="2"/>
                      <a:pt x="6" y="2"/>
                      <a:pt x="8" y="2"/>
                    </a:cubicBezTo>
                    <a:cubicBezTo>
                      <a:pt x="9" y="2"/>
                      <a:pt x="10" y="3"/>
                      <a:pt x="11" y="4"/>
                    </a:cubicBezTo>
                    <a:cubicBezTo>
                      <a:pt x="11" y="5"/>
                      <a:pt x="11" y="5"/>
                      <a:pt x="11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6"/>
                      <a:pt x="8" y="8"/>
                      <a:pt x="9" y="8"/>
                    </a:cubicBezTo>
                    <a:cubicBezTo>
                      <a:pt x="10" y="9"/>
                      <a:pt x="12" y="8"/>
                      <a:pt x="12" y="6"/>
                    </a:cubicBezTo>
                    <a:cubicBezTo>
                      <a:pt x="13" y="5"/>
                      <a:pt x="12" y="3"/>
                      <a:pt x="11" y="2"/>
                    </a:cubicBezTo>
                    <a:cubicBezTo>
                      <a:pt x="10" y="0"/>
                      <a:pt x="8" y="0"/>
                      <a:pt x="6" y="0"/>
                    </a:cubicBezTo>
                    <a:cubicBezTo>
                      <a:pt x="5" y="0"/>
                      <a:pt x="3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31" name="Rectangle 231"/>
              <p:cNvSpPr>
                <a:spLocks noChangeArrowheads="1"/>
              </p:cNvSpPr>
              <p:nvPr/>
            </p:nvSpPr>
            <p:spPr bwMode="auto">
              <a:xfrm>
                <a:off x="1941" y="645"/>
                <a:ext cx="45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32" name="Freeform 232"/>
              <p:cNvSpPr>
                <a:spLocks noChangeArrowheads="1"/>
              </p:cNvSpPr>
              <p:nvPr/>
            </p:nvSpPr>
            <p:spPr bwMode="auto">
              <a:xfrm>
                <a:off x="1981" y="645"/>
                <a:ext cx="5" cy="17"/>
              </a:xfrm>
              <a:custGeom>
                <a:avLst/>
                <a:gdLst>
                  <a:gd name="T0" fmla="*/ 2 w 5"/>
                  <a:gd name="T1" fmla="*/ 14 h 17"/>
                  <a:gd name="T2" fmla="*/ 2 w 5"/>
                  <a:gd name="T3" fmla="*/ 17 h 17"/>
                  <a:gd name="T4" fmla="*/ 0 w 5"/>
                  <a:gd name="T5" fmla="*/ 14 h 17"/>
                  <a:gd name="T6" fmla="*/ 5 w 5"/>
                  <a:gd name="T7" fmla="*/ 2 h 17"/>
                  <a:gd name="T8" fmla="*/ 5 w 5"/>
                  <a:gd name="T9" fmla="*/ 0 h 17"/>
                  <a:gd name="T10" fmla="*/ 5 w 5"/>
                  <a:gd name="T11" fmla="*/ 2 h 17"/>
                  <a:gd name="T12" fmla="*/ 2 w 5"/>
                  <a:gd name="T13" fmla="*/ 14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17"/>
                  <a:gd name="T23" fmla="*/ 5 w 5"/>
                  <a:gd name="T24" fmla="*/ 17 h 1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17">
                    <a:moveTo>
                      <a:pt x="2" y="14"/>
                    </a:moveTo>
                    <a:lnTo>
                      <a:pt x="2" y="17"/>
                    </a:lnTo>
                    <a:lnTo>
                      <a:pt x="0" y="14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2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33" name="Freeform 233"/>
              <p:cNvSpPr>
                <a:spLocks noChangeArrowheads="1"/>
              </p:cNvSpPr>
              <p:nvPr/>
            </p:nvSpPr>
            <p:spPr bwMode="auto">
              <a:xfrm>
                <a:off x="1979" y="657"/>
                <a:ext cx="9" cy="7"/>
              </a:xfrm>
              <a:custGeom>
                <a:avLst/>
                <a:gdLst>
                  <a:gd name="T0" fmla="*/ 7 w 4"/>
                  <a:gd name="T1" fmla="*/ 7 h 3"/>
                  <a:gd name="T2" fmla="*/ 5 w 4"/>
                  <a:gd name="T3" fmla="*/ 7 h 3"/>
                  <a:gd name="T4" fmla="*/ 0 w 4"/>
                  <a:gd name="T5" fmla="*/ 5 h 3"/>
                  <a:gd name="T6" fmla="*/ 0 w 4"/>
                  <a:gd name="T7" fmla="*/ 2 h 3"/>
                  <a:gd name="T8" fmla="*/ 2 w 4"/>
                  <a:gd name="T9" fmla="*/ 2 h 3"/>
                  <a:gd name="T10" fmla="*/ 7 w 4"/>
                  <a:gd name="T11" fmla="*/ 5 h 3"/>
                  <a:gd name="T12" fmla="*/ 7 w 4"/>
                  <a:gd name="T13" fmla="*/ 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3"/>
                  <a:gd name="T23" fmla="*/ 4 w 4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3">
                    <a:moveTo>
                      <a:pt x="3" y="3"/>
                    </a:moveTo>
                    <a:cubicBezTo>
                      <a:pt x="3" y="3"/>
                      <a:pt x="3" y="3"/>
                      <a:pt x="2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3" y="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34" name="Freeform 234"/>
              <p:cNvSpPr>
                <a:spLocks noChangeArrowheads="1"/>
              </p:cNvSpPr>
              <p:nvPr/>
            </p:nvSpPr>
            <p:spPr bwMode="auto">
              <a:xfrm>
                <a:off x="1986" y="631"/>
                <a:ext cx="4" cy="16"/>
              </a:xfrm>
              <a:custGeom>
                <a:avLst/>
                <a:gdLst>
                  <a:gd name="T0" fmla="*/ 2 w 4"/>
                  <a:gd name="T1" fmla="*/ 0 h 16"/>
                  <a:gd name="T2" fmla="*/ 2 w 4"/>
                  <a:gd name="T3" fmla="*/ 0 h 16"/>
                  <a:gd name="T4" fmla="*/ 4 w 4"/>
                  <a:gd name="T5" fmla="*/ 2 h 16"/>
                  <a:gd name="T6" fmla="*/ 0 w 4"/>
                  <a:gd name="T7" fmla="*/ 14 h 16"/>
                  <a:gd name="T8" fmla="*/ 0 w 4"/>
                  <a:gd name="T9" fmla="*/ 16 h 16"/>
                  <a:gd name="T10" fmla="*/ 0 w 4"/>
                  <a:gd name="T11" fmla="*/ 14 h 16"/>
                  <a:gd name="T12" fmla="*/ 2 w 4"/>
                  <a:gd name="T13" fmla="*/ 0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16"/>
                  <a:gd name="T23" fmla="*/ 4 w 4"/>
                  <a:gd name="T24" fmla="*/ 16 h 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16">
                    <a:moveTo>
                      <a:pt x="2" y="0"/>
                    </a:moveTo>
                    <a:lnTo>
                      <a:pt x="2" y="0"/>
                    </a:lnTo>
                    <a:lnTo>
                      <a:pt x="4" y="2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35" name="Freeform 235"/>
              <p:cNvSpPr>
                <a:spLocks noChangeArrowheads="1"/>
              </p:cNvSpPr>
              <p:nvPr/>
            </p:nvSpPr>
            <p:spPr bwMode="auto">
              <a:xfrm>
                <a:off x="1983" y="628"/>
                <a:ext cx="10" cy="8"/>
              </a:xfrm>
              <a:custGeom>
                <a:avLst/>
                <a:gdLst>
                  <a:gd name="T0" fmla="*/ 3 w 4"/>
                  <a:gd name="T1" fmla="*/ 0 h 3"/>
                  <a:gd name="T2" fmla="*/ 5 w 4"/>
                  <a:gd name="T3" fmla="*/ 0 h 3"/>
                  <a:gd name="T4" fmla="*/ 10 w 4"/>
                  <a:gd name="T5" fmla="*/ 3 h 3"/>
                  <a:gd name="T6" fmla="*/ 10 w 4"/>
                  <a:gd name="T7" fmla="*/ 5 h 3"/>
                  <a:gd name="T8" fmla="*/ 7 w 4"/>
                  <a:gd name="T9" fmla="*/ 5 h 3"/>
                  <a:gd name="T10" fmla="*/ 3 w 4"/>
                  <a:gd name="T11" fmla="*/ 3 h 3"/>
                  <a:gd name="T12" fmla="*/ 3 w 4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3"/>
                  <a:gd name="T23" fmla="*/ 4 w 4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3">
                    <a:moveTo>
                      <a:pt x="1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3" y="3"/>
                      <a:pt x="3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36" name="Freeform 236"/>
              <p:cNvSpPr>
                <a:spLocks noEditPoints="1" noChangeArrowheads="1"/>
              </p:cNvSpPr>
              <p:nvPr/>
            </p:nvSpPr>
            <p:spPr bwMode="auto">
              <a:xfrm>
                <a:off x="975" y="128"/>
                <a:ext cx="43" cy="95"/>
              </a:xfrm>
              <a:custGeom>
                <a:avLst/>
                <a:gdLst>
                  <a:gd name="T0" fmla="*/ 36 w 18"/>
                  <a:gd name="T1" fmla="*/ 0 h 40"/>
                  <a:gd name="T2" fmla="*/ 17 w 18"/>
                  <a:gd name="T3" fmla="*/ 62 h 40"/>
                  <a:gd name="T4" fmla="*/ 14 w 18"/>
                  <a:gd name="T5" fmla="*/ 66 h 40"/>
                  <a:gd name="T6" fmla="*/ 12 w 18"/>
                  <a:gd name="T7" fmla="*/ 69 h 40"/>
                  <a:gd name="T8" fmla="*/ 10 w 18"/>
                  <a:gd name="T9" fmla="*/ 71 h 40"/>
                  <a:gd name="T10" fmla="*/ 2 w 18"/>
                  <a:gd name="T11" fmla="*/ 83 h 40"/>
                  <a:gd name="T12" fmla="*/ 5 w 18"/>
                  <a:gd name="T13" fmla="*/ 88 h 40"/>
                  <a:gd name="T14" fmla="*/ 2 w 18"/>
                  <a:gd name="T15" fmla="*/ 90 h 40"/>
                  <a:gd name="T16" fmla="*/ 2 w 18"/>
                  <a:gd name="T17" fmla="*/ 90 h 40"/>
                  <a:gd name="T18" fmla="*/ 2 w 18"/>
                  <a:gd name="T19" fmla="*/ 90 h 40"/>
                  <a:gd name="T20" fmla="*/ 0 w 18"/>
                  <a:gd name="T21" fmla="*/ 93 h 40"/>
                  <a:gd name="T22" fmla="*/ 2 w 18"/>
                  <a:gd name="T23" fmla="*/ 95 h 40"/>
                  <a:gd name="T24" fmla="*/ 5 w 18"/>
                  <a:gd name="T25" fmla="*/ 95 h 40"/>
                  <a:gd name="T26" fmla="*/ 7 w 18"/>
                  <a:gd name="T27" fmla="*/ 93 h 40"/>
                  <a:gd name="T28" fmla="*/ 14 w 18"/>
                  <a:gd name="T29" fmla="*/ 95 h 40"/>
                  <a:gd name="T30" fmla="*/ 26 w 18"/>
                  <a:gd name="T31" fmla="*/ 83 h 40"/>
                  <a:gd name="T32" fmla="*/ 22 w 18"/>
                  <a:gd name="T33" fmla="*/ 74 h 40"/>
                  <a:gd name="T34" fmla="*/ 22 w 18"/>
                  <a:gd name="T35" fmla="*/ 74 h 40"/>
                  <a:gd name="T36" fmla="*/ 19 w 18"/>
                  <a:gd name="T37" fmla="*/ 66 h 40"/>
                  <a:gd name="T38" fmla="*/ 19 w 18"/>
                  <a:gd name="T39" fmla="*/ 64 h 40"/>
                  <a:gd name="T40" fmla="*/ 22 w 18"/>
                  <a:gd name="T41" fmla="*/ 59 h 40"/>
                  <a:gd name="T42" fmla="*/ 22 w 18"/>
                  <a:gd name="T43" fmla="*/ 59 h 40"/>
                  <a:gd name="T44" fmla="*/ 31 w 18"/>
                  <a:gd name="T45" fmla="*/ 38 h 40"/>
                  <a:gd name="T46" fmla="*/ 41 w 18"/>
                  <a:gd name="T47" fmla="*/ 7 h 40"/>
                  <a:gd name="T48" fmla="*/ 36 w 18"/>
                  <a:gd name="T49" fmla="*/ 0 h 40"/>
                  <a:gd name="T50" fmla="*/ 2 w 18"/>
                  <a:gd name="T51" fmla="*/ 90 h 40"/>
                  <a:gd name="T52" fmla="*/ 2 w 18"/>
                  <a:gd name="T53" fmla="*/ 90 h 40"/>
                  <a:gd name="T54" fmla="*/ 2 w 18"/>
                  <a:gd name="T55" fmla="*/ 90 h 40"/>
                  <a:gd name="T56" fmla="*/ 22 w 18"/>
                  <a:gd name="T57" fmla="*/ 83 h 40"/>
                  <a:gd name="T58" fmla="*/ 14 w 18"/>
                  <a:gd name="T59" fmla="*/ 90 h 40"/>
                  <a:gd name="T60" fmla="*/ 7 w 18"/>
                  <a:gd name="T61" fmla="*/ 83 h 40"/>
                  <a:gd name="T62" fmla="*/ 14 w 18"/>
                  <a:gd name="T63" fmla="*/ 74 h 40"/>
                  <a:gd name="T64" fmla="*/ 22 w 18"/>
                  <a:gd name="T65" fmla="*/ 83 h 4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8"/>
                  <a:gd name="T100" fmla="*/ 0 h 40"/>
                  <a:gd name="T101" fmla="*/ 18 w 18"/>
                  <a:gd name="T102" fmla="*/ 40 h 4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8" h="40">
                    <a:moveTo>
                      <a:pt x="15" y="0"/>
                    </a:move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7"/>
                      <a:pt x="6" y="28"/>
                    </a:cubicBezTo>
                    <a:cubicBezTo>
                      <a:pt x="6" y="28"/>
                      <a:pt x="5" y="29"/>
                      <a:pt x="5" y="29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2" y="31"/>
                      <a:pt x="1" y="33"/>
                      <a:pt x="1" y="35"/>
                    </a:cubicBezTo>
                    <a:cubicBezTo>
                      <a:pt x="1" y="36"/>
                      <a:pt x="1" y="37"/>
                      <a:pt x="2" y="37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0" y="38"/>
                      <a:pt x="0" y="39"/>
                      <a:pt x="0" y="39"/>
                    </a:cubicBezTo>
                    <a:cubicBezTo>
                      <a:pt x="0" y="40"/>
                      <a:pt x="0" y="40"/>
                      <a:pt x="1" y="40"/>
                    </a:cubicBezTo>
                    <a:cubicBezTo>
                      <a:pt x="1" y="40"/>
                      <a:pt x="2" y="40"/>
                      <a:pt x="2" y="40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4" y="40"/>
                      <a:pt x="5" y="40"/>
                      <a:pt x="6" y="40"/>
                    </a:cubicBezTo>
                    <a:cubicBezTo>
                      <a:pt x="8" y="40"/>
                      <a:pt x="11" y="38"/>
                      <a:pt x="11" y="35"/>
                    </a:cubicBezTo>
                    <a:cubicBezTo>
                      <a:pt x="11" y="33"/>
                      <a:pt x="10" y="32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0"/>
                      <a:pt x="8" y="29"/>
                      <a:pt x="8" y="28"/>
                    </a:cubicBezTo>
                    <a:cubicBezTo>
                      <a:pt x="8" y="28"/>
                      <a:pt x="8" y="27"/>
                      <a:pt x="8" y="27"/>
                    </a:cubicBezTo>
                    <a:cubicBezTo>
                      <a:pt x="9" y="26"/>
                      <a:pt x="9" y="26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2"/>
                      <a:pt x="13" y="17"/>
                      <a:pt x="13" y="16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8" y="2"/>
                      <a:pt x="17" y="0"/>
                      <a:pt x="15" y="0"/>
                    </a:cubicBezTo>
                    <a:close/>
                    <a:moveTo>
                      <a:pt x="1" y="38"/>
                    </a:move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  <a:moveTo>
                      <a:pt x="9" y="35"/>
                    </a:moveTo>
                    <a:cubicBezTo>
                      <a:pt x="9" y="37"/>
                      <a:pt x="8" y="38"/>
                      <a:pt x="6" y="38"/>
                    </a:cubicBezTo>
                    <a:cubicBezTo>
                      <a:pt x="4" y="38"/>
                      <a:pt x="3" y="37"/>
                      <a:pt x="3" y="35"/>
                    </a:cubicBezTo>
                    <a:cubicBezTo>
                      <a:pt x="3" y="33"/>
                      <a:pt x="4" y="31"/>
                      <a:pt x="6" y="31"/>
                    </a:cubicBezTo>
                    <a:cubicBezTo>
                      <a:pt x="8" y="31"/>
                      <a:pt x="9" y="33"/>
                      <a:pt x="9" y="35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37" name="Freeform 237"/>
              <p:cNvSpPr>
                <a:spLocks noEditPoints="1" noChangeArrowheads="1"/>
              </p:cNvSpPr>
              <p:nvPr/>
            </p:nvSpPr>
            <p:spPr bwMode="auto">
              <a:xfrm>
                <a:off x="968" y="136"/>
                <a:ext cx="69" cy="82"/>
              </a:xfrm>
              <a:custGeom>
                <a:avLst/>
                <a:gdLst>
                  <a:gd name="T0" fmla="*/ 57 w 29"/>
                  <a:gd name="T1" fmla="*/ 56 h 35"/>
                  <a:gd name="T2" fmla="*/ 55 w 29"/>
                  <a:gd name="T3" fmla="*/ 54 h 35"/>
                  <a:gd name="T4" fmla="*/ 48 w 29"/>
                  <a:gd name="T5" fmla="*/ 52 h 35"/>
                  <a:gd name="T6" fmla="*/ 45 w 29"/>
                  <a:gd name="T7" fmla="*/ 49 h 35"/>
                  <a:gd name="T8" fmla="*/ 5 w 29"/>
                  <a:gd name="T9" fmla="*/ 0 h 35"/>
                  <a:gd name="T10" fmla="*/ 2 w 29"/>
                  <a:gd name="T11" fmla="*/ 9 h 35"/>
                  <a:gd name="T12" fmla="*/ 24 w 29"/>
                  <a:gd name="T13" fmla="*/ 33 h 35"/>
                  <a:gd name="T14" fmla="*/ 40 w 29"/>
                  <a:gd name="T15" fmla="*/ 49 h 35"/>
                  <a:gd name="T16" fmla="*/ 40 w 29"/>
                  <a:gd name="T17" fmla="*/ 49 h 35"/>
                  <a:gd name="T18" fmla="*/ 43 w 29"/>
                  <a:gd name="T19" fmla="*/ 52 h 35"/>
                  <a:gd name="T20" fmla="*/ 45 w 29"/>
                  <a:gd name="T21" fmla="*/ 56 h 35"/>
                  <a:gd name="T22" fmla="*/ 45 w 29"/>
                  <a:gd name="T23" fmla="*/ 61 h 35"/>
                  <a:gd name="T24" fmla="*/ 45 w 29"/>
                  <a:gd name="T25" fmla="*/ 63 h 35"/>
                  <a:gd name="T26" fmla="*/ 45 w 29"/>
                  <a:gd name="T27" fmla="*/ 70 h 35"/>
                  <a:gd name="T28" fmla="*/ 57 w 29"/>
                  <a:gd name="T29" fmla="*/ 80 h 35"/>
                  <a:gd name="T30" fmla="*/ 67 w 29"/>
                  <a:gd name="T31" fmla="*/ 66 h 35"/>
                  <a:gd name="T32" fmla="*/ 57 w 29"/>
                  <a:gd name="T33" fmla="*/ 56 h 35"/>
                  <a:gd name="T34" fmla="*/ 57 w 29"/>
                  <a:gd name="T35" fmla="*/ 75 h 35"/>
                  <a:gd name="T36" fmla="*/ 48 w 29"/>
                  <a:gd name="T37" fmla="*/ 68 h 35"/>
                  <a:gd name="T38" fmla="*/ 55 w 29"/>
                  <a:gd name="T39" fmla="*/ 59 h 35"/>
                  <a:gd name="T40" fmla="*/ 62 w 29"/>
                  <a:gd name="T41" fmla="*/ 66 h 35"/>
                  <a:gd name="T42" fmla="*/ 57 w 29"/>
                  <a:gd name="T43" fmla="*/ 75 h 3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9"/>
                  <a:gd name="T67" fmla="*/ 0 h 35"/>
                  <a:gd name="T68" fmla="*/ 29 w 29"/>
                  <a:gd name="T69" fmla="*/ 35 h 35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9" h="35">
                    <a:moveTo>
                      <a:pt x="24" y="24"/>
                    </a:moveTo>
                    <a:cubicBezTo>
                      <a:pt x="24" y="24"/>
                      <a:pt x="23" y="24"/>
                      <a:pt x="23" y="23"/>
                    </a:cubicBezTo>
                    <a:cubicBezTo>
                      <a:pt x="22" y="23"/>
                      <a:pt x="21" y="23"/>
                      <a:pt x="20" y="22"/>
                    </a:cubicBezTo>
                    <a:cubicBezTo>
                      <a:pt x="20" y="22"/>
                      <a:pt x="20" y="22"/>
                      <a:pt x="19" y="2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15"/>
                      <a:pt x="14" y="19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9" y="23"/>
                      <a:pt x="19" y="23"/>
                      <a:pt x="19" y="24"/>
                    </a:cubicBezTo>
                    <a:cubicBezTo>
                      <a:pt x="19" y="24"/>
                      <a:pt x="19" y="25"/>
                      <a:pt x="19" y="26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8"/>
                      <a:pt x="19" y="29"/>
                      <a:pt x="19" y="30"/>
                    </a:cubicBezTo>
                    <a:cubicBezTo>
                      <a:pt x="19" y="33"/>
                      <a:pt x="22" y="35"/>
                      <a:pt x="24" y="34"/>
                    </a:cubicBezTo>
                    <a:cubicBezTo>
                      <a:pt x="27" y="34"/>
                      <a:pt x="29" y="31"/>
                      <a:pt x="28" y="28"/>
                    </a:cubicBezTo>
                    <a:cubicBezTo>
                      <a:pt x="28" y="26"/>
                      <a:pt x="26" y="24"/>
                      <a:pt x="24" y="24"/>
                    </a:cubicBezTo>
                    <a:close/>
                    <a:moveTo>
                      <a:pt x="24" y="32"/>
                    </a:moveTo>
                    <a:cubicBezTo>
                      <a:pt x="22" y="33"/>
                      <a:pt x="21" y="31"/>
                      <a:pt x="20" y="29"/>
                    </a:cubicBezTo>
                    <a:cubicBezTo>
                      <a:pt x="20" y="28"/>
                      <a:pt x="21" y="26"/>
                      <a:pt x="23" y="25"/>
                    </a:cubicBezTo>
                    <a:cubicBezTo>
                      <a:pt x="24" y="25"/>
                      <a:pt x="26" y="26"/>
                      <a:pt x="26" y="28"/>
                    </a:cubicBezTo>
                    <a:cubicBezTo>
                      <a:pt x="27" y="30"/>
                      <a:pt x="26" y="32"/>
                      <a:pt x="24" y="3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38" name="Freeform 238"/>
              <p:cNvSpPr>
                <a:spLocks noChangeArrowheads="1"/>
              </p:cNvSpPr>
              <p:nvPr/>
            </p:nvSpPr>
            <p:spPr bwMode="auto">
              <a:xfrm>
                <a:off x="999" y="173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0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39" name="Freeform 239"/>
              <p:cNvSpPr>
                <a:spLocks noChangeArrowheads="1"/>
              </p:cNvSpPr>
              <p:nvPr/>
            </p:nvSpPr>
            <p:spPr bwMode="auto">
              <a:xfrm>
                <a:off x="1214" y="527"/>
                <a:ext cx="29" cy="28"/>
              </a:xfrm>
              <a:custGeom>
                <a:avLst/>
                <a:gdLst>
                  <a:gd name="T0" fmla="*/ 15 w 12"/>
                  <a:gd name="T1" fmla="*/ 28 h 12"/>
                  <a:gd name="T2" fmla="*/ 0 w 12"/>
                  <a:gd name="T3" fmla="*/ 12 h 12"/>
                  <a:gd name="T4" fmla="*/ 17 w 12"/>
                  <a:gd name="T5" fmla="*/ 0 h 12"/>
                  <a:gd name="T6" fmla="*/ 29 w 12"/>
                  <a:gd name="T7" fmla="*/ 14 h 12"/>
                  <a:gd name="T8" fmla="*/ 15 w 12"/>
                  <a:gd name="T9" fmla="*/ 28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2"/>
                  <a:gd name="T17" fmla="*/ 12 w 12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2">
                    <a:moveTo>
                      <a:pt x="6" y="12"/>
                    </a:moveTo>
                    <a:cubicBezTo>
                      <a:pt x="2" y="12"/>
                      <a:pt x="0" y="9"/>
                      <a:pt x="0" y="5"/>
                    </a:cubicBezTo>
                    <a:cubicBezTo>
                      <a:pt x="1" y="2"/>
                      <a:pt x="4" y="0"/>
                      <a:pt x="7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10"/>
                      <a:pt x="9" y="12"/>
                      <a:pt x="6" y="1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40" name="Freeform 240"/>
              <p:cNvSpPr>
                <a:spLocks noChangeArrowheads="1"/>
              </p:cNvSpPr>
              <p:nvPr/>
            </p:nvSpPr>
            <p:spPr bwMode="auto">
              <a:xfrm>
                <a:off x="1240" y="498"/>
                <a:ext cx="38" cy="90"/>
              </a:xfrm>
              <a:custGeom>
                <a:avLst/>
                <a:gdLst>
                  <a:gd name="T0" fmla="*/ 0 w 16"/>
                  <a:gd name="T1" fmla="*/ 83 h 38"/>
                  <a:gd name="T2" fmla="*/ 2 w 16"/>
                  <a:gd name="T3" fmla="*/ 76 h 38"/>
                  <a:gd name="T4" fmla="*/ 26 w 16"/>
                  <a:gd name="T5" fmla="*/ 45 h 38"/>
                  <a:gd name="T6" fmla="*/ 10 w 16"/>
                  <a:gd name="T7" fmla="*/ 12 h 38"/>
                  <a:gd name="T8" fmla="*/ 10 w 16"/>
                  <a:gd name="T9" fmla="*/ 2 h 38"/>
                  <a:gd name="T10" fmla="*/ 19 w 16"/>
                  <a:gd name="T11" fmla="*/ 2 h 38"/>
                  <a:gd name="T12" fmla="*/ 38 w 16"/>
                  <a:gd name="T13" fmla="*/ 47 h 38"/>
                  <a:gd name="T14" fmla="*/ 10 w 16"/>
                  <a:gd name="T15" fmla="*/ 88 h 38"/>
                  <a:gd name="T16" fmla="*/ 0 w 16"/>
                  <a:gd name="T17" fmla="*/ 85 h 38"/>
                  <a:gd name="T18" fmla="*/ 0 w 16"/>
                  <a:gd name="T19" fmla="*/ 83 h 3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38"/>
                  <a:gd name="T32" fmla="*/ 16 w 16"/>
                  <a:gd name="T33" fmla="*/ 38 h 3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38">
                    <a:moveTo>
                      <a:pt x="0" y="35"/>
                    </a:moveTo>
                    <a:cubicBezTo>
                      <a:pt x="0" y="34"/>
                      <a:pt x="1" y="33"/>
                      <a:pt x="1" y="32"/>
                    </a:cubicBezTo>
                    <a:cubicBezTo>
                      <a:pt x="7" y="30"/>
                      <a:pt x="10" y="25"/>
                      <a:pt x="11" y="19"/>
                    </a:cubicBezTo>
                    <a:cubicBezTo>
                      <a:pt x="11" y="14"/>
                      <a:pt x="9" y="9"/>
                      <a:pt x="4" y="5"/>
                    </a:cubicBezTo>
                    <a:cubicBezTo>
                      <a:pt x="3" y="4"/>
                      <a:pt x="3" y="3"/>
                      <a:pt x="4" y="1"/>
                    </a:cubicBezTo>
                    <a:cubicBezTo>
                      <a:pt x="5" y="0"/>
                      <a:pt x="6" y="0"/>
                      <a:pt x="8" y="1"/>
                    </a:cubicBezTo>
                    <a:cubicBezTo>
                      <a:pt x="13" y="6"/>
                      <a:pt x="16" y="13"/>
                      <a:pt x="16" y="20"/>
                    </a:cubicBezTo>
                    <a:cubicBezTo>
                      <a:pt x="15" y="27"/>
                      <a:pt x="11" y="34"/>
                      <a:pt x="4" y="37"/>
                    </a:cubicBezTo>
                    <a:cubicBezTo>
                      <a:pt x="2" y="38"/>
                      <a:pt x="1" y="37"/>
                      <a:pt x="0" y="36"/>
                    </a:cubicBezTo>
                    <a:cubicBezTo>
                      <a:pt x="0" y="36"/>
                      <a:pt x="0" y="35"/>
                      <a:pt x="0" y="35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41" name="Freeform 241"/>
              <p:cNvSpPr>
                <a:spLocks noChangeArrowheads="1"/>
              </p:cNvSpPr>
              <p:nvPr/>
            </p:nvSpPr>
            <p:spPr bwMode="auto">
              <a:xfrm>
                <a:off x="1231" y="510"/>
                <a:ext cx="31" cy="62"/>
              </a:xfrm>
              <a:custGeom>
                <a:avLst/>
                <a:gdLst>
                  <a:gd name="T0" fmla="*/ 5 w 13"/>
                  <a:gd name="T1" fmla="*/ 7 h 26"/>
                  <a:gd name="T2" fmla="*/ 7 w 13"/>
                  <a:gd name="T3" fmla="*/ 5 h 26"/>
                  <a:gd name="T4" fmla="*/ 14 w 13"/>
                  <a:gd name="T5" fmla="*/ 2 h 26"/>
                  <a:gd name="T6" fmla="*/ 31 w 13"/>
                  <a:gd name="T7" fmla="*/ 33 h 26"/>
                  <a:gd name="T8" fmla="*/ 10 w 13"/>
                  <a:gd name="T9" fmla="*/ 62 h 26"/>
                  <a:gd name="T10" fmla="*/ 2 w 13"/>
                  <a:gd name="T11" fmla="*/ 57 h 26"/>
                  <a:gd name="T12" fmla="*/ 5 w 13"/>
                  <a:gd name="T13" fmla="*/ 50 h 26"/>
                  <a:gd name="T14" fmla="*/ 17 w 13"/>
                  <a:gd name="T15" fmla="*/ 33 h 26"/>
                  <a:gd name="T16" fmla="*/ 7 w 13"/>
                  <a:gd name="T17" fmla="*/ 14 h 26"/>
                  <a:gd name="T18" fmla="*/ 5 w 13"/>
                  <a:gd name="T19" fmla="*/ 7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26"/>
                  <a:gd name="T32" fmla="*/ 13 w 13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26">
                    <a:moveTo>
                      <a:pt x="2" y="3"/>
                    </a:moveTo>
                    <a:cubicBezTo>
                      <a:pt x="2" y="3"/>
                      <a:pt x="2" y="2"/>
                      <a:pt x="3" y="2"/>
                    </a:cubicBezTo>
                    <a:cubicBezTo>
                      <a:pt x="4" y="1"/>
                      <a:pt x="5" y="0"/>
                      <a:pt x="6" y="1"/>
                    </a:cubicBezTo>
                    <a:cubicBezTo>
                      <a:pt x="11" y="4"/>
                      <a:pt x="13" y="9"/>
                      <a:pt x="13" y="14"/>
                    </a:cubicBezTo>
                    <a:cubicBezTo>
                      <a:pt x="12" y="19"/>
                      <a:pt x="9" y="24"/>
                      <a:pt x="4" y="26"/>
                    </a:cubicBezTo>
                    <a:cubicBezTo>
                      <a:pt x="3" y="26"/>
                      <a:pt x="1" y="26"/>
                      <a:pt x="1" y="24"/>
                    </a:cubicBezTo>
                    <a:cubicBezTo>
                      <a:pt x="0" y="23"/>
                      <a:pt x="1" y="22"/>
                      <a:pt x="2" y="21"/>
                    </a:cubicBezTo>
                    <a:cubicBezTo>
                      <a:pt x="5" y="20"/>
                      <a:pt x="7" y="17"/>
                      <a:pt x="7" y="14"/>
                    </a:cubicBezTo>
                    <a:cubicBezTo>
                      <a:pt x="8" y="10"/>
                      <a:pt x="6" y="7"/>
                      <a:pt x="3" y="6"/>
                    </a:cubicBezTo>
                    <a:cubicBezTo>
                      <a:pt x="3" y="5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42" name="Freeform 242"/>
              <p:cNvSpPr>
                <a:spLocks noChangeArrowheads="1"/>
              </p:cNvSpPr>
              <p:nvPr/>
            </p:nvSpPr>
            <p:spPr bwMode="auto">
              <a:xfrm>
                <a:off x="1756" y="735"/>
                <a:ext cx="36" cy="36"/>
              </a:xfrm>
              <a:custGeom>
                <a:avLst/>
                <a:gdLst>
                  <a:gd name="T0" fmla="*/ 14 w 36"/>
                  <a:gd name="T1" fmla="*/ 36 h 36"/>
                  <a:gd name="T2" fmla="*/ 0 w 36"/>
                  <a:gd name="T3" fmla="*/ 14 h 36"/>
                  <a:gd name="T4" fmla="*/ 24 w 36"/>
                  <a:gd name="T5" fmla="*/ 0 h 36"/>
                  <a:gd name="T6" fmla="*/ 36 w 36"/>
                  <a:gd name="T7" fmla="*/ 21 h 36"/>
                  <a:gd name="T8" fmla="*/ 14 w 36"/>
                  <a:gd name="T9" fmla="*/ 3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36"/>
                  <a:gd name="T17" fmla="*/ 36 w 36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36">
                    <a:moveTo>
                      <a:pt x="14" y="36"/>
                    </a:moveTo>
                    <a:lnTo>
                      <a:pt x="0" y="14"/>
                    </a:lnTo>
                    <a:lnTo>
                      <a:pt x="24" y="0"/>
                    </a:lnTo>
                    <a:lnTo>
                      <a:pt x="36" y="21"/>
                    </a:lnTo>
                    <a:lnTo>
                      <a:pt x="14" y="36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43" name="Freeform 243"/>
              <p:cNvSpPr>
                <a:spLocks noChangeArrowheads="1"/>
              </p:cNvSpPr>
              <p:nvPr/>
            </p:nvSpPr>
            <p:spPr bwMode="auto">
              <a:xfrm>
                <a:off x="1768" y="711"/>
                <a:ext cx="54" cy="64"/>
              </a:xfrm>
              <a:custGeom>
                <a:avLst/>
                <a:gdLst>
                  <a:gd name="T0" fmla="*/ 35 w 23"/>
                  <a:gd name="T1" fmla="*/ 59 h 27"/>
                  <a:gd name="T2" fmla="*/ 33 w 23"/>
                  <a:gd name="T3" fmla="*/ 57 h 27"/>
                  <a:gd name="T4" fmla="*/ 42 w 23"/>
                  <a:gd name="T5" fmla="*/ 19 h 27"/>
                  <a:gd name="T6" fmla="*/ 5 w 23"/>
                  <a:gd name="T7" fmla="*/ 9 h 27"/>
                  <a:gd name="T8" fmla="*/ 0 w 23"/>
                  <a:gd name="T9" fmla="*/ 5 h 27"/>
                  <a:gd name="T10" fmla="*/ 7 w 23"/>
                  <a:gd name="T11" fmla="*/ 0 h 27"/>
                  <a:gd name="T12" fmla="*/ 49 w 23"/>
                  <a:gd name="T13" fmla="*/ 9 h 27"/>
                  <a:gd name="T14" fmla="*/ 52 w 23"/>
                  <a:gd name="T15" fmla="*/ 12 h 27"/>
                  <a:gd name="T16" fmla="*/ 54 w 23"/>
                  <a:gd name="T17" fmla="*/ 17 h 27"/>
                  <a:gd name="T18" fmla="*/ 45 w 23"/>
                  <a:gd name="T19" fmla="*/ 59 h 27"/>
                  <a:gd name="T20" fmla="*/ 38 w 23"/>
                  <a:gd name="T21" fmla="*/ 62 h 27"/>
                  <a:gd name="T22" fmla="*/ 35 w 23"/>
                  <a:gd name="T23" fmla="*/ 59 h 2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3"/>
                  <a:gd name="T37" fmla="*/ 0 h 27"/>
                  <a:gd name="T38" fmla="*/ 23 w 23"/>
                  <a:gd name="T39" fmla="*/ 27 h 2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3" h="27">
                    <a:moveTo>
                      <a:pt x="15" y="25"/>
                    </a:moveTo>
                    <a:cubicBezTo>
                      <a:pt x="14" y="25"/>
                      <a:pt x="14" y="24"/>
                      <a:pt x="14" y="24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2" y="0"/>
                      <a:pt x="3" y="0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2" y="4"/>
                      <a:pt x="22" y="5"/>
                    </a:cubicBezTo>
                    <a:cubicBezTo>
                      <a:pt x="23" y="5"/>
                      <a:pt x="23" y="6"/>
                      <a:pt x="23" y="7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6"/>
                      <a:pt x="17" y="27"/>
                      <a:pt x="16" y="26"/>
                    </a:cubicBezTo>
                    <a:cubicBezTo>
                      <a:pt x="15" y="26"/>
                      <a:pt x="15" y="26"/>
                      <a:pt x="15" y="25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44" name="Freeform 244"/>
              <p:cNvSpPr>
                <a:spLocks noEditPoints="1" noChangeArrowheads="1"/>
              </p:cNvSpPr>
              <p:nvPr/>
            </p:nvSpPr>
            <p:spPr bwMode="auto">
              <a:xfrm>
                <a:off x="1740" y="723"/>
                <a:ext cx="63" cy="67"/>
              </a:xfrm>
              <a:custGeom>
                <a:avLst/>
                <a:gdLst>
                  <a:gd name="T0" fmla="*/ 56 w 27"/>
                  <a:gd name="T1" fmla="*/ 43 h 28"/>
                  <a:gd name="T2" fmla="*/ 63 w 27"/>
                  <a:gd name="T3" fmla="*/ 14 h 28"/>
                  <a:gd name="T4" fmla="*/ 61 w 27"/>
                  <a:gd name="T5" fmla="*/ 10 h 28"/>
                  <a:gd name="T6" fmla="*/ 30 w 27"/>
                  <a:gd name="T7" fmla="*/ 2 h 28"/>
                  <a:gd name="T8" fmla="*/ 28 w 27"/>
                  <a:gd name="T9" fmla="*/ 2 h 28"/>
                  <a:gd name="T10" fmla="*/ 21 w 27"/>
                  <a:gd name="T11" fmla="*/ 0 h 28"/>
                  <a:gd name="T12" fmla="*/ 2 w 27"/>
                  <a:gd name="T13" fmla="*/ 14 h 28"/>
                  <a:gd name="T14" fmla="*/ 0 w 27"/>
                  <a:gd name="T15" fmla="*/ 19 h 28"/>
                  <a:gd name="T16" fmla="*/ 30 w 27"/>
                  <a:gd name="T17" fmla="*/ 65 h 28"/>
                  <a:gd name="T18" fmla="*/ 35 w 27"/>
                  <a:gd name="T19" fmla="*/ 67 h 28"/>
                  <a:gd name="T20" fmla="*/ 56 w 27"/>
                  <a:gd name="T21" fmla="*/ 53 h 28"/>
                  <a:gd name="T22" fmla="*/ 56 w 27"/>
                  <a:gd name="T23" fmla="*/ 48 h 28"/>
                  <a:gd name="T24" fmla="*/ 56 w 27"/>
                  <a:gd name="T25" fmla="*/ 43 h 28"/>
                  <a:gd name="T26" fmla="*/ 33 w 27"/>
                  <a:gd name="T27" fmla="*/ 43 h 28"/>
                  <a:gd name="T28" fmla="*/ 30 w 27"/>
                  <a:gd name="T29" fmla="*/ 41 h 28"/>
                  <a:gd name="T30" fmla="*/ 23 w 27"/>
                  <a:gd name="T31" fmla="*/ 29 h 28"/>
                  <a:gd name="T32" fmla="*/ 23 w 27"/>
                  <a:gd name="T33" fmla="*/ 26 h 28"/>
                  <a:gd name="T34" fmla="*/ 35 w 27"/>
                  <a:gd name="T35" fmla="*/ 19 h 28"/>
                  <a:gd name="T36" fmla="*/ 37 w 27"/>
                  <a:gd name="T37" fmla="*/ 19 h 28"/>
                  <a:gd name="T38" fmla="*/ 47 w 27"/>
                  <a:gd name="T39" fmla="*/ 31 h 28"/>
                  <a:gd name="T40" fmla="*/ 44 w 27"/>
                  <a:gd name="T41" fmla="*/ 36 h 28"/>
                  <a:gd name="T42" fmla="*/ 33 w 27"/>
                  <a:gd name="T43" fmla="*/ 43 h 2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7"/>
                  <a:gd name="T67" fmla="*/ 0 h 28"/>
                  <a:gd name="T68" fmla="*/ 27 w 27"/>
                  <a:gd name="T69" fmla="*/ 28 h 2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7" h="28">
                    <a:moveTo>
                      <a:pt x="24" y="18"/>
                    </a:moveTo>
                    <a:cubicBezTo>
                      <a:pt x="27" y="6"/>
                      <a:pt x="27" y="6"/>
                      <a:pt x="27" y="6"/>
                    </a:cubicBezTo>
                    <a:cubicBezTo>
                      <a:pt x="27" y="5"/>
                      <a:pt x="27" y="4"/>
                      <a:pt x="26" y="4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8"/>
                      <a:pt x="14" y="28"/>
                      <a:pt x="15" y="28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5" y="21"/>
                      <a:pt x="24" y="20"/>
                    </a:cubicBezTo>
                    <a:cubicBezTo>
                      <a:pt x="24" y="19"/>
                      <a:pt x="24" y="19"/>
                      <a:pt x="24" y="18"/>
                    </a:cubicBezTo>
                    <a:close/>
                    <a:moveTo>
                      <a:pt x="14" y="18"/>
                    </a:moveTo>
                    <a:cubicBezTo>
                      <a:pt x="14" y="18"/>
                      <a:pt x="13" y="18"/>
                      <a:pt x="13" y="17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9" y="11"/>
                      <a:pt x="10" y="11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7"/>
                      <a:pt x="16" y="7"/>
                      <a:pt x="16" y="8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4"/>
                      <a:pt x="19" y="15"/>
                    </a:cubicBezTo>
                    <a:lnTo>
                      <a:pt x="14" y="18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45" name="Freeform 245"/>
              <p:cNvSpPr>
                <a:spLocks noChangeArrowheads="1"/>
              </p:cNvSpPr>
              <p:nvPr/>
            </p:nvSpPr>
            <p:spPr bwMode="auto">
              <a:xfrm>
                <a:off x="907" y="986"/>
                <a:ext cx="40" cy="40"/>
              </a:xfrm>
              <a:custGeom>
                <a:avLst/>
                <a:gdLst>
                  <a:gd name="T0" fmla="*/ 16 w 40"/>
                  <a:gd name="T1" fmla="*/ 40 h 40"/>
                  <a:gd name="T2" fmla="*/ 0 w 40"/>
                  <a:gd name="T3" fmla="*/ 24 h 40"/>
                  <a:gd name="T4" fmla="*/ 26 w 40"/>
                  <a:gd name="T5" fmla="*/ 0 h 40"/>
                  <a:gd name="T6" fmla="*/ 40 w 40"/>
                  <a:gd name="T7" fmla="*/ 14 h 40"/>
                  <a:gd name="T8" fmla="*/ 16 w 40"/>
                  <a:gd name="T9" fmla="*/ 4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40"/>
                  <a:gd name="T17" fmla="*/ 40 w 40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40">
                    <a:moveTo>
                      <a:pt x="16" y="40"/>
                    </a:moveTo>
                    <a:lnTo>
                      <a:pt x="0" y="24"/>
                    </a:lnTo>
                    <a:lnTo>
                      <a:pt x="26" y="0"/>
                    </a:lnTo>
                    <a:lnTo>
                      <a:pt x="40" y="14"/>
                    </a:lnTo>
                    <a:lnTo>
                      <a:pt x="16" y="4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46" name="Freeform 246"/>
              <p:cNvSpPr>
                <a:spLocks noChangeArrowheads="1"/>
              </p:cNvSpPr>
              <p:nvPr/>
            </p:nvSpPr>
            <p:spPr bwMode="auto">
              <a:xfrm>
                <a:off x="935" y="953"/>
                <a:ext cx="40" cy="40"/>
              </a:xfrm>
              <a:custGeom>
                <a:avLst/>
                <a:gdLst>
                  <a:gd name="T0" fmla="*/ 33 w 17"/>
                  <a:gd name="T1" fmla="*/ 33 h 17"/>
                  <a:gd name="T2" fmla="*/ 9 w 17"/>
                  <a:gd name="T3" fmla="*/ 33 h 17"/>
                  <a:gd name="T4" fmla="*/ 7 w 17"/>
                  <a:gd name="T5" fmla="*/ 7 h 17"/>
                  <a:gd name="T6" fmla="*/ 33 w 17"/>
                  <a:gd name="T7" fmla="*/ 7 h 17"/>
                  <a:gd name="T8" fmla="*/ 33 w 17"/>
                  <a:gd name="T9" fmla="*/ 33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17"/>
                  <a:gd name="T17" fmla="*/ 17 w 17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17">
                    <a:moveTo>
                      <a:pt x="14" y="14"/>
                    </a:moveTo>
                    <a:cubicBezTo>
                      <a:pt x="12" y="17"/>
                      <a:pt x="7" y="17"/>
                      <a:pt x="4" y="14"/>
                    </a:cubicBezTo>
                    <a:cubicBezTo>
                      <a:pt x="1" y="11"/>
                      <a:pt x="0" y="7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47" name="Freeform 247"/>
              <p:cNvSpPr>
                <a:spLocks noEditPoints="1" noChangeArrowheads="1"/>
              </p:cNvSpPr>
              <p:nvPr/>
            </p:nvSpPr>
            <p:spPr bwMode="auto">
              <a:xfrm>
                <a:off x="892" y="979"/>
                <a:ext cx="59" cy="59"/>
              </a:xfrm>
              <a:custGeom>
                <a:avLst/>
                <a:gdLst>
                  <a:gd name="T0" fmla="*/ 47 w 25"/>
                  <a:gd name="T1" fmla="*/ 57 h 25"/>
                  <a:gd name="T2" fmla="*/ 47 w 25"/>
                  <a:gd name="T3" fmla="*/ 9 h 25"/>
                  <a:gd name="T4" fmla="*/ 2 w 25"/>
                  <a:gd name="T5" fmla="*/ 14 h 25"/>
                  <a:gd name="T6" fmla="*/ 2 w 25"/>
                  <a:gd name="T7" fmla="*/ 21 h 25"/>
                  <a:gd name="T8" fmla="*/ 19 w 25"/>
                  <a:gd name="T9" fmla="*/ 35 h 25"/>
                  <a:gd name="T10" fmla="*/ 38 w 25"/>
                  <a:gd name="T11" fmla="*/ 21 h 25"/>
                  <a:gd name="T12" fmla="*/ 24 w 25"/>
                  <a:gd name="T13" fmla="*/ 42 h 25"/>
                  <a:gd name="T14" fmla="*/ 40 w 25"/>
                  <a:gd name="T15" fmla="*/ 57 h 25"/>
                  <a:gd name="T16" fmla="*/ 47 w 25"/>
                  <a:gd name="T17" fmla="*/ 57 h 25"/>
                  <a:gd name="T18" fmla="*/ 40 w 25"/>
                  <a:gd name="T19" fmla="*/ 19 h 25"/>
                  <a:gd name="T20" fmla="*/ 40 w 25"/>
                  <a:gd name="T21" fmla="*/ 14 h 25"/>
                  <a:gd name="T22" fmla="*/ 45 w 25"/>
                  <a:gd name="T23" fmla="*/ 14 h 25"/>
                  <a:gd name="T24" fmla="*/ 45 w 25"/>
                  <a:gd name="T25" fmla="*/ 19 h 25"/>
                  <a:gd name="T26" fmla="*/ 40 w 25"/>
                  <a:gd name="T27" fmla="*/ 19 h 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5"/>
                  <a:gd name="T43" fmla="*/ 0 h 25"/>
                  <a:gd name="T44" fmla="*/ 25 w 25"/>
                  <a:gd name="T45" fmla="*/ 25 h 2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5" h="25">
                    <a:moveTo>
                      <a:pt x="20" y="24"/>
                    </a:moveTo>
                    <a:cubicBezTo>
                      <a:pt x="25" y="17"/>
                      <a:pt x="25" y="9"/>
                      <a:pt x="20" y="4"/>
                    </a:cubicBezTo>
                    <a:cubicBezTo>
                      <a:pt x="16" y="0"/>
                      <a:pt x="7" y="1"/>
                      <a:pt x="1" y="6"/>
                    </a:cubicBezTo>
                    <a:cubicBezTo>
                      <a:pt x="0" y="7"/>
                      <a:pt x="0" y="8"/>
                      <a:pt x="1" y="9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2" y="11"/>
                      <a:pt x="15" y="8"/>
                      <a:pt x="16" y="9"/>
                    </a:cubicBezTo>
                    <a:cubicBezTo>
                      <a:pt x="17" y="10"/>
                      <a:pt x="14" y="14"/>
                      <a:pt x="10" y="18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5"/>
                      <a:pt x="19" y="25"/>
                      <a:pt x="20" y="24"/>
                    </a:cubicBezTo>
                    <a:close/>
                    <a:moveTo>
                      <a:pt x="17" y="8"/>
                    </a:moveTo>
                    <a:cubicBezTo>
                      <a:pt x="16" y="8"/>
                      <a:pt x="16" y="7"/>
                      <a:pt x="17" y="6"/>
                    </a:cubicBezTo>
                    <a:cubicBezTo>
                      <a:pt x="17" y="6"/>
                      <a:pt x="18" y="6"/>
                      <a:pt x="19" y="6"/>
                    </a:cubicBezTo>
                    <a:cubicBezTo>
                      <a:pt x="20" y="7"/>
                      <a:pt x="20" y="8"/>
                      <a:pt x="19" y="8"/>
                    </a:cubicBezTo>
                    <a:cubicBezTo>
                      <a:pt x="18" y="9"/>
                      <a:pt x="17" y="9"/>
                      <a:pt x="17" y="8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48" name="Freeform 248"/>
              <p:cNvSpPr>
                <a:spLocks noChangeArrowheads="1"/>
              </p:cNvSpPr>
              <p:nvPr/>
            </p:nvSpPr>
            <p:spPr bwMode="auto">
              <a:xfrm>
                <a:off x="821" y="237"/>
                <a:ext cx="29" cy="34"/>
              </a:xfrm>
              <a:custGeom>
                <a:avLst/>
                <a:gdLst>
                  <a:gd name="T0" fmla="*/ 29 w 12"/>
                  <a:gd name="T1" fmla="*/ 2 h 14"/>
                  <a:gd name="T2" fmla="*/ 24 w 12"/>
                  <a:gd name="T3" fmla="*/ 2 h 14"/>
                  <a:gd name="T4" fmla="*/ 19 w 12"/>
                  <a:gd name="T5" fmla="*/ 2 h 14"/>
                  <a:gd name="T6" fmla="*/ 15 w 12"/>
                  <a:gd name="T7" fmla="*/ 2 h 14"/>
                  <a:gd name="T8" fmla="*/ 7 w 12"/>
                  <a:gd name="T9" fmla="*/ 0 h 14"/>
                  <a:gd name="T10" fmla="*/ 2 w 12"/>
                  <a:gd name="T11" fmla="*/ 5 h 14"/>
                  <a:gd name="T12" fmla="*/ 2 w 12"/>
                  <a:gd name="T13" fmla="*/ 10 h 14"/>
                  <a:gd name="T14" fmla="*/ 2 w 12"/>
                  <a:gd name="T15" fmla="*/ 17 h 14"/>
                  <a:gd name="T16" fmla="*/ 0 w 12"/>
                  <a:gd name="T17" fmla="*/ 24 h 14"/>
                  <a:gd name="T18" fmla="*/ 5 w 12"/>
                  <a:gd name="T19" fmla="*/ 32 h 14"/>
                  <a:gd name="T20" fmla="*/ 15 w 12"/>
                  <a:gd name="T21" fmla="*/ 32 h 14"/>
                  <a:gd name="T22" fmla="*/ 24 w 12"/>
                  <a:gd name="T23" fmla="*/ 32 h 14"/>
                  <a:gd name="T24" fmla="*/ 29 w 12"/>
                  <a:gd name="T25" fmla="*/ 24 h 14"/>
                  <a:gd name="T26" fmla="*/ 29 w 12"/>
                  <a:gd name="T27" fmla="*/ 10 h 14"/>
                  <a:gd name="T28" fmla="*/ 29 w 12"/>
                  <a:gd name="T29" fmla="*/ 2 h 1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"/>
                  <a:gd name="T46" fmla="*/ 0 h 14"/>
                  <a:gd name="T47" fmla="*/ 12 w 12"/>
                  <a:gd name="T48" fmla="*/ 14 h 1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" h="14">
                    <a:moveTo>
                      <a:pt x="12" y="1"/>
                    </a:moveTo>
                    <a:cubicBezTo>
                      <a:pt x="11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2" y="1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1" y="6"/>
                      <a:pt x="1" y="7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0" y="11"/>
                      <a:pt x="1" y="12"/>
                      <a:pt x="2" y="13"/>
                    </a:cubicBezTo>
                    <a:cubicBezTo>
                      <a:pt x="3" y="13"/>
                      <a:pt x="5" y="13"/>
                      <a:pt x="6" y="13"/>
                    </a:cubicBezTo>
                    <a:cubicBezTo>
                      <a:pt x="8" y="13"/>
                      <a:pt x="9" y="14"/>
                      <a:pt x="10" y="13"/>
                    </a:cubicBezTo>
                    <a:cubicBezTo>
                      <a:pt x="12" y="13"/>
                      <a:pt x="12" y="11"/>
                      <a:pt x="12" y="10"/>
                    </a:cubicBezTo>
                    <a:cubicBezTo>
                      <a:pt x="12" y="8"/>
                      <a:pt x="12" y="6"/>
                      <a:pt x="12" y="4"/>
                    </a:cubicBezTo>
                    <a:lnTo>
                      <a:pt x="12" y="1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49" name="Freeform 249"/>
              <p:cNvSpPr>
                <a:spLocks noChangeArrowheads="1"/>
              </p:cNvSpPr>
              <p:nvPr/>
            </p:nvSpPr>
            <p:spPr bwMode="auto">
              <a:xfrm>
                <a:off x="809" y="245"/>
                <a:ext cx="15" cy="16"/>
              </a:xfrm>
              <a:custGeom>
                <a:avLst/>
                <a:gdLst>
                  <a:gd name="T0" fmla="*/ 13 w 6"/>
                  <a:gd name="T1" fmla="*/ 2 h 7"/>
                  <a:gd name="T2" fmla="*/ 8 w 6"/>
                  <a:gd name="T3" fmla="*/ 0 h 7"/>
                  <a:gd name="T4" fmla="*/ 3 w 6"/>
                  <a:gd name="T5" fmla="*/ 2 h 7"/>
                  <a:gd name="T6" fmla="*/ 0 w 6"/>
                  <a:gd name="T7" fmla="*/ 11 h 7"/>
                  <a:gd name="T8" fmla="*/ 13 w 6"/>
                  <a:gd name="T9" fmla="*/ 14 h 7"/>
                  <a:gd name="T10" fmla="*/ 15 w 6"/>
                  <a:gd name="T11" fmla="*/ 11 h 7"/>
                  <a:gd name="T12" fmla="*/ 15 w 6"/>
                  <a:gd name="T13" fmla="*/ 7 h 7"/>
                  <a:gd name="T14" fmla="*/ 13 w 6"/>
                  <a:gd name="T15" fmla="*/ 2 h 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"/>
                  <a:gd name="T25" fmla="*/ 0 h 7"/>
                  <a:gd name="T26" fmla="*/ 6 w 6"/>
                  <a:gd name="T27" fmla="*/ 7 h 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" h="7">
                    <a:moveTo>
                      <a:pt x="5" y="1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3" y="7"/>
                      <a:pt x="5" y="6"/>
                    </a:cubicBezTo>
                    <a:cubicBezTo>
                      <a:pt x="5" y="6"/>
                      <a:pt x="5" y="5"/>
                      <a:pt x="6" y="5"/>
                    </a:cubicBezTo>
                    <a:cubicBezTo>
                      <a:pt x="6" y="4"/>
                      <a:pt x="6" y="3"/>
                      <a:pt x="6" y="3"/>
                    </a:cubicBez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50" name="Freeform 250"/>
              <p:cNvSpPr>
                <a:spLocks noEditPoints="1" noChangeArrowheads="1"/>
              </p:cNvSpPr>
              <p:nvPr/>
            </p:nvSpPr>
            <p:spPr bwMode="auto">
              <a:xfrm>
                <a:off x="805" y="233"/>
                <a:ext cx="52" cy="40"/>
              </a:xfrm>
              <a:custGeom>
                <a:avLst/>
                <a:gdLst>
                  <a:gd name="T0" fmla="*/ 45 w 22"/>
                  <a:gd name="T1" fmla="*/ 38 h 17"/>
                  <a:gd name="T2" fmla="*/ 47 w 22"/>
                  <a:gd name="T3" fmla="*/ 31 h 17"/>
                  <a:gd name="T4" fmla="*/ 52 w 22"/>
                  <a:gd name="T5" fmla="*/ 31 h 17"/>
                  <a:gd name="T6" fmla="*/ 52 w 22"/>
                  <a:gd name="T7" fmla="*/ 28 h 17"/>
                  <a:gd name="T8" fmla="*/ 47 w 22"/>
                  <a:gd name="T9" fmla="*/ 26 h 17"/>
                  <a:gd name="T10" fmla="*/ 50 w 22"/>
                  <a:gd name="T11" fmla="*/ 7 h 17"/>
                  <a:gd name="T12" fmla="*/ 47 w 22"/>
                  <a:gd name="T13" fmla="*/ 5 h 17"/>
                  <a:gd name="T14" fmla="*/ 5 w 22"/>
                  <a:gd name="T15" fmla="*/ 0 h 17"/>
                  <a:gd name="T16" fmla="*/ 2 w 22"/>
                  <a:gd name="T17" fmla="*/ 2 h 17"/>
                  <a:gd name="T18" fmla="*/ 0 w 22"/>
                  <a:gd name="T19" fmla="*/ 33 h 17"/>
                  <a:gd name="T20" fmla="*/ 2 w 22"/>
                  <a:gd name="T21" fmla="*/ 35 h 17"/>
                  <a:gd name="T22" fmla="*/ 43 w 22"/>
                  <a:gd name="T23" fmla="*/ 40 h 17"/>
                  <a:gd name="T24" fmla="*/ 45 w 22"/>
                  <a:gd name="T25" fmla="*/ 38 h 17"/>
                  <a:gd name="T26" fmla="*/ 7 w 22"/>
                  <a:gd name="T27" fmla="*/ 19 h 17"/>
                  <a:gd name="T28" fmla="*/ 12 w 22"/>
                  <a:gd name="T29" fmla="*/ 14 h 17"/>
                  <a:gd name="T30" fmla="*/ 17 w 22"/>
                  <a:gd name="T31" fmla="*/ 19 h 17"/>
                  <a:gd name="T32" fmla="*/ 12 w 22"/>
                  <a:gd name="T33" fmla="*/ 24 h 17"/>
                  <a:gd name="T34" fmla="*/ 7 w 22"/>
                  <a:gd name="T35" fmla="*/ 19 h 17"/>
                  <a:gd name="T36" fmla="*/ 21 w 22"/>
                  <a:gd name="T37" fmla="*/ 33 h 17"/>
                  <a:gd name="T38" fmla="*/ 19 w 22"/>
                  <a:gd name="T39" fmla="*/ 31 h 17"/>
                  <a:gd name="T40" fmla="*/ 21 w 22"/>
                  <a:gd name="T41" fmla="*/ 9 h 17"/>
                  <a:gd name="T42" fmla="*/ 24 w 22"/>
                  <a:gd name="T43" fmla="*/ 7 h 17"/>
                  <a:gd name="T44" fmla="*/ 40 w 22"/>
                  <a:gd name="T45" fmla="*/ 9 h 17"/>
                  <a:gd name="T46" fmla="*/ 43 w 22"/>
                  <a:gd name="T47" fmla="*/ 12 h 17"/>
                  <a:gd name="T48" fmla="*/ 40 w 22"/>
                  <a:gd name="T49" fmla="*/ 33 h 17"/>
                  <a:gd name="T50" fmla="*/ 38 w 22"/>
                  <a:gd name="T51" fmla="*/ 35 h 17"/>
                  <a:gd name="T52" fmla="*/ 21 w 22"/>
                  <a:gd name="T53" fmla="*/ 33 h 1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2"/>
                  <a:gd name="T82" fmla="*/ 0 h 17"/>
                  <a:gd name="T83" fmla="*/ 22 w 22"/>
                  <a:gd name="T84" fmla="*/ 17 h 17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2" h="17">
                    <a:moveTo>
                      <a:pt x="19" y="16"/>
                    </a:moveTo>
                    <a:cubicBezTo>
                      <a:pt x="20" y="13"/>
                      <a:pt x="20" y="13"/>
                      <a:pt x="20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0" y="2"/>
                      <a:pt x="20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5"/>
                      <a:pt x="1" y="15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9" y="17"/>
                      <a:pt x="19" y="16"/>
                      <a:pt x="19" y="16"/>
                    </a:cubicBezTo>
                    <a:close/>
                    <a:moveTo>
                      <a:pt x="3" y="8"/>
                    </a:moveTo>
                    <a:cubicBezTo>
                      <a:pt x="3" y="7"/>
                      <a:pt x="4" y="6"/>
                      <a:pt x="5" y="6"/>
                    </a:cubicBezTo>
                    <a:cubicBezTo>
                      <a:pt x="6" y="6"/>
                      <a:pt x="7" y="7"/>
                      <a:pt x="7" y="8"/>
                    </a:cubicBezTo>
                    <a:cubicBezTo>
                      <a:pt x="7" y="9"/>
                      <a:pt x="6" y="10"/>
                      <a:pt x="5" y="10"/>
                    </a:cubicBezTo>
                    <a:cubicBezTo>
                      <a:pt x="4" y="10"/>
                      <a:pt x="3" y="9"/>
                      <a:pt x="3" y="8"/>
                    </a:cubicBezTo>
                    <a:close/>
                    <a:moveTo>
                      <a:pt x="9" y="14"/>
                    </a:moveTo>
                    <a:cubicBezTo>
                      <a:pt x="9" y="14"/>
                      <a:pt x="8" y="13"/>
                      <a:pt x="8" y="1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10" y="3"/>
                      <a:pt x="10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4"/>
                      <a:pt x="18" y="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5"/>
                      <a:pt x="16" y="15"/>
                    </a:cubicBezTo>
                    <a:lnTo>
                      <a:pt x="9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51" name="Freeform 251"/>
              <p:cNvSpPr>
                <a:spLocks noEditPoints="1" noChangeArrowheads="1"/>
              </p:cNvSpPr>
              <p:nvPr/>
            </p:nvSpPr>
            <p:spPr bwMode="auto">
              <a:xfrm>
                <a:off x="769" y="261"/>
                <a:ext cx="159" cy="81"/>
              </a:xfrm>
              <a:custGeom>
                <a:avLst/>
                <a:gdLst>
                  <a:gd name="T0" fmla="*/ 59 w 67"/>
                  <a:gd name="T1" fmla="*/ 69 h 34"/>
                  <a:gd name="T2" fmla="*/ 83 w 67"/>
                  <a:gd name="T3" fmla="*/ 67 h 34"/>
                  <a:gd name="T4" fmla="*/ 88 w 67"/>
                  <a:gd name="T5" fmla="*/ 71 h 34"/>
                  <a:gd name="T6" fmla="*/ 93 w 67"/>
                  <a:gd name="T7" fmla="*/ 76 h 34"/>
                  <a:gd name="T8" fmla="*/ 100 w 67"/>
                  <a:gd name="T9" fmla="*/ 79 h 34"/>
                  <a:gd name="T10" fmla="*/ 119 w 67"/>
                  <a:gd name="T11" fmla="*/ 43 h 34"/>
                  <a:gd name="T12" fmla="*/ 133 w 67"/>
                  <a:gd name="T13" fmla="*/ 36 h 34"/>
                  <a:gd name="T14" fmla="*/ 159 w 67"/>
                  <a:gd name="T15" fmla="*/ 43 h 34"/>
                  <a:gd name="T16" fmla="*/ 138 w 67"/>
                  <a:gd name="T17" fmla="*/ 31 h 34"/>
                  <a:gd name="T18" fmla="*/ 133 w 67"/>
                  <a:gd name="T19" fmla="*/ 24 h 34"/>
                  <a:gd name="T20" fmla="*/ 107 w 67"/>
                  <a:gd name="T21" fmla="*/ 0 h 34"/>
                  <a:gd name="T22" fmla="*/ 83 w 67"/>
                  <a:gd name="T23" fmla="*/ 2 h 34"/>
                  <a:gd name="T24" fmla="*/ 131 w 67"/>
                  <a:gd name="T25" fmla="*/ 21 h 34"/>
                  <a:gd name="T26" fmla="*/ 123 w 67"/>
                  <a:gd name="T27" fmla="*/ 36 h 34"/>
                  <a:gd name="T28" fmla="*/ 112 w 67"/>
                  <a:gd name="T29" fmla="*/ 62 h 34"/>
                  <a:gd name="T30" fmla="*/ 88 w 67"/>
                  <a:gd name="T31" fmla="*/ 71 h 34"/>
                  <a:gd name="T32" fmla="*/ 88 w 67"/>
                  <a:gd name="T33" fmla="*/ 67 h 34"/>
                  <a:gd name="T34" fmla="*/ 83 w 67"/>
                  <a:gd name="T35" fmla="*/ 67 h 34"/>
                  <a:gd name="T36" fmla="*/ 57 w 67"/>
                  <a:gd name="T37" fmla="*/ 52 h 34"/>
                  <a:gd name="T38" fmla="*/ 26 w 67"/>
                  <a:gd name="T39" fmla="*/ 33 h 34"/>
                  <a:gd name="T40" fmla="*/ 19 w 67"/>
                  <a:gd name="T41" fmla="*/ 29 h 34"/>
                  <a:gd name="T42" fmla="*/ 12 w 67"/>
                  <a:gd name="T43" fmla="*/ 24 h 34"/>
                  <a:gd name="T44" fmla="*/ 9 w 67"/>
                  <a:gd name="T45" fmla="*/ 29 h 34"/>
                  <a:gd name="T46" fmla="*/ 9 w 67"/>
                  <a:gd name="T47" fmla="*/ 31 h 34"/>
                  <a:gd name="T48" fmla="*/ 17 w 67"/>
                  <a:gd name="T49" fmla="*/ 31 h 34"/>
                  <a:gd name="T50" fmla="*/ 24 w 67"/>
                  <a:gd name="T51" fmla="*/ 33 h 34"/>
                  <a:gd name="T52" fmla="*/ 40 w 67"/>
                  <a:gd name="T53" fmla="*/ 48 h 34"/>
                  <a:gd name="T54" fmla="*/ 74 w 67"/>
                  <a:gd name="T55" fmla="*/ 60 h 34"/>
                  <a:gd name="T56" fmla="*/ 59 w 67"/>
                  <a:gd name="T57" fmla="*/ 67 h 34"/>
                  <a:gd name="T58" fmla="*/ 33 w 67"/>
                  <a:gd name="T59" fmla="*/ 79 h 34"/>
                  <a:gd name="T60" fmla="*/ 9 w 67"/>
                  <a:gd name="T61" fmla="*/ 69 h 34"/>
                  <a:gd name="T62" fmla="*/ 0 w 67"/>
                  <a:gd name="T63" fmla="*/ 69 h 34"/>
                  <a:gd name="T64" fmla="*/ 2 w 67"/>
                  <a:gd name="T65" fmla="*/ 74 h 34"/>
                  <a:gd name="T66" fmla="*/ 5 w 67"/>
                  <a:gd name="T67" fmla="*/ 74 h 34"/>
                  <a:gd name="T68" fmla="*/ 5 w 67"/>
                  <a:gd name="T69" fmla="*/ 71 h 34"/>
                  <a:gd name="T70" fmla="*/ 7 w 67"/>
                  <a:gd name="T71" fmla="*/ 71 h 34"/>
                  <a:gd name="T72" fmla="*/ 9 w 67"/>
                  <a:gd name="T73" fmla="*/ 71 h 34"/>
                  <a:gd name="T74" fmla="*/ 31 w 67"/>
                  <a:gd name="T75" fmla="*/ 81 h 34"/>
                  <a:gd name="T76" fmla="*/ 135 w 67"/>
                  <a:gd name="T77" fmla="*/ 33 h 34"/>
                  <a:gd name="T78" fmla="*/ 152 w 67"/>
                  <a:gd name="T79" fmla="*/ 38 h 34"/>
                  <a:gd name="T80" fmla="*/ 150 w 67"/>
                  <a:gd name="T81" fmla="*/ 48 h 34"/>
                  <a:gd name="T82" fmla="*/ 133 w 67"/>
                  <a:gd name="T83" fmla="*/ 33 h 3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67"/>
                  <a:gd name="T127" fmla="*/ 0 h 34"/>
                  <a:gd name="T128" fmla="*/ 67 w 67"/>
                  <a:gd name="T129" fmla="*/ 34 h 3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67" h="34">
                    <a:moveTo>
                      <a:pt x="22" y="33"/>
                    </a:moveTo>
                    <a:cubicBezTo>
                      <a:pt x="23" y="32"/>
                      <a:pt x="24" y="31"/>
                      <a:pt x="25" y="29"/>
                    </a:cubicBezTo>
                    <a:cubicBezTo>
                      <a:pt x="26" y="28"/>
                      <a:pt x="28" y="25"/>
                      <a:pt x="30" y="26"/>
                    </a:cubicBezTo>
                    <a:cubicBezTo>
                      <a:pt x="32" y="26"/>
                      <a:pt x="33" y="27"/>
                      <a:pt x="35" y="28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30"/>
                      <a:pt x="36" y="30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1"/>
                      <a:pt x="38" y="31"/>
                      <a:pt x="39" y="32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40" y="33"/>
                      <a:pt x="41" y="33"/>
                      <a:pt x="42" y="33"/>
                    </a:cubicBezTo>
                    <a:cubicBezTo>
                      <a:pt x="46" y="32"/>
                      <a:pt x="47" y="28"/>
                      <a:pt x="47" y="26"/>
                    </a:cubicBezTo>
                    <a:cubicBezTo>
                      <a:pt x="48" y="23"/>
                      <a:pt x="48" y="21"/>
                      <a:pt x="50" y="18"/>
                    </a:cubicBezTo>
                    <a:cubicBezTo>
                      <a:pt x="51" y="17"/>
                      <a:pt x="53" y="15"/>
                      <a:pt x="56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7" y="18"/>
                      <a:pt x="61" y="21"/>
                      <a:pt x="65" y="20"/>
                    </a:cubicBezTo>
                    <a:cubicBezTo>
                      <a:pt x="66" y="20"/>
                      <a:pt x="67" y="19"/>
                      <a:pt x="67" y="18"/>
                    </a:cubicBezTo>
                    <a:cubicBezTo>
                      <a:pt x="67" y="16"/>
                      <a:pt x="65" y="15"/>
                      <a:pt x="64" y="15"/>
                    </a:cubicBezTo>
                    <a:cubicBezTo>
                      <a:pt x="62" y="14"/>
                      <a:pt x="60" y="13"/>
                      <a:pt x="58" y="13"/>
                    </a:cubicBezTo>
                    <a:cubicBezTo>
                      <a:pt x="57" y="13"/>
                      <a:pt x="57" y="14"/>
                      <a:pt x="56" y="14"/>
                    </a:cubicBezTo>
                    <a:cubicBezTo>
                      <a:pt x="56" y="13"/>
                      <a:pt x="56" y="12"/>
                      <a:pt x="56" y="10"/>
                    </a:cubicBezTo>
                    <a:cubicBezTo>
                      <a:pt x="56" y="8"/>
                      <a:pt x="56" y="6"/>
                      <a:pt x="55" y="4"/>
                    </a:cubicBezTo>
                    <a:cubicBezTo>
                      <a:pt x="54" y="1"/>
                      <a:pt x="48" y="0"/>
                      <a:pt x="45" y="0"/>
                    </a:cubicBezTo>
                    <a:cubicBezTo>
                      <a:pt x="42" y="0"/>
                      <a:pt x="39" y="0"/>
                      <a:pt x="36" y="0"/>
                    </a:cubicBezTo>
                    <a:cubicBezTo>
                      <a:pt x="35" y="0"/>
                      <a:pt x="35" y="1"/>
                      <a:pt x="35" y="1"/>
                    </a:cubicBezTo>
                    <a:cubicBezTo>
                      <a:pt x="41" y="1"/>
                      <a:pt x="46" y="0"/>
                      <a:pt x="51" y="2"/>
                    </a:cubicBezTo>
                    <a:cubicBezTo>
                      <a:pt x="54" y="3"/>
                      <a:pt x="56" y="5"/>
                      <a:pt x="55" y="9"/>
                    </a:cubicBezTo>
                    <a:cubicBezTo>
                      <a:pt x="55" y="10"/>
                      <a:pt x="55" y="12"/>
                      <a:pt x="55" y="14"/>
                    </a:cubicBezTo>
                    <a:cubicBezTo>
                      <a:pt x="54" y="14"/>
                      <a:pt x="53" y="14"/>
                      <a:pt x="52" y="15"/>
                    </a:cubicBezTo>
                    <a:cubicBezTo>
                      <a:pt x="51" y="16"/>
                      <a:pt x="49" y="18"/>
                      <a:pt x="48" y="19"/>
                    </a:cubicBezTo>
                    <a:cubicBezTo>
                      <a:pt x="47" y="21"/>
                      <a:pt x="47" y="24"/>
                      <a:pt x="47" y="26"/>
                    </a:cubicBezTo>
                    <a:cubicBezTo>
                      <a:pt x="47" y="28"/>
                      <a:pt x="46" y="30"/>
                      <a:pt x="44" y="31"/>
                    </a:cubicBezTo>
                    <a:cubicBezTo>
                      <a:pt x="42" y="33"/>
                      <a:pt x="39" y="32"/>
                      <a:pt x="37" y="30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4" y="27"/>
                      <a:pt x="33" y="25"/>
                      <a:pt x="32" y="25"/>
                    </a:cubicBezTo>
                    <a:cubicBezTo>
                      <a:pt x="29" y="23"/>
                      <a:pt x="27" y="22"/>
                      <a:pt x="24" y="22"/>
                    </a:cubicBezTo>
                    <a:cubicBezTo>
                      <a:pt x="20" y="21"/>
                      <a:pt x="17" y="20"/>
                      <a:pt x="14" y="17"/>
                    </a:cubicBezTo>
                    <a:cubicBezTo>
                      <a:pt x="13" y="16"/>
                      <a:pt x="12" y="15"/>
                      <a:pt x="11" y="14"/>
                    </a:cubicBezTo>
                    <a:cubicBezTo>
                      <a:pt x="10" y="13"/>
                      <a:pt x="9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7" y="12"/>
                      <a:pt x="7" y="11"/>
                      <a:pt x="6" y="11"/>
                    </a:cubicBezTo>
                    <a:cubicBezTo>
                      <a:pt x="6" y="11"/>
                      <a:pt x="6" y="10"/>
                      <a:pt x="5" y="10"/>
                    </a:cubicBezTo>
                    <a:cubicBezTo>
                      <a:pt x="4" y="10"/>
                      <a:pt x="4" y="10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5" y="13"/>
                      <a:pt x="5" y="13"/>
                      <a:pt x="6" y="13"/>
                    </a:cubicBezTo>
                    <a:cubicBezTo>
                      <a:pt x="6" y="13"/>
                      <a:pt x="7" y="13"/>
                      <a:pt x="7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3"/>
                      <a:pt x="9" y="13"/>
                      <a:pt x="10" y="14"/>
                    </a:cubicBezTo>
                    <a:cubicBezTo>
                      <a:pt x="11" y="14"/>
                      <a:pt x="12" y="15"/>
                      <a:pt x="13" y="16"/>
                    </a:cubicBezTo>
                    <a:cubicBezTo>
                      <a:pt x="14" y="18"/>
                      <a:pt x="15" y="19"/>
                      <a:pt x="17" y="20"/>
                    </a:cubicBezTo>
                    <a:cubicBezTo>
                      <a:pt x="19" y="21"/>
                      <a:pt x="21" y="22"/>
                      <a:pt x="23" y="23"/>
                    </a:cubicBezTo>
                    <a:cubicBezTo>
                      <a:pt x="26" y="23"/>
                      <a:pt x="29" y="24"/>
                      <a:pt x="31" y="25"/>
                    </a:cubicBezTo>
                    <a:cubicBezTo>
                      <a:pt x="30" y="25"/>
                      <a:pt x="29" y="25"/>
                      <a:pt x="28" y="25"/>
                    </a:cubicBezTo>
                    <a:cubicBezTo>
                      <a:pt x="27" y="26"/>
                      <a:pt x="26" y="27"/>
                      <a:pt x="25" y="28"/>
                    </a:cubicBezTo>
                    <a:cubicBezTo>
                      <a:pt x="24" y="30"/>
                      <a:pt x="23" y="32"/>
                      <a:pt x="21" y="33"/>
                    </a:cubicBezTo>
                    <a:cubicBezTo>
                      <a:pt x="19" y="34"/>
                      <a:pt x="16" y="33"/>
                      <a:pt x="14" y="33"/>
                    </a:cubicBezTo>
                    <a:cubicBezTo>
                      <a:pt x="10" y="33"/>
                      <a:pt x="8" y="30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3" y="29"/>
                      <a:pt x="2" y="28"/>
                      <a:pt x="1" y="28"/>
                    </a:cubicBezTo>
                    <a:cubicBezTo>
                      <a:pt x="1" y="28"/>
                      <a:pt x="0" y="29"/>
                      <a:pt x="0" y="29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7" y="31"/>
                      <a:pt x="10" y="33"/>
                      <a:pt x="13" y="34"/>
                    </a:cubicBezTo>
                    <a:cubicBezTo>
                      <a:pt x="16" y="34"/>
                      <a:pt x="19" y="34"/>
                      <a:pt x="22" y="33"/>
                    </a:cubicBezTo>
                    <a:close/>
                    <a:moveTo>
                      <a:pt x="57" y="14"/>
                    </a:moveTo>
                    <a:cubicBezTo>
                      <a:pt x="58" y="14"/>
                      <a:pt x="59" y="14"/>
                      <a:pt x="60" y="14"/>
                    </a:cubicBezTo>
                    <a:cubicBezTo>
                      <a:pt x="62" y="15"/>
                      <a:pt x="63" y="15"/>
                      <a:pt x="64" y="16"/>
                    </a:cubicBezTo>
                    <a:cubicBezTo>
                      <a:pt x="65" y="16"/>
                      <a:pt x="66" y="17"/>
                      <a:pt x="66" y="18"/>
                    </a:cubicBezTo>
                    <a:cubicBezTo>
                      <a:pt x="66" y="19"/>
                      <a:pt x="64" y="20"/>
                      <a:pt x="63" y="20"/>
                    </a:cubicBezTo>
                    <a:cubicBezTo>
                      <a:pt x="62" y="20"/>
                      <a:pt x="60" y="19"/>
                      <a:pt x="59" y="18"/>
                    </a:cubicBezTo>
                    <a:cubicBezTo>
                      <a:pt x="58" y="17"/>
                      <a:pt x="57" y="16"/>
                      <a:pt x="56" y="14"/>
                    </a:cubicBezTo>
                    <a:lnTo>
                      <a:pt x="57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52" name="Freeform 252"/>
              <p:cNvSpPr>
                <a:spLocks noChangeArrowheads="1"/>
              </p:cNvSpPr>
              <p:nvPr/>
            </p:nvSpPr>
            <p:spPr bwMode="auto">
              <a:xfrm>
                <a:off x="1945" y="1008"/>
                <a:ext cx="109" cy="52"/>
              </a:xfrm>
              <a:custGeom>
                <a:avLst/>
                <a:gdLst>
                  <a:gd name="T0" fmla="*/ 104 w 46"/>
                  <a:gd name="T1" fmla="*/ 2 h 22"/>
                  <a:gd name="T2" fmla="*/ 2 w 46"/>
                  <a:gd name="T3" fmla="*/ 14 h 22"/>
                  <a:gd name="T4" fmla="*/ 2 w 46"/>
                  <a:gd name="T5" fmla="*/ 26 h 22"/>
                  <a:gd name="T6" fmla="*/ 5 w 46"/>
                  <a:gd name="T7" fmla="*/ 26 h 22"/>
                  <a:gd name="T8" fmla="*/ 12 w 46"/>
                  <a:gd name="T9" fmla="*/ 52 h 22"/>
                  <a:gd name="T10" fmla="*/ 9 w 46"/>
                  <a:gd name="T11" fmla="*/ 26 h 22"/>
                  <a:gd name="T12" fmla="*/ 12 w 46"/>
                  <a:gd name="T13" fmla="*/ 26 h 22"/>
                  <a:gd name="T14" fmla="*/ 17 w 46"/>
                  <a:gd name="T15" fmla="*/ 50 h 22"/>
                  <a:gd name="T16" fmla="*/ 19 w 46"/>
                  <a:gd name="T17" fmla="*/ 50 h 22"/>
                  <a:gd name="T18" fmla="*/ 19 w 46"/>
                  <a:gd name="T19" fmla="*/ 26 h 22"/>
                  <a:gd name="T20" fmla="*/ 19 w 46"/>
                  <a:gd name="T21" fmla="*/ 24 h 22"/>
                  <a:gd name="T22" fmla="*/ 26 w 46"/>
                  <a:gd name="T23" fmla="*/ 50 h 22"/>
                  <a:gd name="T24" fmla="*/ 26 w 46"/>
                  <a:gd name="T25" fmla="*/ 50 h 22"/>
                  <a:gd name="T26" fmla="*/ 26 w 46"/>
                  <a:gd name="T27" fmla="*/ 24 h 22"/>
                  <a:gd name="T28" fmla="*/ 28 w 46"/>
                  <a:gd name="T29" fmla="*/ 24 h 22"/>
                  <a:gd name="T30" fmla="*/ 36 w 46"/>
                  <a:gd name="T31" fmla="*/ 47 h 22"/>
                  <a:gd name="T32" fmla="*/ 36 w 46"/>
                  <a:gd name="T33" fmla="*/ 47 h 22"/>
                  <a:gd name="T34" fmla="*/ 36 w 46"/>
                  <a:gd name="T35" fmla="*/ 24 h 22"/>
                  <a:gd name="T36" fmla="*/ 38 w 46"/>
                  <a:gd name="T37" fmla="*/ 24 h 22"/>
                  <a:gd name="T38" fmla="*/ 43 w 46"/>
                  <a:gd name="T39" fmla="*/ 47 h 22"/>
                  <a:gd name="T40" fmla="*/ 45 w 46"/>
                  <a:gd name="T41" fmla="*/ 47 h 22"/>
                  <a:gd name="T42" fmla="*/ 45 w 46"/>
                  <a:gd name="T43" fmla="*/ 21 h 22"/>
                  <a:gd name="T44" fmla="*/ 45 w 46"/>
                  <a:gd name="T45" fmla="*/ 21 h 22"/>
                  <a:gd name="T46" fmla="*/ 52 w 46"/>
                  <a:gd name="T47" fmla="*/ 45 h 22"/>
                  <a:gd name="T48" fmla="*/ 55 w 46"/>
                  <a:gd name="T49" fmla="*/ 45 h 22"/>
                  <a:gd name="T50" fmla="*/ 55 w 46"/>
                  <a:gd name="T51" fmla="*/ 21 h 22"/>
                  <a:gd name="T52" fmla="*/ 55 w 46"/>
                  <a:gd name="T53" fmla="*/ 21 h 22"/>
                  <a:gd name="T54" fmla="*/ 62 w 46"/>
                  <a:gd name="T55" fmla="*/ 45 h 22"/>
                  <a:gd name="T56" fmla="*/ 62 w 46"/>
                  <a:gd name="T57" fmla="*/ 45 h 22"/>
                  <a:gd name="T58" fmla="*/ 62 w 46"/>
                  <a:gd name="T59" fmla="*/ 19 h 22"/>
                  <a:gd name="T60" fmla="*/ 64 w 46"/>
                  <a:gd name="T61" fmla="*/ 19 h 22"/>
                  <a:gd name="T62" fmla="*/ 69 w 46"/>
                  <a:gd name="T63" fmla="*/ 45 h 22"/>
                  <a:gd name="T64" fmla="*/ 71 w 46"/>
                  <a:gd name="T65" fmla="*/ 43 h 22"/>
                  <a:gd name="T66" fmla="*/ 71 w 46"/>
                  <a:gd name="T67" fmla="*/ 19 h 22"/>
                  <a:gd name="T68" fmla="*/ 73 w 46"/>
                  <a:gd name="T69" fmla="*/ 19 h 22"/>
                  <a:gd name="T70" fmla="*/ 78 w 46"/>
                  <a:gd name="T71" fmla="*/ 43 h 22"/>
                  <a:gd name="T72" fmla="*/ 81 w 46"/>
                  <a:gd name="T73" fmla="*/ 43 h 22"/>
                  <a:gd name="T74" fmla="*/ 81 w 46"/>
                  <a:gd name="T75" fmla="*/ 17 h 22"/>
                  <a:gd name="T76" fmla="*/ 81 w 46"/>
                  <a:gd name="T77" fmla="*/ 17 h 22"/>
                  <a:gd name="T78" fmla="*/ 88 w 46"/>
                  <a:gd name="T79" fmla="*/ 43 h 22"/>
                  <a:gd name="T80" fmla="*/ 88 w 46"/>
                  <a:gd name="T81" fmla="*/ 43 h 22"/>
                  <a:gd name="T82" fmla="*/ 88 w 46"/>
                  <a:gd name="T83" fmla="*/ 17 h 22"/>
                  <a:gd name="T84" fmla="*/ 90 w 46"/>
                  <a:gd name="T85" fmla="*/ 17 h 22"/>
                  <a:gd name="T86" fmla="*/ 97 w 46"/>
                  <a:gd name="T87" fmla="*/ 40 h 22"/>
                  <a:gd name="T88" fmla="*/ 97 w 46"/>
                  <a:gd name="T89" fmla="*/ 40 h 22"/>
                  <a:gd name="T90" fmla="*/ 97 w 46"/>
                  <a:gd name="T91" fmla="*/ 17 h 22"/>
                  <a:gd name="T92" fmla="*/ 100 w 46"/>
                  <a:gd name="T93" fmla="*/ 14 h 22"/>
                  <a:gd name="T94" fmla="*/ 104 w 46"/>
                  <a:gd name="T95" fmla="*/ 40 h 22"/>
                  <a:gd name="T96" fmla="*/ 104 w 46"/>
                  <a:gd name="T97" fmla="*/ 14 h 22"/>
                  <a:gd name="T98" fmla="*/ 104 w 46"/>
                  <a:gd name="T99" fmla="*/ 14 h 2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6"/>
                  <a:gd name="T151" fmla="*/ 0 h 22"/>
                  <a:gd name="T152" fmla="*/ 46 w 46"/>
                  <a:gd name="T153" fmla="*/ 22 h 2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6" h="22">
                    <a:moveTo>
                      <a:pt x="46" y="4"/>
                    </a:moveTo>
                    <a:cubicBezTo>
                      <a:pt x="45" y="4"/>
                      <a:pt x="45" y="3"/>
                      <a:pt x="44" y="3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0"/>
                      <a:pt x="43" y="0"/>
                      <a:pt x="42" y="0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1"/>
                      <a:pt x="3" y="21"/>
                      <a:pt x="3" y="2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6" y="15"/>
                      <a:pt x="45" y="15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5" y="6"/>
                      <a:pt x="46" y="5"/>
                      <a:pt x="46" y="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53" name="Freeform 253"/>
              <p:cNvSpPr>
                <a:spLocks noEditPoints="1" noChangeArrowheads="1"/>
              </p:cNvSpPr>
              <p:nvPr/>
            </p:nvSpPr>
            <p:spPr bwMode="auto">
              <a:xfrm>
                <a:off x="1986" y="1017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0 h 5"/>
                  <a:gd name="T4" fmla="*/ 4 w 4"/>
                  <a:gd name="T5" fmla="*/ 2 h 5"/>
                  <a:gd name="T6" fmla="*/ 4 w 4"/>
                  <a:gd name="T7" fmla="*/ 2 h 5"/>
                  <a:gd name="T8" fmla="*/ 4 w 4"/>
                  <a:gd name="T9" fmla="*/ 5 h 5"/>
                  <a:gd name="T10" fmla="*/ 4 w 4"/>
                  <a:gd name="T11" fmla="*/ 5 h 5"/>
                  <a:gd name="T12" fmla="*/ 4 w 4"/>
                  <a:gd name="T13" fmla="*/ 5 h 5"/>
                  <a:gd name="T14" fmla="*/ 4 w 4"/>
                  <a:gd name="T15" fmla="*/ 5 h 5"/>
                  <a:gd name="T16" fmla="*/ 4 w 4"/>
                  <a:gd name="T17" fmla="*/ 5 h 5"/>
                  <a:gd name="T18" fmla="*/ 4 w 4"/>
                  <a:gd name="T19" fmla="*/ 2 h 5"/>
                  <a:gd name="T20" fmla="*/ 2 w 4"/>
                  <a:gd name="T21" fmla="*/ 2 h 5"/>
                  <a:gd name="T22" fmla="*/ 2 w 4"/>
                  <a:gd name="T23" fmla="*/ 2 h 5"/>
                  <a:gd name="T24" fmla="*/ 2 w 4"/>
                  <a:gd name="T25" fmla="*/ 5 h 5"/>
                  <a:gd name="T26" fmla="*/ 2 w 4"/>
                  <a:gd name="T27" fmla="*/ 5 h 5"/>
                  <a:gd name="T28" fmla="*/ 2 w 4"/>
                  <a:gd name="T29" fmla="*/ 5 h 5"/>
                  <a:gd name="T30" fmla="*/ 2 w 4"/>
                  <a:gd name="T31" fmla="*/ 5 h 5"/>
                  <a:gd name="T32" fmla="*/ 2 w 4"/>
                  <a:gd name="T33" fmla="*/ 5 h 5"/>
                  <a:gd name="T34" fmla="*/ 2 w 4"/>
                  <a:gd name="T35" fmla="*/ 5 h 5"/>
                  <a:gd name="T36" fmla="*/ 2 w 4"/>
                  <a:gd name="T37" fmla="*/ 5 h 5"/>
                  <a:gd name="T38" fmla="*/ 2 w 4"/>
                  <a:gd name="T39" fmla="*/ 5 h 5"/>
                  <a:gd name="T40" fmla="*/ 2 w 4"/>
                  <a:gd name="T41" fmla="*/ 2 h 5"/>
                  <a:gd name="T42" fmla="*/ 2 w 4"/>
                  <a:gd name="T43" fmla="*/ 2 h 5"/>
                  <a:gd name="T44" fmla="*/ 2 w 4"/>
                  <a:gd name="T45" fmla="*/ 2 h 5"/>
                  <a:gd name="T46" fmla="*/ 2 w 4"/>
                  <a:gd name="T47" fmla="*/ 2 h 5"/>
                  <a:gd name="T48" fmla="*/ 2 w 4"/>
                  <a:gd name="T49" fmla="*/ 2 h 5"/>
                  <a:gd name="T50" fmla="*/ 2 w 4"/>
                  <a:gd name="T51" fmla="*/ 0 h 5"/>
                  <a:gd name="T52" fmla="*/ 2 w 4"/>
                  <a:gd name="T53" fmla="*/ 0 h 5"/>
                  <a:gd name="T54" fmla="*/ 2 w 4"/>
                  <a:gd name="T55" fmla="*/ 0 h 5"/>
                  <a:gd name="T56" fmla="*/ 2 w 4"/>
                  <a:gd name="T57" fmla="*/ 2 h 5"/>
                  <a:gd name="T58" fmla="*/ 2 w 4"/>
                  <a:gd name="T59" fmla="*/ 2 h 5"/>
                  <a:gd name="T60" fmla="*/ 2 w 4"/>
                  <a:gd name="T61" fmla="*/ 2 h 5"/>
                  <a:gd name="T62" fmla="*/ 2 w 4"/>
                  <a:gd name="T63" fmla="*/ 0 h 5"/>
                  <a:gd name="T64" fmla="*/ 2 w 4"/>
                  <a:gd name="T65" fmla="*/ 0 h 5"/>
                  <a:gd name="T66" fmla="*/ 2 w 4"/>
                  <a:gd name="T67" fmla="*/ 2 h 5"/>
                  <a:gd name="T68" fmla="*/ 2 w 4"/>
                  <a:gd name="T69" fmla="*/ 5 h 5"/>
                  <a:gd name="T70" fmla="*/ 2 w 4"/>
                  <a:gd name="T71" fmla="*/ 2 h 5"/>
                  <a:gd name="T72" fmla="*/ 2 w 4"/>
                  <a:gd name="T73" fmla="*/ 2 h 5"/>
                  <a:gd name="T74" fmla="*/ 2 w 4"/>
                  <a:gd name="T75" fmla="*/ 0 h 5"/>
                  <a:gd name="T76" fmla="*/ 2 w 4"/>
                  <a:gd name="T77" fmla="*/ 2 h 5"/>
                  <a:gd name="T78" fmla="*/ 2 w 4"/>
                  <a:gd name="T79" fmla="*/ 2 h 5"/>
                  <a:gd name="T80" fmla="*/ 2 w 4"/>
                  <a:gd name="T81" fmla="*/ 5 h 5"/>
                  <a:gd name="T82" fmla="*/ 2 w 4"/>
                  <a:gd name="T83" fmla="*/ 0 h 5"/>
                  <a:gd name="T84" fmla="*/ 2 w 4"/>
                  <a:gd name="T85" fmla="*/ 2 h 5"/>
                  <a:gd name="T86" fmla="*/ 2 w 4"/>
                  <a:gd name="T87" fmla="*/ 2 h 5"/>
                  <a:gd name="T88" fmla="*/ 2 w 4"/>
                  <a:gd name="T89" fmla="*/ 2 h 5"/>
                  <a:gd name="T90" fmla="*/ 2 w 4"/>
                  <a:gd name="T91" fmla="*/ 2 h 5"/>
                  <a:gd name="T92" fmla="*/ 2 w 4"/>
                  <a:gd name="T93" fmla="*/ 2 h 5"/>
                  <a:gd name="T94" fmla="*/ 2 w 4"/>
                  <a:gd name="T95" fmla="*/ 0 h 5"/>
                  <a:gd name="T96" fmla="*/ 2 w 4"/>
                  <a:gd name="T97" fmla="*/ 0 h 5"/>
                  <a:gd name="T98" fmla="*/ 4 w 4"/>
                  <a:gd name="T99" fmla="*/ 5 h 5"/>
                  <a:gd name="T100" fmla="*/ 4 w 4"/>
                  <a:gd name="T101" fmla="*/ 5 h 5"/>
                  <a:gd name="T102" fmla="*/ 4 w 4"/>
                  <a:gd name="T103" fmla="*/ 5 h 5"/>
                  <a:gd name="T104" fmla="*/ 4 w 4"/>
                  <a:gd name="T105" fmla="*/ 2 h 5"/>
                  <a:gd name="T106" fmla="*/ 4 w 4"/>
                  <a:gd name="T107" fmla="*/ 5 h 5"/>
                  <a:gd name="T108" fmla="*/ 4 w 4"/>
                  <a:gd name="T109" fmla="*/ 5 h 5"/>
                  <a:gd name="T110" fmla="*/ 4 w 4"/>
                  <a:gd name="T111" fmla="*/ 5 h 5"/>
                  <a:gd name="T112" fmla="*/ 4 w 4"/>
                  <a:gd name="T113" fmla="*/ 2 h 5"/>
                  <a:gd name="T114" fmla="*/ 4 w 4"/>
                  <a:gd name="T115" fmla="*/ 5 h 5"/>
                  <a:gd name="T116" fmla="*/ 4 w 4"/>
                  <a:gd name="T117" fmla="*/ 5 h 5"/>
                  <a:gd name="T118" fmla="*/ 4 w 4"/>
                  <a:gd name="T119" fmla="*/ 5 h 5"/>
                  <a:gd name="T120" fmla="*/ 4 w 4"/>
                  <a:gd name="T121" fmla="*/ 5 h 5"/>
                  <a:gd name="T122" fmla="*/ 4 w 4"/>
                  <a:gd name="T123" fmla="*/ 5 h 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4"/>
                  <a:gd name="T187" fmla="*/ 0 h 5"/>
                  <a:gd name="T188" fmla="*/ 4 w 4"/>
                  <a:gd name="T189" fmla="*/ 5 h 5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4" h="5">
                    <a:moveTo>
                      <a:pt x="4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5"/>
                    </a:moveTo>
                    <a:lnTo>
                      <a:pt x="2" y="5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5"/>
                    </a:moveTo>
                    <a:lnTo>
                      <a:pt x="2" y="5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4" y="5"/>
                    </a:moveTo>
                    <a:lnTo>
                      <a:pt x="4" y="5"/>
                    </a:lnTo>
                    <a:close/>
                    <a:moveTo>
                      <a:pt x="4" y="5"/>
                    </a:moveTo>
                    <a:lnTo>
                      <a:pt x="4" y="5"/>
                    </a:lnTo>
                    <a:close/>
                    <a:moveTo>
                      <a:pt x="4" y="5"/>
                    </a:moveTo>
                    <a:lnTo>
                      <a:pt x="4" y="5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close/>
                    <a:moveTo>
                      <a:pt x="4" y="5"/>
                    </a:moveTo>
                    <a:lnTo>
                      <a:pt x="4" y="5"/>
                    </a:lnTo>
                    <a:close/>
                    <a:moveTo>
                      <a:pt x="4" y="5"/>
                    </a:moveTo>
                    <a:lnTo>
                      <a:pt x="4" y="5"/>
                    </a:lnTo>
                    <a:close/>
                    <a:moveTo>
                      <a:pt x="4" y="5"/>
                    </a:moveTo>
                    <a:lnTo>
                      <a:pt x="4" y="5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close/>
                    <a:moveTo>
                      <a:pt x="4" y="5"/>
                    </a:moveTo>
                    <a:lnTo>
                      <a:pt x="4" y="5"/>
                    </a:lnTo>
                    <a:close/>
                    <a:moveTo>
                      <a:pt x="4" y="5"/>
                    </a:moveTo>
                    <a:lnTo>
                      <a:pt x="4" y="5"/>
                    </a:lnTo>
                    <a:close/>
                    <a:moveTo>
                      <a:pt x="4" y="5"/>
                    </a:moveTo>
                    <a:lnTo>
                      <a:pt x="4" y="5"/>
                    </a:lnTo>
                    <a:close/>
                    <a:moveTo>
                      <a:pt x="4" y="5"/>
                    </a:move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54" name="Freeform 254"/>
              <p:cNvSpPr>
                <a:spLocks noEditPoints="1" noChangeArrowheads="1"/>
              </p:cNvSpPr>
              <p:nvPr/>
            </p:nvSpPr>
            <p:spPr bwMode="auto">
              <a:xfrm>
                <a:off x="1990" y="1017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3 w 3"/>
                  <a:gd name="T3" fmla="*/ 0 h 5"/>
                  <a:gd name="T4" fmla="*/ 3 w 3"/>
                  <a:gd name="T5" fmla="*/ 0 h 5"/>
                  <a:gd name="T6" fmla="*/ 3 w 3"/>
                  <a:gd name="T7" fmla="*/ 2 h 5"/>
                  <a:gd name="T8" fmla="*/ 3 w 3"/>
                  <a:gd name="T9" fmla="*/ 2 h 5"/>
                  <a:gd name="T10" fmla="*/ 3 w 3"/>
                  <a:gd name="T11" fmla="*/ 2 h 5"/>
                  <a:gd name="T12" fmla="*/ 3 w 3"/>
                  <a:gd name="T13" fmla="*/ 2 h 5"/>
                  <a:gd name="T14" fmla="*/ 3 w 3"/>
                  <a:gd name="T15" fmla="*/ 2 h 5"/>
                  <a:gd name="T16" fmla="*/ 3 w 3"/>
                  <a:gd name="T17" fmla="*/ 2 h 5"/>
                  <a:gd name="T18" fmla="*/ 3 w 3"/>
                  <a:gd name="T19" fmla="*/ 5 h 5"/>
                  <a:gd name="T20" fmla="*/ 3 w 3"/>
                  <a:gd name="T21" fmla="*/ 5 h 5"/>
                  <a:gd name="T22" fmla="*/ 3 w 3"/>
                  <a:gd name="T23" fmla="*/ 5 h 5"/>
                  <a:gd name="T24" fmla="*/ 3 w 3"/>
                  <a:gd name="T25" fmla="*/ 5 h 5"/>
                  <a:gd name="T26" fmla="*/ 0 w 3"/>
                  <a:gd name="T27" fmla="*/ 5 h 5"/>
                  <a:gd name="T28" fmla="*/ 0 w 3"/>
                  <a:gd name="T29" fmla="*/ 5 h 5"/>
                  <a:gd name="T30" fmla="*/ 0 w 3"/>
                  <a:gd name="T31" fmla="*/ 5 h 5"/>
                  <a:gd name="T32" fmla="*/ 0 w 3"/>
                  <a:gd name="T33" fmla="*/ 2 h 5"/>
                  <a:gd name="T34" fmla="*/ 0 w 3"/>
                  <a:gd name="T35" fmla="*/ 2 h 5"/>
                  <a:gd name="T36" fmla="*/ 0 w 3"/>
                  <a:gd name="T37" fmla="*/ 2 h 5"/>
                  <a:gd name="T38" fmla="*/ 0 w 3"/>
                  <a:gd name="T39" fmla="*/ 0 h 5"/>
                  <a:gd name="T40" fmla="*/ 0 w 3"/>
                  <a:gd name="T41" fmla="*/ 0 h 5"/>
                  <a:gd name="T42" fmla="*/ 0 w 3"/>
                  <a:gd name="T43" fmla="*/ 0 h 5"/>
                  <a:gd name="T44" fmla="*/ 0 w 3"/>
                  <a:gd name="T45" fmla="*/ 0 h 5"/>
                  <a:gd name="T46" fmla="*/ 0 w 3"/>
                  <a:gd name="T47" fmla="*/ 0 h 5"/>
                  <a:gd name="T48" fmla="*/ 0 w 3"/>
                  <a:gd name="T49" fmla="*/ 0 h 5"/>
                  <a:gd name="T50" fmla="*/ 0 w 3"/>
                  <a:gd name="T51" fmla="*/ 2 h 5"/>
                  <a:gd name="T52" fmla="*/ 0 w 3"/>
                  <a:gd name="T53" fmla="*/ 2 h 5"/>
                  <a:gd name="T54" fmla="*/ 0 w 3"/>
                  <a:gd name="T55" fmla="*/ 2 h 5"/>
                  <a:gd name="T56" fmla="*/ 0 w 3"/>
                  <a:gd name="T57" fmla="*/ 2 h 5"/>
                  <a:gd name="T58" fmla="*/ 3 w 3"/>
                  <a:gd name="T59" fmla="*/ 2 h 5"/>
                  <a:gd name="T60" fmla="*/ 3 w 3"/>
                  <a:gd name="T61" fmla="*/ 2 h 5"/>
                  <a:gd name="T62" fmla="*/ 3 w 3"/>
                  <a:gd name="T63" fmla="*/ 2 h 5"/>
                  <a:gd name="T64" fmla="*/ 3 w 3"/>
                  <a:gd name="T65" fmla="*/ 2 h 5"/>
                  <a:gd name="T66" fmla="*/ 3 w 3"/>
                  <a:gd name="T67" fmla="*/ 2 h 5"/>
                  <a:gd name="T68" fmla="*/ 3 w 3"/>
                  <a:gd name="T69" fmla="*/ 2 h 5"/>
                  <a:gd name="T70" fmla="*/ 0 w 3"/>
                  <a:gd name="T71" fmla="*/ 0 h 5"/>
                  <a:gd name="T72" fmla="*/ 0 w 3"/>
                  <a:gd name="T73" fmla="*/ 0 h 5"/>
                  <a:gd name="T74" fmla="*/ 3 w 3"/>
                  <a:gd name="T75" fmla="*/ 5 h 5"/>
                  <a:gd name="T76" fmla="*/ 3 w 3"/>
                  <a:gd name="T77" fmla="*/ 5 h 5"/>
                  <a:gd name="T78" fmla="*/ 3 w 3"/>
                  <a:gd name="T79" fmla="*/ 5 h 5"/>
                  <a:gd name="T80" fmla="*/ 3 w 3"/>
                  <a:gd name="T81" fmla="*/ 2 h 5"/>
                  <a:gd name="T82" fmla="*/ 3 w 3"/>
                  <a:gd name="T83" fmla="*/ 2 h 5"/>
                  <a:gd name="T84" fmla="*/ 3 w 3"/>
                  <a:gd name="T85" fmla="*/ 0 h 5"/>
                  <a:gd name="T86" fmla="*/ 3 w 3"/>
                  <a:gd name="T87" fmla="*/ 0 h 5"/>
                  <a:gd name="T88" fmla="*/ 3 w 3"/>
                  <a:gd name="T89" fmla="*/ 2 h 5"/>
                  <a:gd name="T90" fmla="*/ 3 w 3"/>
                  <a:gd name="T91" fmla="*/ 5 h 5"/>
                  <a:gd name="T92" fmla="*/ 3 w 3"/>
                  <a:gd name="T93" fmla="*/ 5 h 5"/>
                  <a:gd name="T94" fmla="*/ 3 w 3"/>
                  <a:gd name="T95" fmla="*/ 5 h 5"/>
                  <a:gd name="T96" fmla="*/ 3 w 3"/>
                  <a:gd name="T97" fmla="*/ 2 h 5"/>
                  <a:gd name="T98" fmla="*/ 3 w 3"/>
                  <a:gd name="T99" fmla="*/ 0 h 5"/>
                  <a:gd name="T100" fmla="*/ 3 w 3"/>
                  <a:gd name="T101" fmla="*/ 0 h 5"/>
                  <a:gd name="T102" fmla="*/ 3 w 3"/>
                  <a:gd name="T103" fmla="*/ 2 h 5"/>
                  <a:gd name="T104" fmla="*/ 3 w 3"/>
                  <a:gd name="T105" fmla="*/ 2 h 5"/>
                  <a:gd name="T106" fmla="*/ 3 w 3"/>
                  <a:gd name="T107" fmla="*/ 5 h 5"/>
                  <a:gd name="T108" fmla="*/ 3 w 3"/>
                  <a:gd name="T109" fmla="*/ 2 h 5"/>
                  <a:gd name="T110" fmla="*/ 3 w 3"/>
                  <a:gd name="T111" fmla="*/ 2 h 5"/>
                  <a:gd name="T112" fmla="*/ 3 w 3"/>
                  <a:gd name="T113" fmla="*/ 2 h 5"/>
                  <a:gd name="T114" fmla="*/ 3 w 3"/>
                  <a:gd name="T115" fmla="*/ 2 h 5"/>
                  <a:gd name="T116" fmla="*/ 3 w 3"/>
                  <a:gd name="T117" fmla="*/ 5 h 5"/>
                  <a:gd name="T118" fmla="*/ 3 w 3"/>
                  <a:gd name="T119" fmla="*/ 5 h 5"/>
                  <a:gd name="T120" fmla="*/ 3 w 3"/>
                  <a:gd name="T121" fmla="*/ 5 h 5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"/>
                  <a:gd name="T184" fmla="*/ 0 h 5"/>
                  <a:gd name="T185" fmla="*/ 3 w 3"/>
                  <a:gd name="T186" fmla="*/ 5 h 5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" h="5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3" y="5"/>
                    </a:moveTo>
                    <a:lnTo>
                      <a:pt x="3" y="5"/>
                    </a:lnTo>
                    <a:close/>
                    <a:moveTo>
                      <a:pt x="3" y="5"/>
                    </a:moveTo>
                    <a:lnTo>
                      <a:pt x="3" y="5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3" y="5"/>
                    </a:moveTo>
                    <a:lnTo>
                      <a:pt x="3" y="5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3" y="5"/>
                    </a:moveTo>
                    <a:lnTo>
                      <a:pt x="3" y="5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3" y="5"/>
                    </a:move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55" name="Freeform 255"/>
              <p:cNvSpPr>
                <a:spLocks noEditPoints="1" noChangeArrowheads="1"/>
              </p:cNvSpPr>
              <p:nvPr/>
            </p:nvSpPr>
            <p:spPr bwMode="auto">
              <a:xfrm>
                <a:off x="1993" y="1017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2 w 2"/>
                  <a:gd name="T3" fmla="*/ 0 h 5"/>
                  <a:gd name="T4" fmla="*/ 2 w 2"/>
                  <a:gd name="T5" fmla="*/ 0 h 5"/>
                  <a:gd name="T6" fmla="*/ 2 w 2"/>
                  <a:gd name="T7" fmla="*/ 0 h 5"/>
                  <a:gd name="T8" fmla="*/ 2 w 2"/>
                  <a:gd name="T9" fmla="*/ 2 h 5"/>
                  <a:gd name="T10" fmla="*/ 2 w 2"/>
                  <a:gd name="T11" fmla="*/ 2 h 5"/>
                  <a:gd name="T12" fmla="*/ 2 w 2"/>
                  <a:gd name="T13" fmla="*/ 2 h 5"/>
                  <a:gd name="T14" fmla="*/ 2 w 2"/>
                  <a:gd name="T15" fmla="*/ 2 h 5"/>
                  <a:gd name="T16" fmla="*/ 2 w 2"/>
                  <a:gd name="T17" fmla="*/ 2 h 5"/>
                  <a:gd name="T18" fmla="*/ 2 w 2"/>
                  <a:gd name="T19" fmla="*/ 2 h 5"/>
                  <a:gd name="T20" fmla="*/ 2 w 2"/>
                  <a:gd name="T21" fmla="*/ 5 h 5"/>
                  <a:gd name="T22" fmla="*/ 2 w 2"/>
                  <a:gd name="T23" fmla="*/ 5 h 5"/>
                  <a:gd name="T24" fmla="*/ 0 w 2"/>
                  <a:gd name="T25" fmla="*/ 5 h 5"/>
                  <a:gd name="T26" fmla="*/ 0 w 2"/>
                  <a:gd name="T27" fmla="*/ 5 h 5"/>
                  <a:gd name="T28" fmla="*/ 0 w 2"/>
                  <a:gd name="T29" fmla="*/ 2 h 5"/>
                  <a:gd name="T30" fmla="*/ 0 w 2"/>
                  <a:gd name="T31" fmla="*/ 2 h 5"/>
                  <a:gd name="T32" fmla="*/ 0 w 2"/>
                  <a:gd name="T33" fmla="*/ 2 h 5"/>
                  <a:gd name="T34" fmla="*/ 0 w 2"/>
                  <a:gd name="T35" fmla="*/ 2 h 5"/>
                  <a:gd name="T36" fmla="*/ 0 w 2"/>
                  <a:gd name="T37" fmla="*/ 2 h 5"/>
                  <a:gd name="T38" fmla="*/ 0 w 2"/>
                  <a:gd name="T39" fmla="*/ 0 h 5"/>
                  <a:gd name="T40" fmla="*/ 0 w 2"/>
                  <a:gd name="T41" fmla="*/ 0 h 5"/>
                  <a:gd name="T42" fmla="*/ 0 w 2"/>
                  <a:gd name="T43" fmla="*/ 0 h 5"/>
                  <a:gd name="T44" fmla="*/ 0 w 2"/>
                  <a:gd name="T45" fmla="*/ 0 h 5"/>
                  <a:gd name="T46" fmla="*/ 2 w 2"/>
                  <a:gd name="T47" fmla="*/ 0 h 5"/>
                  <a:gd name="T48" fmla="*/ 0 w 2"/>
                  <a:gd name="T49" fmla="*/ 2 h 5"/>
                  <a:gd name="T50" fmla="*/ 0 w 2"/>
                  <a:gd name="T51" fmla="*/ 2 h 5"/>
                  <a:gd name="T52" fmla="*/ 0 w 2"/>
                  <a:gd name="T53" fmla="*/ 5 h 5"/>
                  <a:gd name="T54" fmla="*/ 0 w 2"/>
                  <a:gd name="T55" fmla="*/ 5 h 5"/>
                  <a:gd name="T56" fmla="*/ 2 w 2"/>
                  <a:gd name="T57" fmla="*/ 2 h 5"/>
                  <a:gd name="T58" fmla="*/ 2 w 2"/>
                  <a:gd name="T59" fmla="*/ 2 h 5"/>
                  <a:gd name="T60" fmla="*/ 2 w 2"/>
                  <a:gd name="T61" fmla="*/ 2 h 5"/>
                  <a:gd name="T62" fmla="*/ 2 w 2"/>
                  <a:gd name="T63" fmla="*/ 2 h 5"/>
                  <a:gd name="T64" fmla="*/ 2 w 2"/>
                  <a:gd name="T65" fmla="*/ 2 h 5"/>
                  <a:gd name="T66" fmla="*/ 2 w 2"/>
                  <a:gd name="T67" fmla="*/ 2 h 5"/>
                  <a:gd name="T68" fmla="*/ 2 w 2"/>
                  <a:gd name="T69" fmla="*/ 0 h 5"/>
                  <a:gd name="T70" fmla="*/ 2 w 2"/>
                  <a:gd name="T71" fmla="*/ 0 h 5"/>
                  <a:gd name="T72" fmla="*/ 2 w 2"/>
                  <a:gd name="T73" fmla="*/ 0 h 5"/>
                  <a:gd name="T74" fmla="*/ 2 w 2"/>
                  <a:gd name="T75" fmla="*/ 2 h 5"/>
                  <a:gd name="T76" fmla="*/ 2 w 2"/>
                  <a:gd name="T77" fmla="*/ 2 h 5"/>
                  <a:gd name="T78" fmla="*/ 2 w 2"/>
                  <a:gd name="T79" fmla="*/ 2 h 5"/>
                  <a:gd name="T80" fmla="*/ 2 w 2"/>
                  <a:gd name="T81" fmla="*/ 0 h 5"/>
                  <a:gd name="T82" fmla="*/ 2 w 2"/>
                  <a:gd name="T83" fmla="*/ 0 h 5"/>
                  <a:gd name="T84" fmla="*/ 2 w 2"/>
                  <a:gd name="T85" fmla="*/ 0 h 5"/>
                  <a:gd name="T86" fmla="*/ 2 w 2"/>
                  <a:gd name="T87" fmla="*/ 0 h 5"/>
                  <a:gd name="T88" fmla="*/ 2 w 2"/>
                  <a:gd name="T89" fmla="*/ 0 h 5"/>
                  <a:gd name="T90" fmla="*/ 2 w 2"/>
                  <a:gd name="T91" fmla="*/ 0 h 5"/>
                  <a:gd name="T92" fmla="*/ 2 w 2"/>
                  <a:gd name="T93" fmla="*/ 0 h 5"/>
                  <a:gd name="T94" fmla="*/ 2 w 2"/>
                  <a:gd name="T95" fmla="*/ 0 h 5"/>
                  <a:gd name="T96" fmla="*/ 2 w 2"/>
                  <a:gd name="T97" fmla="*/ 0 h 5"/>
                  <a:gd name="T98" fmla="*/ 2 w 2"/>
                  <a:gd name="T99" fmla="*/ 0 h 5"/>
                  <a:gd name="T100" fmla="*/ 2 w 2"/>
                  <a:gd name="T101" fmla="*/ 0 h 5"/>
                  <a:gd name="T102" fmla="*/ 2 w 2"/>
                  <a:gd name="T103" fmla="*/ 0 h 5"/>
                  <a:gd name="T104" fmla="*/ 2 w 2"/>
                  <a:gd name="T105" fmla="*/ 0 h 5"/>
                  <a:gd name="T106" fmla="*/ 2 w 2"/>
                  <a:gd name="T107" fmla="*/ 0 h 5"/>
                  <a:gd name="T108" fmla="*/ 2 w 2"/>
                  <a:gd name="T109" fmla="*/ 0 h 5"/>
                  <a:gd name="T110" fmla="*/ 2 w 2"/>
                  <a:gd name="T111" fmla="*/ 0 h 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"/>
                  <a:gd name="T169" fmla="*/ 0 h 5"/>
                  <a:gd name="T170" fmla="*/ 2 w 2"/>
                  <a:gd name="T171" fmla="*/ 5 h 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" h="5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5"/>
                    </a:moveTo>
                    <a:lnTo>
                      <a:pt x="0" y="2"/>
                    </a:lnTo>
                    <a:lnTo>
                      <a:pt x="0" y="5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56" name="Freeform 256"/>
              <p:cNvSpPr>
                <a:spLocks noEditPoints="1" noChangeArrowheads="1"/>
              </p:cNvSpPr>
              <p:nvPr/>
            </p:nvSpPr>
            <p:spPr bwMode="auto">
              <a:xfrm>
                <a:off x="1998" y="1017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0 h 5"/>
                  <a:gd name="T4" fmla="*/ 0 w 2"/>
                  <a:gd name="T5" fmla="*/ 0 h 5"/>
                  <a:gd name="T6" fmla="*/ 2 w 2"/>
                  <a:gd name="T7" fmla="*/ 0 h 5"/>
                  <a:gd name="T8" fmla="*/ 2 w 2"/>
                  <a:gd name="T9" fmla="*/ 0 h 5"/>
                  <a:gd name="T10" fmla="*/ 2 w 2"/>
                  <a:gd name="T11" fmla="*/ 0 h 5"/>
                  <a:gd name="T12" fmla="*/ 0 w 2"/>
                  <a:gd name="T13" fmla="*/ 0 h 5"/>
                  <a:gd name="T14" fmla="*/ 0 w 2"/>
                  <a:gd name="T15" fmla="*/ 0 h 5"/>
                  <a:gd name="T16" fmla="*/ 0 w 2"/>
                  <a:gd name="T17" fmla="*/ 0 h 5"/>
                  <a:gd name="T18" fmla="*/ 0 w 2"/>
                  <a:gd name="T19" fmla="*/ 0 h 5"/>
                  <a:gd name="T20" fmla="*/ 0 w 2"/>
                  <a:gd name="T21" fmla="*/ 0 h 5"/>
                  <a:gd name="T22" fmla="*/ 0 w 2"/>
                  <a:gd name="T23" fmla="*/ 0 h 5"/>
                  <a:gd name="T24" fmla="*/ 0 w 2"/>
                  <a:gd name="T25" fmla="*/ 0 h 5"/>
                  <a:gd name="T26" fmla="*/ 2 w 2"/>
                  <a:gd name="T27" fmla="*/ 2 h 5"/>
                  <a:gd name="T28" fmla="*/ 2 w 2"/>
                  <a:gd name="T29" fmla="*/ 2 h 5"/>
                  <a:gd name="T30" fmla="*/ 0 w 2"/>
                  <a:gd name="T31" fmla="*/ 5 h 5"/>
                  <a:gd name="T32" fmla="*/ 0 w 2"/>
                  <a:gd name="T33" fmla="*/ 2 h 5"/>
                  <a:gd name="T34" fmla="*/ 0 w 2"/>
                  <a:gd name="T35" fmla="*/ 2 h 5"/>
                  <a:gd name="T36" fmla="*/ 0 w 2"/>
                  <a:gd name="T37" fmla="*/ 2 h 5"/>
                  <a:gd name="T38" fmla="*/ 0 w 2"/>
                  <a:gd name="T39" fmla="*/ 2 h 5"/>
                  <a:gd name="T40" fmla="*/ 0 w 2"/>
                  <a:gd name="T41" fmla="*/ 2 h 5"/>
                  <a:gd name="T42" fmla="*/ 0 w 2"/>
                  <a:gd name="T43" fmla="*/ 2 h 5"/>
                  <a:gd name="T44" fmla="*/ 0 w 2"/>
                  <a:gd name="T45" fmla="*/ 2 h 5"/>
                  <a:gd name="T46" fmla="*/ 0 w 2"/>
                  <a:gd name="T47" fmla="*/ 2 h 5"/>
                  <a:gd name="T48" fmla="*/ 0 w 2"/>
                  <a:gd name="T49" fmla="*/ 2 h 5"/>
                  <a:gd name="T50" fmla="*/ 0 w 2"/>
                  <a:gd name="T51" fmla="*/ 2 h 5"/>
                  <a:gd name="T52" fmla="*/ 0 w 2"/>
                  <a:gd name="T53" fmla="*/ 2 h 5"/>
                  <a:gd name="T54" fmla="*/ 0 w 2"/>
                  <a:gd name="T55" fmla="*/ 2 h 5"/>
                  <a:gd name="T56" fmla="*/ 0 w 2"/>
                  <a:gd name="T57" fmla="*/ 0 h 5"/>
                  <a:gd name="T58" fmla="*/ 0 w 2"/>
                  <a:gd name="T59" fmla="*/ 0 h 5"/>
                  <a:gd name="T60" fmla="*/ 0 w 2"/>
                  <a:gd name="T61" fmla="*/ 0 h 5"/>
                  <a:gd name="T62" fmla="*/ 0 w 2"/>
                  <a:gd name="T63" fmla="*/ 0 h 5"/>
                  <a:gd name="T64" fmla="*/ 0 w 2"/>
                  <a:gd name="T65" fmla="*/ 2 h 5"/>
                  <a:gd name="T66" fmla="*/ 0 w 2"/>
                  <a:gd name="T67" fmla="*/ 0 h 5"/>
                  <a:gd name="T68" fmla="*/ 0 w 2"/>
                  <a:gd name="T69" fmla="*/ 0 h 5"/>
                  <a:gd name="T70" fmla="*/ 0 w 2"/>
                  <a:gd name="T71" fmla="*/ 2 h 5"/>
                  <a:gd name="T72" fmla="*/ 0 w 2"/>
                  <a:gd name="T73" fmla="*/ 0 h 5"/>
                  <a:gd name="T74" fmla="*/ 0 w 2"/>
                  <a:gd name="T75" fmla="*/ 0 h 5"/>
                  <a:gd name="T76" fmla="*/ 0 w 2"/>
                  <a:gd name="T77" fmla="*/ 0 h 5"/>
                  <a:gd name="T78" fmla="*/ 0 w 2"/>
                  <a:gd name="T79" fmla="*/ 0 h 5"/>
                  <a:gd name="T80" fmla="*/ 0 w 2"/>
                  <a:gd name="T81" fmla="*/ 0 h 5"/>
                  <a:gd name="T82" fmla="*/ 0 w 2"/>
                  <a:gd name="T83" fmla="*/ 0 h 5"/>
                  <a:gd name="T84" fmla="*/ 0 w 2"/>
                  <a:gd name="T85" fmla="*/ 0 h 5"/>
                  <a:gd name="T86" fmla="*/ 0 w 2"/>
                  <a:gd name="T87" fmla="*/ 0 h 5"/>
                  <a:gd name="T88" fmla="*/ 0 w 2"/>
                  <a:gd name="T89" fmla="*/ 0 h 5"/>
                  <a:gd name="T90" fmla="*/ 0 w 2"/>
                  <a:gd name="T91" fmla="*/ 0 h 5"/>
                  <a:gd name="T92" fmla="*/ 0 w 2"/>
                  <a:gd name="T93" fmla="*/ 2 h 5"/>
                  <a:gd name="T94" fmla="*/ 0 w 2"/>
                  <a:gd name="T95" fmla="*/ 2 h 5"/>
                  <a:gd name="T96" fmla="*/ 0 w 2"/>
                  <a:gd name="T97" fmla="*/ 0 h 5"/>
                  <a:gd name="T98" fmla="*/ 2 w 2"/>
                  <a:gd name="T99" fmla="*/ 2 h 5"/>
                  <a:gd name="T100" fmla="*/ 0 w 2"/>
                  <a:gd name="T101" fmla="*/ 0 h 5"/>
                  <a:gd name="T102" fmla="*/ 2 w 2"/>
                  <a:gd name="T103" fmla="*/ 2 h 5"/>
                  <a:gd name="T104" fmla="*/ 2 w 2"/>
                  <a:gd name="T105" fmla="*/ 0 h 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"/>
                  <a:gd name="T160" fmla="*/ 0 h 5"/>
                  <a:gd name="T161" fmla="*/ 2 w 2"/>
                  <a:gd name="T162" fmla="*/ 5 h 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" h="5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57" name="Freeform 257"/>
              <p:cNvSpPr>
                <a:spLocks noEditPoints="1" noChangeArrowheads="1"/>
              </p:cNvSpPr>
              <p:nvPr/>
            </p:nvSpPr>
            <p:spPr bwMode="auto">
              <a:xfrm>
                <a:off x="2000" y="1015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2 h 4"/>
                  <a:gd name="T4" fmla="*/ 2 w 2"/>
                  <a:gd name="T5" fmla="*/ 2 h 4"/>
                  <a:gd name="T6" fmla="*/ 2 w 2"/>
                  <a:gd name="T7" fmla="*/ 2 h 4"/>
                  <a:gd name="T8" fmla="*/ 2 w 2"/>
                  <a:gd name="T9" fmla="*/ 2 h 4"/>
                  <a:gd name="T10" fmla="*/ 2 w 2"/>
                  <a:gd name="T11" fmla="*/ 2 h 4"/>
                  <a:gd name="T12" fmla="*/ 2 w 2"/>
                  <a:gd name="T13" fmla="*/ 2 h 4"/>
                  <a:gd name="T14" fmla="*/ 2 w 2"/>
                  <a:gd name="T15" fmla="*/ 2 h 4"/>
                  <a:gd name="T16" fmla="*/ 2 w 2"/>
                  <a:gd name="T17" fmla="*/ 2 h 4"/>
                  <a:gd name="T18" fmla="*/ 2 w 2"/>
                  <a:gd name="T19" fmla="*/ 4 h 4"/>
                  <a:gd name="T20" fmla="*/ 2 w 2"/>
                  <a:gd name="T21" fmla="*/ 4 h 4"/>
                  <a:gd name="T22" fmla="*/ 2 w 2"/>
                  <a:gd name="T23" fmla="*/ 4 h 4"/>
                  <a:gd name="T24" fmla="*/ 2 w 2"/>
                  <a:gd name="T25" fmla="*/ 4 h 4"/>
                  <a:gd name="T26" fmla="*/ 2 w 2"/>
                  <a:gd name="T27" fmla="*/ 4 h 4"/>
                  <a:gd name="T28" fmla="*/ 2 w 2"/>
                  <a:gd name="T29" fmla="*/ 4 h 4"/>
                  <a:gd name="T30" fmla="*/ 0 w 2"/>
                  <a:gd name="T31" fmla="*/ 4 h 4"/>
                  <a:gd name="T32" fmla="*/ 0 w 2"/>
                  <a:gd name="T33" fmla="*/ 2 h 4"/>
                  <a:gd name="T34" fmla="*/ 0 w 2"/>
                  <a:gd name="T35" fmla="*/ 2 h 4"/>
                  <a:gd name="T36" fmla="*/ 0 w 2"/>
                  <a:gd name="T37" fmla="*/ 2 h 4"/>
                  <a:gd name="T38" fmla="*/ 0 w 2"/>
                  <a:gd name="T39" fmla="*/ 2 h 4"/>
                  <a:gd name="T40" fmla="*/ 0 w 2"/>
                  <a:gd name="T41" fmla="*/ 2 h 4"/>
                  <a:gd name="T42" fmla="*/ 0 w 2"/>
                  <a:gd name="T43" fmla="*/ 2 h 4"/>
                  <a:gd name="T44" fmla="*/ 0 w 2"/>
                  <a:gd name="T45" fmla="*/ 2 h 4"/>
                  <a:gd name="T46" fmla="*/ 0 w 2"/>
                  <a:gd name="T47" fmla="*/ 0 h 4"/>
                  <a:gd name="T48" fmla="*/ 0 w 2"/>
                  <a:gd name="T49" fmla="*/ 2 h 4"/>
                  <a:gd name="T50" fmla="*/ 0 w 2"/>
                  <a:gd name="T51" fmla="*/ 2 h 4"/>
                  <a:gd name="T52" fmla="*/ 0 w 2"/>
                  <a:gd name="T53" fmla="*/ 0 h 4"/>
                  <a:gd name="T54" fmla="*/ 2 w 2"/>
                  <a:gd name="T55" fmla="*/ 0 h 4"/>
                  <a:gd name="T56" fmla="*/ 2 w 2"/>
                  <a:gd name="T57" fmla="*/ 0 h 4"/>
                  <a:gd name="T58" fmla="*/ 0 w 2"/>
                  <a:gd name="T59" fmla="*/ 2 h 4"/>
                  <a:gd name="T60" fmla="*/ 0 w 2"/>
                  <a:gd name="T61" fmla="*/ 2 h 4"/>
                  <a:gd name="T62" fmla="*/ 0 w 2"/>
                  <a:gd name="T63" fmla="*/ 2 h 4"/>
                  <a:gd name="T64" fmla="*/ 0 w 2"/>
                  <a:gd name="T65" fmla="*/ 2 h 4"/>
                  <a:gd name="T66" fmla="*/ 0 w 2"/>
                  <a:gd name="T67" fmla="*/ 2 h 4"/>
                  <a:gd name="T68" fmla="*/ 0 w 2"/>
                  <a:gd name="T69" fmla="*/ 2 h 4"/>
                  <a:gd name="T70" fmla="*/ 0 w 2"/>
                  <a:gd name="T71" fmla="*/ 2 h 4"/>
                  <a:gd name="T72" fmla="*/ 2 w 2"/>
                  <a:gd name="T73" fmla="*/ 4 h 4"/>
                  <a:gd name="T74" fmla="*/ 2 w 2"/>
                  <a:gd name="T75" fmla="*/ 2 h 4"/>
                  <a:gd name="T76" fmla="*/ 2 w 2"/>
                  <a:gd name="T77" fmla="*/ 4 h 4"/>
                  <a:gd name="T78" fmla="*/ 2 w 2"/>
                  <a:gd name="T79" fmla="*/ 2 h 4"/>
                  <a:gd name="T80" fmla="*/ 2 w 2"/>
                  <a:gd name="T81" fmla="*/ 2 h 4"/>
                  <a:gd name="T82" fmla="*/ 2 w 2"/>
                  <a:gd name="T83" fmla="*/ 2 h 4"/>
                  <a:gd name="T84" fmla="*/ 2 w 2"/>
                  <a:gd name="T85" fmla="*/ 2 h 4"/>
                  <a:gd name="T86" fmla="*/ 2 w 2"/>
                  <a:gd name="T87" fmla="*/ 2 h 4"/>
                  <a:gd name="T88" fmla="*/ 2 w 2"/>
                  <a:gd name="T89" fmla="*/ 4 h 4"/>
                  <a:gd name="T90" fmla="*/ 2 w 2"/>
                  <a:gd name="T91" fmla="*/ 4 h 4"/>
                  <a:gd name="T92" fmla="*/ 2 w 2"/>
                  <a:gd name="T93" fmla="*/ 4 h 4"/>
                  <a:gd name="T94" fmla="*/ 2 w 2"/>
                  <a:gd name="T95" fmla="*/ 2 h 4"/>
                  <a:gd name="T96" fmla="*/ 2 w 2"/>
                  <a:gd name="T97" fmla="*/ 2 h 4"/>
                  <a:gd name="T98" fmla="*/ 2 w 2"/>
                  <a:gd name="T99" fmla="*/ 2 h 4"/>
                  <a:gd name="T100" fmla="*/ 2 w 2"/>
                  <a:gd name="T101" fmla="*/ 2 h 4"/>
                  <a:gd name="T102" fmla="*/ 2 w 2"/>
                  <a:gd name="T103" fmla="*/ 4 h 4"/>
                  <a:gd name="T104" fmla="*/ 2 w 2"/>
                  <a:gd name="T105" fmla="*/ 2 h 4"/>
                  <a:gd name="T106" fmla="*/ 2 w 2"/>
                  <a:gd name="T107" fmla="*/ 2 h 4"/>
                  <a:gd name="T108" fmla="*/ 2 w 2"/>
                  <a:gd name="T109" fmla="*/ 0 h 4"/>
                  <a:gd name="T110" fmla="*/ 2 w 2"/>
                  <a:gd name="T111" fmla="*/ 0 h 4"/>
                  <a:gd name="T112" fmla="*/ 2 w 2"/>
                  <a:gd name="T113" fmla="*/ 0 h 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"/>
                  <a:gd name="T172" fmla="*/ 0 h 4"/>
                  <a:gd name="T173" fmla="*/ 2 w 2"/>
                  <a:gd name="T174" fmla="*/ 4 h 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2" y="4"/>
                    </a:moveTo>
                    <a:lnTo>
                      <a:pt x="2" y="4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2" y="4"/>
                    </a:moveTo>
                    <a:lnTo>
                      <a:pt x="2" y="4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4"/>
                    </a:moveTo>
                    <a:lnTo>
                      <a:pt x="2" y="4"/>
                    </a:lnTo>
                    <a:close/>
                    <a:moveTo>
                      <a:pt x="2" y="4"/>
                    </a:moveTo>
                    <a:lnTo>
                      <a:pt x="2" y="4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4"/>
                    </a:moveTo>
                    <a:lnTo>
                      <a:pt x="2" y="4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58" name="Freeform 258"/>
              <p:cNvSpPr>
                <a:spLocks noEditPoints="1" noChangeArrowheads="1"/>
              </p:cNvSpPr>
              <p:nvPr/>
            </p:nvSpPr>
            <p:spPr bwMode="auto">
              <a:xfrm>
                <a:off x="2002" y="1015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5 w 5"/>
                  <a:gd name="T3" fmla="*/ 2 h 4"/>
                  <a:gd name="T4" fmla="*/ 3 w 5"/>
                  <a:gd name="T5" fmla="*/ 2 h 4"/>
                  <a:gd name="T6" fmla="*/ 3 w 5"/>
                  <a:gd name="T7" fmla="*/ 2 h 4"/>
                  <a:gd name="T8" fmla="*/ 3 w 5"/>
                  <a:gd name="T9" fmla="*/ 2 h 4"/>
                  <a:gd name="T10" fmla="*/ 3 w 5"/>
                  <a:gd name="T11" fmla="*/ 2 h 4"/>
                  <a:gd name="T12" fmla="*/ 3 w 5"/>
                  <a:gd name="T13" fmla="*/ 2 h 4"/>
                  <a:gd name="T14" fmla="*/ 3 w 5"/>
                  <a:gd name="T15" fmla="*/ 2 h 4"/>
                  <a:gd name="T16" fmla="*/ 3 w 5"/>
                  <a:gd name="T17" fmla="*/ 2 h 4"/>
                  <a:gd name="T18" fmla="*/ 3 w 5"/>
                  <a:gd name="T19" fmla="*/ 2 h 4"/>
                  <a:gd name="T20" fmla="*/ 3 w 5"/>
                  <a:gd name="T21" fmla="*/ 4 h 4"/>
                  <a:gd name="T22" fmla="*/ 3 w 5"/>
                  <a:gd name="T23" fmla="*/ 4 h 4"/>
                  <a:gd name="T24" fmla="*/ 3 w 5"/>
                  <a:gd name="T25" fmla="*/ 4 h 4"/>
                  <a:gd name="T26" fmla="*/ 5 w 5"/>
                  <a:gd name="T27" fmla="*/ 4 h 4"/>
                  <a:gd name="T28" fmla="*/ 5 w 5"/>
                  <a:gd name="T29" fmla="*/ 4 h 4"/>
                  <a:gd name="T30" fmla="*/ 5 w 5"/>
                  <a:gd name="T31" fmla="*/ 4 h 4"/>
                  <a:gd name="T32" fmla="*/ 5 w 5"/>
                  <a:gd name="T33" fmla="*/ 4 h 4"/>
                  <a:gd name="T34" fmla="*/ 5 w 5"/>
                  <a:gd name="T35" fmla="*/ 4 h 4"/>
                  <a:gd name="T36" fmla="*/ 5 w 5"/>
                  <a:gd name="T37" fmla="*/ 4 h 4"/>
                  <a:gd name="T38" fmla="*/ 3 w 5"/>
                  <a:gd name="T39" fmla="*/ 4 h 4"/>
                  <a:gd name="T40" fmla="*/ 3 w 5"/>
                  <a:gd name="T41" fmla="*/ 4 h 4"/>
                  <a:gd name="T42" fmla="*/ 3 w 5"/>
                  <a:gd name="T43" fmla="*/ 4 h 4"/>
                  <a:gd name="T44" fmla="*/ 3 w 5"/>
                  <a:gd name="T45" fmla="*/ 4 h 4"/>
                  <a:gd name="T46" fmla="*/ 3 w 5"/>
                  <a:gd name="T47" fmla="*/ 2 h 4"/>
                  <a:gd name="T48" fmla="*/ 3 w 5"/>
                  <a:gd name="T49" fmla="*/ 2 h 4"/>
                  <a:gd name="T50" fmla="*/ 3 w 5"/>
                  <a:gd name="T51" fmla="*/ 2 h 4"/>
                  <a:gd name="T52" fmla="*/ 3 w 5"/>
                  <a:gd name="T53" fmla="*/ 2 h 4"/>
                  <a:gd name="T54" fmla="*/ 3 w 5"/>
                  <a:gd name="T55" fmla="*/ 2 h 4"/>
                  <a:gd name="T56" fmla="*/ 3 w 5"/>
                  <a:gd name="T57" fmla="*/ 0 h 4"/>
                  <a:gd name="T58" fmla="*/ 3 w 5"/>
                  <a:gd name="T59" fmla="*/ 0 h 4"/>
                  <a:gd name="T60" fmla="*/ 3 w 5"/>
                  <a:gd name="T61" fmla="*/ 2 h 4"/>
                  <a:gd name="T62" fmla="*/ 3 w 5"/>
                  <a:gd name="T63" fmla="*/ 2 h 4"/>
                  <a:gd name="T64" fmla="*/ 3 w 5"/>
                  <a:gd name="T65" fmla="*/ 0 h 4"/>
                  <a:gd name="T66" fmla="*/ 3 w 5"/>
                  <a:gd name="T67" fmla="*/ 0 h 4"/>
                  <a:gd name="T68" fmla="*/ 3 w 5"/>
                  <a:gd name="T69" fmla="*/ 2 h 4"/>
                  <a:gd name="T70" fmla="*/ 3 w 5"/>
                  <a:gd name="T71" fmla="*/ 2 h 4"/>
                  <a:gd name="T72" fmla="*/ 3 w 5"/>
                  <a:gd name="T73" fmla="*/ 2 h 4"/>
                  <a:gd name="T74" fmla="*/ 3 w 5"/>
                  <a:gd name="T75" fmla="*/ 2 h 4"/>
                  <a:gd name="T76" fmla="*/ 3 w 5"/>
                  <a:gd name="T77" fmla="*/ 0 h 4"/>
                  <a:gd name="T78" fmla="*/ 3 w 5"/>
                  <a:gd name="T79" fmla="*/ 2 h 4"/>
                  <a:gd name="T80" fmla="*/ 3 w 5"/>
                  <a:gd name="T81" fmla="*/ 4 h 4"/>
                  <a:gd name="T82" fmla="*/ 3 w 5"/>
                  <a:gd name="T83" fmla="*/ 0 h 4"/>
                  <a:gd name="T84" fmla="*/ 3 w 5"/>
                  <a:gd name="T85" fmla="*/ 4 h 4"/>
                  <a:gd name="T86" fmla="*/ 3 w 5"/>
                  <a:gd name="T87" fmla="*/ 4 h 4"/>
                  <a:gd name="T88" fmla="*/ 3 w 5"/>
                  <a:gd name="T89" fmla="*/ 0 h 4"/>
                  <a:gd name="T90" fmla="*/ 5 w 5"/>
                  <a:gd name="T91" fmla="*/ 4 h 4"/>
                  <a:gd name="T92" fmla="*/ 3 w 5"/>
                  <a:gd name="T93" fmla="*/ 2 h 4"/>
                  <a:gd name="T94" fmla="*/ 5 w 5"/>
                  <a:gd name="T95" fmla="*/ 4 h 4"/>
                  <a:gd name="T96" fmla="*/ 5 w 5"/>
                  <a:gd name="T97" fmla="*/ 4 h 4"/>
                  <a:gd name="T98" fmla="*/ 3 w 5"/>
                  <a:gd name="T99" fmla="*/ 2 h 4"/>
                  <a:gd name="T100" fmla="*/ 5 w 5"/>
                  <a:gd name="T101" fmla="*/ 4 h 4"/>
                  <a:gd name="T102" fmla="*/ 5 w 5"/>
                  <a:gd name="T103" fmla="*/ 4 h 4"/>
                  <a:gd name="T104" fmla="*/ 5 w 5"/>
                  <a:gd name="T105" fmla="*/ 4 h 4"/>
                  <a:gd name="T106" fmla="*/ 5 w 5"/>
                  <a:gd name="T107" fmla="*/ 2 h 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5"/>
                  <a:gd name="T163" fmla="*/ 0 h 4"/>
                  <a:gd name="T164" fmla="*/ 5 w 5"/>
                  <a:gd name="T165" fmla="*/ 4 h 4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5" h="4">
                    <a:moveTo>
                      <a:pt x="5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3" y="4"/>
                    </a:moveTo>
                    <a:lnTo>
                      <a:pt x="3" y="4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3" y="4"/>
                    </a:moveTo>
                    <a:lnTo>
                      <a:pt x="3" y="4"/>
                    </a:lnTo>
                    <a:close/>
                    <a:moveTo>
                      <a:pt x="3" y="4"/>
                    </a:moveTo>
                    <a:lnTo>
                      <a:pt x="3" y="4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3" y="4"/>
                    </a:moveTo>
                    <a:lnTo>
                      <a:pt x="3" y="4"/>
                    </a:lnTo>
                    <a:lnTo>
                      <a:pt x="5" y="4"/>
                    </a:lnTo>
                    <a:lnTo>
                      <a:pt x="3" y="4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5" y="4"/>
                    </a:moveTo>
                    <a:lnTo>
                      <a:pt x="5" y="4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5" y="4"/>
                    </a:moveTo>
                    <a:lnTo>
                      <a:pt x="5" y="4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5" y="4"/>
                    </a:moveTo>
                    <a:lnTo>
                      <a:pt x="5" y="4"/>
                    </a:lnTo>
                    <a:close/>
                    <a:moveTo>
                      <a:pt x="5" y="4"/>
                    </a:moveTo>
                    <a:lnTo>
                      <a:pt x="5" y="4"/>
                    </a:lnTo>
                    <a:close/>
                    <a:moveTo>
                      <a:pt x="5" y="4"/>
                    </a:moveTo>
                    <a:lnTo>
                      <a:pt x="5" y="4"/>
                    </a:lnTo>
                    <a:close/>
                    <a:moveTo>
                      <a:pt x="5" y="2"/>
                    </a:moveTo>
                    <a:lnTo>
                      <a:pt x="5" y="2"/>
                    </a:lnTo>
                    <a:close/>
                    <a:moveTo>
                      <a:pt x="5" y="0"/>
                    </a:move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59" name="Freeform 259"/>
              <p:cNvSpPr>
                <a:spLocks noEditPoints="1" noChangeArrowheads="1"/>
              </p:cNvSpPr>
              <p:nvPr/>
            </p:nvSpPr>
            <p:spPr bwMode="auto">
              <a:xfrm>
                <a:off x="2007" y="1015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2 h 4"/>
                  <a:gd name="T4" fmla="*/ 2 w 2"/>
                  <a:gd name="T5" fmla="*/ 2 h 4"/>
                  <a:gd name="T6" fmla="*/ 2 w 2"/>
                  <a:gd name="T7" fmla="*/ 4 h 4"/>
                  <a:gd name="T8" fmla="*/ 2 w 2"/>
                  <a:gd name="T9" fmla="*/ 4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4 h 4"/>
                  <a:gd name="T16" fmla="*/ 2 w 2"/>
                  <a:gd name="T17" fmla="*/ 2 h 4"/>
                  <a:gd name="T18" fmla="*/ 2 w 2"/>
                  <a:gd name="T19" fmla="*/ 2 h 4"/>
                  <a:gd name="T20" fmla="*/ 0 w 2"/>
                  <a:gd name="T21" fmla="*/ 2 h 4"/>
                  <a:gd name="T22" fmla="*/ 0 w 2"/>
                  <a:gd name="T23" fmla="*/ 4 h 4"/>
                  <a:gd name="T24" fmla="*/ 0 w 2"/>
                  <a:gd name="T25" fmla="*/ 4 h 4"/>
                  <a:gd name="T26" fmla="*/ 2 w 2"/>
                  <a:gd name="T27" fmla="*/ 4 h 4"/>
                  <a:gd name="T28" fmla="*/ 0 w 2"/>
                  <a:gd name="T29" fmla="*/ 4 h 4"/>
                  <a:gd name="T30" fmla="*/ 0 w 2"/>
                  <a:gd name="T31" fmla="*/ 4 h 4"/>
                  <a:gd name="T32" fmla="*/ 0 w 2"/>
                  <a:gd name="T33" fmla="*/ 4 h 4"/>
                  <a:gd name="T34" fmla="*/ 0 w 2"/>
                  <a:gd name="T35" fmla="*/ 4 h 4"/>
                  <a:gd name="T36" fmla="*/ 0 w 2"/>
                  <a:gd name="T37" fmla="*/ 2 h 4"/>
                  <a:gd name="T38" fmla="*/ 0 w 2"/>
                  <a:gd name="T39" fmla="*/ 2 h 4"/>
                  <a:gd name="T40" fmla="*/ 0 w 2"/>
                  <a:gd name="T41" fmla="*/ 2 h 4"/>
                  <a:gd name="T42" fmla="*/ 0 w 2"/>
                  <a:gd name="T43" fmla="*/ 0 h 4"/>
                  <a:gd name="T44" fmla="*/ 0 w 2"/>
                  <a:gd name="T45" fmla="*/ 0 h 4"/>
                  <a:gd name="T46" fmla="*/ 0 w 2"/>
                  <a:gd name="T47" fmla="*/ 2 h 4"/>
                  <a:gd name="T48" fmla="*/ 0 w 2"/>
                  <a:gd name="T49" fmla="*/ 2 h 4"/>
                  <a:gd name="T50" fmla="*/ 0 w 2"/>
                  <a:gd name="T51" fmla="*/ 2 h 4"/>
                  <a:gd name="T52" fmla="*/ 0 w 2"/>
                  <a:gd name="T53" fmla="*/ 2 h 4"/>
                  <a:gd name="T54" fmla="*/ 0 w 2"/>
                  <a:gd name="T55" fmla="*/ 2 h 4"/>
                  <a:gd name="T56" fmla="*/ 0 w 2"/>
                  <a:gd name="T57" fmla="*/ 0 h 4"/>
                  <a:gd name="T58" fmla="*/ 0 w 2"/>
                  <a:gd name="T59" fmla="*/ 0 h 4"/>
                  <a:gd name="T60" fmla="*/ 0 w 2"/>
                  <a:gd name="T61" fmla="*/ 2 h 4"/>
                  <a:gd name="T62" fmla="*/ 0 w 2"/>
                  <a:gd name="T63" fmla="*/ 2 h 4"/>
                  <a:gd name="T64" fmla="*/ 2 w 2"/>
                  <a:gd name="T65" fmla="*/ 2 h 4"/>
                  <a:gd name="T66" fmla="*/ 0 w 2"/>
                  <a:gd name="T67" fmla="*/ 0 h 4"/>
                  <a:gd name="T68" fmla="*/ 0 w 2"/>
                  <a:gd name="T69" fmla="*/ 0 h 4"/>
                  <a:gd name="T70" fmla="*/ 0 w 2"/>
                  <a:gd name="T71" fmla="*/ 2 h 4"/>
                  <a:gd name="T72" fmla="*/ 0 w 2"/>
                  <a:gd name="T73" fmla="*/ 2 h 4"/>
                  <a:gd name="T74" fmla="*/ 0 w 2"/>
                  <a:gd name="T75" fmla="*/ 0 h 4"/>
                  <a:gd name="T76" fmla="*/ 0 w 2"/>
                  <a:gd name="T77" fmla="*/ 0 h 4"/>
                  <a:gd name="T78" fmla="*/ 2 w 2"/>
                  <a:gd name="T79" fmla="*/ 2 h 4"/>
                  <a:gd name="T80" fmla="*/ 2 w 2"/>
                  <a:gd name="T81" fmla="*/ 2 h 4"/>
                  <a:gd name="T82" fmla="*/ 2 w 2"/>
                  <a:gd name="T83" fmla="*/ 2 h 4"/>
                  <a:gd name="T84" fmla="*/ 2 w 2"/>
                  <a:gd name="T85" fmla="*/ 0 h 4"/>
                  <a:gd name="T86" fmla="*/ 2 w 2"/>
                  <a:gd name="T87" fmla="*/ 0 h 4"/>
                  <a:gd name="T88" fmla="*/ 2 w 2"/>
                  <a:gd name="T89" fmla="*/ 2 h 4"/>
                  <a:gd name="T90" fmla="*/ 2 w 2"/>
                  <a:gd name="T91" fmla="*/ 2 h 4"/>
                  <a:gd name="T92" fmla="*/ 2 w 2"/>
                  <a:gd name="T93" fmla="*/ 2 h 4"/>
                  <a:gd name="T94" fmla="*/ 2 w 2"/>
                  <a:gd name="T95" fmla="*/ 2 h 4"/>
                  <a:gd name="T96" fmla="*/ 2 w 2"/>
                  <a:gd name="T97" fmla="*/ 0 h 4"/>
                  <a:gd name="T98" fmla="*/ 2 w 2"/>
                  <a:gd name="T99" fmla="*/ 0 h 4"/>
                  <a:gd name="T100" fmla="*/ 2 w 2"/>
                  <a:gd name="T101" fmla="*/ 4 h 4"/>
                  <a:gd name="T102" fmla="*/ 2 w 2"/>
                  <a:gd name="T103" fmla="*/ 2 h 4"/>
                  <a:gd name="T104" fmla="*/ 2 w 2"/>
                  <a:gd name="T105" fmla="*/ 0 h 4"/>
                  <a:gd name="T106" fmla="*/ 2 w 2"/>
                  <a:gd name="T107" fmla="*/ 2 h 4"/>
                  <a:gd name="T108" fmla="*/ 2 w 2"/>
                  <a:gd name="T109" fmla="*/ 4 h 4"/>
                  <a:gd name="T110" fmla="*/ 2 w 2"/>
                  <a:gd name="T111" fmla="*/ 2 h 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"/>
                  <a:gd name="T169" fmla="*/ 0 h 4"/>
                  <a:gd name="T170" fmla="*/ 2 w 2"/>
                  <a:gd name="T171" fmla="*/ 4 h 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4"/>
                    </a:moveTo>
                    <a:lnTo>
                      <a:pt x="2" y="4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4"/>
                    </a:moveTo>
                    <a:lnTo>
                      <a:pt x="2" y="4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4"/>
                    </a:move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60" name="Freeform 260"/>
              <p:cNvSpPr>
                <a:spLocks noChangeArrowheads="1"/>
              </p:cNvSpPr>
              <p:nvPr/>
            </p:nvSpPr>
            <p:spPr bwMode="auto">
              <a:xfrm>
                <a:off x="1993" y="102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0 h 2"/>
                  <a:gd name="T14" fmla="*/ 2 w 2"/>
                  <a:gd name="T15" fmla="*/ 0 h 2"/>
                  <a:gd name="T16" fmla="*/ 2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2 h 2"/>
                  <a:gd name="T24" fmla="*/ 2 w 2"/>
                  <a:gd name="T25" fmla="*/ 2 h 2"/>
                  <a:gd name="T26" fmla="*/ 2 w 2"/>
                  <a:gd name="T27" fmla="*/ 2 h 2"/>
                  <a:gd name="T28" fmla="*/ 2 w 2"/>
                  <a:gd name="T29" fmla="*/ 2 h 2"/>
                  <a:gd name="T30" fmla="*/ 2 w 2"/>
                  <a:gd name="T31" fmla="*/ 2 h 2"/>
                  <a:gd name="T32" fmla="*/ 2 w 2"/>
                  <a:gd name="T33" fmla="*/ 0 h 2"/>
                  <a:gd name="T34" fmla="*/ 2 w 2"/>
                  <a:gd name="T35" fmla="*/ 2 h 2"/>
                  <a:gd name="T36" fmla="*/ 2 w 2"/>
                  <a:gd name="T37" fmla="*/ 2 h 2"/>
                  <a:gd name="T38" fmla="*/ 2 w 2"/>
                  <a:gd name="T39" fmla="*/ 2 h 2"/>
                  <a:gd name="T40" fmla="*/ 2 w 2"/>
                  <a:gd name="T41" fmla="*/ 2 h 2"/>
                  <a:gd name="T42" fmla="*/ 2 w 2"/>
                  <a:gd name="T43" fmla="*/ 2 h 2"/>
                  <a:gd name="T44" fmla="*/ 2 w 2"/>
                  <a:gd name="T45" fmla="*/ 2 h 2"/>
                  <a:gd name="T46" fmla="*/ 2 w 2"/>
                  <a:gd name="T47" fmla="*/ 2 h 2"/>
                  <a:gd name="T48" fmla="*/ 2 w 2"/>
                  <a:gd name="T49" fmla="*/ 2 h 2"/>
                  <a:gd name="T50" fmla="*/ 2 w 2"/>
                  <a:gd name="T51" fmla="*/ 2 h 2"/>
                  <a:gd name="T52" fmla="*/ 2 w 2"/>
                  <a:gd name="T53" fmla="*/ 2 h 2"/>
                  <a:gd name="T54" fmla="*/ 2 w 2"/>
                  <a:gd name="T55" fmla="*/ 2 h 2"/>
                  <a:gd name="T56" fmla="*/ 2 w 2"/>
                  <a:gd name="T57" fmla="*/ 2 h 2"/>
                  <a:gd name="T58" fmla="*/ 2 w 2"/>
                  <a:gd name="T59" fmla="*/ 2 h 2"/>
                  <a:gd name="T60" fmla="*/ 0 w 2"/>
                  <a:gd name="T61" fmla="*/ 2 h 2"/>
                  <a:gd name="T62" fmla="*/ 0 w 2"/>
                  <a:gd name="T63" fmla="*/ 2 h 2"/>
                  <a:gd name="T64" fmla="*/ 2 w 2"/>
                  <a:gd name="T65" fmla="*/ 2 h 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"/>
                  <a:gd name="T100" fmla="*/ 0 h 2"/>
                  <a:gd name="T101" fmla="*/ 2 w 2"/>
                  <a:gd name="T102" fmla="*/ 2 h 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61" name="Freeform 261"/>
              <p:cNvSpPr>
                <a:spLocks noEditPoints="1" noChangeArrowheads="1"/>
              </p:cNvSpPr>
              <p:nvPr/>
            </p:nvSpPr>
            <p:spPr bwMode="auto">
              <a:xfrm>
                <a:off x="1995" y="1022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3 w 3"/>
                  <a:gd name="T5" fmla="*/ 2 h 2"/>
                  <a:gd name="T6" fmla="*/ 3 w 3"/>
                  <a:gd name="T7" fmla="*/ 2 h 2"/>
                  <a:gd name="T8" fmla="*/ 3 w 3"/>
                  <a:gd name="T9" fmla="*/ 2 h 2"/>
                  <a:gd name="T10" fmla="*/ 3 w 3"/>
                  <a:gd name="T11" fmla="*/ 2 h 2"/>
                  <a:gd name="T12" fmla="*/ 0 w 3"/>
                  <a:gd name="T13" fmla="*/ 2 h 2"/>
                  <a:gd name="T14" fmla="*/ 0 w 3"/>
                  <a:gd name="T15" fmla="*/ 2 h 2"/>
                  <a:gd name="T16" fmla="*/ 0 w 3"/>
                  <a:gd name="T17" fmla="*/ 2 h 2"/>
                  <a:gd name="T18" fmla="*/ 0 w 3"/>
                  <a:gd name="T19" fmla="*/ 2 h 2"/>
                  <a:gd name="T20" fmla="*/ 0 w 3"/>
                  <a:gd name="T21" fmla="*/ 2 h 2"/>
                  <a:gd name="T22" fmla="*/ 0 w 3"/>
                  <a:gd name="T23" fmla="*/ 2 h 2"/>
                  <a:gd name="T24" fmla="*/ 0 w 3"/>
                  <a:gd name="T25" fmla="*/ 2 h 2"/>
                  <a:gd name="T26" fmla="*/ 3 w 3"/>
                  <a:gd name="T27" fmla="*/ 0 h 2"/>
                  <a:gd name="T28" fmla="*/ 3 w 3"/>
                  <a:gd name="T29" fmla="*/ 0 h 2"/>
                  <a:gd name="T30" fmla="*/ 3 w 3"/>
                  <a:gd name="T31" fmla="*/ 0 h 2"/>
                  <a:gd name="T32" fmla="*/ 3 w 3"/>
                  <a:gd name="T33" fmla="*/ 0 h 2"/>
                  <a:gd name="T34" fmla="*/ 3 w 3"/>
                  <a:gd name="T35" fmla="*/ 2 h 2"/>
                  <a:gd name="T36" fmla="*/ 3 w 3"/>
                  <a:gd name="T37" fmla="*/ 2 h 2"/>
                  <a:gd name="T38" fmla="*/ 3 w 3"/>
                  <a:gd name="T39" fmla="*/ 2 h 2"/>
                  <a:gd name="T40" fmla="*/ 3 w 3"/>
                  <a:gd name="T41" fmla="*/ 2 h 2"/>
                  <a:gd name="T42" fmla="*/ 3 w 3"/>
                  <a:gd name="T43" fmla="*/ 2 h 2"/>
                  <a:gd name="T44" fmla="*/ 3 w 3"/>
                  <a:gd name="T45" fmla="*/ 2 h 2"/>
                  <a:gd name="T46" fmla="*/ 3 w 3"/>
                  <a:gd name="T47" fmla="*/ 2 h 2"/>
                  <a:gd name="T48" fmla="*/ 3 w 3"/>
                  <a:gd name="T49" fmla="*/ 2 h 2"/>
                  <a:gd name="T50" fmla="*/ 3 w 3"/>
                  <a:gd name="T51" fmla="*/ 2 h 2"/>
                  <a:gd name="T52" fmla="*/ 3 w 3"/>
                  <a:gd name="T53" fmla="*/ 2 h 2"/>
                  <a:gd name="T54" fmla="*/ 3 w 3"/>
                  <a:gd name="T55" fmla="*/ 0 h 2"/>
                  <a:gd name="T56" fmla="*/ 3 w 3"/>
                  <a:gd name="T57" fmla="*/ 0 h 2"/>
                  <a:gd name="T58" fmla="*/ 3 w 3"/>
                  <a:gd name="T59" fmla="*/ 2 h 2"/>
                  <a:gd name="T60" fmla="*/ 3 w 3"/>
                  <a:gd name="T61" fmla="*/ 2 h 2"/>
                  <a:gd name="T62" fmla="*/ 3 w 3"/>
                  <a:gd name="T63" fmla="*/ 2 h 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3"/>
                  <a:gd name="T97" fmla="*/ 0 h 2"/>
                  <a:gd name="T98" fmla="*/ 3 w 3"/>
                  <a:gd name="T99" fmla="*/ 2 h 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62" name="Freeform 262"/>
              <p:cNvSpPr>
                <a:spLocks noChangeArrowheads="1"/>
              </p:cNvSpPr>
              <p:nvPr/>
            </p:nvSpPr>
            <p:spPr bwMode="auto">
              <a:xfrm>
                <a:off x="1998" y="1022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0 h 2"/>
                  <a:gd name="T4" fmla="*/ 4 w 4"/>
                  <a:gd name="T5" fmla="*/ 0 h 2"/>
                  <a:gd name="T6" fmla="*/ 4 w 4"/>
                  <a:gd name="T7" fmla="*/ 0 h 2"/>
                  <a:gd name="T8" fmla="*/ 4 w 4"/>
                  <a:gd name="T9" fmla="*/ 0 h 2"/>
                  <a:gd name="T10" fmla="*/ 4 w 4"/>
                  <a:gd name="T11" fmla="*/ 0 h 2"/>
                  <a:gd name="T12" fmla="*/ 4 w 4"/>
                  <a:gd name="T13" fmla="*/ 0 h 2"/>
                  <a:gd name="T14" fmla="*/ 4 w 4"/>
                  <a:gd name="T15" fmla="*/ 2 h 2"/>
                  <a:gd name="T16" fmla="*/ 4 w 4"/>
                  <a:gd name="T17" fmla="*/ 2 h 2"/>
                  <a:gd name="T18" fmla="*/ 4 w 4"/>
                  <a:gd name="T19" fmla="*/ 2 h 2"/>
                  <a:gd name="T20" fmla="*/ 4 w 4"/>
                  <a:gd name="T21" fmla="*/ 2 h 2"/>
                  <a:gd name="T22" fmla="*/ 4 w 4"/>
                  <a:gd name="T23" fmla="*/ 0 h 2"/>
                  <a:gd name="T24" fmla="*/ 4 w 4"/>
                  <a:gd name="T25" fmla="*/ 0 h 2"/>
                  <a:gd name="T26" fmla="*/ 4 w 4"/>
                  <a:gd name="T27" fmla="*/ 2 h 2"/>
                  <a:gd name="T28" fmla="*/ 4 w 4"/>
                  <a:gd name="T29" fmla="*/ 2 h 2"/>
                  <a:gd name="T30" fmla="*/ 4 w 4"/>
                  <a:gd name="T31" fmla="*/ 2 h 2"/>
                  <a:gd name="T32" fmla="*/ 2 w 4"/>
                  <a:gd name="T33" fmla="*/ 2 h 2"/>
                  <a:gd name="T34" fmla="*/ 2 w 4"/>
                  <a:gd name="T35" fmla="*/ 2 h 2"/>
                  <a:gd name="T36" fmla="*/ 2 w 4"/>
                  <a:gd name="T37" fmla="*/ 2 h 2"/>
                  <a:gd name="T38" fmla="*/ 2 w 4"/>
                  <a:gd name="T39" fmla="*/ 2 h 2"/>
                  <a:gd name="T40" fmla="*/ 2 w 4"/>
                  <a:gd name="T41" fmla="*/ 0 h 2"/>
                  <a:gd name="T42" fmla="*/ 2 w 4"/>
                  <a:gd name="T43" fmla="*/ 0 h 2"/>
                  <a:gd name="T44" fmla="*/ 2 w 4"/>
                  <a:gd name="T45" fmla="*/ 0 h 2"/>
                  <a:gd name="T46" fmla="*/ 2 w 4"/>
                  <a:gd name="T47" fmla="*/ 0 h 2"/>
                  <a:gd name="T48" fmla="*/ 2 w 4"/>
                  <a:gd name="T49" fmla="*/ 2 h 2"/>
                  <a:gd name="T50" fmla="*/ 2 w 4"/>
                  <a:gd name="T51" fmla="*/ 2 h 2"/>
                  <a:gd name="T52" fmla="*/ 2 w 4"/>
                  <a:gd name="T53" fmla="*/ 2 h 2"/>
                  <a:gd name="T54" fmla="*/ 2 w 4"/>
                  <a:gd name="T55" fmla="*/ 2 h 2"/>
                  <a:gd name="T56" fmla="*/ 2 w 4"/>
                  <a:gd name="T57" fmla="*/ 2 h 2"/>
                  <a:gd name="T58" fmla="*/ 2 w 4"/>
                  <a:gd name="T59" fmla="*/ 2 h 2"/>
                  <a:gd name="T60" fmla="*/ 2 w 4"/>
                  <a:gd name="T61" fmla="*/ 2 h 2"/>
                  <a:gd name="T62" fmla="*/ 2 w 4"/>
                  <a:gd name="T63" fmla="*/ 0 h 2"/>
                  <a:gd name="T64" fmla="*/ 2 w 4"/>
                  <a:gd name="T65" fmla="*/ 0 h 2"/>
                  <a:gd name="T66" fmla="*/ 2 w 4"/>
                  <a:gd name="T67" fmla="*/ 0 h 2"/>
                  <a:gd name="T68" fmla="*/ 2 w 4"/>
                  <a:gd name="T69" fmla="*/ 2 h 2"/>
                  <a:gd name="T70" fmla="*/ 2 w 4"/>
                  <a:gd name="T71" fmla="*/ 2 h 2"/>
                  <a:gd name="T72" fmla="*/ 2 w 4"/>
                  <a:gd name="T73" fmla="*/ 2 h 2"/>
                  <a:gd name="T74" fmla="*/ 0 w 4"/>
                  <a:gd name="T75" fmla="*/ 2 h 2"/>
                  <a:gd name="T76" fmla="*/ 0 w 4"/>
                  <a:gd name="T77" fmla="*/ 2 h 2"/>
                  <a:gd name="T78" fmla="*/ 0 w 4"/>
                  <a:gd name="T79" fmla="*/ 2 h 2"/>
                  <a:gd name="T80" fmla="*/ 0 w 4"/>
                  <a:gd name="T81" fmla="*/ 2 h 2"/>
                  <a:gd name="T82" fmla="*/ 0 w 4"/>
                  <a:gd name="T83" fmla="*/ 2 h 2"/>
                  <a:gd name="T84" fmla="*/ 0 w 4"/>
                  <a:gd name="T85" fmla="*/ 0 h 2"/>
                  <a:gd name="T86" fmla="*/ 0 w 4"/>
                  <a:gd name="T87" fmla="*/ 2 h 2"/>
                  <a:gd name="T88" fmla="*/ 0 w 4"/>
                  <a:gd name="T89" fmla="*/ 2 h 2"/>
                  <a:gd name="T90" fmla="*/ 0 w 4"/>
                  <a:gd name="T91" fmla="*/ 2 h 2"/>
                  <a:gd name="T92" fmla="*/ 0 w 4"/>
                  <a:gd name="T93" fmla="*/ 2 h 2"/>
                  <a:gd name="T94" fmla="*/ 0 w 4"/>
                  <a:gd name="T95" fmla="*/ 0 h 2"/>
                  <a:gd name="T96" fmla="*/ 2 w 4"/>
                  <a:gd name="T97" fmla="*/ 0 h 2"/>
                  <a:gd name="T98" fmla="*/ 2 w 4"/>
                  <a:gd name="T99" fmla="*/ 0 h 2"/>
                  <a:gd name="T100" fmla="*/ 2 w 4"/>
                  <a:gd name="T101" fmla="*/ 0 h 2"/>
                  <a:gd name="T102" fmla="*/ 2 w 4"/>
                  <a:gd name="T103" fmla="*/ 0 h 2"/>
                  <a:gd name="T104" fmla="*/ 2 w 4"/>
                  <a:gd name="T105" fmla="*/ 2 h 2"/>
                  <a:gd name="T106" fmla="*/ 2 w 4"/>
                  <a:gd name="T107" fmla="*/ 0 h 2"/>
                  <a:gd name="T108" fmla="*/ 2 w 4"/>
                  <a:gd name="T109" fmla="*/ 0 h 2"/>
                  <a:gd name="T110" fmla="*/ 2 w 4"/>
                  <a:gd name="T111" fmla="*/ 0 h 2"/>
                  <a:gd name="T112" fmla="*/ 2 w 4"/>
                  <a:gd name="T113" fmla="*/ 0 h 2"/>
                  <a:gd name="T114" fmla="*/ 2 w 4"/>
                  <a:gd name="T115" fmla="*/ 0 h 2"/>
                  <a:gd name="T116" fmla="*/ 2 w 4"/>
                  <a:gd name="T117" fmla="*/ 0 h 2"/>
                  <a:gd name="T118" fmla="*/ 2 w 4"/>
                  <a:gd name="T119" fmla="*/ 0 h 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4"/>
                  <a:gd name="T181" fmla="*/ 0 h 2"/>
                  <a:gd name="T182" fmla="*/ 4 w 4"/>
                  <a:gd name="T183" fmla="*/ 2 h 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4" h="2">
                    <a:moveTo>
                      <a:pt x="2" y="0"/>
                    </a:move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63" name="Freeform 263"/>
              <p:cNvSpPr>
                <a:spLocks noChangeArrowheads="1"/>
              </p:cNvSpPr>
              <p:nvPr/>
            </p:nvSpPr>
            <p:spPr bwMode="auto">
              <a:xfrm>
                <a:off x="2002" y="1019"/>
                <a:ext cx="3" cy="5"/>
              </a:xfrm>
              <a:custGeom>
                <a:avLst/>
                <a:gdLst>
                  <a:gd name="T0" fmla="*/ 3 w 3"/>
                  <a:gd name="T1" fmla="*/ 5 h 5"/>
                  <a:gd name="T2" fmla="*/ 0 w 3"/>
                  <a:gd name="T3" fmla="*/ 5 h 5"/>
                  <a:gd name="T4" fmla="*/ 0 w 3"/>
                  <a:gd name="T5" fmla="*/ 5 h 5"/>
                  <a:gd name="T6" fmla="*/ 0 w 3"/>
                  <a:gd name="T7" fmla="*/ 5 h 5"/>
                  <a:gd name="T8" fmla="*/ 0 w 3"/>
                  <a:gd name="T9" fmla="*/ 3 h 5"/>
                  <a:gd name="T10" fmla="*/ 0 w 3"/>
                  <a:gd name="T11" fmla="*/ 3 h 5"/>
                  <a:gd name="T12" fmla="*/ 0 w 3"/>
                  <a:gd name="T13" fmla="*/ 5 h 5"/>
                  <a:gd name="T14" fmla="*/ 0 w 3"/>
                  <a:gd name="T15" fmla="*/ 5 h 5"/>
                  <a:gd name="T16" fmla="*/ 0 w 3"/>
                  <a:gd name="T17" fmla="*/ 5 h 5"/>
                  <a:gd name="T18" fmla="*/ 0 w 3"/>
                  <a:gd name="T19" fmla="*/ 5 h 5"/>
                  <a:gd name="T20" fmla="*/ 0 w 3"/>
                  <a:gd name="T21" fmla="*/ 5 h 5"/>
                  <a:gd name="T22" fmla="*/ 0 w 3"/>
                  <a:gd name="T23" fmla="*/ 3 h 5"/>
                  <a:gd name="T24" fmla="*/ 0 w 3"/>
                  <a:gd name="T25" fmla="*/ 0 h 5"/>
                  <a:gd name="T26" fmla="*/ 0 w 3"/>
                  <a:gd name="T27" fmla="*/ 0 h 5"/>
                  <a:gd name="T28" fmla="*/ 0 w 3"/>
                  <a:gd name="T29" fmla="*/ 0 h 5"/>
                  <a:gd name="T30" fmla="*/ 0 w 3"/>
                  <a:gd name="T31" fmla="*/ 0 h 5"/>
                  <a:gd name="T32" fmla="*/ 3 w 3"/>
                  <a:gd name="T33" fmla="*/ 3 h 5"/>
                  <a:gd name="T34" fmla="*/ 0 w 3"/>
                  <a:gd name="T35" fmla="*/ 3 h 5"/>
                  <a:gd name="T36" fmla="*/ 0 w 3"/>
                  <a:gd name="T37" fmla="*/ 3 h 5"/>
                  <a:gd name="T38" fmla="*/ 0 w 3"/>
                  <a:gd name="T39" fmla="*/ 5 h 5"/>
                  <a:gd name="T40" fmla="*/ 0 w 3"/>
                  <a:gd name="T41" fmla="*/ 5 h 5"/>
                  <a:gd name="T42" fmla="*/ 0 w 3"/>
                  <a:gd name="T43" fmla="*/ 5 h 5"/>
                  <a:gd name="T44" fmla="*/ 0 w 3"/>
                  <a:gd name="T45" fmla="*/ 5 h 5"/>
                  <a:gd name="T46" fmla="*/ 0 w 3"/>
                  <a:gd name="T47" fmla="*/ 5 h 5"/>
                  <a:gd name="T48" fmla="*/ 0 w 3"/>
                  <a:gd name="T49" fmla="*/ 3 h 5"/>
                  <a:gd name="T50" fmla="*/ 0 w 3"/>
                  <a:gd name="T51" fmla="*/ 3 h 5"/>
                  <a:gd name="T52" fmla="*/ 3 w 3"/>
                  <a:gd name="T53" fmla="*/ 3 h 5"/>
                  <a:gd name="T54" fmla="*/ 3 w 3"/>
                  <a:gd name="T55" fmla="*/ 3 h 5"/>
                  <a:gd name="T56" fmla="*/ 3 w 3"/>
                  <a:gd name="T57" fmla="*/ 3 h 5"/>
                  <a:gd name="T58" fmla="*/ 3 w 3"/>
                  <a:gd name="T59" fmla="*/ 3 h 5"/>
                  <a:gd name="T60" fmla="*/ 3 w 3"/>
                  <a:gd name="T61" fmla="*/ 3 h 5"/>
                  <a:gd name="T62" fmla="*/ 3 w 3"/>
                  <a:gd name="T63" fmla="*/ 3 h 5"/>
                  <a:gd name="T64" fmla="*/ 3 w 3"/>
                  <a:gd name="T65" fmla="*/ 3 h 5"/>
                  <a:gd name="T66" fmla="*/ 3 w 3"/>
                  <a:gd name="T67" fmla="*/ 3 h 5"/>
                  <a:gd name="T68" fmla="*/ 3 w 3"/>
                  <a:gd name="T69" fmla="*/ 3 h 5"/>
                  <a:gd name="T70" fmla="*/ 3 w 3"/>
                  <a:gd name="T71" fmla="*/ 3 h 5"/>
                  <a:gd name="T72" fmla="*/ 3 w 3"/>
                  <a:gd name="T73" fmla="*/ 3 h 5"/>
                  <a:gd name="T74" fmla="*/ 3 w 3"/>
                  <a:gd name="T75" fmla="*/ 3 h 5"/>
                  <a:gd name="T76" fmla="*/ 3 w 3"/>
                  <a:gd name="T77" fmla="*/ 3 h 5"/>
                  <a:gd name="T78" fmla="*/ 3 w 3"/>
                  <a:gd name="T79" fmla="*/ 5 h 5"/>
                  <a:gd name="T80" fmla="*/ 3 w 3"/>
                  <a:gd name="T81" fmla="*/ 5 h 5"/>
                  <a:gd name="T82" fmla="*/ 3 w 3"/>
                  <a:gd name="T83" fmla="*/ 5 h 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"/>
                  <a:gd name="T127" fmla="*/ 0 h 5"/>
                  <a:gd name="T128" fmla="*/ 3 w 3"/>
                  <a:gd name="T129" fmla="*/ 5 h 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" h="5">
                    <a:moveTo>
                      <a:pt x="3" y="5"/>
                    </a:moveTo>
                    <a:lnTo>
                      <a:pt x="0" y="5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64" name="Freeform 264"/>
              <p:cNvSpPr>
                <a:spLocks noChangeArrowheads="1"/>
              </p:cNvSpPr>
              <p:nvPr/>
            </p:nvSpPr>
            <p:spPr bwMode="auto">
              <a:xfrm>
                <a:off x="1759" y="915"/>
                <a:ext cx="52" cy="55"/>
              </a:xfrm>
              <a:custGeom>
                <a:avLst/>
                <a:gdLst>
                  <a:gd name="T0" fmla="*/ 49 w 52"/>
                  <a:gd name="T1" fmla="*/ 29 h 55"/>
                  <a:gd name="T2" fmla="*/ 47 w 52"/>
                  <a:gd name="T3" fmla="*/ 0 h 55"/>
                  <a:gd name="T4" fmla="*/ 28 w 52"/>
                  <a:gd name="T5" fmla="*/ 0 h 55"/>
                  <a:gd name="T6" fmla="*/ 30 w 52"/>
                  <a:gd name="T7" fmla="*/ 31 h 55"/>
                  <a:gd name="T8" fmla="*/ 0 w 52"/>
                  <a:gd name="T9" fmla="*/ 33 h 55"/>
                  <a:gd name="T10" fmla="*/ 2 w 52"/>
                  <a:gd name="T11" fmla="*/ 55 h 55"/>
                  <a:gd name="T12" fmla="*/ 33 w 52"/>
                  <a:gd name="T13" fmla="*/ 52 h 55"/>
                  <a:gd name="T14" fmla="*/ 52 w 52"/>
                  <a:gd name="T15" fmla="*/ 50 h 55"/>
                  <a:gd name="T16" fmla="*/ 49 w 52"/>
                  <a:gd name="T17" fmla="*/ 29 h 5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2"/>
                  <a:gd name="T28" fmla="*/ 0 h 55"/>
                  <a:gd name="T29" fmla="*/ 52 w 52"/>
                  <a:gd name="T30" fmla="*/ 55 h 5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2" h="55">
                    <a:moveTo>
                      <a:pt x="49" y="29"/>
                    </a:moveTo>
                    <a:lnTo>
                      <a:pt x="47" y="0"/>
                    </a:lnTo>
                    <a:lnTo>
                      <a:pt x="28" y="0"/>
                    </a:lnTo>
                    <a:lnTo>
                      <a:pt x="30" y="31"/>
                    </a:lnTo>
                    <a:lnTo>
                      <a:pt x="0" y="33"/>
                    </a:lnTo>
                    <a:lnTo>
                      <a:pt x="2" y="55"/>
                    </a:lnTo>
                    <a:lnTo>
                      <a:pt x="33" y="52"/>
                    </a:lnTo>
                    <a:lnTo>
                      <a:pt x="52" y="50"/>
                    </a:lnTo>
                    <a:lnTo>
                      <a:pt x="49" y="29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65" name="Freeform 265"/>
              <p:cNvSpPr>
                <a:spLocks noChangeArrowheads="1"/>
              </p:cNvSpPr>
              <p:nvPr/>
            </p:nvSpPr>
            <p:spPr bwMode="auto">
              <a:xfrm>
                <a:off x="1330" y="1216"/>
                <a:ext cx="85" cy="62"/>
              </a:xfrm>
              <a:custGeom>
                <a:avLst/>
                <a:gdLst>
                  <a:gd name="T0" fmla="*/ 80 w 36"/>
                  <a:gd name="T1" fmla="*/ 52 h 26"/>
                  <a:gd name="T2" fmla="*/ 71 w 36"/>
                  <a:gd name="T3" fmla="*/ 62 h 26"/>
                  <a:gd name="T4" fmla="*/ 9 w 36"/>
                  <a:gd name="T5" fmla="*/ 55 h 26"/>
                  <a:gd name="T6" fmla="*/ 0 w 36"/>
                  <a:gd name="T7" fmla="*/ 43 h 26"/>
                  <a:gd name="T8" fmla="*/ 5 w 36"/>
                  <a:gd name="T9" fmla="*/ 10 h 26"/>
                  <a:gd name="T10" fmla="*/ 17 w 36"/>
                  <a:gd name="T11" fmla="*/ 0 h 26"/>
                  <a:gd name="T12" fmla="*/ 78 w 36"/>
                  <a:gd name="T13" fmla="*/ 7 h 26"/>
                  <a:gd name="T14" fmla="*/ 85 w 36"/>
                  <a:gd name="T15" fmla="*/ 19 h 26"/>
                  <a:gd name="T16" fmla="*/ 80 w 36"/>
                  <a:gd name="T17" fmla="*/ 52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6"/>
                  <a:gd name="T28" fmla="*/ 0 h 26"/>
                  <a:gd name="T29" fmla="*/ 36 w 36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6" h="26">
                    <a:moveTo>
                      <a:pt x="34" y="22"/>
                    </a:moveTo>
                    <a:cubicBezTo>
                      <a:pt x="34" y="25"/>
                      <a:pt x="32" y="26"/>
                      <a:pt x="30" y="26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2" y="22"/>
                      <a:pt x="0" y="20"/>
                      <a:pt x="0" y="18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5" y="0"/>
                      <a:pt x="7" y="0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5" y="4"/>
                      <a:pt x="36" y="6"/>
                      <a:pt x="36" y="8"/>
                    </a:cubicBezTo>
                    <a:lnTo>
                      <a:pt x="34" y="2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66" name="Freeform 266"/>
              <p:cNvSpPr>
                <a:spLocks noChangeArrowheads="1"/>
              </p:cNvSpPr>
              <p:nvPr/>
            </p:nvSpPr>
            <p:spPr bwMode="auto">
              <a:xfrm>
                <a:off x="1330" y="1226"/>
                <a:ext cx="85" cy="52"/>
              </a:xfrm>
              <a:custGeom>
                <a:avLst/>
                <a:gdLst>
                  <a:gd name="T0" fmla="*/ 80 w 36"/>
                  <a:gd name="T1" fmla="*/ 45 h 22"/>
                  <a:gd name="T2" fmla="*/ 85 w 36"/>
                  <a:gd name="T3" fmla="*/ 9 h 22"/>
                  <a:gd name="T4" fmla="*/ 85 w 36"/>
                  <a:gd name="T5" fmla="*/ 9 h 22"/>
                  <a:gd name="T6" fmla="*/ 43 w 36"/>
                  <a:gd name="T7" fmla="*/ 31 h 22"/>
                  <a:gd name="T8" fmla="*/ 43 w 36"/>
                  <a:gd name="T9" fmla="*/ 31 h 22"/>
                  <a:gd name="T10" fmla="*/ 40 w 36"/>
                  <a:gd name="T11" fmla="*/ 31 h 22"/>
                  <a:gd name="T12" fmla="*/ 7 w 36"/>
                  <a:gd name="T13" fmla="*/ 0 h 22"/>
                  <a:gd name="T14" fmla="*/ 5 w 36"/>
                  <a:gd name="T15" fmla="*/ 0 h 22"/>
                  <a:gd name="T16" fmla="*/ 0 w 36"/>
                  <a:gd name="T17" fmla="*/ 33 h 22"/>
                  <a:gd name="T18" fmla="*/ 7 w 36"/>
                  <a:gd name="T19" fmla="*/ 45 h 22"/>
                  <a:gd name="T20" fmla="*/ 17 w 36"/>
                  <a:gd name="T21" fmla="*/ 45 h 22"/>
                  <a:gd name="T22" fmla="*/ 21 w 36"/>
                  <a:gd name="T23" fmla="*/ 45 h 22"/>
                  <a:gd name="T24" fmla="*/ 40 w 36"/>
                  <a:gd name="T25" fmla="*/ 35 h 22"/>
                  <a:gd name="T26" fmla="*/ 43 w 36"/>
                  <a:gd name="T27" fmla="*/ 35 h 22"/>
                  <a:gd name="T28" fmla="*/ 59 w 36"/>
                  <a:gd name="T29" fmla="*/ 50 h 22"/>
                  <a:gd name="T30" fmla="*/ 61 w 36"/>
                  <a:gd name="T31" fmla="*/ 52 h 22"/>
                  <a:gd name="T32" fmla="*/ 71 w 36"/>
                  <a:gd name="T33" fmla="*/ 52 h 22"/>
                  <a:gd name="T34" fmla="*/ 80 w 36"/>
                  <a:gd name="T35" fmla="*/ 45 h 2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6"/>
                  <a:gd name="T55" fmla="*/ 0 h 22"/>
                  <a:gd name="T56" fmla="*/ 36 w 36"/>
                  <a:gd name="T57" fmla="*/ 22 h 2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6" h="22">
                    <a:moveTo>
                      <a:pt x="34" y="19"/>
                    </a:move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7"/>
                      <a:pt x="1" y="18"/>
                      <a:pt x="3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9" y="19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4"/>
                      <a:pt x="18" y="14"/>
                      <a:pt x="18" y="15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2"/>
                      <a:pt x="26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2" y="22"/>
                      <a:pt x="34" y="21"/>
                      <a:pt x="34" y="19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67" name="Freeform 267"/>
              <p:cNvSpPr>
                <a:spLocks noChangeArrowheads="1"/>
              </p:cNvSpPr>
              <p:nvPr/>
            </p:nvSpPr>
            <p:spPr bwMode="auto">
              <a:xfrm>
                <a:off x="1337" y="1216"/>
                <a:ext cx="78" cy="36"/>
              </a:xfrm>
              <a:custGeom>
                <a:avLst/>
                <a:gdLst>
                  <a:gd name="T0" fmla="*/ 33 w 33"/>
                  <a:gd name="T1" fmla="*/ 34 h 15"/>
                  <a:gd name="T2" fmla="*/ 38 w 33"/>
                  <a:gd name="T3" fmla="*/ 36 h 15"/>
                  <a:gd name="T4" fmla="*/ 76 w 33"/>
                  <a:gd name="T5" fmla="*/ 14 h 15"/>
                  <a:gd name="T6" fmla="*/ 78 w 33"/>
                  <a:gd name="T7" fmla="*/ 12 h 15"/>
                  <a:gd name="T8" fmla="*/ 71 w 33"/>
                  <a:gd name="T9" fmla="*/ 7 h 15"/>
                  <a:gd name="T10" fmla="*/ 7 w 33"/>
                  <a:gd name="T11" fmla="*/ 0 h 15"/>
                  <a:gd name="T12" fmla="*/ 0 w 33"/>
                  <a:gd name="T13" fmla="*/ 2 h 15"/>
                  <a:gd name="T14" fmla="*/ 2 w 33"/>
                  <a:gd name="T15" fmla="*/ 5 h 15"/>
                  <a:gd name="T16" fmla="*/ 33 w 33"/>
                  <a:gd name="T17" fmla="*/ 34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3"/>
                  <a:gd name="T28" fmla="*/ 0 h 15"/>
                  <a:gd name="T29" fmla="*/ 33 w 33"/>
                  <a:gd name="T30" fmla="*/ 15 h 1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3" h="15">
                    <a:moveTo>
                      <a:pt x="14" y="14"/>
                    </a:moveTo>
                    <a:cubicBezTo>
                      <a:pt x="15" y="15"/>
                      <a:pt x="15" y="15"/>
                      <a:pt x="16" y="15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3" y="6"/>
                      <a:pt x="33" y="5"/>
                      <a:pt x="33" y="5"/>
                    </a:cubicBezTo>
                    <a:cubicBezTo>
                      <a:pt x="32" y="4"/>
                      <a:pt x="31" y="3"/>
                      <a:pt x="30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4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68" name="Freeform 268"/>
              <p:cNvSpPr>
                <a:spLocks noChangeArrowheads="1"/>
              </p:cNvSpPr>
              <p:nvPr/>
            </p:nvSpPr>
            <p:spPr bwMode="auto">
              <a:xfrm>
                <a:off x="1359" y="1266"/>
                <a:ext cx="21" cy="9"/>
              </a:xfrm>
              <a:custGeom>
                <a:avLst/>
                <a:gdLst>
                  <a:gd name="T0" fmla="*/ 0 w 9"/>
                  <a:gd name="T1" fmla="*/ 5 h 4"/>
                  <a:gd name="T2" fmla="*/ 0 w 9"/>
                  <a:gd name="T3" fmla="*/ 7 h 4"/>
                  <a:gd name="T4" fmla="*/ 21 w 9"/>
                  <a:gd name="T5" fmla="*/ 9 h 4"/>
                  <a:gd name="T6" fmla="*/ 21 w 9"/>
                  <a:gd name="T7" fmla="*/ 9 h 4"/>
                  <a:gd name="T8" fmla="*/ 14 w 9"/>
                  <a:gd name="T9" fmla="*/ 0 h 4"/>
                  <a:gd name="T10" fmla="*/ 9 w 9"/>
                  <a:gd name="T11" fmla="*/ 0 h 4"/>
                  <a:gd name="T12" fmla="*/ 0 w 9"/>
                  <a:gd name="T13" fmla="*/ 5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"/>
                  <a:gd name="T22" fmla="*/ 0 h 4"/>
                  <a:gd name="T23" fmla="*/ 9 w 9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" h="4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69" name="Freeform 269"/>
              <p:cNvSpPr>
                <a:spLocks noChangeArrowheads="1"/>
              </p:cNvSpPr>
              <p:nvPr/>
            </p:nvSpPr>
            <p:spPr bwMode="auto">
              <a:xfrm>
                <a:off x="1013" y="780"/>
                <a:ext cx="52" cy="19"/>
              </a:xfrm>
              <a:custGeom>
                <a:avLst/>
                <a:gdLst>
                  <a:gd name="T0" fmla="*/ 52 w 22"/>
                  <a:gd name="T1" fmla="*/ 5 h 8"/>
                  <a:gd name="T2" fmla="*/ 47 w 22"/>
                  <a:gd name="T3" fmla="*/ 10 h 8"/>
                  <a:gd name="T4" fmla="*/ 7 w 22"/>
                  <a:gd name="T5" fmla="*/ 19 h 8"/>
                  <a:gd name="T6" fmla="*/ 0 w 22"/>
                  <a:gd name="T7" fmla="*/ 14 h 8"/>
                  <a:gd name="T8" fmla="*/ 5 w 22"/>
                  <a:gd name="T9" fmla="*/ 7 h 8"/>
                  <a:gd name="T10" fmla="*/ 45 w 22"/>
                  <a:gd name="T11" fmla="*/ 0 h 8"/>
                  <a:gd name="T12" fmla="*/ 52 w 22"/>
                  <a:gd name="T13" fmla="*/ 5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"/>
                  <a:gd name="T22" fmla="*/ 0 h 8"/>
                  <a:gd name="T23" fmla="*/ 22 w 22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" h="8">
                    <a:moveTo>
                      <a:pt x="22" y="2"/>
                    </a:moveTo>
                    <a:cubicBezTo>
                      <a:pt x="22" y="3"/>
                      <a:pt x="21" y="4"/>
                      <a:pt x="20" y="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1" y="7"/>
                      <a:pt x="0" y="6"/>
                    </a:cubicBezTo>
                    <a:cubicBezTo>
                      <a:pt x="0" y="5"/>
                      <a:pt x="1" y="4"/>
                      <a:pt x="2" y="3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2" y="0"/>
                      <a:pt x="22" y="2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70" name="Freeform 270"/>
              <p:cNvSpPr>
                <a:spLocks noChangeArrowheads="1"/>
              </p:cNvSpPr>
              <p:nvPr/>
            </p:nvSpPr>
            <p:spPr bwMode="auto">
              <a:xfrm>
                <a:off x="1015" y="792"/>
                <a:ext cx="52" cy="19"/>
              </a:xfrm>
              <a:custGeom>
                <a:avLst/>
                <a:gdLst>
                  <a:gd name="T0" fmla="*/ 52 w 22"/>
                  <a:gd name="T1" fmla="*/ 5 h 8"/>
                  <a:gd name="T2" fmla="*/ 47 w 22"/>
                  <a:gd name="T3" fmla="*/ 12 h 8"/>
                  <a:gd name="T4" fmla="*/ 7 w 22"/>
                  <a:gd name="T5" fmla="*/ 19 h 8"/>
                  <a:gd name="T6" fmla="*/ 0 w 22"/>
                  <a:gd name="T7" fmla="*/ 14 h 8"/>
                  <a:gd name="T8" fmla="*/ 5 w 22"/>
                  <a:gd name="T9" fmla="*/ 10 h 8"/>
                  <a:gd name="T10" fmla="*/ 47 w 22"/>
                  <a:gd name="T11" fmla="*/ 0 h 8"/>
                  <a:gd name="T12" fmla="*/ 52 w 22"/>
                  <a:gd name="T13" fmla="*/ 5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"/>
                  <a:gd name="T22" fmla="*/ 0 h 8"/>
                  <a:gd name="T23" fmla="*/ 22 w 22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" h="8">
                    <a:moveTo>
                      <a:pt x="22" y="2"/>
                    </a:moveTo>
                    <a:cubicBezTo>
                      <a:pt x="22" y="3"/>
                      <a:pt x="21" y="4"/>
                      <a:pt x="20" y="5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1" y="8"/>
                      <a:pt x="0" y="6"/>
                    </a:cubicBezTo>
                    <a:cubicBezTo>
                      <a:pt x="0" y="5"/>
                      <a:pt x="1" y="4"/>
                      <a:pt x="2" y="4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0"/>
                      <a:pt x="22" y="1"/>
                      <a:pt x="22" y="2"/>
                    </a:cubicBez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71" name="Freeform 271"/>
              <p:cNvSpPr>
                <a:spLocks noChangeArrowheads="1"/>
              </p:cNvSpPr>
              <p:nvPr/>
            </p:nvSpPr>
            <p:spPr bwMode="auto">
              <a:xfrm>
                <a:off x="1011" y="766"/>
                <a:ext cx="52" cy="19"/>
              </a:xfrm>
              <a:custGeom>
                <a:avLst/>
                <a:gdLst>
                  <a:gd name="T0" fmla="*/ 52 w 22"/>
                  <a:gd name="T1" fmla="*/ 5 h 8"/>
                  <a:gd name="T2" fmla="*/ 47 w 22"/>
                  <a:gd name="T3" fmla="*/ 12 h 8"/>
                  <a:gd name="T4" fmla="*/ 7 w 22"/>
                  <a:gd name="T5" fmla="*/ 19 h 8"/>
                  <a:gd name="T6" fmla="*/ 0 w 22"/>
                  <a:gd name="T7" fmla="*/ 14 h 8"/>
                  <a:gd name="T8" fmla="*/ 5 w 22"/>
                  <a:gd name="T9" fmla="*/ 10 h 8"/>
                  <a:gd name="T10" fmla="*/ 45 w 22"/>
                  <a:gd name="T11" fmla="*/ 0 h 8"/>
                  <a:gd name="T12" fmla="*/ 52 w 22"/>
                  <a:gd name="T13" fmla="*/ 5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"/>
                  <a:gd name="T22" fmla="*/ 0 h 8"/>
                  <a:gd name="T23" fmla="*/ 22 w 22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" h="8">
                    <a:moveTo>
                      <a:pt x="22" y="2"/>
                    </a:moveTo>
                    <a:cubicBezTo>
                      <a:pt x="22" y="3"/>
                      <a:pt x="21" y="4"/>
                      <a:pt x="20" y="5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0" y="7"/>
                      <a:pt x="0" y="6"/>
                    </a:cubicBezTo>
                    <a:cubicBezTo>
                      <a:pt x="0" y="5"/>
                      <a:pt x="1" y="4"/>
                      <a:pt x="2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2" y="1"/>
                      <a:pt x="22" y="2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72" name="Freeform 272"/>
              <p:cNvSpPr>
                <a:spLocks noEditPoints="1" noChangeArrowheads="1"/>
              </p:cNvSpPr>
              <p:nvPr/>
            </p:nvSpPr>
            <p:spPr bwMode="auto">
              <a:xfrm>
                <a:off x="1075" y="692"/>
                <a:ext cx="78" cy="71"/>
              </a:xfrm>
              <a:custGeom>
                <a:avLst/>
                <a:gdLst>
                  <a:gd name="T0" fmla="*/ 47 w 33"/>
                  <a:gd name="T1" fmla="*/ 31 h 30"/>
                  <a:gd name="T2" fmla="*/ 40 w 33"/>
                  <a:gd name="T3" fmla="*/ 26 h 30"/>
                  <a:gd name="T4" fmla="*/ 9 w 33"/>
                  <a:gd name="T5" fmla="*/ 0 h 30"/>
                  <a:gd name="T6" fmla="*/ 7 w 33"/>
                  <a:gd name="T7" fmla="*/ 5 h 30"/>
                  <a:gd name="T8" fmla="*/ 9 w 33"/>
                  <a:gd name="T9" fmla="*/ 7 h 30"/>
                  <a:gd name="T10" fmla="*/ 12 w 33"/>
                  <a:gd name="T11" fmla="*/ 36 h 30"/>
                  <a:gd name="T12" fmla="*/ 38 w 33"/>
                  <a:gd name="T13" fmla="*/ 31 h 30"/>
                  <a:gd name="T14" fmla="*/ 43 w 33"/>
                  <a:gd name="T15" fmla="*/ 36 h 30"/>
                  <a:gd name="T16" fmla="*/ 43 w 33"/>
                  <a:gd name="T17" fmla="*/ 62 h 30"/>
                  <a:gd name="T18" fmla="*/ 71 w 33"/>
                  <a:gd name="T19" fmla="*/ 59 h 30"/>
                  <a:gd name="T20" fmla="*/ 73 w 33"/>
                  <a:gd name="T21" fmla="*/ 62 h 30"/>
                  <a:gd name="T22" fmla="*/ 78 w 33"/>
                  <a:gd name="T23" fmla="*/ 57 h 30"/>
                  <a:gd name="T24" fmla="*/ 47 w 33"/>
                  <a:gd name="T25" fmla="*/ 31 h 30"/>
                  <a:gd name="T26" fmla="*/ 9 w 33"/>
                  <a:gd name="T27" fmla="*/ 5 h 30"/>
                  <a:gd name="T28" fmla="*/ 9 w 33"/>
                  <a:gd name="T29" fmla="*/ 2 h 30"/>
                  <a:gd name="T30" fmla="*/ 12 w 33"/>
                  <a:gd name="T31" fmla="*/ 2 h 30"/>
                  <a:gd name="T32" fmla="*/ 12 w 33"/>
                  <a:gd name="T33" fmla="*/ 5 h 30"/>
                  <a:gd name="T34" fmla="*/ 9 w 33"/>
                  <a:gd name="T35" fmla="*/ 5 h 30"/>
                  <a:gd name="T36" fmla="*/ 73 w 33"/>
                  <a:gd name="T37" fmla="*/ 59 h 30"/>
                  <a:gd name="T38" fmla="*/ 73 w 33"/>
                  <a:gd name="T39" fmla="*/ 57 h 30"/>
                  <a:gd name="T40" fmla="*/ 76 w 33"/>
                  <a:gd name="T41" fmla="*/ 57 h 30"/>
                  <a:gd name="T42" fmla="*/ 76 w 33"/>
                  <a:gd name="T43" fmla="*/ 59 h 30"/>
                  <a:gd name="T44" fmla="*/ 73 w 33"/>
                  <a:gd name="T45" fmla="*/ 59 h 3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3"/>
                  <a:gd name="T70" fmla="*/ 0 h 30"/>
                  <a:gd name="T71" fmla="*/ 33 w 33"/>
                  <a:gd name="T72" fmla="*/ 30 h 3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3" h="30">
                    <a:moveTo>
                      <a:pt x="20" y="13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1" y="7"/>
                      <a:pt x="0" y="11"/>
                      <a:pt x="5" y="15"/>
                    </a:cubicBezTo>
                    <a:cubicBezTo>
                      <a:pt x="8" y="18"/>
                      <a:pt x="13" y="17"/>
                      <a:pt x="16" y="13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5" y="18"/>
                      <a:pt x="14" y="23"/>
                      <a:pt x="18" y="26"/>
                    </a:cubicBezTo>
                    <a:cubicBezTo>
                      <a:pt x="22" y="30"/>
                      <a:pt x="27" y="28"/>
                      <a:pt x="30" y="25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3" y="24"/>
                      <a:pt x="33" y="24"/>
                      <a:pt x="33" y="24"/>
                    </a:cubicBezTo>
                    <a:lnTo>
                      <a:pt x="20" y="13"/>
                    </a:lnTo>
                    <a:close/>
                    <a:moveTo>
                      <a:pt x="4" y="2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4" y="2"/>
                    </a:lnTo>
                    <a:close/>
                    <a:moveTo>
                      <a:pt x="31" y="25"/>
                    </a:moveTo>
                    <a:cubicBezTo>
                      <a:pt x="31" y="24"/>
                      <a:pt x="31" y="24"/>
                      <a:pt x="31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5"/>
                      <a:pt x="32" y="25"/>
                      <a:pt x="32" y="25"/>
                    </a:cubicBezTo>
                    <a:lnTo>
                      <a:pt x="31" y="2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73" name="Freeform 273"/>
              <p:cNvSpPr>
                <a:spLocks noChangeArrowheads="1"/>
              </p:cNvSpPr>
              <p:nvPr/>
            </p:nvSpPr>
            <p:spPr bwMode="auto">
              <a:xfrm>
                <a:off x="1020" y="36"/>
                <a:ext cx="36" cy="26"/>
              </a:xfrm>
              <a:custGeom>
                <a:avLst/>
                <a:gdLst>
                  <a:gd name="T0" fmla="*/ 31 w 15"/>
                  <a:gd name="T1" fmla="*/ 26 h 11"/>
                  <a:gd name="T2" fmla="*/ 36 w 15"/>
                  <a:gd name="T3" fmla="*/ 19 h 11"/>
                  <a:gd name="T4" fmla="*/ 29 w 15"/>
                  <a:gd name="T5" fmla="*/ 9 h 11"/>
                  <a:gd name="T6" fmla="*/ 12 w 15"/>
                  <a:gd name="T7" fmla="*/ 5 h 11"/>
                  <a:gd name="T8" fmla="*/ 0 w 15"/>
                  <a:gd name="T9" fmla="*/ 0 h 11"/>
                  <a:gd name="T10" fmla="*/ 5 w 15"/>
                  <a:gd name="T11" fmla="*/ 9 h 11"/>
                  <a:gd name="T12" fmla="*/ 12 w 15"/>
                  <a:gd name="T13" fmla="*/ 14 h 11"/>
                  <a:gd name="T14" fmla="*/ 14 w 15"/>
                  <a:gd name="T15" fmla="*/ 17 h 11"/>
                  <a:gd name="T16" fmla="*/ 17 w 15"/>
                  <a:gd name="T17" fmla="*/ 19 h 11"/>
                  <a:gd name="T18" fmla="*/ 17 w 15"/>
                  <a:gd name="T19" fmla="*/ 19 h 11"/>
                  <a:gd name="T20" fmla="*/ 22 w 15"/>
                  <a:gd name="T21" fmla="*/ 21 h 11"/>
                  <a:gd name="T22" fmla="*/ 22 w 15"/>
                  <a:gd name="T23" fmla="*/ 21 h 11"/>
                  <a:gd name="T24" fmla="*/ 26 w 15"/>
                  <a:gd name="T25" fmla="*/ 21 h 11"/>
                  <a:gd name="T26" fmla="*/ 29 w 15"/>
                  <a:gd name="T27" fmla="*/ 24 h 11"/>
                  <a:gd name="T28" fmla="*/ 31 w 15"/>
                  <a:gd name="T29" fmla="*/ 26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5"/>
                  <a:gd name="T46" fmla="*/ 0 h 11"/>
                  <a:gd name="T47" fmla="*/ 15 w 15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5" h="11">
                    <a:moveTo>
                      <a:pt x="13" y="11"/>
                    </a:moveTo>
                    <a:cubicBezTo>
                      <a:pt x="14" y="11"/>
                      <a:pt x="15" y="9"/>
                      <a:pt x="15" y="8"/>
                    </a:cubicBezTo>
                    <a:cubicBezTo>
                      <a:pt x="15" y="6"/>
                      <a:pt x="13" y="5"/>
                      <a:pt x="12" y="4"/>
                    </a:cubicBezTo>
                    <a:cubicBezTo>
                      <a:pt x="10" y="3"/>
                      <a:pt x="7" y="2"/>
                      <a:pt x="5" y="2"/>
                    </a:cubicBezTo>
                    <a:cubicBezTo>
                      <a:pt x="3" y="2"/>
                      <a:pt x="2" y="1"/>
                      <a:pt x="0" y="0"/>
                    </a:cubicBezTo>
                    <a:cubicBezTo>
                      <a:pt x="0" y="2"/>
                      <a:pt x="1" y="3"/>
                      <a:pt x="2" y="4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8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9"/>
                      <a:pt x="10" y="9"/>
                      <a:pt x="11" y="9"/>
                    </a:cubicBezTo>
                    <a:cubicBezTo>
                      <a:pt x="11" y="10"/>
                      <a:pt x="12" y="10"/>
                      <a:pt x="12" y="10"/>
                    </a:cubicBezTo>
                    <a:lnTo>
                      <a:pt x="13" y="1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74" name="Freeform 274"/>
              <p:cNvSpPr>
                <a:spLocks noChangeArrowheads="1"/>
              </p:cNvSpPr>
              <p:nvPr/>
            </p:nvSpPr>
            <p:spPr bwMode="auto">
              <a:xfrm>
                <a:off x="1051" y="53"/>
                <a:ext cx="35" cy="30"/>
              </a:xfrm>
              <a:custGeom>
                <a:avLst/>
                <a:gdLst>
                  <a:gd name="T0" fmla="*/ 2 w 15"/>
                  <a:gd name="T1" fmla="*/ 12 h 13"/>
                  <a:gd name="T2" fmla="*/ 5 w 15"/>
                  <a:gd name="T3" fmla="*/ 2 h 13"/>
                  <a:gd name="T4" fmla="*/ 19 w 15"/>
                  <a:gd name="T5" fmla="*/ 7 h 13"/>
                  <a:gd name="T6" fmla="*/ 28 w 15"/>
                  <a:gd name="T7" fmla="*/ 18 h 13"/>
                  <a:gd name="T8" fmla="*/ 35 w 15"/>
                  <a:gd name="T9" fmla="*/ 28 h 13"/>
                  <a:gd name="T10" fmla="*/ 26 w 15"/>
                  <a:gd name="T11" fmla="*/ 28 h 13"/>
                  <a:gd name="T12" fmla="*/ 19 w 15"/>
                  <a:gd name="T13" fmla="*/ 23 h 13"/>
                  <a:gd name="T14" fmla="*/ 16 w 15"/>
                  <a:gd name="T15" fmla="*/ 21 h 13"/>
                  <a:gd name="T16" fmla="*/ 14 w 15"/>
                  <a:gd name="T17" fmla="*/ 18 h 13"/>
                  <a:gd name="T18" fmla="*/ 14 w 15"/>
                  <a:gd name="T19" fmla="*/ 21 h 13"/>
                  <a:gd name="T20" fmla="*/ 9 w 15"/>
                  <a:gd name="T21" fmla="*/ 16 h 13"/>
                  <a:gd name="T22" fmla="*/ 9 w 15"/>
                  <a:gd name="T23" fmla="*/ 16 h 13"/>
                  <a:gd name="T24" fmla="*/ 7 w 15"/>
                  <a:gd name="T25" fmla="*/ 14 h 13"/>
                  <a:gd name="T26" fmla="*/ 2 w 15"/>
                  <a:gd name="T27" fmla="*/ 9 h 13"/>
                  <a:gd name="T28" fmla="*/ 2 w 15"/>
                  <a:gd name="T29" fmla="*/ 12 h 1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5"/>
                  <a:gd name="T46" fmla="*/ 0 h 13"/>
                  <a:gd name="T47" fmla="*/ 15 w 15"/>
                  <a:gd name="T48" fmla="*/ 13 h 1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5" h="13">
                    <a:moveTo>
                      <a:pt x="1" y="5"/>
                    </a:moveTo>
                    <a:cubicBezTo>
                      <a:pt x="0" y="3"/>
                      <a:pt x="1" y="2"/>
                      <a:pt x="2" y="1"/>
                    </a:cubicBezTo>
                    <a:cubicBezTo>
                      <a:pt x="4" y="0"/>
                      <a:pt x="6" y="2"/>
                      <a:pt x="8" y="3"/>
                    </a:cubicBezTo>
                    <a:cubicBezTo>
                      <a:pt x="9" y="4"/>
                      <a:pt x="11" y="7"/>
                      <a:pt x="12" y="8"/>
                    </a:cubicBezTo>
                    <a:cubicBezTo>
                      <a:pt x="13" y="10"/>
                      <a:pt x="14" y="11"/>
                      <a:pt x="15" y="12"/>
                    </a:cubicBezTo>
                    <a:cubicBezTo>
                      <a:pt x="14" y="13"/>
                      <a:pt x="12" y="12"/>
                      <a:pt x="11" y="12"/>
                    </a:cubicBezTo>
                    <a:cubicBezTo>
                      <a:pt x="10" y="11"/>
                      <a:pt x="9" y="11"/>
                      <a:pt x="8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8"/>
                      <a:pt x="4" y="8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6"/>
                      <a:pt x="3" y="6"/>
                    </a:cubicBezTo>
                    <a:cubicBezTo>
                      <a:pt x="2" y="5"/>
                      <a:pt x="2" y="5"/>
                      <a:pt x="1" y="4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75" name="Freeform 275"/>
              <p:cNvSpPr>
                <a:spLocks noChangeArrowheads="1"/>
              </p:cNvSpPr>
              <p:nvPr/>
            </p:nvSpPr>
            <p:spPr bwMode="auto">
              <a:xfrm>
                <a:off x="1404" y="309"/>
                <a:ext cx="61" cy="63"/>
              </a:xfrm>
              <a:custGeom>
                <a:avLst/>
                <a:gdLst>
                  <a:gd name="T0" fmla="*/ 14 w 61"/>
                  <a:gd name="T1" fmla="*/ 63 h 63"/>
                  <a:gd name="T2" fmla="*/ 0 w 61"/>
                  <a:gd name="T3" fmla="*/ 52 h 63"/>
                  <a:gd name="T4" fmla="*/ 44 w 61"/>
                  <a:gd name="T5" fmla="*/ 0 h 63"/>
                  <a:gd name="T6" fmla="*/ 61 w 61"/>
                  <a:gd name="T7" fmla="*/ 11 h 63"/>
                  <a:gd name="T8" fmla="*/ 14 w 61"/>
                  <a:gd name="T9" fmla="*/ 63 h 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63"/>
                  <a:gd name="T17" fmla="*/ 61 w 61"/>
                  <a:gd name="T18" fmla="*/ 63 h 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63">
                    <a:moveTo>
                      <a:pt x="14" y="63"/>
                    </a:moveTo>
                    <a:lnTo>
                      <a:pt x="0" y="52"/>
                    </a:lnTo>
                    <a:lnTo>
                      <a:pt x="44" y="0"/>
                    </a:lnTo>
                    <a:lnTo>
                      <a:pt x="61" y="11"/>
                    </a:lnTo>
                    <a:lnTo>
                      <a:pt x="14" y="6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76" name="Freeform 276"/>
              <p:cNvSpPr>
                <a:spLocks noChangeArrowheads="1"/>
              </p:cNvSpPr>
              <p:nvPr/>
            </p:nvSpPr>
            <p:spPr bwMode="auto">
              <a:xfrm>
                <a:off x="1382" y="304"/>
                <a:ext cx="52" cy="52"/>
              </a:xfrm>
              <a:custGeom>
                <a:avLst/>
                <a:gdLst>
                  <a:gd name="T0" fmla="*/ 17 w 52"/>
                  <a:gd name="T1" fmla="*/ 52 h 52"/>
                  <a:gd name="T2" fmla="*/ 0 w 52"/>
                  <a:gd name="T3" fmla="*/ 40 h 52"/>
                  <a:gd name="T4" fmla="*/ 36 w 52"/>
                  <a:gd name="T5" fmla="*/ 0 h 52"/>
                  <a:gd name="T6" fmla="*/ 52 w 52"/>
                  <a:gd name="T7" fmla="*/ 12 h 52"/>
                  <a:gd name="T8" fmla="*/ 17 w 52"/>
                  <a:gd name="T9" fmla="*/ 52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52"/>
                  <a:gd name="T17" fmla="*/ 52 w 52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52">
                    <a:moveTo>
                      <a:pt x="17" y="52"/>
                    </a:moveTo>
                    <a:lnTo>
                      <a:pt x="0" y="40"/>
                    </a:lnTo>
                    <a:lnTo>
                      <a:pt x="36" y="0"/>
                    </a:lnTo>
                    <a:lnTo>
                      <a:pt x="52" y="12"/>
                    </a:lnTo>
                    <a:lnTo>
                      <a:pt x="17" y="5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77" name="Freeform 277"/>
              <p:cNvSpPr>
                <a:spLocks noChangeArrowheads="1"/>
              </p:cNvSpPr>
              <p:nvPr/>
            </p:nvSpPr>
            <p:spPr bwMode="auto">
              <a:xfrm>
                <a:off x="1363" y="299"/>
                <a:ext cx="38" cy="40"/>
              </a:xfrm>
              <a:custGeom>
                <a:avLst/>
                <a:gdLst>
                  <a:gd name="T0" fmla="*/ 14 w 38"/>
                  <a:gd name="T1" fmla="*/ 40 h 40"/>
                  <a:gd name="T2" fmla="*/ 0 w 38"/>
                  <a:gd name="T3" fmla="*/ 26 h 40"/>
                  <a:gd name="T4" fmla="*/ 24 w 38"/>
                  <a:gd name="T5" fmla="*/ 0 h 40"/>
                  <a:gd name="T6" fmla="*/ 38 w 38"/>
                  <a:gd name="T7" fmla="*/ 14 h 40"/>
                  <a:gd name="T8" fmla="*/ 14 w 38"/>
                  <a:gd name="T9" fmla="*/ 4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40"/>
                  <a:gd name="T17" fmla="*/ 38 w 38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40">
                    <a:moveTo>
                      <a:pt x="14" y="40"/>
                    </a:moveTo>
                    <a:lnTo>
                      <a:pt x="0" y="26"/>
                    </a:lnTo>
                    <a:lnTo>
                      <a:pt x="24" y="0"/>
                    </a:lnTo>
                    <a:lnTo>
                      <a:pt x="38" y="14"/>
                    </a:lnTo>
                    <a:lnTo>
                      <a:pt x="14" y="4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78" name="Freeform 278"/>
              <p:cNvSpPr>
                <a:spLocks noChangeArrowheads="1"/>
              </p:cNvSpPr>
              <p:nvPr/>
            </p:nvSpPr>
            <p:spPr bwMode="auto">
              <a:xfrm>
                <a:off x="1415" y="304"/>
                <a:ext cx="19" cy="14"/>
              </a:xfrm>
              <a:custGeom>
                <a:avLst/>
                <a:gdLst>
                  <a:gd name="T0" fmla="*/ 3 w 19"/>
                  <a:gd name="T1" fmla="*/ 0 h 14"/>
                  <a:gd name="T2" fmla="*/ 0 w 19"/>
                  <a:gd name="T3" fmla="*/ 2 h 14"/>
                  <a:gd name="T4" fmla="*/ 17 w 19"/>
                  <a:gd name="T5" fmla="*/ 14 h 14"/>
                  <a:gd name="T6" fmla="*/ 19 w 19"/>
                  <a:gd name="T7" fmla="*/ 12 h 14"/>
                  <a:gd name="T8" fmla="*/ 3 w 19"/>
                  <a:gd name="T9" fmla="*/ 0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14"/>
                  <a:gd name="T17" fmla="*/ 19 w 19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14">
                    <a:moveTo>
                      <a:pt x="3" y="0"/>
                    </a:moveTo>
                    <a:lnTo>
                      <a:pt x="0" y="2"/>
                    </a:lnTo>
                    <a:lnTo>
                      <a:pt x="17" y="14"/>
                    </a:lnTo>
                    <a:lnTo>
                      <a:pt x="19" y="1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79" name="Freeform 279"/>
              <p:cNvSpPr>
                <a:spLocks noChangeArrowheads="1"/>
              </p:cNvSpPr>
              <p:nvPr/>
            </p:nvSpPr>
            <p:spPr bwMode="auto">
              <a:xfrm>
                <a:off x="1385" y="299"/>
                <a:ext cx="19" cy="17"/>
              </a:xfrm>
              <a:custGeom>
                <a:avLst/>
                <a:gdLst>
                  <a:gd name="T0" fmla="*/ 2 w 19"/>
                  <a:gd name="T1" fmla="*/ 0 h 17"/>
                  <a:gd name="T2" fmla="*/ 0 w 19"/>
                  <a:gd name="T3" fmla="*/ 2 h 17"/>
                  <a:gd name="T4" fmla="*/ 14 w 19"/>
                  <a:gd name="T5" fmla="*/ 17 h 17"/>
                  <a:gd name="T6" fmla="*/ 19 w 19"/>
                  <a:gd name="T7" fmla="*/ 14 h 17"/>
                  <a:gd name="T8" fmla="*/ 2 w 19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17"/>
                  <a:gd name="T17" fmla="*/ 19 w 19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17">
                    <a:moveTo>
                      <a:pt x="2" y="0"/>
                    </a:moveTo>
                    <a:lnTo>
                      <a:pt x="0" y="2"/>
                    </a:lnTo>
                    <a:lnTo>
                      <a:pt x="14" y="17"/>
                    </a:lnTo>
                    <a:lnTo>
                      <a:pt x="19" y="1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80" name="Freeform 280"/>
              <p:cNvSpPr>
                <a:spLocks noChangeArrowheads="1"/>
              </p:cNvSpPr>
              <p:nvPr/>
            </p:nvSpPr>
            <p:spPr bwMode="auto">
              <a:xfrm>
                <a:off x="1446" y="306"/>
                <a:ext cx="19" cy="17"/>
              </a:xfrm>
              <a:custGeom>
                <a:avLst/>
                <a:gdLst>
                  <a:gd name="T0" fmla="*/ 5 w 19"/>
                  <a:gd name="T1" fmla="*/ 0 h 17"/>
                  <a:gd name="T2" fmla="*/ 0 w 19"/>
                  <a:gd name="T3" fmla="*/ 5 h 17"/>
                  <a:gd name="T4" fmla="*/ 17 w 19"/>
                  <a:gd name="T5" fmla="*/ 17 h 17"/>
                  <a:gd name="T6" fmla="*/ 19 w 19"/>
                  <a:gd name="T7" fmla="*/ 14 h 17"/>
                  <a:gd name="T8" fmla="*/ 5 w 19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17"/>
                  <a:gd name="T17" fmla="*/ 19 w 19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17">
                    <a:moveTo>
                      <a:pt x="5" y="0"/>
                    </a:moveTo>
                    <a:lnTo>
                      <a:pt x="0" y="5"/>
                    </a:lnTo>
                    <a:lnTo>
                      <a:pt x="17" y="17"/>
                    </a:lnTo>
                    <a:lnTo>
                      <a:pt x="19" y="1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81" name="Freeform 281"/>
              <p:cNvSpPr>
                <a:spLocks noChangeArrowheads="1"/>
              </p:cNvSpPr>
              <p:nvPr/>
            </p:nvSpPr>
            <p:spPr bwMode="auto">
              <a:xfrm>
                <a:off x="1659" y="569"/>
                <a:ext cx="38" cy="38"/>
              </a:xfrm>
              <a:custGeom>
                <a:avLst/>
                <a:gdLst>
                  <a:gd name="T0" fmla="*/ 31 w 16"/>
                  <a:gd name="T1" fmla="*/ 31 h 16"/>
                  <a:gd name="T2" fmla="*/ 7 w 16"/>
                  <a:gd name="T3" fmla="*/ 31 h 16"/>
                  <a:gd name="T4" fmla="*/ 7 w 16"/>
                  <a:gd name="T5" fmla="*/ 7 h 16"/>
                  <a:gd name="T6" fmla="*/ 31 w 16"/>
                  <a:gd name="T7" fmla="*/ 7 h 16"/>
                  <a:gd name="T8" fmla="*/ 31 w 16"/>
                  <a:gd name="T9" fmla="*/ 31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16"/>
                  <a:gd name="T17" fmla="*/ 16 w 16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16">
                    <a:moveTo>
                      <a:pt x="13" y="13"/>
                    </a:moveTo>
                    <a:cubicBezTo>
                      <a:pt x="10" y="16"/>
                      <a:pt x="6" y="15"/>
                      <a:pt x="3" y="13"/>
                    </a:cubicBezTo>
                    <a:cubicBezTo>
                      <a:pt x="0" y="10"/>
                      <a:pt x="0" y="5"/>
                      <a:pt x="3" y="3"/>
                    </a:cubicBezTo>
                    <a:cubicBezTo>
                      <a:pt x="6" y="0"/>
                      <a:pt x="10" y="0"/>
                      <a:pt x="13" y="3"/>
                    </a:cubicBezTo>
                    <a:cubicBezTo>
                      <a:pt x="16" y="6"/>
                      <a:pt x="16" y="10"/>
                      <a:pt x="13" y="13"/>
                    </a:cubicBez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82" name="Freeform 282"/>
              <p:cNvSpPr>
                <a:spLocks noChangeArrowheads="1"/>
              </p:cNvSpPr>
              <p:nvPr/>
            </p:nvSpPr>
            <p:spPr bwMode="auto">
              <a:xfrm>
                <a:off x="1593" y="586"/>
                <a:ext cx="21" cy="21"/>
              </a:xfrm>
              <a:custGeom>
                <a:avLst/>
                <a:gdLst>
                  <a:gd name="T0" fmla="*/ 19 w 9"/>
                  <a:gd name="T1" fmla="*/ 16 h 9"/>
                  <a:gd name="T2" fmla="*/ 5 w 9"/>
                  <a:gd name="T3" fmla="*/ 16 h 9"/>
                  <a:gd name="T4" fmla="*/ 5 w 9"/>
                  <a:gd name="T5" fmla="*/ 5 h 9"/>
                  <a:gd name="T6" fmla="*/ 19 w 9"/>
                  <a:gd name="T7" fmla="*/ 5 h 9"/>
                  <a:gd name="T8" fmla="*/ 19 w 9"/>
                  <a:gd name="T9" fmla="*/ 16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9"/>
                  <a:gd name="T17" fmla="*/ 9 w 9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9">
                    <a:moveTo>
                      <a:pt x="8" y="7"/>
                    </a:moveTo>
                    <a:cubicBezTo>
                      <a:pt x="6" y="9"/>
                      <a:pt x="3" y="9"/>
                      <a:pt x="2" y="7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4" y="0"/>
                      <a:pt x="6" y="0"/>
                      <a:pt x="8" y="2"/>
                    </a:cubicBezTo>
                    <a:cubicBezTo>
                      <a:pt x="9" y="3"/>
                      <a:pt x="9" y="6"/>
                      <a:pt x="8" y="7"/>
                    </a:cubicBez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83" name="Freeform 283"/>
              <p:cNvSpPr>
                <a:spLocks noChangeArrowheads="1"/>
              </p:cNvSpPr>
              <p:nvPr/>
            </p:nvSpPr>
            <p:spPr bwMode="auto">
              <a:xfrm>
                <a:off x="1657" y="650"/>
                <a:ext cx="19" cy="21"/>
              </a:xfrm>
              <a:custGeom>
                <a:avLst/>
                <a:gdLst>
                  <a:gd name="T0" fmla="*/ 17 w 8"/>
                  <a:gd name="T1" fmla="*/ 19 h 9"/>
                  <a:gd name="T2" fmla="*/ 2 w 8"/>
                  <a:gd name="T3" fmla="*/ 19 h 9"/>
                  <a:gd name="T4" fmla="*/ 2 w 8"/>
                  <a:gd name="T5" fmla="*/ 5 h 9"/>
                  <a:gd name="T6" fmla="*/ 17 w 8"/>
                  <a:gd name="T7" fmla="*/ 5 h 9"/>
                  <a:gd name="T8" fmla="*/ 17 w 8"/>
                  <a:gd name="T9" fmla="*/ 1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9"/>
                  <a:gd name="T17" fmla="*/ 8 w 8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9">
                    <a:moveTo>
                      <a:pt x="7" y="8"/>
                    </a:moveTo>
                    <a:cubicBezTo>
                      <a:pt x="5" y="9"/>
                      <a:pt x="3" y="9"/>
                      <a:pt x="1" y="8"/>
                    </a:cubicBezTo>
                    <a:cubicBezTo>
                      <a:pt x="0" y="6"/>
                      <a:pt x="0" y="3"/>
                      <a:pt x="1" y="2"/>
                    </a:cubicBezTo>
                    <a:cubicBezTo>
                      <a:pt x="3" y="0"/>
                      <a:pt x="5" y="0"/>
                      <a:pt x="7" y="2"/>
                    </a:cubicBezTo>
                    <a:cubicBezTo>
                      <a:pt x="8" y="4"/>
                      <a:pt x="8" y="6"/>
                      <a:pt x="7" y="8"/>
                    </a:cubicBez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84" name="Freeform 284"/>
              <p:cNvSpPr>
                <a:spLocks noChangeArrowheads="1"/>
              </p:cNvSpPr>
              <p:nvPr/>
            </p:nvSpPr>
            <p:spPr bwMode="auto">
              <a:xfrm>
                <a:off x="1612" y="581"/>
                <a:ext cx="71" cy="73"/>
              </a:xfrm>
              <a:custGeom>
                <a:avLst/>
                <a:gdLst>
                  <a:gd name="T0" fmla="*/ 62 w 30"/>
                  <a:gd name="T1" fmla="*/ 71 h 31"/>
                  <a:gd name="T2" fmla="*/ 62 w 30"/>
                  <a:gd name="T3" fmla="*/ 68 h 31"/>
                  <a:gd name="T4" fmla="*/ 64 w 30"/>
                  <a:gd name="T5" fmla="*/ 52 h 31"/>
                  <a:gd name="T6" fmla="*/ 19 w 30"/>
                  <a:gd name="T7" fmla="*/ 7 h 31"/>
                  <a:gd name="T8" fmla="*/ 5 w 30"/>
                  <a:gd name="T9" fmla="*/ 7 h 31"/>
                  <a:gd name="T10" fmla="*/ 0 w 30"/>
                  <a:gd name="T11" fmla="*/ 7 h 31"/>
                  <a:gd name="T12" fmla="*/ 0 w 30"/>
                  <a:gd name="T13" fmla="*/ 5 h 31"/>
                  <a:gd name="T14" fmla="*/ 24 w 30"/>
                  <a:gd name="T15" fmla="*/ 5 h 31"/>
                  <a:gd name="T16" fmla="*/ 66 w 30"/>
                  <a:gd name="T17" fmla="*/ 49 h 31"/>
                  <a:gd name="T18" fmla="*/ 66 w 30"/>
                  <a:gd name="T19" fmla="*/ 71 h 31"/>
                  <a:gd name="T20" fmla="*/ 62 w 30"/>
                  <a:gd name="T21" fmla="*/ 71 h 3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0"/>
                  <a:gd name="T34" fmla="*/ 0 h 31"/>
                  <a:gd name="T35" fmla="*/ 30 w 30"/>
                  <a:gd name="T36" fmla="*/ 31 h 3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0" h="31">
                    <a:moveTo>
                      <a:pt x="26" y="30"/>
                    </a:moveTo>
                    <a:cubicBezTo>
                      <a:pt x="26" y="30"/>
                      <a:pt x="26" y="29"/>
                      <a:pt x="26" y="29"/>
                    </a:cubicBezTo>
                    <a:cubicBezTo>
                      <a:pt x="28" y="27"/>
                      <a:pt x="28" y="24"/>
                      <a:pt x="27" y="2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2"/>
                      <a:pt x="4" y="2"/>
                      <a:pt x="2" y="3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3" y="0"/>
                      <a:pt x="7" y="0"/>
                      <a:pt x="10" y="2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0" y="24"/>
                      <a:pt x="30" y="28"/>
                      <a:pt x="28" y="30"/>
                    </a:cubicBezTo>
                    <a:cubicBezTo>
                      <a:pt x="27" y="31"/>
                      <a:pt x="27" y="31"/>
                      <a:pt x="26" y="30"/>
                    </a:cubicBez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85" name="Freeform 285"/>
              <p:cNvSpPr>
                <a:spLocks noChangeArrowheads="1"/>
              </p:cNvSpPr>
              <p:nvPr/>
            </p:nvSpPr>
            <p:spPr bwMode="auto">
              <a:xfrm>
                <a:off x="1652" y="600"/>
                <a:ext cx="14" cy="12"/>
              </a:xfrm>
              <a:custGeom>
                <a:avLst/>
                <a:gdLst>
                  <a:gd name="T0" fmla="*/ 2 w 6"/>
                  <a:gd name="T1" fmla="*/ 12 h 5"/>
                  <a:gd name="T2" fmla="*/ 2 w 6"/>
                  <a:gd name="T3" fmla="*/ 7 h 5"/>
                  <a:gd name="T4" fmla="*/ 9 w 6"/>
                  <a:gd name="T5" fmla="*/ 0 h 5"/>
                  <a:gd name="T6" fmla="*/ 12 w 6"/>
                  <a:gd name="T7" fmla="*/ 0 h 5"/>
                  <a:gd name="T8" fmla="*/ 12 w 6"/>
                  <a:gd name="T9" fmla="*/ 5 h 5"/>
                  <a:gd name="T10" fmla="*/ 5 w 6"/>
                  <a:gd name="T11" fmla="*/ 12 h 5"/>
                  <a:gd name="T12" fmla="*/ 2 w 6"/>
                  <a:gd name="T13" fmla="*/ 12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1" y="5"/>
                    </a:moveTo>
                    <a:cubicBezTo>
                      <a:pt x="0" y="4"/>
                      <a:pt x="0" y="4"/>
                      <a:pt x="1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1"/>
                      <a:pt x="6" y="1"/>
                      <a:pt x="5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86" name="Freeform 286"/>
              <p:cNvSpPr>
                <a:spLocks noChangeArrowheads="1"/>
              </p:cNvSpPr>
              <p:nvPr/>
            </p:nvSpPr>
            <p:spPr bwMode="auto">
              <a:xfrm>
                <a:off x="1600" y="593"/>
                <a:ext cx="9" cy="7"/>
              </a:xfrm>
              <a:custGeom>
                <a:avLst/>
                <a:gdLst>
                  <a:gd name="T0" fmla="*/ 0 w 4"/>
                  <a:gd name="T1" fmla="*/ 7 h 3"/>
                  <a:gd name="T2" fmla="*/ 2 w 4"/>
                  <a:gd name="T3" fmla="*/ 0 h 3"/>
                  <a:gd name="T4" fmla="*/ 7 w 4"/>
                  <a:gd name="T5" fmla="*/ 0 h 3"/>
                  <a:gd name="T6" fmla="*/ 7 w 4"/>
                  <a:gd name="T7" fmla="*/ 7 h 3"/>
                  <a:gd name="T8" fmla="*/ 0 w 4"/>
                  <a:gd name="T9" fmla="*/ 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3"/>
                  <a:gd name="T17" fmla="*/ 4 w 4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3">
                    <a:moveTo>
                      <a:pt x="0" y="3"/>
                    </a:move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87" name="Freeform 287"/>
              <p:cNvSpPr>
                <a:spLocks noChangeArrowheads="1"/>
              </p:cNvSpPr>
              <p:nvPr/>
            </p:nvSpPr>
            <p:spPr bwMode="auto">
              <a:xfrm>
                <a:off x="1661" y="657"/>
                <a:ext cx="10" cy="9"/>
              </a:xfrm>
              <a:custGeom>
                <a:avLst/>
                <a:gdLst>
                  <a:gd name="T0" fmla="*/ 3 w 4"/>
                  <a:gd name="T1" fmla="*/ 7 h 4"/>
                  <a:gd name="T2" fmla="*/ 3 w 4"/>
                  <a:gd name="T3" fmla="*/ 2 h 4"/>
                  <a:gd name="T4" fmla="*/ 7 w 4"/>
                  <a:gd name="T5" fmla="*/ 2 h 4"/>
                  <a:gd name="T6" fmla="*/ 7 w 4"/>
                  <a:gd name="T7" fmla="*/ 7 h 4"/>
                  <a:gd name="T8" fmla="*/ 3 w 4"/>
                  <a:gd name="T9" fmla="*/ 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3"/>
                    </a:moveTo>
                    <a:cubicBezTo>
                      <a:pt x="0" y="2"/>
                      <a:pt x="0" y="1"/>
                      <a:pt x="1" y="1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1" y="4"/>
                      <a:pt x="1" y="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88" name="Freeform 288"/>
              <p:cNvSpPr>
                <a:spLocks noChangeArrowheads="1"/>
              </p:cNvSpPr>
              <p:nvPr/>
            </p:nvSpPr>
            <p:spPr bwMode="auto">
              <a:xfrm>
                <a:off x="1671" y="581"/>
                <a:ext cx="14" cy="12"/>
              </a:xfrm>
              <a:custGeom>
                <a:avLst/>
                <a:gdLst>
                  <a:gd name="T0" fmla="*/ 2 w 6"/>
                  <a:gd name="T1" fmla="*/ 10 h 5"/>
                  <a:gd name="T2" fmla="*/ 2 w 6"/>
                  <a:gd name="T3" fmla="*/ 2 h 5"/>
                  <a:gd name="T4" fmla="*/ 12 w 6"/>
                  <a:gd name="T5" fmla="*/ 2 h 5"/>
                  <a:gd name="T6" fmla="*/ 12 w 6"/>
                  <a:gd name="T7" fmla="*/ 10 h 5"/>
                  <a:gd name="T8" fmla="*/ 2 w 6"/>
                  <a:gd name="T9" fmla="*/ 1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5"/>
                  <a:gd name="T17" fmla="*/ 6 w 6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5">
                    <a:moveTo>
                      <a:pt x="1" y="4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6" y="2"/>
                      <a:pt x="6" y="3"/>
                      <a:pt x="5" y="4"/>
                    </a:cubicBezTo>
                    <a:cubicBezTo>
                      <a:pt x="4" y="5"/>
                      <a:pt x="2" y="5"/>
                      <a:pt x="1" y="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89" name="Freeform 289"/>
              <p:cNvSpPr>
                <a:spLocks noChangeArrowheads="1"/>
              </p:cNvSpPr>
              <p:nvPr/>
            </p:nvSpPr>
            <p:spPr bwMode="auto">
              <a:xfrm>
                <a:off x="594" y="178"/>
                <a:ext cx="142" cy="123"/>
              </a:xfrm>
              <a:custGeom>
                <a:avLst/>
                <a:gdLst>
                  <a:gd name="T0" fmla="*/ 85 w 60"/>
                  <a:gd name="T1" fmla="*/ 7 h 52"/>
                  <a:gd name="T2" fmla="*/ 83 w 60"/>
                  <a:gd name="T3" fmla="*/ 9 h 52"/>
                  <a:gd name="T4" fmla="*/ 78 w 60"/>
                  <a:gd name="T5" fmla="*/ 5 h 52"/>
                  <a:gd name="T6" fmla="*/ 64 w 60"/>
                  <a:gd name="T7" fmla="*/ 2 h 52"/>
                  <a:gd name="T8" fmla="*/ 5 w 60"/>
                  <a:gd name="T9" fmla="*/ 40 h 52"/>
                  <a:gd name="T10" fmla="*/ 5 w 60"/>
                  <a:gd name="T11" fmla="*/ 54 h 52"/>
                  <a:gd name="T12" fmla="*/ 62 w 60"/>
                  <a:gd name="T13" fmla="*/ 118 h 52"/>
                  <a:gd name="T14" fmla="*/ 78 w 60"/>
                  <a:gd name="T15" fmla="*/ 118 h 52"/>
                  <a:gd name="T16" fmla="*/ 135 w 60"/>
                  <a:gd name="T17" fmla="*/ 83 h 52"/>
                  <a:gd name="T18" fmla="*/ 137 w 60"/>
                  <a:gd name="T19" fmla="*/ 69 h 52"/>
                  <a:gd name="T20" fmla="*/ 104 w 60"/>
                  <a:gd name="T21" fmla="*/ 33 h 52"/>
                  <a:gd name="T22" fmla="*/ 109 w 60"/>
                  <a:gd name="T23" fmla="*/ 31 h 52"/>
                  <a:gd name="T24" fmla="*/ 109 w 60"/>
                  <a:gd name="T25" fmla="*/ 24 h 52"/>
                  <a:gd name="T26" fmla="*/ 92 w 60"/>
                  <a:gd name="T27" fmla="*/ 7 h 52"/>
                  <a:gd name="T28" fmla="*/ 85 w 60"/>
                  <a:gd name="T29" fmla="*/ 7 h 5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0"/>
                  <a:gd name="T46" fmla="*/ 0 h 52"/>
                  <a:gd name="T47" fmla="*/ 60 w 60"/>
                  <a:gd name="T48" fmla="*/ 52 h 5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0" h="52">
                    <a:moveTo>
                      <a:pt x="36" y="3"/>
                    </a:moveTo>
                    <a:cubicBezTo>
                      <a:pt x="36" y="3"/>
                      <a:pt x="35" y="3"/>
                      <a:pt x="35" y="4"/>
                    </a:cubicBezTo>
                    <a:cubicBezTo>
                      <a:pt x="34" y="3"/>
                      <a:pt x="34" y="3"/>
                      <a:pt x="33" y="2"/>
                    </a:cubicBezTo>
                    <a:cubicBezTo>
                      <a:pt x="32" y="0"/>
                      <a:pt x="29" y="0"/>
                      <a:pt x="27" y="1"/>
                    </a:cubicBezTo>
                    <a:cubicBezTo>
                      <a:pt x="19" y="7"/>
                      <a:pt x="11" y="12"/>
                      <a:pt x="2" y="17"/>
                    </a:cubicBezTo>
                    <a:cubicBezTo>
                      <a:pt x="0" y="18"/>
                      <a:pt x="0" y="21"/>
                      <a:pt x="2" y="23"/>
                    </a:cubicBezTo>
                    <a:cubicBezTo>
                      <a:pt x="10" y="32"/>
                      <a:pt x="18" y="41"/>
                      <a:pt x="26" y="50"/>
                    </a:cubicBezTo>
                    <a:cubicBezTo>
                      <a:pt x="28" y="51"/>
                      <a:pt x="31" y="52"/>
                      <a:pt x="33" y="50"/>
                    </a:cubicBezTo>
                    <a:cubicBezTo>
                      <a:pt x="41" y="45"/>
                      <a:pt x="49" y="40"/>
                      <a:pt x="57" y="35"/>
                    </a:cubicBezTo>
                    <a:cubicBezTo>
                      <a:pt x="59" y="33"/>
                      <a:pt x="60" y="31"/>
                      <a:pt x="58" y="29"/>
                    </a:cubicBezTo>
                    <a:cubicBezTo>
                      <a:pt x="53" y="24"/>
                      <a:pt x="49" y="19"/>
                      <a:pt x="44" y="14"/>
                    </a:cubicBezTo>
                    <a:cubicBezTo>
                      <a:pt x="45" y="14"/>
                      <a:pt x="45" y="13"/>
                      <a:pt x="46" y="13"/>
                    </a:cubicBezTo>
                    <a:cubicBezTo>
                      <a:pt x="47" y="13"/>
                      <a:pt x="47" y="11"/>
                      <a:pt x="46" y="10"/>
                    </a:cubicBezTo>
                    <a:cubicBezTo>
                      <a:pt x="44" y="8"/>
                      <a:pt x="41" y="6"/>
                      <a:pt x="39" y="3"/>
                    </a:cubicBezTo>
                    <a:cubicBezTo>
                      <a:pt x="38" y="2"/>
                      <a:pt x="37" y="2"/>
                      <a:pt x="36" y="3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90" name="Freeform 290"/>
              <p:cNvSpPr>
                <a:spLocks noChangeArrowheads="1"/>
              </p:cNvSpPr>
              <p:nvPr/>
            </p:nvSpPr>
            <p:spPr bwMode="auto">
              <a:xfrm>
                <a:off x="606" y="178"/>
                <a:ext cx="116" cy="119"/>
              </a:xfrm>
              <a:custGeom>
                <a:avLst/>
                <a:gdLst>
                  <a:gd name="T0" fmla="*/ 116 w 116"/>
                  <a:gd name="T1" fmla="*/ 71 h 119"/>
                  <a:gd name="T2" fmla="*/ 64 w 116"/>
                  <a:gd name="T3" fmla="*/ 119 h 119"/>
                  <a:gd name="T4" fmla="*/ 0 w 116"/>
                  <a:gd name="T5" fmla="*/ 48 h 119"/>
                  <a:gd name="T6" fmla="*/ 52 w 116"/>
                  <a:gd name="T7" fmla="*/ 0 h 119"/>
                  <a:gd name="T8" fmla="*/ 116 w 116"/>
                  <a:gd name="T9" fmla="*/ 71 h 1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19"/>
                  <a:gd name="T17" fmla="*/ 116 w 116"/>
                  <a:gd name="T18" fmla="*/ 119 h 1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19">
                    <a:moveTo>
                      <a:pt x="116" y="71"/>
                    </a:moveTo>
                    <a:lnTo>
                      <a:pt x="64" y="119"/>
                    </a:lnTo>
                    <a:lnTo>
                      <a:pt x="0" y="48"/>
                    </a:lnTo>
                    <a:lnTo>
                      <a:pt x="52" y="0"/>
                    </a:lnTo>
                    <a:lnTo>
                      <a:pt x="116" y="71"/>
                    </a:lnTo>
                    <a:close/>
                  </a:path>
                </a:pathLst>
              </a:custGeom>
              <a:solidFill>
                <a:srgbClr val="E2CE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91" name="Freeform 291"/>
              <p:cNvSpPr>
                <a:spLocks noChangeArrowheads="1"/>
              </p:cNvSpPr>
              <p:nvPr/>
            </p:nvSpPr>
            <p:spPr bwMode="auto">
              <a:xfrm>
                <a:off x="606" y="178"/>
                <a:ext cx="114" cy="119"/>
              </a:xfrm>
              <a:custGeom>
                <a:avLst/>
                <a:gdLst>
                  <a:gd name="T0" fmla="*/ 114 w 48"/>
                  <a:gd name="T1" fmla="*/ 69 h 50"/>
                  <a:gd name="T2" fmla="*/ 64 w 48"/>
                  <a:gd name="T3" fmla="*/ 119 h 50"/>
                  <a:gd name="T4" fmla="*/ 0 w 48"/>
                  <a:gd name="T5" fmla="*/ 48 h 50"/>
                  <a:gd name="T6" fmla="*/ 48 w 48"/>
                  <a:gd name="T7" fmla="*/ 0 h 50"/>
                  <a:gd name="T8" fmla="*/ 114 w 48"/>
                  <a:gd name="T9" fmla="*/ 69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50"/>
                  <a:gd name="T17" fmla="*/ 48 w 48"/>
                  <a:gd name="T18" fmla="*/ 50 h 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50">
                    <a:moveTo>
                      <a:pt x="48" y="29"/>
                    </a:moveTo>
                    <a:cubicBezTo>
                      <a:pt x="41" y="36"/>
                      <a:pt x="34" y="43"/>
                      <a:pt x="27" y="50"/>
                    </a:cubicBezTo>
                    <a:cubicBezTo>
                      <a:pt x="18" y="40"/>
                      <a:pt x="9" y="30"/>
                      <a:pt x="0" y="20"/>
                    </a:cubicBezTo>
                    <a:cubicBezTo>
                      <a:pt x="6" y="13"/>
                      <a:pt x="13" y="6"/>
                      <a:pt x="20" y="0"/>
                    </a:cubicBezTo>
                    <a:cubicBezTo>
                      <a:pt x="29" y="9"/>
                      <a:pt x="38" y="19"/>
                      <a:pt x="48" y="29"/>
                    </a:cubicBezTo>
                    <a:close/>
                  </a:path>
                </a:pathLst>
              </a:custGeom>
              <a:solidFill>
                <a:srgbClr val="F0D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92" name="Freeform 292"/>
              <p:cNvSpPr>
                <a:spLocks noChangeArrowheads="1"/>
              </p:cNvSpPr>
              <p:nvPr/>
            </p:nvSpPr>
            <p:spPr bwMode="auto">
              <a:xfrm>
                <a:off x="606" y="176"/>
                <a:ext cx="109" cy="121"/>
              </a:xfrm>
              <a:custGeom>
                <a:avLst/>
                <a:gdLst>
                  <a:gd name="T0" fmla="*/ 109 w 46"/>
                  <a:gd name="T1" fmla="*/ 71 h 51"/>
                  <a:gd name="T2" fmla="*/ 64 w 46"/>
                  <a:gd name="T3" fmla="*/ 121 h 51"/>
                  <a:gd name="T4" fmla="*/ 0 w 46"/>
                  <a:gd name="T5" fmla="*/ 50 h 51"/>
                  <a:gd name="T6" fmla="*/ 43 w 46"/>
                  <a:gd name="T7" fmla="*/ 0 h 51"/>
                  <a:gd name="T8" fmla="*/ 109 w 46"/>
                  <a:gd name="T9" fmla="*/ 71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51"/>
                  <a:gd name="T17" fmla="*/ 46 w 46"/>
                  <a:gd name="T18" fmla="*/ 51 h 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51">
                    <a:moveTo>
                      <a:pt x="46" y="30"/>
                    </a:moveTo>
                    <a:cubicBezTo>
                      <a:pt x="39" y="37"/>
                      <a:pt x="33" y="44"/>
                      <a:pt x="27" y="51"/>
                    </a:cubicBezTo>
                    <a:cubicBezTo>
                      <a:pt x="18" y="41"/>
                      <a:pt x="9" y="31"/>
                      <a:pt x="0" y="21"/>
                    </a:cubicBezTo>
                    <a:cubicBezTo>
                      <a:pt x="6" y="14"/>
                      <a:pt x="12" y="7"/>
                      <a:pt x="18" y="0"/>
                    </a:cubicBezTo>
                    <a:cubicBezTo>
                      <a:pt x="27" y="10"/>
                      <a:pt x="36" y="20"/>
                      <a:pt x="46" y="30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93" name="Freeform 293"/>
              <p:cNvSpPr>
                <a:spLocks noChangeArrowheads="1"/>
              </p:cNvSpPr>
              <p:nvPr/>
            </p:nvSpPr>
            <p:spPr bwMode="auto">
              <a:xfrm>
                <a:off x="594" y="162"/>
                <a:ext cx="111" cy="137"/>
              </a:xfrm>
              <a:custGeom>
                <a:avLst/>
                <a:gdLst>
                  <a:gd name="T0" fmla="*/ 76 w 47"/>
                  <a:gd name="T1" fmla="*/ 132 h 58"/>
                  <a:gd name="T2" fmla="*/ 61 w 47"/>
                  <a:gd name="T3" fmla="*/ 132 h 58"/>
                  <a:gd name="T4" fmla="*/ 5 w 47"/>
                  <a:gd name="T5" fmla="*/ 69 h 58"/>
                  <a:gd name="T6" fmla="*/ 2 w 47"/>
                  <a:gd name="T7" fmla="*/ 54 h 58"/>
                  <a:gd name="T8" fmla="*/ 35 w 47"/>
                  <a:gd name="T9" fmla="*/ 5 h 58"/>
                  <a:gd name="T10" fmla="*/ 50 w 47"/>
                  <a:gd name="T11" fmla="*/ 5 h 58"/>
                  <a:gd name="T12" fmla="*/ 106 w 47"/>
                  <a:gd name="T13" fmla="*/ 69 h 58"/>
                  <a:gd name="T14" fmla="*/ 109 w 47"/>
                  <a:gd name="T15" fmla="*/ 83 h 58"/>
                  <a:gd name="T16" fmla="*/ 76 w 47"/>
                  <a:gd name="T17" fmla="*/ 132 h 5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7"/>
                  <a:gd name="T28" fmla="*/ 0 h 58"/>
                  <a:gd name="T29" fmla="*/ 47 w 47"/>
                  <a:gd name="T30" fmla="*/ 58 h 5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7" h="58">
                    <a:moveTo>
                      <a:pt x="32" y="56"/>
                    </a:moveTo>
                    <a:cubicBezTo>
                      <a:pt x="30" y="58"/>
                      <a:pt x="28" y="58"/>
                      <a:pt x="26" y="56"/>
                    </a:cubicBezTo>
                    <a:cubicBezTo>
                      <a:pt x="18" y="47"/>
                      <a:pt x="10" y="38"/>
                      <a:pt x="2" y="29"/>
                    </a:cubicBezTo>
                    <a:cubicBezTo>
                      <a:pt x="0" y="28"/>
                      <a:pt x="0" y="25"/>
                      <a:pt x="1" y="23"/>
                    </a:cubicBezTo>
                    <a:cubicBezTo>
                      <a:pt x="6" y="16"/>
                      <a:pt x="11" y="9"/>
                      <a:pt x="15" y="2"/>
                    </a:cubicBezTo>
                    <a:cubicBezTo>
                      <a:pt x="17" y="0"/>
                      <a:pt x="19" y="0"/>
                      <a:pt x="21" y="2"/>
                    </a:cubicBezTo>
                    <a:cubicBezTo>
                      <a:pt x="29" y="11"/>
                      <a:pt x="37" y="20"/>
                      <a:pt x="45" y="29"/>
                    </a:cubicBezTo>
                    <a:cubicBezTo>
                      <a:pt x="47" y="30"/>
                      <a:pt x="47" y="33"/>
                      <a:pt x="46" y="35"/>
                    </a:cubicBezTo>
                    <a:cubicBezTo>
                      <a:pt x="41" y="42"/>
                      <a:pt x="36" y="49"/>
                      <a:pt x="32" y="56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94" name="Freeform 294"/>
              <p:cNvSpPr>
                <a:spLocks noChangeArrowheads="1"/>
              </p:cNvSpPr>
              <p:nvPr/>
            </p:nvSpPr>
            <p:spPr bwMode="auto">
              <a:xfrm>
                <a:off x="741" y="1029"/>
                <a:ext cx="116" cy="99"/>
              </a:xfrm>
              <a:custGeom>
                <a:avLst/>
                <a:gdLst>
                  <a:gd name="T0" fmla="*/ 19 w 49"/>
                  <a:gd name="T1" fmla="*/ 2 h 42"/>
                  <a:gd name="T2" fmla="*/ 17 w 49"/>
                  <a:gd name="T3" fmla="*/ 9 h 42"/>
                  <a:gd name="T4" fmla="*/ 17 w 49"/>
                  <a:gd name="T5" fmla="*/ 9 h 42"/>
                  <a:gd name="T6" fmla="*/ 5 w 49"/>
                  <a:gd name="T7" fmla="*/ 19 h 42"/>
                  <a:gd name="T8" fmla="*/ 0 w 49"/>
                  <a:gd name="T9" fmla="*/ 83 h 42"/>
                  <a:gd name="T10" fmla="*/ 9 w 49"/>
                  <a:gd name="T11" fmla="*/ 94 h 42"/>
                  <a:gd name="T12" fmla="*/ 99 w 49"/>
                  <a:gd name="T13" fmla="*/ 99 h 42"/>
                  <a:gd name="T14" fmla="*/ 111 w 49"/>
                  <a:gd name="T15" fmla="*/ 90 h 42"/>
                  <a:gd name="T16" fmla="*/ 116 w 49"/>
                  <a:gd name="T17" fmla="*/ 26 h 42"/>
                  <a:gd name="T18" fmla="*/ 107 w 49"/>
                  <a:gd name="T19" fmla="*/ 14 h 42"/>
                  <a:gd name="T20" fmla="*/ 52 w 49"/>
                  <a:gd name="T21" fmla="*/ 12 h 42"/>
                  <a:gd name="T22" fmla="*/ 52 w 49"/>
                  <a:gd name="T23" fmla="*/ 5 h 42"/>
                  <a:gd name="T24" fmla="*/ 50 w 49"/>
                  <a:gd name="T25" fmla="*/ 2 h 42"/>
                  <a:gd name="T26" fmla="*/ 21 w 49"/>
                  <a:gd name="T27" fmla="*/ 0 h 42"/>
                  <a:gd name="T28" fmla="*/ 19 w 49"/>
                  <a:gd name="T29" fmla="*/ 2 h 4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9"/>
                  <a:gd name="T46" fmla="*/ 0 h 42"/>
                  <a:gd name="T47" fmla="*/ 49 w 49"/>
                  <a:gd name="T48" fmla="*/ 42 h 4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9" h="42">
                    <a:moveTo>
                      <a:pt x="8" y="1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4" y="4"/>
                      <a:pt x="2" y="5"/>
                      <a:pt x="2" y="8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7"/>
                      <a:pt x="2" y="39"/>
                      <a:pt x="4" y="40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5" y="42"/>
                      <a:pt x="47" y="41"/>
                      <a:pt x="47" y="3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9"/>
                      <a:pt x="47" y="7"/>
                      <a:pt x="45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1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1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95" name="Freeform 295"/>
              <p:cNvSpPr>
                <a:spLocks noChangeArrowheads="1"/>
              </p:cNvSpPr>
              <p:nvPr/>
            </p:nvSpPr>
            <p:spPr bwMode="auto">
              <a:xfrm>
                <a:off x="738" y="1041"/>
                <a:ext cx="114" cy="87"/>
              </a:xfrm>
              <a:custGeom>
                <a:avLst/>
                <a:gdLst>
                  <a:gd name="T0" fmla="*/ 100 w 48"/>
                  <a:gd name="T1" fmla="*/ 7 h 37"/>
                  <a:gd name="T2" fmla="*/ 112 w 48"/>
                  <a:gd name="T3" fmla="*/ 19 h 37"/>
                  <a:gd name="T4" fmla="*/ 114 w 48"/>
                  <a:gd name="T5" fmla="*/ 78 h 37"/>
                  <a:gd name="T6" fmla="*/ 102 w 48"/>
                  <a:gd name="T7" fmla="*/ 87 h 37"/>
                  <a:gd name="T8" fmla="*/ 12 w 48"/>
                  <a:gd name="T9" fmla="*/ 82 h 37"/>
                  <a:gd name="T10" fmla="*/ 2 w 48"/>
                  <a:gd name="T11" fmla="*/ 71 h 37"/>
                  <a:gd name="T12" fmla="*/ 0 w 48"/>
                  <a:gd name="T13" fmla="*/ 9 h 37"/>
                  <a:gd name="T14" fmla="*/ 10 w 48"/>
                  <a:gd name="T15" fmla="*/ 2 h 37"/>
                  <a:gd name="T16" fmla="*/ 100 w 48"/>
                  <a:gd name="T17" fmla="*/ 7 h 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8"/>
                  <a:gd name="T28" fmla="*/ 0 h 37"/>
                  <a:gd name="T29" fmla="*/ 48 w 48"/>
                  <a:gd name="T30" fmla="*/ 37 h 3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8" h="37">
                    <a:moveTo>
                      <a:pt x="42" y="3"/>
                    </a:moveTo>
                    <a:cubicBezTo>
                      <a:pt x="45" y="3"/>
                      <a:pt x="47" y="5"/>
                      <a:pt x="47" y="8"/>
                    </a:cubicBezTo>
                    <a:cubicBezTo>
                      <a:pt x="47" y="16"/>
                      <a:pt x="47" y="25"/>
                      <a:pt x="48" y="33"/>
                    </a:cubicBezTo>
                    <a:cubicBezTo>
                      <a:pt x="48" y="36"/>
                      <a:pt x="46" y="37"/>
                      <a:pt x="43" y="37"/>
                    </a:cubicBezTo>
                    <a:cubicBezTo>
                      <a:pt x="31" y="36"/>
                      <a:pt x="18" y="35"/>
                      <a:pt x="5" y="35"/>
                    </a:cubicBezTo>
                    <a:cubicBezTo>
                      <a:pt x="3" y="34"/>
                      <a:pt x="1" y="32"/>
                      <a:pt x="1" y="30"/>
                    </a:cubicBezTo>
                    <a:cubicBezTo>
                      <a:pt x="1" y="22"/>
                      <a:pt x="0" y="13"/>
                      <a:pt x="0" y="4"/>
                    </a:cubicBezTo>
                    <a:cubicBezTo>
                      <a:pt x="0" y="2"/>
                      <a:pt x="2" y="0"/>
                      <a:pt x="4" y="1"/>
                    </a:cubicBezTo>
                    <a:cubicBezTo>
                      <a:pt x="17" y="1"/>
                      <a:pt x="30" y="2"/>
                      <a:pt x="42" y="3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96" name="Freeform 296"/>
              <p:cNvSpPr>
                <a:spLocks noChangeArrowheads="1"/>
              </p:cNvSpPr>
              <p:nvPr/>
            </p:nvSpPr>
            <p:spPr bwMode="auto">
              <a:xfrm>
                <a:off x="1458" y="1147"/>
                <a:ext cx="54" cy="67"/>
              </a:xfrm>
              <a:custGeom>
                <a:avLst/>
                <a:gdLst>
                  <a:gd name="T0" fmla="*/ 14 w 54"/>
                  <a:gd name="T1" fmla="*/ 67 h 67"/>
                  <a:gd name="T2" fmla="*/ 0 w 54"/>
                  <a:gd name="T3" fmla="*/ 57 h 67"/>
                  <a:gd name="T4" fmla="*/ 40 w 54"/>
                  <a:gd name="T5" fmla="*/ 0 h 67"/>
                  <a:gd name="T6" fmla="*/ 54 w 54"/>
                  <a:gd name="T7" fmla="*/ 10 h 67"/>
                  <a:gd name="T8" fmla="*/ 14 w 54"/>
                  <a:gd name="T9" fmla="*/ 67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67"/>
                  <a:gd name="T17" fmla="*/ 54 w 54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67">
                    <a:moveTo>
                      <a:pt x="14" y="67"/>
                    </a:moveTo>
                    <a:lnTo>
                      <a:pt x="0" y="57"/>
                    </a:lnTo>
                    <a:lnTo>
                      <a:pt x="40" y="0"/>
                    </a:lnTo>
                    <a:lnTo>
                      <a:pt x="54" y="10"/>
                    </a:lnTo>
                    <a:lnTo>
                      <a:pt x="14" y="67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97" name="Freeform 297"/>
              <p:cNvSpPr>
                <a:spLocks noChangeArrowheads="1"/>
              </p:cNvSpPr>
              <p:nvPr/>
            </p:nvSpPr>
            <p:spPr bwMode="auto">
              <a:xfrm>
                <a:off x="1451" y="1154"/>
                <a:ext cx="68" cy="55"/>
              </a:xfrm>
              <a:custGeom>
                <a:avLst/>
                <a:gdLst>
                  <a:gd name="T0" fmla="*/ 0 w 68"/>
                  <a:gd name="T1" fmla="*/ 15 h 55"/>
                  <a:gd name="T2" fmla="*/ 9 w 68"/>
                  <a:gd name="T3" fmla="*/ 0 h 55"/>
                  <a:gd name="T4" fmla="*/ 68 w 68"/>
                  <a:gd name="T5" fmla="*/ 41 h 55"/>
                  <a:gd name="T6" fmla="*/ 57 w 68"/>
                  <a:gd name="T7" fmla="*/ 55 h 55"/>
                  <a:gd name="T8" fmla="*/ 0 w 68"/>
                  <a:gd name="T9" fmla="*/ 15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55"/>
                  <a:gd name="T17" fmla="*/ 68 w 68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55">
                    <a:moveTo>
                      <a:pt x="0" y="15"/>
                    </a:moveTo>
                    <a:lnTo>
                      <a:pt x="9" y="0"/>
                    </a:lnTo>
                    <a:lnTo>
                      <a:pt x="68" y="41"/>
                    </a:lnTo>
                    <a:lnTo>
                      <a:pt x="57" y="55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98" name="Freeform 298"/>
              <p:cNvSpPr>
                <a:spLocks noChangeArrowheads="1"/>
              </p:cNvSpPr>
              <p:nvPr/>
            </p:nvSpPr>
            <p:spPr bwMode="auto">
              <a:xfrm>
                <a:off x="1325" y="868"/>
                <a:ext cx="48" cy="52"/>
              </a:xfrm>
              <a:custGeom>
                <a:avLst/>
                <a:gdLst>
                  <a:gd name="T0" fmla="*/ 43 w 48"/>
                  <a:gd name="T1" fmla="*/ 0 h 52"/>
                  <a:gd name="T2" fmla="*/ 48 w 48"/>
                  <a:gd name="T3" fmla="*/ 47 h 52"/>
                  <a:gd name="T4" fmla="*/ 0 w 48"/>
                  <a:gd name="T5" fmla="*/ 52 h 52"/>
                  <a:gd name="T6" fmla="*/ 43 w 48"/>
                  <a:gd name="T7" fmla="*/ 0 h 5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52"/>
                  <a:gd name="T14" fmla="*/ 48 w 48"/>
                  <a:gd name="T15" fmla="*/ 52 h 5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52">
                    <a:moveTo>
                      <a:pt x="43" y="0"/>
                    </a:moveTo>
                    <a:lnTo>
                      <a:pt x="48" y="47"/>
                    </a:lnTo>
                    <a:lnTo>
                      <a:pt x="0" y="52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99" name="Freeform 299"/>
              <p:cNvSpPr>
                <a:spLocks noChangeArrowheads="1"/>
              </p:cNvSpPr>
              <p:nvPr/>
            </p:nvSpPr>
            <p:spPr bwMode="auto">
              <a:xfrm>
                <a:off x="1453" y="790"/>
                <a:ext cx="95" cy="71"/>
              </a:xfrm>
              <a:custGeom>
                <a:avLst/>
                <a:gdLst>
                  <a:gd name="T0" fmla="*/ 81 w 95"/>
                  <a:gd name="T1" fmla="*/ 21 h 71"/>
                  <a:gd name="T2" fmla="*/ 62 w 95"/>
                  <a:gd name="T3" fmla="*/ 0 h 71"/>
                  <a:gd name="T4" fmla="*/ 45 w 95"/>
                  <a:gd name="T5" fmla="*/ 11 h 71"/>
                  <a:gd name="T6" fmla="*/ 59 w 95"/>
                  <a:gd name="T7" fmla="*/ 26 h 71"/>
                  <a:gd name="T8" fmla="*/ 3 w 95"/>
                  <a:gd name="T9" fmla="*/ 23 h 71"/>
                  <a:gd name="T10" fmla="*/ 10 w 95"/>
                  <a:gd name="T11" fmla="*/ 30 h 71"/>
                  <a:gd name="T12" fmla="*/ 0 w 95"/>
                  <a:gd name="T13" fmla="*/ 37 h 71"/>
                  <a:gd name="T14" fmla="*/ 57 w 95"/>
                  <a:gd name="T15" fmla="*/ 42 h 71"/>
                  <a:gd name="T16" fmla="*/ 43 w 95"/>
                  <a:gd name="T17" fmla="*/ 54 h 71"/>
                  <a:gd name="T18" fmla="*/ 57 w 95"/>
                  <a:gd name="T19" fmla="*/ 71 h 71"/>
                  <a:gd name="T20" fmla="*/ 78 w 95"/>
                  <a:gd name="T21" fmla="*/ 49 h 71"/>
                  <a:gd name="T22" fmla="*/ 95 w 95"/>
                  <a:gd name="T23" fmla="*/ 37 h 71"/>
                  <a:gd name="T24" fmla="*/ 81 w 95"/>
                  <a:gd name="T25" fmla="*/ 21 h 7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5"/>
                  <a:gd name="T40" fmla="*/ 0 h 71"/>
                  <a:gd name="T41" fmla="*/ 95 w 95"/>
                  <a:gd name="T42" fmla="*/ 71 h 7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5" h="71">
                    <a:moveTo>
                      <a:pt x="81" y="21"/>
                    </a:moveTo>
                    <a:lnTo>
                      <a:pt x="62" y="0"/>
                    </a:lnTo>
                    <a:lnTo>
                      <a:pt x="45" y="11"/>
                    </a:lnTo>
                    <a:lnTo>
                      <a:pt x="59" y="26"/>
                    </a:lnTo>
                    <a:lnTo>
                      <a:pt x="3" y="23"/>
                    </a:lnTo>
                    <a:lnTo>
                      <a:pt x="10" y="30"/>
                    </a:lnTo>
                    <a:lnTo>
                      <a:pt x="0" y="37"/>
                    </a:lnTo>
                    <a:lnTo>
                      <a:pt x="57" y="42"/>
                    </a:lnTo>
                    <a:lnTo>
                      <a:pt x="43" y="54"/>
                    </a:lnTo>
                    <a:lnTo>
                      <a:pt x="57" y="71"/>
                    </a:lnTo>
                    <a:lnTo>
                      <a:pt x="78" y="49"/>
                    </a:lnTo>
                    <a:lnTo>
                      <a:pt x="95" y="37"/>
                    </a:lnTo>
                    <a:lnTo>
                      <a:pt x="81" y="2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00" name="Freeform 300"/>
              <p:cNvSpPr>
                <a:spLocks noChangeArrowheads="1"/>
              </p:cNvSpPr>
              <p:nvPr/>
            </p:nvSpPr>
            <p:spPr bwMode="auto">
              <a:xfrm>
                <a:off x="0" y="330"/>
                <a:ext cx="57" cy="47"/>
              </a:xfrm>
              <a:custGeom>
                <a:avLst/>
                <a:gdLst>
                  <a:gd name="T0" fmla="*/ 0 w 57"/>
                  <a:gd name="T1" fmla="*/ 9 h 47"/>
                  <a:gd name="T2" fmla="*/ 19 w 57"/>
                  <a:gd name="T3" fmla="*/ 21 h 47"/>
                  <a:gd name="T4" fmla="*/ 36 w 57"/>
                  <a:gd name="T5" fmla="*/ 16 h 47"/>
                  <a:gd name="T6" fmla="*/ 40 w 57"/>
                  <a:gd name="T7" fmla="*/ 35 h 47"/>
                  <a:gd name="T8" fmla="*/ 57 w 57"/>
                  <a:gd name="T9" fmla="*/ 47 h 47"/>
                  <a:gd name="T10" fmla="*/ 47 w 57"/>
                  <a:gd name="T11" fmla="*/ 0 h 47"/>
                  <a:gd name="T12" fmla="*/ 0 w 57"/>
                  <a:gd name="T13" fmla="*/ 9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7"/>
                  <a:gd name="T22" fmla="*/ 0 h 47"/>
                  <a:gd name="T23" fmla="*/ 57 w 57"/>
                  <a:gd name="T24" fmla="*/ 47 h 4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7" h="47">
                    <a:moveTo>
                      <a:pt x="0" y="9"/>
                    </a:moveTo>
                    <a:lnTo>
                      <a:pt x="19" y="21"/>
                    </a:lnTo>
                    <a:lnTo>
                      <a:pt x="36" y="16"/>
                    </a:lnTo>
                    <a:lnTo>
                      <a:pt x="40" y="35"/>
                    </a:lnTo>
                    <a:lnTo>
                      <a:pt x="57" y="47"/>
                    </a:lnTo>
                    <a:lnTo>
                      <a:pt x="47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01" name="Freeform 301"/>
              <p:cNvSpPr>
                <a:spLocks noChangeArrowheads="1"/>
              </p:cNvSpPr>
              <p:nvPr/>
            </p:nvSpPr>
            <p:spPr bwMode="auto">
              <a:xfrm>
                <a:off x="755" y="875"/>
                <a:ext cx="111" cy="97"/>
              </a:xfrm>
              <a:custGeom>
                <a:avLst/>
                <a:gdLst>
                  <a:gd name="T0" fmla="*/ 104 w 47"/>
                  <a:gd name="T1" fmla="*/ 66 h 41"/>
                  <a:gd name="T2" fmla="*/ 80 w 47"/>
                  <a:gd name="T3" fmla="*/ 50 h 41"/>
                  <a:gd name="T4" fmla="*/ 76 w 47"/>
                  <a:gd name="T5" fmla="*/ 45 h 41"/>
                  <a:gd name="T6" fmla="*/ 66 w 47"/>
                  <a:gd name="T7" fmla="*/ 45 h 41"/>
                  <a:gd name="T8" fmla="*/ 66 w 47"/>
                  <a:gd name="T9" fmla="*/ 45 h 41"/>
                  <a:gd name="T10" fmla="*/ 66 w 47"/>
                  <a:gd name="T11" fmla="*/ 43 h 41"/>
                  <a:gd name="T12" fmla="*/ 64 w 47"/>
                  <a:gd name="T13" fmla="*/ 40 h 41"/>
                  <a:gd name="T14" fmla="*/ 59 w 47"/>
                  <a:gd name="T15" fmla="*/ 38 h 41"/>
                  <a:gd name="T16" fmla="*/ 57 w 47"/>
                  <a:gd name="T17" fmla="*/ 38 h 41"/>
                  <a:gd name="T18" fmla="*/ 57 w 47"/>
                  <a:gd name="T19" fmla="*/ 38 h 41"/>
                  <a:gd name="T20" fmla="*/ 57 w 47"/>
                  <a:gd name="T21" fmla="*/ 28 h 41"/>
                  <a:gd name="T22" fmla="*/ 50 w 47"/>
                  <a:gd name="T23" fmla="*/ 24 h 41"/>
                  <a:gd name="T24" fmla="*/ 26 w 47"/>
                  <a:gd name="T25" fmla="*/ 7 h 41"/>
                  <a:gd name="T26" fmla="*/ 19 w 47"/>
                  <a:gd name="T27" fmla="*/ 0 h 41"/>
                  <a:gd name="T28" fmla="*/ 14 w 47"/>
                  <a:gd name="T29" fmla="*/ 7 h 41"/>
                  <a:gd name="T30" fmla="*/ 17 w 47"/>
                  <a:gd name="T31" fmla="*/ 9 h 41"/>
                  <a:gd name="T32" fmla="*/ 2 w 47"/>
                  <a:gd name="T33" fmla="*/ 31 h 41"/>
                  <a:gd name="T34" fmla="*/ 5 w 47"/>
                  <a:gd name="T35" fmla="*/ 38 h 41"/>
                  <a:gd name="T36" fmla="*/ 33 w 47"/>
                  <a:gd name="T37" fmla="*/ 59 h 41"/>
                  <a:gd name="T38" fmla="*/ 40 w 47"/>
                  <a:gd name="T39" fmla="*/ 59 h 41"/>
                  <a:gd name="T40" fmla="*/ 52 w 47"/>
                  <a:gd name="T41" fmla="*/ 43 h 41"/>
                  <a:gd name="T42" fmla="*/ 57 w 47"/>
                  <a:gd name="T43" fmla="*/ 43 h 41"/>
                  <a:gd name="T44" fmla="*/ 59 w 47"/>
                  <a:gd name="T45" fmla="*/ 45 h 41"/>
                  <a:gd name="T46" fmla="*/ 61 w 47"/>
                  <a:gd name="T47" fmla="*/ 47 h 41"/>
                  <a:gd name="T48" fmla="*/ 64 w 47"/>
                  <a:gd name="T49" fmla="*/ 50 h 41"/>
                  <a:gd name="T50" fmla="*/ 50 w 47"/>
                  <a:gd name="T51" fmla="*/ 66 h 41"/>
                  <a:gd name="T52" fmla="*/ 52 w 47"/>
                  <a:gd name="T53" fmla="*/ 73 h 41"/>
                  <a:gd name="T54" fmla="*/ 80 w 47"/>
                  <a:gd name="T55" fmla="*/ 97 h 41"/>
                  <a:gd name="T56" fmla="*/ 87 w 47"/>
                  <a:gd name="T57" fmla="*/ 95 h 41"/>
                  <a:gd name="T58" fmla="*/ 102 w 47"/>
                  <a:gd name="T59" fmla="*/ 76 h 41"/>
                  <a:gd name="T60" fmla="*/ 106 w 47"/>
                  <a:gd name="T61" fmla="*/ 78 h 41"/>
                  <a:gd name="T62" fmla="*/ 111 w 47"/>
                  <a:gd name="T63" fmla="*/ 71 h 41"/>
                  <a:gd name="T64" fmla="*/ 104 w 47"/>
                  <a:gd name="T65" fmla="*/ 66 h 4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7"/>
                  <a:gd name="T100" fmla="*/ 0 h 41"/>
                  <a:gd name="T101" fmla="*/ 47 w 47"/>
                  <a:gd name="T102" fmla="*/ 41 h 4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7" h="41">
                    <a:moveTo>
                      <a:pt x="44" y="28"/>
                    </a:moveTo>
                    <a:cubicBezTo>
                      <a:pt x="34" y="21"/>
                      <a:pt x="34" y="21"/>
                      <a:pt x="34" y="21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1" y="18"/>
                      <a:pt x="29" y="18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6"/>
                      <a:pt x="26" y="16"/>
                      <a:pt x="25" y="16"/>
                    </a:cubicBezTo>
                    <a:cubicBezTo>
                      <a:pt x="25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5" y="15"/>
                      <a:pt x="25" y="13"/>
                      <a:pt x="24" y="12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5"/>
                      <a:pt x="2" y="16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6"/>
                      <a:pt x="16" y="26"/>
                      <a:pt x="17" y="25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18"/>
                      <a:pt x="23" y="18"/>
                      <a:pt x="24" y="18"/>
                    </a:cubicBezTo>
                    <a:cubicBezTo>
                      <a:pt x="24" y="18"/>
                      <a:pt x="25" y="19"/>
                      <a:pt x="25" y="19"/>
                    </a:cubicBezTo>
                    <a:cubicBezTo>
                      <a:pt x="25" y="19"/>
                      <a:pt x="26" y="20"/>
                      <a:pt x="26" y="20"/>
                    </a:cubicBezTo>
                    <a:cubicBezTo>
                      <a:pt x="26" y="20"/>
                      <a:pt x="27" y="21"/>
                      <a:pt x="27" y="21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0" y="29"/>
                      <a:pt x="21" y="31"/>
                      <a:pt x="22" y="31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5" y="41"/>
                      <a:pt x="36" y="41"/>
                      <a:pt x="37" y="40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45" y="33"/>
                      <a:pt x="45" y="33"/>
                      <a:pt x="45" y="33"/>
                    </a:cubicBezTo>
                    <a:cubicBezTo>
                      <a:pt x="47" y="30"/>
                      <a:pt x="47" y="30"/>
                      <a:pt x="47" y="30"/>
                    </a:cubicBezTo>
                    <a:lnTo>
                      <a:pt x="44" y="28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02" name="Freeform 302"/>
              <p:cNvSpPr>
                <a:spLocks noChangeArrowheads="1"/>
              </p:cNvSpPr>
              <p:nvPr/>
            </p:nvSpPr>
            <p:spPr bwMode="auto">
              <a:xfrm>
                <a:off x="649" y="399"/>
                <a:ext cx="42" cy="35"/>
              </a:xfrm>
              <a:custGeom>
                <a:avLst/>
                <a:gdLst>
                  <a:gd name="T0" fmla="*/ 14 w 18"/>
                  <a:gd name="T1" fmla="*/ 2 h 15"/>
                  <a:gd name="T2" fmla="*/ 7 w 18"/>
                  <a:gd name="T3" fmla="*/ 2 h 15"/>
                  <a:gd name="T4" fmla="*/ 2 w 18"/>
                  <a:gd name="T5" fmla="*/ 12 h 15"/>
                  <a:gd name="T6" fmla="*/ 0 w 18"/>
                  <a:gd name="T7" fmla="*/ 21 h 15"/>
                  <a:gd name="T8" fmla="*/ 7 w 18"/>
                  <a:gd name="T9" fmla="*/ 28 h 15"/>
                  <a:gd name="T10" fmla="*/ 30 w 18"/>
                  <a:gd name="T11" fmla="*/ 30 h 15"/>
                  <a:gd name="T12" fmla="*/ 37 w 18"/>
                  <a:gd name="T13" fmla="*/ 26 h 15"/>
                  <a:gd name="T14" fmla="*/ 40 w 18"/>
                  <a:gd name="T15" fmla="*/ 19 h 15"/>
                  <a:gd name="T16" fmla="*/ 33 w 18"/>
                  <a:gd name="T17" fmla="*/ 12 h 15"/>
                  <a:gd name="T18" fmla="*/ 14 w 18"/>
                  <a:gd name="T19" fmla="*/ 2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5"/>
                  <a:gd name="T32" fmla="*/ 18 w 18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5">
                    <a:moveTo>
                      <a:pt x="6" y="1"/>
                    </a:moveTo>
                    <a:cubicBezTo>
                      <a:pt x="5" y="1"/>
                      <a:pt x="4" y="0"/>
                      <a:pt x="3" y="1"/>
                    </a:cubicBezTo>
                    <a:cubicBezTo>
                      <a:pt x="2" y="1"/>
                      <a:pt x="1" y="3"/>
                      <a:pt x="1" y="5"/>
                    </a:cubicBezTo>
                    <a:cubicBezTo>
                      <a:pt x="0" y="6"/>
                      <a:pt x="0" y="8"/>
                      <a:pt x="0" y="9"/>
                    </a:cubicBezTo>
                    <a:cubicBezTo>
                      <a:pt x="1" y="10"/>
                      <a:pt x="2" y="12"/>
                      <a:pt x="3" y="12"/>
                    </a:cubicBezTo>
                    <a:cubicBezTo>
                      <a:pt x="6" y="14"/>
                      <a:pt x="10" y="15"/>
                      <a:pt x="13" y="13"/>
                    </a:cubicBezTo>
                    <a:cubicBezTo>
                      <a:pt x="14" y="12"/>
                      <a:pt x="15" y="11"/>
                      <a:pt x="16" y="11"/>
                    </a:cubicBezTo>
                    <a:cubicBezTo>
                      <a:pt x="17" y="10"/>
                      <a:pt x="18" y="9"/>
                      <a:pt x="17" y="8"/>
                    </a:cubicBezTo>
                    <a:cubicBezTo>
                      <a:pt x="17" y="6"/>
                      <a:pt x="15" y="5"/>
                      <a:pt x="14" y="5"/>
                    </a:cubicBezTo>
                    <a:cubicBezTo>
                      <a:pt x="11" y="3"/>
                      <a:pt x="9" y="2"/>
                      <a:pt x="6" y="1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03" name="Freeform 303"/>
              <p:cNvSpPr>
                <a:spLocks noChangeArrowheads="1"/>
              </p:cNvSpPr>
              <p:nvPr/>
            </p:nvSpPr>
            <p:spPr bwMode="auto">
              <a:xfrm>
                <a:off x="691" y="418"/>
                <a:ext cx="40" cy="35"/>
              </a:xfrm>
              <a:custGeom>
                <a:avLst/>
                <a:gdLst>
                  <a:gd name="T0" fmla="*/ 33 w 17"/>
                  <a:gd name="T1" fmla="*/ 12 h 15"/>
                  <a:gd name="T2" fmla="*/ 38 w 17"/>
                  <a:gd name="T3" fmla="*/ 16 h 15"/>
                  <a:gd name="T4" fmla="*/ 35 w 17"/>
                  <a:gd name="T5" fmla="*/ 26 h 15"/>
                  <a:gd name="T6" fmla="*/ 26 w 17"/>
                  <a:gd name="T7" fmla="*/ 33 h 15"/>
                  <a:gd name="T8" fmla="*/ 16 w 17"/>
                  <a:gd name="T9" fmla="*/ 35 h 15"/>
                  <a:gd name="T10" fmla="*/ 0 w 17"/>
                  <a:gd name="T11" fmla="*/ 16 h 15"/>
                  <a:gd name="T12" fmla="*/ 0 w 17"/>
                  <a:gd name="T13" fmla="*/ 7 h 15"/>
                  <a:gd name="T14" fmla="*/ 2 w 17"/>
                  <a:gd name="T15" fmla="*/ 2 h 15"/>
                  <a:gd name="T16" fmla="*/ 14 w 17"/>
                  <a:gd name="T17" fmla="*/ 2 h 15"/>
                  <a:gd name="T18" fmla="*/ 33 w 17"/>
                  <a:gd name="T19" fmla="*/ 12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5"/>
                  <a:gd name="T32" fmla="*/ 17 w 17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5">
                    <a:moveTo>
                      <a:pt x="14" y="5"/>
                    </a:moveTo>
                    <a:cubicBezTo>
                      <a:pt x="15" y="5"/>
                      <a:pt x="16" y="6"/>
                      <a:pt x="16" y="7"/>
                    </a:cubicBezTo>
                    <a:cubicBezTo>
                      <a:pt x="17" y="8"/>
                      <a:pt x="15" y="10"/>
                      <a:pt x="15" y="11"/>
                    </a:cubicBezTo>
                    <a:cubicBezTo>
                      <a:pt x="14" y="13"/>
                      <a:pt x="13" y="14"/>
                      <a:pt x="11" y="14"/>
                    </a:cubicBezTo>
                    <a:cubicBezTo>
                      <a:pt x="10" y="15"/>
                      <a:pt x="9" y="15"/>
                      <a:pt x="7" y="15"/>
                    </a:cubicBezTo>
                    <a:cubicBezTo>
                      <a:pt x="4" y="13"/>
                      <a:pt x="1" y="11"/>
                      <a:pt x="0" y="7"/>
                    </a:cubicBezTo>
                    <a:cubicBezTo>
                      <a:pt x="0" y="6"/>
                      <a:pt x="0" y="5"/>
                      <a:pt x="0" y="3"/>
                    </a:cubicBezTo>
                    <a:cubicBezTo>
                      <a:pt x="0" y="3"/>
                      <a:pt x="1" y="1"/>
                      <a:pt x="1" y="1"/>
                    </a:cubicBezTo>
                    <a:cubicBezTo>
                      <a:pt x="3" y="0"/>
                      <a:pt x="5" y="1"/>
                      <a:pt x="6" y="1"/>
                    </a:cubicBezTo>
                    <a:cubicBezTo>
                      <a:pt x="9" y="2"/>
                      <a:pt x="12" y="3"/>
                      <a:pt x="14" y="5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04" name="Freeform 304"/>
              <p:cNvSpPr>
                <a:spLocks noEditPoints="1" noChangeArrowheads="1"/>
              </p:cNvSpPr>
              <p:nvPr/>
            </p:nvSpPr>
            <p:spPr bwMode="auto">
              <a:xfrm>
                <a:off x="646" y="394"/>
                <a:ext cx="88" cy="61"/>
              </a:xfrm>
              <a:custGeom>
                <a:avLst/>
                <a:gdLst>
                  <a:gd name="T0" fmla="*/ 88 w 37"/>
                  <a:gd name="T1" fmla="*/ 38 h 26"/>
                  <a:gd name="T2" fmla="*/ 50 w 37"/>
                  <a:gd name="T3" fmla="*/ 23 h 26"/>
                  <a:gd name="T4" fmla="*/ 17 w 37"/>
                  <a:gd name="T5" fmla="*/ 5 h 26"/>
                  <a:gd name="T6" fmla="*/ 10 w 37"/>
                  <a:gd name="T7" fmla="*/ 5 h 26"/>
                  <a:gd name="T8" fmla="*/ 40 w 37"/>
                  <a:gd name="T9" fmla="*/ 33 h 26"/>
                  <a:gd name="T10" fmla="*/ 43 w 37"/>
                  <a:gd name="T11" fmla="*/ 33 h 26"/>
                  <a:gd name="T12" fmla="*/ 83 w 37"/>
                  <a:gd name="T13" fmla="*/ 40 h 26"/>
                  <a:gd name="T14" fmla="*/ 5 w 37"/>
                  <a:gd name="T15" fmla="*/ 19 h 26"/>
                  <a:gd name="T16" fmla="*/ 12 w 37"/>
                  <a:gd name="T17" fmla="*/ 7 h 26"/>
                  <a:gd name="T18" fmla="*/ 14 w 37"/>
                  <a:gd name="T19" fmla="*/ 7 h 26"/>
                  <a:gd name="T20" fmla="*/ 14 w 37"/>
                  <a:gd name="T21" fmla="*/ 7 h 26"/>
                  <a:gd name="T22" fmla="*/ 19 w 37"/>
                  <a:gd name="T23" fmla="*/ 9 h 26"/>
                  <a:gd name="T24" fmla="*/ 19 w 37"/>
                  <a:gd name="T25" fmla="*/ 9 h 26"/>
                  <a:gd name="T26" fmla="*/ 21 w 37"/>
                  <a:gd name="T27" fmla="*/ 9 h 26"/>
                  <a:gd name="T28" fmla="*/ 21 w 37"/>
                  <a:gd name="T29" fmla="*/ 9 h 26"/>
                  <a:gd name="T30" fmla="*/ 24 w 37"/>
                  <a:gd name="T31" fmla="*/ 9 h 26"/>
                  <a:gd name="T32" fmla="*/ 26 w 37"/>
                  <a:gd name="T33" fmla="*/ 12 h 26"/>
                  <a:gd name="T34" fmla="*/ 29 w 37"/>
                  <a:gd name="T35" fmla="*/ 12 h 26"/>
                  <a:gd name="T36" fmla="*/ 31 w 37"/>
                  <a:gd name="T37" fmla="*/ 14 h 26"/>
                  <a:gd name="T38" fmla="*/ 33 w 37"/>
                  <a:gd name="T39" fmla="*/ 14 h 26"/>
                  <a:gd name="T40" fmla="*/ 38 w 37"/>
                  <a:gd name="T41" fmla="*/ 16 h 26"/>
                  <a:gd name="T42" fmla="*/ 38 w 37"/>
                  <a:gd name="T43" fmla="*/ 19 h 26"/>
                  <a:gd name="T44" fmla="*/ 40 w 37"/>
                  <a:gd name="T45" fmla="*/ 19 h 26"/>
                  <a:gd name="T46" fmla="*/ 40 w 37"/>
                  <a:gd name="T47" fmla="*/ 21 h 26"/>
                  <a:gd name="T48" fmla="*/ 43 w 37"/>
                  <a:gd name="T49" fmla="*/ 21 h 26"/>
                  <a:gd name="T50" fmla="*/ 43 w 37"/>
                  <a:gd name="T51" fmla="*/ 21 h 26"/>
                  <a:gd name="T52" fmla="*/ 43 w 37"/>
                  <a:gd name="T53" fmla="*/ 23 h 26"/>
                  <a:gd name="T54" fmla="*/ 43 w 37"/>
                  <a:gd name="T55" fmla="*/ 23 h 26"/>
                  <a:gd name="T56" fmla="*/ 38 w 37"/>
                  <a:gd name="T57" fmla="*/ 31 h 26"/>
                  <a:gd name="T58" fmla="*/ 57 w 37"/>
                  <a:gd name="T59" fmla="*/ 54 h 26"/>
                  <a:gd name="T60" fmla="*/ 48 w 37"/>
                  <a:gd name="T61" fmla="*/ 26 h 26"/>
                  <a:gd name="T62" fmla="*/ 50 w 37"/>
                  <a:gd name="T63" fmla="*/ 26 h 26"/>
                  <a:gd name="T64" fmla="*/ 50 w 37"/>
                  <a:gd name="T65" fmla="*/ 26 h 26"/>
                  <a:gd name="T66" fmla="*/ 50 w 37"/>
                  <a:gd name="T67" fmla="*/ 26 h 26"/>
                  <a:gd name="T68" fmla="*/ 52 w 37"/>
                  <a:gd name="T69" fmla="*/ 26 h 26"/>
                  <a:gd name="T70" fmla="*/ 52 w 37"/>
                  <a:gd name="T71" fmla="*/ 26 h 26"/>
                  <a:gd name="T72" fmla="*/ 55 w 37"/>
                  <a:gd name="T73" fmla="*/ 26 h 26"/>
                  <a:gd name="T74" fmla="*/ 57 w 37"/>
                  <a:gd name="T75" fmla="*/ 26 h 26"/>
                  <a:gd name="T76" fmla="*/ 59 w 37"/>
                  <a:gd name="T77" fmla="*/ 28 h 26"/>
                  <a:gd name="T78" fmla="*/ 64 w 37"/>
                  <a:gd name="T79" fmla="*/ 28 h 26"/>
                  <a:gd name="T80" fmla="*/ 64 w 37"/>
                  <a:gd name="T81" fmla="*/ 28 h 26"/>
                  <a:gd name="T82" fmla="*/ 67 w 37"/>
                  <a:gd name="T83" fmla="*/ 31 h 26"/>
                  <a:gd name="T84" fmla="*/ 69 w 37"/>
                  <a:gd name="T85" fmla="*/ 31 h 26"/>
                  <a:gd name="T86" fmla="*/ 71 w 37"/>
                  <a:gd name="T87" fmla="*/ 33 h 26"/>
                  <a:gd name="T88" fmla="*/ 74 w 37"/>
                  <a:gd name="T89" fmla="*/ 33 h 26"/>
                  <a:gd name="T90" fmla="*/ 74 w 37"/>
                  <a:gd name="T91" fmla="*/ 33 h 26"/>
                  <a:gd name="T92" fmla="*/ 76 w 37"/>
                  <a:gd name="T93" fmla="*/ 35 h 26"/>
                  <a:gd name="T94" fmla="*/ 76 w 37"/>
                  <a:gd name="T95" fmla="*/ 35 h 26"/>
                  <a:gd name="T96" fmla="*/ 78 w 37"/>
                  <a:gd name="T97" fmla="*/ 38 h 26"/>
                  <a:gd name="T98" fmla="*/ 81 w 37"/>
                  <a:gd name="T99" fmla="*/ 38 h 26"/>
                  <a:gd name="T100" fmla="*/ 78 w 37"/>
                  <a:gd name="T101" fmla="*/ 52 h 2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7"/>
                  <a:gd name="T154" fmla="*/ 0 h 26"/>
                  <a:gd name="T155" fmla="*/ 37 w 37"/>
                  <a:gd name="T156" fmla="*/ 26 h 2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7" h="26">
                    <a:moveTo>
                      <a:pt x="35" y="17"/>
                    </a:moveTo>
                    <a:cubicBezTo>
                      <a:pt x="36" y="17"/>
                      <a:pt x="36" y="17"/>
                      <a:pt x="37" y="17"/>
                    </a:cubicBezTo>
                    <a:cubicBezTo>
                      <a:pt x="37" y="17"/>
                      <a:pt x="37" y="16"/>
                      <a:pt x="37" y="16"/>
                    </a:cubicBezTo>
                    <a:cubicBezTo>
                      <a:pt x="36" y="15"/>
                      <a:pt x="34" y="15"/>
                      <a:pt x="33" y="14"/>
                    </a:cubicBezTo>
                    <a:cubicBezTo>
                      <a:pt x="32" y="14"/>
                      <a:pt x="31" y="13"/>
                      <a:pt x="29" y="12"/>
                    </a:cubicBezTo>
                    <a:cubicBezTo>
                      <a:pt x="25" y="10"/>
                      <a:pt x="23" y="10"/>
                      <a:pt x="21" y="10"/>
                    </a:cubicBezTo>
                    <a:cubicBezTo>
                      <a:pt x="20" y="9"/>
                      <a:pt x="19" y="9"/>
                      <a:pt x="18" y="8"/>
                    </a:cubicBezTo>
                    <a:cubicBezTo>
                      <a:pt x="17" y="7"/>
                      <a:pt x="15" y="6"/>
                      <a:pt x="11" y="4"/>
                    </a:cubicBezTo>
                    <a:cubicBezTo>
                      <a:pt x="10" y="3"/>
                      <a:pt x="8" y="3"/>
                      <a:pt x="7" y="2"/>
                    </a:cubicBezTo>
                    <a:cubicBezTo>
                      <a:pt x="6" y="2"/>
                      <a:pt x="5" y="1"/>
                      <a:pt x="3" y="0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2" y="3"/>
                      <a:pt x="1" y="5"/>
                      <a:pt x="1" y="8"/>
                    </a:cubicBezTo>
                    <a:cubicBezTo>
                      <a:pt x="0" y="11"/>
                      <a:pt x="2" y="14"/>
                      <a:pt x="6" y="16"/>
                    </a:cubicBezTo>
                    <a:cubicBezTo>
                      <a:pt x="10" y="18"/>
                      <a:pt x="14" y="17"/>
                      <a:pt x="17" y="14"/>
                    </a:cubicBezTo>
                    <a:cubicBezTo>
                      <a:pt x="18" y="12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2"/>
                      <a:pt x="19" y="13"/>
                      <a:pt x="18" y="14"/>
                    </a:cubicBezTo>
                    <a:cubicBezTo>
                      <a:pt x="18" y="19"/>
                      <a:pt x="20" y="22"/>
                      <a:pt x="24" y="24"/>
                    </a:cubicBezTo>
                    <a:cubicBezTo>
                      <a:pt x="28" y="26"/>
                      <a:pt x="31" y="26"/>
                      <a:pt x="33" y="22"/>
                    </a:cubicBezTo>
                    <a:cubicBezTo>
                      <a:pt x="35" y="21"/>
                      <a:pt x="36" y="19"/>
                      <a:pt x="35" y="17"/>
                    </a:cubicBezTo>
                    <a:close/>
                    <a:moveTo>
                      <a:pt x="16" y="13"/>
                    </a:moveTo>
                    <a:cubicBezTo>
                      <a:pt x="13" y="16"/>
                      <a:pt x="10" y="17"/>
                      <a:pt x="6" y="15"/>
                    </a:cubicBezTo>
                    <a:cubicBezTo>
                      <a:pt x="2" y="13"/>
                      <a:pt x="1" y="11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6"/>
                      <a:pt x="3" y="4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1"/>
                      <a:pt x="17" y="12"/>
                      <a:pt x="16" y="13"/>
                    </a:cubicBezTo>
                    <a:close/>
                    <a:moveTo>
                      <a:pt x="33" y="22"/>
                    </a:moveTo>
                    <a:cubicBezTo>
                      <a:pt x="33" y="22"/>
                      <a:pt x="33" y="22"/>
                      <a:pt x="33" y="22"/>
                    </a:cubicBezTo>
                    <a:cubicBezTo>
                      <a:pt x="31" y="25"/>
                      <a:pt x="28" y="25"/>
                      <a:pt x="24" y="23"/>
                    </a:cubicBezTo>
                    <a:cubicBezTo>
                      <a:pt x="21" y="22"/>
                      <a:pt x="19" y="18"/>
                      <a:pt x="19" y="14"/>
                    </a:cubicBezTo>
                    <a:cubicBezTo>
                      <a:pt x="19" y="13"/>
                      <a:pt x="20" y="12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9"/>
                      <a:pt x="34" y="20"/>
                      <a:pt x="33" y="2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05" name="Freeform 305"/>
              <p:cNvSpPr>
                <a:spLocks noChangeArrowheads="1"/>
              </p:cNvSpPr>
              <p:nvPr/>
            </p:nvSpPr>
            <p:spPr bwMode="auto">
              <a:xfrm>
                <a:off x="1051" y="974"/>
                <a:ext cx="118" cy="124"/>
              </a:xfrm>
              <a:custGeom>
                <a:avLst/>
                <a:gdLst>
                  <a:gd name="T0" fmla="*/ 71 w 50"/>
                  <a:gd name="T1" fmla="*/ 119 h 52"/>
                  <a:gd name="T2" fmla="*/ 61 w 50"/>
                  <a:gd name="T3" fmla="*/ 119 h 52"/>
                  <a:gd name="T4" fmla="*/ 2 w 50"/>
                  <a:gd name="T5" fmla="*/ 50 h 52"/>
                  <a:gd name="T6" fmla="*/ 2 w 50"/>
                  <a:gd name="T7" fmla="*/ 41 h 52"/>
                  <a:gd name="T8" fmla="*/ 47 w 50"/>
                  <a:gd name="T9" fmla="*/ 2 h 52"/>
                  <a:gd name="T10" fmla="*/ 57 w 50"/>
                  <a:gd name="T11" fmla="*/ 2 h 52"/>
                  <a:gd name="T12" fmla="*/ 116 w 50"/>
                  <a:gd name="T13" fmla="*/ 72 h 52"/>
                  <a:gd name="T14" fmla="*/ 116 w 50"/>
                  <a:gd name="T15" fmla="*/ 81 h 52"/>
                  <a:gd name="T16" fmla="*/ 71 w 50"/>
                  <a:gd name="T17" fmla="*/ 119 h 5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0"/>
                  <a:gd name="T28" fmla="*/ 0 h 52"/>
                  <a:gd name="T29" fmla="*/ 50 w 50"/>
                  <a:gd name="T30" fmla="*/ 52 h 5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0" h="52">
                    <a:moveTo>
                      <a:pt x="30" y="50"/>
                    </a:moveTo>
                    <a:cubicBezTo>
                      <a:pt x="29" y="52"/>
                      <a:pt x="27" y="51"/>
                      <a:pt x="26" y="5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0"/>
                      <a:pt x="0" y="18"/>
                      <a:pt x="1" y="17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0"/>
                      <a:pt x="23" y="0"/>
                      <a:pt x="24" y="1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50" y="31"/>
                      <a:pt x="50" y="33"/>
                      <a:pt x="49" y="34"/>
                    </a:cubicBezTo>
                    <a:cubicBezTo>
                      <a:pt x="30" y="50"/>
                      <a:pt x="30" y="50"/>
                      <a:pt x="30" y="50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06" name="Freeform 306"/>
              <p:cNvSpPr>
                <a:spLocks noEditPoints="1" noChangeArrowheads="1"/>
              </p:cNvSpPr>
              <p:nvPr/>
            </p:nvSpPr>
            <p:spPr bwMode="auto">
              <a:xfrm>
                <a:off x="1051" y="1017"/>
                <a:ext cx="2" cy="7"/>
              </a:xfrm>
              <a:custGeom>
                <a:avLst/>
                <a:gdLst>
                  <a:gd name="T0" fmla="*/ 2 w 1"/>
                  <a:gd name="T1" fmla="*/ 7 h 3"/>
                  <a:gd name="T2" fmla="*/ 2 w 1"/>
                  <a:gd name="T3" fmla="*/ 7 h 3"/>
                  <a:gd name="T4" fmla="*/ 2 w 1"/>
                  <a:gd name="T5" fmla="*/ 7 h 3"/>
                  <a:gd name="T6" fmla="*/ 0 w 1"/>
                  <a:gd name="T7" fmla="*/ 0 h 3"/>
                  <a:gd name="T8" fmla="*/ 2 w 1"/>
                  <a:gd name="T9" fmla="*/ 7 h 3"/>
                  <a:gd name="T10" fmla="*/ 0 w 1"/>
                  <a:gd name="T11" fmla="*/ 5 h 3"/>
                  <a:gd name="T12" fmla="*/ 0 w 1"/>
                  <a:gd name="T13" fmla="*/ 5 h 3"/>
                  <a:gd name="T14" fmla="*/ 0 w 1"/>
                  <a:gd name="T15" fmla="*/ 5 h 3"/>
                  <a:gd name="T16" fmla="*/ 0 w 1"/>
                  <a:gd name="T17" fmla="*/ 5 h 3"/>
                  <a:gd name="T18" fmla="*/ 0 w 1"/>
                  <a:gd name="T19" fmla="*/ 5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0 h 3"/>
                  <a:gd name="T26" fmla="*/ 0 w 1"/>
                  <a:gd name="T27" fmla="*/ 0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"/>
                  <a:gd name="T43" fmla="*/ 0 h 3"/>
                  <a:gd name="T44" fmla="*/ 1 w 1"/>
                  <a:gd name="T45" fmla="*/ 3 h 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0" y="0"/>
                    </a:move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07" name="Freeform 307"/>
              <p:cNvSpPr>
                <a:spLocks noEditPoints="1" noChangeArrowheads="1"/>
              </p:cNvSpPr>
              <p:nvPr/>
            </p:nvSpPr>
            <p:spPr bwMode="auto">
              <a:xfrm>
                <a:off x="1051" y="1017"/>
                <a:ext cx="52" cy="12"/>
              </a:xfrm>
              <a:custGeom>
                <a:avLst/>
                <a:gdLst>
                  <a:gd name="T0" fmla="*/ 0 w 22"/>
                  <a:gd name="T1" fmla="*/ 5 h 5"/>
                  <a:gd name="T2" fmla="*/ 2 w 22"/>
                  <a:gd name="T3" fmla="*/ 7 h 5"/>
                  <a:gd name="T4" fmla="*/ 2 w 22"/>
                  <a:gd name="T5" fmla="*/ 7 h 5"/>
                  <a:gd name="T6" fmla="*/ 2 w 22"/>
                  <a:gd name="T7" fmla="*/ 7 h 5"/>
                  <a:gd name="T8" fmla="*/ 2 w 22"/>
                  <a:gd name="T9" fmla="*/ 7 h 5"/>
                  <a:gd name="T10" fmla="*/ 0 w 22"/>
                  <a:gd name="T11" fmla="*/ 5 h 5"/>
                  <a:gd name="T12" fmla="*/ 0 w 22"/>
                  <a:gd name="T13" fmla="*/ 5 h 5"/>
                  <a:gd name="T14" fmla="*/ 0 w 22"/>
                  <a:gd name="T15" fmla="*/ 5 h 5"/>
                  <a:gd name="T16" fmla="*/ 0 w 22"/>
                  <a:gd name="T17" fmla="*/ 5 h 5"/>
                  <a:gd name="T18" fmla="*/ 0 w 22"/>
                  <a:gd name="T19" fmla="*/ 5 h 5"/>
                  <a:gd name="T20" fmla="*/ 0 w 22"/>
                  <a:gd name="T21" fmla="*/ 5 h 5"/>
                  <a:gd name="T22" fmla="*/ 0 w 22"/>
                  <a:gd name="T23" fmla="*/ 5 h 5"/>
                  <a:gd name="T24" fmla="*/ 0 w 22"/>
                  <a:gd name="T25" fmla="*/ 0 h 5"/>
                  <a:gd name="T26" fmla="*/ 0 w 22"/>
                  <a:gd name="T27" fmla="*/ 0 h 5"/>
                  <a:gd name="T28" fmla="*/ 52 w 22"/>
                  <a:gd name="T29" fmla="*/ 12 h 5"/>
                  <a:gd name="T30" fmla="*/ 52 w 22"/>
                  <a:gd name="T31" fmla="*/ 10 h 5"/>
                  <a:gd name="T32" fmla="*/ 0 w 22"/>
                  <a:gd name="T33" fmla="*/ 0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2"/>
                  <a:gd name="T52" fmla="*/ 0 h 5"/>
                  <a:gd name="T53" fmla="*/ 22 w 22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2" h="5">
                    <a:moveTo>
                      <a:pt x="0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4" y="2"/>
                      <a:pt x="7" y="1"/>
                      <a:pt x="0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08" name="Freeform 308"/>
              <p:cNvSpPr>
                <a:spLocks noChangeArrowheads="1"/>
              </p:cNvSpPr>
              <p:nvPr/>
            </p:nvSpPr>
            <p:spPr bwMode="auto">
              <a:xfrm>
                <a:off x="1051" y="1017"/>
                <a:ext cx="69" cy="78"/>
              </a:xfrm>
              <a:custGeom>
                <a:avLst/>
                <a:gdLst>
                  <a:gd name="T0" fmla="*/ 69 w 29"/>
                  <a:gd name="T1" fmla="*/ 78 h 33"/>
                  <a:gd name="T2" fmla="*/ 64 w 29"/>
                  <a:gd name="T3" fmla="*/ 14 h 33"/>
                  <a:gd name="T4" fmla="*/ 0 w 29"/>
                  <a:gd name="T5" fmla="*/ 0 h 33"/>
                  <a:gd name="T6" fmla="*/ 2 w 29"/>
                  <a:gd name="T7" fmla="*/ 7 h 33"/>
                  <a:gd name="T8" fmla="*/ 62 w 29"/>
                  <a:gd name="T9" fmla="*/ 76 h 33"/>
                  <a:gd name="T10" fmla="*/ 69 w 29"/>
                  <a:gd name="T11" fmla="*/ 78 h 3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"/>
                  <a:gd name="T19" fmla="*/ 0 h 33"/>
                  <a:gd name="T20" fmla="*/ 29 w 29"/>
                  <a:gd name="T21" fmla="*/ 33 h 3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" h="33">
                    <a:moveTo>
                      <a:pt x="29" y="33"/>
                    </a:moveTo>
                    <a:cubicBezTo>
                      <a:pt x="27" y="6"/>
                      <a:pt x="27" y="6"/>
                      <a:pt x="27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7" y="33"/>
                      <a:pt x="28" y="33"/>
                      <a:pt x="29" y="33"/>
                    </a:cubicBezTo>
                  </a:path>
                </a:pathLst>
              </a:custGeom>
              <a:solidFill>
                <a:srgbClr val="BAA4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09" name="Freeform 309"/>
              <p:cNvSpPr>
                <a:spLocks noChangeArrowheads="1"/>
              </p:cNvSpPr>
              <p:nvPr/>
            </p:nvSpPr>
            <p:spPr bwMode="auto">
              <a:xfrm>
                <a:off x="1103" y="974"/>
                <a:ext cx="26" cy="29"/>
              </a:xfrm>
              <a:custGeom>
                <a:avLst/>
                <a:gdLst>
                  <a:gd name="T0" fmla="*/ 0 w 11"/>
                  <a:gd name="T1" fmla="*/ 0 h 12"/>
                  <a:gd name="T2" fmla="*/ 0 w 11"/>
                  <a:gd name="T3" fmla="*/ 0 h 12"/>
                  <a:gd name="T4" fmla="*/ 0 w 11"/>
                  <a:gd name="T5" fmla="*/ 0 h 12"/>
                  <a:gd name="T6" fmla="*/ 5 w 11"/>
                  <a:gd name="T7" fmla="*/ 2 h 12"/>
                  <a:gd name="T8" fmla="*/ 26 w 11"/>
                  <a:gd name="T9" fmla="*/ 29 h 12"/>
                  <a:gd name="T10" fmla="*/ 5 w 11"/>
                  <a:gd name="T11" fmla="*/ 2 h 12"/>
                  <a:gd name="T12" fmla="*/ 0 w 11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"/>
                  <a:gd name="T22" fmla="*/ 0 h 12"/>
                  <a:gd name="T23" fmla="*/ 11 w 11"/>
                  <a:gd name="T24" fmla="*/ 12 h 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" h="1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8" y="8"/>
                      <a:pt x="5" y="4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10" name="Freeform 310"/>
              <p:cNvSpPr>
                <a:spLocks noChangeArrowheads="1"/>
              </p:cNvSpPr>
              <p:nvPr/>
            </p:nvSpPr>
            <p:spPr bwMode="auto">
              <a:xfrm>
                <a:off x="1103" y="974"/>
                <a:ext cx="66" cy="76"/>
              </a:xfrm>
              <a:custGeom>
                <a:avLst/>
                <a:gdLst>
                  <a:gd name="T0" fmla="*/ 0 w 28"/>
                  <a:gd name="T1" fmla="*/ 0 h 32"/>
                  <a:gd name="T2" fmla="*/ 0 w 28"/>
                  <a:gd name="T3" fmla="*/ 0 h 32"/>
                  <a:gd name="T4" fmla="*/ 0 w 28"/>
                  <a:gd name="T5" fmla="*/ 52 h 32"/>
                  <a:gd name="T6" fmla="*/ 9 w 28"/>
                  <a:gd name="T7" fmla="*/ 52 h 32"/>
                  <a:gd name="T8" fmla="*/ 9 w 28"/>
                  <a:gd name="T9" fmla="*/ 55 h 32"/>
                  <a:gd name="T10" fmla="*/ 12 w 28"/>
                  <a:gd name="T11" fmla="*/ 57 h 32"/>
                  <a:gd name="T12" fmla="*/ 12 w 28"/>
                  <a:gd name="T13" fmla="*/ 64 h 32"/>
                  <a:gd name="T14" fmla="*/ 66 w 28"/>
                  <a:gd name="T15" fmla="*/ 76 h 32"/>
                  <a:gd name="T16" fmla="*/ 64 w 28"/>
                  <a:gd name="T17" fmla="*/ 71 h 32"/>
                  <a:gd name="T18" fmla="*/ 26 w 28"/>
                  <a:gd name="T19" fmla="*/ 28 h 32"/>
                  <a:gd name="T20" fmla="*/ 5 w 28"/>
                  <a:gd name="T21" fmla="*/ 2 h 32"/>
                  <a:gd name="T22" fmla="*/ 0 w 28"/>
                  <a:gd name="T23" fmla="*/ 0 h 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8"/>
                  <a:gd name="T37" fmla="*/ 0 h 32"/>
                  <a:gd name="T38" fmla="*/ 28 w 28"/>
                  <a:gd name="T39" fmla="*/ 32 h 3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8" h="3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14"/>
                      <a:pt x="0" y="22"/>
                    </a:cubicBezTo>
                    <a:cubicBezTo>
                      <a:pt x="1" y="22"/>
                      <a:pt x="3" y="22"/>
                      <a:pt x="4" y="22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13" y="29"/>
                      <a:pt x="20" y="31"/>
                      <a:pt x="28" y="32"/>
                    </a:cubicBezTo>
                    <a:cubicBezTo>
                      <a:pt x="28" y="32"/>
                      <a:pt x="28" y="31"/>
                      <a:pt x="27" y="30"/>
                    </a:cubicBezTo>
                    <a:cubicBezTo>
                      <a:pt x="22" y="24"/>
                      <a:pt x="17" y="18"/>
                      <a:pt x="11" y="1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11" name="Freeform 311"/>
              <p:cNvSpPr>
                <a:spLocks noChangeArrowheads="1"/>
              </p:cNvSpPr>
              <p:nvPr/>
            </p:nvSpPr>
            <p:spPr bwMode="auto">
              <a:xfrm>
                <a:off x="1103" y="1026"/>
                <a:ext cx="9" cy="3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3 h 1"/>
                  <a:gd name="T4" fmla="*/ 9 w 4"/>
                  <a:gd name="T5" fmla="*/ 3 h 1"/>
                  <a:gd name="T6" fmla="*/ 9 w 4"/>
                  <a:gd name="T7" fmla="*/ 0 h 1"/>
                  <a:gd name="T8" fmla="*/ 0 w 4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"/>
                  <a:gd name="T17" fmla="*/ 4 w 4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9D83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12" name="Freeform 312"/>
              <p:cNvSpPr>
                <a:spLocks noChangeArrowheads="1"/>
              </p:cNvSpPr>
              <p:nvPr/>
            </p:nvSpPr>
            <p:spPr bwMode="auto">
              <a:xfrm>
                <a:off x="1103" y="1029"/>
                <a:ext cx="12" cy="9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5 h 4"/>
                  <a:gd name="T4" fmla="*/ 12 w 5"/>
                  <a:gd name="T5" fmla="*/ 9 h 4"/>
                  <a:gd name="T6" fmla="*/ 12 w 5"/>
                  <a:gd name="T7" fmla="*/ 2 h 4"/>
                  <a:gd name="T8" fmla="*/ 10 w 5"/>
                  <a:gd name="T9" fmla="*/ 0 h 4"/>
                  <a:gd name="T10" fmla="*/ 0 w 5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4"/>
                  <a:gd name="T20" fmla="*/ 5 w 5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4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2" y="3"/>
                      <a:pt x="3" y="3"/>
                      <a:pt x="5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097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13" name="Freeform 313"/>
              <p:cNvSpPr>
                <a:spLocks noChangeArrowheads="1"/>
              </p:cNvSpPr>
              <p:nvPr/>
            </p:nvSpPr>
            <p:spPr bwMode="auto">
              <a:xfrm>
                <a:off x="1103" y="974"/>
                <a:ext cx="66" cy="79"/>
              </a:xfrm>
              <a:custGeom>
                <a:avLst/>
                <a:gdLst>
                  <a:gd name="T0" fmla="*/ 2 w 28"/>
                  <a:gd name="T1" fmla="*/ 65 h 33"/>
                  <a:gd name="T2" fmla="*/ 66 w 28"/>
                  <a:gd name="T3" fmla="*/ 79 h 33"/>
                  <a:gd name="T4" fmla="*/ 64 w 28"/>
                  <a:gd name="T5" fmla="*/ 72 h 33"/>
                  <a:gd name="T6" fmla="*/ 5 w 28"/>
                  <a:gd name="T7" fmla="*/ 2 h 33"/>
                  <a:gd name="T8" fmla="*/ 0 w 28"/>
                  <a:gd name="T9" fmla="*/ 0 h 33"/>
                  <a:gd name="T10" fmla="*/ 2 w 28"/>
                  <a:gd name="T11" fmla="*/ 65 h 3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"/>
                  <a:gd name="T19" fmla="*/ 0 h 33"/>
                  <a:gd name="T20" fmla="*/ 28 w 28"/>
                  <a:gd name="T21" fmla="*/ 33 h 3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" h="33">
                    <a:moveTo>
                      <a:pt x="1" y="27"/>
                    </a:move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2"/>
                      <a:pt x="28" y="31"/>
                      <a:pt x="27" y="3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27"/>
                    </a:lnTo>
                    <a:close/>
                  </a:path>
                </a:pathLst>
              </a:custGeom>
              <a:solidFill>
                <a:srgbClr val="C8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14" name="Freeform 314"/>
              <p:cNvSpPr>
                <a:spLocks noChangeArrowheads="1"/>
              </p:cNvSpPr>
              <p:nvPr/>
            </p:nvSpPr>
            <p:spPr bwMode="auto">
              <a:xfrm>
                <a:off x="1340" y="114"/>
                <a:ext cx="75" cy="86"/>
              </a:xfrm>
              <a:custGeom>
                <a:avLst/>
                <a:gdLst>
                  <a:gd name="T0" fmla="*/ 49 w 32"/>
                  <a:gd name="T1" fmla="*/ 36 h 36"/>
                  <a:gd name="T2" fmla="*/ 16 w 32"/>
                  <a:gd name="T3" fmla="*/ 14 h 36"/>
                  <a:gd name="T4" fmla="*/ 0 w 32"/>
                  <a:gd name="T5" fmla="*/ 69 h 36"/>
                  <a:gd name="T6" fmla="*/ 56 w 32"/>
                  <a:gd name="T7" fmla="*/ 79 h 36"/>
                  <a:gd name="T8" fmla="*/ 49 w 32"/>
                  <a:gd name="T9" fmla="*/ 3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6"/>
                  <a:gd name="T17" fmla="*/ 32 w 32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6">
                    <a:moveTo>
                      <a:pt x="21" y="15"/>
                    </a:moveTo>
                    <a:cubicBezTo>
                      <a:pt x="24" y="5"/>
                      <a:pt x="13" y="0"/>
                      <a:pt x="7" y="6"/>
                    </a:cubicBezTo>
                    <a:cubicBezTo>
                      <a:pt x="1" y="10"/>
                      <a:pt x="0" y="21"/>
                      <a:pt x="0" y="29"/>
                    </a:cubicBezTo>
                    <a:cubicBezTo>
                      <a:pt x="7" y="32"/>
                      <a:pt x="17" y="36"/>
                      <a:pt x="24" y="33"/>
                    </a:cubicBezTo>
                    <a:cubicBezTo>
                      <a:pt x="32" y="29"/>
                      <a:pt x="31" y="17"/>
                      <a:pt x="21" y="15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15" name="Freeform 315"/>
              <p:cNvSpPr>
                <a:spLocks noChangeArrowheads="1"/>
              </p:cNvSpPr>
              <p:nvPr/>
            </p:nvSpPr>
            <p:spPr bwMode="auto">
              <a:xfrm>
                <a:off x="859" y="692"/>
                <a:ext cx="12" cy="24"/>
              </a:xfrm>
              <a:custGeom>
                <a:avLst/>
                <a:gdLst>
                  <a:gd name="T0" fmla="*/ 12 w 5"/>
                  <a:gd name="T1" fmla="*/ 5 h 10"/>
                  <a:gd name="T2" fmla="*/ 5 w 5"/>
                  <a:gd name="T3" fmla="*/ 0 h 10"/>
                  <a:gd name="T4" fmla="*/ 0 w 5"/>
                  <a:gd name="T5" fmla="*/ 7 h 10"/>
                  <a:gd name="T6" fmla="*/ 5 w 5"/>
                  <a:gd name="T7" fmla="*/ 12 h 10"/>
                  <a:gd name="T8" fmla="*/ 7 w 5"/>
                  <a:gd name="T9" fmla="*/ 24 h 10"/>
                  <a:gd name="T10" fmla="*/ 12 w 5"/>
                  <a:gd name="T11" fmla="*/ 24 h 10"/>
                  <a:gd name="T12" fmla="*/ 10 w 5"/>
                  <a:gd name="T13" fmla="*/ 10 h 10"/>
                  <a:gd name="T14" fmla="*/ 12 w 5"/>
                  <a:gd name="T15" fmla="*/ 5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"/>
                  <a:gd name="T25" fmla="*/ 0 h 10"/>
                  <a:gd name="T26" fmla="*/ 5 w 5"/>
                  <a:gd name="T27" fmla="*/ 10 h 1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" h="10">
                    <a:moveTo>
                      <a:pt x="5" y="2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3"/>
                      <a:pt x="5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16" name="Freeform 316"/>
              <p:cNvSpPr>
                <a:spLocks noChangeArrowheads="1"/>
              </p:cNvSpPr>
              <p:nvPr/>
            </p:nvSpPr>
            <p:spPr bwMode="auto">
              <a:xfrm>
                <a:off x="862" y="692"/>
                <a:ext cx="9" cy="24"/>
              </a:xfrm>
              <a:custGeom>
                <a:avLst/>
                <a:gdLst>
                  <a:gd name="T0" fmla="*/ 9 w 4"/>
                  <a:gd name="T1" fmla="*/ 5 h 10"/>
                  <a:gd name="T2" fmla="*/ 2 w 4"/>
                  <a:gd name="T3" fmla="*/ 0 h 10"/>
                  <a:gd name="T4" fmla="*/ 0 w 4"/>
                  <a:gd name="T5" fmla="*/ 2 h 10"/>
                  <a:gd name="T6" fmla="*/ 0 w 4"/>
                  <a:gd name="T7" fmla="*/ 2 h 10"/>
                  <a:gd name="T8" fmla="*/ 7 w 4"/>
                  <a:gd name="T9" fmla="*/ 7 h 10"/>
                  <a:gd name="T10" fmla="*/ 5 w 4"/>
                  <a:gd name="T11" fmla="*/ 12 h 10"/>
                  <a:gd name="T12" fmla="*/ 7 w 4"/>
                  <a:gd name="T13" fmla="*/ 24 h 10"/>
                  <a:gd name="T14" fmla="*/ 9 w 4"/>
                  <a:gd name="T15" fmla="*/ 24 h 10"/>
                  <a:gd name="T16" fmla="*/ 7 w 4"/>
                  <a:gd name="T17" fmla="*/ 10 h 10"/>
                  <a:gd name="T18" fmla="*/ 9 w 4"/>
                  <a:gd name="T19" fmla="*/ 5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"/>
                  <a:gd name="T31" fmla="*/ 0 h 10"/>
                  <a:gd name="T32" fmla="*/ 4 w 4"/>
                  <a:gd name="T33" fmla="*/ 10 h 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" h="10">
                    <a:moveTo>
                      <a:pt x="4" y="2"/>
                    </a:moveTo>
                    <a:cubicBezTo>
                      <a:pt x="4" y="1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1"/>
                      <a:pt x="3" y="3"/>
                    </a:cubicBezTo>
                    <a:cubicBezTo>
                      <a:pt x="3" y="4"/>
                      <a:pt x="3" y="5"/>
                      <a:pt x="2" y="5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17" name="Freeform 317"/>
              <p:cNvSpPr>
                <a:spLocks noChangeArrowheads="1"/>
              </p:cNvSpPr>
              <p:nvPr/>
            </p:nvSpPr>
            <p:spPr bwMode="auto">
              <a:xfrm>
                <a:off x="1858" y="0"/>
                <a:ext cx="76" cy="100"/>
              </a:xfrm>
              <a:custGeom>
                <a:avLst/>
                <a:gdLst>
                  <a:gd name="T0" fmla="*/ 7 w 32"/>
                  <a:gd name="T1" fmla="*/ 90 h 42"/>
                  <a:gd name="T2" fmla="*/ 52 w 32"/>
                  <a:gd name="T3" fmla="*/ 50 h 42"/>
                  <a:gd name="T4" fmla="*/ 52 w 32"/>
                  <a:gd name="T5" fmla="*/ 24 h 42"/>
                  <a:gd name="T6" fmla="*/ 26 w 32"/>
                  <a:gd name="T7" fmla="*/ 21 h 42"/>
                  <a:gd name="T8" fmla="*/ 10 w 32"/>
                  <a:gd name="T9" fmla="*/ 38 h 42"/>
                  <a:gd name="T10" fmla="*/ 0 w 32"/>
                  <a:gd name="T11" fmla="*/ 26 h 42"/>
                  <a:gd name="T12" fmla="*/ 17 w 32"/>
                  <a:gd name="T13" fmla="*/ 12 h 42"/>
                  <a:gd name="T14" fmla="*/ 62 w 32"/>
                  <a:gd name="T15" fmla="*/ 14 h 42"/>
                  <a:gd name="T16" fmla="*/ 62 w 32"/>
                  <a:gd name="T17" fmla="*/ 60 h 42"/>
                  <a:gd name="T18" fmla="*/ 17 w 32"/>
                  <a:gd name="T19" fmla="*/ 100 h 42"/>
                  <a:gd name="T20" fmla="*/ 7 w 32"/>
                  <a:gd name="T21" fmla="*/ 90 h 4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"/>
                  <a:gd name="T34" fmla="*/ 0 h 42"/>
                  <a:gd name="T35" fmla="*/ 32 w 32"/>
                  <a:gd name="T36" fmla="*/ 42 h 4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" h="42">
                    <a:moveTo>
                      <a:pt x="3" y="38"/>
                    </a:moveTo>
                    <a:cubicBezTo>
                      <a:pt x="22" y="21"/>
                      <a:pt x="22" y="21"/>
                      <a:pt x="22" y="21"/>
                    </a:cubicBezTo>
                    <a:cubicBezTo>
                      <a:pt x="25" y="18"/>
                      <a:pt x="25" y="13"/>
                      <a:pt x="22" y="10"/>
                    </a:cubicBezTo>
                    <a:cubicBezTo>
                      <a:pt x="19" y="6"/>
                      <a:pt x="14" y="6"/>
                      <a:pt x="11" y="9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3" y="0"/>
                      <a:pt x="21" y="0"/>
                      <a:pt x="26" y="6"/>
                    </a:cubicBezTo>
                    <a:cubicBezTo>
                      <a:pt x="32" y="11"/>
                      <a:pt x="31" y="20"/>
                      <a:pt x="26" y="25"/>
                    </a:cubicBezTo>
                    <a:cubicBezTo>
                      <a:pt x="7" y="42"/>
                      <a:pt x="7" y="42"/>
                      <a:pt x="7" y="42"/>
                    </a:cubicBezTo>
                    <a:lnTo>
                      <a:pt x="3" y="38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18" name="Freeform 318"/>
              <p:cNvSpPr>
                <a:spLocks noChangeArrowheads="1"/>
              </p:cNvSpPr>
              <p:nvPr/>
            </p:nvSpPr>
            <p:spPr bwMode="auto">
              <a:xfrm>
                <a:off x="1811" y="62"/>
                <a:ext cx="123" cy="123"/>
              </a:xfrm>
              <a:custGeom>
                <a:avLst/>
                <a:gdLst>
                  <a:gd name="T0" fmla="*/ 69 w 52"/>
                  <a:gd name="T1" fmla="*/ 118 h 52"/>
                  <a:gd name="T2" fmla="*/ 52 w 52"/>
                  <a:gd name="T3" fmla="*/ 118 h 52"/>
                  <a:gd name="T4" fmla="*/ 5 w 52"/>
                  <a:gd name="T5" fmla="*/ 69 h 52"/>
                  <a:gd name="T6" fmla="*/ 5 w 52"/>
                  <a:gd name="T7" fmla="*/ 52 h 52"/>
                  <a:gd name="T8" fmla="*/ 57 w 52"/>
                  <a:gd name="T9" fmla="*/ 5 h 52"/>
                  <a:gd name="T10" fmla="*/ 73 w 52"/>
                  <a:gd name="T11" fmla="*/ 5 h 52"/>
                  <a:gd name="T12" fmla="*/ 121 w 52"/>
                  <a:gd name="T13" fmla="*/ 54 h 52"/>
                  <a:gd name="T14" fmla="*/ 118 w 52"/>
                  <a:gd name="T15" fmla="*/ 73 h 52"/>
                  <a:gd name="T16" fmla="*/ 69 w 52"/>
                  <a:gd name="T17" fmla="*/ 118 h 5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2"/>
                  <a:gd name="T28" fmla="*/ 0 h 52"/>
                  <a:gd name="T29" fmla="*/ 52 w 52"/>
                  <a:gd name="T30" fmla="*/ 52 h 5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2" h="52">
                    <a:moveTo>
                      <a:pt x="29" y="50"/>
                    </a:moveTo>
                    <a:cubicBezTo>
                      <a:pt x="27" y="52"/>
                      <a:pt x="24" y="52"/>
                      <a:pt x="22" y="50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0" y="27"/>
                      <a:pt x="0" y="24"/>
                      <a:pt x="2" y="2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6" y="0"/>
                      <a:pt x="29" y="0"/>
                      <a:pt x="31" y="2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2" y="25"/>
                      <a:pt x="52" y="29"/>
                      <a:pt x="50" y="31"/>
                    </a:cubicBezTo>
                    <a:cubicBezTo>
                      <a:pt x="29" y="50"/>
                      <a:pt x="29" y="50"/>
                      <a:pt x="29" y="50"/>
                    </a:cubicBezTo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19" name="Freeform 319"/>
              <p:cNvSpPr>
                <a:spLocks noChangeArrowheads="1"/>
              </p:cNvSpPr>
              <p:nvPr/>
            </p:nvSpPr>
            <p:spPr bwMode="auto">
              <a:xfrm>
                <a:off x="1851" y="109"/>
                <a:ext cx="38" cy="36"/>
              </a:xfrm>
              <a:custGeom>
                <a:avLst/>
                <a:gdLst>
                  <a:gd name="T0" fmla="*/ 33 w 16"/>
                  <a:gd name="T1" fmla="*/ 17 h 15"/>
                  <a:gd name="T2" fmla="*/ 36 w 16"/>
                  <a:gd name="T3" fmla="*/ 2 h 15"/>
                  <a:gd name="T4" fmla="*/ 21 w 16"/>
                  <a:gd name="T5" fmla="*/ 2 h 15"/>
                  <a:gd name="T6" fmla="*/ 19 w 16"/>
                  <a:gd name="T7" fmla="*/ 14 h 15"/>
                  <a:gd name="T8" fmla="*/ 0 w 16"/>
                  <a:gd name="T9" fmla="*/ 29 h 15"/>
                  <a:gd name="T10" fmla="*/ 7 w 16"/>
                  <a:gd name="T11" fmla="*/ 36 h 15"/>
                  <a:gd name="T12" fmla="*/ 24 w 16"/>
                  <a:gd name="T13" fmla="*/ 19 h 15"/>
                  <a:gd name="T14" fmla="*/ 33 w 16"/>
                  <a:gd name="T15" fmla="*/ 17 h 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"/>
                  <a:gd name="T25" fmla="*/ 0 h 15"/>
                  <a:gd name="T26" fmla="*/ 16 w 16"/>
                  <a:gd name="T27" fmla="*/ 15 h 1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" h="15">
                    <a:moveTo>
                      <a:pt x="14" y="7"/>
                    </a:moveTo>
                    <a:cubicBezTo>
                      <a:pt x="16" y="6"/>
                      <a:pt x="16" y="3"/>
                      <a:pt x="15" y="1"/>
                    </a:cubicBezTo>
                    <a:cubicBezTo>
                      <a:pt x="13" y="0"/>
                      <a:pt x="10" y="0"/>
                      <a:pt x="9" y="1"/>
                    </a:cubicBezTo>
                    <a:cubicBezTo>
                      <a:pt x="8" y="2"/>
                      <a:pt x="7" y="4"/>
                      <a:pt x="8" y="6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9"/>
                      <a:pt x="13" y="8"/>
                      <a:pt x="14" y="7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20" name="Freeform 320"/>
              <p:cNvSpPr>
                <a:spLocks noChangeArrowheads="1"/>
              </p:cNvSpPr>
              <p:nvPr/>
            </p:nvSpPr>
            <p:spPr bwMode="auto">
              <a:xfrm>
                <a:off x="1853" y="109"/>
                <a:ext cx="36" cy="36"/>
              </a:xfrm>
              <a:custGeom>
                <a:avLst/>
                <a:gdLst>
                  <a:gd name="T0" fmla="*/ 31 w 15"/>
                  <a:gd name="T1" fmla="*/ 17 h 15"/>
                  <a:gd name="T2" fmla="*/ 34 w 15"/>
                  <a:gd name="T3" fmla="*/ 2 h 15"/>
                  <a:gd name="T4" fmla="*/ 26 w 15"/>
                  <a:gd name="T5" fmla="*/ 0 h 15"/>
                  <a:gd name="T6" fmla="*/ 29 w 15"/>
                  <a:gd name="T7" fmla="*/ 0 h 15"/>
                  <a:gd name="T8" fmla="*/ 26 w 15"/>
                  <a:gd name="T9" fmla="*/ 14 h 15"/>
                  <a:gd name="T10" fmla="*/ 17 w 15"/>
                  <a:gd name="T11" fmla="*/ 17 h 15"/>
                  <a:gd name="T12" fmla="*/ 0 w 15"/>
                  <a:gd name="T13" fmla="*/ 31 h 15"/>
                  <a:gd name="T14" fmla="*/ 5 w 15"/>
                  <a:gd name="T15" fmla="*/ 36 h 15"/>
                  <a:gd name="T16" fmla="*/ 22 w 15"/>
                  <a:gd name="T17" fmla="*/ 19 h 15"/>
                  <a:gd name="T18" fmla="*/ 31 w 15"/>
                  <a:gd name="T19" fmla="*/ 17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15"/>
                  <a:gd name="T32" fmla="*/ 15 w 15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15">
                    <a:moveTo>
                      <a:pt x="13" y="7"/>
                    </a:moveTo>
                    <a:cubicBezTo>
                      <a:pt x="15" y="6"/>
                      <a:pt x="15" y="3"/>
                      <a:pt x="14" y="1"/>
                    </a:cubicBezTo>
                    <a:cubicBezTo>
                      <a:pt x="13" y="1"/>
                      <a:pt x="12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2"/>
                      <a:pt x="13" y="5"/>
                      <a:pt x="11" y="6"/>
                    </a:cubicBezTo>
                    <a:cubicBezTo>
                      <a:pt x="10" y="7"/>
                      <a:pt x="8" y="8"/>
                      <a:pt x="7" y="7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0" y="9"/>
                      <a:pt x="12" y="8"/>
                      <a:pt x="1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21" name="Freeform 321"/>
              <p:cNvSpPr>
                <a:spLocks noChangeArrowheads="1"/>
              </p:cNvSpPr>
              <p:nvPr/>
            </p:nvSpPr>
            <p:spPr bwMode="auto">
              <a:xfrm>
                <a:off x="1813" y="64"/>
                <a:ext cx="59" cy="60"/>
              </a:xfrm>
              <a:custGeom>
                <a:avLst/>
                <a:gdLst>
                  <a:gd name="T0" fmla="*/ 59 w 25"/>
                  <a:gd name="T1" fmla="*/ 0 h 25"/>
                  <a:gd name="T2" fmla="*/ 54 w 25"/>
                  <a:gd name="T3" fmla="*/ 2 h 25"/>
                  <a:gd name="T4" fmla="*/ 2 w 25"/>
                  <a:gd name="T5" fmla="*/ 50 h 25"/>
                  <a:gd name="T6" fmla="*/ 0 w 25"/>
                  <a:gd name="T7" fmla="*/ 60 h 25"/>
                  <a:gd name="T8" fmla="*/ 2 w 25"/>
                  <a:gd name="T9" fmla="*/ 50 h 25"/>
                  <a:gd name="T10" fmla="*/ 54 w 25"/>
                  <a:gd name="T11" fmla="*/ 2 h 25"/>
                  <a:gd name="T12" fmla="*/ 59 w 25"/>
                  <a:gd name="T13" fmla="*/ 0 h 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25"/>
                  <a:gd name="T23" fmla="*/ 25 w 25"/>
                  <a:gd name="T24" fmla="*/ 25 h 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25">
                    <a:moveTo>
                      <a:pt x="25" y="0"/>
                    </a:moveTo>
                    <a:cubicBezTo>
                      <a:pt x="24" y="0"/>
                      <a:pt x="23" y="1"/>
                      <a:pt x="23" y="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2"/>
                      <a:pt x="0" y="23"/>
                      <a:pt x="0" y="25"/>
                    </a:cubicBezTo>
                    <a:cubicBezTo>
                      <a:pt x="0" y="23"/>
                      <a:pt x="0" y="22"/>
                      <a:pt x="1" y="2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4" y="0"/>
                      <a:pt x="25" y="0"/>
                    </a:cubicBezTo>
                  </a:path>
                </a:pathLst>
              </a:custGeom>
              <a:solidFill>
                <a:srgbClr val="FBDE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22" name="Freeform 322"/>
              <p:cNvSpPr>
                <a:spLocks noChangeArrowheads="1"/>
              </p:cNvSpPr>
              <p:nvPr/>
            </p:nvSpPr>
            <p:spPr bwMode="auto">
              <a:xfrm>
                <a:off x="1813" y="64"/>
                <a:ext cx="64" cy="121"/>
              </a:xfrm>
              <a:custGeom>
                <a:avLst/>
                <a:gdLst>
                  <a:gd name="T0" fmla="*/ 62 w 27"/>
                  <a:gd name="T1" fmla="*/ 0 h 51"/>
                  <a:gd name="T2" fmla="*/ 59 w 27"/>
                  <a:gd name="T3" fmla="*/ 0 h 51"/>
                  <a:gd name="T4" fmla="*/ 55 w 27"/>
                  <a:gd name="T5" fmla="*/ 2 h 51"/>
                  <a:gd name="T6" fmla="*/ 2 w 27"/>
                  <a:gd name="T7" fmla="*/ 50 h 51"/>
                  <a:gd name="T8" fmla="*/ 0 w 27"/>
                  <a:gd name="T9" fmla="*/ 59 h 51"/>
                  <a:gd name="T10" fmla="*/ 2 w 27"/>
                  <a:gd name="T11" fmla="*/ 66 h 51"/>
                  <a:gd name="T12" fmla="*/ 50 w 27"/>
                  <a:gd name="T13" fmla="*/ 116 h 51"/>
                  <a:gd name="T14" fmla="*/ 57 w 27"/>
                  <a:gd name="T15" fmla="*/ 121 h 51"/>
                  <a:gd name="T16" fmla="*/ 59 w 27"/>
                  <a:gd name="T17" fmla="*/ 121 h 51"/>
                  <a:gd name="T18" fmla="*/ 52 w 27"/>
                  <a:gd name="T19" fmla="*/ 116 h 51"/>
                  <a:gd name="T20" fmla="*/ 7 w 27"/>
                  <a:gd name="T21" fmla="*/ 66 h 51"/>
                  <a:gd name="T22" fmla="*/ 7 w 27"/>
                  <a:gd name="T23" fmla="*/ 50 h 51"/>
                  <a:gd name="T24" fmla="*/ 57 w 27"/>
                  <a:gd name="T25" fmla="*/ 2 h 51"/>
                  <a:gd name="T26" fmla="*/ 64 w 27"/>
                  <a:gd name="T27" fmla="*/ 0 h 51"/>
                  <a:gd name="T28" fmla="*/ 62 w 27"/>
                  <a:gd name="T29" fmla="*/ 0 h 5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"/>
                  <a:gd name="T46" fmla="*/ 0 h 51"/>
                  <a:gd name="T47" fmla="*/ 27 w 27"/>
                  <a:gd name="T48" fmla="*/ 51 h 5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" h="51">
                    <a:moveTo>
                      <a:pt x="26" y="0"/>
                    </a:moveTo>
                    <a:cubicBezTo>
                      <a:pt x="26" y="0"/>
                      <a:pt x="25" y="0"/>
                      <a:pt x="25" y="0"/>
                    </a:cubicBezTo>
                    <a:cubicBezTo>
                      <a:pt x="24" y="0"/>
                      <a:pt x="23" y="1"/>
                      <a:pt x="23" y="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2"/>
                      <a:pt x="0" y="23"/>
                      <a:pt x="0" y="25"/>
                    </a:cubicBezTo>
                    <a:cubicBezTo>
                      <a:pt x="0" y="26"/>
                      <a:pt x="0" y="27"/>
                      <a:pt x="1" y="28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2" y="50"/>
                      <a:pt x="23" y="51"/>
                      <a:pt x="24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4" y="51"/>
                      <a:pt x="23" y="50"/>
                      <a:pt x="22" y="49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1" y="26"/>
                      <a:pt x="1" y="23"/>
                      <a:pt x="3" y="2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5" y="0"/>
                      <a:pt x="26" y="0"/>
                      <a:pt x="27" y="0"/>
                    </a:cubicBezTo>
                    <a:cubicBezTo>
                      <a:pt x="27" y="0"/>
                      <a:pt x="27" y="0"/>
                      <a:pt x="26" y="0"/>
                    </a:cubicBezTo>
                  </a:path>
                </a:pathLst>
              </a:custGeom>
              <a:solidFill>
                <a:srgbClr val="EE6C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23" name="Freeform 323"/>
              <p:cNvSpPr>
                <a:spLocks noChangeArrowheads="1"/>
              </p:cNvSpPr>
              <p:nvPr/>
            </p:nvSpPr>
            <p:spPr bwMode="auto">
              <a:xfrm>
                <a:off x="2355" y="155"/>
                <a:ext cx="59" cy="49"/>
              </a:xfrm>
              <a:custGeom>
                <a:avLst/>
                <a:gdLst>
                  <a:gd name="T0" fmla="*/ 35 w 25"/>
                  <a:gd name="T1" fmla="*/ 44 h 21"/>
                  <a:gd name="T2" fmla="*/ 47 w 25"/>
                  <a:gd name="T3" fmla="*/ 49 h 21"/>
                  <a:gd name="T4" fmla="*/ 54 w 25"/>
                  <a:gd name="T5" fmla="*/ 28 h 21"/>
                  <a:gd name="T6" fmla="*/ 38 w 25"/>
                  <a:gd name="T7" fmla="*/ 21 h 21"/>
                  <a:gd name="T8" fmla="*/ 9 w 25"/>
                  <a:gd name="T9" fmla="*/ 9 h 21"/>
                  <a:gd name="T10" fmla="*/ 12 w 25"/>
                  <a:gd name="T11" fmla="*/ 5 h 21"/>
                  <a:gd name="T12" fmla="*/ 17 w 25"/>
                  <a:gd name="T13" fmla="*/ 7 h 21"/>
                  <a:gd name="T14" fmla="*/ 12 w 25"/>
                  <a:gd name="T15" fmla="*/ 2 h 21"/>
                  <a:gd name="T16" fmla="*/ 2 w 25"/>
                  <a:gd name="T17" fmla="*/ 7 h 21"/>
                  <a:gd name="T18" fmla="*/ 14 w 25"/>
                  <a:gd name="T19" fmla="*/ 30 h 21"/>
                  <a:gd name="T20" fmla="*/ 21 w 25"/>
                  <a:gd name="T21" fmla="*/ 37 h 21"/>
                  <a:gd name="T22" fmla="*/ 26 w 25"/>
                  <a:gd name="T23" fmla="*/ 37 h 21"/>
                  <a:gd name="T24" fmla="*/ 24 w 25"/>
                  <a:gd name="T25" fmla="*/ 40 h 21"/>
                  <a:gd name="T26" fmla="*/ 31 w 25"/>
                  <a:gd name="T27" fmla="*/ 42 h 21"/>
                  <a:gd name="T28" fmla="*/ 31 w 25"/>
                  <a:gd name="T29" fmla="*/ 42 h 21"/>
                  <a:gd name="T30" fmla="*/ 31 w 25"/>
                  <a:gd name="T31" fmla="*/ 44 h 21"/>
                  <a:gd name="T32" fmla="*/ 35 w 25"/>
                  <a:gd name="T33" fmla="*/ 44 h 2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5"/>
                  <a:gd name="T52" fmla="*/ 0 h 21"/>
                  <a:gd name="T53" fmla="*/ 25 w 25"/>
                  <a:gd name="T54" fmla="*/ 21 h 2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5" h="21">
                    <a:moveTo>
                      <a:pt x="15" y="19"/>
                    </a:moveTo>
                    <a:cubicBezTo>
                      <a:pt x="16" y="21"/>
                      <a:pt x="19" y="21"/>
                      <a:pt x="20" y="21"/>
                    </a:cubicBezTo>
                    <a:cubicBezTo>
                      <a:pt x="24" y="19"/>
                      <a:pt x="25" y="15"/>
                      <a:pt x="23" y="12"/>
                    </a:cubicBezTo>
                    <a:cubicBezTo>
                      <a:pt x="21" y="10"/>
                      <a:pt x="18" y="9"/>
                      <a:pt x="16" y="9"/>
                    </a:cubicBezTo>
                    <a:cubicBezTo>
                      <a:pt x="13" y="9"/>
                      <a:pt x="4" y="9"/>
                      <a:pt x="4" y="4"/>
                    </a:cubicBezTo>
                    <a:cubicBezTo>
                      <a:pt x="4" y="4"/>
                      <a:pt x="4" y="3"/>
                      <a:pt x="5" y="2"/>
                    </a:cubicBezTo>
                    <a:cubicBezTo>
                      <a:pt x="6" y="2"/>
                      <a:pt x="6" y="3"/>
                      <a:pt x="7" y="3"/>
                    </a:cubicBezTo>
                    <a:cubicBezTo>
                      <a:pt x="8" y="3"/>
                      <a:pt x="6" y="1"/>
                      <a:pt x="5" y="1"/>
                    </a:cubicBezTo>
                    <a:cubicBezTo>
                      <a:pt x="3" y="0"/>
                      <a:pt x="2" y="2"/>
                      <a:pt x="1" y="3"/>
                    </a:cubicBezTo>
                    <a:cubicBezTo>
                      <a:pt x="0" y="7"/>
                      <a:pt x="3" y="11"/>
                      <a:pt x="6" y="13"/>
                    </a:cubicBezTo>
                    <a:cubicBezTo>
                      <a:pt x="7" y="14"/>
                      <a:pt x="8" y="15"/>
                      <a:pt x="9" y="16"/>
                    </a:cubicBezTo>
                    <a:cubicBezTo>
                      <a:pt x="10" y="16"/>
                      <a:pt x="10" y="16"/>
                      <a:pt x="11" y="16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8"/>
                      <a:pt x="12" y="17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9"/>
                      <a:pt x="15" y="19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24" name="Freeform 324"/>
              <p:cNvSpPr>
                <a:spLocks noChangeArrowheads="1"/>
              </p:cNvSpPr>
              <p:nvPr/>
            </p:nvSpPr>
            <p:spPr bwMode="auto">
              <a:xfrm>
                <a:off x="2402" y="192"/>
                <a:ext cx="52" cy="60"/>
              </a:xfrm>
              <a:custGeom>
                <a:avLst/>
                <a:gdLst>
                  <a:gd name="T0" fmla="*/ 5 w 22"/>
                  <a:gd name="T1" fmla="*/ 24 h 25"/>
                  <a:gd name="T2" fmla="*/ 2 w 22"/>
                  <a:gd name="T3" fmla="*/ 12 h 25"/>
                  <a:gd name="T4" fmla="*/ 21 w 22"/>
                  <a:gd name="T5" fmla="*/ 5 h 25"/>
                  <a:gd name="T6" fmla="*/ 31 w 22"/>
                  <a:gd name="T7" fmla="*/ 19 h 25"/>
                  <a:gd name="T8" fmla="*/ 45 w 22"/>
                  <a:gd name="T9" fmla="*/ 48 h 25"/>
                  <a:gd name="T10" fmla="*/ 47 w 22"/>
                  <a:gd name="T11" fmla="*/ 46 h 25"/>
                  <a:gd name="T12" fmla="*/ 45 w 22"/>
                  <a:gd name="T13" fmla="*/ 41 h 25"/>
                  <a:gd name="T14" fmla="*/ 52 w 22"/>
                  <a:gd name="T15" fmla="*/ 43 h 25"/>
                  <a:gd name="T16" fmla="*/ 45 w 22"/>
                  <a:gd name="T17" fmla="*/ 55 h 25"/>
                  <a:gd name="T18" fmla="*/ 21 w 22"/>
                  <a:gd name="T19" fmla="*/ 46 h 25"/>
                  <a:gd name="T20" fmla="*/ 14 w 22"/>
                  <a:gd name="T21" fmla="*/ 38 h 25"/>
                  <a:gd name="T22" fmla="*/ 14 w 22"/>
                  <a:gd name="T23" fmla="*/ 34 h 25"/>
                  <a:gd name="T24" fmla="*/ 12 w 22"/>
                  <a:gd name="T25" fmla="*/ 36 h 25"/>
                  <a:gd name="T26" fmla="*/ 9 w 22"/>
                  <a:gd name="T27" fmla="*/ 29 h 25"/>
                  <a:gd name="T28" fmla="*/ 9 w 22"/>
                  <a:gd name="T29" fmla="*/ 29 h 25"/>
                  <a:gd name="T30" fmla="*/ 7 w 22"/>
                  <a:gd name="T31" fmla="*/ 29 h 25"/>
                  <a:gd name="T32" fmla="*/ 7 w 22"/>
                  <a:gd name="T33" fmla="*/ 24 h 25"/>
                  <a:gd name="T34" fmla="*/ 5 w 22"/>
                  <a:gd name="T35" fmla="*/ 24 h 2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"/>
                  <a:gd name="T55" fmla="*/ 0 h 25"/>
                  <a:gd name="T56" fmla="*/ 22 w 22"/>
                  <a:gd name="T57" fmla="*/ 25 h 2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" h="25">
                    <a:moveTo>
                      <a:pt x="2" y="10"/>
                    </a:moveTo>
                    <a:cubicBezTo>
                      <a:pt x="0" y="9"/>
                      <a:pt x="0" y="7"/>
                      <a:pt x="1" y="5"/>
                    </a:cubicBezTo>
                    <a:cubicBezTo>
                      <a:pt x="2" y="2"/>
                      <a:pt x="6" y="0"/>
                      <a:pt x="9" y="2"/>
                    </a:cubicBezTo>
                    <a:cubicBezTo>
                      <a:pt x="11" y="3"/>
                      <a:pt x="12" y="6"/>
                      <a:pt x="13" y="8"/>
                    </a:cubicBezTo>
                    <a:cubicBezTo>
                      <a:pt x="13" y="12"/>
                      <a:pt x="13" y="20"/>
                      <a:pt x="19" y="20"/>
                    </a:cubicBezTo>
                    <a:cubicBezTo>
                      <a:pt x="19" y="20"/>
                      <a:pt x="20" y="19"/>
                      <a:pt x="20" y="19"/>
                    </a:cubicBezTo>
                    <a:cubicBezTo>
                      <a:pt x="20" y="18"/>
                      <a:pt x="19" y="18"/>
                      <a:pt x="19" y="17"/>
                    </a:cubicBezTo>
                    <a:cubicBezTo>
                      <a:pt x="19" y="16"/>
                      <a:pt x="21" y="17"/>
                      <a:pt x="22" y="18"/>
                    </a:cubicBezTo>
                    <a:cubicBezTo>
                      <a:pt x="22" y="20"/>
                      <a:pt x="21" y="22"/>
                      <a:pt x="19" y="23"/>
                    </a:cubicBezTo>
                    <a:cubicBezTo>
                      <a:pt x="16" y="25"/>
                      <a:pt x="12" y="21"/>
                      <a:pt x="9" y="19"/>
                    </a:cubicBezTo>
                    <a:cubicBezTo>
                      <a:pt x="8" y="18"/>
                      <a:pt x="7" y="17"/>
                      <a:pt x="6" y="16"/>
                    </a:cubicBezTo>
                    <a:cubicBezTo>
                      <a:pt x="6" y="15"/>
                      <a:pt x="6" y="15"/>
                      <a:pt x="6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4"/>
                      <a:pt x="5" y="13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1"/>
                      <a:pt x="3" y="11"/>
                      <a:pt x="3" y="10"/>
                    </a:cubicBez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25" name="Freeform 325"/>
              <p:cNvSpPr>
                <a:spLocks noChangeArrowheads="1"/>
              </p:cNvSpPr>
              <p:nvPr/>
            </p:nvSpPr>
            <p:spPr bwMode="auto">
              <a:xfrm>
                <a:off x="1553" y="188"/>
                <a:ext cx="90" cy="59"/>
              </a:xfrm>
              <a:custGeom>
                <a:avLst/>
                <a:gdLst>
                  <a:gd name="T0" fmla="*/ 62 w 38"/>
                  <a:gd name="T1" fmla="*/ 0 h 25"/>
                  <a:gd name="T2" fmla="*/ 0 w 38"/>
                  <a:gd name="T3" fmla="*/ 12 h 25"/>
                  <a:gd name="T4" fmla="*/ 2 w 38"/>
                  <a:gd name="T5" fmla="*/ 17 h 25"/>
                  <a:gd name="T6" fmla="*/ 83 w 38"/>
                  <a:gd name="T7" fmla="*/ 59 h 25"/>
                  <a:gd name="T8" fmla="*/ 90 w 38"/>
                  <a:gd name="T9" fmla="*/ 59 h 25"/>
                  <a:gd name="T10" fmla="*/ 62 w 38"/>
                  <a:gd name="T11" fmla="*/ 0 h 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"/>
                  <a:gd name="T19" fmla="*/ 0 h 25"/>
                  <a:gd name="T20" fmla="*/ 38 w 38"/>
                  <a:gd name="T21" fmla="*/ 25 h 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" h="25">
                    <a:moveTo>
                      <a:pt x="26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6" y="25"/>
                      <a:pt x="37" y="25"/>
                      <a:pt x="38" y="25"/>
                    </a:cubicBez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26" name="Freeform 326"/>
              <p:cNvSpPr>
                <a:spLocks noChangeArrowheads="1"/>
              </p:cNvSpPr>
              <p:nvPr/>
            </p:nvSpPr>
            <p:spPr bwMode="auto">
              <a:xfrm>
                <a:off x="1519" y="200"/>
                <a:ext cx="124" cy="109"/>
              </a:xfrm>
              <a:custGeom>
                <a:avLst/>
                <a:gdLst>
                  <a:gd name="T0" fmla="*/ 95 w 52"/>
                  <a:gd name="T1" fmla="*/ 104 h 46"/>
                  <a:gd name="T2" fmla="*/ 86 w 52"/>
                  <a:gd name="T3" fmla="*/ 107 h 46"/>
                  <a:gd name="T4" fmla="*/ 5 w 52"/>
                  <a:gd name="T5" fmla="*/ 66 h 46"/>
                  <a:gd name="T6" fmla="*/ 2 w 52"/>
                  <a:gd name="T7" fmla="*/ 57 h 46"/>
                  <a:gd name="T8" fmla="*/ 29 w 52"/>
                  <a:gd name="T9" fmla="*/ 5 h 46"/>
                  <a:gd name="T10" fmla="*/ 38 w 52"/>
                  <a:gd name="T11" fmla="*/ 2 h 46"/>
                  <a:gd name="T12" fmla="*/ 119 w 52"/>
                  <a:gd name="T13" fmla="*/ 43 h 46"/>
                  <a:gd name="T14" fmla="*/ 124 w 52"/>
                  <a:gd name="T15" fmla="*/ 52 h 46"/>
                  <a:gd name="T16" fmla="*/ 95 w 52"/>
                  <a:gd name="T17" fmla="*/ 104 h 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2"/>
                  <a:gd name="T28" fmla="*/ 0 h 46"/>
                  <a:gd name="T29" fmla="*/ 52 w 52"/>
                  <a:gd name="T30" fmla="*/ 46 h 4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2" h="46">
                    <a:moveTo>
                      <a:pt x="40" y="44"/>
                    </a:moveTo>
                    <a:cubicBezTo>
                      <a:pt x="39" y="46"/>
                      <a:pt x="38" y="46"/>
                      <a:pt x="36" y="45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0" y="27"/>
                      <a:pt x="0" y="25"/>
                      <a:pt x="1" y="2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0"/>
                      <a:pt x="15" y="0"/>
                      <a:pt x="16" y="1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2" y="19"/>
                      <a:pt x="52" y="21"/>
                      <a:pt x="52" y="22"/>
                    </a:cubicBezTo>
                    <a:cubicBezTo>
                      <a:pt x="40" y="44"/>
                      <a:pt x="40" y="44"/>
                      <a:pt x="40" y="44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27" name="Freeform 327"/>
              <p:cNvSpPr>
                <a:spLocks noChangeArrowheads="1"/>
              </p:cNvSpPr>
              <p:nvPr/>
            </p:nvSpPr>
            <p:spPr bwMode="auto">
              <a:xfrm>
                <a:off x="1553" y="200"/>
                <a:ext cx="90" cy="59"/>
              </a:xfrm>
              <a:custGeom>
                <a:avLst/>
                <a:gdLst>
                  <a:gd name="T0" fmla="*/ 26 w 38"/>
                  <a:gd name="T1" fmla="*/ 59 h 25"/>
                  <a:gd name="T2" fmla="*/ 90 w 38"/>
                  <a:gd name="T3" fmla="*/ 47 h 25"/>
                  <a:gd name="T4" fmla="*/ 85 w 38"/>
                  <a:gd name="T5" fmla="*/ 42 h 25"/>
                  <a:gd name="T6" fmla="*/ 5 w 38"/>
                  <a:gd name="T7" fmla="*/ 2 h 25"/>
                  <a:gd name="T8" fmla="*/ 0 w 38"/>
                  <a:gd name="T9" fmla="*/ 0 h 25"/>
                  <a:gd name="T10" fmla="*/ 26 w 38"/>
                  <a:gd name="T11" fmla="*/ 59 h 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"/>
                  <a:gd name="T19" fmla="*/ 0 h 25"/>
                  <a:gd name="T20" fmla="*/ 38 w 38"/>
                  <a:gd name="T21" fmla="*/ 25 h 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" h="25">
                    <a:moveTo>
                      <a:pt x="11" y="25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7" y="19"/>
                      <a:pt x="36" y="18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1" y="25"/>
                      <a:pt x="11" y="25"/>
                      <a:pt x="11" y="25"/>
                    </a:cubicBezTo>
                  </a:path>
                </a:pathLst>
              </a:custGeom>
              <a:solidFill>
                <a:srgbClr val="C3A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28" name="Freeform 328"/>
              <p:cNvSpPr>
                <a:spLocks noChangeArrowheads="1"/>
              </p:cNvSpPr>
              <p:nvPr/>
            </p:nvSpPr>
            <p:spPr bwMode="auto">
              <a:xfrm>
                <a:off x="1557" y="211"/>
                <a:ext cx="71" cy="48"/>
              </a:xfrm>
              <a:custGeom>
                <a:avLst/>
                <a:gdLst>
                  <a:gd name="T0" fmla="*/ 67 w 71"/>
                  <a:gd name="T1" fmla="*/ 41 h 48"/>
                  <a:gd name="T2" fmla="*/ 71 w 71"/>
                  <a:gd name="T3" fmla="*/ 31 h 48"/>
                  <a:gd name="T4" fmla="*/ 3 w 71"/>
                  <a:gd name="T5" fmla="*/ 0 h 48"/>
                  <a:gd name="T6" fmla="*/ 0 w 71"/>
                  <a:gd name="T7" fmla="*/ 3 h 48"/>
                  <a:gd name="T8" fmla="*/ 22 w 71"/>
                  <a:gd name="T9" fmla="*/ 48 h 48"/>
                  <a:gd name="T10" fmla="*/ 67 w 71"/>
                  <a:gd name="T11" fmla="*/ 41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"/>
                  <a:gd name="T19" fmla="*/ 0 h 48"/>
                  <a:gd name="T20" fmla="*/ 71 w 71"/>
                  <a:gd name="T21" fmla="*/ 48 h 4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" h="48">
                    <a:moveTo>
                      <a:pt x="67" y="41"/>
                    </a:moveTo>
                    <a:lnTo>
                      <a:pt x="71" y="31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2" y="48"/>
                    </a:lnTo>
                    <a:lnTo>
                      <a:pt x="67" y="41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29" name="Freeform 329"/>
              <p:cNvSpPr>
                <a:spLocks noChangeArrowheads="1"/>
              </p:cNvSpPr>
              <p:nvPr/>
            </p:nvSpPr>
            <p:spPr bwMode="auto">
              <a:xfrm>
                <a:off x="1557" y="211"/>
                <a:ext cx="71" cy="48"/>
              </a:xfrm>
              <a:custGeom>
                <a:avLst/>
                <a:gdLst>
                  <a:gd name="T0" fmla="*/ 67 w 71"/>
                  <a:gd name="T1" fmla="*/ 41 h 48"/>
                  <a:gd name="T2" fmla="*/ 71 w 71"/>
                  <a:gd name="T3" fmla="*/ 31 h 48"/>
                  <a:gd name="T4" fmla="*/ 3 w 71"/>
                  <a:gd name="T5" fmla="*/ 0 h 48"/>
                  <a:gd name="T6" fmla="*/ 0 w 71"/>
                  <a:gd name="T7" fmla="*/ 3 h 48"/>
                  <a:gd name="T8" fmla="*/ 22 w 71"/>
                  <a:gd name="T9" fmla="*/ 48 h 48"/>
                  <a:gd name="T10" fmla="*/ 67 w 71"/>
                  <a:gd name="T11" fmla="*/ 41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"/>
                  <a:gd name="T19" fmla="*/ 0 h 48"/>
                  <a:gd name="T20" fmla="*/ 71 w 71"/>
                  <a:gd name="T21" fmla="*/ 48 h 4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" h="48">
                    <a:moveTo>
                      <a:pt x="67" y="41"/>
                    </a:moveTo>
                    <a:lnTo>
                      <a:pt x="71" y="31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22" y="48"/>
                    </a:lnTo>
                    <a:lnTo>
                      <a:pt x="67" y="4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30" name="Freeform 330"/>
              <p:cNvSpPr>
                <a:spLocks noEditPoints="1" noChangeArrowheads="1"/>
              </p:cNvSpPr>
              <p:nvPr/>
            </p:nvSpPr>
            <p:spPr bwMode="auto">
              <a:xfrm>
                <a:off x="1519" y="261"/>
                <a:ext cx="93" cy="48"/>
              </a:xfrm>
              <a:custGeom>
                <a:avLst/>
                <a:gdLst>
                  <a:gd name="T0" fmla="*/ 93 w 39"/>
                  <a:gd name="T1" fmla="*/ 46 h 20"/>
                  <a:gd name="T2" fmla="*/ 91 w 39"/>
                  <a:gd name="T3" fmla="*/ 48 h 20"/>
                  <a:gd name="T4" fmla="*/ 86 w 39"/>
                  <a:gd name="T5" fmla="*/ 48 h 20"/>
                  <a:gd name="T6" fmla="*/ 86 w 39"/>
                  <a:gd name="T7" fmla="*/ 48 h 20"/>
                  <a:gd name="T8" fmla="*/ 91 w 39"/>
                  <a:gd name="T9" fmla="*/ 48 h 20"/>
                  <a:gd name="T10" fmla="*/ 93 w 39"/>
                  <a:gd name="T11" fmla="*/ 46 h 20"/>
                  <a:gd name="T12" fmla="*/ 0 w 39"/>
                  <a:gd name="T13" fmla="*/ 0 h 20"/>
                  <a:gd name="T14" fmla="*/ 0 w 39"/>
                  <a:gd name="T15" fmla="*/ 0 h 20"/>
                  <a:gd name="T16" fmla="*/ 0 w 39"/>
                  <a:gd name="T17" fmla="*/ 0 h 20"/>
                  <a:gd name="T18" fmla="*/ 0 w 39"/>
                  <a:gd name="T19" fmla="*/ 0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"/>
                  <a:gd name="T31" fmla="*/ 0 h 20"/>
                  <a:gd name="T32" fmla="*/ 39 w 39"/>
                  <a:gd name="T33" fmla="*/ 20 h 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" h="20">
                    <a:moveTo>
                      <a:pt x="39" y="19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7" y="20"/>
                      <a:pt x="37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8" y="20"/>
                    </a:cubicBezTo>
                    <a:cubicBezTo>
                      <a:pt x="38" y="20"/>
                      <a:pt x="39" y="20"/>
                      <a:pt x="39" y="19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31" name="Freeform 331"/>
              <p:cNvSpPr>
                <a:spLocks noChangeArrowheads="1"/>
              </p:cNvSpPr>
              <p:nvPr/>
            </p:nvSpPr>
            <p:spPr bwMode="auto">
              <a:xfrm>
                <a:off x="1519" y="247"/>
                <a:ext cx="93" cy="62"/>
              </a:xfrm>
              <a:custGeom>
                <a:avLst/>
                <a:gdLst>
                  <a:gd name="T0" fmla="*/ 55 w 39"/>
                  <a:gd name="T1" fmla="*/ 0 h 26"/>
                  <a:gd name="T2" fmla="*/ 0 w 39"/>
                  <a:gd name="T3" fmla="*/ 14 h 26"/>
                  <a:gd name="T4" fmla="*/ 0 w 39"/>
                  <a:gd name="T5" fmla="*/ 14 h 26"/>
                  <a:gd name="T6" fmla="*/ 5 w 39"/>
                  <a:gd name="T7" fmla="*/ 19 h 26"/>
                  <a:gd name="T8" fmla="*/ 86 w 39"/>
                  <a:gd name="T9" fmla="*/ 62 h 26"/>
                  <a:gd name="T10" fmla="*/ 91 w 39"/>
                  <a:gd name="T11" fmla="*/ 62 h 26"/>
                  <a:gd name="T12" fmla="*/ 93 w 39"/>
                  <a:gd name="T13" fmla="*/ 60 h 26"/>
                  <a:gd name="T14" fmla="*/ 93 w 39"/>
                  <a:gd name="T15" fmla="*/ 60 h 26"/>
                  <a:gd name="T16" fmla="*/ 67 w 39"/>
                  <a:gd name="T17" fmla="*/ 12 h 26"/>
                  <a:gd name="T18" fmla="*/ 60 w 39"/>
                  <a:gd name="T19" fmla="*/ 12 h 26"/>
                  <a:gd name="T20" fmla="*/ 55 w 39"/>
                  <a:gd name="T21" fmla="*/ 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9"/>
                  <a:gd name="T34" fmla="*/ 0 h 26"/>
                  <a:gd name="T35" fmla="*/ 39 w 39"/>
                  <a:gd name="T36" fmla="*/ 26 h 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9" h="26">
                    <a:moveTo>
                      <a:pt x="23" y="0"/>
                    </a:moveTo>
                    <a:cubicBezTo>
                      <a:pt x="15" y="2"/>
                      <a:pt x="8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7"/>
                      <a:pt x="2" y="8"/>
                    </a:cubicBezTo>
                    <a:cubicBezTo>
                      <a:pt x="13" y="14"/>
                      <a:pt x="25" y="20"/>
                      <a:pt x="36" y="26"/>
                    </a:cubicBezTo>
                    <a:cubicBezTo>
                      <a:pt x="37" y="26"/>
                      <a:pt x="37" y="26"/>
                      <a:pt x="38" y="26"/>
                    </a:cubicBezTo>
                    <a:cubicBezTo>
                      <a:pt x="38" y="26"/>
                      <a:pt x="38" y="26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5" y="19"/>
                      <a:pt x="32" y="12"/>
                      <a:pt x="28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32" name="Freeform 332"/>
              <p:cNvSpPr>
                <a:spLocks noChangeArrowheads="1"/>
              </p:cNvSpPr>
              <p:nvPr/>
            </p:nvSpPr>
            <p:spPr bwMode="auto">
              <a:xfrm>
                <a:off x="1579" y="259"/>
                <a:ext cx="7" cy="1"/>
              </a:xfrm>
              <a:custGeom>
                <a:avLst/>
                <a:gdLst>
                  <a:gd name="T0" fmla="*/ 7 w 7"/>
                  <a:gd name="T1" fmla="*/ 0 h 1"/>
                  <a:gd name="T2" fmla="*/ 0 w 7"/>
                  <a:gd name="T3" fmla="*/ 0 h 1"/>
                  <a:gd name="T4" fmla="*/ 7 w 7"/>
                  <a:gd name="T5" fmla="*/ 0 h 1"/>
                  <a:gd name="T6" fmla="*/ 7 w 7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"/>
                  <a:gd name="T13" fmla="*/ 0 h 1"/>
                  <a:gd name="T14" fmla="*/ 7 w 7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" h="1">
                    <a:moveTo>
                      <a:pt x="7" y="0"/>
                    </a:moveTo>
                    <a:lnTo>
                      <a:pt x="0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8A0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33" name="Freeform 333"/>
              <p:cNvSpPr>
                <a:spLocks noChangeArrowheads="1"/>
              </p:cNvSpPr>
              <p:nvPr/>
            </p:nvSpPr>
            <p:spPr bwMode="auto">
              <a:xfrm>
                <a:off x="1579" y="259"/>
                <a:ext cx="7" cy="1"/>
              </a:xfrm>
              <a:custGeom>
                <a:avLst/>
                <a:gdLst>
                  <a:gd name="T0" fmla="*/ 7 w 7"/>
                  <a:gd name="T1" fmla="*/ 0 h 1"/>
                  <a:gd name="T2" fmla="*/ 0 w 7"/>
                  <a:gd name="T3" fmla="*/ 0 h 1"/>
                  <a:gd name="T4" fmla="*/ 7 w 7"/>
                  <a:gd name="T5" fmla="*/ 0 h 1"/>
                  <a:gd name="T6" fmla="*/ 7 w 7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"/>
                  <a:gd name="T13" fmla="*/ 0 h 1"/>
                  <a:gd name="T14" fmla="*/ 7 w 7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" h="1">
                    <a:moveTo>
                      <a:pt x="7" y="0"/>
                    </a:moveTo>
                    <a:lnTo>
                      <a:pt x="0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34" name="Freeform 334"/>
              <p:cNvSpPr>
                <a:spLocks noChangeArrowheads="1"/>
              </p:cNvSpPr>
              <p:nvPr/>
            </p:nvSpPr>
            <p:spPr bwMode="auto">
              <a:xfrm>
                <a:off x="1574" y="247"/>
                <a:ext cx="12" cy="12"/>
              </a:xfrm>
              <a:custGeom>
                <a:avLst/>
                <a:gdLst>
                  <a:gd name="T0" fmla="*/ 7 w 5"/>
                  <a:gd name="T1" fmla="*/ 0 h 5"/>
                  <a:gd name="T2" fmla="*/ 0 w 5"/>
                  <a:gd name="T3" fmla="*/ 0 h 5"/>
                  <a:gd name="T4" fmla="*/ 5 w 5"/>
                  <a:gd name="T5" fmla="*/ 12 h 5"/>
                  <a:gd name="T6" fmla="*/ 12 w 5"/>
                  <a:gd name="T7" fmla="*/ 12 h 5"/>
                  <a:gd name="T8" fmla="*/ 7 w 5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4" y="1"/>
                      <a:pt x="3" y="0"/>
                    </a:cubicBezTo>
                  </a:path>
                </a:pathLst>
              </a:custGeom>
              <a:solidFill>
                <a:srgbClr val="F1D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35" name="Freeform 335"/>
              <p:cNvSpPr>
                <a:spLocks noChangeArrowheads="1"/>
              </p:cNvSpPr>
              <p:nvPr/>
            </p:nvSpPr>
            <p:spPr bwMode="auto">
              <a:xfrm>
                <a:off x="1519" y="247"/>
                <a:ext cx="93" cy="62"/>
              </a:xfrm>
              <a:custGeom>
                <a:avLst/>
                <a:gdLst>
                  <a:gd name="T0" fmla="*/ 93 w 39"/>
                  <a:gd name="T1" fmla="*/ 60 h 26"/>
                  <a:gd name="T2" fmla="*/ 64 w 39"/>
                  <a:gd name="T3" fmla="*/ 0 h 26"/>
                  <a:gd name="T4" fmla="*/ 0 w 39"/>
                  <a:gd name="T5" fmla="*/ 14 h 26"/>
                  <a:gd name="T6" fmla="*/ 5 w 39"/>
                  <a:gd name="T7" fmla="*/ 19 h 26"/>
                  <a:gd name="T8" fmla="*/ 86 w 39"/>
                  <a:gd name="T9" fmla="*/ 60 h 26"/>
                  <a:gd name="T10" fmla="*/ 93 w 39"/>
                  <a:gd name="T11" fmla="*/ 60 h 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"/>
                  <a:gd name="T19" fmla="*/ 0 h 26"/>
                  <a:gd name="T20" fmla="*/ 39 w 39"/>
                  <a:gd name="T21" fmla="*/ 26 h 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" h="26">
                    <a:moveTo>
                      <a:pt x="39" y="25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7"/>
                      <a:pt x="2" y="8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7" y="26"/>
                      <a:pt x="38" y="26"/>
                      <a:pt x="39" y="25"/>
                    </a:cubicBezTo>
                    <a:close/>
                  </a:path>
                </a:pathLst>
              </a:custGeom>
              <a:solidFill>
                <a:srgbClr val="BAA4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36" name="Freeform 336"/>
              <p:cNvSpPr>
                <a:spLocks noChangeArrowheads="1"/>
              </p:cNvSpPr>
              <p:nvPr/>
            </p:nvSpPr>
            <p:spPr bwMode="auto">
              <a:xfrm>
                <a:off x="1723" y="1183"/>
                <a:ext cx="85" cy="57"/>
              </a:xfrm>
              <a:custGeom>
                <a:avLst/>
                <a:gdLst>
                  <a:gd name="T0" fmla="*/ 66 w 36"/>
                  <a:gd name="T1" fmla="*/ 57 h 24"/>
                  <a:gd name="T2" fmla="*/ 7 w 36"/>
                  <a:gd name="T3" fmla="*/ 38 h 24"/>
                  <a:gd name="T4" fmla="*/ 2 w 36"/>
                  <a:gd name="T5" fmla="*/ 26 h 24"/>
                  <a:gd name="T6" fmla="*/ 9 w 36"/>
                  <a:gd name="T7" fmla="*/ 5 h 24"/>
                  <a:gd name="T8" fmla="*/ 14 w 36"/>
                  <a:gd name="T9" fmla="*/ 2 h 24"/>
                  <a:gd name="T10" fmla="*/ 17 w 36"/>
                  <a:gd name="T11" fmla="*/ 7 h 24"/>
                  <a:gd name="T12" fmla="*/ 9 w 36"/>
                  <a:gd name="T13" fmla="*/ 29 h 24"/>
                  <a:gd name="T14" fmla="*/ 9 w 36"/>
                  <a:gd name="T15" fmla="*/ 31 h 24"/>
                  <a:gd name="T16" fmla="*/ 68 w 36"/>
                  <a:gd name="T17" fmla="*/ 50 h 24"/>
                  <a:gd name="T18" fmla="*/ 71 w 36"/>
                  <a:gd name="T19" fmla="*/ 48 h 24"/>
                  <a:gd name="T20" fmla="*/ 78 w 36"/>
                  <a:gd name="T21" fmla="*/ 26 h 24"/>
                  <a:gd name="T22" fmla="*/ 83 w 36"/>
                  <a:gd name="T23" fmla="*/ 24 h 24"/>
                  <a:gd name="T24" fmla="*/ 85 w 36"/>
                  <a:gd name="T25" fmla="*/ 29 h 24"/>
                  <a:gd name="T26" fmla="*/ 78 w 36"/>
                  <a:gd name="T27" fmla="*/ 50 h 24"/>
                  <a:gd name="T28" fmla="*/ 66 w 36"/>
                  <a:gd name="T29" fmla="*/ 57 h 2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6"/>
                  <a:gd name="T46" fmla="*/ 0 h 24"/>
                  <a:gd name="T47" fmla="*/ 36 w 36"/>
                  <a:gd name="T48" fmla="*/ 24 h 2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6" h="24">
                    <a:moveTo>
                      <a:pt x="28" y="24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1" y="15"/>
                      <a:pt x="0" y="13"/>
                      <a:pt x="1" y="1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6" y="1"/>
                    </a:cubicBezTo>
                    <a:cubicBezTo>
                      <a:pt x="7" y="1"/>
                      <a:pt x="7" y="2"/>
                      <a:pt x="7" y="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0"/>
                      <a:pt x="34" y="10"/>
                      <a:pt x="35" y="10"/>
                    </a:cubicBezTo>
                    <a:cubicBezTo>
                      <a:pt x="36" y="10"/>
                      <a:pt x="36" y="11"/>
                      <a:pt x="36" y="12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23"/>
                      <a:pt x="30" y="24"/>
                      <a:pt x="28" y="24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37" name="Freeform 337"/>
              <p:cNvSpPr>
                <a:spLocks noChangeArrowheads="1"/>
              </p:cNvSpPr>
              <p:nvPr/>
            </p:nvSpPr>
            <p:spPr bwMode="auto">
              <a:xfrm>
                <a:off x="1744" y="1157"/>
                <a:ext cx="59" cy="64"/>
              </a:xfrm>
              <a:custGeom>
                <a:avLst/>
                <a:gdLst>
                  <a:gd name="T0" fmla="*/ 59 w 59"/>
                  <a:gd name="T1" fmla="*/ 38 h 64"/>
                  <a:gd name="T2" fmla="*/ 48 w 59"/>
                  <a:gd name="T3" fmla="*/ 14 h 64"/>
                  <a:gd name="T4" fmla="*/ 41 w 59"/>
                  <a:gd name="T5" fmla="*/ 0 h 64"/>
                  <a:gd name="T6" fmla="*/ 24 w 59"/>
                  <a:gd name="T7" fmla="*/ 7 h 64"/>
                  <a:gd name="T8" fmla="*/ 0 w 59"/>
                  <a:gd name="T9" fmla="*/ 19 h 64"/>
                  <a:gd name="T10" fmla="*/ 10 w 59"/>
                  <a:gd name="T11" fmla="*/ 33 h 64"/>
                  <a:gd name="T12" fmla="*/ 19 w 59"/>
                  <a:gd name="T13" fmla="*/ 28 h 64"/>
                  <a:gd name="T14" fmla="*/ 10 w 59"/>
                  <a:gd name="T15" fmla="*/ 57 h 64"/>
                  <a:gd name="T16" fmla="*/ 31 w 59"/>
                  <a:gd name="T17" fmla="*/ 64 h 64"/>
                  <a:gd name="T18" fmla="*/ 41 w 59"/>
                  <a:gd name="T19" fmla="*/ 35 h 64"/>
                  <a:gd name="T20" fmla="*/ 45 w 59"/>
                  <a:gd name="T21" fmla="*/ 45 h 64"/>
                  <a:gd name="T22" fmla="*/ 59 w 59"/>
                  <a:gd name="T23" fmla="*/ 38 h 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9"/>
                  <a:gd name="T37" fmla="*/ 0 h 64"/>
                  <a:gd name="T38" fmla="*/ 59 w 59"/>
                  <a:gd name="T39" fmla="*/ 64 h 6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9" h="64">
                    <a:moveTo>
                      <a:pt x="59" y="38"/>
                    </a:moveTo>
                    <a:lnTo>
                      <a:pt x="48" y="14"/>
                    </a:lnTo>
                    <a:lnTo>
                      <a:pt x="41" y="0"/>
                    </a:lnTo>
                    <a:lnTo>
                      <a:pt x="24" y="7"/>
                    </a:lnTo>
                    <a:lnTo>
                      <a:pt x="0" y="19"/>
                    </a:lnTo>
                    <a:lnTo>
                      <a:pt x="10" y="33"/>
                    </a:lnTo>
                    <a:lnTo>
                      <a:pt x="19" y="28"/>
                    </a:lnTo>
                    <a:lnTo>
                      <a:pt x="10" y="57"/>
                    </a:lnTo>
                    <a:lnTo>
                      <a:pt x="31" y="64"/>
                    </a:lnTo>
                    <a:lnTo>
                      <a:pt x="41" y="35"/>
                    </a:lnTo>
                    <a:lnTo>
                      <a:pt x="45" y="45"/>
                    </a:lnTo>
                    <a:lnTo>
                      <a:pt x="59" y="38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38" name="Freeform 338"/>
              <p:cNvSpPr>
                <a:spLocks noChangeArrowheads="1"/>
              </p:cNvSpPr>
              <p:nvPr/>
            </p:nvSpPr>
            <p:spPr bwMode="auto">
              <a:xfrm>
                <a:off x="1212" y="207"/>
                <a:ext cx="80" cy="75"/>
              </a:xfrm>
              <a:custGeom>
                <a:avLst/>
                <a:gdLst>
                  <a:gd name="T0" fmla="*/ 49 w 34"/>
                  <a:gd name="T1" fmla="*/ 73 h 32"/>
                  <a:gd name="T2" fmla="*/ 5 w 34"/>
                  <a:gd name="T3" fmla="*/ 33 h 32"/>
                  <a:gd name="T4" fmla="*/ 2 w 34"/>
                  <a:gd name="T5" fmla="*/ 21 h 32"/>
                  <a:gd name="T6" fmla="*/ 19 w 34"/>
                  <a:gd name="T7" fmla="*/ 2 h 32"/>
                  <a:gd name="T8" fmla="*/ 24 w 34"/>
                  <a:gd name="T9" fmla="*/ 2 h 32"/>
                  <a:gd name="T10" fmla="*/ 24 w 34"/>
                  <a:gd name="T11" fmla="*/ 7 h 32"/>
                  <a:gd name="T12" fmla="*/ 9 w 34"/>
                  <a:gd name="T13" fmla="*/ 26 h 32"/>
                  <a:gd name="T14" fmla="*/ 9 w 34"/>
                  <a:gd name="T15" fmla="*/ 28 h 32"/>
                  <a:gd name="T16" fmla="*/ 54 w 34"/>
                  <a:gd name="T17" fmla="*/ 68 h 32"/>
                  <a:gd name="T18" fmla="*/ 56 w 34"/>
                  <a:gd name="T19" fmla="*/ 66 h 32"/>
                  <a:gd name="T20" fmla="*/ 71 w 34"/>
                  <a:gd name="T21" fmla="*/ 49 h 32"/>
                  <a:gd name="T22" fmla="*/ 78 w 34"/>
                  <a:gd name="T23" fmla="*/ 49 h 32"/>
                  <a:gd name="T24" fmla="*/ 78 w 34"/>
                  <a:gd name="T25" fmla="*/ 54 h 32"/>
                  <a:gd name="T26" fmla="*/ 61 w 34"/>
                  <a:gd name="T27" fmla="*/ 73 h 32"/>
                  <a:gd name="T28" fmla="*/ 49 w 34"/>
                  <a:gd name="T29" fmla="*/ 73 h 3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4"/>
                  <a:gd name="T46" fmla="*/ 0 h 32"/>
                  <a:gd name="T47" fmla="*/ 34 w 34"/>
                  <a:gd name="T48" fmla="*/ 32 h 3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4" h="32">
                    <a:moveTo>
                      <a:pt x="21" y="31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0" y="13"/>
                      <a:pt x="0" y="10"/>
                      <a:pt x="1" y="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0"/>
                      <a:pt x="10" y="1"/>
                    </a:cubicBezTo>
                    <a:cubicBezTo>
                      <a:pt x="11" y="2"/>
                      <a:pt x="11" y="3"/>
                      <a:pt x="10" y="3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1" y="20"/>
                      <a:pt x="32" y="20"/>
                      <a:pt x="33" y="21"/>
                    </a:cubicBezTo>
                    <a:cubicBezTo>
                      <a:pt x="33" y="22"/>
                      <a:pt x="34" y="23"/>
                      <a:pt x="33" y="23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5" y="32"/>
                      <a:pt x="23" y="32"/>
                      <a:pt x="21" y="31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39" name="Freeform 339"/>
              <p:cNvSpPr>
                <a:spLocks noChangeArrowheads="1"/>
              </p:cNvSpPr>
              <p:nvPr/>
            </p:nvSpPr>
            <p:spPr bwMode="auto">
              <a:xfrm>
                <a:off x="1245" y="195"/>
                <a:ext cx="52" cy="57"/>
              </a:xfrm>
              <a:custGeom>
                <a:avLst/>
                <a:gdLst>
                  <a:gd name="T0" fmla="*/ 0 w 52"/>
                  <a:gd name="T1" fmla="*/ 14 h 57"/>
                  <a:gd name="T2" fmla="*/ 0 w 52"/>
                  <a:gd name="T3" fmla="*/ 40 h 57"/>
                  <a:gd name="T4" fmla="*/ 2 w 52"/>
                  <a:gd name="T5" fmla="*/ 57 h 57"/>
                  <a:gd name="T6" fmla="*/ 19 w 52"/>
                  <a:gd name="T7" fmla="*/ 54 h 57"/>
                  <a:gd name="T8" fmla="*/ 45 w 52"/>
                  <a:gd name="T9" fmla="*/ 52 h 57"/>
                  <a:gd name="T10" fmla="*/ 43 w 52"/>
                  <a:gd name="T11" fmla="*/ 35 h 57"/>
                  <a:gd name="T12" fmla="*/ 33 w 52"/>
                  <a:gd name="T13" fmla="*/ 38 h 57"/>
                  <a:gd name="T14" fmla="*/ 52 w 52"/>
                  <a:gd name="T15" fmla="*/ 14 h 57"/>
                  <a:gd name="T16" fmla="*/ 35 w 52"/>
                  <a:gd name="T17" fmla="*/ 0 h 57"/>
                  <a:gd name="T18" fmla="*/ 17 w 52"/>
                  <a:gd name="T19" fmla="*/ 21 h 57"/>
                  <a:gd name="T20" fmla="*/ 17 w 52"/>
                  <a:gd name="T21" fmla="*/ 12 h 57"/>
                  <a:gd name="T22" fmla="*/ 0 w 52"/>
                  <a:gd name="T23" fmla="*/ 14 h 5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2"/>
                  <a:gd name="T37" fmla="*/ 0 h 57"/>
                  <a:gd name="T38" fmla="*/ 52 w 52"/>
                  <a:gd name="T39" fmla="*/ 57 h 5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2" h="57">
                    <a:moveTo>
                      <a:pt x="0" y="14"/>
                    </a:moveTo>
                    <a:lnTo>
                      <a:pt x="0" y="40"/>
                    </a:lnTo>
                    <a:lnTo>
                      <a:pt x="2" y="57"/>
                    </a:lnTo>
                    <a:lnTo>
                      <a:pt x="19" y="54"/>
                    </a:lnTo>
                    <a:lnTo>
                      <a:pt x="45" y="52"/>
                    </a:lnTo>
                    <a:lnTo>
                      <a:pt x="43" y="35"/>
                    </a:lnTo>
                    <a:lnTo>
                      <a:pt x="33" y="38"/>
                    </a:lnTo>
                    <a:lnTo>
                      <a:pt x="52" y="14"/>
                    </a:lnTo>
                    <a:lnTo>
                      <a:pt x="35" y="0"/>
                    </a:lnTo>
                    <a:lnTo>
                      <a:pt x="17" y="21"/>
                    </a:lnTo>
                    <a:lnTo>
                      <a:pt x="17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40" name="Freeform 340"/>
              <p:cNvSpPr>
                <a:spLocks noChangeArrowheads="1"/>
              </p:cNvSpPr>
              <p:nvPr/>
            </p:nvSpPr>
            <p:spPr bwMode="auto">
              <a:xfrm>
                <a:off x="1245" y="808"/>
                <a:ext cx="40" cy="22"/>
              </a:xfrm>
              <a:custGeom>
                <a:avLst/>
                <a:gdLst>
                  <a:gd name="T0" fmla="*/ 0 w 17"/>
                  <a:gd name="T1" fmla="*/ 10 h 9"/>
                  <a:gd name="T2" fmla="*/ 2 w 17"/>
                  <a:gd name="T3" fmla="*/ 17 h 9"/>
                  <a:gd name="T4" fmla="*/ 21 w 17"/>
                  <a:gd name="T5" fmla="*/ 20 h 9"/>
                  <a:gd name="T6" fmla="*/ 38 w 17"/>
                  <a:gd name="T7" fmla="*/ 7 h 9"/>
                  <a:gd name="T8" fmla="*/ 38 w 17"/>
                  <a:gd name="T9" fmla="*/ 0 h 9"/>
                  <a:gd name="T10" fmla="*/ 21 w 17"/>
                  <a:gd name="T11" fmla="*/ 12 h 9"/>
                  <a:gd name="T12" fmla="*/ 0 w 17"/>
                  <a:gd name="T13" fmla="*/ 1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9"/>
                  <a:gd name="T23" fmla="*/ 17 w 1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1" y="6"/>
                      <a:pt x="0" y="4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41" name="Freeform 341"/>
              <p:cNvSpPr>
                <a:spLocks noChangeArrowheads="1"/>
              </p:cNvSpPr>
              <p:nvPr/>
            </p:nvSpPr>
            <p:spPr bwMode="auto">
              <a:xfrm>
                <a:off x="1245" y="808"/>
                <a:ext cx="40" cy="22"/>
              </a:xfrm>
              <a:custGeom>
                <a:avLst/>
                <a:gdLst>
                  <a:gd name="T0" fmla="*/ 0 w 17"/>
                  <a:gd name="T1" fmla="*/ 10 h 9"/>
                  <a:gd name="T2" fmla="*/ 2 w 17"/>
                  <a:gd name="T3" fmla="*/ 17 h 9"/>
                  <a:gd name="T4" fmla="*/ 21 w 17"/>
                  <a:gd name="T5" fmla="*/ 20 h 9"/>
                  <a:gd name="T6" fmla="*/ 38 w 17"/>
                  <a:gd name="T7" fmla="*/ 7 h 9"/>
                  <a:gd name="T8" fmla="*/ 38 w 17"/>
                  <a:gd name="T9" fmla="*/ 0 h 9"/>
                  <a:gd name="T10" fmla="*/ 21 w 17"/>
                  <a:gd name="T11" fmla="*/ 12 h 9"/>
                  <a:gd name="T12" fmla="*/ 0 w 17"/>
                  <a:gd name="T13" fmla="*/ 1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9"/>
                  <a:gd name="T23" fmla="*/ 17 w 1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1" y="6"/>
                      <a:pt x="0" y="4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42" name="Freeform 342"/>
              <p:cNvSpPr>
                <a:spLocks noChangeArrowheads="1"/>
              </p:cNvSpPr>
              <p:nvPr/>
            </p:nvSpPr>
            <p:spPr bwMode="auto">
              <a:xfrm>
                <a:off x="1245" y="804"/>
                <a:ext cx="38" cy="19"/>
              </a:xfrm>
              <a:custGeom>
                <a:avLst/>
                <a:gdLst>
                  <a:gd name="T0" fmla="*/ 17 w 16"/>
                  <a:gd name="T1" fmla="*/ 2 h 8"/>
                  <a:gd name="T2" fmla="*/ 0 w 16"/>
                  <a:gd name="T3" fmla="*/ 14 h 8"/>
                  <a:gd name="T4" fmla="*/ 21 w 16"/>
                  <a:gd name="T5" fmla="*/ 17 h 8"/>
                  <a:gd name="T6" fmla="*/ 38 w 16"/>
                  <a:gd name="T7" fmla="*/ 5 h 8"/>
                  <a:gd name="T8" fmla="*/ 17 w 16"/>
                  <a:gd name="T9" fmla="*/ 2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8"/>
                  <a:gd name="T17" fmla="*/ 16 w 16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8">
                    <a:moveTo>
                      <a:pt x="7" y="1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1" y="8"/>
                      <a:pt x="4" y="8"/>
                      <a:pt x="9" y="7"/>
                    </a:cubicBezTo>
                    <a:cubicBezTo>
                      <a:pt x="13" y="6"/>
                      <a:pt x="16" y="4"/>
                      <a:pt x="16" y="2"/>
                    </a:cubicBezTo>
                    <a:cubicBezTo>
                      <a:pt x="15" y="1"/>
                      <a:pt x="11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43" name="Freeform 343"/>
              <p:cNvSpPr>
                <a:spLocks noChangeArrowheads="1"/>
              </p:cNvSpPr>
              <p:nvPr/>
            </p:nvSpPr>
            <p:spPr bwMode="auto">
              <a:xfrm>
                <a:off x="1243" y="801"/>
                <a:ext cx="37" cy="22"/>
              </a:xfrm>
              <a:custGeom>
                <a:avLst/>
                <a:gdLst>
                  <a:gd name="T0" fmla="*/ 0 w 16"/>
                  <a:gd name="T1" fmla="*/ 7 h 9"/>
                  <a:gd name="T2" fmla="*/ 0 w 16"/>
                  <a:gd name="T3" fmla="*/ 15 h 9"/>
                  <a:gd name="T4" fmla="*/ 21 w 16"/>
                  <a:gd name="T5" fmla="*/ 20 h 9"/>
                  <a:gd name="T6" fmla="*/ 37 w 16"/>
                  <a:gd name="T7" fmla="*/ 7 h 9"/>
                  <a:gd name="T8" fmla="*/ 35 w 16"/>
                  <a:gd name="T9" fmla="*/ 0 h 9"/>
                  <a:gd name="T10" fmla="*/ 19 w 16"/>
                  <a:gd name="T11" fmla="*/ 12 h 9"/>
                  <a:gd name="T12" fmla="*/ 0 w 16"/>
                  <a:gd name="T13" fmla="*/ 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"/>
                  <a:gd name="T22" fmla="*/ 0 h 9"/>
                  <a:gd name="T23" fmla="*/ 16 w 1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" h="9">
                    <a:moveTo>
                      <a:pt x="0" y="3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3" y="7"/>
                      <a:pt x="16" y="4"/>
                      <a:pt x="16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2"/>
                      <a:pt x="13" y="4"/>
                      <a:pt x="8" y="5"/>
                    </a:cubicBezTo>
                    <a:cubicBezTo>
                      <a:pt x="4" y="6"/>
                      <a:pt x="0" y="5"/>
                      <a:pt x="0" y="3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44" name="Freeform 344"/>
              <p:cNvSpPr>
                <a:spLocks noChangeArrowheads="1"/>
              </p:cNvSpPr>
              <p:nvPr/>
            </p:nvSpPr>
            <p:spPr bwMode="auto">
              <a:xfrm>
                <a:off x="1243" y="801"/>
                <a:ext cx="37" cy="22"/>
              </a:xfrm>
              <a:custGeom>
                <a:avLst/>
                <a:gdLst>
                  <a:gd name="T0" fmla="*/ 0 w 16"/>
                  <a:gd name="T1" fmla="*/ 7 h 9"/>
                  <a:gd name="T2" fmla="*/ 0 w 16"/>
                  <a:gd name="T3" fmla="*/ 15 h 9"/>
                  <a:gd name="T4" fmla="*/ 21 w 16"/>
                  <a:gd name="T5" fmla="*/ 20 h 9"/>
                  <a:gd name="T6" fmla="*/ 37 w 16"/>
                  <a:gd name="T7" fmla="*/ 7 h 9"/>
                  <a:gd name="T8" fmla="*/ 35 w 16"/>
                  <a:gd name="T9" fmla="*/ 0 h 9"/>
                  <a:gd name="T10" fmla="*/ 19 w 16"/>
                  <a:gd name="T11" fmla="*/ 12 h 9"/>
                  <a:gd name="T12" fmla="*/ 0 w 16"/>
                  <a:gd name="T13" fmla="*/ 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"/>
                  <a:gd name="T22" fmla="*/ 0 h 9"/>
                  <a:gd name="T23" fmla="*/ 16 w 1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" h="9">
                    <a:moveTo>
                      <a:pt x="0" y="3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3" y="7"/>
                      <a:pt x="16" y="4"/>
                      <a:pt x="16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2"/>
                      <a:pt x="13" y="4"/>
                      <a:pt x="8" y="5"/>
                    </a:cubicBezTo>
                    <a:cubicBezTo>
                      <a:pt x="4" y="6"/>
                      <a:pt x="0" y="5"/>
                      <a:pt x="0" y="3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45" name="Freeform 345"/>
              <p:cNvSpPr>
                <a:spLocks noChangeArrowheads="1"/>
              </p:cNvSpPr>
              <p:nvPr/>
            </p:nvSpPr>
            <p:spPr bwMode="auto">
              <a:xfrm>
                <a:off x="1240" y="794"/>
                <a:ext cx="40" cy="22"/>
              </a:xfrm>
              <a:custGeom>
                <a:avLst/>
                <a:gdLst>
                  <a:gd name="T0" fmla="*/ 19 w 17"/>
                  <a:gd name="T1" fmla="*/ 2 h 9"/>
                  <a:gd name="T2" fmla="*/ 2 w 17"/>
                  <a:gd name="T3" fmla="*/ 15 h 9"/>
                  <a:gd name="T4" fmla="*/ 21 w 17"/>
                  <a:gd name="T5" fmla="*/ 20 h 9"/>
                  <a:gd name="T6" fmla="*/ 38 w 17"/>
                  <a:gd name="T7" fmla="*/ 7 h 9"/>
                  <a:gd name="T8" fmla="*/ 19 w 17"/>
                  <a:gd name="T9" fmla="*/ 2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9"/>
                  <a:gd name="T17" fmla="*/ 17 w 1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9">
                    <a:moveTo>
                      <a:pt x="8" y="1"/>
                    </a:moveTo>
                    <a:cubicBezTo>
                      <a:pt x="4" y="2"/>
                      <a:pt x="0" y="5"/>
                      <a:pt x="1" y="6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1"/>
                      <a:pt x="12" y="0"/>
                      <a:pt x="8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46" name="Freeform 346"/>
              <p:cNvSpPr>
                <a:spLocks noChangeArrowheads="1"/>
              </p:cNvSpPr>
              <p:nvPr/>
            </p:nvSpPr>
            <p:spPr bwMode="auto">
              <a:xfrm>
                <a:off x="1243" y="792"/>
                <a:ext cx="37" cy="21"/>
              </a:xfrm>
              <a:custGeom>
                <a:avLst/>
                <a:gdLst>
                  <a:gd name="T0" fmla="*/ 0 w 16"/>
                  <a:gd name="T1" fmla="*/ 7 h 9"/>
                  <a:gd name="T2" fmla="*/ 0 w 16"/>
                  <a:gd name="T3" fmla="*/ 14 h 9"/>
                  <a:gd name="T4" fmla="*/ 21 w 16"/>
                  <a:gd name="T5" fmla="*/ 19 h 9"/>
                  <a:gd name="T6" fmla="*/ 37 w 16"/>
                  <a:gd name="T7" fmla="*/ 7 h 9"/>
                  <a:gd name="T8" fmla="*/ 35 w 16"/>
                  <a:gd name="T9" fmla="*/ 0 h 9"/>
                  <a:gd name="T10" fmla="*/ 19 w 16"/>
                  <a:gd name="T11" fmla="*/ 12 h 9"/>
                  <a:gd name="T12" fmla="*/ 0 w 16"/>
                  <a:gd name="T13" fmla="*/ 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"/>
                  <a:gd name="T22" fmla="*/ 0 h 9"/>
                  <a:gd name="T23" fmla="*/ 16 w 1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" h="9">
                    <a:moveTo>
                      <a:pt x="0" y="3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3" y="7"/>
                      <a:pt x="16" y="5"/>
                      <a:pt x="16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2"/>
                      <a:pt x="12" y="4"/>
                      <a:pt x="8" y="5"/>
                    </a:cubicBezTo>
                    <a:cubicBezTo>
                      <a:pt x="4" y="6"/>
                      <a:pt x="0" y="5"/>
                      <a:pt x="0" y="3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47" name="Freeform 347"/>
              <p:cNvSpPr>
                <a:spLocks noChangeArrowheads="1"/>
              </p:cNvSpPr>
              <p:nvPr/>
            </p:nvSpPr>
            <p:spPr bwMode="auto">
              <a:xfrm>
                <a:off x="1243" y="792"/>
                <a:ext cx="37" cy="21"/>
              </a:xfrm>
              <a:custGeom>
                <a:avLst/>
                <a:gdLst>
                  <a:gd name="T0" fmla="*/ 0 w 16"/>
                  <a:gd name="T1" fmla="*/ 7 h 9"/>
                  <a:gd name="T2" fmla="*/ 0 w 16"/>
                  <a:gd name="T3" fmla="*/ 14 h 9"/>
                  <a:gd name="T4" fmla="*/ 21 w 16"/>
                  <a:gd name="T5" fmla="*/ 19 h 9"/>
                  <a:gd name="T6" fmla="*/ 37 w 16"/>
                  <a:gd name="T7" fmla="*/ 7 h 9"/>
                  <a:gd name="T8" fmla="*/ 35 w 16"/>
                  <a:gd name="T9" fmla="*/ 0 h 9"/>
                  <a:gd name="T10" fmla="*/ 19 w 16"/>
                  <a:gd name="T11" fmla="*/ 12 h 9"/>
                  <a:gd name="T12" fmla="*/ 0 w 16"/>
                  <a:gd name="T13" fmla="*/ 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"/>
                  <a:gd name="T22" fmla="*/ 0 h 9"/>
                  <a:gd name="T23" fmla="*/ 16 w 1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" h="9">
                    <a:moveTo>
                      <a:pt x="0" y="3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3" y="7"/>
                      <a:pt x="16" y="5"/>
                      <a:pt x="16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2"/>
                      <a:pt x="12" y="4"/>
                      <a:pt x="8" y="5"/>
                    </a:cubicBezTo>
                    <a:cubicBezTo>
                      <a:pt x="4" y="6"/>
                      <a:pt x="0" y="5"/>
                      <a:pt x="0" y="3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48" name="Freeform 348"/>
              <p:cNvSpPr>
                <a:spLocks noChangeArrowheads="1"/>
              </p:cNvSpPr>
              <p:nvPr/>
            </p:nvSpPr>
            <p:spPr bwMode="auto">
              <a:xfrm>
                <a:off x="1240" y="787"/>
                <a:ext cx="40" cy="19"/>
              </a:xfrm>
              <a:custGeom>
                <a:avLst/>
                <a:gdLst>
                  <a:gd name="T0" fmla="*/ 19 w 17"/>
                  <a:gd name="T1" fmla="*/ 2 h 8"/>
                  <a:gd name="T2" fmla="*/ 2 w 17"/>
                  <a:gd name="T3" fmla="*/ 12 h 8"/>
                  <a:gd name="T4" fmla="*/ 21 w 17"/>
                  <a:gd name="T5" fmla="*/ 17 h 8"/>
                  <a:gd name="T6" fmla="*/ 38 w 17"/>
                  <a:gd name="T7" fmla="*/ 5 h 8"/>
                  <a:gd name="T8" fmla="*/ 19 w 17"/>
                  <a:gd name="T9" fmla="*/ 2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8"/>
                  <a:gd name="T17" fmla="*/ 17 w 17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8">
                    <a:moveTo>
                      <a:pt x="8" y="1"/>
                    </a:moveTo>
                    <a:cubicBezTo>
                      <a:pt x="3" y="2"/>
                      <a:pt x="0" y="4"/>
                      <a:pt x="1" y="5"/>
                    </a:cubicBezTo>
                    <a:cubicBezTo>
                      <a:pt x="1" y="7"/>
                      <a:pt x="5" y="8"/>
                      <a:pt x="9" y="7"/>
                    </a:cubicBezTo>
                    <a:cubicBezTo>
                      <a:pt x="13" y="6"/>
                      <a:pt x="17" y="4"/>
                      <a:pt x="16" y="2"/>
                    </a:cubicBezTo>
                    <a:cubicBezTo>
                      <a:pt x="16" y="0"/>
                      <a:pt x="12" y="0"/>
                      <a:pt x="8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49" name="Freeform 349"/>
              <p:cNvSpPr>
                <a:spLocks noChangeArrowheads="1"/>
              </p:cNvSpPr>
              <p:nvPr/>
            </p:nvSpPr>
            <p:spPr bwMode="auto">
              <a:xfrm>
                <a:off x="1238" y="782"/>
                <a:ext cx="40" cy="22"/>
              </a:xfrm>
              <a:custGeom>
                <a:avLst/>
                <a:gdLst>
                  <a:gd name="T0" fmla="*/ 0 w 17"/>
                  <a:gd name="T1" fmla="*/ 10 h 9"/>
                  <a:gd name="T2" fmla="*/ 2 w 17"/>
                  <a:gd name="T3" fmla="*/ 17 h 9"/>
                  <a:gd name="T4" fmla="*/ 24 w 17"/>
                  <a:gd name="T5" fmla="*/ 20 h 9"/>
                  <a:gd name="T6" fmla="*/ 40 w 17"/>
                  <a:gd name="T7" fmla="*/ 7 h 9"/>
                  <a:gd name="T8" fmla="*/ 38 w 17"/>
                  <a:gd name="T9" fmla="*/ 0 h 9"/>
                  <a:gd name="T10" fmla="*/ 21 w 17"/>
                  <a:gd name="T11" fmla="*/ 12 h 9"/>
                  <a:gd name="T12" fmla="*/ 0 w 17"/>
                  <a:gd name="T13" fmla="*/ 1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9"/>
                  <a:gd name="T23" fmla="*/ 17 w 1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5" y="9"/>
                      <a:pt x="10" y="8"/>
                    </a:cubicBezTo>
                    <a:cubicBezTo>
                      <a:pt x="14" y="7"/>
                      <a:pt x="17" y="5"/>
                      <a:pt x="17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5" y="6"/>
                      <a:pt x="1" y="6"/>
                      <a:pt x="0" y="4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50" name="Freeform 350"/>
              <p:cNvSpPr>
                <a:spLocks noChangeArrowheads="1"/>
              </p:cNvSpPr>
              <p:nvPr/>
            </p:nvSpPr>
            <p:spPr bwMode="auto">
              <a:xfrm>
                <a:off x="1238" y="782"/>
                <a:ext cx="40" cy="22"/>
              </a:xfrm>
              <a:custGeom>
                <a:avLst/>
                <a:gdLst>
                  <a:gd name="T0" fmla="*/ 0 w 17"/>
                  <a:gd name="T1" fmla="*/ 10 h 9"/>
                  <a:gd name="T2" fmla="*/ 2 w 17"/>
                  <a:gd name="T3" fmla="*/ 17 h 9"/>
                  <a:gd name="T4" fmla="*/ 24 w 17"/>
                  <a:gd name="T5" fmla="*/ 20 h 9"/>
                  <a:gd name="T6" fmla="*/ 40 w 17"/>
                  <a:gd name="T7" fmla="*/ 7 h 9"/>
                  <a:gd name="T8" fmla="*/ 38 w 17"/>
                  <a:gd name="T9" fmla="*/ 0 h 9"/>
                  <a:gd name="T10" fmla="*/ 21 w 17"/>
                  <a:gd name="T11" fmla="*/ 12 h 9"/>
                  <a:gd name="T12" fmla="*/ 0 w 17"/>
                  <a:gd name="T13" fmla="*/ 1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9"/>
                  <a:gd name="T23" fmla="*/ 17 w 1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5" y="9"/>
                      <a:pt x="10" y="8"/>
                    </a:cubicBezTo>
                    <a:cubicBezTo>
                      <a:pt x="14" y="7"/>
                      <a:pt x="17" y="5"/>
                      <a:pt x="17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5" y="6"/>
                      <a:pt x="1" y="6"/>
                      <a:pt x="0" y="4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51" name="Freeform 351"/>
              <p:cNvSpPr>
                <a:spLocks noChangeArrowheads="1"/>
              </p:cNvSpPr>
              <p:nvPr/>
            </p:nvSpPr>
            <p:spPr bwMode="auto">
              <a:xfrm>
                <a:off x="1238" y="778"/>
                <a:ext cx="38" cy="19"/>
              </a:xfrm>
              <a:custGeom>
                <a:avLst/>
                <a:gdLst>
                  <a:gd name="T0" fmla="*/ 17 w 16"/>
                  <a:gd name="T1" fmla="*/ 2 h 8"/>
                  <a:gd name="T2" fmla="*/ 0 w 16"/>
                  <a:gd name="T3" fmla="*/ 14 h 8"/>
                  <a:gd name="T4" fmla="*/ 21 w 16"/>
                  <a:gd name="T5" fmla="*/ 17 h 8"/>
                  <a:gd name="T6" fmla="*/ 38 w 16"/>
                  <a:gd name="T7" fmla="*/ 5 h 8"/>
                  <a:gd name="T8" fmla="*/ 17 w 16"/>
                  <a:gd name="T9" fmla="*/ 2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8"/>
                  <a:gd name="T17" fmla="*/ 16 w 16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8">
                    <a:moveTo>
                      <a:pt x="7" y="1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1" y="8"/>
                      <a:pt x="5" y="8"/>
                      <a:pt x="9" y="7"/>
                    </a:cubicBezTo>
                    <a:cubicBezTo>
                      <a:pt x="13" y="6"/>
                      <a:pt x="16" y="4"/>
                      <a:pt x="16" y="2"/>
                    </a:cubicBezTo>
                    <a:cubicBezTo>
                      <a:pt x="16" y="0"/>
                      <a:pt x="12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52" name="Freeform 352"/>
              <p:cNvSpPr>
                <a:spLocks noChangeArrowheads="1"/>
              </p:cNvSpPr>
              <p:nvPr/>
            </p:nvSpPr>
            <p:spPr bwMode="auto">
              <a:xfrm>
                <a:off x="1238" y="773"/>
                <a:ext cx="38" cy="21"/>
              </a:xfrm>
              <a:custGeom>
                <a:avLst/>
                <a:gdLst>
                  <a:gd name="T0" fmla="*/ 0 w 16"/>
                  <a:gd name="T1" fmla="*/ 9 h 9"/>
                  <a:gd name="T2" fmla="*/ 0 w 16"/>
                  <a:gd name="T3" fmla="*/ 16 h 9"/>
                  <a:gd name="T4" fmla="*/ 21 w 16"/>
                  <a:gd name="T5" fmla="*/ 19 h 9"/>
                  <a:gd name="T6" fmla="*/ 38 w 16"/>
                  <a:gd name="T7" fmla="*/ 7 h 9"/>
                  <a:gd name="T8" fmla="*/ 36 w 16"/>
                  <a:gd name="T9" fmla="*/ 0 h 9"/>
                  <a:gd name="T10" fmla="*/ 19 w 16"/>
                  <a:gd name="T11" fmla="*/ 12 h 9"/>
                  <a:gd name="T12" fmla="*/ 0 w 16"/>
                  <a:gd name="T13" fmla="*/ 9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"/>
                  <a:gd name="T22" fmla="*/ 0 h 9"/>
                  <a:gd name="T23" fmla="*/ 16 w 1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" h="9">
                    <a:moveTo>
                      <a:pt x="0" y="4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3" y="7"/>
                      <a:pt x="16" y="5"/>
                      <a:pt x="16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2"/>
                      <a:pt x="12" y="4"/>
                      <a:pt x="8" y="5"/>
                    </a:cubicBezTo>
                    <a:cubicBezTo>
                      <a:pt x="4" y="6"/>
                      <a:pt x="0" y="6"/>
                      <a:pt x="0" y="4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53" name="Freeform 353"/>
              <p:cNvSpPr>
                <a:spLocks noChangeArrowheads="1"/>
              </p:cNvSpPr>
              <p:nvPr/>
            </p:nvSpPr>
            <p:spPr bwMode="auto">
              <a:xfrm>
                <a:off x="1238" y="773"/>
                <a:ext cx="38" cy="21"/>
              </a:xfrm>
              <a:custGeom>
                <a:avLst/>
                <a:gdLst>
                  <a:gd name="T0" fmla="*/ 0 w 16"/>
                  <a:gd name="T1" fmla="*/ 9 h 9"/>
                  <a:gd name="T2" fmla="*/ 0 w 16"/>
                  <a:gd name="T3" fmla="*/ 16 h 9"/>
                  <a:gd name="T4" fmla="*/ 21 w 16"/>
                  <a:gd name="T5" fmla="*/ 19 h 9"/>
                  <a:gd name="T6" fmla="*/ 38 w 16"/>
                  <a:gd name="T7" fmla="*/ 7 h 9"/>
                  <a:gd name="T8" fmla="*/ 36 w 16"/>
                  <a:gd name="T9" fmla="*/ 0 h 9"/>
                  <a:gd name="T10" fmla="*/ 19 w 16"/>
                  <a:gd name="T11" fmla="*/ 12 h 9"/>
                  <a:gd name="T12" fmla="*/ 0 w 16"/>
                  <a:gd name="T13" fmla="*/ 9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"/>
                  <a:gd name="T22" fmla="*/ 0 h 9"/>
                  <a:gd name="T23" fmla="*/ 16 w 1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" h="9">
                    <a:moveTo>
                      <a:pt x="0" y="4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3" y="7"/>
                      <a:pt x="16" y="5"/>
                      <a:pt x="16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2"/>
                      <a:pt x="12" y="4"/>
                      <a:pt x="8" y="5"/>
                    </a:cubicBezTo>
                    <a:cubicBezTo>
                      <a:pt x="4" y="6"/>
                      <a:pt x="0" y="6"/>
                      <a:pt x="0" y="4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54" name="Freeform 354"/>
              <p:cNvSpPr>
                <a:spLocks noChangeArrowheads="1"/>
              </p:cNvSpPr>
              <p:nvPr/>
            </p:nvSpPr>
            <p:spPr bwMode="auto">
              <a:xfrm>
                <a:off x="1235" y="768"/>
                <a:ext cx="41" cy="19"/>
              </a:xfrm>
              <a:custGeom>
                <a:avLst/>
                <a:gdLst>
                  <a:gd name="T0" fmla="*/ 19 w 17"/>
                  <a:gd name="T1" fmla="*/ 2 h 8"/>
                  <a:gd name="T2" fmla="*/ 2 w 17"/>
                  <a:gd name="T3" fmla="*/ 14 h 8"/>
                  <a:gd name="T4" fmla="*/ 22 w 17"/>
                  <a:gd name="T5" fmla="*/ 17 h 8"/>
                  <a:gd name="T6" fmla="*/ 39 w 17"/>
                  <a:gd name="T7" fmla="*/ 5 h 8"/>
                  <a:gd name="T8" fmla="*/ 19 w 17"/>
                  <a:gd name="T9" fmla="*/ 2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8"/>
                  <a:gd name="T17" fmla="*/ 17 w 17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8">
                    <a:moveTo>
                      <a:pt x="8" y="1"/>
                    </a:moveTo>
                    <a:cubicBezTo>
                      <a:pt x="3" y="2"/>
                      <a:pt x="0" y="4"/>
                      <a:pt x="1" y="6"/>
                    </a:cubicBezTo>
                    <a:cubicBezTo>
                      <a:pt x="1" y="8"/>
                      <a:pt x="5" y="8"/>
                      <a:pt x="9" y="7"/>
                    </a:cubicBezTo>
                    <a:cubicBezTo>
                      <a:pt x="13" y="6"/>
                      <a:pt x="17" y="4"/>
                      <a:pt x="16" y="2"/>
                    </a:cubicBezTo>
                    <a:cubicBezTo>
                      <a:pt x="16" y="1"/>
                      <a:pt x="12" y="0"/>
                      <a:pt x="8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55" name="Freeform 355"/>
              <p:cNvSpPr>
                <a:spLocks noChangeArrowheads="1"/>
              </p:cNvSpPr>
              <p:nvPr/>
            </p:nvSpPr>
            <p:spPr bwMode="auto">
              <a:xfrm>
                <a:off x="1235" y="766"/>
                <a:ext cx="41" cy="19"/>
              </a:xfrm>
              <a:custGeom>
                <a:avLst/>
                <a:gdLst>
                  <a:gd name="T0" fmla="*/ 0 w 17"/>
                  <a:gd name="T1" fmla="*/ 7 h 8"/>
                  <a:gd name="T2" fmla="*/ 2 w 17"/>
                  <a:gd name="T3" fmla="*/ 14 h 8"/>
                  <a:gd name="T4" fmla="*/ 22 w 17"/>
                  <a:gd name="T5" fmla="*/ 17 h 8"/>
                  <a:gd name="T6" fmla="*/ 39 w 17"/>
                  <a:gd name="T7" fmla="*/ 5 h 8"/>
                  <a:gd name="T8" fmla="*/ 39 w 17"/>
                  <a:gd name="T9" fmla="*/ 0 h 8"/>
                  <a:gd name="T10" fmla="*/ 22 w 17"/>
                  <a:gd name="T11" fmla="*/ 12 h 8"/>
                  <a:gd name="T12" fmla="*/ 0 w 17"/>
                  <a:gd name="T13" fmla="*/ 7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8"/>
                  <a:gd name="T23" fmla="*/ 17 w 17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8">
                    <a:moveTo>
                      <a:pt x="0" y="3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5" y="8"/>
                      <a:pt x="9" y="7"/>
                    </a:cubicBezTo>
                    <a:cubicBezTo>
                      <a:pt x="14" y="6"/>
                      <a:pt x="17" y="4"/>
                      <a:pt x="16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3" y="4"/>
                      <a:pt x="9" y="5"/>
                    </a:cubicBezTo>
                    <a:cubicBezTo>
                      <a:pt x="4" y="6"/>
                      <a:pt x="0" y="5"/>
                      <a:pt x="0" y="3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56" name="Freeform 356"/>
              <p:cNvSpPr>
                <a:spLocks noChangeArrowheads="1"/>
              </p:cNvSpPr>
              <p:nvPr/>
            </p:nvSpPr>
            <p:spPr bwMode="auto">
              <a:xfrm>
                <a:off x="1235" y="766"/>
                <a:ext cx="41" cy="19"/>
              </a:xfrm>
              <a:custGeom>
                <a:avLst/>
                <a:gdLst>
                  <a:gd name="T0" fmla="*/ 0 w 17"/>
                  <a:gd name="T1" fmla="*/ 7 h 8"/>
                  <a:gd name="T2" fmla="*/ 2 w 17"/>
                  <a:gd name="T3" fmla="*/ 14 h 8"/>
                  <a:gd name="T4" fmla="*/ 22 w 17"/>
                  <a:gd name="T5" fmla="*/ 17 h 8"/>
                  <a:gd name="T6" fmla="*/ 39 w 17"/>
                  <a:gd name="T7" fmla="*/ 5 h 8"/>
                  <a:gd name="T8" fmla="*/ 39 w 17"/>
                  <a:gd name="T9" fmla="*/ 0 h 8"/>
                  <a:gd name="T10" fmla="*/ 22 w 17"/>
                  <a:gd name="T11" fmla="*/ 12 h 8"/>
                  <a:gd name="T12" fmla="*/ 0 w 17"/>
                  <a:gd name="T13" fmla="*/ 7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8"/>
                  <a:gd name="T23" fmla="*/ 17 w 17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8">
                    <a:moveTo>
                      <a:pt x="0" y="3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5" y="8"/>
                      <a:pt x="9" y="7"/>
                    </a:cubicBezTo>
                    <a:cubicBezTo>
                      <a:pt x="14" y="6"/>
                      <a:pt x="17" y="4"/>
                      <a:pt x="16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3" y="4"/>
                      <a:pt x="9" y="5"/>
                    </a:cubicBezTo>
                    <a:cubicBezTo>
                      <a:pt x="4" y="6"/>
                      <a:pt x="0" y="5"/>
                      <a:pt x="0" y="3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57" name="Freeform 357"/>
              <p:cNvSpPr>
                <a:spLocks noChangeArrowheads="1"/>
              </p:cNvSpPr>
              <p:nvPr/>
            </p:nvSpPr>
            <p:spPr bwMode="auto">
              <a:xfrm>
                <a:off x="1235" y="759"/>
                <a:ext cx="38" cy="21"/>
              </a:xfrm>
              <a:custGeom>
                <a:avLst/>
                <a:gdLst>
                  <a:gd name="T0" fmla="*/ 17 w 16"/>
                  <a:gd name="T1" fmla="*/ 2 h 9"/>
                  <a:gd name="T2" fmla="*/ 0 w 16"/>
                  <a:gd name="T3" fmla="*/ 14 h 9"/>
                  <a:gd name="T4" fmla="*/ 21 w 16"/>
                  <a:gd name="T5" fmla="*/ 19 h 9"/>
                  <a:gd name="T6" fmla="*/ 38 w 16"/>
                  <a:gd name="T7" fmla="*/ 7 h 9"/>
                  <a:gd name="T8" fmla="*/ 17 w 16"/>
                  <a:gd name="T9" fmla="*/ 2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9"/>
                  <a:gd name="T17" fmla="*/ 16 w 16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9">
                    <a:moveTo>
                      <a:pt x="7" y="1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0" y="8"/>
                      <a:pt x="4" y="9"/>
                      <a:pt x="9" y="8"/>
                    </a:cubicBezTo>
                    <a:cubicBezTo>
                      <a:pt x="13" y="7"/>
                      <a:pt x="16" y="4"/>
                      <a:pt x="16" y="3"/>
                    </a:cubicBezTo>
                    <a:cubicBezTo>
                      <a:pt x="15" y="1"/>
                      <a:pt x="11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58" name="Freeform 358"/>
              <p:cNvSpPr>
                <a:spLocks noChangeArrowheads="1"/>
              </p:cNvSpPr>
              <p:nvPr/>
            </p:nvSpPr>
            <p:spPr bwMode="auto">
              <a:xfrm>
                <a:off x="1233" y="756"/>
                <a:ext cx="38" cy="22"/>
              </a:xfrm>
              <a:custGeom>
                <a:avLst/>
                <a:gdLst>
                  <a:gd name="T0" fmla="*/ 0 w 16"/>
                  <a:gd name="T1" fmla="*/ 10 h 9"/>
                  <a:gd name="T2" fmla="*/ 0 w 16"/>
                  <a:gd name="T3" fmla="*/ 15 h 9"/>
                  <a:gd name="T4" fmla="*/ 21 w 16"/>
                  <a:gd name="T5" fmla="*/ 20 h 9"/>
                  <a:gd name="T6" fmla="*/ 38 w 16"/>
                  <a:gd name="T7" fmla="*/ 7 h 9"/>
                  <a:gd name="T8" fmla="*/ 36 w 16"/>
                  <a:gd name="T9" fmla="*/ 0 h 9"/>
                  <a:gd name="T10" fmla="*/ 19 w 16"/>
                  <a:gd name="T11" fmla="*/ 12 h 9"/>
                  <a:gd name="T12" fmla="*/ 0 w 16"/>
                  <a:gd name="T13" fmla="*/ 1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"/>
                  <a:gd name="T22" fmla="*/ 0 h 9"/>
                  <a:gd name="T23" fmla="*/ 16 w 1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" h="9">
                    <a:moveTo>
                      <a:pt x="0" y="4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3" y="7"/>
                      <a:pt x="16" y="5"/>
                      <a:pt x="16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2"/>
                      <a:pt x="12" y="4"/>
                      <a:pt x="8" y="5"/>
                    </a:cubicBezTo>
                    <a:cubicBezTo>
                      <a:pt x="4" y="6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59" name="Freeform 359"/>
              <p:cNvSpPr>
                <a:spLocks noChangeArrowheads="1"/>
              </p:cNvSpPr>
              <p:nvPr/>
            </p:nvSpPr>
            <p:spPr bwMode="auto">
              <a:xfrm>
                <a:off x="1233" y="756"/>
                <a:ext cx="38" cy="22"/>
              </a:xfrm>
              <a:custGeom>
                <a:avLst/>
                <a:gdLst>
                  <a:gd name="T0" fmla="*/ 0 w 16"/>
                  <a:gd name="T1" fmla="*/ 10 h 9"/>
                  <a:gd name="T2" fmla="*/ 0 w 16"/>
                  <a:gd name="T3" fmla="*/ 15 h 9"/>
                  <a:gd name="T4" fmla="*/ 21 w 16"/>
                  <a:gd name="T5" fmla="*/ 20 h 9"/>
                  <a:gd name="T6" fmla="*/ 38 w 16"/>
                  <a:gd name="T7" fmla="*/ 7 h 9"/>
                  <a:gd name="T8" fmla="*/ 36 w 16"/>
                  <a:gd name="T9" fmla="*/ 0 h 9"/>
                  <a:gd name="T10" fmla="*/ 19 w 16"/>
                  <a:gd name="T11" fmla="*/ 12 h 9"/>
                  <a:gd name="T12" fmla="*/ 0 w 16"/>
                  <a:gd name="T13" fmla="*/ 1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"/>
                  <a:gd name="T22" fmla="*/ 0 h 9"/>
                  <a:gd name="T23" fmla="*/ 16 w 1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" h="9">
                    <a:moveTo>
                      <a:pt x="0" y="4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3" y="7"/>
                      <a:pt x="16" y="5"/>
                      <a:pt x="16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2"/>
                      <a:pt x="12" y="4"/>
                      <a:pt x="8" y="5"/>
                    </a:cubicBezTo>
                    <a:cubicBezTo>
                      <a:pt x="4" y="6"/>
                      <a:pt x="0" y="5"/>
                      <a:pt x="0" y="4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60" name="Freeform 360"/>
              <p:cNvSpPr>
                <a:spLocks noChangeArrowheads="1"/>
              </p:cNvSpPr>
              <p:nvPr/>
            </p:nvSpPr>
            <p:spPr bwMode="auto">
              <a:xfrm>
                <a:off x="1231" y="752"/>
                <a:ext cx="40" cy="19"/>
              </a:xfrm>
              <a:custGeom>
                <a:avLst/>
                <a:gdLst>
                  <a:gd name="T0" fmla="*/ 19 w 17"/>
                  <a:gd name="T1" fmla="*/ 2 h 8"/>
                  <a:gd name="T2" fmla="*/ 2 w 17"/>
                  <a:gd name="T3" fmla="*/ 14 h 8"/>
                  <a:gd name="T4" fmla="*/ 21 w 17"/>
                  <a:gd name="T5" fmla="*/ 17 h 8"/>
                  <a:gd name="T6" fmla="*/ 38 w 17"/>
                  <a:gd name="T7" fmla="*/ 5 h 8"/>
                  <a:gd name="T8" fmla="*/ 19 w 17"/>
                  <a:gd name="T9" fmla="*/ 2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8"/>
                  <a:gd name="T17" fmla="*/ 17 w 17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8">
                    <a:moveTo>
                      <a:pt x="8" y="1"/>
                    </a:moveTo>
                    <a:cubicBezTo>
                      <a:pt x="3" y="2"/>
                      <a:pt x="0" y="4"/>
                      <a:pt x="1" y="6"/>
                    </a:cubicBezTo>
                    <a:cubicBezTo>
                      <a:pt x="1" y="7"/>
                      <a:pt x="5" y="8"/>
                      <a:pt x="9" y="7"/>
                    </a:cubicBezTo>
                    <a:cubicBezTo>
                      <a:pt x="13" y="6"/>
                      <a:pt x="17" y="4"/>
                      <a:pt x="16" y="2"/>
                    </a:cubicBezTo>
                    <a:cubicBezTo>
                      <a:pt x="16" y="0"/>
                      <a:pt x="12" y="0"/>
                      <a:pt x="8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61" name="Freeform 361"/>
              <p:cNvSpPr>
                <a:spLocks noChangeArrowheads="1"/>
              </p:cNvSpPr>
              <p:nvPr/>
            </p:nvSpPr>
            <p:spPr bwMode="auto">
              <a:xfrm>
                <a:off x="1231" y="747"/>
                <a:ext cx="40" cy="21"/>
              </a:xfrm>
              <a:custGeom>
                <a:avLst/>
                <a:gdLst>
                  <a:gd name="T0" fmla="*/ 0 w 17"/>
                  <a:gd name="T1" fmla="*/ 9 h 9"/>
                  <a:gd name="T2" fmla="*/ 2 w 17"/>
                  <a:gd name="T3" fmla="*/ 16 h 9"/>
                  <a:gd name="T4" fmla="*/ 21 w 17"/>
                  <a:gd name="T5" fmla="*/ 19 h 9"/>
                  <a:gd name="T6" fmla="*/ 38 w 17"/>
                  <a:gd name="T7" fmla="*/ 7 h 9"/>
                  <a:gd name="T8" fmla="*/ 38 w 17"/>
                  <a:gd name="T9" fmla="*/ 0 h 9"/>
                  <a:gd name="T10" fmla="*/ 21 w 17"/>
                  <a:gd name="T11" fmla="*/ 12 h 9"/>
                  <a:gd name="T12" fmla="*/ 0 w 17"/>
                  <a:gd name="T13" fmla="*/ 9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9"/>
                  <a:gd name="T23" fmla="*/ 17 w 1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62" name="Freeform 362"/>
              <p:cNvSpPr>
                <a:spLocks noChangeArrowheads="1"/>
              </p:cNvSpPr>
              <p:nvPr/>
            </p:nvSpPr>
            <p:spPr bwMode="auto">
              <a:xfrm>
                <a:off x="1231" y="747"/>
                <a:ext cx="40" cy="21"/>
              </a:xfrm>
              <a:custGeom>
                <a:avLst/>
                <a:gdLst>
                  <a:gd name="T0" fmla="*/ 0 w 17"/>
                  <a:gd name="T1" fmla="*/ 9 h 9"/>
                  <a:gd name="T2" fmla="*/ 2 w 17"/>
                  <a:gd name="T3" fmla="*/ 16 h 9"/>
                  <a:gd name="T4" fmla="*/ 21 w 17"/>
                  <a:gd name="T5" fmla="*/ 19 h 9"/>
                  <a:gd name="T6" fmla="*/ 38 w 17"/>
                  <a:gd name="T7" fmla="*/ 7 h 9"/>
                  <a:gd name="T8" fmla="*/ 38 w 17"/>
                  <a:gd name="T9" fmla="*/ 0 h 9"/>
                  <a:gd name="T10" fmla="*/ 21 w 17"/>
                  <a:gd name="T11" fmla="*/ 12 h 9"/>
                  <a:gd name="T12" fmla="*/ 0 w 17"/>
                  <a:gd name="T13" fmla="*/ 9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9"/>
                  <a:gd name="T23" fmla="*/ 17 w 1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0" y="5"/>
                      <a:pt x="0" y="4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63" name="Freeform 363"/>
              <p:cNvSpPr>
                <a:spLocks noChangeArrowheads="1"/>
              </p:cNvSpPr>
              <p:nvPr/>
            </p:nvSpPr>
            <p:spPr bwMode="auto">
              <a:xfrm>
                <a:off x="1231" y="742"/>
                <a:ext cx="38" cy="19"/>
              </a:xfrm>
              <a:custGeom>
                <a:avLst/>
                <a:gdLst>
                  <a:gd name="T0" fmla="*/ 17 w 16"/>
                  <a:gd name="T1" fmla="*/ 2 h 8"/>
                  <a:gd name="T2" fmla="*/ 0 w 16"/>
                  <a:gd name="T3" fmla="*/ 14 h 8"/>
                  <a:gd name="T4" fmla="*/ 21 w 16"/>
                  <a:gd name="T5" fmla="*/ 17 h 8"/>
                  <a:gd name="T6" fmla="*/ 38 w 16"/>
                  <a:gd name="T7" fmla="*/ 5 h 8"/>
                  <a:gd name="T8" fmla="*/ 17 w 16"/>
                  <a:gd name="T9" fmla="*/ 2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8"/>
                  <a:gd name="T17" fmla="*/ 16 w 16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8">
                    <a:moveTo>
                      <a:pt x="7" y="1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0" y="7"/>
                      <a:pt x="4" y="8"/>
                      <a:pt x="9" y="7"/>
                    </a:cubicBezTo>
                    <a:cubicBezTo>
                      <a:pt x="13" y="6"/>
                      <a:pt x="16" y="4"/>
                      <a:pt x="16" y="2"/>
                    </a:cubicBezTo>
                    <a:cubicBezTo>
                      <a:pt x="15" y="0"/>
                      <a:pt x="11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64" name="Freeform 364"/>
              <p:cNvSpPr>
                <a:spLocks noChangeArrowheads="1"/>
              </p:cNvSpPr>
              <p:nvPr/>
            </p:nvSpPr>
            <p:spPr bwMode="auto">
              <a:xfrm>
                <a:off x="1202" y="820"/>
                <a:ext cx="41" cy="19"/>
              </a:xfrm>
              <a:custGeom>
                <a:avLst/>
                <a:gdLst>
                  <a:gd name="T0" fmla="*/ 0 w 17"/>
                  <a:gd name="T1" fmla="*/ 7 h 8"/>
                  <a:gd name="T2" fmla="*/ 2 w 17"/>
                  <a:gd name="T3" fmla="*/ 14 h 8"/>
                  <a:gd name="T4" fmla="*/ 22 w 17"/>
                  <a:gd name="T5" fmla="*/ 17 h 8"/>
                  <a:gd name="T6" fmla="*/ 41 w 17"/>
                  <a:gd name="T7" fmla="*/ 5 h 8"/>
                  <a:gd name="T8" fmla="*/ 39 w 17"/>
                  <a:gd name="T9" fmla="*/ 0 h 8"/>
                  <a:gd name="T10" fmla="*/ 22 w 17"/>
                  <a:gd name="T11" fmla="*/ 10 h 8"/>
                  <a:gd name="T12" fmla="*/ 0 w 17"/>
                  <a:gd name="T13" fmla="*/ 7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8"/>
                  <a:gd name="T23" fmla="*/ 17 w 17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8">
                    <a:moveTo>
                      <a:pt x="0" y="3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5" y="8"/>
                      <a:pt x="9" y="7"/>
                    </a:cubicBezTo>
                    <a:cubicBezTo>
                      <a:pt x="14" y="6"/>
                      <a:pt x="17" y="4"/>
                      <a:pt x="17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3" y="4"/>
                      <a:pt x="9" y="4"/>
                    </a:cubicBezTo>
                    <a:cubicBezTo>
                      <a:pt x="5" y="5"/>
                      <a:pt x="1" y="5"/>
                      <a:pt x="0" y="3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65" name="Freeform 365"/>
              <p:cNvSpPr>
                <a:spLocks noChangeArrowheads="1"/>
              </p:cNvSpPr>
              <p:nvPr/>
            </p:nvSpPr>
            <p:spPr bwMode="auto">
              <a:xfrm>
                <a:off x="1202" y="820"/>
                <a:ext cx="41" cy="19"/>
              </a:xfrm>
              <a:custGeom>
                <a:avLst/>
                <a:gdLst>
                  <a:gd name="T0" fmla="*/ 0 w 17"/>
                  <a:gd name="T1" fmla="*/ 7 h 8"/>
                  <a:gd name="T2" fmla="*/ 2 w 17"/>
                  <a:gd name="T3" fmla="*/ 14 h 8"/>
                  <a:gd name="T4" fmla="*/ 22 w 17"/>
                  <a:gd name="T5" fmla="*/ 17 h 8"/>
                  <a:gd name="T6" fmla="*/ 41 w 17"/>
                  <a:gd name="T7" fmla="*/ 5 h 8"/>
                  <a:gd name="T8" fmla="*/ 39 w 17"/>
                  <a:gd name="T9" fmla="*/ 0 h 8"/>
                  <a:gd name="T10" fmla="*/ 22 w 17"/>
                  <a:gd name="T11" fmla="*/ 10 h 8"/>
                  <a:gd name="T12" fmla="*/ 0 w 17"/>
                  <a:gd name="T13" fmla="*/ 7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8"/>
                  <a:gd name="T23" fmla="*/ 17 w 17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8">
                    <a:moveTo>
                      <a:pt x="0" y="3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5" y="8"/>
                      <a:pt x="9" y="7"/>
                    </a:cubicBezTo>
                    <a:cubicBezTo>
                      <a:pt x="14" y="6"/>
                      <a:pt x="17" y="4"/>
                      <a:pt x="17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3" y="4"/>
                      <a:pt x="9" y="4"/>
                    </a:cubicBezTo>
                    <a:cubicBezTo>
                      <a:pt x="5" y="5"/>
                      <a:pt x="1" y="5"/>
                      <a:pt x="0" y="3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66" name="Freeform 366"/>
              <p:cNvSpPr>
                <a:spLocks noChangeArrowheads="1"/>
              </p:cNvSpPr>
              <p:nvPr/>
            </p:nvSpPr>
            <p:spPr bwMode="auto">
              <a:xfrm>
                <a:off x="1202" y="813"/>
                <a:ext cx="38" cy="19"/>
              </a:xfrm>
              <a:custGeom>
                <a:avLst/>
                <a:gdLst>
                  <a:gd name="T0" fmla="*/ 17 w 16"/>
                  <a:gd name="T1" fmla="*/ 2 h 8"/>
                  <a:gd name="T2" fmla="*/ 0 w 16"/>
                  <a:gd name="T3" fmla="*/ 14 h 8"/>
                  <a:gd name="T4" fmla="*/ 21 w 16"/>
                  <a:gd name="T5" fmla="*/ 17 h 8"/>
                  <a:gd name="T6" fmla="*/ 38 w 16"/>
                  <a:gd name="T7" fmla="*/ 7 h 8"/>
                  <a:gd name="T8" fmla="*/ 17 w 16"/>
                  <a:gd name="T9" fmla="*/ 2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8"/>
                  <a:gd name="T17" fmla="*/ 16 w 16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8">
                    <a:moveTo>
                      <a:pt x="7" y="1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1" y="8"/>
                      <a:pt x="5" y="8"/>
                      <a:pt x="9" y="7"/>
                    </a:cubicBezTo>
                    <a:cubicBezTo>
                      <a:pt x="13" y="7"/>
                      <a:pt x="16" y="4"/>
                      <a:pt x="16" y="3"/>
                    </a:cubicBezTo>
                    <a:cubicBezTo>
                      <a:pt x="15" y="1"/>
                      <a:pt x="12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67" name="Freeform 367"/>
              <p:cNvSpPr>
                <a:spLocks noChangeArrowheads="1"/>
              </p:cNvSpPr>
              <p:nvPr/>
            </p:nvSpPr>
            <p:spPr bwMode="auto">
              <a:xfrm>
                <a:off x="1200" y="811"/>
                <a:ext cx="40" cy="21"/>
              </a:xfrm>
              <a:custGeom>
                <a:avLst/>
                <a:gdLst>
                  <a:gd name="T0" fmla="*/ 0 w 17"/>
                  <a:gd name="T1" fmla="*/ 7 h 9"/>
                  <a:gd name="T2" fmla="*/ 2 w 17"/>
                  <a:gd name="T3" fmla="*/ 14 h 9"/>
                  <a:gd name="T4" fmla="*/ 21 w 17"/>
                  <a:gd name="T5" fmla="*/ 19 h 9"/>
                  <a:gd name="T6" fmla="*/ 38 w 17"/>
                  <a:gd name="T7" fmla="*/ 7 h 9"/>
                  <a:gd name="T8" fmla="*/ 38 w 17"/>
                  <a:gd name="T9" fmla="*/ 0 h 9"/>
                  <a:gd name="T10" fmla="*/ 21 w 17"/>
                  <a:gd name="T11" fmla="*/ 12 h 9"/>
                  <a:gd name="T12" fmla="*/ 0 w 17"/>
                  <a:gd name="T13" fmla="*/ 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9"/>
                  <a:gd name="T23" fmla="*/ 17 w 1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9">
                    <a:moveTo>
                      <a:pt x="0" y="3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0" y="5"/>
                      <a:pt x="0" y="3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68" name="Freeform 368"/>
              <p:cNvSpPr>
                <a:spLocks noChangeArrowheads="1"/>
              </p:cNvSpPr>
              <p:nvPr/>
            </p:nvSpPr>
            <p:spPr bwMode="auto">
              <a:xfrm>
                <a:off x="1200" y="811"/>
                <a:ext cx="40" cy="21"/>
              </a:xfrm>
              <a:custGeom>
                <a:avLst/>
                <a:gdLst>
                  <a:gd name="T0" fmla="*/ 0 w 17"/>
                  <a:gd name="T1" fmla="*/ 7 h 9"/>
                  <a:gd name="T2" fmla="*/ 2 w 17"/>
                  <a:gd name="T3" fmla="*/ 14 h 9"/>
                  <a:gd name="T4" fmla="*/ 21 w 17"/>
                  <a:gd name="T5" fmla="*/ 19 h 9"/>
                  <a:gd name="T6" fmla="*/ 38 w 17"/>
                  <a:gd name="T7" fmla="*/ 7 h 9"/>
                  <a:gd name="T8" fmla="*/ 38 w 17"/>
                  <a:gd name="T9" fmla="*/ 0 h 9"/>
                  <a:gd name="T10" fmla="*/ 21 w 17"/>
                  <a:gd name="T11" fmla="*/ 12 h 9"/>
                  <a:gd name="T12" fmla="*/ 0 w 17"/>
                  <a:gd name="T13" fmla="*/ 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9"/>
                  <a:gd name="T23" fmla="*/ 17 w 1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9">
                    <a:moveTo>
                      <a:pt x="0" y="3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0" y="5"/>
                      <a:pt x="0" y="3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69" name="Freeform 369"/>
              <p:cNvSpPr>
                <a:spLocks noChangeArrowheads="1"/>
              </p:cNvSpPr>
              <p:nvPr/>
            </p:nvSpPr>
            <p:spPr bwMode="auto">
              <a:xfrm>
                <a:off x="1200" y="806"/>
                <a:ext cx="38" cy="19"/>
              </a:xfrm>
              <a:custGeom>
                <a:avLst/>
                <a:gdLst>
                  <a:gd name="T0" fmla="*/ 17 w 16"/>
                  <a:gd name="T1" fmla="*/ 2 h 8"/>
                  <a:gd name="T2" fmla="*/ 0 w 16"/>
                  <a:gd name="T3" fmla="*/ 12 h 8"/>
                  <a:gd name="T4" fmla="*/ 21 w 16"/>
                  <a:gd name="T5" fmla="*/ 17 h 8"/>
                  <a:gd name="T6" fmla="*/ 38 w 16"/>
                  <a:gd name="T7" fmla="*/ 5 h 8"/>
                  <a:gd name="T8" fmla="*/ 17 w 16"/>
                  <a:gd name="T9" fmla="*/ 2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8"/>
                  <a:gd name="T17" fmla="*/ 16 w 16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8">
                    <a:moveTo>
                      <a:pt x="7" y="1"/>
                    </a:moveTo>
                    <a:cubicBezTo>
                      <a:pt x="3" y="2"/>
                      <a:pt x="0" y="4"/>
                      <a:pt x="0" y="5"/>
                    </a:cubicBezTo>
                    <a:cubicBezTo>
                      <a:pt x="0" y="7"/>
                      <a:pt x="4" y="8"/>
                      <a:pt x="9" y="7"/>
                    </a:cubicBezTo>
                    <a:cubicBezTo>
                      <a:pt x="13" y="6"/>
                      <a:pt x="16" y="4"/>
                      <a:pt x="16" y="2"/>
                    </a:cubicBezTo>
                    <a:cubicBezTo>
                      <a:pt x="15" y="0"/>
                      <a:pt x="11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70" name="Freeform 370"/>
              <p:cNvSpPr>
                <a:spLocks noChangeArrowheads="1"/>
              </p:cNvSpPr>
              <p:nvPr/>
            </p:nvSpPr>
            <p:spPr bwMode="auto">
              <a:xfrm>
                <a:off x="1198" y="801"/>
                <a:ext cx="40" cy="22"/>
              </a:xfrm>
              <a:custGeom>
                <a:avLst/>
                <a:gdLst>
                  <a:gd name="T0" fmla="*/ 0 w 17"/>
                  <a:gd name="T1" fmla="*/ 10 h 9"/>
                  <a:gd name="T2" fmla="*/ 2 w 17"/>
                  <a:gd name="T3" fmla="*/ 17 h 9"/>
                  <a:gd name="T4" fmla="*/ 21 w 17"/>
                  <a:gd name="T5" fmla="*/ 20 h 9"/>
                  <a:gd name="T6" fmla="*/ 38 w 17"/>
                  <a:gd name="T7" fmla="*/ 7 h 9"/>
                  <a:gd name="T8" fmla="*/ 38 w 17"/>
                  <a:gd name="T9" fmla="*/ 0 h 9"/>
                  <a:gd name="T10" fmla="*/ 21 w 17"/>
                  <a:gd name="T11" fmla="*/ 12 h 9"/>
                  <a:gd name="T12" fmla="*/ 0 w 17"/>
                  <a:gd name="T13" fmla="*/ 1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9"/>
                  <a:gd name="T23" fmla="*/ 17 w 1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1" y="6"/>
                      <a:pt x="0" y="4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71" name="Freeform 371"/>
              <p:cNvSpPr>
                <a:spLocks noChangeArrowheads="1"/>
              </p:cNvSpPr>
              <p:nvPr/>
            </p:nvSpPr>
            <p:spPr bwMode="auto">
              <a:xfrm>
                <a:off x="1198" y="801"/>
                <a:ext cx="40" cy="22"/>
              </a:xfrm>
              <a:custGeom>
                <a:avLst/>
                <a:gdLst>
                  <a:gd name="T0" fmla="*/ 0 w 17"/>
                  <a:gd name="T1" fmla="*/ 10 h 9"/>
                  <a:gd name="T2" fmla="*/ 2 w 17"/>
                  <a:gd name="T3" fmla="*/ 17 h 9"/>
                  <a:gd name="T4" fmla="*/ 21 w 17"/>
                  <a:gd name="T5" fmla="*/ 20 h 9"/>
                  <a:gd name="T6" fmla="*/ 38 w 17"/>
                  <a:gd name="T7" fmla="*/ 7 h 9"/>
                  <a:gd name="T8" fmla="*/ 38 w 17"/>
                  <a:gd name="T9" fmla="*/ 0 h 9"/>
                  <a:gd name="T10" fmla="*/ 21 w 17"/>
                  <a:gd name="T11" fmla="*/ 12 h 9"/>
                  <a:gd name="T12" fmla="*/ 0 w 17"/>
                  <a:gd name="T13" fmla="*/ 1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9"/>
                  <a:gd name="T23" fmla="*/ 17 w 1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1" y="6"/>
                      <a:pt x="0" y="4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72" name="Freeform 372"/>
              <p:cNvSpPr>
                <a:spLocks noChangeArrowheads="1"/>
              </p:cNvSpPr>
              <p:nvPr/>
            </p:nvSpPr>
            <p:spPr bwMode="auto">
              <a:xfrm>
                <a:off x="1198" y="797"/>
                <a:ext cx="37" cy="19"/>
              </a:xfrm>
              <a:custGeom>
                <a:avLst/>
                <a:gdLst>
                  <a:gd name="T0" fmla="*/ 16 w 16"/>
                  <a:gd name="T1" fmla="*/ 2 h 8"/>
                  <a:gd name="T2" fmla="*/ 0 w 16"/>
                  <a:gd name="T3" fmla="*/ 14 h 8"/>
                  <a:gd name="T4" fmla="*/ 21 w 16"/>
                  <a:gd name="T5" fmla="*/ 17 h 8"/>
                  <a:gd name="T6" fmla="*/ 37 w 16"/>
                  <a:gd name="T7" fmla="*/ 5 h 8"/>
                  <a:gd name="T8" fmla="*/ 16 w 16"/>
                  <a:gd name="T9" fmla="*/ 2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8"/>
                  <a:gd name="T17" fmla="*/ 16 w 16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8">
                    <a:moveTo>
                      <a:pt x="7" y="1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1" y="8"/>
                      <a:pt x="4" y="8"/>
                      <a:pt x="9" y="7"/>
                    </a:cubicBezTo>
                    <a:cubicBezTo>
                      <a:pt x="13" y="6"/>
                      <a:pt x="16" y="4"/>
                      <a:pt x="16" y="2"/>
                    </a:cubicBezTo>
                    <a:cubicBezTo>
                      <a:pt x="15" y="1"/>
                      <a:pt x="12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73" name="Freeform 373"/>
              <p:cNvSpPr>
                <a:spLocks noChangeArrowheads="1"/>
              </p:cNvSpPr>
              <p:nvPr/>
            </p:nvSpPr>
            <p:spPr bwMode="auto">
              <a:xfrm>
                <a:off x="1198" y="792"/>
                <a:ext cx="40" cy="21"/>
              </a:xfrm>
              <a:custGeom>
                <a:avLst/>
                <a:gdLst>
                  <a:gd name="T0" fmla="*/ 0 w 17"/>
                  <a:gd name="T1" fmla="*/ 9 h 9"/>
                  <a:gd name="T2" fmla="*/ 2 w 17"/>
                  <a:gd name="T3" fmla="*/ 16 h 9"/>
                  <a:gd name="T4" fmla="*/ 21 w 17"/>
                  <a:gd name="T5" fmla="*/ 19 h 9"/>
                  <a:gd name="T6" fmla="*/ 38 w 17"/>
                  <a:gd name="T7" fmla="*/ 7 h 9"/>
                  <a:gd name="T8" fmla="*/ 38 w 17"/>
                  <a:gd name="T9" fmla="*/ 0 h 9"/>
                  <a:gd name="T10" fmla="*/ 21 w 17"/>
                  <a:gd name="T11" fmla="*/ 12 h 9"/>
                  <a:gd name="T12" fmla="*/ 0 w 17"/>
                  <a:gd name="T13" fmla="*/ 9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9"/>
                  <a:gd name="T23" fmla="*/ 17 w 1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0" y="6"/>
                      <a:pt x="0" y="4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74" name="Freeform 374"/>
              <p:cNvSpPr>
                <a:spLocks noChangeArrowheads="1"/>
              </p:cNvSpPr>
              <p:nvPr/>
            </p:nvSpPr>
            <p:spPr bwMode="auto">
              <a:xfrm>
                <a:off x="1198" y="792"/>
                <a:ext cx="40" cy="21"/>
              </a:xfrm>
              <a:custGeom>
                <a:avLst/>
                <a:gdLst>
                  <a:gd name="T0" fmla="*/ 0 w 17"/>
                  <a:gd name="T1" fmla="*/ 9 h 9"/>
                  <a:gd name="T2" fmla="*/ 2 w 17"/>
                  <a:gd name="T3" fmla="*/ 16 h 9"/>
                  <a:gd name="T4" fmla="*/ 21 w 17"/>
                  <a:gd name="T5" fmla="*/ 19 h 9"/>
                  <a:gd name="T6" fmla="*/ 38 w 17"/>
                  <a:gd name="T7" fmla="*/ 7 h 9"/>
                  <a:gd name="T8" fmla="*/ 38 w 17"/>
                  <a:gd name="T9" fmla="*/ 0 h 9"/>
                  <a:gd name="T10" fmla="*/ 21 w 17"/>
                  <a:gd name="T11" fmla="*/ 12 h 9"/>
                  <a:gd name="T12" fmla="*/ 0 w 17"/>
                  <a:gd name="T13" fmla="*/ 9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9"/>
                  <a:gd name="T23" fmla="*/ 17 w 1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0" y="6"/>
                      <a:pt x="0" y="4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75" name="Freeform 375"/>
              <p:cNvSpPr>
                <a:spLocks noChangeArrowheads="1"/>
              </p:cNvSpPr>
              <p:nvPr/>
            </p:nvSpPr>
            <p:spPr bwMode="auto">
              <a:xfrm>
                <a:off x="1198" y="787"/>
                <a:ext cx="37" cy="19"/>
              </a:xfrm>
              <a:custGeom>
                <a:avLst/>
                <a:gdLst>
                  <a:gd name="T0" fmla="*/ 16 w 16"/>
                  <a:gd name="T1" fmla="*/ 2 h 8"/>
                  <a:gd name="T2" fmla="*/ 0 w 16"/>
                  <a:gd name="T3" fmla="*/ 14 h 8"/>
                  <a:gd name="T4" fmla="*/ 21 w 16"/>
                  <a:gd name="T5" fmla="*/ 17 h 8"/>
                  <a:gd name="T6" fmla="*/ 37 w 16"/>
                  <a:gd name="T7" fmla="*/ 5 h 8"/>
                  <a:gd name="T8" fmla="*/ 16 w 16"/>
                  <a:gd name="T9" fmla="*/ 2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8"/>
                  <a:gd name="T17" fmla="*/ 16 w 16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8">
                    <a:moveTo>
                      <a:pt x="7" y="1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0" y="8"/>
                      <a:pt x="4" y="8"/>
                      <a:pt x="9" y="7"/>
                    </a:cubicBezTo>
                    <a:cubicBezTo>
                      <a:pt x="13" y="6"/>
                      <a:pt x="16" y="4"/>
                      <a:pt x="16" y="2"/>
                    </a:cubicBezTo>
                    <a:cubicBezTo>
                      <a:pt x="15" y="1"/>
                      <a:pt x="11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76" name="Freeform 376"/>
              <p:cNvSpPr>
                <a:spLocks noChangeArrowheads="1"/>
              </p:cNvSpPr>
              <p:nvPr/>
            </p:nvSpPr>
            <p:spPr bwMode="auto">
              <a:xfrm>
                <a:off x="1195" y="782"/>
                <a:ext cx="40" cy="22"/>
              </a:xfrm>
              <a:custGeom>
                <a:avLst/>
                <a:gdLst>
                  <a:gd name="T0" fmla="*/ 0 w 17"/>
                  <a:gd name="T1" fmla="*/ 10 h 9"/>
                  <a:gd name="T2" fmla="*/ 2 w 17"/>
                  <a:gd name="T3" fmla="*/ 17 h 9"/>
                  <a:gd name="T4" fmla="*/ 21 w 17"/>
                  <a:gd name="T5" fmla="*/ 20 h 9"/>
                  <a:gd name="T6" fmla="*/ 38 w 17"/>
                  <a:gd name="T7" fmla="*/ 7 h 9"/>
                  <a:gd name="T8" fmla="*/ 38 w 17"/>
                  <a:gd name="T9" fmla="*/ 0 h 9"/>
                  <a:gd name="T10" fmla="*/ 21 w 17"/>
                  <a:gd name="T11" fmla="*/ 12 h 9"/>
                  <a:gd name="T12" fmla="*/ 0 w 17"/>
                  <a:gd name="T13" fmla="*/ 1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9"/>
                  <a:gd name="T23" fmla="*/ 17 w 1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1" y="6"/>
                      <a:pt x="0" y="4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77" name="Freeform 377"/>
              <p:cNvSpPr>
                <a:spLocks noChangeArrowheads="1"/>
              </p:cNvSpPr>
              <p:nvPr/>
            </p:nvSpPr>
            <p:spPr bwMode="auto">
              <a:xfrm>
                <a:off x="1195" y="782"/>
                <a:ext cx="40" cy="22"/>
              </a:xfrm>
              <a:custGeom>
                <a:avLst/>
                <a:gdLst>
                  <a:gd name="T0" fmla="*/ 0 w 17"/>
                  <a:gd name="T1" fmla="*/ 10 h 9"/>
                  <a:gd name="T2" fmla="*/ 2 w 17"/>
                  <a:gd name="T3" fmla="*/ 17 h 9"/>
                  <a:gd name="T4" fmla="*/ 21 w 17"/>
                  <a:gd name="T5" fmla="*/ 20 h 9"/>
                  <a:gd name="T6" fmla="*/ 38 w 17"/>
                  <a:gd name="T7" fmla="*/ 7 h 9"/>
                  <a:gd name="T8" fmla="*/ 38 w 17"/>
                  <a:gd name="T9" fmla="*/ 0 h 9"/>
                  <a:gd name="T10" fmla="*/ 21 w 17"/>
                  <a:gd name="T11" fmla="*/ 12 h 9"/>
                  <a:gd name="T12" fmla="*/ 0 w 17"/>
                  <a:gd name="T13" fmla="*/ 1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9"/>
                  <a:gd name="T23" fmla="*/ 17 w 1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1" y="6"/>
                      <a:pt x="0" y="4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78" name="Freeform 378"/>
              <p:cNvSpPr>
                <a:spLocks noChangeArrowheads="1"/>
              </p:cNvSpPr>
              <p:nvPr/>
            </p:nvSpPr>
            <p:spPr bwMode="auto">
              <a:xfrm>
                <a:off x="1195" y="778"/>
                <a:ext cx="38" cy="19"/>
              </a:xfrm>
              <a:custGeom>
                <a:avLst/>
                <a:gdLst>
                  <a:gd name="T0" fmla="*/ 17 w 16"/>
                  <a:gd name="T1" fmla="*/ 2 h 8"/>
                  <a:gd name="T2" fmla="*/ 0 w 16"/>
                  <a:gd name="T3" fmla="*/ 14 h 8"/>
                  <a:gd name="T4" fmla="*/ 21 w 16"/>
                  <a:gd name="T5" fmla="*/ 17 h 8"/>
                  <a:gd name="T6" fmla="*/ 38 w 16"/>
                  <a:gd name="T7" fmla="*/ 5 h 8"/>
                  <a:gd name="T8" fmla="*/ 17 w 16"/>
                  <a:gd name="T9" fmla="*/ 2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8"/>
                  <a:gd name="T17" fmla="*/ 16 w 16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8">
                    <a:moveTo>
                      <a:pt x="7" y="1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1" y="8"/>
                      <a:pt x="4" y="8"/>
                      <a:pt x="9" y="7"/>
                    </a:cubicBezTo>
                    <a:cubicBezTo>
                      <a:pt x="13" y="6"/>
                      <a:pt x="16" y="4"/>
                      <a:pt x="16" y="2"/>
                    </a:cubicBezTo>
                    <a:cubicBezTo>
                      <a:pt x="15" y="1"/>
                      <a:pt x="12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79" name="Freeform 379"/>
              <p:cNvSpPr>
                <a:spLocks noChangeArrowheads="1"/>
              </p:cNvSpPr>
              <p:nvPr/>
            </p:nvSpPr>
            <p:spPr bwMode="auto">
              <a:xfrm>
                <a:off x="1193" y="775"/>
                <a:ext cx="40" cy="22"/>
              </a:xfrm>
              <a:custGeom>
                <a:avLst/>
                <a:gdLst>
                  <a:gd name="T0" fmla="*/ 0 w 17"/>
                  <a:gd name="T1" fmla="*/ 10 h 9"/>
                  <a:gd name="T2" fmla="*/ 2 w 17"/>
                  <a:gd name="T3" fmla="*/ 17 h 9"/>
                  <a:gd name="T4" fmla="*/ 21 w 17"/>
                  <a:gd name="T5" fmla="*/ 20 h 9"/>
                  <a:gd name="T6" fmla="*/ 38 w 17"/>
                  <a:gd name="T7" fmla="*/ 7 h 9"/>
                  <a:gd name="T8" fmla="*/ 38 w 17"/>
                  <a:gd name="T9" fmla="*/ 0 h 9"/>
                  <a:gd name="T10" fmla="*/ 19 w 17"/>
                  <a:gd name="T11" fmla="*/ 12 h 9"/>
                  <a:gd name="T12" fmla="*/ 0 w 17"/>
                  <a:gd name="T13" fmla="*/ 1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9"/>
                  <a:gd name="T23" fmla="*/ 17 w 1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3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8" y="5"/>
                    </a:cubicBezTo>
                    <a:cubicBezTo>
                      <a:pt x="4" y="6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80" name="Freeform 380"/>
              <p:cNvSpPr>
                <a:spLocks noChangeArrowheads="1"/>
              </p:cNvSpPr>
              <p:nvPr/>
            </p:nvSpPr>
            <p:spPr bwMode="auto">
              <a:xfrm>
                <a:off x="1193" y="775"/>
                <a:ext cx="40" cy="22"/>
              </a:xfrm>
              <a:custGeom>
                <a:avLst/>
                <a:gdLst>
                  <a:gd name="T0" fmla="*/ 0 w 17"/>
                  <a:gd name="T1" fmla="*/ 10 h 9"/>
                  <a:gd name="T2" fmla="*/ 2 w 17"/>
                  <a:gd name="T3" fmla="*/ 17 h 9"/>
                  <a:gd name="T4" fmla="*/ 21 w 17"/>
                  <a:gd name="T5" fmla="*/ 20 h 9"/>
                  <a:gd name="T6" fmla="*/ 38 w 17"/>
                  <a:gd name="T7" fmla="*/ 7 h 9"/>
                  <a:gd name="T8" fmla="*/ 38 w 17"/>
                  <a:gd name="T9" fmla="*/ 0 h 9"/>
                  <a:gd name="T10" fmla="*/ 19 w 17"/>
                  <a:gd name="T11" fmla="*/ 12 h 9"/>
                  <a:gd name="T12" fmla="*/ 0 w 17"/>
                  <a:gd name="T13" fmla="*/ 1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9"/>
                  <a:gd name="T23" fmla="*/ 17 w 1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3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8" y="5"/>
                    </a:cubicBezTo>
                    <a:cubicBezTo>
                      <a:pt x="4" y="6"/>
                      <a:pt x="0" y="5"/>
                      <a:pt x="0" y="4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81" name="Freeform 381"/>
              <p:cNvSpPr>
                <a:spLocks noChangeArrowheads="1"/>
              </p:cNvSpPr>
              <p:nvPr/>
            </p:nvSpPr>
            <p:spPr bwMode="auto">
              <a:xfrm>
                <a:off x="1193" y="771"/>
                <a:ext cx="38" cy="19"/>
              </a:xfrm>
              <a:custGeom>
                <a:avLst/>
                <a:gdLst>
                  <a:gd name="T0" fmla="*/ 17 w 16"/>
                  <a:gd name="T1" fmla="*/ 2 h 8"/>
                  <a:gd name="T2" fmla="*/ 0 w 16"/>
                  <a:gd name="T3" fmla="*/ 14 h 8"/>
                  <a:gd name="T4" fmla="*/ 19 w 16"/>
                  <a:gd name="T5" fmla="*/ 17 h 8"/>
                  <a:gd name="T6" fmla="*/ 38 w 16"/>
                  <a:gd name="T7" fmla="*/ 5 h 8"/>
                  <a:gd name="T8" fmla="*/ 17 w 16"/>
                  <a:gd name="T9" fmla="*/ 2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8"/>
                  <a:gd name="T17" fmla="*/ 16 w 16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8">
                    <a:moveTo>
                      <a:pt x="7" y="1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0" y="7"/>
                      <a:pt x="4" y="8"/>
                      <a:pt x="8" y="7"/>
                    </a:cubicBezTo>
                    <a:cubicBezTo>
                      <a:pt x="13" y="6"/>
                      <a:pt x="16" y="4"/>
                      <a:pt x="16" y="2"/>
                    </a:cubicBezTo>
                    <a:cubicBezTo>
                      <a:pt x="15" y="0"/>
                      <a:pt x="11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82" name="Freeform 382"/>
              <p:cNvSpPr>
                <a:spLocks noChangeArrowheads="1"/>
              </p:cNvSpPr>
              <p:nvPr/>
            </p:nvSpPr>
            <p:spPr bwMode="auto">
              <a:xfrm>
                <a:off x="1162" y="830"/>
                <a:ext cx="40" cy="19"/>
              </a:xfrm>
              <a:custGeom>
                <a:avLst/>
                <a:gdLst>
                  <a:gd name="T0" fmla="*/ 0 w 17"/>
                  <a:gd name="T1" fmla="*/ 7 h 8"/>
                  <a:gd name="T2" fmla="*/ 2 w 17"/>
                  <a:gd name="T3" fmla="*/ 14 h 8"/>
                  <a:gd name="T4" fmla="*/ 21 w 17"/>
                  <a:gd name="T5" fmla="*/ 17 h 8"/>
                  <a:gd name="T6" fmla="*/ 38 w 17"/>
                  <a:gd name="T7" fmla="*/ 5 h 8"/>
                  <a:gd name="T8" fmla="*/ 35 w 17"/>
                  <a:gd name="T9" fmla="*/ 0 h 8"/>
                  <a:gd name="T10" fmla="*/ 19 w 17"/>
                  <a:gd name="T11" fmla="*/ 10 h 8"/>
                  <a:gd name="T12" fmla="*/ 0 w 17"/>
                  <a:gd name="T13" fmla="*/ 7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8"/>
                  <a:gd name="T23" fmla="*/ 17 w 17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8">
                    <a:moveTo>
                      <a:pt x="0" y="3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5" y="8"/>
                      <a:pt x="9" y="7"/>
                    </a:cubicBezTo>
                    <a:cubicBezTo>
                      <a:pt x="13" y="6"/>
                      <a:pt x="17" y="4"/>
                      <a:pt x="16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1"/>
                      <a:pt x="13" y="4"/>
                      <a:pt x="8" y="4"/>
                    </a:cubicBezTo>
                    <a:cubicBezTo>
                      <a:pt x="4" y="5"/>
                      <a:pt x="0" y="5"/>
                      <a:pt x="0" y="3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83" name="Freeform 383"/>
              <p:cNvSpPr>
                <a:spLocks noChangeArrowheads="1"/>
              </p:cNvSpPr>
              <p:nvPr/>
            </p:nvSpPr>
            <p:spPr bwMode="auto">
              <a:xfrm>
                <a:off x="1162" y="830"/>
                <a:ext cx="40" cy="19"/>
              </a:xfrm>
              <a:custGeom>
                <a:avLst/>
                <a:gdLst>
                  <a:gd name="T0" fmla="*/ 0 w 17"/>
                  <a:gd name="T1" fmla="*/ 7 h 8"/>
                  <a:gd name="T2" fmla="*/ 2 w 17"/>
                  <a:gd name="T3" fmla="*/ 14 h 8"/>
                  <a:gd name="T4" fmla="*/ 21 w 17"/>
                  <a:gd name="T5" fmla="*/ 17 h 8"/>
                  <a:gd name="T6" fmla="*/ 38 w 17"/>
                  <a:gd name="T7" fmla="*/ 5 h 8"/>
                  <a:gd name="T8" fmla="*/ 35 w 17"/>
                  <a:gd name="T9" fmla="*/ 0 h 8"/>
                  <a:gd name="T10" fmla="*/ 19 w 17"/>
                  <a:gd name="T11" fmla="*/ 10 h 8"/>
                  <a:gd name="T12" fmla="*/ 0 w 17"/>
                  <a:gd name="T13" fmla="*/ 7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8"/>
                  <a:gd name="T23" fmla="*/ 17 w 17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8">
                    <a:moveTo>
                      <a:pt x="0" y="3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5" y="8"/>
                      <a:pt x="9" y="7"/>
                    </a:cubicBezTo>
                    <a:cubicBezTo>
                      <a:pt x="13" y="6"/>
                      <a:pt x="17" y="4"/>
                      <a:pt x="16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1"/>
                      <a:pt x="13" y="4"/>
                      <a:pt x="8" y="4"/>
                    </a:cubicBezTo>
                    <a:cubicBezTo>
                      <a:pt x="4" y="5"/>
                      <a:pt x="0" y="5"/>
                      <a:pt x="0" y="3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84" name="Freeform 384"/>
              <p:cNvSpPr>
                <a:spLocks noChangeArrowheads="1"/>
              </p:cNvSpPr>
              <p:nvPr/>
            </p:nvSpPr>
            <p:spPr bwMode="auto">
              <a:xfrm>
                <a:off x="1160" y="823"/>
                <a:ext cx="40" cy="19"/>
              </a:xfrm>
              <a:custGeom>
                <a:avLst/>
                <a:gdLst>
                  <a:gd name="T0" fmla="*/ 19 w 17"/>
                  <a:gd name="T1" fmla="*/ 2 h 8"/>
                  <a:gd name="T2" fmla="*/ 2 w 17"/>
                  <a:gd name="T3" fmla="*/ 14 h 8"/>
                  <a:gd name="T4" fmla="*/ 21 w 17"/>
                  <a:gd name="T5" fmla="*/ 17 h 8"/>
                  <a:gd name="T6" fmla="*/ 38 w 17"/>
                  <a:gd name="T7" fmla="*/ 7 h 8"/>
                  <a:gd name="T8" fmla="*/ 19 w 17"/>
                  <a:gd name="T9" fmla="*/ 2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8"/>
                  <a:gd name="T17" fmla="*/ 17 w 17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8">
                    <a:moveTo>
                      <a:pt x="8" y="1"/>
                    </a:moveTo>
                    <a:cubicBezTo>
                      <a:pt x="4" y="2"/>
                      <a:pt x="0" y="4"/>
                      <a:pt x="1" y="6"/>
                    </a:cubicBezTo>
                    <a:cubicBezTo>
                      <a:pt x="1" y="8"/>
                      <a:pt x="5" y="8"/>
                      <a:pt x="9" y="7"/>
                    </a:cubicBezTo>
                    <a:cubicBezTo>
                      <a:pt x="14" y="7"/>
                      <a:pt x="17" y="4"/>
                      <a:pt x="16" y="3"/>
                    </a:cubicBezTo>
                    <a:cubicBezTo>
                      <a:pt x="16" y="1"/>
                      <a:pt x="12" y="0"/>
                      <a:pt x="8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85" name="Freeform 385"/>
              <p:cNvSpPr>
                <a:spLocks noChangeArrowheads="1"/>
              </p:cNvSpPr>
              <p:nvPr/>
            </p:nvSpPr>
            <p:spPr bwMode="auto">
              <a:xfrm>
                <a:off x="1157" y="820"/>
                <a:ext cx="41" cy="22"/>
              </a:xfrm>
              <a:custGeom>
                <a:avLst/>
                <a:gdLst>
                  <a:gd name="T0" fmla="*/ 0 w 17"/>
                  <a:gd name="T1" fmla="*/ 10 h 9"/>
                  <a:gd name="T2" fmla="*/ 2 w 17"/>
                  <a:gd name="T3" fmla="*/ 15 h 9"/>
                  <a:gd name="T4" fmla="*/ 22 w 17"/>
                  <a:gd name="T5" fmla="*/ 20 h 9"/>
                  <a:gd name="T6" fmla="*/ 39 w 17"/>
                  <a:gd name="T7" fmla="*/ 7 h 9"/>
                  <a:gd name="T8" fmla="*/ 39 w 17"/>
                  <a:gd name="T9" fmla="*/ 0 h 9"/>
                  <a:gd name="T10" fmla="*/ 22 w 17"/>
                  <a:gd name="T11" fmla="*/ 12 h 9"/>
                  <a:gd name="T12" fmla="*/ 0 w 17"/>
                  <a:gd name="T13" fmla="*/ 1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9"/>
                  <a:gd name="T23" fmla="*/ 17 w 1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9">
                    <a:moveTo>
                      <a:pt x="0" y="4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86" name="Freeform 386"/>
              <p:cNvSpPr>
                <a:spLocks noChangeArrowheads="1"/>
              </p:cNvSpPr>
              <p:nvPr/>
            </p:nvSpPr>
            <p:spPr bwMode="auto">
              <a:xfrm>
                <a:off x="1157" y="820"/>
                <a:ext cx="41" cy="22"/>
              </a:xfrm>
              <a:custGeom>
                <a:avLst/>
                <a:gdLst>
                  <a:gd name="T0" fmla="*/ 0 w 17"/>
                  <a:gd name="T1" fmla="*/ 10 h 9"/>
                  <a:gd name="T2" fmla="*/ 2 w 17"/>
                  <a:gd name="T3" fmla="*/ 15 h 9"/>
                  <a:gd name="T4" fmla="*/ 22 w 17"/>
                  <a:gd name="T5" fmla="*/ 20 h 9"/>
                  <a:gd name="T6" fmla="*/ 39 w 17"/>
                  <a:gd name="T7" fmla="*/ 7 h 9"/>
                  <a:gd name="T8" fmla="*/ 39 w 17"/>
                  <a:gd name="T9" fmla="*/ 0 h 9"/>
                  <a:gd name="T10" fmla="*/ 22 w 17"/>
                  <a:gd name="T11" fmla="*/ 12 h 9"/>
                  <a:gd name="T12" fmla="*/ 0 w 17"/>
                  <a:gd name="T13" fmla="*/ 1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9"/>
                  <a:gd name="T23" fmla="*/ 17 w 1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9">
                    <a:moveTo>
                      <a:pt x="0" y="4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5" y="9"/>
                      <a:pt x="9" y="8"/>
                    </a:cubicBezTo>
                    <a:cubicBezTo>
                      <a:pt x="14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9" y="5"/>
                    </a:cubicBezTo>
                    <a:cubicBezTo>
                      <a:pt x="4" y="6"/>
                      <a:pt x="1" y="5"/>
                      <a:pt x="0" y="4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87" name="Freeform 387"/>
              <p:cNvSpPr>
                <a:spLocks noChangeArrowheads="1"/>
              </p:cNvSpPr>
              <p:nvPr/>
            </p:nvSpPr>
            <p:spPr bwMode="auto">
              <a:xfrm>
                <a:off x="1157" y="816"/>
                <a:ext cx="38" cy="19"/>
              </a:xfrm>
              <a:custGeom>
                <a:avLst/>
                <a:gdLst>
                  <a:gd name="T0" fmla="*/ 17 w 16"/>
                  <a:gd name="T1" fmla="*/ 2 h 8"/>
                  <a:gd name="T2" fmla="*/ 0 w 16"/>
                  <a:gd name="T3" fmla="*/ 14 h 8"/>
                  <a:gd name="T4" fmla="*/ 21 w 16"/>
                  <a:gd name="T5" fmla="*/ 17 h 8"/>
                  <a:gd name="T6" fmla="*/ 38 w 16"/>
                  <a:gd name="T7" fmla="*/ 5 h 8"/>
                  <a:gd name="T8" fmla="*/ 17 w 16"/>
                  <a:gd name="T9" fmla="*/ 2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8"/>
                  <a:gd name="T17" fmla="*/ 16 w 16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8">
                    <a:moveTo>
                      <a:pt x="7" y="1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1" y="7"/>
                      <a:pt x="4" y="8"/>
                      <a:pt x="9" y="7"/>
                    </a:cubicBezTo>
                    <a:cubicBezTo>
                      <a:pt x="13" y="6"/>
                      <a:pt x="16" y="4"/>
                      <a:pt x="16" y="2"/>
                    </a:cubicBezTo>
                    <a:cubicBezTo>
                      <a:pt x="15" y="0"/>
                      <a:pt x="12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88" name="Freeform 388"/>
              <p:cNvSpPr>
                <a:spLocks noChangeArrowheads="1"/>
              </p:cNvSpPr>
              <p:nvPr/>
            </p:nvSpPr>
            <p:spPr bwMode="auto">
              <a:xfrm>
                <a:off x="1157" y="811"/>
                <a:ext cx="41" cy="21"/>
              </a:xfrm>
              <a:custGeom>
                <a:avLst/>
                <a:gdLst>
                  <a:gd name="T0" fmla="*/ 0 w 17"/>
                  <a:gd name="T1" fmla="*/ 9 h 9"/>
                  <a:gd name="T2" fmla="*/ 2 w 17"/>
                  <a:gd name="T3" fmla="*/ 16 h 9"/>
                  <a:gd name="T4" fmla="*/ 22 w 17"/>
                  <a:gd name="T5" fmla="*/ 19 h 9"/>
                  <a:gd name="T6" fmla="*/ 39 w 17"/>
                  <a:gd name="T7" fmla="*/ 7 h 9"/>
                  <a:gd name="T8" fmla="*/ 39 w 17"/>
                  <a:gd name="T9" fmla="*/ 0 h 9"/>
                  <a:gd name="T10" fmla="*/ 19 w 17"/>
                  <a:gd name="T11" fmla="*/ 12 h 9"/>
                  <a:gd name="T12" fmla="*/ 0 w 17"/>
                  <a:gd name="T13" fmla="*/ 9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9"/>
                  <a:gd name="T23" fmla="*/ 17 w 1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3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8" y="5"/>
                    </a:cubicBezTo>
                    <a:cubicBezTo>
                      <a:pt x="4" y="6"/>
                      <a:pt x="0" y="6"/>
                      <a:pt x="0" y="4"/>
                    </a:cubicBezTo>
                    <a:close/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89" name="Freeform 389"/>
              <p:cNvSpPr>
                <a:spLocks noChangeArrowheads="1"/>
              </p:cNvSpPr>
              <p:nvPr/>
            </p:nvSpPr>
            <p:spPr bwMode="auto">
              <a:xfrm>
                <a:off x="1157" y="811"/>
                <a:ext cx="41" cy="21"/>
              </a:xfrm>
              <a:custGeom>
                <a:avLst/>
                <a:gdLst>
                  <a:gd name="T0" fmla="*/ 0 w 17"/>
                  <a:gd name="T1" fmla="*/ 9 h 9"/>
                  <a:gd name="T2" fmla="*/ 2 w 17"/>
                  <a:gd name="T3" fmla="*/ 16 h 9"/>
                  <a:gd name="T4" fmla="*/ 22 w 17"/>
                  <a:gd name="T5" fmla="*/ 19 h 9"/>
                  <a:gd name="T6" fmla="*/ 39 w 17"/>
                  <a:gd name="T7" fmla="*/ 7 h 9"/>
                  <a:gd name="T8" fmla="*/ 39 w 17"/>
                  <a:gd name="T9" fmla="*/ 0 h 9"/>
                  <a:gd name="T10" fmla="*/ 19 w 17"/>
                  <a:gd name="T11" fmla="*/ 12 h 9"/>
                  <a:gd name="T12" fmla="*/ 0 w 17"/>
                  <a:gd name="T13" fmla="*/ 9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9"/>
                  <a:gd name="T23" fmla="*/ 17 w 1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9">
                    <a:moveTo>
                      <a:pt x="0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5" y="9"/>
                      <a:pt x="9" y="8"/>
                    </a:cubicBezTo>
                    <a:cubicBezTo>
                      <a:pt x="13" y="7"/>
                      <a:pt x="17" y="5"/>
                      <a:pt x="16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3" y="4"/>
                      <a:pt x="8" y="5"/>
                    </a:cubicBezTo>
                    <a:cubicBezTo>
                      <a:pt x="4" y="6"/>
                      <a:pt x="0" y="6"/>
                      <a:pt x="0" y="4"/>
                    </a:cubicBezTo>
                  </a:path>
                </a:pathLst>
              </a:custGeom>
              <a:solidFill>
                <a:srgbClr val="E290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90" name="Freeform 390"/>
              <p:cNvSpPr>
                <a:spLocks noChangeArrowheads="1"/>
              </p:cNvSpPr>
              <p:nvPr/>
            </p:nvSpPr>
            <p:spPr bwMode="auto">
              <a:xfrm>
                <a:off x="1157" y="806"/>
                <a:ext cx="38" cy="19"/>
              </a:xfrm>
              <a:custGeom>
                <a:avLst/>
                <a:gdLst>
                  <a:gd name="T0" fmla="*/ 17 w 16"/>
                  <a:gd name="T1" fmla="*/ 2 h 8"/>
                  <a:gd name="T2" fmla="*/ 0 w 16"/>
                  <a:gd name="T3" fmla="*/ 14 h 8"/>
                  <a:gd name="T4" fmla="*/ 19 w 16"/>
                  <a:gd name="T5" fmla="*/ 17 h 8"/>
                  <a:gd name="T6" fmla="*/ 38 w 16"/>
                  <a:gd name="T7" fmla="*/ 5 h 8"/>
                  <a:gd name="T8" fmla="*/ 17 w 16"/>
                  <a:gd name="T9" fmla="*/ 2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8"/>
                  <a:gd name="T17" fmla="*/ 16 w 16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8">
                    <a:moveTo>
                      <a:pt x="7" y="1"/>
                    </a:moveTo>
                    <a:cubicBezTo>
                      <a:pt x="3" y="2"/>
                      <a:pt x="0" y="4"/>
                      <a:pt x="0" y="6"/>
                    </a:cubicBezTo>
                    <a:cubicBezTo>
                      <a:pt x="0" y="8"/>
                      <a:pt x="4" y="8"/>
                      <a:pt x="8" y="7"/>
                    </a:cubicBezTo>
                    <a:cubicBezTo>
                      <a:pt x="13" y="6"/>
                      <a:pt x="16" y="4"/>
                      <a:pt x="16" y="2"/>
                    </a:cubicBezTo>
                    <a:cubicBezTo>
                      <a:pt x="15" y="1"/>
                      <a:pt x="11" y="0"/>
                      <a:pt x="7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91" name="Freeform 391"/>
              <p:cNvSpPr>
                <a:spLocks noChangeArrowheads="1"/>
              </p:cNvSpPr>
              <p:nvPr/>
            </p:nvSpPr>
            <p:spPr bwMode="auto">
              <a:xfrm>
                <a:off x="1562" y="1346"/>
                <a:ext cx="21" cy="29"/>
              </a:xfrm>
              <a:custGeom>
                <a:avLst/>
                <a:gdLst>
                  <a:gd name="T0" fmla="*/ 19 w 9"/>
                  <a:gd name="T1" fmla="*/ 5 h 12"/>
                  <a:gd name="T2" fmla="*/ 16 w 9"/>
                  <a:gd name="T3" fmla="*/ 24 h 12"/>
                  <a:gd name="T4" fmla="*/ 5 w 9"/>
                  <a:gd name="T5" fmla="*/ 24 h 12"/>
                  <a:gd name="T6" fmla="*/ 5 w 9"/>
                  <a:gd name="T7" fmla="*/ 7 h 12"/>
                  <a:gd name="T8" fmla="*/ 19 w 9"/>
                  <a:gd name="T9" fmla="*/ 5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12"/>
                  <a:gd name="T17" fmla="*/ 9 w 9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12">
                    <a:moveTo>
                      <a:pt x="8" y="2"/>
                    </a:moveTo>
                    <a:cubicBezTo>
                      <a:pt x="9" y="4"/>
                      <a:pt x="9" y="8"/>
                      <a:pt x="7" y="10"/>
                    </a:cubicBezTo>
                    <a:cubicBezTo>
                      <a:pt x="5" y="12"/>
                      <a:pt x="3" y="12"/>
                      <a:pt x="2" y="10"/>
                    </a:cubicBezTo>
                    <a:cubicBezTo>
                      <a:pt x="0" y="8"/>
                      <a:pt x="1" y="5"/>
                      <a:pt x="2" y="3"/>
                    </a:cubicBezTo>
                    <a:cubicBezTo>
                      <a:pt x="4" y="1"/>
                      <a:pt x="7" y="0"/>
                      <a:pt x="8" y="2"/>
                    </a:cubicBez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92" name="Freeform 392"/>
              <p:cNvSpPr>
                <a:spLocks noEditPoints="1" noChangeArrowheads="1"/>
              </p:cNvSpPr>
              <p:nvPr/>
            </p:nvSpPr>
            <p:spPr bwMode="auto">
              <a:xfrm>
                <a:off x="1574" y="1337"/>
                <a:ext cx="7" cy="9"/>
              </a:xfrm>
              <a:custGeom>
                <a:avLst/>
                <a:gdLst>
                  <a:gd name="T0" fmla="*/ 5 w 3"/>
                  <a:gd name="T1" fmla="*/ 7 h 4"/>
                  <a:gd name="T2" fmla="*/ 0 w 3"/>
                  <a:gd name="T3" fmla="*/ 7 h 4"/>
                  <a:gd name="T4" fmla="*/ 2 w 3"/>
                  <a:gd name="T5" fmla="*/ 2 h 4"/>
                  <a:gd name="T6" fmla="*/ 5 w 3"/>
                  <a:gd name="T7" fmla="*/ 2 h 4"/>
                  <a:gd name="T8" fmla="*/ 5 w 3"/>
                  <a:gd name="T9" fmla="*/ 7 h 4"/>
                  <a:gd name="T10" fmla="*/ 2 w 3"/>
                  <a:gd name="T11" fmla="*/ 2 h 4"/>
                  <a:gd name="T12" fmla="*/ 2 w 3"/>
                  <a:gd name="T13" fmla="*/ 7 h 4"/>
                  <a:gd name="T14" fmla="*/ 5 w 3"/>
                  <a:gd name="T15" fmla="*/ 7 h 4"/>
                  <a:gd name="T16" fmla="*/ 5 w 3"/>
                  <a:gd name="T17" fmla="*/ 2 h 4"/>
                  <a:gd name="T18" fmla="*/ 2 w 3"/>
                  <a:gd name="T19" fmla="*/ 2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"/>
                  <a:gd name="T31" fmla="*/ 0 h 4"/>
                  <a:gd name="T32" fmla="*/ 3 w 3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" h="4">
                    <a:moveTo>
                      <a:pt x="2" y="3"/>
                    </a:move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  <a:moveTo>
                      <a:pt x="1" y="1"/>
                    </a:move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93" name="Freeform 393"/>
              <p:cNvSpPr>
                <a:spLocks noEditPoints="1" noChangeArrowheads="1"/>
              </p:cNvSpPr>
              <p:nvPr/>
            </p:nvSpPr>
            <p:spPr bwMode="auto">
              <a:xfrm>
                <a:off x="1583" y="1353"/>
                <a:ext cx="7" cy="12"/>
              </a:xfrm>
              <a:custGeom>
                <a:avLst/>
                <a:gdLst>
                  <a:gd name="T0" fmla="*/ 7 w 3"/>
                  <a:gd name="T1" fmla="*/ 10 h 5"/>
                  <a:gd name="T2" fmla="*/ 2 w 3"/>
                  <a:gd name="T3" fmla="*/ 10 h 5"/>
                  <a:gd name="T4" fmla="*/ 2 w 3"/>
                  <a:gd name="T5" fmla="*/ 2 h 5"/>
                  <a:gd name="T6" fmla="*/ 7 w 3"/>
                  <a:gd name="T7" fmla="*/ 2 h 5"/>
                  <a:gd name="T8" fmla="*/ 7 w 3"/>
                  <a:gd name="T9" fmla="*/ 10 h 5"/>
                  <a:gd name="T10" fmla="*/ 2 w 3"/>
                  <a:gd name="T11" fmla="*/ 5 h 5"/>
                  <a:gd name="T12" fmla="*/ 2 w 3"/>
                  <a:gd name="T13" fmla="*/ 7 h 5"/>
                  <a:gd name="T14" fmla="*/ 5 w 3"/>
                  <a:gd name="T15" fmla="*/ 7 h 5"/>
                  <a:gd name="T16" fmla="*/ 5 w 3"/>
                  <a:gd name="T17" fmla="*/ 5 h 5"/>
                  <a:gd name="T18" fmla="*/ 2 w 3"/>
                  <a:gd name="T19" fmla="*/ 5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"/>
                  <a:gd name="T31" fmla="*/ 0 h 5"/>
                  <a:gd name="T32" fmla="*/ 3 w 3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" h="5">
                    <a:moveTo>
                      <a:pt x="3" y="4"/>
                    </a:moveTo>
                    <a:cubicBezTo>
                      <a:pt x="2" y="5"/>
                      <a:pt x="1" y="5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2"/>
                      <a:pt x="3" y="3"/>
                      <a:pt x="3" y="4"/>
                    </a:cubicBezTo>
                    <a:close/>
                    <a:moveTo>
                      <a:pt x="1" y="2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3" y="3"/>
                      <a:pt x="3" y="2"/>
                      <a:pt x="2" y="2"/>
                    </a:cubicBezTo>
                    <a:cubicBezTo>
                      <a:pt x="2" y="1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94" name="Freeform 394"/>
              <p:cNvSpPr>
                <a:spLocks noEditPoints="1" noChangeArrowheads="1"/>
              </p:cNvSpPr>
              <p:nvPr/>
            </p:nvSpPr>
            <p:spPr bwMode="auto">
              <a:xfrm>
                <a:off x="1519" y="1415"/>
                <a:ext cx="10" cy="12"/>
              </a:xfrm>
              <a:custGeom>
                <a:avLst/>
                <a:gdLst>
                  <a:gd name="T0" fmla="*/ 7 w 4"/>
                  <a:gd name="T1" fmla="*/ 10 h 5"/>
                  <a:gd name="T2" fmla="*/ 0 w 4"/>
                  <a:gd name="T3" fmla="*/ 10 h 5"/>
                  <a:gd name="T4" fmla="*/ 3 w 4"/>
                  <a:gd name="T5" fmla="*/ 2 h 5"/>
                  <a:gd name="T6" fmla="*/ 7 w 4"/>
                  <a:gd name="T7" fmla="*/ 2 h 5"/>
                  <a:gd name="T8" fmla="*/ 7 w 4"/>
                  <a:gd name="T9" fmla="*/ 10 h 5"/>
                  <a:gd name="T10" fmla="*/ 3 w 4"/>
                  <a:gd name="T11" fmla="*/ 5 h 5"/>
                  <a:gd name="T12" fmla="*/ 3 w 4"/>
                  <a:gd name="T13" fmla="*/ 7 h 5"/>
                  <a:gd name="T14" fmla="*/ 5 w 4"/>
                  <a:gd name="T15" fmla="*/ 7 h 5"/>
                  <a:gd name="T16" fmla="*/ 7 w 4"/>
                  <a:gd name="T17" fmla="*/ 5 h 5"/>
                  <a:gd name="T18" fmla="*/ 3 w 4"/>
                  <a:gd name="T19" fmla="*/ 5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"/>
                  <a:gd name="T31" fmla="*/ 0 h 5"/>
                  <a:gd name="T32" fmla="*/ 4 w 4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" h="5">
                    <a:moveTo>
                      <a:pt x="3" y="4"/>
                    </a:moveTo>
                    <a:cubicBezTo>
                      <a:pt x="2" y="5"/>
                      <a:pt x="1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4" y="2"/>
                      <a:pt x="4" y="3"/>
                      <a:pt x="3" y="4"/>
                    </a:cubicBezTo>
                    <a:close/>
                    <a:moveTo>
                      <a:pt x="1" y="2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2" y="1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95" name="Freeform 395"/>
              <p:cNvSpPr>
                <a:spLocks noChangeArrowheads="1"/>
              </p:cNvSpPr>
              <p:nvPr/>
            </p:nvSpPr>
            <p:spPr bwMode="auto">
              <a:xfrm>
                <a:off x="71" y="119"/>
                <a:ext cx="135" cy="137"/>
              </a:xfrm>
              <a:custGeom>
                <a:avLst/>
                <a:gdLst>
                  <a:gd name="T0" fmla="*/ 66 w 57"/>
                  <a:gd name="T1" fmla="*/ 132 h 58"/>
                  <a:gd name="T2" fmla="*/ 54 w 57"/>
                  <a:gd name="T3" fmla="*/ 132 h 58"/>
                  <a:gd name="T4" fmla="*/ 2 w 57"/>
                  <a:gd name="T5" fmla="*/ 87 h 58"/>
                  <a:gd name="T6" fmla="*/ 2 w 57"/>
                  <a:gd name="T7" fmla="*/ 76 h 58"/>
                  <a:gd name="T8" fmla="*/ 69 w 57"/>
                  <a:gd name="T9" fmla="*/ 2 h 58"/>
                  <a:gd name="T10" fmla="*/ 81 w 57"/>
                  <a:gd name="T11" fmla="*/ 2 h 58"/>
                  <a:gd name="T12" fmla="*/ 130 w 57"/>
                  <a:gd name="T13" fmla="*/ 47 h 58"/>
                  <a:gd name="T14" fmla="*/ 133 w 57"/>
                  <a:gd name="T15" fmla="*/ 59 h 58"/>
                  <a:gd name="T16" fmla="*/ 66 w 57"/>
                  <a:gd name="T17" fmla="*/ 132 h 5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7"/>
                  <a:gd name="T28" fmla="*/ 0 h 58"/>
                  <a:gd name="T29" fmla="*/ 57 w 57"/>
                  <a:gd name="T30" fmla="*/ 58 h 5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7" h="58">
                    <a:moveTo>
                      <a:pt x="28" y="56"/>
                    </a:moveTo>
                    <a:cubicBezTo>
                      <a:pt x="27" y="57"/>
                      <a:pt x="24" y="58"/>
                      <a:pt x="23" y="56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36"/>
                      <a:pt x="0" y="34"/>
                      <a:pt x="1" y="3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0" y="0"/>
                      <a:pt x="32" y="0"/>
                      <a:pt x="34" y="1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7" y="21"/>
                      <a:pt x="57" y="23"/>
                      <a:pt x="56" y="25"/>
                    </a:cubicBezTo>
                    <a:cubicBezTo>
                      <a:pt x="28" y="56"/>
                      <a:pt x="28" y="56"/>
                      <a:pt x="28" y="56"/>
                    </a:cubicBezTo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96" name="Freeform 396"/>
              <p:cNvSpPr>
                <a:spLocks noChangeArrowheads="1"/>
              </p:cNvSpPr>
              <p:nvPr/>
            </p:nvSpPr>
            <p:spPr bwMode="auto">
              <a:xfrm>
                <a:off x="128" y="128"/>
                <a:ext cx="66" cy="64"/>
              </a:xfrm>
              <a:custGeom>
                <a:avLst/>
                <a:gdLst>
                  <a:gd name="T0" fmla="*/ 52 w 66"/>
                  <a:gd name="T1" fmla="*/ 64 h 64"/>
                  <a:gd name="T2" fmla="*/ 0 w 66"/>
                  <a:gd name="T3" fmla="*/ 19 h 64"/>
                  <a:gd name="T4" fmla="*/ 16 w 66"/>
                  <a:gd name="T5" fmla="*/ 0 h 64"/>
                  <a:gd name="T6" fmla="*/ 66 w 66"/>
                  <a:gd name="T7" fmla="*/ 48 h 64"/>
                  <a:gd name="T8" fmla="*/ 52 w 66"/>
                  <a:gd name="T9" fmla="*/ 64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64"/>
                  <a:gd name="T17" fmla="*/ 66 w 66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64">
                    <a:moveTo>
                      <a:pt x="52" y="64"/>
                    </a:moveTo>
                    <a:lnTo>
                      <a:pt x="0" y="19"/>
                    </a:lnTo>
                    <a:lnTo>
                      <a:pt x="16" y="0"/>
                    </a:lnTo>
                    <a:lnTo>
                      <a:pt x="66" y="48"/>
                    </a:lnTo>
                    <a:lnTo>
                      <a:pt x="52" y="64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97" name="Freeform 397"/>
              <p:cNvSpPr>
                <a:spLocks noChangeArrowheads="1"/>
              </p:cNvSpPr>
              <p:nvPr/>
            </p:nvSpPr>
            <p:spPr bwMode="auto">
              <a:xfrm>
                <a:off x="128" y="128"/>
                <a:ext cx="66" cy="64"/>
              </a:xfrm>
              <a:custGeom>
                <a:avLst/>
                <a:gdLst>
                  <a:gd name="T0" fmla="*/ 52 w 66"/>
                  <a:gd name="T1" fmla="*/ 64 h 64"/>
                  <a:gd name="T2" fmla="*/ 0 w 66"/>
                  <a:gd name="T3" fmla="*/ 19 h 64"/>
                  <a:gd name="T4" fmla="*/ 16 w 66"/>
                  <a:gd name="T5" fmla="*/ 0 h 64"/>
                  <a:gd name="T6" fmla="*/ 66 w 66"/>
                  <a:gd name="T7" fmla="*/ 48 h 64"/>
                  <a:gd name="T8" fmla="*/ 52 w 66"/>
                  <a:gd name="T9" fmla="*/ 64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64"/>
                  <a:gd name="T17" fmla="*/ 66 w 66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64">
                    <a:moveTo>
                      <a:pt x="52" y="64"/>
                    </a:moveTo>
                    <a:lnTo>
                      <a:pt x="0" y="19"/>
                    </a:lnTo>
                    <a:lnTo>
                      <a:pt x="16" y="0"/>
                    </a:lnTo>
                    <a:lnTo>
                      <a:pt x="66" y="48"/>
                    </a:lnTo>
                    <a:lnTo>
                      <a:pt x="52" y="6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98" name="Freeform 398"/>
              <p:cNvSpPr>
                <a:spLocks noChangeArrowheads="1"/>
              </p:cNvSpPr>
              <p:nvPr/>
            </p:nvSpPr>
            <p:spPr bwMode="auto">
              <a:xfrm>
                <a:off x="114" y="155"/>
                <a:ext cx="21" cy="21"/>
              </a:xfrm>
              <a:custGeom>
                <a:avLst/>
                <a:gdLst>
                  <a:gd name="T0" fmla="*/ 7 w 21"/>
                  <a:gd name="T1" fmla="*/ 0 h 21"/>
                  <a:gd name="T2" fmla="*/ 0 w 21"/>
                  <a:gd name="T3" fmla="*/ 9 h 21"/>
                  <a:gd name="T4" fmla="*/ 14 w 21"/>
                  <a:gd name="T5" fmla="*/ 21 h 21"/>
                  <a:gd name="T6" fmla="*/ 21 w 21"/>
                  <a:gd name="T7" fmla="*/ 11 h 21"/>
                  <a:gd name="T8" fmla="*/ 7 w 21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1"/>
                  <a:gd name="T17" fmla="*/ 21 w 2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1">
                    <a:moveTo>
                      <a:pt x="7" y="0"/>
                    </a:moveTo>
                    <a:lnTo>
                      <a:pt x="0" y="9"/>
                    </a:lnTo>
                    <a:lnTo>
                      <a:pt x="14" y="21"/>
                    </a:lnTo>
                    <a:lnTo>
                      <a:pt x="21" y="1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604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299" name="Freeform 399"/>
              <p:cNvSpPr>
                <a:spLocks noChangeArrowheads="1"/>
              </p:cNvSpPr>
              <p:nvPr/>
            </p:nvSpPr>
            <p:spPr bwMode="auto">
              <a:xfrm>
                <a:off x="114" y="155"/>
                <a:ext cx="21" cy="21"/>
              </a:xfrm>
              <a:custGeom>
                <a:avLst/>
                <a:gdLst>
                  <a:gd name="T0" fmla="*/ 7 w 21"/>
                  <a:gd name="T1" fmla="*/ 0 h 21"/>
                  <a:gd name="T2" fmla="*/ 0 w 21"/>
                  <a:gd name="T3" fmla="*/ 9 h 21"/>
                  <a:gd name="T4" fmla="*/ 14 w 21"/>
                  <a:gd name="T5" fmla="*/ 21 h 21"/>
                  <a:gd name="T6" fmla="*/ 21 w 21"/>
                  <a:gd name="T7" fmla="*/ 11 h 21"/>
                  <a:gd name="T8" fmla="*/ 7 w 21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1"/>
                  <a:gd name="T17" fmla="*/ 21 w 2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1">
                    <a:moveTo>
                      <a:pt x="7" y="0"/>
                    </a:moveTo>
                    <a:lnTo>
                      <a:pt x="0" y="9"/>
                    </a:lnTo>
                    <a:lnTo>
                      <a:pt x="14" y="21"/>
                    </a:lnTo>
                    <a:lnTo>
                      <a:pt x="21" y="11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00" name="Freeform 400"/>
              <p:cNvSpPr>
                <a:spLocks noChangeArrowheads="1"/>
              </p:cNvSpPr>
              <p:nvPr/>
            </p:nvSpPr>
            <p:spPr bwMode="auto">
              <a:xfrm>
                <a:off x="130" y="169"/>
                <a:ext cx="22" cy="23"/>
              </a:xfrm>
              <a:custGeom>
                <a:avLst/>
                <a:gdLst>
                  <a:gd name="T0" fmla="*/ 7 w 22"/>
                  <a:gd name="T1" fmla="*/ 0 h 23"/>
                  <a:gd name="T2" fmla="*/ 0 w 22"/>
                  <a:gd name="T3" fmla="*/ 12 h 23"/>
                  <a:gd name="T4" fmla="*/ 14 w 22"/>
                  <a:gd name="T5" fmla="*/ 23 h 23"/>
                  <a:gd name="T6" fmla="*/ 22 w 22"/>
                  <a:gd name="T7" fmla="*/ 14 h 23"/>
                  <a:gd name="T8" fmla="*/ 7 w 22"/>
                  <a:gd name="T9" fmla="*/ 0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23"/>
                  <a:gd name="T17" fmla="*/ 22 w 22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23">
                    <a:moveTo>
                      <a:pt x="7" y="0"/>
                    </a:moveTo>
                    <a:lnTo>
                      <a:pt x="0" y="12"/>
                    </a:lnTo>
                    <a:lnTo>
                      <a:pt x="14" y="23"/>
                    </a:lnTo>
                    <a:lnTo>
                      <a:pt x="22" y="1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604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01" name="Freeform 401"/>
              <p:cNvSpPr>
                <a:spLocks noChangeArrowheads="1"/>
              </p:cNvSpPr>
              <p:nvPr/>
            </p:nvSpPr>
            <p:spPr bwMode="auto">
              <a:xfrm>
                <a:off x="130" y="169"/>
                <a:ext cx="22" cy="23"/>
              </a:xfrm>
              <a:custGeom>
                <a:avLst/>
                <a:gdLst>
                  <a:gd name="T0" fmla="*/ 7 w 22"/>
                  <a:gd name="T1" fmla="*/ 0 h 23"/>
                  <a:gd name="T2" fmla="*/ 0 w 22"/>
                  <a:gd name="T3" fmla="*/ 12 h 23"/>
                  <a:gd name="T4" fmla="*/ 14 w 22"/>
                  <a:gd name="T5" fmla="*/ 23 h 23"/>
                  <a:gd name="T6" fmla="*/ 22 w 22"/>
                  <a:gd name="T7" fmla="*/ 14 h 23"/>
                  <a:gd name="T8" fmla="*/ 7 w 22"/>
                  <a:gd name="T9" fmla="*/ 0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23"/>
                  <a:gd name="T17" fmla="*/ 22 w 22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23">
                    <a:moveTo>
                      <a:pt x="7" y="0"/>
                    </a:moveTo>
                    <a:lnTo>
                      <a:pt x="0" y="12"/>
                    </a:lnTo>
                    <a:lnTo>
                      <a:pt x="14" y="23"/>
                    </a:lnTo>
                    <a:lnTo>
                      <a:pt x="22" y="14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02" name="Freeform 402"/>
              <p:cNvSpPr>
                <a:spLocks noChangeArrowheads="1"/>
              </p:cNvSpPr>
              <p:nvPr/>
            </p:nvSpPr>
            <p:spPr bwMode="auto">
              <a:xfrm>
                <a:off x="147" y="185"/>
                <a:ext cx="21" cy="22"/>
              </a:xfrm>
              <a:custGeom>
                <a:avLst/>
                <a:gdLst>
                  <a:gd name="T0" fmla="*/ 9 w 21"/>
                  <a:gd name="T1" fmla="*/ 0 h 22"/>
                  <a:gd name="T2" fmla="*/ 0 w 21"/>
                  <a:gd name="T3" fmla="*/ 10 h 22"/>
                  <a:gd name="T4" fmla="*/ 14 w 21"/>
                  <a:gd name="T5" fmla="*/ 22 h 22"/>
                  <a:gd name="T6" fmla="*/ 21 w 21"/>
                  <a:gd name="T7" fmla="*/ 12 h 22"/>
                  <a:gd name="T8" fmla="*/ 9 w 21"/>
                  <a:gd name="T9" fmla="*/ 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2"/>
                  <a:gd name="T17" fmla="*/ 21 w 21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2">
                    <a:moveTo>
                      <a:pt x="9" y="0"/>
                    </a:moveTo>
                    <a:lnTo>
                      <a:pt x="0" y="10"/>
                    </a:lnTo>
                    <a:lnTo>
                      <a:pt x="14" y="22"/>
                    </a:lnTo>
                    <a:lnTo>
                      <a:pt x="21" y="1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604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03" name="Freeform 403"/>
              <p:cNvSpPr>
                <a:spLocks noChangeArrowheads="1"/>
              </p:cNvSpPr>
              <p:nvPr/>
            </p:nvSpPr>
            <p:spPr bwMode="auto">
              <a:xfrm>
                <a:off x="147" y="185"/>
                <a:ext cx="21" cy="22"/>
              </a:xfrm>
              <a:custGeom>
                <a:avLst/>
                <a:gdLst>
                  <a:gd name="T0" fmla="*/ 9 w 21"/>
                  <a:gd name="T1" fmla="*/ 0 h 22"/>
                  <a:gd name="T2" fmla="*/ 0 w 21"/>
                  <a:gd name="T3" fmla="*/ 10 h 22"/>
                  <a:gd name="T4" fmla="*/ 14 w 21"/>
                  <a:gd name="T5" fmla="*/ 22 h 22"/>
                  <a:gd name="T6" fmla="*/ 21 w 21"/>
                  <a:gd name="T7" fmla="*/ 12 h 22"/>
                  <a:gd name="T8" fmla="*/ 9 w 21"/>
                  <a:gd name="T9" fmla="*/ 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2"/>
                  <a:gd name="T17" fmla="*/ 21 w 21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2">
                    <a:moveTo>
                      <a:pt x="9" y="0"/>
                    </a:moveTo>
                    <a:lnTo>
                      <a:pt x="0" y="10"/>
                    </a:lnTo>
                    <a:lnTo>
                      <a:pt x="14" y="22"/>
                    </a:lnTo>
                    <a:lnTo>
                      <a:pt x="21" y="12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04" name="Freeform 404"/>
              <p:cNvSpPr>
                <a:spLocks noChangeArrowheads="1"/>
              </p:cNvSpPr>
              <p:nvPr/>
            </p:nvSpPr>
            <p:spPr bwMode="auto">
              <a:xfrm>
                <a:off x="102" y="166"/>
                <a:ext cx="24" cy="24"/>
              </a:xfrm>
              <a:custGeom>
                <a:avLst/>
                <a:gdLst>
                  <a:gd name="T0" fmla="*/ 9 w 24"/>
                  <a:gd name="T1" fmla="*/ 0 h 24"/>
                  <a:gd name="T2" fmla="*/ 0 w 24"/>
                  <a:gd name="T3" fmla="*/ 12 h 24"/>
                  <a:gd name="T4" fmla="*/ 14 w 24"/>
                  <a:gd name="T5" fmla="*/ 24 h 24"/>
                  <a:gd name="T6" fmla="*/ 24 w 24"/>
                  <a:gd name="T7" fmla="*/ 12 h 24"/>
                  <a:gd name="T8" fmla="*/ 9 w 24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24"/>
                  <a:gd name="T17" fmla="*/ 24 w 24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24">
                    <a:moveTo>
                      <a:pt x="9" y="0"/>
                    </a:moveTo>
                    <a:lnTo>
                      <a:pt x="0" y="12"/>
                    </a:lnTo>
                    <a:lnTo>
                      <a:pt x="14" y="24"/>
                    </a:lnTo>
                    <a:lnTo>
                      <a:pt x="24" y="1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604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05" name="Freeform 405"/>
              <p:cNvSpPr>
                <a:spLocks noChangeArrowheads="1"/>
              </p:cNvSpPr>
              <p:nvPr/>
            </p:nvSpPr>
            <p:spPr bwMode="auto">
              <a:xfrm>
                <a:off x="102" y="166"/>
                <a:ext cx="24" cy="24"/>
              </a:xfrm>
              <a:custGeom>
                <a:avLst/>
                <a:gdLst>
                  <a:gd name="T0" fmla="*/ 9 w 24"/>
                  <a:gd name="T1" fmla="*/ 0 h 24"/>
                  <a:gd name="T2" fmla="*/ 0 w 24"/>
                  <a:gd name="T3" fmla="*/ 12 h 24"/>
                  <a:gd name="T4" fmla="*/ 14 w 24"/>
                  <a:gd name="T5" fmla="*/ 24 h 24"/>
                  <a:gd name="T6" fmla="*/ 24 w 24"/>
                  <a:gd name="T7" fmla="*/ 12 h 24"/>
                  <a:gd name="T8" fmla="*/ 9 w 24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24"/>
                  <a:gd name="T17" fmla="*/ 24 w 24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24">
                    <a:moveTo>
                      <a:pt x="9" y="0"/>
                    </a:moveTo>
                    <a:lnTo>
                      <a:pt x="0" y="12"/>
                    </a:lnTo>
                    <a:lnTo>
                      <a:pt x="14" y="24"/>
                    </a:lnTo>
                    <a:lnTo>
                      <a:pt x="24" y="12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06" name="Freeform 406"/>
              <p:cNvSpPr>
                <a:spLocks noChangeArrowheads="1"/>
              </p:cNvSpPr>
              <p:nvPr/>
            </p:nvSpPr>
            <p:spPr bwMode="auto">
              <a:xfrm>
                <a:off x="118" y="183"/>
                <a:ext cx="24" cy="21"/>
              </a:xfrm>
              <a:custGeom>
                <a:avLst/>
                <a:gdLst>
                  <a:gd name="T0" fmla="*/ 10 w 24"/>
                  <a:gd name="T1" fmla="*/ 0 h 21"/>
                  <a:gd name="T2" fmla="*/ 0 w 24"/>
                  <a:gd name="T3" fmla="*/ 9 h 21"/>
                  <a:gd name="T4" fmla="*/ 15 w 24"/>
                  <a:gd name="T5" fmla="*/ 21 h 21"/>
                  <a:gd name="T6" fmla="*/ 24 w 24"/>
                  <a:gd name="T7" fmla="*/ 12 h 21"/>
                  <a:gd name="T8" fmla="*/ 10 w 24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21"/>
                  <a:gd name="T17" fmla="*/ 24 w 24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21">
                    <a:moveTo>
                      <a:pt x="10" y="0"/>
                    </a:moveTo>
                    <a:lnTo>
                      <a:pt x="0" y="9"/>
                    </a:lnTo>
                    <a:lnTo>
                      <a:pt x="15" y="21"/>
                    </a:lnTo>
                    <a:lnTo>
                      <a:pt x="24" y="1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604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07" name="Freeform 407"/>
              <p:cNvSpPr>
                <a:spLocks noChangeArrowheads="1"/>
              </p:cNvSpPr>
              <p:nvPr/>
            </p:nvSpPr>
            <p:spPr bwMode="auto">
              <a:xfrm>
                <a:off x="118" y="183"/>
                <a:ext cx="24" cy="21"/>
              </a:xfrm>
              <a:custGeom>
                <a:avLst/>
                <a:gdLst>
                  <a:gd name="T0" fmla="*/ 10 w 24"/>
                  <a:gd name="T1" fmla="*/ 0 h 21"/>
                  <a:gd name="T2" fmla="*/ 0 w 24"/>
                  <a:gd name="T3" fmla="*/ 9 h 21"/>
                  <a:gd name="T4" fmla="*/ 15 w 24"/>
                  <a:gd name="T5" fmla="*/ 21 h 21"/>
                  <a:gd name="T6" fmla="*/ 24 w 24"/>
                  <a:gd name="T7" fmla="*/ 12 h 21"/>
                  <a:gd name="T8" fmla="*/ 10 w 24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21"/>
                  <a:gd name="T17" fmla="*/ 24 w 24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21">
                    <a:moveTo>
                      <a:pt x="10" y="0"/>
                    </a:moveTo>
                    <a:lnTo>
                      <a:pt x="0" y="9"/>
                    </a:lnTo>
                    <a:lnTo>
                      <a:pt x="15" y="21"/>
                    </a:lnTo>
                    <a:lnTo>
                      <a:pt x="24" y="12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08" name="Freeform 408"/>
              <p:cNvSpPr>
                <a:spLocks noChangeArrowheads="1"/>
              </p:cNvSpPr>
              <p:nvPr/>
            </p:nvSpPr>
            <p:spPr bwMode="auto">
              <a:xfrm>
                <a:off x="135" y="197"/>
                <a:ext cx="24" cy="21"/>
              </a:xfrm>
              <a:custGeom>
                <a:avLst/>
                <a:gdLst>
                  <a:gd name="T0" fmla="*/ 9 w 24"/>
                  <a:gd name="T1" fmla="*/ 0 h 21"/>
                  <a:gd name="T2" fmla="*/ 0 w 24"/>
                  <a:gd name="T3" fmla="*/ 10 h 21"/>
                  <a:gd name="T4" fmla="*/ 14 w 24"/>
                  <a:gd name="T5" fmla="*/ 21 h 21"/>
                  <a:gd name="T6" fmla="*/ 24 w 24"/>
                  <a:gd name="T7" fmla="*/ 12 h 21"/>
                  <a:gd name="T8" fmla="*/ 9 w 24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21"/>
                  <a:gd name="T17" fmla="*/ 24 w 24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21">
                    <a:moveTo>
                      <a:pt x="9" y="0"/>
                    </a:moveTo>
                    <a:lnTo>
                      <a:pt x="0" y="10"/>
                    </a:lnTo>
                    <a:lnTo>
                      <a:pt x="14" y="21"/>
                    </a:lnTo>
                    <a:lnTo>
                      <a:pt x="24" y="1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604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09" name="Freeform 409"/>
              <p:cNvSpPr>
                <a:spLocks noChangeArrowheads="1"/>
              </p:cNvSpPr>
              <p:nvPr/>
            </p:nvSpPr>
            <p:spPr bwMode="auto">
              <a:xfrm>
                <a:off x="135" y="197"/>
                <a:ext cx="24" cy="21"/>
              </a:xfrm>
              <a:custGeom>
                <a:avLst/>
                <a:gdLst>
                  <a:gd name="T0" fmla="*/ 9 w 24"/>
                  <a:gd name="T1" fmla="*/ 0 h 21"/>
                  <a:gd name="T2" fmla="*/ 0 w 24"/>
                  <a:gd name="T3" fmla="*/ 10 h 21"/>
                  <a:gd name="T4" fmla="*/ 14 w 24"/>
                  <a:gd name="T5" fmla="*/ 21 h 21"/>
                  <a:gd name="T6" fmla="*/ 24 w 24"/>
                  <a:gd name="T7" fmla="*/ 12 h 21"/>
                  <a:gd name="T8" fmla="*/ 9 w 24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21"/>
                  <a:gd name="T17" fmla="*/ 24 w 24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21">
                    <a:moveTo>
                      <a:pt x="9" y="0"/>
                    </a:moveTo>
                    <a:lnTo>
                      <a:pt x="0" y="10"/>
                    </a:lnTo>
                    <a:lnTo>
                      <a:pt x="14" y="21"/>
                    </a:lnTo>
                    <a:lnTo>
                      <a:pt x="24" y="12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10" name="Freeform 410"/>
              <p:cNvSpPr>
                <a:spLocks noChangeArrowheads="1"/>
              </p:cNvSpPr>
              <p:nvPr/>
            </p:nvSpPr>
            <p:spPr bwMode="auto">
              <a:xfrm>
                <a:off x="90" y="178"/>
                <a:ext cx="24" cy="24"/>
              </a:xfrm>
              <a:custGeom>
                <a:avLst/>
                <a:gdLst>
                  <a:gd name="T0" fmla="*/ 9 w 24"/>
                  <a:gd name="T1" fmla="*/ 0 h 24"/>
                  <a:gd name="T2" fmla="*/ 0 w 24"/>
                  <a:gd name="T3" fmla="*/ 12 h 24"/>
                  <a:gd name="T4" fmla="*/ 14 w 24"/>
                  <a:gd name="T5" fmla="*/ 24 h 24"/>
                  <a:gd name="T6" fmla="*/ 24 w 24"/>
                  <a:gd name="T7" fmla="*/ 14 h 24"/>
                  <a:gd name="T8" fmla="*/ 9 w 24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24"/>
                  <a:gd name="T17" fmla="*/ 24 w 24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24">
                    <a:moveTo>
                      <a:pt x="9" y="0"/>
                    </a:moveTo>
                    <a:lnTo>
                      <a:pt x="0" y="12"/>
                    </a:lnTo>
                    <a:lnTo>
                      <a:pt x="14" y="24"/>
                    </a:lnTo>
                    <a:lnTo>
                      <a:pt x="24" y="1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604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11" name="Freeform 411"/>
              <p:cNvSpPr>
                <a:spLocks noChangeArrowheads="1"/>
              </p:cNvSpPr>
              <p:nvPr/>
            </p:nvSpPr>
            <p:spPr bwMode="auto">
              <a:xfrm>
                <a:off x="90" y="178"/>
                <a:ext cx="24" cy="24"/>
              </a:xfrm>
              <a:custGeom>
                <a:avLst/>
                <a:gdLst>
                  <a:gd name="T0" fmla="*/ 9 w 24"/>
                  <a:gd name="T1" fmla="*/ 0 h 24"/>
                  <a:gd name="T2" fmla="*/ 0 w 24"/>
                  <a:gd name="T3" fmla="*/ 12 h 24"/>
                  <a:gd name="T4" fmla="*/ 14 w 24"/>
                  <a:gd name="T5" fmla="*/ 24 h 24"/>
                  <a:gd name="T6" fmla="*/ 24 w 24"/>
                  <a:gd name="T7" fmla="*/ 14 h 24"/>
                  <a:gd name="T8" fmla="*/ 9 w 24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24"/>
                  <a:gd name="T17" fmla="*/ 24 w 24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24">
                    <a:moveTo>
                      <a:pt x="9" y="0"/>
                    </a:moveTo>
                    <a:lnTo>
                      <a:pt x="0" y="12"/>
                    </a:lnTo>
                    <a:lnTo>
                      <a:pt x="14" y="24"/>
                    </a:lnTo>
                    <a:lnTo>
                      <a:pt x="24" y="14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12" name="Freeform 412"/>
              <p:cNvSpPr>
                <a:spLocks noChangeArrowheads="1"/>
              </p:cNvSpPr>
              <p:nvPr/>
            </p:nvSpPr>
            <p:spPr bwMode="auto">
              <a:xfrm>
                <a:off x="109" y="195"/>
                <a:ext cx="21" cy="21"/>
              </a:xfrm>
              <a:custGeom>
                <a:avLst/>
                <a:gdLst>
                  <a:gd name="T0" fmla="*/ 7 w 21"/>
                  <a:gd name="T1" fmla="*/ 0 h 21"/>
                  <a:gd name="T2" fmla="*/ 0 w 21"/>
                  <a:gd name="T3" fmla="*/ 9 h 21"/>
                  <a:gd name="T4" fmla="*/ 12 w 21"/>
                  <a:gd name="T5" fmla="*/ 21 h 21"/>
                  <a:gd name="T6" fmla="*/ 21 w 21"/>
                  <a:gd name="T7" fmla="*/ 12 h 21"/>
                  <a:gd name="T8" fmla="*/ 7 w 21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1"/>
                  <a:gd name="T17" fmla="*/ 21 w 2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1">
                    <a:moveTo>
                      <a:pt x="7" y="0"/>
                    </a:moveTo>
                    <a:lnTo>
                      <a:pt x="0" y="9"/>
                    </a:lnTo>
                    <a:lnTo>
                      <a:pt x="12" y="21"/>
                    </a:lnTo>
                    <a:lnTo>
                      <a:pt x="21" y="1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604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13" name="Freeform 413"/>
              <p:cNvSpPr>
                <a:spLocks noChangeArrowheads="1"/>
              </p:cNvSpPr>
              <p:nvPr/>
            </p:nvSpPr>
            <p:spPr bwMode="auto">
              <a:xfrm>
                <a:off x="109" y="195"/>
                <a:ext cx="21" cy="21"/>
              </a:xfrm>
              <a:custGeom>
                <a:avLst/>
                <a:gdLst>
                  <a:gd name="T0" fmla="*/ 7 w 21"/>
                  <a:gd name="T1" fmla="*/ 0 h 21"/>
                  <a:gd name="T2" fmla="*/ 0 w 21"/>
                  <a:gd name="T3" fmla="*/ 9 h 21"/>
                  <a:gd name="T4" fmla="*/ 12 w 21"/>
                  <a:gd name="T5" fmla="*/ 21 h 21"/>
                  <a:gd name="T6" fmla="*/ 21 w 21"/>
                  <a:gd name="T7" fmla="*/ 12 h 21"/>
                  <a:gd name="T8" fmla="*/ 7 w 21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1"/>
                  <a:gd name="T17" fmla="*/ 21 w 2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1">
                    <a:moveTo>
                      <a:pt x="7" y="0"/>
                    </a:moveTo>
                    <a:lnTo>
                      <a:pt x="0" y="9"/>
                    </a:lnTo>
                    <a:lnTo>
                      <a:pt x="12" y="21"/>
                    </a:lnTo>
                    <a:lnTo>
                      <a:pt x="21" y="12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14" name="Freeform 414"/>
              <p:cNvSpPr>
                <a:spLocks noChangeArrowheads="1"/>
              </p:cNvSpPr>
              <p:nvPr/>
            </p:nvSpPr>
            <p:spPr bwMode="auto">
              <a:xfrm>
                <a:off x="126" y="209"/>
                <a:ext cx="21" cy="21"/>
              </a:xfrm>
              <a:custGeom>
                <a:avLst/>
                <a:gdLst>
                  <a:gd name="T0" fmla="*/ 7 w 21"/>
                  <a:gd name="T1" fmla="*/ 0 h 21"/>
                  <a:gd name="T2" fmla="*/ 0 w 21"/>
                  <a:gd name="T3" fmla="*/ 9 h 21"/>
                  <a:gd name="T4" fmla="*/ 11 w 21"/>
                  <a:gd name="T5" fmla="*/ 21 h 21"/>
                  <a:gd name="T6" fmla="*/ 21 w 21"/>
                  <a:gd name="T7" fmla="*/ 12 h 21"/>
                  <a:gd name="T8" fmla="*/ 7 w 21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1"/>
                  <a:gd name="T17" fmla="*/ 21 w 2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1">
                    <a:moveTo>
                      <a:pt x="7" y="0"/>
                    </a:moveTo>
                    <a:lnTo>
                      <a:pt x="0" y="9"/>
                    </a:lnTo>
                    <a:lnTo>
                      <a:pt x="11" y="21"/>
                    </a:lnTo>
                    <a:lnTo>
                      <a:pt x="21" y="1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604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15" name="Freeform 415"/>
              <p:cNvSpPr>
                <a:spLocks noChangeArrowheads="1"/>
              </p:cNvSpPr>
              <p:nvPr/>
            </p:nvSpPr>
            <p:spPr bwMode="auto">
              <a:xfrm>
                <a:off x="126" y="209"/>
                <a:ext cx="21" cy="21"/>
              </a:xfrm>
              <a:custGeom>
                <a:avLst/>
                <a:gdLst>
                  <a:gd name="T0" fmla="*/ 7 w 21"/>
                  <a:gd name="T1" fmla="*/ 0 h 21"/>
                  <a:gd name="T2" fmla="*/ 0 w 21"/>
                  <a:gd name="T3" fmla="*/ 9 h 21"/>
                  <a:gd name="T4" fmla="*/ 11 w 21"/>
                  <a:gd name="T5" fmla="*/ 21 h 21"/>
                  <a:gd name="T6" fmla="*/ 21 w 21"/>
                  <a:gd name="T7" fmla="*/ 12 h 21"/>
                  <a:gd name="T8" fmla="*/ 7 w 21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1"/>
                  <a:gd name="T17" fmla="*/ 21 w 2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1">
                    <a:moveTo>
                      <a:pt x="7" y="0"/>
                    </a:moveTo>
                    <a:lnTo>
                      <a:pt x="0" y="9"/>
                    </a:lnTo>
                    <a:lnTo>
                      <a:pt x="11" y="21"/>
                    </a:lnTo>
                    <a:lnTo>
                      <a:pt x="21" y="12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16" name="Freeform 416"/>
              <p:cNvSpPr>
                <a:spLocks noChangeArrowheads="1"/>
              </p:cNvSpPr>
              <p:nvPr/>
            </p:nvSpPr>
            <p:spPr bwMode="auto">
              <a:xfrm>
                <a:off x="81" y="192"/>
                <a:ext cx="21" cy="22"/>
              </a:xfrm>
              <a:custGeom>
                <a:avLst/>
                <a:gdLst>
                  <a:gd name="T0" fmla="*/ 9 w 21"/>
                  <a:gd name="T1" fmla="*/ 0 h 22"/>
                  <a:gd name="T2" fmla="*/ 0 w 21"/>
                  <a:gd name="T3" fmla="*/ 10 h 22"/>
                  <a:gd name="T4" fmla="*/ 14 w 21"/>
                  <a:gd name="T5" fmla="*/ 22 h 22"/>
                  <a:gd name="T6" fmla="*/ 21 w 21"/>
                  <a:gd name="T7" fmla="*/ 12 h 22"/>
                  <a:gd name="T8" fmla="*/ 9 w 21"/>
                  <a:gd name="T9" fmla="*/ 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2"/>
                  <a:gd name="T17" fmla="*/ 21 w 21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2">
                    <a:moveTo>
                      <a:pt x="9" y="0"/>
                    </a:moveTo>
                    <a:lnTo>
                      <a:pt x="0" y="10"/>
                    </a:lnTo>
                    <a:lnTo>
                      <a:pt x="14" y="22"/>
                    </a:lnTo>
                    <a:lnTo>
                      <a:pt x="21" y="1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604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17" name="Freeform 417"/>
              <p:cNvSpPr>
                <a:spLocks noChangeArrowheads="1"/>
              </p:cNvSpPr>
              <p:nvPr/>
            </p:nvSpPr>
            <p:spPr bwMode="auto">
              <a:xfrm>
                <a:off x="81" y="192"/>
                <a:ext cx="21" cy="22"/>
              </a:xfrm>
              <a:custGeom>
                <a:avLst/>
                <a:gdLst>
                  <a:gd name="T0" fmla="*/ 9 w 21"/>
                  <a:gd name="T1" fmla="*/ 0 h 22"/>
                  <a:gd name="T2" fmla="*/ 0 w 21"/>
                  <a:gd name="T3" fmla="*/ 10 h 22"/>
                  <a:gd name="T4" fmla="*/ 14 w 21"/>
                  <a:gd name="T5" fmla="*/ 22 h 22"/>
                  <a:gd name="T6" fmla="*/ 21 w 21"/>
                  <a:gd name="T7" fmla="*/ 12 h 22"/>
                  <a:gd name="T8" fmla="*/ 9 w 21"/>
                  <a:gd name="T9" fmla="*/ 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2"/>
                  <a:gd name="T17" fmla="*/ 21 w 21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2">
                    <a:moveTo>
                      <a:pt x="9" y="0"/>
                    </a:moveTo>
                    <a:lnTo>
                      <a:pt x="0" y="10"/>
                    </a:lnTo>
                    <a:lnTo>
                      <a:pt x="14" y="22"/>
                    </a:lnTo>
                    <a:lnTo>
                      <a:pt x="21" y="12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18" name="Freeform 418"/>
              <p:cNvSpPr>
                <a:spLocks noChangeArrowheads="1"/>
              </p:cNvSpPr>
              <p:nvPr/>
            </p:nvSpPr>
            <p:spPr bwMode="auto">
              <a:xfrm>
                <a:off x="97" y="207"/>
                <a:ext cx="40" cy="38"/>
              </a:xfrm>
              <a:custGeom>
                <a:avLst/>
                <a:gdLst>
                  <a:gd name="T0" fmla="*/ 10 w 40"/>
                  <a:gd name="T1" fmla="*/ 0 h 38"/>
                  <a:gd name="T2" fmla="*/ 0 w 40"/>
                  <a:gd name="T3" fmla="*/ 9 h 38"/>
                  <a:gd name="T4" fmla="*/ 31 w 40"/>
                  <a:gd name="T5" fmla="*/ 38 h 38"/>
                  <a:gd name="T6" fmla="*/ 40 w 40"/>
                  <a:gd name="T7" fmla="*/ 26 h 38"/>
                  <a:gd name="T8" fmla="*/ 10 w 40"/>
                  <a:gd name="T9" fmla="*/ 0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38"/>
                  <a:gd name="T17" fmla="*/ 40 w 40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38">
                    <a:moveTo>
                      <a:pt x="10" y="0"/>
                    </a:moveTo>
                    <a:lnTo>
                      <a:pt x="0" y="9"/>
                    </a:lnTo>
                    <a:lnTo>
                      <a:pt x="31" y="38"/>
                    </a:lnTo>
                    <a:lnTo>
                      <a:pt x="40" y="2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604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319" name="Freeform 419"/>
              <p:cNvSpPr>
                <a:spLocks noChangeArrowheads="1"/>
              </p:cNvSpPr>
              <p:nvPr/>
            </p:nvSpPr>
            <p:spPr bwMode="auto">
              <a:xfrm>
                <a:off x="97" y="207"/>
                <a:ext cx="40" cy="38"/>
              </a:xfrm>
              <a:custGeom>
                <a:avLst/>
                <a:gdLst>
                  <a:gd name="T0" fmla="*/ 10 w 40"/>
                  <a:gd name="T1" fmla="*/ 0 h 38"/>
                  <a:gd name="T2" fmla="*/ 0 w 40"/>
                  <a:gd name="T3" fmla="*/ 9 h 38"/>
                  <a:gd name="T4" fmla="*/ 31 w 40"/>
                  <a:gd name="T5" fmla="*/ 38 h 38"/>
                  <a:gd name="T6" fmla="*/ 40 w 40"/>
                  <a:gd name="T7" fmla="*/ 26 h 38"/>
                  <a:gd name="T8" fmla="*/ 10 w 40"/>
                  <a:gd name="T9" fmla="*/ 0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38"/>
                  <a:gd name="T17" fmla="*/ 40 w 40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38">
                    <a:moveTo>
                      <a:pt x="10" y="0"/>
                    </a:moveTo>
                    <a:lnTo>
                      <a:pt x="0" y="9"/>
                    </a:lnTo>
                    <a:lnTo>
                      <a:pt x="31" y="38"/>
                    </a:lnTo>
                    <a:lnTo>
                      <a:pt x="40" y="26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4363" name="Group 621"/>
            <p:cNvGrpSpPr>
              <a:grpSpLocks/>
            </p:cNvGrpSpPr>
            <p:nvPr/>
          </p:nvGrpSpPr>
          <p:grpSpPr bwMode="auto">
            <a:xfrm>
              <a:off x="828" y="884"/>
              <a:ext cx="1467" cy="926"/>
              <a:chOff x="0" y="0"/>
              <a:chExt cx="1467" cy="926"/>
            </a:xfrm>
          </p:grpSpPr>
          <p:sp>
            <p:nvSpPr>
              <p:cNvPr id="16920" name="Freeform 421"/>
              <p:cNvSpPr>
                <a:spLocks noChangeArrowheads="1"/>
              </p:cNvSpPr>
              <p:nvPr/>
            </p:nvSpPr>
            <p:spPr bwMode="auto">
              <a:xfrm>
                <a:off x="33" y="95"/>
                <a:ext cx="21" cy="23"/>
              </a:xfrm>
              <a:custGeom>
                <a:avLst/>
                <a:gdLst>
                  <a:gd name="T0" fmla="*/ 14 w 21"/>
                  <a:gd name="T1" fmla="*/ 23 h 23"/>
                  <a:gd name="T2" fmla="*/ 0 w 21"/>
                  <a:gd name="T3" fmla="*/ 9 h 23"/>
                  <a:gd name="T4" fmla="*/ 7 w 21"/>
                  <a:gd name="T5" fmla="*/ 0 h 23"/>
                  <a:gd name="T6" fmla="*/ 21 w 21"/>
                  <a:gd name="T7" fmla="*/ 11 h 23"/>
                  <a:gd name="T8" fmla="*/ 14 w 21"/>
                  <a:gd name="T9" fmla="*/ 23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3"/>
                  <a:gd name="T17" fmla="*/ 21 w 21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3">
                    <a:moveTo>
                      <a:pt x="14" y="23"/>
                    </a:moveTo>
                    <a:lnTo>
                      <a:pt x="0" y="9"/>
                    </a:lnTo>
                    <a:lnTo>
                      <a:pt x="7" y="0"/>
                    </a:lnTo>
                    <a:lnTo>
                      <a:pt x="21" y="11"/>
                    </a:lnTo>
                    <a:lnTo>
                      <a:pt x="14" y="23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21" name="Freeform 422"/>
              <p:cNvSpPr>
                <a:spLocks noChangeArrowheads="1"/>
              </p:cNvSpPr>
              <p:nvPr/>
            </p:nvSpPr>
            <p:spPr bwMode="auto">
              <a:xfrm>
                <a:off x="50" y="109"/>
                <a:ext cx="21" cy="23"/>
              </a:xfrm>
              <a:custGeom>
                <a:avLst/>
                <a:gdLst>
                  <a:gd name="T0" fmla="*/ 14 w 21"/>
                  <a:gd name="T1" fmla="*/ 23 h 23"/>
                  <a:gd name="T2" fmla="*/ 0 w 21"/>
                  <a:gd name="T3" fmla="*/ 12 h 23"/>
                  <a:gd name="T4" fmla="*/ 7 w 21"/>
                  <a:gd name="T5" fmla="*/ 0 h 23"/>
                  <a:gd name="T6" fmla="*/ 21 w 21"/>
                  <a:gd name="T7" fmla="*/ 14 h 23"/>
                  <a:gd name="T8" fmla="*/ 14 w 21"/>
                  <a:gd name="T9" fmla="*/ 23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3"/>
                  <a:gd name="T17" fmla="*/ 21 w 21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3">
                    <a:moveTo>
                      <a:pt x="14" y="23"/>
                    </a:moveTo>
                    <a:lnTo>
                      <a:pt x="0" y="12"/>
                    </a:lnTo>
                    <a:lnTo>
                      <a:pt x="7" y="0"/>
                    </a:lnTo>
                    <a:lnTo>
                      <a:pt x="21" y="14"/>
                    </a:lnTo>
                    <a:lnTo>
                      <a:pt x="14" y="23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22" name="Freeform 423"/>
              <p:cNvSpPr>
                <a:spLocks noChangeArrowheads="1"/>
              </p:cNvSpPr>
              <p:nvPr/>
            </p:nvSpPr>
            <p:spPr bwMode="auto">
              <a:xfrm>
                <a:off x="66" y="125"/>
                <a:ext cx="21" cy="22"/>
              </a:xfrm>
              <a:custGeom>
                <a:avLst/>
                <a:gdLst>
                  <a:gd name="T0" fmla="*/ 14 w 21"/>
                  <a:gd name="T1" fmla="*/ 22 h 22"/>
                  <a:gd name="T2" fmla="*/ 0 w 21"/>
                  <a:gd name="T3" fmla="*/ 10 h 22"/>
                  <a:gd name="T4" fmla="*/ 10 w 21"/>
                  <a:gd name="T5" fmla="*/ 0 h 22"/>
                  <a:gd name="T6" fmla="*/ 21 w 21"/>
                  <a:gd name="T7" fmla="*/ 12 h 22"/>
                  <a:gd name="T8" fmla="*/ 14 w 21"/>
                  <a:gd name="T9" fmla="*/ 22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2"/>
                  <a:gd name="T17" fmla="*/ 21 w 21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2">
                    <a:moveTo>
                      <a:pt x="14" y="22"/>
                    </a:moveTo>
                    <a:lnTo>
                      <a:pt x="0" y="10"/>
                    </a:lnTo>
                    <a:lnTo>
                      <a:pt x="10" y="0"/>
                    </a:lnTo>
                    <a:lnTo>
                      <a:pt x="21" y="12"/>
                    </a:lnTo>
                    <a:lnTo>
                      <a:pt x="14" y="22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23" name="Freeform 424"/>
              <p:cNvSpPr>
                <a:spLocks noChangeArrowheads="1"/>
              </p:cNvSpPr>
              <p:nvPr/>
            </p:nvSpPr>
            <p:spPr bwMode="auto">
              <a:xfrm>
                <a:off x="21" y="106"/>
                <a:ext cx="24" cy="24"/>
              </a:xfrm>
              <a:custGeom>
                <a:avLst/>
                <a:gdLst>
                  <a:gd name="T0" fmla="*/ 14 w 24"/>
                  <a:gd name="T1" fmla="*/ 24 h 24"/>
                  <a:gd name="T2" fmla="*/ 0 w 24"/>
                  <a:gd name="T3" fmla="*/ 12 h 24"/>
                  <a:gd name="T4" fmla="*/ 10 w 24"/>
                  <a:gd name="T5" fmla="*/ 0 h 24"/>
                  <a:gd name="T6" fmla="*/ 24 w 24"/>
                  <a:gd name="T7" fmla="*/ 15 h 24"/>
                  <a:gd name="T8" fmla="*/ 14 w 24"/>
                  <a:gd name="T9" fmla="*/ 24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24"/>
                  <a:gd name="T17" fmla="*/ 24 w 24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24">
                    <a:moveTo>
                      <a:pt x="14" y="24"/>
                    </a:moveTo>
                    <a:lnTo>
                      <a:pt x="0" y="12"/>
                    </a:lnTo>
                    <a:lnTo>
                      <a:pt x="10" y="0"/>
                    </a:lnTo>
                    <a:lnTo>
                      <a:pt x="24" y="15"/>
                    </a:lnTo>
                    <a:lnTo>
                      <a:pt x="14" y="24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24" name="Freeform 425"/>
              <p:cNvSpPr>
                <a:spLocks noChangeArrowheads="1"/>
              </p:cNvSpPr>
              <p:nvPr/>
            </p:nvSpPr>
            <p:spPr bwMode="auto">
              <a:xfrm>
                <a:off x="38" y="123"/>
                <a:ext cx="23" cy="21"/>
              </a:xfrm>
              <a:custGeom>
                <a:avLst/>
                <a:gdLst>
                  <a:gd name="T0" fmla="*/ 14 w 23"/>
                  <a:gd name="T1" fmla="*/ 21 h 21"/>
                  <a:gd name="T2" fmla="*/ 0 w 23"/>
                  <a:gd name="T3" fmla="*/ 9 h 21"/>
                  <a:gd name="T4" fmla="*/ 9 w 23"/>
                  <a:gd name="T5" fmla="*/ 0 h 21"/>
                  <a:gd name="T6" fmla="*/ 23 w 23"/>
                  <a:gd name="T7" fmla="*/ 12 h 21"/>
                  <a:gd name="T8" fmla="*/ 14 w 23"/>
                  <a:gd name="T9" fmla="*/ 21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21"/>
                  <a:gd name="T17" fmla="*/ 23 w 23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21">
                    <a:moveTo>
                      <a:pt x="14" y="21"/>
                    </a:moveTo>
                    <a:lnTo>
                      <a:pt x="0" y="9"/>
                    </a:lnTo>
                    <a:lnTo>
                      <a:pt x="9" y="0"/>
                    </a:lnTo>
                    <a:lnTo>
                      <a:pt x="23" y="12"/>
                    </a:lnTo>
                    <a:lnTo>
                      <a:pt x="14" y="21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25" name="Freeform 426"/>
              <p:cNvSpPr>
                <a:spLocks noChangeArrowheads="1"/>
              </p:cNvSpPr>
              <p:nvPr/>
            </p:nvSpPr>
            <p:spPr bwMode="auto">
              <a:xfrm>
                <a:off x="54" y="137"/>
                <a:ext cx="24" cy="21"/>
              </a:xfrm>
              <a:custGeom>
                <a:avLst/>
                <a:gdLst>
                  <a:gd name="T0" fmla="*/ 15 w 24"/>
                  <a:gd name="T1" fmla="*/ 21 h 21"/>
                  <a:gd name="T2" fmla="*/ 0 w 24"/>
                  <a:gd name="T3" fmla="*/ 10 h 21"/>
                  <a:gd name="T4" fmla="*/ 10 w 24"/>
                  <a:gd name="T5" fmla="*/ 0 h 21"/>
                  <a:gd name="T6" fmla="*/ 24 w 24"/>
                  <a:gd name="T7" fmla="*/ 12 h 21"/>
                  <a:gd name="T8" fmla="*/ 15 w 24"/>
                  <a:gd name="T9" fmla="*/ 21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21"/>
                  <a:gd name="T17" fmla="*/ 24 w 24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21">
                    <a:moveTo>
                      <a:pt x="15" y="21"/>
                    </a:moveTo>
                    <a:lnTo>
                      <a:pt x="0" y="10"/>
                    </a:lnTo>
                    <a:lnTo>
                      <a:pt x="10" y="0"/>
                    </a:lnTo>
                    <a:lnTo>
                      <a:pt x="24" y="12"/>
                    </a:lnTo>
                    <a:lnTo>
                      <a:pt x="15" y="21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26" name="Freeform 427"/>
              <p:cNvSpPr>
                <a:spLocks noChangeArrowheads="1"/>
              </p:cNvSpPr>
              <p:nvPr/>
            </p:nvSpPr>
            <p:spPr bwMode="auto">
              <a:xfrm>
                <a:off x="9" y="121"/>
                <a:ext cx="24" cy="21"/>
              </a:xfrm>
              <a:custGeom>
                <a:avLst/>
                <a:gdLst>
                  <a:gd name="T0" fmla="*/ 15 w 24"/>
                  <a:gd name="T1" fmla="*/ 21 h 21"/>
                  <a:gd name="T2" fmla="*/ 0 w 24"/>
                  <a:gd name="T3" fmla="*/ 9 h 21"/>
                  <a:gd name="T4" fmla="*/ 10 w 24"/>
                  <a:gd name="T5" fmla="*/ 0 h 21"/>
                  <a:gd name="T6" fmla="*/ 24 w 24"/>
                  <a:gd name="T7" fmla="*/ 11 h 21"/>
                  <a:gd name="T8" fmla="*/ 15 w 24"/>
                  <a:gd name="T9" fmla="*/ 21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21"/>
                  <a:gd name="T17" fmla="*/ 24 w 24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21">
                    <a:moveTo>
                      <a:pt x="15" y="21"/>
                    </a:moveTo>
                    <a:lnTo>
                      <a:pt x="0" y="9"/>
                    </a:lnTo>
                    <a:lnTo>
                      <a:pt x="10" y="0"/>
                    </a:lnTo>
                    <a:lnTo>
                      <a:pt x="24" y="11"/>
                    </a:lnTo>
                    <a:lnTo>
                      <a:pt x="15" y="21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27" name="Freeform 428"/>
              <p:cNvSpPr>
                <a:spLocks noChangeArrowheads="1"/>
              </p:cNvSpPr>
              <p:nvPr/>
            </p:nvSpPr>
            <p:spPr bwMode="auto">
              <a:xfrm>
                <a:off x="26" y="135"/>
                <a:ext cx="24" cy="21"/>
              </a:xfrm>
              <a:custGeom>
                <a:avLst/>
                <a:gdLst>
                  <a:gd name="T0" fmla="*/ 14 w 24"/>
                  <a:gd name="T1" fmla="*/ 21 h 21"/>
                  <a:gd name="T2" fmla="*/ 0 w 24"/>
                  <a:gd name="T3" fmla="*/ 9 h 21"/>
                  <a:gd name="T4" fmla="*/ 9 w 24"/>
                  <a:gd name="T5" fmla="*/ 0 h 21"/>
                  <a:gd name="T6" fmla="*/ 24 w 24"/>
                  <a:gd name="T7" fmla="*/ 12 h 21"/>
                  <a:gd name="T8" fmla="*/ 14 w 24"/>
                  <a:gd name="T9" fmla="*/ 21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21"/>
                  <a:gd name="T17" fmla="*/ 24 w 24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21">
                    <a:moveTo>
                      <a:pt x="14" y="21"/>
                    </a:moveTo>
                    <a:lnTo>
                      <a:pt x="0" y="9"/>
                    </a:lnTo>
                    <a:lnTo>
                      <a:pt x="9" y="0"/>
                    </a:lnTo>
                    <a:lnTo>
                      <a:pt x="24" y="12"/>
                    </a:lnTo>
                    <a:lnTo>
                      <a:pt x="14" y="21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28" name="Freeform 429"/>
              <p:cNvSpPr>
                <a:spLocks noChangeArrowheads="1"/>
              </p:cNvSpPr>
              <p:nvPr/>
            </p:nvSpPr>
            <p:spPr bwMode="auto">
              <a:xfrm>
                <a:off x="45" y="149"/>
                <a:ext cx="21" cy="24"/>
              </a:xfrm>
              <a:custGeom>
                <a:avLst/>
                <a:gdLst>
                  <a:gd name="T0" fmla="*/ 12 w 21"/>
                  <a:gd name="T1" fmla="*/ 24 h 24"/>
                  <a:gd name="T2" fmla="*/ 0 w 21"/>
                  <a:gd name="T3" fmla="*/ 9 h 24"/>
                  <a:gd name="T4" fmla="*/ 7 w 21"/>
                  <a:gd name="T5" fmla="*/ 0 h 24"/>
                  <a:gd name="T6" fmla="*/ 21 w 21"/>
                  <a:gd name="T7" fmla="*/ 12 h 24"/>
                  <a:gd name="T8" fmla="*/ 12 w 21"/>
                  <a:gd name="T9" fmla="*/ 24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4"/>
                  <a:gd name="T17" fmla="*/ 21 w 2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4">
                    <a:moveTo>
                      <a:pt x="12" y="24"/>
                    </a:moveTo>
                    <a:lnTo>
                      <a:pt x="0" y="9"/>
                    </a:lnTo>
                    <a:lnTo>
                      <a:pt x="7" y="0"/>
                    </a:lnTo>
                    <a:lnTo>
                      <a:pt x="21" y="12"/>
                    </a:lnTo>
                    <a:lnTo>
                      <a:pt x="12" y="24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29" name="Freeform 430"/>
              <p:cNvSpPr>
                <a:spLocks noChangeArrowheads="1"/>
              </p:cNvSpPr>
              <p:nvPr/>
            </p:nvSpPr>
            <p:spPr bwMode="auto">
              <a:xfrm>
                <a:off x="0" y="132"/>
                <a:ext cx="21" cy="22"/>
              </a:xfrm>
              <a:custGeom>
                <a:avLst/>
                <a:gdLst>
                  <a:gd name="T0" fmla="*/ 14 w 21"/>
                  <a:gd name="T1" fmla="*/ 22 h 22"/>
                  <a:gd name="T2" fmla="*/ 0 w 21"/>
                  <a:gd name="T3" fmla="*/ 10 h 22"/>
                  <a:gd name="T4" fmla="*/ 9 w 21"/>
                  <a:gd name="T5" fmla="*/ 0 h 22"/>
                  <a:gd name="T6" fmla="*/ 21 w 21"/>
                  <a:gd name="T7" fmla="*/ 12 h 22"/>
                  <a:gd name="T8" fmla="*/ 14 w 21"/>
                  <a:gd name="T9" fmla="*/ 22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2"/>
                  <a:gd name="T17" fmla="*/ 21 w 21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2">
                    <a:moveTo>
                      <a:pt x="14" y="22"/>
                    </a:moveTo>
                    <a:lnTo>
                      <a:pt x="0" y="10"/>
                    </a:lnTo>
                    <a:lnTo>
                      <a:pt x="9" y="0"/>
                    </a:lnTo>
                    <a:lnTo>
                      <a:pt x="21" y="12"/>
                    </a:lnTo>
                    <a:lnTo>
                      <a:pt x="14" y="22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30" name="Freeform 431"/>
              <p:cNvSpPr>
                <a:spLocks noChangeArrowheads="1"/>
              </p:cNvSpPr>
              <p:nvPr/>
            </p:nvSpPr>
            <p:spPr bwMode="auto">
              <a:xfrm>
                <a:off x="16" y="147"/>
                <a:ext cx="41" cy="38"/>
              </a:xfrm>
              <a:custGeom>
                <a:avLst/>
                <a:gdLst>
                  <a:gd name="T0" fmla="*/ 31 w 41"/>
                  <a:gd name="T1" fmla="*/ 38 h 38"/>
                  <a:gd name="T2" fmla="*/ 0 w 41"/>
                  <a:gd name="T3" fmla="*/ 9 h 38"/>
                  <a:gd name="T4" fmla="*/ 10 w 41"/>
                  <a:gd name="T5" fmla="*/ 0 h 38"/>
                  <a:gd name="T6" fmla="*/ 41 w 41"/>
                  <a:gd name="T7" fmla="*/ 28 h 38"/>
                  <a:gd name="T8" fmla="*/ 31 w 41"/>
                  <a:gd name="T9" fmla="*/ 38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38"/>
                  <a:gd name="T17" fmla="*/ 41 w 41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38">
                    <a:moveTo>
                      <a:pt x="31" y="38"/>
                    </a:moveTo>
                    <a:lnTo>
                      <a:pt x="0" y="9"/>
                    </a:lnTo>
                    <a:lnTo>
                      <a:pt x="10" y="0"/>
                    </a:lnTo>
                    <a:lnTo>
                      <a:pt x="41" y="28"/>
                    </a:lnTo>
                    <a:lnTo>
                      <a:pt x="31" y="38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31" name="Freeform 432"/>
              <p:cNvSpPr>
                <a:spLocks noEditPoints="1" noChangeArrowheads="1"/>
              </p:cNvSpPr>
              <p:nvPr/>
            </p:nvSpPr>
            <p:spPr bwMode="auto">
              <a:xfrm>
                <a:off x="59" y="68"/>
                <a:ext cx="52" cy="64"/>
              </a:xfrm>
              <a:custGeom>
                <a:avLst/>
                <a:gdLst>
                  <a:gd name="T0" fmla="*/ 36 w 52"/>
                  <a:gd name="T1" fmla="*/ 62 h 64"/>
                  <a:gd name="T2" fmla="*/ 36 w 52"/>
                  <a:gd name="T3" fmla="*/ 62 h 64"/>
                  <a:gd name="T4" fmla="*/ 38 w 52"/>
                  <a:gd name="T5" fmla="*/ 64 h 64"/>
                  <a:gd name="T6" fmla="*/ 36 w 52"/>
                  <a:gd name="T7" fmla="*/ 62 h 64"/>
                  <a:gd name="T8" fmla="*/ 2 w 52"/>
                  <a:gd name="T9" fmla="*/ 0 h 64"/>
                  <a:gd name="T10" fmla="*/ 0 w 52"/>
                  <a:gd name="T11" fmla="*/ 3 h 64"/>
                  <a:gd name="T12" fmla="*/ 2 w 52"/>
                  <a:gd name="T13" fmla="*/ 0 h 64"/>
                  <a:gd name="T14" fmla="*/ 52 w 52"/>
                  <a:gd name="T15" fmla="*/ 48 h 64"/>
                  <a:gd name="T16" fmla="*/ 2 w 52"/>
                  <a:gd name="T17" fmla="*/ 0 h 6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2"/>
                  <a:gd name="T28" fmla="*/ 0 h 64"/>
                  <a:gd name="T29" fmla="*/ 52 w 52"/>
                  <a:gd name="T30" fmla="*/ 64 h 6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2" h="64">
                    <a:moveTo>
                      <a:pt x="36" y="62"/>
                    </a:moveTo>
                    <a:lnTo>
                      <a:pt x="36" y="62"/>
                    </a:lnTo>
                    <a:lnTo>
                      <a:pt x="38" y="64"/>
                    </a:lnTo>
                    <a:lnTo>
                      <a:pt x="36" y="62"/>
                    </a:lnTo>
                    <a:close/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52" y="4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6955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32" name="Freeform 433"/>
              <p:cNvSpPr>
                <a:spLocks noEditPoints="1" noChangeArrowheads="1"/>
              </p:cNvSpPr>
              <p:nvPr/>
            </p:nvSpPr>
            <p:spPr bwMode="auto">
              <a:xfrm>
                <a:off x="59" y="68"/>
                <a:ext cx="52" cy="64"/>
              </a:xfrm>
              <a:custGeom>
                <a:avLst/>
                <a:gdLst>
                  <a:gd name="T0" fmla="*/ 36 w 52"/>
                  <a:gd name="T1" fmla="*/ 62 h 64"/>
                  <a:gd name="T2" fmla="*/ 36 w 52"/>
                  <a:gd name="T3" fmla="*/ 62 h 64"/>
                  <a:gd name="T4" fmla="*/ 38 w 52"/>
                  <a:gd name="T5" fmla="*/ 64 h 64"/>
                  <a:gd name="T6" fmla="*/ 36 w 52"/>
                  <a:gd name="T7" fmla="*/ 62 h 64"/>
                  <a:gd name="T8" fmla="*/ 2 w 52"/>
                  <a:gd name="T9" fmla="*/ 0 h 64"/>
                  <a:gd name="T10" fmla="*/ 0 w 52"/>
                  <a:gd name="T11" fmla="*/ 3 h 64"/>
                  <a:gd name="T12" fmla="*/ 2 w 52"/>
                  <a:gd name="T13" fmla="*/ 0 h 64"/>
                  <a:gd name="T14" fmla="*/ 52 w 52"/>
                  <a:gd name="T15" fmla="*/ 48 h 64"/>
                  <a:gd name="T16" fmla="*/ 2 w 52"/>
                  <a:gd name="T17" fmla="*/ 0 h 6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2"/>
                  <a:gd name="T28" fmla="*/ 0 h 64"/>
                  <a:gd name="T29" fmla="*/ 52 w 52"/>
                  <a:gd name="T30" fmla="*/ 64 h 6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2" h="64">
                    <a:moveTo>
                      <a:pt x="36" y="62"/>
                    </a:moveTo>
                    <a:lnTo>
                      <a:pt x="36" y="62"/>
                    </a:lnTo>
                    <a:lnTo>
                      <a:pt x="38" y="64"/>
                    </a:lnTo>
                    <a:lnTo>
                      <a:pt x="36" y="62"/>
                    </a:lnTo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52" y="48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33" name="Freeform 434"/>
              <p:cNvSpPr>
                <a:spLocks noChangeArrowheads="1"/>
              </p:cNvSpPr>
              <p:nvPr/>
            </p:nvSpPr>
            <p:spPr bwMode="auto">
              <a:xfrm>
                <a:off x="59" y="68"/>
                <a:ext cx="52" cy="64"/>
              </a:xfrm>
              <a:custGeom>
                <a:avLst/>
                <a:gdLst>
                  <a:gd name="T0" fmla="*/ 2 w 52"/>
                  <a:gd name="T1" fmla="*/ 0 h 64"/>
                  <a:gd name="T2" fmla="*/ 0 w 52"/>
                  <a:gd name="T3" fmla="*/ 3 h 64"/>
                  <a:gd name="T4" fmla="*/ 50 w 52"/>
                  <a:gd name="T5" fmla="*/ 48 h 64"/>
                  <a:gd name="T6" fmla="*/ 36 w 52"/>
                  <a:gd name="T7" fmla="*/ 62 h 64"/>
                  <a:gd name="T8" fmla="*/ 38 w 52"/>
                  <a:gd name="T9" fmla="*/ 64 h 64"/>
                  <a:gd name="T10" fmla="*/ 52 w 52"/>
                  <a:gd name="T11" fmla="*/ 48 h 64"/>
                  <a:gd name="T12" fmla="*/ 2 w 52"/>
                  <a:gd name="T13" fmla="*/ 0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2"/>
                  <a:gd name="T22" fmla="*/ 0 h 64"/>
                  <a:gd name="T23" fmla="*/ 52 w 52"/>
                  <a:gd name="T24" fmla="*/ 64 h 6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2" h="64">
                    <a:moveTo>
                      <a:pt x="2" y="0"/>
                    </a:moveTo>
                    <a:lnTo>
                      <a:pt x="0" y="3"/>
                    </a:lnTo>
                    <a:lnTo>
                      <a:pt x="50" y="48"/>
                    </a:lnTo>
                    <a:lnTo>
                      <a:pt x="36" y="62"/>
                    </a:lnTo>
                    <a:lnTo>
                      <a:pt x="38" y="64"/>
                    </a:lnTo>
                    <a:lnTo>
                      <a:pt x="52" y="4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ACF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34" name="Freeform 435"/>
              <p:cNvSpPr>
                <a:spLocks noChangeArrowheads="1"/>
              </p:cNvSpPr>
              <p:nvPr/>
            </p:nvSpPr>
            <p:spPr bwMode="auto">
              <a:xfrm>
                <a:off x="59" y="68"/>
                <a:ext cx="52" cy="64"/>
              </a:xfrm>
              <a:custGeom>
                <a:avLst/>
                <a:gdLst>
                  <a:gd name="T0" fmla="*/ 2 w 52"/>
                  <a:gd name="T1" fmla="*/ 0 h 64"/>
                  <a:gd name="T2" fmla="*/ 0 w 52"/>
                  <a:gd name="T3" fmla="*/ 3 h 64"/>
                  <a:gd name="T4" fmla="*/ 50 w 52"/>
                  <a:gd name="T5" fmla="*/ 48 h 64"/>
                  <a:gd name="T6" fmla="*/ 36 w 52"/>
                  <a:gd name="T7" fmla="*/ 62 h 64"/>
                  <a:gd name="T8" fmla="*/ 38 w 52"/>
                  <a:gd name="T9" fmla="*/ 64 h 64"/>
                  <a:gd name="T10" fmla="*/ 52 w 52"/>
                  <a:gd name="T11" fmla="*/ 48 h 64"/>
                  <a:gd name="T12" fmla="*/ 2 w 52"/>
                  <a:gd name="T13" fmla="*/ 0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2"/>
                  <a:gd name="T22" fmla="*/ 0 h 64"/>
                  <a:gd name="T23" fmla="*/ 52 w 52"/>
                  <a:gd name="T24" fmla="*/ 64 h 6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2" h="64">
                    <a:moveTo>
                      <a:pt x="2" y="0"/>
                    </a:moveTo>
                    <a:lnTo>
                      <a:pt x="0" y="3"/>
                    </a:lnTo>
                    <a:lnTo>
                      <a:pt x="50" y="48"/>
                    </a:lnTo>
                    <a:lnTo>
                      <a:pt x="36" y="62"/>
                    </a:lnTo>
                    <a:lnTo>
                      <a:pt x="38" y="64"/>
                    </a:lnTo>
                    <a:lnTo>
                      <a:pt x="52" y="48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35" name="Freeform 436"/>
              <p:cNvSpPr>
                <a:spLocks noChangeArrowheads="1"/>
              </p:cNvSpPr>
              <p:nvPr/>
            </p:nvSpPr>
            <p:spPr bwMode="auto">
              <a:xfrm>
                <a:off x="996" y="206"/>
                <a:ext cx="12" cy="66"/>
              </a:xfrm>
              <a:custGeom>
                <a:avLst/>
                <a:gdLst>
                  <a:gd name="T0" fmla="*/ 10 w 5"/>
                  <a:gd name="T1" fmla="*/ 66 h 28"/>
                  <a:gd name="T2" fmla="*/ 10 w 5"/>
                  <a:gd name="T3" fmla="*/ 33 h 28"/>
                  <a:gd name="T4" fmla="*/ 2 w 5"/>
                  <a:gd name="T5" fmla="*/ 0 h 28"/>
                  <a:gd name="T6" fmla="*/ 2 w 5"/>
                  <a:gd name="T7" fmla="*/ 35 h 28"/>
                  <a:gd name="T8" fmla="*/ 10 w 5"/>
                  <a:gd name="T9" fmla="*/ 66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8"/>
                  <a:gd name="T17" fmla="*/ 5 w 5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8">
                    <a:moveTo>
                      <a:pt x="4" y="28"/>
                    </a:moveTo>
                    <a:cubicBezTo>
                      <a:pt x="5" y="28"/>
                      <a:pt x="5" y="22"/>
                      <a:pt x="4" y="14"/>
                    </a:cubicBezTo>
                    <a:cubicBezTo>
                      <a:pt x="4" y="6"/>
                      <a:pt x="3" y="0"/>
                      <a:pt x="1" y="0"/>
                    </a:cubicBezTo>
                    <a:cubicBezTo>
                      <a:pt x="0" y="0"/>
                      <a:pt x="0" y="7"/>
                      <a:pt x="1" y="15"/>
                    </a:cubicBezTo>
                    <a:cubicBezTo>
                      <a:pt x="1" y="22"/>
                      <a:pt x="3" y="28"/>
                      <a:pt x="4" y="28"/>
                    </a:cubicBezTo>
                    <a:close/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36" name="Freeform 437"/>
              <p:cNvSpPr>
                <a:spLocks noChangeArrowheads="1"/>
              </p:cNvSpPr>
              <p:nvPr/>
            </p:nvSpPr>
            <p:spPr bwMode="auto">
              <a:xfrm>
                <a:off x="1001" y="192"/>
                <a:ext cx="88" cy="87"/>
              </a:xfrm>
              <a:custGeom>
                <a:avLst/>
                <a:gdLst>
                  <a:gd name="T0" fmla="*/ 86 w 37"/>
                  <a:gd name="T1" fmla="*/ 42 h 37"/>
                  <a:gd name="T2" fmla="*/ 40 w 37"/>
                  <a:gd name="T3" fmla="*/ 2 h 37"/>
                  <a:gd name="T4" fmla="*/ 2 w 37"/>
                  <a:gd name="T5" fmla="*/ 47 h 37"/>
                  <a:gd name="T6" fmla="*/ 48 w 37"/>
                  <a:gd name="T7" fmla="*/ 87 h 37"/>
                  <a:gd name="T8" fmla="*/ 86 w 37"/>
                  <a:gd name="T9" fmla="*/ 42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"/>
                  <a:gd name="T16" fmla="*/ 0 h 37"/>
                  <a:gd name="T17" fmla="*/ 37 w 37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" h="37">
                    <a:moveTo>
                      <a:pt x="36" y="18"/>
                    </a:moveTo>
                    <a:cubicBezTo>
                      <a:pt x="36" y="8"/>
                      <a:pt x="27" y="0"/>
                      <a:pt x="17" y="1"/>
                    </a:cubicBezTo>
                    <a:cubicBezTo>
                      <a:pt x="7" y="2"/>
                      <a:pt x="0" y="11"/>
                      <a:pt x="1" y="20"/>
                    </a:cubicBezTo>
                    <a:cubicBezTo>
                      <a:pt x="2" y="30"/>
                      <a:pt x="10" y="37"/>
                      <a:pt x="20" y="37"/>
                    </a:cubicBezTo>
                    <a:cubicBezTo>
                      <a:pt x="30" y="36"/>
                      <a:pt x="37" y="27"/>
                      <a:pt x="36" y="18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37" name="Freeform 438"/>
              <p:cNvSpPr>
                <a:spLocks noEditPoints="1" noChangeArrowheads="1"/>
              </p:cNvSpPr>
              <p:nvPr/>
            </p:nvSpPr>
            <p:spPr bwMode="auto">
              <a:xfrm>
                <a:off x="1001" y="192"/>
                <a:ext cx="88" cy="87"/>
              </a:xfrm>
              <a:custGeom>
                <a:avLst/>
                <a:gdLst>
                  <a:gd name="T0" fmla="*/ 86 w 37"/>
                  <a:gd name="T1" fmla="*/ 42 h 37"/>
                  <a:gd name="T2" fmla="*/ 40 w 37"/>
                  <a:gd name="T3" fmla="*/ 2 h 37"/>
                  <a:gd name="T4" fmla="*/ 2 w 37"/>
                  <a:gd name="T5" fmla="*/ 47 h 37"/>
                  <a:gd name="T6" fmla="*/ 48 w 37"/>
                  <a:gd name="T7" fmla="*/ 87 h 37"/>
                  <a:gd name="T8" fmla="*/ 86 w 37"/>
                  <a:gd name="T9" fmla="*/ 42 h 37"/>
                  <a:gd name="T10" fmla="*/ 10 w 37"/>
                  <a:gd name="T11" fmla="*/ 47 h 37"/>
                  <a:gd name="T12" fmla="*/ 40 w 37"/>
                  <a:gd name="T13" fmla="*/ 9 h 37"/>
                  <a:gd name="T14" fmla="*/ 81 w 37"/>
                  <a:gd name="T15" fmla="*/ 42 h 37"/>
                  <a:gd name="T16" fmla="*/ 48 w 37"/>
                  <a:gd name="T17" fmla="*/ 80 h 37"/>
                  <a:gd name="T18" fmla="*/ 10 w 37"/>
                  <a:gd name="T19" fmla="*/ 47 h 3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7"/>
                  <a:gd name="T31" fmla="*/ 0 h 37"/>
                  <a:gd name="T32" fmla="*/ 37 w 37"/>
                  <a:gd name="T33" fmla="*/ 37 h 3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7" h="37">
                    <a:moveTo>
                      <a:pt x="36" y="18"/>
                    </a:moveTo>
                    <a:cubicBezTo>
                      <a:pt x="36" y="8"/>
                      <a:pt x="27" y="0"/>
                      <a:pt x="17" y="1"/>
                    </a:cubicBezTo>
                    <a:cubicBezTo>
                      <a:pt x="7" y="2"/>
                      <a:pt x="0" y="11"/>
                      <a:pt x="1" y="20"/>
                    </a:cubicBezTo>
                    <a:cubicBezTo>
                      <a:pt x="2" y="30"/>
                      <a:pt x="10" y="37"/>
                      <a:pt x="20" y="37"/>
                    </a:cubicBezTo>
                    <a:cubicBezTo>
                      <a:pt x="30" y="36"/>
                      <a:pt x="37" y="27"/>
                      <a:pt x="36" y="18"/>
                    </a:cubicBezTo>
                    <a:close/>
                    <a:moveTo>
                      <a:pt x="4" y="20"/>
                    </a:moveTo>
                    <a:cubicBezTo>
                      <a:pt x="3" y="12"/>
                      <a:pt x="9" y="5"/>
                      <a:pt x="17" y="4"/>
                    </a:cubicBezTo>
                    <a:cubicBezTo>
                      <a:pt x="26" y="3"/>
                      <a:pt x="33" y="10"/>
                      <a:pt x="34" y="18"/>
                    </a:cubicBezTo>
                    <a:cubicBezTo>
                      <a:pt x="34" y="26"/>
                      <a:pt x="28" y="33"/>
                      <a:pt x="20" y="34"/>
                    </a:cubicBezTo>
                    <a:cubicBezTo>
                      <a:pt x="12" y="35"/>
                      <a:pt x="4" y="28"/>
                      <a:pt x="4" y="20"/>
                    </a:cubicBezTo>
                    <a:close/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38" name="Freeform 439"/>
              <p:cNvSpPr>
                <a:spLocks noChangeArrowheads="1"/>
              </p:cNvSpPr>
              <p:nvPr/>
            </p:nvSpPr>
            <p:spPr bwMode="auto">
              <a:xfrm>
                <a:off x="1041" y="232"/>
                <a:ext cx="7" cy="9"/>
              </a:xfrm>
              <a:custGeom>
                <a:avLst/>
                <a:gdLst>
                  <a:gd name="T0" fmla="*/ 5 w 3"/>
                  <a:gd name="T1" fmla="*/ 9 h 4"/>
                  <a:gd name="T2" fmla="*/ 0 w 3"/>
                  <a:gd name="T3" fmla="*/ 5 h 4"/>
                  <a:gd name="T4" fmla="*/ 2 w 3"/>
                  <a:gd name="T5" fmla="*/ 0 h 4"/>
                  <a:gd name="T6" fmla="*/ 7 w 3"/>
                  <a:gd name="T7" fmla="*/ 5 h 4"/>
                  <a:gd name="T8" fmla="*/ 5 w 3"/>
                  <a:gd name="T9" fmla="*/ 9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4"/>
                  <a:gd name="T17" fmla="*/ 3 w 3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3"/>
                      <a:pt x="3" y="4"/>
                      <a:pt x="2" y="4"/>
                    </a:cubicBez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39" name="Freeform 440"/>
              <p:cNvSpPr>
                <a:spLocks noChangeArrowheads="1"/>
              </p:cNvSpPr>
              <p:nvPr/>
            </p:nvSpPr>
            <p:spPr bwMode="auto">
              <a:xfrm>
                <a:off x="1041" y="222"/>
                <a:ext cx="17" cy="19"/>
              </a:xfrm>
              <a:custGeom>
                <a:avLst/>
                <a:gdLst>
                  <a:gd name="T0" fmla="*/ 5 w 17"/>
                  <a:gd name="T1" fmla="*/ 19 h 19"/>
                  <a:gd name="T2" fmla="*/ 0 w 17"/>
                  <a:gd name="T3" fmla="*/ 15 h 19"/>
                  <a:gd name="T4" fmla="*/ 14 w 17"/>
                  <a:gd name="T5" fmla="*/ 0 h 19"/>
                  <a:gd name="T6" fmla="*/ 17 w 17"/>
                  <a:gd name="T7" fmla="*/ 3 h 19"/>
                  <a:gd name="T8" fmla="*/ 5 w 17"/>
                  <a:gd name="T9" fmla="*/ 19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19"/>
                  <a:gd name="T17" fmla="*/ 17 w 17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19">
                    <a:moveTo>
                      <a:pt x="5" y="19"/>
                    </a:moveTo>
                    <a:lnTo>
                      <a:pt x="0" y="15"/>
                    </a:lnTo>
                    <a:lnTo>
                      <a:pt x="14" y="0"/>
                    </a:lnTo>
                    <a:lnTo>
                      <a:pt x="17" y="3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40" name="Freeform 441"/>
              <p:cNvSpPr>
                <a:spLocks noChangeArrowheads="1"/>
              </p:cNvSpPr>
              <p:nvPr/>
            </p:nvSpPr>
            <p:spPr bwMode="auto">
              <a:xfrm>
                <a:off x="1041" y="234"/>
                <a:ext cx="29" cy="24"/>
              </a:xfrm>
              <a:custGeom>
                <a:avLst/>
                <a:gdLst>
                  <a:gd name="T0" fmla="*/ 0 w 29"/>
                  <a:gd name="T1" fmla="*/ 3 h 24"/>
                  <a:gd name="T2" fmla="*/ 3 w 29"/>
                  <a:gd name="T3" fmla="*/ 0 h 24"/>
                  <a:gd name="T4" fmla="*/ 29 w 29"/>
                  <a:gd name="T5" fmla="*/ 22 h 24"/>
                  <a:gd name="T6" fmla="*/ 24 w 29"/>
                  <a:gd name="T7" fmla="*/ 24 h 24"/>
                  <a:gd name="T8" fmla="*/ 0 w 29"/>
                  <a:gd name="T9" fmla="*/ 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24"/>
                  <a:gd name="T17" fmla="*/ 29 w 2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24">
                    <a:moveTo>
                      <a:pt x="0" y="3"/>
                    </a:moveTo>
                    <a:lnTo>
                      <a:pt x="3" y="0"/>
                    </a:lnTo>
                    <a:lnTo>
                      <a:pt x="29" y="22"/>
                    </a:lnTo>
                    <a:lnTo>
                      <a:pt x="24" y="24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41" name="Freeform 442"/>
              <p:cNvSpPr>
                <a:spLocks noChangeArrowheads="1"/>
              </p:cNvSpPr>
              <p:nvPr/>
            </p:nvSpPr>
            <p:spPr bwMode="auto">
              <a:xfrm>
                <a:off x="1041" y="206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3 w 3"/>
                  <a:gd name="T5" fmla="*/ 0 h 2"/>
                  <a:gd name="T6" fmla="*/ 3 w 3"/>
                  <a:gd name="T7" fmla="*/ 0 h 2"/>
                  <a:gd name="T8" fmla="*/ 3 w 3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42" name="Freeform 443"/>
              <p:cNvSpPr>
                <a:spLocks noChangeArrowheads="1"/>
              </p:cNvSpPr>
              <p:nvPr/>
            </p:nvSpPr>
            <p:spPr bwMode="auto">
              <a:xfrm>
                <a:off x="1046" y="26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43" name="Freeform 444"/>
              <p:cNvSpPr>
                <a:spLocks noChangeArrowheads="1"/>
              </p:cNvSpPr>
              <p:nvPr/>
            </p:nvSpPr>
            <p:spPr bwMode="auto">
              <a:xfrm>
                <a:off x="1074" y="232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0 h 2"/>
                  <a:gd name="T4" fmla="*/ 3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2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44" name="Freeform 445"/>
              <p:cNvSpPr>
                <a:spLocks noChangeArrowheads="1"/>
              </p:cNvSpPr>
              <p:nvPr/>
            </p:nvSpPr>
            <p:spPr bwMode="auto">
              <a:xfrm>
                <a:off x="1013" y="23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45" name="Rectangle 446"/>
              <p:cNvSpPr>
                <a:spLocks noChangeArrowheads="1"/>
              </p:cNvSpPr>
              <p:nvPr/>
            </p:nvSpPr>
            <p:spPr bwMode="auto">
              <a:xfrm>
                <a:off x="1063" y="215"/>
                <a:ext cx="1" cy="1"/>
              </a:xfrm>
              <a:prstGeom prst="rect">
                <a:avLst/>
              </a:pr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46" name="Freeform 447"/>
              <p:cNvSpPr>
                <a:spLocks noChangeArrowheads="1"/>
              </p:cNvSpPr>
              <p:nvPr/>
            </p:nvSpPr>
            <p:spPr bwMode="auto">
              <a:xfrm>
                <a:off x="1027" y="256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  <a:gd name="T8" fmla="*/ 0 w 1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47" name="Rectangle 448"/>
              <p:cNvSpPr>
                <a:spLocks noChangeArrowheads="1"/>
              </p:cNvSpPr>
              <p:nvPr/>
            </p:nvSpPr>
            <p:spPr bwMode="auto">
              <a:xfrm>
                <a:off x="1065" y="253"/>
                <a:ext cx="1" cy="1"/>
              </a:xfrm>
              <a:prstGeom prst="rect">
                <a:avLst/>
              </a:pr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48" name="Rectangle 449"/>
              <p:cNvSpPr>
                <a:spLocks noChangeArrowheads="1"/>
              </p:cNvSpPr>
              <p:nvPr/>
            </p:nvSpPr>
            <p:spPr bwMode="auto">
              <a:xfrm>
                <a:off x="1025" y="220"/>
                <a:ext cx="2" cy="1"/>
              </a:xfrm>
              <a:prstGeom prst="rect">
                <a:avLst/>
              </a:pr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49" name="Freeform 450"/>
              <p:cNvSpPr>
                <a:spLocks noChangeArrowheads="1"/>
              </p:cNvSpPr>
              <p:nvPr/>
            </p:nvSpPr>
            <p:spPr bwMode="auto">
              <a:xfrm>
                <a:off x="691" y="0"/>
                <a:ext cx="133" cy="104"/>
              </a:xfrm>
              <a:custGeom>
                <a:avLst/>
                <a:gdLst>
                  <a:gd name="T0" fmla="*/ 121 w 56"/>
                  <a:gd name="T1" fmla="*/ 97 h 44"/>
                  <a:gd name="T2" fmla="*/ 109 w 56"/>
                  <a:gd name="T3" fmla="*/ 104 h 44"/>
                  <a:gd name="T4" fmla="*/ 7 w 56"/>
                  <a:gd name="T5" fmla="*/ 87 h 44"/>
                  <a:gd name="T6" fmla="*/ 0 w 56"/>
                  <a:gd name="T7" fmla="*/ 78 h 44"/>
                  <a:gd name="T8" fmla="*/ 12 w 56"/>
                  <a:gd name="T9" fmla="*/ 7 h 44"/>
                  <a:gd name="T10" fmla="*/ 21 w 56"/>
                  <a:gd name="T11" fmla="*/ 0 h 44"/>
                  <a:gd name="T12" fmla="*/ 124 w 56"/>
                  <a:gd name="T13" fmla="*/ 14 h 44"/>
                  <a:gd name="T14" fmla="*/ 131 w 56"/>
                  <a:gd name="T15" fmla="*/ 26 h 44"/>
                  <a:gd name="T16" fmla="*/ 121 w 56"/>
                  <a:gd name="T17" fmla="*/ 97 h 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6"/>
                  <a:gd name="T28" fmla="*/ 0 h 44"/>
                  <a:gd name="T29" fmla="*/ 56 w 56"/>
                  <a:gd name="T30" fmla="*/ 44 h 4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6" h="44">
                    <a:moveTo>
                      <a:pt x="51" y="41"/>
                    </a:moveTo>
                    <a:cubicBezTo>
                      <a:pt x="50" y="43"/>
                      <a:pt x="49" y="44"/>
                      <a:pt x="46" y="44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1"/>
                      <a:pt x="7" y="0"/>
                      <a:pt x="9" y="0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4" y="7"/>
                      <a:pt x="56" y="9"/>
                      <a:pt x="55" y="11"/>
                    </a:cubicBezTo>
                    <a:cubicBezTo>
                      <a:pt x="51" y="41"/>
                      <a:pt x="51" y="41"/>
                      <a:pt x="51" y="41"/>
                    </a:cubicBezTo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50" name="Freeform 451"/>
              <p:cNvSpPr>
                <a:spLocks noChangeArrowheads="1"/>
              </p:cNvSpPr>
              <p:nvPr/>
            </p:nvSpPr>
            <p:spPr bwMode="auto">
              <a:xfrm>
                <a:off x="698" y="4"/>
                <a:ext cx="118" cy="88"/>
              </a:xfrm>
              <a:custGeom>
                <a:avLst/>
                <a:gdLst>
                  <a:gd name="T0" fmla="*/ 109 w 118"/>
                  <a:gd name="T1" fmla="*/ 88 h 88"/>
                  <a:gd name="T2" fmla="*/ 0 w 118"/>
                  <a:gd name="T3" fmla="*/ 72 h 88"/>
                  <a:gd name="T4" fmla="*/ 10 w 118"/>
                  <a:gd name="T5" fmla="*/ 0 h 88"/>
                  <a:gd name="T6" fmla="*/ 118 w 118"/>
                  <a:gd name="T7" fmla="*/ 17 h 88"/>
                  <a:gd name="T8" fmla="*/ 109 w 118"/>
                  <a:gd name="T9" fmla="*/ 88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"/>
                  <a:gd name="T16" fmla="*/ 0 h 88"/>
                  <a:gd name="T17" fmla="*/ 118 w 118"/>
                  <a:gd name="T18" fmla="*/ 88 h 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" h="88">
                    <a:moveTo>
                      <a:pt x="109" y="88"/>
                    </a:moveTo>
                    <a:lnTo>
                      <a:pt x="0" y="72"/>
                    </a:lnTo>
                    <a:lnTo>
                      <a:pt x="10" y="0"/>
                    </a:lnTo>
                    <a:lnTo>
                      <a:pt x="118" y="17"/>
                    </a:lnTo>
                    <a:lnTo>
                      <a:pt x="109" y="88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51" name="Freeform 452"/>
              <p:cNvSpPr>
                <a:spLocks noChangeArrowheads="1"/>
              </p:cNvSpPr>
              <p:nvPr/>
            </p:nvSpPr>
            <p:spPr bwMode="auto">
              <a:xfrm>
                <a:off x="698" y="4"/>
                <a:ext cx="118" cy="88"/>
              </a:xfrm>
              <a:custGeom>
                <a:avLst/>
                <a:gdLst>
                  <a:gd name="T0" fmla="*/ 109 w 118"/>
                  <a:gd name="T1" fmla="*/ 88 h 88"/>
                  <a:gd name="T2" fmla="*/ 0 w 118"/>
                  <a:gd name="T3" fmla="*/ 72 h 88"/>
                  <a:gd name="T4" fmla="*/ 10 w 118"/>
                  <a:gd name="T5" fmla="*/ 0 h 88"/>
                  <a:gd name="T6" fmla="*/ 118 w 118"/>
                  <a:gd name="T7" fmla="*/ 17 h 88"/>
                  <a:gd name="T8" fmla="*/ 109 w 118"/>
                  <a:gd name="T9" fmla="*/ 88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"/>
                  <a:gd name="T16" fmla="*/ 0 h 88"/>
                  <a:gd name="T17" fmla="*/ 118 w 118"/>
                  <a:gd name="T18" fmla="*/ 88 h 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" h="88">
                    <a:moveTo>
                      <a:pt x="109" y="88"/>
                    </a:moveTo>
                    <a:lnTo>
                      <a:pt x="0" y="72"/>
                    </a:lnTo>
                    <a:lnTo>
                      <a:pt x="10" y="0"/>
                    </a:lnTo>
                    <a:lnTo>
                      <a:pt x="118" y="17"/>
                    </a:lnTo>
                    <a:lnTo>
                      <a:pt x="109" y="8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52" name="Rectangle 453"/>
              <p:cNvSpPr>
                <a:spLocks noChangeArrowheads="1"/>
              </p:cNvSpPr>
              <p:nvPr/>
            </p:nvSpPr>
            <p:spPr bwMode="auto">
              <a:xfrm>
                <a:off x="762" y="9"/>
                <a:ext cx="2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53" name="Rectangle 454"/>
              <p:cNvSpPr>
                <a:spLocks noChangeArrowheads="1"/>
              </p:cNvSpPr>
              <p:nvPr/>
            </p:nvSpPr>
            <p:spPr bwMode="auto">
              <a:xfrm>
                <a:off x="762" y="9"/>
                <a:ext cx="2" cy="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54" name="Rectangle 455"/>
              <p:cNvSpPr>
                <a:spLocks noChangeArrowheads="1"/>
              </p:cNvSpPr>
              <p:nvPr/>
            </p:nvSpPr>
            <p:spPr bwMode="auto">
              <a:xfrm>
                <a:off x="767" y="12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55" name="Rectangle 456"/>
              <p:cNvSpPr>
                <a:spLocks noChangeArrowheads="1"/>
              </p:cNvSpPr>
              <p:nvPr/>
            </p:nvSpPr>
            <p:spPr bwMode="auto">
              <a:xfrm>
                <a:off x="767" y="12"/>
                <a:ext cx="1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56" name="Freeform 457"/>
              <p:cNvSpPr>
                <a:spLocks noChangeArrowheads="1"/>
              </p:cNvSpPr>
              <p:nvPr/>
            </p:nvSpPr>
            <p:spPr bwMode="auto">
              <a:xfrm>
                <a:off x="703" y="80"/>
                <a:ext cx="14" cy="5"/>
              </a:xfrm>
              <a:custGeom>
                <a:avLst/>
                <a:gdLst>
                  <a:gd name="T0" fmla="*/ 2 w 14"/>
                  <a:gd name="T1" fmla="*/ 0 h 5"/>
                  <a:gd name="T2" fmla="*/ 0 w 14"/>
                  <a:gd name="T3" fmla="*/ 3 h 5"/>
                  <a:gd name="T4" fmla="*/ 12 w 14"/>
                  <a:gd name="T5" fmla="*/ 5 h 5"/>
                  <a:gd name="T6" fmla="*/ 14 w 14"/>
                  <a:gd name="T7" fmla="*/ 3 h 5"/>
                  <a:gd name="T8" fmla="*/ 2 w 1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5"/>
                  <a:gd name="T17" fmla="*/ 14 w 1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5">
                    <a:moveTo>
                      <a:pt x="2" y="0"/>
                    </a:moveTo>
                    <a:lnTo>
                      <a:pt x="0" y="3"/>
                    </a:lnTo>
                    <a:lnTo>
                      <a:pt x="12" y="5"/>
                    </a:lnTo>
                    <a:lnTo>
                      <a:pt x="14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6853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57" name="Freeform 458"/>
              <p:cNvSpPr>
                <a:spLocks noChangeArrowheads="1"/>
              </p:cNvSpPr>
              <p:nvPr/>
            </p:nvSpPr>
            <p:spPr bwMode="auto">
              <a:xfrm>
                <a:off x="703" y="80"/>
                <a:ext cx="14" cy="5"/>
              </a:xfrm>
              <a:custGeom>
                <a:avLst/>
                <a:gdLst>
                  <a:gd name="T0" fmla="*/ 2 w 14"/>
                  <a:gd name="T1" fmla="*/ 0 h 5"/>
                  <a:gd name="T2" fmla="*/ 0 w 14"/>
                  <a:gd name="T3" fmla="*/ 3 h 5"/>
                  <a:gd name="T4" fmla="*/ 12 w 14"/>
                  <a:gd name="T5" fmla="*/ 5 h 5"/>
                  <a:gd name="T6" fmla="*/ 14 w 14"/>
                  <a:gd name="T7" fmla="*/ 3 h 5"/>
                  <a:gd name="T8" fmla="*/ 2 w 1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5"/>
                  <a:gd name="T17" fmla="*/ 14 w 1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5">
                    <a:moveTo>
                      <a:pt x="2" y="0"/>
                    </a:moveTo>
                    <a:lnTo>
                      <a:pt x="0" y="3"/>
                    </a:lnTo>
                    <a:lnTo>
                      <a:pt x="12" y="5"/>
                    </a:lnTo>
                    <a:lnTo>
                      <a:pt x="14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58" name="Freeform 459"/>
              <p:cNvSpPr>
                <a:spLocks noChangeArrowheads="1"/>
              </p:cNvSpPr>
              <p:nvPr/>
            </p:nvSpPr>
            <p:spPr bwMode="auto">
              <a:xfrm>
                <a:off x="786" y="92"/>
                <a:ext cx="11" cy="5"/>
              </a:xfrm>
              <a:custGeom>
                <a:avLst/>
                <a:gdLst>
                  <a:gd name="T0" fmla="*/ 0 w 11"/>
                  <a:gd name="T1" fmla="*/ 0 h 5"/>
                  <a:gd name="T2" fmla="*/ 0 w 11"/>
                  <a:gd name="T3" fmla="*/ 3 h 5"/>
                  <a:gd name="T4" fmla="*/ 11 w 11"/>
                  <a:gd name="T5" fmla="*/ 5 h 5"/>
                  <a:gd name="T6" fmla="*/ 11 w 11"/>
                  <a:gd name="T7" fmla="*/ 3 h 5"/>
                  <a:gd name="T8" fmla="*/ 0 w 11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0" y="0"/>
                    </a:moveTo>
                    <a:lnTo>
                      <a:pt x="0" y="3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853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59" name="Freeform 460"/>
              <p:cNvSpPr>
                <a:spLocks noChangeArrowheads="1"/>
              </p:cNvSpPr>
              <p:nvPr/>
            </p:nvSpPr>
            <p:spPr bwMode="auto">
              <a:xfrm>
                <a:off x="786" y="92"/>
                <a:ext cx="11" cy="5"/>
              </a:xfrm>
              <a:custGeom>
                <a:avLst/>
                <a:gdLst>
                  <a:gd name="T0" fmla="*/ 0 w 11"/>
                  <a:gd name="T1" fmla="*/ 0 h 5"/>
                  <a:gd name="T2" fmla="*/ 0 w 11"/>
                  <a:gd name="T3" fmla="*/ 3 h 5"/>
                  <a:gd name="T4" fmla="*/ 11 w 11"/>
                  <a:gd name="T5" fmla="*/ 5 h 5"/>
                  <a:gd name="T6" fmla="*/ 11 w 11"/>
                  <a:gd name="T7" fmla="*/ 3 h 5"/>
                  <a:gd name="T8" fmla="*/ 0 w 11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0" y="0"/>
                    </a:moveTo>
                    <a:lnTo>
                      <a:pt x="0" y="3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60" name="Freeform 461"/>
              <p:cNvSpPr>
                <a:spLocks noChangeArrowheads="1"/>
              </p:cNvSpPr>
              <p:nvPr/>
            </p:nvSpPr>
            <p:spPr bwMode="auto">
              <a:xfrm>
                <a:off x="684" y="80"/>
                <a:ext cx="130" cy="29"/>
              </a:xfrm>
              <a:custGeom>
                <a:avLst/>
                <a:gdLst>
                  <a:gd name="T0" fmla="*/ 130 w 55"/>
                  <a:gd name="T1" fmla="*/ 24 h 12"/>
                  <a:gd name="T2" fmla="*/ 125 w 55"/>
                  <a:gd name="T3" fmla="*/ 29 h 12"/>
                  <a:gd name="T4" fmla="*/ 5 w 55"/>
                  <a:gd name="T5" fmla="*/ 10 h 12"/>
                  <a:gd name="T6" fmla="*/ 2 w 55"/>
                  <a:gd name="T7" fmla="*/ 5 h 12"/>
                  <a:gd name="T8" fmla="*/ 7 w 55"/>
                  <a:gd name="T9" fmla="*/ 0 h 12"/>
                  <a:gd name="T10" fmla="*/ 128 w 55"/>
                  <a:gd name="T11" fmla="*/ 19 h 12"/>
                  <a:gd name="T12" fmla="*/ 130 w 55"/>
                  <a:gd name="T13" fmla="*/ 24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5"/>
                  <a:gd name="T22" fmla="*/ 0 h 12"/>
                  <a:gd name="T23" fmla="*/ 55 w 55"/>
                  <a:gd name="T24" fmla="*/ 12 h 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5" h="12">
                    <a:moveTo>
                      <a:pt x="55" y="10"/>
                    </a:moveTo>
                    <a:cubicBezTo>
                      <a:pt x="55" y="11"/>
                      <a:pt x="54" y="12"/>
                      <a:pt x="53" y="1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5" y="8"/>
                      <a:pt x="55" y="9"/>
                      <a:pt x="55" y="10"/>
                    </a:cubicBezTo>
                  </a:path>
                </a:pathLst>
              </a:custGeom>
              <a:solidFill>
                <a:srgbClr val="6956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61" name="Freeform 462"/>
              <p:cNvSpPr>
                <a:spLocks noChangeArrowheads="1"/>
              </p:cNvSpPr>
              <p:nvPr/>
            </p:nvSpPr>
            <p:spPr bwMode="auto">
              <a:xfrm>
                <a:off x="708" y="4"/>
                <a:ext cx="108" cy="88"/>
              </a:xfrm>
              <a:custGeom>
                <a:avLst/>
                <a:gdLst>
                  <a:gd name="T0" fmla="*/ 0 w 108"/>
                  <a:gd name="T1" fmla="*/ 0 h 88"/>
                  <a:gd name="T2" fmla="*/ 0 w 108"/>
                  <a:gd name="T3" fmla="*/ 0 h 88"/>
                  <a:gd name="T4" fmla="*/ 0 w 108"/>
                  <a:gd name="T5" fmla="*/ 3 h 88"/>
                  <a:gd name="T6" fmla="*/ 108 w 108"/>
                  <a:gd name="T7" fmla="*/ 19 h 88"/>
                  <a:gd name="T8" fmla="*/ 97 w 108"/>
                  <a:gd name="T9" fmla="*/ 88 h 88"/>
                  <a:gd name="T10" fmla="*/ 99 w 108"/>
                  <a:gd name="T11" fmla="*/ 88 h 88"/>
                  <a:gd name="T12" fmla="*/ 108 w 108"/>
                  <a:gd name="T13" fmla="*/ 17 h 88"/>
                  <a:gd name="T14" fmla="*/ 0 w 108"/>
                  <a:gd name="T15" fmla="*/ 0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8"/>
                  <a:gd name="T25" fmla="*/ 0 h 88"/>
                  <a:gd name="T26" fmla="*/ 108 w 108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8" h="88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08" y="19"/>
                    </a:lnTo>
                    <a:lnTo>
                      <a:pt x="97" y="88"/>
                    </a:lnTo>
                    <a:lnTo>
                      <a:pt x="99" y="88"/>
                    </a:lnTo>
                    <a:lnTo>
                      <a:pt x="108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CC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62" name="Freeform 463"/>
              <p:cNvSpPr>
                <a:spLocks noChangeArrowheads="1"/>
              </p:cNvSpPr>
              <p:nvPr/>
            </p:nvSpPr>
            <p:spPr bwMode="auto">
              <a:xfrm>
                <a:off x="708" y="4"/>
                <a:ext cx="108" cy="88"/>
              </a:xfrm>
              <a:custGeom>
                <a:avLst/>
                <a:gdLst>
                  <a:gd name="T0" fmla="*/ 0 w 108"/>
                  <a:gd name="T1" fmla="*/ 0 h 88"/>
                  <a:gd name="T2" fmla="*/ 0 w 108"/>
                  <a:gd name="T3" fmla="*/ 0 h 88"/>
                  <a:gd name="T4" fmla="*/ 0 w 108"/>
                  <a:gd name="T5" fmla="*/ 3 h 88"/>
                  <a:gd name="T6" fmla="*/ 108 w 108"/>
                  <a:gd name="T7" fmla="*/ 19 h 88"/>
                  <a:gd name="T8" fmla="*/ 97 w 108"/>
                  <a:gd name="T9" fmla="*/ 88 h 88"/>
                  <a:gd name="T10" fmla="*/ 99 w 108"/>
                  <a:gd name="T11" fmla="*/ 88 h 88"/>
                  <a:gd name="T12" fmla="*/ 108 w 108"/>
                  <a:gd name="T13" fmla="*/ 17 h 88"/>
                  <a:gd name="T14" fmla="*/ 0 w 108"/>
                  <a:gd name="T15" fmla="*/ 0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8"/>
                  <a:gd name="T25" fmla="*/ 0 h 88"/>
                  <a:gd name="T26" fmla="*/ 108 w 108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8" h="88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08" y="19"/>
                    </a:lnTo>
                    <a:lnTo>
                      <a:pt x="97" y="88"/>
                    </a:lnTo>
                    <a:lnTo>
                      <a:pt x="99" y="88"/>
                    </a:lnTo>
                    <a:lnTo>
                      <a:pt x="108" y="1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63" name="Freeform 464"/>
              <p:cNvSpPr>
                <a:spLocks noChangeArrowheads="1"/>
              </p:cNvSpPr>
              <p:nvPr/>
            </p:nvSpPr>
            <p:spPr bwMode="auto">
              <a:xfrm>
                <a:off x="809" y="10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7DD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64" name="Freeform 465"/>
              <p:cNvSpPr>
                <a:spLocks noChangeArrowheads="1"/>
              </p:cNvSpPr>
              <p:nvPr/>
            </p:nvSpPr>
            <p:spPr bwMode="auto">
              <a:xfrm>
                <a:off x="686" y="80"/>
                <a:ext cx="128" cy="29"/>
              </a:xfrm>
              <a:custGeom>
                <a:avLst/>
                <a:gdLst>
                  <a:gd name="T0" fmla="*/ 2 w 54"/>
                  <a:gd name="T1" fmla="*/ 0 h 12"/>
                  <a:gd name="T2" fmla="*/ 0 w 54"/>
                  <a:gd name="T3" fmla="*/ 5 h 12"/>
                  <a:gd name="T4" fmla="*/ 0 w 54"/>
                  <a:gd name="T5" fmla="*/ 5 h 12"/>
                  <a:gd name="T6" fmla="*/ 0 w 54"/>
                  <a:gd name="T7" fmla="*/ 5 h 12"/>
                  <a:gd name="T8" fmla="*/ 2 w 54"/>
                  <a:gd name="T9" fmla="*/ 10 h 12"/>
                  <a:gd name="T10" fmla="*/ 123 w 54"/>
                  <a:gd name="T11" fmla="*/ 29 h 12"/>
                  <a:gd name="T12" fmla="*/ 123 w 54"/>
                  <a:gd name="T13" fmla="*/ 29 h 12"/>
                  <a:gd name="T14" fmla="*/ 123 w 54"/>
                  <a:gd name="T15" fmla="*/ 29 h 12"/>
                  <a:gd name="T16" fmla="*/ 123 w 54"/>
                  <a:gd name="T17" fmla="*/ 29 h 12"/>
                  <a:gd name="T18" fmla="*/ 128 w 54"/>
                  <a:gd name="T19" fmla="*/ 27 h 12"/>
                  <a:gd name="T20" fmla="*/ 126 w 54"/>
                  <a:gd name="T21" fmla="*/ 27 h 12"/>
                  <a:gd name="T22" fmla="*/ 126 w 54"/>
                  <a:gd name="T23" fmla="*/ 27 h 12"/>
                  <a:gd name="T24" fmla="*/ 5 w 54"/>
                  <a:gd name="T25" fmla="*/ 10 h 12"/>
                  <a:gd name="T26" fmla="*/ 2 w 54"/>
                  <a:gd name="T27" fmla="*/ 2 h 12"/>
                  <a:gd name="T28" fmla="*/ 2 w 54"/>
                  <a:gd name="T29" fmla="*/ 0 h 1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4"/>
                  <a:gd name="T46" fmla="*/ 0 h 12"/>
                  <a:gd name="T47" fmla="*/ 54 w 54"/>
                  <a:gd name="T48" fmla="*/ 12 h 1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4" h="1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3" y="12"/>
                      <a:pt x="54" y="12"/>
                      <a:pt x="54" y="11"/>
                    </a:cubicBezTo>
                    <a:cubicBezTo>
                      <a:pt x="54" y="11"/>
                      <a:pt x="53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F4B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65" name="Freeform 466"/>
              <p:cNvSpPr>
                <a:spLocks noEditPoints="1" noChangeArrowheads="1"/>
              </p:cNvSpPr>
              <p:nvPr/>
            </p:nvSpPr>
            <p:spPr bwMode="auto">
              <a:xfrm>
                <a:off x="1150" y="850"/>
                <a:ext cx="29" cy="43"/>
              </a:xfrm>
              <a:custGeom>
                <a:avLst/>
                <a:gdLst>
                  <a:gd name="T0" fmla="*/ 27 w 12"/>
                  <a:gd name="T1" fmla="*/ 33 h 18"/>
                  <a:gd name="T2" fmla="*/ 24 w 12"/>
                  <a:gd name="T3" fmla="*/ 10 h 18"/>
                  <a:gd name="T4" fmla="*/ 17 w 12"/>
                  <a:gd name="T5" fmla="*/ 2 h 18"/>
                  <a:gd name="T6" fmla="*/ 7 w 12"/>
                  <a:gd name="T7" fmla="*/ 2 h 18"/>
                  <a:gd name="T8" fmla="*/ 0 w 12"/>
                  <a:gd name="T9" fmla="*/ 12 h 18"/>
                  <a:gd name="T10" fmla="*/ 2 w 12"/>
                  <a:gd name="T11" fmla="*/ 36 h 18"/>
                  <a:gd name="T12" fmla="*/ 12 w 12"/>
                  <a:gd name="T13" fmla="*/ 43 h 18"/>
                  <a:gd name="T14" fmla="*/ 19 w 12"/>
                  <a:gd name="T15" fmla="*/ 41 h 18"/>
                  <a:gd name="T16" fmla="*/ 27 w 12"/>
                  <a:gd name="T17" fmla="*/ 33 h 18"/>
                  <a:gd name="T18" fmla="*/ 12 w 12"/>
                  <a:gd name="T19" fmla="*/ 38 h 18"/>
                  <a:gd name="T20" fmla="*/ 7 w 12"/>
                  <a:gd name="T21" fmla="*/ 33 h 18"/>
                  <a:gd name="T22" fmla="*/ 5 w 12"/>
                  <a:gd name="T23" fmla="*/ 10 h 18"/>
                  <a:gd name="T24" fmla="*/ 7 w 12"/>
                  <a:gd name="T25" fmla="*/ 7 h 18"/>
                  <a:gd name="T26" fmla="*/ 17 w 12"/>
                  <a:gd name="T27" fmla="*/ 5 h 18"/>
                  <a:gd name="T28" fmla="*/ 19 w 12"/>
                  <a:gd name="T29" fmla="*/ 10 h 18"/>
                  <a:gd name="T30" fmla="*/ 22 w 12"/>
                  <a:gd name="T31" fmla="*/ 33 h 18"/>
                  <a:gd name="T32" fmla="*/ 19 w 12"/>
                  <a:gd name="T33" fmla="*/ 36 h 18"/>
                  <a:gd name="T34" fmla="*/ 12 w 12"/>
                  <a:gd name="T35" fmla="*/ 38 h 1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2"/>
                  <a:gd name="T55" fmla="*/ 0 h 18"/>
                  <a:gd name="T56" fmla="*/ 12 w 12"/>
                  <a:gd name="T57" fmla="*/ 18 h 1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2" h="18">
                    <a:moveTo>
                      <a:pt x="11" y="14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10" y="2"/>
                      <a:pt x="9" y="0"/>
                      <a:pt x="7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7"/>
                      <a:pt x="3" y="18"/>
                      <a:pt x="5" y="18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10" y="17"/>
                      <a:pt x="12" y="15"/>
                      <a:pt x="11" y="14"/>
                    </a:cubicBezTo>
                    <a:moveTo>
                      <a:pt x="5" y="16"/>
                    </a:moveTo>
                    <a:cubicBezTo>
                      <a:pt x="4" y="16"/>
                      <a:pt x="3" y="15"/>
                      <a:pt x="3" y="1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3"/>
                      <a:pt x="3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0" y="15"/>
                      <a:pt x="9" y="15"/>
                      <a:pt x="8" y="15"/>
                    </a:cubicBezTo>
                    <a:cubicBezTo>
                      <a:pt x="5" y="16"/>
                      <a:pt x="5" y="16"/>
                      <a:pt x="5" y="16"/>
                    </a:cubicBezTo>
                  </a:path>
                </a:pathLst>
              </a:custGeom>
              <a:solidFill>
                <a:srgbClr val="E671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66" name="Freeform 467"/>
              <p:cNvSpPr>
                <a:spLocks noChangeArrowheads="1"/>
              </p:cNvSpPr>
              <p:nvPr/>
            </p:nvSpPr>
            <p:spPr bwMode="auto">
              <a:xfrm>
                <a:off x="1098" y="824"/>
                <a:ext cx="71" cy="102"/>
              </a:xfrm>
              <a:custGeom>
                <a:avLst/>
                <a:gdLst>
                  <a:gd name="T0" fmla="*/ 17 w 30"/>
                  <a:gd name="T1" fmla="*/ 102 h 43"/>
                  <a:gd name="T2" fmla="*/ 9 w 30"/>
                  <a:gd name="T3" fmla="*/ 95 h 43"/>
                  <a:gd name="T4" fmla="*/ 0 w 30"/>
                  <a:gd name="T5" fmla="*/ 14 h 43"/>
                  <a:gd name="T6" fmla="*/ 7 w 30"/>
                  <a:gd name="T7" fmla="*/ 5 h 43"/>
                  <a:gd name="T8" fmla="*/ 54 w 30"/>
                  <a:gd name="T9" fmla="*/ 0 h 43"/>
                  <a:gd name="T10" fmla="*/ 64 w 30"/>
                  <a:gd name="T11" fmla="*/ 7 h 43"/>
                  <a:gd name="T12" fmla="*/ 71 w 30"/>
                  <a:gd name="T13" fmla="*/ 88 h 43"/>
                  <a:gd name="T14" fmla="*/ 64 w 30"/>
                  <a:gd name="T15" fmla="*/ 97 h 43"/>
                  <a:gd name="T16" fmla="*/ 17 w 30"/>
                  <a:gd name="T17" fmla="*/ 102 h 4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43"/>
                  <a:gd name="T29" fmla="*/ 30 w 30"/>
                  <a:gd name="T30" fmla="*/ 43 h 4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43">
                    <a:moveTo>
                      <a:pt x="7" y="43"/>
                    </a:moveTo>
                    <a:cubicBezTo>
                      <a:pt x="6" y="43"/>
                      <a:pt x="4" y="41"/>
                      <a:pt x="4" y="4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1" y="2"/>
                      <a:pt x="3" y="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6" y="1"/>
                      <a:pt x="27" y="3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9"/>
                      <a:pt x="29" y="40"/>
                      <a:pt x="27" y="41"/>
                    </a:cubicBezTo>
                    <a:cubicBezTo>
                      <a:pt x="7" y="43"/>
                      <a:pt x="7" y="43"/>
                      <a:pt x="7" y="43"/>
                    </a:cubicBezTo>
                  </a:path>
                </a:pathLst>
              </a:custGeom>
              <a:solidFill>
                <a:srgbClr val="E671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67" name="Freeform 468"/>
              <p:cNvSpPr>
                <a:spLocks noEditPoints="1" noChangeArrowheads="1"/>
              </p:cNvSpPr>
              <p:nvPr/>
            </p:nvSpPr>
            <p:spPr bwMode="auto">
              <a:xfrm>
                <a:off x="1164" y="881"/>
                <a:ext cx="5" cy="38"/>
              </a:xfrm>
              <a:custGeom>
                <a:avLst/>
                <a:gdLst>
                  <a:gd name="T0" fmla="*/ 5 w 2"/>
                  <a:gd name="T1" fmla="*/ 31 h 16"/>
                  <a:gd name="T2" fmla="*/ 0 w 2"/>
                  <a:gd name="T3" fmla="*/ 38 h 16"/>
                  <a:gd name="T4" fmla="*/ 5 w 2"/>
                  <a:gd name="T5" fmla="*/ 31 h 16"/>
                  <a:gd name="T6" fmla="*/ 5 w 2"/>
                  <a:gd name="T7" fmla="*/ 31 h 16"/>
                  <a:gd name="T8" fmla="*/ 3 w 2"/>
                  <a:gd name="T9" fmla="*/ 10 h 16"/>
                  <a:gd name="T10" fmla="*/ 3 w 2"/>
                  <a:gd name="T11" fmla="*/ 10 h 16"/>
                  <a:gd name="T12" fmla="*/ 5 w 2"/>
                  <a:gd name="T13" fmla="*/ 26 h 16"/>
                  <a:gd name="T14" fmla="*/ 3 w 2"/>
                  <a:gd name="T15" fmla="*/ 10 h 16"/>
                  <a:gd name="T16" fmla="*/ 3 w 2"/>
                  <a:gd name="T17" fmla="*/ 0 h 16"/>
                  <a:gd name="T18" fmla="*/ 3 w 2"/>
                  <a:gd name="T19" fmla="*/ 5 h 16"/>
                  <a:gd name="T20" fmla="*/ 3 w 2"/>
                  <a:gd name="T21" fmla="*/ 5 h 16"/>
                  <a:gd name="T22" fmla="*/ 3 w 2"/>
                  <a:gd name="T23" fmla="*/ 0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"/>
                  <a:gd name="T37" fmla="*/ 0 h 16"/>
                  <a:gd name="T38" fmla="*/ 2 w 2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" h="16">
                    <a:moveTo>
                      <a:pt x="2" y="13"/>
                    </a:moveTo>
                    <a:cubicBezTo>
                      <a:pt x="2" y="15"/>
                      <a:pt x="1" y="16"/>
                      <a:pt x="0" y="16"/>
                    </a:cubicBezTo>
                    <a:cubicBezTo>
                      <a:pt x="1" y="16"/>
                      <a:pt x="2" y="15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9"/>
                      <a:pt x="1" y="7"/>
                      <a:pt x="1" y="4"/>
                    </a:cubicBezTo>
                    <a:moveTo>
                      <a:pt x="1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68" name="Freeform 469"/>
              <p:cNvSpPr>
                <a:spLocks noChangeArrowheads="1"/>
              </p:cNvSpPr>
              <p:nvPr/>
            </p:nvSpPr>
            <p:spPr bwMode="auto">
              <a:xfrm>
                <a:off x="1167" y="886"/>
                <a:ext cx="1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5 h 2"/>
                  <a:gd name="T6" fmla="*/ 0 w 1"/>
                  <a:gd name="T7" fmla="*/ 5 h 2"/>
                  <a:gd name="T8" fmla="*/ 0 w 1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</a:path>
                </a:pathLst>
              </a:custGeom>
              <a:solidFill>
                <a:srgbClr val="D968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69" name="Freeform 470"/>
              <p:cNvSpPr>
                <a:spLocks noChangeArrowheads="1"/>
              </p:cNvSpPr>
              <p:nvPr/>
            </p:nvSpPr>
            <p:spPr bwMode="auto">
              <a:xfrm>
                <a:off x="1112" y="824"/>
                <a:ext cx="57" cy="95"/>
              </a:xfrm>
              <a:custGeom>
                <a:avLst/>
                <a:gdLst>
                  <a:gd name="T0" fmla="*/ 43 w 24"/>
                  <a:gd name="T1" fmla="*/ 0 h 40"/>
                  <a:gd name="T2" fmla="*/ 2 w 24"/>
                  <a:gd name="T3" fmla="*/ 45 h 40"/>
                  <a:gd name="T4" fmla="*/ 2 w 24"/>
                  <a:gd name="T5" fmla="*/ 52 h 40"/>
                  <a:gd name="T6" fmla="*/ 52 w 24"/>
                  <a:gd name="T7" fmla="*/ 95 h 40"/>
                  <a:gd name="T8" fmla="*/ 52 w 24"/>
                  <a:gd name="T9" fmla="*/ 95 h 40"/>
                  <a:gd name="T10" fmla="*/ 57 w 24"/>
                  <a:gd name="T11" fmla="*/ 88 h 40"/>
                  <a:gd name="T12" fmla="*/ 57 w 24"/>
                  <a:gd name="T13" fmla="*/ 83 h 40"/>
                  <a:gd name="T14" fmla="*/ 55 w 24"/>
                  <a:gd name="T15" fmla="*/ 66 h 40"/>
                  <a:gd name="T16" fmla="*/ 55 w 24"/>
                  <a:gd name="T17" fmla="*/ 62 h 40"/>
                  <a:gd name="T18" fmla="*/ 55 w 24"/>
                  <a:gd name="T19" fmla="*/ 57 h 40"/>
                  <a:gd name="T20" fmla="*/ 50 w 24"/>
                  <a:gd name="T21" fmla="*/ 7 h 40"/>
                  <a:gd name="T22" fmla="*/ 43 w 24"/>
                  <a:gd name="T23" fmla="*/ 0 h 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"/>
                  <a:gd name="T37" fmla="*/ 0 h 40"/>
                  <a:gd name="T38" fmla="*/ 24 w 24"/>
                  <a:gd name="T39" fmla="*/ 40 h 4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" h="40">
                    <a:moveTo>
                      <a:pt x="18" y="0"/>
                    </a:moveTo>
                    <a:cubicBezTo>
                      <a:pt x="12" y="6"/>
                      <a:pt x="6" y="13"/>
                      <a:pt x="1" y="19"/>
                    </a:cubicBezTo>
                    <a:cubicBezTo>
                      <a:pt x="0" y="20"/>
                      <a:pt x="0" y="21"/>
                      <a:pt x="1" y="22"/>
                    </a:cubicBezTo>
                    <a:cubicBezTo>
                      <a:pt x="8" y="28"/>
                      <a:pt x="15" y="34"/>
                      <a:pt x="22" y="40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3" y="40"/>
                      <a:pt x="24" y="39"/>
                      <a:pt x="24" y="37"/>
                    </a:cubicBezTo>
                    <a:cubicBezTo>
                      <a:pt x="24" y="36"/>
                      <a:pt x="24" y="36"/>
                      <a:pt x="24" y="35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2" y="17"/>
                      <a:pt x="21" y="10"/>
                      <a:pt x="21" y="3"/>
                    </a:cubicBezTo>
                    <a:cubicBezTo>
                      <a:pt x="20" y="2"/>
                      <a:pt x="19" y="1"/>
                      <a:pt x="18" y="0"/>
                    </a:cubicBezTo>
                  </a:path>
                </a:pathLst>
              </a:custGeom>
              <a:solidFill>
                <a:srgbClr val="D968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70" name="Freeform 471"/>
              <p:cNvSpPr>
                <a:spLocks noChangeArrowheads="1"/>
              </p:cNvSpPr>
              <p:nvPr/>
            </p:nvSpPr>
            <p:spPr bwMode="auto">
              <a:xfrm>
                <a:off x="1112" y="824"/>
                <a:ext cx="57" cy="95"/>
              </a:xfrm>
              <a:custGeom>
                <a:avLst/>
                <a:gdLst>
                  <a:gd name="T0" fmla="*/ 57 w 24"/>
                  <a:gd name="T1" fmla="*/ 88 h 40"/>
                  <a:gd name="T2" fmla="*/ 50 w 24"/>
                  <a:gd name="T3" fmla="*/ 7 h 40"/>
                  <a:gd name="T4" fmla="*/ 43 w 24"/>
                  <a:gd name="T5" fmla="*/ 0 h 40"/>
                  <a:gd name="T6" fmla="*/ 2 w 24"/>
                  <a:gd name="T7" fmla="*/ 50 h 40"/>
                  <a:gd name="T8" fmla="*/ 2 w 24"/>
                  <a:gd name="T9" fmla="*/ 57 h 40"/>
                  <a:gd name="T10" fmla="*/ 52 w 24"/>
                  <a:gd name="T11" fmla="*/ 95 h 40"/>
                  <a:gd name="T12" fmla="*/ 57 w 24"/>
                  <a:gd name="T13" fmla="*/ 88 h 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"/>
                  <a:gd name="T22" fmla="*/ 0 h 40"/>
                  <a:gd name="T23" fmla="*/ 24 w 24"/>
                  <a:gd name="T24" fmla="*/ 40 h 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" h="40">
                    <a:moveTo>
                      <a:pt x="24" y="37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20" y="2"/>
                      <a:pt x="19" y="0"/>
                      <a:pt x="18" y="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2"/>
                      <a:pt x="0" y="23"/>
                      <a:pt x="1" y="24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3" y="40"/>
                      <a:pt x="24" y="39"/>
                      <a:pt x="24" y="37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71" name="Freeform 472"/>
              <p:cNvSpPr>
                <a:spLocks noChangeArrowheads="1"/>
              </p:cNvSpPr>
              <p:nvPr/>
            </p:nvSpPr>
            <p:spPr bwMode="auto">
              <a:xfrm>
                <a:off x="1117" y="874"/>
                <a:ext cx="5" cy="5"/>
              </a:xfrm>
              <a:custGeom>
                <a:avLst/>
                <a:gdLst>
                  <a:gd name="T0" fmla="*/ 3 w 2"/>
                  <a:gd name="T1" fmla="*/ 5 h 2"/>
                  <a:gd name="T2" fmla="*/ 0 w 2"/>
                  <a:gd name="T3" fmla="*/ 3 h 2"/>
                  <a:gd name="T4" fmla="*/ 3 w 2"/>
                  <a:gd name="T5" fmla="*/ 0 h 2"/>
                  <a:gd name="T6" fmla="*/ 5 w 2"/>
                  <a:gd name="T7" fmla="*/ 3 h 2"/>
                  <a:gd name="T8" fmla="*/ 3 w 2"/>
                  <a:gd name="T9" fmla="*/ 5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72" name="Freeform 473"/>
              <p:cNvSpPr>
                <a:spLocks noChangeArrowheads="1"/>
              </p:cNvSpPr>
              <p:nvPr/>
            </p:nvSpPr>
            <p:spPr bwMode="auto">
              <a:xfrm>
                <a:off x="1318" y="573"/>
                <a:ext cx="64" cy="50"/>
              </a:xfrm>
              <a:custGeom>
                <a:avLst/>
                <a:gdLst>
                  <a:gd name="T0" fmla="*/ 64 w 27"/>
                  <a:gd name="T1" fmla="*/ 50 h 21"/>
                  <a:gd name="T2" fmla="*/ 64 w 27"/>
                  <a:gd name="T3" fmla="*/ 50 h 21"/>
                  <a:gd name="T4" fmla="*/ 0 w 27"/>
                  <a:gd name="T5" fmla="*/ 2 h 21"/>
                  <a:gd name="T6" fmla="*/ 0 w 27"/>
                  <a:gd name="T7" fmla="*/ 0 h 21"/>
                  <a:gd name="T8" fmla="*/ 64 w 27"/>
                  <a:gd name="T9" fmla="*/ 5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1"/>
                  <a:gd name="T17" fmla="*/ 27 w 2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1">
                    <a:moveTo>
                      <a:pt x="27" y="21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8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4"/>
                      <a:pt x="27" y="21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73" name="Freeform 474"/>
              <p:cNvSpPr>
                <a:spLocks noChangeArrowheads="1"/>
              </p:cNvSpPr>
              <p:nvPr/>
            </p:nvSpPr>
            <p:spPr bwMode="auto">
              <a:xfrm>
                <a:off x="1318" y="561"/>
                <a:ext cx="74" cy="62"/>
              </a:xfrm>
              <a:custGeom>
                <a:avLst/>
                <a:gdLst>
                  <a:gd name="T0" fmla="*/ 64 w 31"/>
                  <a:gd name="T1" fmla="*/ 62 h 26"/>
                  <a:gd name="T2" fmla="*/ 74 w 31"/>
                  <a:gd name="T3" fmla="*/ 45 h 26"/>
                  <a:gd name="T4" fmla="*/ 12 w 31"/>
                  <a:gd name="T5" fmla="*/ 0 h 26"/>
                  <a:gd name="T6" fmla="*/ 12 w 31"/>
                  <a:gd name="T7" fmla="*/ 0 h 26"/>
                  <a:gd name="T8" fmla="*/ 0 w 31"/>
                  <a:gd name="T9" fmla="*/ 12 h 26"/>
                  <a:gd name="T10" fmla="*/ 0 w 31"/>
                  <a:gd name="T11" fmla="*/ 12 h 26"/>
                  <a:gd name="T12" fmla="*/ 0 w 31"/>
                  <a:gd name="T13" fmla="*/ 14 h 26"/>
                  <a:gd name="T14" fmla="*/ 0 w 31"/>
                  <a:gd name="T15" fmla="*/ 12 h 26"/>
                  <a:gd name="T16" fmla="*/ 64 w 31"/>
                  <a:gd name="T17" fmla="*/ 62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26"/>
                  <a:gd name="T29" fmla="*/ 31 w 31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26">
                    <a:moveTo>
                      <a:pt x="27" y="26"/>
                    </a:moveTo>
                    <a:cubicBezTo>
                      <a:pt x="28" y="23"/>
                      <a:pt x="30" y="21"/>
                      <a:pt x="31" y="19"/>
                    </a:cubicBezTo>
                    <a:cubicBezTo>
                      <a:pt x="22" y="13"/>
                      <a:pt x="14" y="6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9" y="12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74" name="Freeform 475"/>
              <p:cNvSpPr>
                <a:spLocks noChangeArrowheads="1"/>
              </p:cNvSpPr>
              <p:nvPr/>
            </p:nvSpPr>
            <p:spPr bwMode="auto">
              <a:xfrm>
                <a:off x="1318" y="573"/>
                <a:ext cx="64" cy="48"/>
              </a:xfrm>
              <a:custGeom>
                <a:avLst/>
                <a:gdLst>
                  <a:gd name="T0" fmla="*/ 64 w 27"/>
                  <a:gd name="T1" fmla="*/ 48 h 20"/>
                  <a:gd name="T2" fmla="*/ 64 w 27"/>
                  <a:gd name="T3" fmla="*/ 48 h 20"/>
                  <a:gd name="T4" fmla="*/ 0 w 27"/>
                  <a:gd name="T5" fmla="*/ 0 h 20"/>
                  <a:gd name="T6" fmla="*/ 2 w 27"/>
                  <a:gd name="T7" fmla="*/ 0 h 20"/>
                  <a:gd name="T8" fmla="*/ 64 w 27"/>
                  <a:gd name="T9" fmla="*/ 48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0"/>
                  <a:gd name="T17" fmla="*/ 27 w 27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0">
                    <a:moveTo>
                      <a:pt x="27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6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75" name="Freeform 476"/>
              <p:cNvSpPr>
                <a:spLocks noChangeArrowheads="1"/>
              </p:cNvSpPr>
              <p:nvPr/>
            </p:nvSpPr>
            <p:spPr bwMode="auto">
              <a:xfrm>
                <a:off x="1318" y="559"/>
                <a:ext cx="76" cy="62"/>
              </a:xfrm>
              <a:custGeom>
                <a:avLst/>
                <a:gdLst>
                  <a:gd name="T0" fmla="*/ 64 w 32"/>
                  <a:gd name="T1" fmla="*/ 62 h 26"/>
                  <a:gd name="T2" fmla="*/ 76 w 32"/>
                  <a:gd name="T3" fmla="*/ 45 h 26"/>
                  <a:gd name="T4" fmla="*/ 14 w 32"/>
                  <a:gd name="T5" fmla="*/ 0 h 26"/>
                  <a:gd name="T6" fmla="*/ 12 w 32"/>
                  <a:gd name="T7" fmla="*/ 0 h 26"/>
                  <a:gd name="T8" fmla="*/ 2 w 32"/>
                  <a:gd name="T9" fmla="*/ 14 h 26"/>
                  <a:gd name="T10" fmla="*/ 2 w 32"/>
                  <a:gd name="T11" fmla="*/ 14 h 26"/>
                  <a:gd name="T12" fmla="*/ 0 w 32"/>
                  <a:gd name="T13" fmla="*/ 14 h 26"/>
                  <a:gd name="T14" fmla="*/ 2 w 32"/>
                  <a:gd name="T15" fmla="*/ 14 h 26"/>
                  <a:gd name="T16" fmla="*/ 64 w 32"/>
                  <a:gd name="T17" fmla="*/ 62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26"/>
                  <a:gd name="T29" fmla="*/ 32 w 32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26">
                    <a:moveTo>
                      <a:pt x="27" y="26"/>
                    </a:moveTo>
                    <a:cubicBezTo>
                      <a:pt x="29" y="24"/>
                      <a:pt x="30" y="22"/>
                      <a:pt x="32" y="19"/>
                    </a:cubicBezTo>
                    <a:cubicBezTo>
                      <a:pt x="23" y="13"/>
                      <a:pt x="14" y="6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4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0" y="12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76" name="Freeform 477"/>
              <p:cNvSpPr>
                <a:spLocks noChangeArrowheads="1"/>
              </p:cNvSpPr>
              <p:nvPr/>
            </p:nvSpPr>
            <p:spPr bwMode="auto">
              <a:xfrm>
                <a:off x="1321" y="571"/>
                <a:ext cx="63" cy="50"/>
              </a:xfrm>
              <a:custGeom>
                <a:avLst/>
                <a:gdLst>
                  <a:gd name="T0" fmla="*/ 63 w 27"/>
                  <a:gd name="T1" fmla="*/ 48 h 21"/>
                  <a:gd name="T2" fmla="*/ 63 w 27"/>
                  <a:gd name="T3" fmla="*/ 50 h 21"/>
                  <a:gd name="T4" fmla="*/ 0 w 27"/>
                  <a:gd name="T5" fmla="*/ 2 h 21"/>
                  <a:gd name="T6" fmla="*/ 0 w 27"/>
                  <a:gd name="T7" fmla="*/ 0 h 21"/>
                  <a:gd name="T8" fmla="*/ 63 w 27"/>
                  <a:gd name="T9" fmla="*/ 48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1"/>
                  <a:gd name="T17" fmla="*/ 27 w 2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1">
                    <a:moveTo>
                      <a:pt x="27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4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77" name="Freeform 478"/>
              <p:cNvSpPr>
                <a:spLocks noChangeArrowheads="1"/>
              </p:cNvSpPr>
              <p:nvPr/>
            </p:nvSpPr>
            <p:spPr bwMode="auto">
              <a:xfrm>
                <a:off x="1321" y="557"/>
                <a:ext cx="73" cy="61"/>
              </a:xfrm>
              <a:custGeom>
                <a:avLst/>
                <a:gdLst>
                  <a:gd name="T0" fmla="*/ 64 w 31"/>
                  <a:gd name="T1" fmla="*/ 61 h 26"/>
                  <a:gd name="T2" fmla="*/ 73 w 31"/>
                  <a:gd name="T3" fmla="*/ 47 h 26"/>
                  <a:gd name="T4" fmla="*/ 12 w 31"/>
                  <a:gd name="T5" fmla="*/ 0 h 26"/>
                  <a:gd name="T6" fmla="*/ 12 w 31"/>
                  <a:gd name="T7" fmla="*/ 2 h 26"/>
                  <a:gd name="T8" fmla="*/ 0 w 31"/>
                  <a:gd name="T9" fmla="*/ 14 h 26"/>
                  <a:gd name="T10" fmla="*/ 0 w 31"/>
                  <a:gd name="T11" fmla="*/ 14 h 26"/>
                  <a:gd name="T12" fmla="*/ 0 w 31"/>
                  <a:gd name="T13" fmla="*/ 16 h 26"/>
                  <a:gd name="T14" fmla="*/ 0 w 31"/>
                  <a:gd name="T15" fmla="*/ 14 h 26"/>
                  <a:gd name="T16" fmla="*/ 64 w 31"/>
                  <a:gd name="T17" fmla="*/ 61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26"/>
                  <a:gd name="T29" fmla="*/ 31 w 31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26">
                    <a:moveTo>
                      <a:pt x="27" y="26"/>
                    </a:moveTo>
                    <a:cubicBezTo>
                      <a:pt x="28" y="24"/>
                      <a:pt x="30" y="22"/>
                      <a:pt x="31" y="20"/>
                    </a:cubicBezTo>
                    <a:cubicBezTo>
                      <a:pt x="22" y="13"/>
                      <a:pt x="14" y="7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2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3"/>
                      <a:pt x="18" y="20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78" name="Freeform 479"/>
              <p:cNvSpPr>
                <a:spLocks noChangeArrowheads="1"/>
              </p:cNvSpPr>
              <p:nvPr/>
            </p:nvSpPr>
            <p:spPr bwMode="auto">
              <a:xfrm>
                <a:off x="1321" y="568"/>
                <a:ext cx="63" cy="50"/>
              </a:xfrm>
              <a:custGeom>
                <a:avLst/>
                <a:gdLst>
                  <a:gd name="T0" fmla="*/ 63 w 27"/>
                  <a:gd name="T1" fmla="*/ 50 h 21"/>
                  <a:gd name="T2" fmla="*/ 63 w 27"/>
                  <a:gd name="T3" fmla="*/ 50 h 21"/>
                  <a:gd name="T4" fmla="*/ 0 w 27"/>
                  <a:gd name="T5" fmla="*/ 2 h 21"/>
                  <a:gd name="T6" fmla="*/ 2 w 27"/>
                  <a:gd name="T7" fmla="*/ 0 h 21"/>
                  <a:gd name="T8" fmla="*/ 63 w 27"/>
                  <a:gd name="T9" fmla="*/ 5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1"/>
                  <a:gd name="T17" fmla="*/ 27 w 2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1">
                    <a:moveTo>
                      <a:pt x="27" y="21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8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7"/>
                      <a:pt x="19" y="14"/>
                      <a:pt x="27" y="21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79" name="Freeform 480"/>
              <p:cNvSpPr>
                <a:spLocks noChangeArrowheads="1"/>
              </p:cNvSpPr>
              <p:nvPr/>
            </p:nvSpPr>
            <p:spPr bwMode="auto">
              <a:xfrm>
                <a:off x="1321" y="557"/>
                <a:ext cx="75" cy="61"/>
              </a:xfrm>
              <a:custGeom>
                <a:avLst/>
                <a:gdLst>
                  <a:gd name="T0" fmla="*/ 63 w 32"/>
                  <a:gd name="T1" fmla="*/ 61 h 26"/>
                  <a:gd name="T2" fmla="*/ 75 w 32"/>
                  <a:gd name="T3" fmla="*/ 45 h 26"/>
                  <a:gd name="T4" fmla="*/ 14 w 32"/>
                  <a:gd name="T5" fmla="*/ 0 h 26"/>
                  <a:gd name="T6" fmla="*/ 12 w 32"/>
                  <a:gd name="T7" fmla="*/ 0 h 26"/>
                  <a:gd name="T8" fmla="*/ 2 w 32"/>
                  <a:gd name="T9" fmla="*/ 12 h 26"/>
                  <a:gd name="T10" fmla="*/ 2 w 32"/>
                  <a:gd name="T11" fmla="*/ 12 h 26"/>
                  <a:gd name="T12" fmla="*/ 0 w 32"/>
                  <a:gd name="T13" fmla="*/ 14 h 26"/>
                  <a:gd name="T14" fmla="*/ 2 w 32"/>
                  <a:gd name="T15" fmla="*/ 12 h 26"/>
                  <a:gd name="T16" fmla="*/ 63 w 32"/>
                  <a:gd name="T17" fmla="*/ 61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26"/>
                  <a:gd name="T29" fmla="*/ 32 w 32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26">
                    <a:moveTo>
                      <a:pt x="27" y="26"/>
                    </a:moveTo>
                    <a:cubicBezTo>
                      <a:pt x="29" y="23"/>
                      <a:pt x="30" y="21"/>
                      <a:pt x="32" y="19"/>
                    </a:cubicBezTo>
                    <a:cubicBezTo>
                      <a:pt x="23" y="13"/>
                      <a:pt x="14" y="6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0" y="12"/>
                      <a:pt x="19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80" name="Freeform 481"/>
              <p:cNvSpPr>
                <a:spLocks noChangeArrowheads="1"/>
              </p:cNvSpPr>
              <p:nvPr/>
            </p:nvSpPr>
            <p:spPr bwMode="auto">
              <a:xfrm>
                <a:off x="1323" y="568"/>
                <a:ext cx="64" cy="48"/>
              </a:xfrm>
              <a:custGeom>
                <a:avLst/>
                <a:gdLst>
                  <a:gd name="T0" fmla="*/ 64 w 27"/>
                  <a:gd name="T1" fmla="*/ 48 h 20"/>
                  <a:gd name="T2" fmla="*/ 64 w 27"/>
                  <a:gd name="T3" fmla="*/ 48 h 20"/>
                  <a:gd name="T4" fmla="*/ 0 w 27"/>
                  <a:gd name="T5" fmla="*/ 0 h 20"/>
                  <a:gd name="T6" fmla="*/ 0 w 27"/>
                  <a:gd name="T7" fmla="*/ 0 h 20"/>
                  <a:gd name="T8" fmla="*/ 64 w 27"/>
                  <a:gd name="T9" fmla="*/ 48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0"/>
                  <a:gd name="T17" fmla="*/ 27 w 27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0">
                    <a:moveTo>
                      <a:pt x="27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6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81" name="Freeform 482"/>
              <p:cNvSpPr>
                <a:spLocks noChangeArrowheads="1"/>
              </p:cNvSpPr>
              <p:nvPr/>
            </p:nvSpPr>
            <p:spPr bwMode="auto">
              <a:xfrm>
                <a:off x="1323" y="554"/>
                <a:ext cx="73" cy="62"/>
              </a:xfrm>
              <a:custGeom>
                <a:avLst/>
                <a:gdLst>
                  <a:gd name="T0" fmla="*/ 64 w 31"/>
                  <a:gd name="T1" fmla="*/ 62 h 26"/>
                  <a:gd name="T2" fmla="*/ 73 w 31"/>
                  <a:gd name="T3" fmla="*/ 45 h 26"/>
                  <a:gd name="T4" fmla="*/ 12 w 31"/>
                  <a:gd name="T5" fmla="*/ 0 h 26"/>
                  <a:gd name="T6" fmla="*/ 12 w 31"/>
                  <a:gd name="T7" fmla="*/ 0 h 26"/>
                  <a:gd name="T8" fmla="*/ 0 w 31"/>
                  <a:gd name="T9" fmla="*/ 12 h 26"/>
                  <a:gd name="T10" fmla="*/ 0 w 31"/>
                  <a:gd name="T11" fmla="*/ 14 h 26"/>
                  <a:gd name="T12" fmla="*/ 0 w 31"/>
                  <a:gd name="T13" fmla="*/ 14 h 26"/>
                  <a:gd name="T14" fmla="*/ 0 w 31"/>
                  <a:gd name="T15" fmla="*/ 14 h 26"/>
                  <a:gd name="T16" fmla="*/ 64 w 31"/>
                  <a:gd name="T17" fmla="*/ 62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26"/>
                  <a:gd name="T29" fmla="*/ 31 w 31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26">
                    <a:moveTo>
                      <a:pt x="27" y="26"/>
                    </a:moveTo>
                    <a:cubicBezTo>
                      <a:pt x="28" y="24"/>
                      <a:pt x="30" y="22"/>
                      <a:pt x="31" y="19"/>
                    </a:cubicBezTo>
                    <a:cubicBezTo>
                      <a:pt x="23" y="13"/>
                      <a:pt x="14" y="6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4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2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82" name="Freeform 483"/>
              <p:cNvSpPr>
                <a:spLocks noChangeArrowheads="1"/>
              </p:cNvSpPr>
              <p:nvPr/>
            </p:nvSpPr>
            <p:spPr bwMode="auto">
              <a:xfrm>
                <a:off x="1323" y="566"/>
                <a:ext cx="64" cy="50"/>
              </a:xfrm>
              <a:custGeom>
                <a:avLst/>
                <a:gdLst>
                  <a:gd name="T0" fmla="*/ 64 w 27"/>
                  <a:gd name="T1" fmla="*/ 48 h 21"/>
                  <a:gd name="T2" fmla="*/ 64 w 27"/>
                  <a:gd name="T3" fmla="*/ 50 h 21"/>
                  <a:gd name="T4" fmla="*/ 0 w 27"/>
                  <a:gd name="T5" fmla="*/ 0 h 21"/>
                  <a:gd name="T6" fmla="*/ 2 w 27"/>
                  <a:gd name="T7" fmla="*/ 0 h 21"/>
                  <a:gd name="T8" fmla="*/ 64 w 27"/>
                  <a:gd name="T9" fmla="*/ 48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1"/>
                  <a:gd name="T17" fmla="*/ 27 w 2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1">
                    <a:moveTo>
                      <a:pt x="27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7"/>
                      <a:pt x="19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83" name="Freeform 484"/>
              <p:cNvSpPr>
                <a:spLocks noChangeArrowheads="1"/>
              </p:cNvSpPr>
              <p:nvPr/>
            </p:nvSpPr>
            <p:spPr bwMode="auto">
              <a:xfrm>
                <a:off x="1323" y="552"/>
                <a:ext cx="76" cy="61"/>
              </a:xfrm>
              <a:custGeom>
                <a:avLst/>
                <a:gdLst>
                  <a:gd name="T0" fmla="*/ 64 w 32"/>
                  <a:gd name="T1" fmla="*/ 61 h 26"/>
                  <a:gd name="T2" fmla="*/ 76 w 32"/>
                  <a:gd name="T3" fmla="*/ 47 h 26"/>
                  <a:gd name="T4" fmla="*/ 14 w 32"/>
                  <a:gd name="T5" fmla="*/ 0 h 26"/>
                  <a:gd name="T6" fmla="*/ 12 w 32"/>
                  <a:gd name="T7" fmla="*/ 2 h 26"/>
                  <a:gd name="T8" fmla="*/ 2 w 32"/>
                  <a:gd name="T9" fmla="*/ 14 h 26"/>
                  <a:gd name="T10" fmla="*/ 2 w 32"/>
                  <a:gd name="T11" fmla="*/ 14 h 26"/>
                  <a:gd name="T12" fmla="*/ 0 w 32"/>
                  <a:gd name="T13" fmla="*/ 14 h 26"/>
                  <a:gd name="T14" fmla="*/ 2 w 32"/>
                  <a:gd name="T15" fmla="*/ 14 h 26"/>
                  <a:gd name="T16" fmla="*/ 64 w 32"/>
                  <a:gd name="T17" fmla="*/ 61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26"/>
                  <a:gd name="T29" fmla="*/ 32 w 32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26">
                    <a:moveTo>
                      <a:pt x="27" y="26"/>
                    </a:moveTo>
                    <a:cubicBezTo>
                      <a:pt x="29" y="24"/>
                      <a:pt x="30" y="22"/>
                      <a:pt x="32" y="20"/>
                    </a:cubicBezTo>
                    <a:cubicBezTo>
                      <a:pt x="23" y="13"/>
                      <a:pt x="14" y="7"/>
                      <a:pt x="6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2"/>
                      <a:pt x="2" y="4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0" y="13"/>
                      <a:pt x="19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84" name="Freeform 485"/>
              <p:cNvSpPr>
                <a:spLocks noChangeArrowheads="1"/>
              </p:cNvSpPr>
              <p:nvPr/>
            </p:nvSpPr>
            <p:spPr bwMode="auto">
              <a:xfrm>
                <a:off x="1325" y="564"/>
                <a:ext cx="64" cy="49"/>
              </a:xfrm>
              <a:custGeom>
                <a:avLst/>
                <a:gdLst>
                  <a:gd name="T0" fmla="*/ 64 w 27"/>
                  <a:gd name="T1" fmla="*/ 47 h 21"/>
                  <a:gd name="T2" fmla="*/ 64 w 27"/>
                  <a:gd name="T3" fmla="*/ 49 h 21"/>
                  <a:gd name="T4" fmla="*/ 0 w 27"/>
                  <a:gd name="T5" fmla="*/ 2 h 21"/>
                  <a:gd name="T6" fmla="*/ 0 w 27"/>
                  <a:gd name="T7" fmla="*/ 0 h 21"/>
                  <a:gd name="T8" fmla="*/ 64 w 27"/>
                  <a:gd name="T9" fmla="*/ 47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1"/>
                  <a:gd name="T17" fmla="*/ 27 w 2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1">
                    <a:moveTo>
                      <a:pt x="27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8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4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85" name="Freeform 486"/>
              <p:cNvSpPr>
                <a:spLocks noChangeArrowheads="1"/>
              </p:cNvSpPr>
              <p:nvPr/>
            </p:nvSpPr>
            <p:spPr bwMode="auto">
              <a:xfrm>
                <a:off x="1325" y="549"/>
                <a:ext cx="74" cy="62"/>
              </a:xfrm>
              <a:custGeom>
                <a:avLst/>
                <a:gdLst>
                  <a:gd name="T0" fmla="*/ 64 w 31"/>
                  <a:gd name="T1" fmla="*/ 62 h 26"/>
                  <a:gd name="T2" fmla="*/ 74 w 31"/>
                  <a:gd name="T3" fmla="*/ 48 h 26"/>
                  <a:gd name="T4" fmla="*/ 12 w 31"/>
                  <a:gd name="T5" fmla="*/ 0 h 26"/>
                  <a:gd name="T6" fmla="*/ 12 w 31"/>
                  <a:gd name="T7" fmla="*/ 2 h 26"/>
                  <a:gd name="T8" fmla="*/ 0 w 31"/>
                  <a:gd name="T9" fmla="*/ 14 h 26"/>
                  <a:gd name="T10" fmla="*/ 0 w 31"/>
                  <a:gd name="T11" fmla="*/ 14 h 26"/>
                  <a:gd name="T12" fmla="*/ 0 w 31"/>
                  <a:gd name="T13" fmla="*/ 17 h 26"/>
                  <a:gd name="T14" fmla="*/ 0 w 31"/>
                  <a:gd name="T15" fmla="*/ 14 h 26"/>
                  <a:gd name="T16" fmla="*/ 64 w 31"/>
                  <a:gd name="T17" fmla="*/ 62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26"/>
                  <a:gd name="T29" fmla="*/ 31 w 31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26">
                    <a:moveTo>
                      <a:pt x="27" y="26"/>
                    </a:moveTo>
                    <a:cubicBezTo>
                      <a:pt x="28" y="24"/>
                      <a:pt x="30" y="22"/>
                      <a:pt x="31" y="20"/>
                    </a:cubicBezTo>
                    <a:cubicBezTo>
                      <a:pt x="23" y="13"/>
                      <a:pt x="14" y="7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3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3"/>
                      <a:pt x="18" y="20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86" name="Freeform 487"/>
              <p:cNvSpPr>
                <a:spLocks noChangeArrowheads="1"/>
              </p:cNvSpPr>
              <p:nvPr/>
            </p:nvSpPr>
            <p:spPr bwMode="auto">
              <a:xfrm>
                <a:off x="1325" y="564"/>
                <a:ext cx="67" cy="47"/>
              </a:xfrm>
              <a:custGeom>
                <a:avLst/>
                <a:gdLst>
                  <a:gd name="T0" fmla="*/ 67 w 28"/>
                  <a:gd name="T1" fmla="*/ 47 h 20"/>
                  <a:gd name="T2" fmla="*/ 65 w 28"/>
                  <a:gd name="T3" fmla="*/ 47 h 20"/>
                  <a:gd name="T4" fmla="*/ 0 w 28"/>
                  <a:gd name="T5" fmla="*/ 0 h 20"/>
                  <a:gd name="T6" fmla="*/ 2 w 28"/>
                  <a:gd name="T7" fmla="*/ 0 h 20"/>
                  <a:gd name="T8" fmla="*/ 67 w 28"/>
                  <a:gd name="T9" fmla="*/ 4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0"/>
                  <a:gd name="T17" fmla="*/ 28 w 28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0">
                    <a:moveTo>
                      <a:pt x="28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6"/>
                      <a:pt x="19" y="13"/>
                      <a:pt x="28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87" name="Freeform 488"/>
              <p:cNvSpPr>
                <a:spLocks noChangeArrowheads="1"/>
              </p:cNvSpPr>
              <p:nvPr/>
            </p:nvSpPr>
            <p:spPr bwMode="auto">
              <a:xfrm>
                <a:off x="1325" y="549"/>
                <a:ext cx="76" cy="62"/>
              </a:xfrm>
              <a:custGeom>
                <a:avLst/>
                <a:gdLst>
                  <a:gd name="T0" fmla="*/ 66 w 32"/>
                  <a:gd name="T1" fmla="*/ 62 h 26"/>
                  <a:gd name="T2" fmla="*/ 76 w 32"/>
                  <a:gd name="T3" fmla="*/ 45 h 26"/>
                  <a:gd name="T4" fmla="*/ 14 w 32"/>
                  <a:gd name="T5" fmla="*/ 0 h 26"/>
                  <a:gd name="T6" fmla="*/ 12 w 32"/>
                  <a:gd name="T7" fmla="*/ 0 h 26"/>
                  <a:gd name="T8" fmla="*/ 2 w 32"/>
                  <a:gd name="T9" fmla="*/ 12 h 26"/>
                  <a:gd name="T10" fmla="*/ 2 w 32"/>
                  <a:gd name="T11" fmla="*/ 14 h 26"/>
                  <a:gd name="T12" fmla="*/ 0 w 32"/>
                  <a:gd name="T13" fmla="*/ 14 h 26"/>
                  <a:gd name="T14" fmla="*/ 2 w 32"/>
                  <a:gd name="T15" fmla="*/ 14 h 26"/>
                  <a:gd name="T16" fmla="*/ 66 w 32"/>
                  <a:gd name="T17" fmla="*/ 62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26"/>
                  <a:gd name="T29" fmla="*/ 32 w 32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26">
                    <a:moveTo>
                      <a:pt x="28" y="26"/>
                    </a:moveTo>
                    <a:cubicBezTo>
                      <a:pt x="29" y="24"/>
                      <a:pt x="30" y="21"/>
                      <a:pt x="32" y="19"/>
                    </a:cubicBezTo>
                    <a:cubicBezTo>
                      <a:pt x="23" y="13"/>
                      <a:pt x="14" y="6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4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0" y="12"/>
                      <a:pt x="19" y="19"/>
                      <a:pt x="28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88" name="Freeform 489"/>
              <p:cNvSpPr>
                <a:spLocks noChangeArrowheads="1"/>
              </p:cNvSpPr>
              <p:nvPr/>
            </p:nvSpPr>
            <p:spPr bwMode="auto">
              <a:xfrm>
                <a:off x="1328" y="561"/>
                <a:ext cx="64" cy="50"/>
              </a:xfrm>
              <a:custGeom>
                <a:avLst/>
                <a:gdLst>
                  <a:gd name="T0" fmla="*/ 64 w 27"/>
                  <a:gd name="T1" fmla="*/ 48 h 21"/>
                  <a:gd name="T2" fmla="*/ 64 w 27"/>
                  <a:gd name="T3" fmla="*/ 50 h 21"/>
                  <a:gd name="T4" fmla="*/ 0 w 27"/>
                  <a:gd name="T5" fmla="*/ 0 h 21"/>
                  <a:gd name="T6" fmla="*/ 0 w 27"/>
                  <a:gd name="T7" fmla="*/ 0 h 21"/>
                  <a:gd name="T8" fmla="*/ 64 w 27"/>
                  <a:gd name="T9" fmla="*/ 48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1"/>
                  <a:gd name="T17" fmla="*/ 27 w 2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1">
                    <a:moveTo>
                      <a:pt x="27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89" name="Freeform 490"/>
              <p:cNvSpPr>
                <a:spLocks noChangeArrowheads="1"/>
              </p:cNvSpPr>
              <p:nvPr/>
            </p:nvSpPr>
            <p:spPr bwMode="auto">
              <a:xfrm>
                <a:off x="1328" y="547"/>
                <a:ext cx="73" cy="62"/>
              </a:xfrm>
              <a:custGeom>
                <a:avLst/>
                <a:gdLst>
                  <a:gd name="T0" fmla="*/ 64 w 31"/>
                  <a:gd name="T1" fmla="*/ 62 h 26"/>
                  <a:gd name="T2" fmla="*/ 73 w 31"/>
                  <a:gd name="T3" fmla="*/ 48 h 26"/>
                  <a:gd name="T4" fmla="*/ 12 w 31"/>
                  <a:gd name="T5" fmla="*/ 0 h 26"/>
                  <a:gd name="T6" fmla="*/ 12 w 31"/>
                  <a:gd name="T7" fmla="*/ 2 h 26"/>
                  <a:gd name="T8" fmla="*/ 0 w 31"/>
                  <a:gd name="T9" fmla="*/ 14 h 26"/>
                  <a:gd name="T10" fmla="*/ 0 w 31"/>
                  <a:gd name="T11" fmla="*/ 14 h 26"/>
                  <a:gd name="T12" fmla="*/ 0 w 31"/>
                  <a:gd name="T13" fmla="*/ 14 h 26"/>
                  <a:gd name="T14" fmla="*/ 0 w 31"/>
                  <a:gd name="T15" fmla="*/ 14 h 26"/>
                  <a:gd name="T16" fmla="*/ 64 w 31"/>
                  <a:gd name="T17" fmla="*/ 62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26"/>
                  <a:gd name="T29" fmla="*/ 31 w 31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26">
                    <a:moveTo>
                      <a:pt x="27" y="26"/>
                    </a:moveTo>
                    <a:cubicBezTo>
                      <a:pt x="28" y="24"/>
                      <a:pt x="30" y="22"/>
                      <a:pt x="31" y="20"/>
                    </a:cubicBezTo>
                    <a:cubicBezTo>
                      <a:pt x="23" y="13"/>
                      <a:pt x="14" y="7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2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3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90" name="Freeform 491"/>
              <p:cNvSpPr>
                <a:spLocks noChangeArrowheads="1"/>
              </p:cNvSpPr>
              <p:nvPr/>
            </p:nvSpPr>
            <p:spPr bwMode="auto">
              <a:xfrm>
                <a:off x="1328" y="559"/>
                <a:ext cx="66" cy="50"/>
              </a:xfrm>
              <a:custGeom>
                <a:avLst/>
                <a:gdLst>
                  <a:gd name="T0" fmla="*/ 66 w 28"/>
                  <a:gd name="T1" fmla="*/ 48 h 21"/>
                  <a:gd name="T2" fmla="*/ 64 w 28"/>
                  <a:gd name="T3" fmla="*/ 50 h 21"/>
                  <a:gd name="T4" fmla="*/ 0 w 28"/>
                  <a:gd name="T5" fmla="*/ 2 h 21"/>
                  <a:gd name="T6" fmla="*/ 2 w 28"/>
                  <a:gd name="T7" fmla="*/ 0 h 21"/>
                  <a:gd name="T8" fmla="*/ 66 w 28"/>
                  <a:gd name="T9" fmla="*/ 48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1"/>
                  <a:gd name="T17" fmla="*/ 28 w 28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1">
                    <a:moveTo>
                      <a:pt x="28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7"/>
                      <a:pt x="19" y="14"/>
                      <a:pt x="28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91" name="Freeform 492"/>
              <p:cNvSpPr>
                <a:spLocks noChangeArrowheads="1"/>
              </p:cNvSpPr>
              <p:nvPr/>
            </p:nvSpPr>
            <p:spPr bwMode="auto">
              <a:xfrm>
                <a:off x="1328" y="545"/>
                <a:ext cx="75" cy="61"/>
              </a:xfrm>
              <a:custGeom>
                <a:avLst/>
                <a:gdLst>
                  <a:gd name="T0" fmla="*/ 66 w 32"/>
                  <a:gd name="T1" fmla="*/ 61 h 26"/>
                  <a:gd name="T2" fmla="*/ 75 w 32"/>
                  <a:gd name="T3" fmla="*/ 47 h 26"/>
                  <a:gd name="T4" fmla="*/ 14 w 32"/>
                  <a:gd name="T5" fmla="*/ 0 h 26"/>
                  <a:gd name="T6" fmla="*/ 12 w 32"/>
                  <a:gd name="T7" fmla="*/ 2 h 26"/>
                  <a:gd name="T8" fmla="*/ 2 w 32"/>
                  <a:gd name="T9" fmla="*/ 14 h 26"/>
                  <a:gd name="T10" fmla="*/ 2 w 32"/>
                  <a:gd name="T11" fmla="*/ 14 h 26"/>
                  <a:gd name="T12" fmla="*/ 0 w 32"/>
                  <a:gd name="T13" fmla="*/ 16 h 26"/>
                  <a:gd name="T14" fmla="*/ 2 w 32"/>
                  <a:gd name="T15" fmla="*/ 14 h 26"/>
                  <a:gd name="T16" fmla="*/ 66 w 32"/>
                  <a:gd name="T17" fmla="*/ 61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26"/>
                  <a:gd name="T29" fmla="*/ 32 w 32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26">
                    <a:moveTo>
                      <a:pt x="28" y="26"/>
                    </a:moveTo>
                    <a:cubicBezTo>
                      <a:pt x="29" y="24"/>
                      <a:pt x="30" y="22"/>
                      <a:pt x="32" y="20"/>
                    </a:cubicBezTo>
                    <a:cubicBezTo>
                      <a:pt x="23" y="13"/>
                      <a:pt x="14" y="7"/>
                      <a:pt x="6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0" y="13"/>
                      <a:pt x="19" y="20"/>
                      <a:pt x="28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92" name="Freeform 493"/>
              <p:cNvSpPr>
                <a:spLocks noChangeArrowheads="1"/>
              </p:cNvSpPr>
              <p:nvPr/>
            </p:nvSpPr>
            <p:spPr bwMode="auto">
              <a:xfrm>
                <a:off x="1330" y="559"/>
                <a:ext cx="64" cy="47"/>
              </a:xfrm>
              <a:custGeom>
                <a:avLst/>
                <a:gdLst>
                  <a:gd name="T0" fmla="*/ 64 w 27"/>
                  <a:gd name="T1" fmla="*/ 47 h 20"/>
                  <a:gd name="T2" fmla="*/ 64 w 27"/>
                  <a:gd name="T3" fmla="*/ 47 h 20"/>
                  <a:gd name="T4" fmla="*/ 0 w 27"/>
                  <a:gd name="T5" fmla="*/ 0 h 20"/>
                  <a:gd name="T6" fmla="*/ 0 w 27"/>
                  <a:gd name="T7" fmla="*/ 0 h 20"/>
                  <a:gd name="T8" fmla="*/ 64 w 27"/>
                  <a:gd name="T9" fmla="*/ 4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0"/>
                  <a:gd name="T17" fmla="*/ 27 w 27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0">
                    <a:moveTo>
                      <a:pt x="27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3"/>
                      <a:pt x="9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6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93" name="Freeform 494"/>
              <p:cNvSpPr>
                <a:spLocks noChangeArrowheads="1"/>
              </p:cNvSpPr>
              <p:nvPr/>
            </p:nvSpPr>
            <p:spPr bwMode="auto">
              <a:xfrm>
                <a:off x="1330" y="545"/>
                <a:ext cx="73" cy="61"/>
              </a:xfrm>
              <a:custGeom>
                <a:avLst/>
                <a:gdLst>
                  <a:gd name="T0" fmla="*/ 64 w 31"/>
                  <a:gd name="T1" fmla="*/ 61 h 26"/>
                  <a:gd name="T2" fmla="*/ 73 w 31"/>
                  <a:gd name="T3" fmla="*/ 45 h 26"/>
                  <a:gd name="T4" fmla="*/ 12 w 31"/>
                  <a:gd name="T5" fmla="*/ 0 h 26"/>
                  <a:gd name="T6" fmla="*/ 12 w 31"/>
                  <a:gd name="T7" fmla="*/ 0 h 26"/>
                  <a:gd name="T8" fmla="*/ 0 w 31"/>
                  <a:gd name="T9" fmla="*/ 12 h 26"/>
                  <a:gd name="T10" fmla="*/ 0 w 31"/>
                  <a:gd name="T11" fmla="*/ 14 h 26"/>
                  <a:gd name="T12" fmla="*/ 0 w 31"/>
                  <a:gd name="T13" fmla="*/ 14 h 26"/>
                  <a:gd name="T14" fmla="*/ 0 w 31"/>
                  <a:gd name="T15" fmla="*/ 14 h 26"/>
                  <a:gd name="T16" fmla="*/ 64 w 31"/>
                  <a:gd name="T17" fmla="*/ 61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26"/>
                  <a:gd name="T29" fmla="*/ 31 w 31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26">
                    <a:moveTo>
                      <a:pt x="27" y="26"/>
                    </a:moveTo>
                    <a:cubicBezTo>
                      <a:pt x="28" y="24"/>
                      <a:pt x="30" y="21"/>
                      <a:pt x="31" y="19"/>
                    </a:cubicBezTo>
                    <a:cubicBezTo>
                      <a:pt x="23" y="13"/>
                      <a:pt x="14" y="6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4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2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94" name="Freeform 495"/>
              <p:cNvSpPr>
                <a:spLocks noChangeArrowheads="1"/>
              </p:cNvSpPr>
              <p:nvPr/>
            </p:nvSpPr>
            <p:spPr bwMode="auto">
              <a:xfrm>
                <a:off x="1330" y="557"/>
                <a:ext cx="66" cy="49"/>
              </a:xfrm>
              <a:custGeom>
                <a:avLst/>
                <a:gdLst>
                  <a:gd name="T0" fmla="*/ 66 w 28"/>
                  <a:gd name="T1" fmla="*/ 47 h 21"/>
                  <a:gd name="T2" fmla="*/ 64 w 28"/>
                  <a:gd name="T3" fmla="*/ 49 h 21"/>
                  <a:gd name="T4" fmla="*/ 0 w 28"/>
                  <a:gd name="T5" fmla="*/ 0 h 21"/>
                  <a:gd name="T6" fmla="*/ 2 w 28"/>
                  <a:gd name="T7" fmla="*/ 0 h 21"/>
                  <a:gd name="T8" fmla="*/ 66 w 28"/>
                  <a:gd name="T9" fmla="*/ 47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1"/>
                  <a:gd name="T17" fmla="*/ 28 w 28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1">
                    <a:moveTo>
                      <a:pt x="28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7"/>
                      <a:pt x="19" y="13"/>
                      <a:pt x="28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95" name="Freeform 496"/>
              <p:cNvSpPr>
                <a:spLocks noChangeArrowheads="1"/>
              </p:cNvSpPr>
              <p:nvPr/>
            </p:nvSpPr>
            <p:spPr bwMode="auto">
              <a:xfrm>
                <a:off x="1330" y="542"/>
                <a:ext cx="76" cy="62"/>
              </a:xfrm>
              <a:custGeom>
                <a:avLst/>
                <a:gdLst>
                  <a:gd name="T0" fmla="*/ 66 w 32"/>
                  <a:gd name="T1" fmla="*/ 62 h 26"/>
                  <a:gd name="T2" fmla="*/ 76 w 32"/>
                  <a:gd name="T3" fmla="*/ 45 h 26"/>
                  <a:gd name="T4" fmla="*/ 14 w 32"/>
                  <a:gd name="T5" fmla="*/ 0 h 26"/>
                  <a:gd name="T6" fmla="*/ 12 w 32"/>
                  <a:gd name="T7" fmla="*/ 0 h 26"/>
                  <a:gd name="T8" fmla="*/ 2 w 32"/>
                  <a:gd name="T9" fmla="*/ 14 h 26"/>
                  <a:gd name="T10" fmla="*/ 2 w 32"/>
                  <a:gd name="T11" fmla="*/ 14 h 26"/>
                  <a:gd name="T12" fmla="*/ 0 w 32"/>
                  <a:gd name="T13" fmla="*/ 14 h 26"/>
                  <a:gd name="T14" fmla="*/ 2 w 32"/>
                  <a:gd name="T15" fmla="*/ 14 h 26"/>
                  <a:gd name="T16" fmla="*/ 66 w 32"/>
                  <a:gd name="T17" fmla="*/ 62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26"/>
                  <a:gd name="T29" fmla="*/ 32 w 32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26">
                    <a:moveTo>
                      <a:pt x="28" y="26"/>
                    </a:moveTo>
                    <a:cubicBezTo>
                      <a:pt x="29" y="24"/>
                      <a:pt x="30" y="22"/>
                      <a:pt x="32" y="19"/>
                    </a:cubicBezTo>
                    <a:cubicBezTo>
                      <a:pt x="23" y="13"/>
                      <a:pt x="14" y="6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4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0" y="13"/>
                      <a:pt x="19" y="19"/>
                      <a:pt x="28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96" name="Freeform 497"/>
              <p:cNvSpPr>
                <a:spLocks noChangeArrowheads="1"/>
              </p:cNvSpPr>
              <p:nvPr/>
            </p:nvSpPr>
            <p:spPr bwMode="auto">
              <a:xfrm>
                <a:off x="1332" y="554"/>
                <a:ext cx="64" cy="50"/>
              </a:xfrm>
              <a:custGeom>
                <a:avLst/>
                <a:gdLst>
                  <a:gd name="T0" fmla="*/ 64 w 27"/>
                  <a:gd name="T1" fmla="*/ 48 h 21"/>
                  <a:gd name="T2" fmla="*/ 64 w 27"/>
                  <a:gd name="T3" fmla="*/ 50 h 21"/>
                  <a:gd name="T4" fmla="*/ 0 w 27"/>
                  <a:gd name="T5" fmla="*/ 2 h 21"/>
                  <a:gd name="T6" fmla="*/ 0 w 27"/>
                  <a:gd name="T7" fmla="*/ 0 h 21"/>
                  <a:gd name="T8" fmla="*/ 64 w 27"/>
                  <a:gd name="T9" fmla="*/ 48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1"/>
                  <a:gd name="T17" fmla="*/ 27 w 2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1">
                    <a:moveTo>
                      <a:pt x="27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4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97" name="Freeform 498"/>
              <p:cNvSpPr>
                <a:spLocks noChangeArrowheads="1"/>
              </p:cNvSpPr>
              <p:nvPr/>
            </p:nvSpPr>
            <p:spPr bwMode="auto">
              <a:xfrm>
                <a:off x="1332" y="540"/>
                <a:ext cx="74" cy="62"/>
              </a:xfrm>
              <a:custGeom>
                <a:avLst/>
                <a:gdLst>
                  <a:gd name="T0" fmla="*/ 64 w 31"/>
                  <a:gd name="T1" fmla="*/ 62 h 26"/>
                  <a:gd name="T2" fmla="*/ 74 w 31"/>
                  <a:gd name="T3" fmla="*/ 48 h 26"/>
                  <a:gd name="T4" fmla="*/ 12 w 31"/>
                  <a:gd name="T5" fmla="*/ 0 h 26"/>
                  <a:gd name="T6" fmla="*/ 12 w 31"/>
                  <a:gd name="T7" fmla="*/ 2 h 26"/>
                  <a:gd name="T8" fmla="*/ 0 w 31"/>
                  <a:gd name="T9" fmla="*/ 14 h 26"/>
                  <a:gd name="T10" fmla="*/ 0 w 31"/>
                  <a:gd name="T11" fmla="*/ 14 h 26"/>
                  <a:gd name="T12" fmla="*/ 0 w 31"/>
                  <a:gd name="T13" fmla="*/ 17 h 26"/>
                  <a:gd name="T14" fmla="*/ 0 w 31"/>
                  <a:gd name="T15" fmla="*/ 14 h 26"/>
                  <a:gd name="T16" fmla="*/ 64 w 31"/>
                  <a:gd name="T17" fmla="*/ 62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26"/>
                  <a:gd name="T29" fmla="*/ 31 w 31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26">
                    <a:moveTo>
                      <a:pt x="27" y="26"/>
                    </a:moveTo>
                    <a:cubicBezTo>
                      <a:pt x="29" y="24"/>
                      <a:pt x="30" y="22"/>
                      <a:pt x="31" y="20"/>
                    </a:cubicBezTo>
                    <a:cubicBezTo>
                      <a:pt x="23" y="13"/>
                      <a:pt x="14" y="7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2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3"/>
                      <a:pt x="18" y="20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98" name="Freeform 499"/>
              <p:cNvSpPr>
                <a:spLocks noChangeArrowheads="1"/>
              </p:cNvSpPr>
              <p:nvPr/>
            </p:nvSpPr>
            <p:spPr bwMode="auto">
              <a:xfrm>
                <a:off x="1332" y="552"/>
                <a:ext cx="67" cy="50"/>
              </a:xfrm>
              <a:custGeom>
                <a:avLst/>
                <a:gdLst>
                  <a:gd name="T0" fmla="*/ 67 w 28"/>
                  <a:gd name="T1" fmla="*/ 50 h 21"/>
                  <a:gd name="T2" fmla="*/ 65 w 28"/>
                  <a:gd name="T3" fmla="*/ 50 h 21"/>
                  <a:gd name="T4" fmla="*/ 0 w 28"/>
                  <a:gd name="T5" fmla="*/ 2 h 21"/>
                  <a:gd name="T6" fmla="*/ 2 w 28"/>
                  <a:gd name="T7" fmla="*/ 0 h 21"/>
                  <a:gd name="T8" fmla="*/ 67 w 28"/>
                  <a:gd name="T9" fmla="*/ 5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1"/>
                  <a:gd name="T17" fmla="*/ 28 w 28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1">
                    <a:moveTo>
                      <a:pt x="28" y="21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8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7"/>
                      <a:pt x="19" y="14"/>
                      <a:pt x="28" y="21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99" name="Freeform 500"/>
              <p:cNvSpPr>
                <a:spLocks noChangeArrowheads="1"/>
              </p:cNvSpPr>
              <p:nvPr/>
            </p:nvSpPr>
            <p:spPr bwMode="auto">
              <a:xfrm>
                <a:off x="1332" y="540"/>
                <a:ext cx="76" cy="62"/>
              </a:xfrm>
              <a:custGeom>
                <a:avLst/>
                <a:gdLst>
                  <a:gd name="T0" fmla="*/ 66 w 32"/>
                  <a:gd name="T1" fmla="*/ 62 h 26"/>
                  <a:gd name="T2" fmla="*/ 76 w 32"/>
                  <a:gd name="T3" fmla="*/ 45 h 26"/>
                  <a:gd name="T4" fmla="*/ 14 w 32"/>
                  <a:gd name="T5" fmla="*/ 0 h 26"/>
                  <a:gd name="T6" fmla="*/ 12 w 32"/>
                  <a:gd name="T7" fmla="*/ 0 h 26"/>
                  <a:gd name="T8" fmla="*/ 2 w 32"/>
                  <a:gd name="T9" fmla="*/ 12 h 26"/>
                  <a:gd name="T10" fmla="*/ 2 w 32"/>
                  <a:gd name="T11" fmla="*/ 12 h 26"/>
                  <a:gd name="T12" fmla="*/ 0 w 32"/>
                  <a:gd name="T13" fmla="*/ 14 h 26"/>
                  <a:gd name="T14" fmla="*/ 2 w 32"/>
                  <a:gd name="T15" fmla="*/ 12 h 26"/>
                  <a:gd name="T16" fmla="*/ 66 w 32"/>
                  <a:gd name="T17" fmla="*/ 62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26"/>
                  <a:gd name="T29" fmla="*/ 32 w 32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26">
                    <a:moveTo>
                      <a:pt x="28" y="26"/>
                    </a:moveTo>
                    <a:cubicBezTo>
                      <a:pt x="29" y="23"/>
                      <a:pt x="30" y="21"/>
                      <a:pt x="32" y="19"/>
                    </a:cubicBezTo>
                    <a:cubicBezTo>
                      <a:pt x="23" y="13"/>
                      <a:pt x="14" y="6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0" y="12"/>
                      <a:pt x="19" y="19"/>
                      <a:pt x="28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00" name="Freeform 501"/>
              <p:cNvSpPr>
                <a:spLocks noChangeArrowheads="1"/>
              </p:cNvSpPr>
              <p:nvPr/>
            </p:nvSpPr>
            <p:spPr bwMode="auto">
              <a:xfrm>
                <a:off x="1335" y="552"/>
                <a:ext cx="64" cy="47"/>
              </a:xfrm>
              <a:custGeom>
                <a:avLst/>
                <a:gdLst>
                  <a:gd name="T0" fmla="*/ 64 w 27"/>
                  <a:gd name="T1" fmla="*/ 47 h 20"/>
                  <a:gd name="T2" fmla="*/ 64 w 27"/>
                  <a:gd name="T3" fmla="*/ 47 h 20"/>
                  <a:gd name="T4" fmla="*/ 0 w 27"/>
                  <a:gd name="T5" fmla="*/ 0 h 20"/>
                  <a:gd name="T6" fmla="*/ 0 w 27"/>
                  <a:gd name="T7" fmla="*/ 0 h 20"/>
                  <a:gd name="T8" fmla="*/ 64 w 27"/>
                  <a:gd name="T9" fmla="*/ 4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0"/>
                  <a:gd name="T17" fmla="*/ 27 w 27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0">
                    <a:moveTo>
                      <a:pt x="27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6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01" name="Freeform 502"/>
              <p:cNvSpPr>
                <a:spLocks noChangeArrowheads="1"/>
              </p:cNvSpPr>
              <p:nvPr/>
            </p:nvSpPr>
            <p:spPr bwMode="auto">
              <a:xfrm>
                <a:off x="1335" y="538"/>
                <a:ext cx="73" cy="61"/>
              </a:xfrm>
              <a:custGeom>
                <a:avLst/>
                <a:gdLst>
                  <a:gd name="T0" fmla="*/ 64 w 31"/>
                  <a:gd name="T1" fmla="*/ 61 h 26"/>
                  <a:gd name="T2" fmla="*/ 73 w 31"/>
                  <a:gd name="T3" fmla="*/ 45 h 26"/>
                  <a:gd name="T4" fmla="*/ 12 w 31"/>
                  <a:gd name="T5" fmla="*/ 0 h 26"/>
                  <a:gd name="T6" fmla="*/ 12 w 31"/>
                  <a:gd name="T7" fmla="*/ 0 h 26"/>
                  <a:gd name="T8" fmla="*/ 2 w 31"/>
                  <a:gd name="T9" fmla="*/ 12 h 26"/>
                  <a:gd name="T10" fmla="*/ 0 w 31"/>
                  <a:gd name="T11" fmla="*/ 14 h 26"/>
                  <a:gd name="T12" fmla="*/ 0 w 31"/>
                  <a:gd name="T13" fmla="*/ 14 h 26"/>
                  <a:gd name="T14" fmla="*/ 0 w 31"/>
                  <a:gd name="T15" fmla="*/ 14 h 26"/>
                  <a:gd name="T16" fmla="*/ 64 w 31"/>
                  <a:gd name="T17" fmla="*/ 61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26"/>
                  <a:gd name="T29" fmla="*/ 31 w 31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26">
                    <a:moveTo>
                      <a:pt x="27" y="26"/>
                    </a:moveTo>
                    <a:cubicBezTo>
                      <a:pt x="29" y="24"/>
                      <a:pt x="30" y="22"/>
                      <a:pt x="31" y="19"/>
                    </a:cubicBezTo>
                    <a:cubicBezTo>
                      <a:pt x="23" y="13"/>
                      <a:pt x="14" y="6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4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2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02" name="Freeform 503"/>
              <p:cNvSpPr>
                <a:spLocks noChangeArrowheads="1"/>
              </p:cNvSpPr>
              <p:nvPr/>
            </p:nvSpPr>
            <p:spPr bwMode="auto">
              <a:xfrm>
                <a:off x="1335" y="549"/>
                <a:ext cx="66" cy="50"/>
              </a:xfrm>
              <a:custGeom>
                <a:avLst/>
                <a:gdLst>
                  <a:gd name="T0" fmla="*/ 66 w 28"/>
                  <a:gd name="T1" fmla="*/ 48 h 21"/>
                  <a:gd name="T2" fmla="*/ 64 w 28"/>
                  <a:gd name="T3" fmla="*/ 50 h 21"/>
                  <a:gd name="T4" fmla="*/ 0 w 28"/>
                  <a:gd name="T5" fmla="*/ 2 h 21"/>
                  <a:gd name="T6" fmla="*/ 2 w 28"/>
                  <a:gd name="T7" fmla="*/ 0 h 21"/>
                  <a:gd name="T8" fmla="*/ 66 w 28"/>
                  <a:gd name="T9" fmla="*/ 48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1"/>
                  <a:gd name="T17" fmla="*/ 28 w 28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1">
                    <a:moveTo>
                      <a:pt x="28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7"/>
                      <a:pt x="19" y="13"/>
                      <a:pt x="28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03" name="Freeform 504"/>
              <p:cNvSpPr>
                <a:spLocks noChangeArrowheads="1"/>
              </p:cNvSpPr>
              <p:nvPr/>
            </p:nvSpPr>
            <p:spPr bwMode="auto">
              <a:xfrm>
                <a:off x="1335" y="535"/>
                <a:ext cx="75" cy="62"/>
              </a:xfrm>
              <a:custGeom>
                <a:avLst/>
                <a:gdLst>
                  <a:gd name="T0" fmla="*/ 66 w 32"/>
                  <a:gd name="T1" fmla="*/ 62 h 26"/>
                  <a:gd name="T2" fmla="*/ 75 w 32"/>
                  <a:gd name="T3" fmla="*/ 48 h 26"/>
                  <a:gd name="T4" fmla="*/ 14 w 32"/>
                  <a:gd name="T5" fmla="*/ 0 h 26"/>
                  <a:gd name="T6" fmla="*/ 12 w 32"/>
                  <a:gd name="T7" fmla="*/ 2 h 26"/>
                  <a:gd name="T8" fmla="*/ 2 w 32"/>
                  <a:gd name="T9" fmla="*/ 14 h 26"/>
                  <a:gd name="T10" fmla="*/ 2 w 32"/>
                  <a:gd name="T11" fmla="*/ 14 h 26"/>
                  <a:gd name="T12" fmla="*/ 0 w 32"/>
                  <a:gd name="T13" fmla="*/ 17 h 26"/>
                  <a:gd name="T14" fmla="*/ 2 w 32"/>
                  <a:gd name="T15" fmla="*/ 14 h 26"/>
                  <a:gd name="T16" fmla="*/ 66 w 32"/>
                  <a:gd name="T17" fmla="*/ 62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26"/>
                  <a:gd name="T29" fmla="*/ 32 w 32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26">
                    <a:moveTo>
                      <a:pt x="28" y="26"/>
                    </a:moveTo>
                    <a:cubicBezTo>
                      <a:pt x="29" y="24"/>
                      <a:pt x="30" y="22"/>
                      <a:pt x="32" y="20"/>
                    </a:cubicBezTo>
                    <a:cubicBezTo>
                      <a:pt x="23" y="13"/>
                      <a:pt x="15" y="7"/>
                      <a:pt x="6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2"/>
                      <a:pt x="2" y="4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0" y="13"/>
                      <a:pt x="19" y="19"/>
                      <a:pt x="28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04" name="Freeform 505"/>
              <p:cNvSpPr>
                <a:spLocks noChangeArrowheads="1"/>
              </p:cNvSpPr>
              <p:nvPr/>
            </p:nvSpPr>
            <p:spPr bwMode="auto">
              <a:xfrm>
                <a:off x="1351" y="538"/>
                <a:ext cx="57" cy="42"/>
              </a:xfrm>
              <a:custGeom>
                <a:avLst/>
                <a:gdLst>
                  <a:gd name="T0" fmla="*/ 57 w 24"/>
                  <a:gd name="T1" fmla="*/ 42 h 18"/>
                  <a:gd name="T2" fmla="*/ 57 w 24"/>
                  <a:gd name="T3" fmla="*/ 42 h 18"/>
                  <a:gd name="T4" fmla="*/ 0 w 24"/>
                  <a:gd name="T5" fmla="*/ 0 h 18"/>
                  <a:gd name="T6" fmla="*/ 0 w 24"/>
                  <a:gd name="T7" fmla="*/ 0 h 18"/>
                  <a:gd name="T8" fmla="*/ 57 w 24"/>
                  <a:gd name="T9" fmla="*/ 42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18"/>
                  <a:gd name="T17" fmla="*/ 24 w 24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18">
                    <a:moveTo>
                      <a:pt x="24" y="18"/>
                    </a:moveTo>
                    <a:cubicBezTo>
                      <a:pt x="24" y="18"/>
                      <a:pt x="24" y="18"/>
                      <a:pt x="24" y="18"/>
                    </a:cubicBezTo>
                    <a:cubicBezTo>
                      <a:pt x="16" y="12"/>
                      <a:pt x="8" y="6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6"/>
                      <a:pt x="16" y="12"/>
                      <a:pt x="24" y="18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05" name="Freeform 506"/>
              <p:cNvSpPr>
                <a:spLocks noChangeArrowheads="1"/>
              </p:cNvSpPr>
              <p:nvPr/>
            </p:nvSpPr>
            <p:spPr bwMode="auto">
              <a:xfrm>
                <a:off x="1375" y="559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2 w 5"/>
                  <a:gd name="T5" fmla="*/ 2 h 2"/>
                  <a:gd name="T6" fmla="*/ 0 w 5"/>
                  <a:gd name="T7" fmla="*/ 0 h 2"/>
                  <a:gd name="T8" fmla="*/ 2 w 5"/>
                  <a:gd name="T9" fmla="*/ 0 h 2"/>
                  <a:gd name="T10" fmla="*/ 5 w 5"/>
                  <a:gd name="T11" fmla="*/ 0 h 2"/>
                  <a:gd name="T12" fmla="*/ 5 w 5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2"/>
                  <a:gd name="T23" fmla="*/ 5 w 5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06" name="Freeform 507"/>
              <p:cNvSpPr>
                <a:spLocks noChangeArrowheads="1"/>
              </p:cNvSpPr>
              <p:nvPr/>
            </p:nvSpPr>
            <p:spPr bwMode="auto">
              <a:xfrm>
                <a:off x="1375" y="559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2 w 5"/>
                  <a:gd name="T5" fmla="*/ 2 h 2"/>
                  <a:gd name="T6" fmla="*/ 0 w 5"/>
                  <a:gd name="T7" fmla="*/ 0 h 2"/>
                  <a:gd name="T8" fmla="*/ 2 w 5"/>
                  <a:gd name="T9" fmla="*/ 0 h 2"/>
                  <a:gd name="T10" fmla="*/ 5 w 5"/>
                  <a:gd name="T11" fmla="*/ 0 h 2"/>
                  <a:gd name="T12" fmla="*/ 5 w 5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2"/>
                  <a:gd name="T23" fmla="*/ 5 w 5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07" name="Freeform 508"/>
              <p:cNvSpPr>
                <a:spLocks noChangeArrowheads="1"/>
              </p:cNvSpPr>
              <p:nvPr/>
            </p:nvSpPr>
            <p:spPr bwMode="auto">
              <a:xfrm>
                <a:off x="1375" y="559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2 w 5"/>
                  <a:gd name="T5" fmla="*/ 2 h 2"/>
                  <a:gd name="T6" fmla="*/ 0 w 5"/>
                  <a:gd name="T7" fmla="*/ 0 h 2"/>
                  <a:gd name="T8" fmla="*/ 2 w 5"/>
                  <a:gd name="T9" fmla="*/ 0 h 2"/>
                  <a:gd name="T10" fmla="*/ 5 w 5"/>
                  <a:gd name="T11" fmla="*/ 0 h 2"/>
                  <a:gd name="T12" fmla="*/ 5 w 5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2"/>
                  <a:gd name="T23" fmla="*/ 5 w 5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08" name="Freeform 509"/>
              <p:cNvSpPr>
                <a:spLocks noChangeArrowheads="1"/>
              </p:cNvSpPr>
              <p:nvPr/>
            </p:nvSpPr>
            <p:spPr bwMode="auto">
              <a:xfrm>
                <a:off x="1375" y="559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2 w 5"/>
                  <a:gd name="T5" fmla="*/ 2 h 2"/>
                  <a:gd name="T6" fmla="*/ 0 w 5"/>
                  <a:gd name="T7" fmla="*/ 0 h 2"/>
                  <a:gd name="T8" fmla="*/ 2 w 5"/>
                  <a:gd name="T9" fmla="*/ 0 h 2"/>
                  <a:gd name="T10" fmla="*/ 5 w 5"/>
                  <a:gd name="T11" fmla="*/ 0 h 2"/>
                  <a:gd name="T12" fmla="*/ 5 w 5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2"/>
                  <a:gd name="T23" fmla="*/ 5 w 5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09" name="Freeform 510"/>
              <p:cNvSpPr>
                <a:spLocks noChangeArrowheads="1"/>
              </p:cNvSpPr>
              <p:nvPr/>
            </p:nvSpPr>
            <p:spPr bwMode="auto">
              <a:xfrm>
                <a:off x="1380" y="561"/>
                <a:ext cx="26" cy="19"/>
              </a:xfrm>
              <a:custGeom>
                <a:avLst/>
                <a:gdLst>
                  <a:gd name="T0" fmla="*/ 26 w 11"/>
                  <a:gd name="T1" fmla="*/ 19 h 8"/>
                  <a:gd name="T2" fmla="*/ 24 w 11"/>
                  <a:gd name="T3" fmla="*/ 19 h 8"/>
                  <a:gd name="T4" fmla="*/ 0 w 11"/>
                  <a:gd name="T5" fmla="*/ 0 h 8"/>
                  <a:gd name="T6" fmla="*/ 0 w 11"/>
                  <a:gd name="T7" fmla="*/ 0 h 8"/>
                  <a:gd name="T8" fmla="*/ 26 w 11"/>
                  <a:gd name="T9" fmla="*/ 19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8"/>
                  <a:gd name="T17" fmla="*/ 11 w 11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8">
                    <a:moveTo>
                      <a:pt x="11" y="8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7" y="6"/>
                      <a:pt x="4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7" y="5"/>
                      <a:pt x="11" y="8"/>
                    </a:cubicBezTo>
                    <a:close/>
                  </a:path>
                </a:pathLst>
              </a:custGeom>
              <a:solidFill>
                <a:srgbClr val="8583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10" name="Freeform 511"/>
              <p:cNvSpPr>
                <a:spLocks noChangeArrowheads="1"/>
              </p:cNvSpPr>
              <p:nvPr/>
            </p:nvSpPr>
            <p:spPr bwMode="auto">
              <a:xfrm>
                <a:off x="1375" y="559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2 w 5"/>
                  <a:gd name="T5" fmla="*/ 2 h 2"/>
                  <a:gd name="T6" fmla="*/ 0 w 5"/>
                  <a:gd name="T7" fmla="*/ 0 h 2"/>
                  <a:gd name="T8" fmla="*/ 2 w 5"/>
                  <a:gd name="T9" fmla="*/ 0 h 2"/>
                  <a:gd name="T10" fmla="*/ 5 w 5"/>
                  <a:gd name="T11" fmla="*/ 0 h 2"/>
                  <a:gd name="T12" fmla="*/ 5 w 5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2"/>
                  <a:gd name="T23" fmla="*/ 5 w 5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11" name="Freeform 512"/>
              <p:cNvSpPr>
                <a:spLocks noChangeArrowheads="1"/>
              </p:cNvSpPr>
              <p:nvPr/>
            </p:nvSpPr>
            <p:spPr bwMode="auto">
              <a:xfrm>
                <a:off x="1375" y="559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2 w 5"/>
                  <a:gd name="T5" fmla="*/ 2 h 2"/>
                  <a:gd name="T6" fmla="*/ 0 w 5"/>
                  <a:gd name="T7" fmla="*/ 0 h 2"/>
                  <a:gd name="T8" fmla="*/ 2 w 5"/>
                  <a:gd name="T9" fmla="*/ 0 h 2"/>
                  <a:gd name="T10" fmla="*/ 5 w 5"/>
                  <a:gd name="T11" fmla="*/ 0 h 2"/>
                  <a:gd name="T12" fmla="*/ 5 w 5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2"/>
                  <a:gd name="T23" fmla="*/ 5 w 5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12" name="Freeform 513"/>
              <p:cNvSpPr>
                <a:spLocks noChangeArrowheads="1"/>
              </p:cNvSpPr>
              <p:nvPr/>
            </p:nvSpPr>
            <p:spPr bwMode="auto">
              <a:xfrm>
                <a:off x="1351" y="540"/>
                <a:ext cx="26" cy="19"/>
              </a:xfrm>
              <a:custGeom>
                <a:avLst/>
                <a:gdLst>
                  <a:gd name="T0" fmla="*/ 26 w 11"/>
                  <a:gd name="T1" fmla="*/ 19 h 8"/>
                  <a:gd name="T2" fmla="*/ 24 w 11"/>
                  <a:gd name="T3" fmla="*/ 19 h 8"/>
                  <a:gd name="T4" fmla="*/ 0 w 11"/>
                  <a:gd name="T5" fmla="*/ 0 h 8"/>
                  <a:gd name="T6" fmla="*/ 0 w 11"/>
                  <a:gd name="T7" fmla="*/ 0 h 8"/>
                  <a:gd name="T8" fmla="*/ 26 w 11"/>
                  <a:gd name="T9" fmla="*/ 19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8"/>
                  <a:gd name="T17" fmla="*/ 11 w 11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8">
                    <a:moveTo>
                      <a:pt x="11" y="8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7" y="6"/>
                      <a:pt x="3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7" y="5"/>
                      <a:pt x="11" y="8"/>
                    </a:cubicBezTo>
                    <a:close/>
                  </a:path>
                </a:pathLst>
              </a:custGeom>
              <a:solidFill>
                <a:srgbClr val="8583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13" name="Freeform 514"/>
              <p:cNvSpPr>
                <a:spLocks noChangeArrowheads="1"/>
              </p:cNvSpPr>
              <p:nvPr/>
            </p:nvSpPr>
            <p:spPr bwMode="auto">
              <a:xfrm>
                <a:off x="1401" y="578"/>
                <a:ext cx="2" cy="5"/>
              </a:xfrm>
              <a:custGeom>
                <a:avLst/>
                <a:gdLst>
                  <a:gd name="T0" fmla="*/ 2 w 1"/>
                  <a:gd name="T1" fmla="*/ 3 h 2"/>
                  <a:gd name="T2" fmla="*/ 2 w 1"/>
                  <a:gd name="T3" fmla="*/ 5 h 2"/>
                  <a:gd name="T4" fmla="*/ 0 w 1"/>
                  <a:gd name="T5" fmla="*/ 0 h 2"/>
                  <a:gd name="T6" fmla="*/ 0 w 1"/>
                  <a:gd name="T7" fmla="*/ 0 h 2"/>
                  <a:gd name="T8" fmla="*/ 2 w 1"/>
                  <a:gd name="T9" fmla="*/ 3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14" name="Freeform 515"/>
              <p:cNvSpPr>
                <a:spLocks noChangeArrowheads="1"/>
              </p:cNvSpPr>
              <p:nvPr/>
            </p:nvSpPr>
            <p:spPr bwMode="auto">
              <a:xfrm>
                <a:off x="1401" y="578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15" name="Freeform 516"/>
              <p:cNvSpPr>
                <a:spLocks noChangeArrowheads="1"/>
              </p:cNvSpPr>
              <p:nvPr/>
            </p:nvSpPr>
            <p:spPr bwMode="auto">
              <a:xfrm>
                <a:off x="1401" y="578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16" name="Freeform 517"/>
              <p:cNvSpPr>
                <a:spLocks noChangeArrowheads="1"/>
              </p:cNvSpPr>
              <p:nvPr/>
            </p:nvSpPr>
            <p:spPr bwMode="auto">
              <a:xfrm>
                <a:off x="1399" y="576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2 w 1"/>
                  <a:gd name="T3" fmla="*/ 2 h 1"/>
                  <a:gd name="T4" fmla="*/ 0 w 1"/>
                  <a:gd name="T5" fmla="*/ 2 h 1"/>
                  <a:gd name="T6" fmla="*/ 0 w 1"/>
                  <a:gd name="T7" fmla="*/ 2 h 1"/>
                  <a:gd name="T8" fmla="*/ 2 w 1"/>
                  <a:gd name="T9" fmla="*/ 2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17" name="Freeform 518"/>
              <p:cNvSpPr>
                <a:spLocks noChangeArrowheads="1"/>
              </p:cNvSpPr>
              <p:nvPr/>
            </p:nvSpPr>
            <p:spPr bwMode="auto">
              <a:xfrm>
                <a:off x="1399" y="57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18" name="Freeform 519"/>
              <p:cNvSpPr>
                <a:spLocks noChangeArrowheads="1"/>
              </p:cNvSpPr>
              <p:nvPr/>
            </p:nvSpPr>
            <p:spPr bwMode="auto">
              <a:xfrm>
                <a:off x="1399" y="57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19" name="Freeform 520"/>
              <p:cNvSpPr>
                <a:spLocks noChangeArrowheads="1"/>
              </p:cNvSpPr>
              <p:nvPr/>
            </p:nvSpPr>
            <p:spPr bwMode="auto">
              <a:xfrm>
                <a:off x="1354" y="542"/>
                <a:ext cx="2" cy="5"/>
              </a:xfrm>
              <a:custGeom>
                <a:avLst/>
                <a:gdLst>
                  <a:gd name="T0" fmla="*/ 2 w 1"/>
                  <a:gd name="T1" fmla="*/ 3 h 2"/>
                  <a:gd name="T2" fmla="*/ 2 w 1"/>
                  <a:gd name="T3" fmla="*/ 5 h 2"/>
                  <a:gd name="T4" fmla="*/ 0 w 1"/>
                  <a:gd name="T5" fmla="*/ 3 h 2"/>
                  <a:gd name="T6" fmla="*/ 2 w 1"/>
                  <a:gd name="T7" fmla="*/ 0 h 2"/>
                  <a:gd name="T8" fmla="*/ 2 w 1"/>
                  <a:gd name="T9" fmla="*/ 3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20" name="Freeform 521"/>
              <p:cNvSpPr>
                <a:spLocks noChangeArrowheads="1"/>
              </p:cNvSpPr>
              <p:nvPr/>
            </p:nvSpPr>
            <p:spPr bwMode="auto">
              <a:xfrm>
                <a:off x="1351" y="542"/>
                <a:ext cx="5" cy="3"/>
              </a:xfrm>
              <a:custGeom>
                <a:avLst/>
                <a:gdLst>
                  <a:gd name="T0" fmla="*/ 5 w 2"/>
                  <a:gd name="T1" fmla="*/ 0 h 1"/>
                  <a:gd name="T2" fmla="*/ 3 w 2"/>
                  <a:gd name="T3" fmla="*/ 3 h 1"/>
                  <a:gd name="T4" fmla="*/ 0 w 2"/>
                  <a:gd name="T5" fmla="*/ 0 h 1"/>
                  <a:gd name="T6" fmla="*/ 0 w 2"/>
                  <a:gd name="T7" fmla="*/ 0 h 1"/>
                  <a:gd name="T8" fmla="*/ 5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21" name="Freeform 522"/>
              <p:cNvSpPr>
                <a:spLocks noChangeArrowheads="1"/>
              </p:cNvSpPr>
              <p:nvPr/>
            </p:nvSpPr>
            <p:spPr bwMode="auto">
              <a:xfrm>
                <a:off x="1351" y="542"/>
                <a:ext cx="5" cy="5"/>
              </a:xfrm>
              <a:custGeom>
                <a:avLst/>
                <a:gdLst>
                  <a:gd name="T0" fmla="*/ 5 w 5"/>
                  <a:gd name="T1" fmla="*/ 3 h 5"/>
                  <a:gd name="T2" fmla="*/ 3 w 5"/>
                  <a:gd name="T3" fmla="*/ 5 h 5"/>
                  <a:gd name="T4" fmla="*/ 3 w 5"/>
                  <a:gd name="T5" fmla="*/ 3 h 5"/>
                  <a:gd name="T6" fmla="*/ 0 w 5"/>
                  <a:gd name="T7" fmla="*/ 3 h 5"/>
                  <a:gd name="T8" fmla="*/ 3 w 5"/>
                  <a:gd name="T9" fmla="*/ 0 h 5"/>
                  <a:gd name="T10" fmla="*/ 3 w 5"/>
                  <a:gd name="T11" fmla="*/ 0 h 5"/>
                  <a:gd name="T12" fmla="*/ 5 w 5"/>
                  <a:gd name="T13" fmla="*/ 3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5"/>
                  <a:gd name="T23" fmla="*/ 5 w 5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5">
                    <a:moveTo>
                      <a:pt x="5" y="3"/>
                    </a:moveTo>
                    <a:lnTo>
                      <a:pt x="3" y="5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22" name="Freeform 523"/>
              <p:cNvSpPr>
                <a:spLocks noChangeArrowheads="1"/>
              </p:cNvSpPr>
              <p:nvPr/>
            </p:nvSpPr>
            <p:spPr bwMode="auto">
              <a:xfrm>
                <a:off x="1351" y="542"/>
                <a:ext cx="5" cy="5"/>
              </a:xfrm>
              <a:custGeom>
                <a:avLst/>
                <a:gdLst>
                  <a:gd name="T0" fmla="*/ 5 w 5"/>
                  <a:gd name="T1" fmla="*/ 3 h 5"/>
                  <a:gd name="T2" fmla="*/ 3 w 5"/>
                  <a:gd name="T3" fmla="*/ 5 h 5"/>
                  <a:gd name="T4" fmla="*/ 3 w 5"/>
                  <a:gd name="T5" fmla="*/ 3 h 5"/>
                  <a:gd name="T6" fmla="*/ 0 w 5"/>
                  <a:gd name="T7" fmla="*/ 3 h 5"/>
                  <a:gd name="T8" fmla="*/ 3 w 5"/>
                  <a:gd name="T9" fmla="*/ 0 h 5"/>
                  <a:gd name="T10" fmla="*/ 3 w 5"/>
                  <a:gd name="T11" fmla="*/ 0 h 5"/>
                  <a:gd name="T12" fmla="*/ 5 w 5"/>
                  <a:gd name="T13" fmla="*/ 3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5"/>
                  <a:gd name="T23" fmla="*/ 5 w 5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5">
                    <a:moveTo>
                      <a:pt x="5" y="3"/>
                    </a:moveTo>
                    <a:lnTo>
                      <a:pt x="3" y="5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5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23" name="Freeform 524"/>
              <p:cNvSpPr>
                <a:spLocks noChangeArrowheads="1"/>
              </p:cNvSpPr>
              <p:nvPr/>
            </p:nvSpPr>
            <p:spPr bwMode="auto">
              <a:xfrm>
                <a:off x="1399" y="57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24" name="Freeform 525"/>
              <p:cNvSpPr>
                <a:spLocks noChangeArrowheads="1"/>
              </p:cNvSpPr>
              <p:nvPr/>
            </p:nvSpPr>
            <p:spPr bwMode="auto">
              <a:xfrm>
                <a:off x="1399" y="57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25" name="Freeform 526"/>
              <p:cNvSpPr>
                <a:spLocks noEditPoints="1" noChangeArrowheads="1"/>
              </p:cNvSpPr>
              <p:nvPr/>
            </p:nvSpPr>
            <p:spPr bwMode="auto">
              <a:xfrm>
                <a:off x="1399" y="576"/>
                <a:ext cx="4" cy="4"/>
              </a:xfrm>
              <a:custGeom>
                <a:avLst/>
                <a:gdLst>
                  <a:gd name="T0" fmla="*/ 2 w 2"/>
                  <a:gd name="T1" fmla="*/ 2 h 2"/>
                  <a:gd name="T2" fmla="*/ 4 w 2"/>
                  <a:gd name="T3" fmla="*/ 4 h 2"/>
                  <a:gd name="T4" fmla="*/ 2 w 2"/>
                  <a:gd name="T5" fmla="*/ 4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4 h 2"/>
                  <a:gd name="T12" fmla="*/ 2 w 2"/>
                  <a:gd name="T13" fmla="*/ 4 h 2"/>
                  <a:gd name="T14" fmla="*/ 2 w 2"/>
                  <a:gd name="T15" fmla="*/ 2 h 2"/>
                  <a:gd name="T16" fmla="*/ 2 w 2"/>
                  <a:gd name="T17" fmla="*/ 2 h 2"/>
                  <a:gd name="T18" fmla="*/ 0 w 2"/>
                  <a:gd name="T19" fmla="*/ 2 h 2"/>
                  <a:gd name="T20" fmla="*/ 2 w 2"/>
                  <a:gd name="T21" fmla="*/ 4 h 2"/>
                  <a:gd name="T22" fmla="*/ 2 w 2"/>
                  <a:gd name="T23" fmla="*/ 4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"/>
                  <a:gd name="T37" fmla="*/ 0 h 2"/>
                  <a:gd name="T38" fmla="*/ 2 w 2"/>
                  <a:gd name="T39" fmla="*/ 2 h 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" h="2">
                    <a:moveTo>
                      <a:pt x="1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26" name="Freeform 527"/>
              <p:cNvSpPr>
                <a:spLocks noChangeArrowheads="1"/>
              </p:cNvSpPr>
              <p:nvPr/>
            </p:nvSpPr>
            <p:spPr bwMode="auto">
              <a:xfrm>
                <a:off x="1399" y="58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27" name="Freeform 528"/>
              <p:cNvSpPr>
                <a:spLocks noChangeArrowheads="1"/>
              </p:cNvSpPr>
              <p:nvPr/>
            </p:nvSpPr>
            <p:spPr bwMode="auto">
              <a:xfrm>
                <a:off x="1399" y="58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28" name="Rectangle 529"/>
              <p:cNvSpPr>
                <a:spLocks noChangeArrowheads="1"/>
              </p:cNvSpPr>
              <p:nvPr/>
            </p:nvSpPr>
            <p:spPr bwMode="auto">
              <a:xfrm>
                <a:off x="1399" y="580"/>
                <a:ext cx="2" cy="1"/>
              </a:xfrm>
              <a:prstGeom prst="rect">
                <a:avLst/>
              </a:pr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29" name="Rectangle 530"/>
              <p:cNvSpPr>
                <a:spLocks noChangeArrowheads="1"/>
              </p:cNvSpPr>
              <p:nvPr/>
            </p:nvSpPr>
            <p:spPr bwMode="auto">
              <a:xfrm>
                <a:off x="1399" y="580"/>
                <a:ext cx="2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30" name="Freeform 531"/>
              <p:cNvSpPr>
                <a:spLocks noChangeArrowheads="1"/>
              </p:cNvSpPr>
              <p:nvPr/>
            </p:nvSpPr>
            <p:spPr bwMode="auto">
              <a:xfrm>
                <a:off x="1354" y="545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31" name="Freeform 532"/>
              <p:cNvSpPr>
                <a:spLocks noChangeArrowheads="1"/>
              </p:cNvSpPr>
              <p:nvPr/>
            </p:nvSpPr>
            <p:spPr bwMode="auto">
              <a:xfrm>
                <a:off x="1354" y="545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32" name="Freeform 533"/>
              <p:cNvSpPr>
                <a:spLocks noEditPoints="1" noChangeArrowheads="1"/>
              </p:cNvSpPr>
              <p:nvPr/>
            </p:nvSpPr>
            <p:spPr bwMode="auto">
              <a:xfrm>
                <a:off x="1351" y="542"/>
                <a:ext cx="5" cy="5"/>
              </a:xfrm>
              <a:custGeom>
                <a:avLst/>
                <a:gdLst>
                  <a:gd name="T0" fmla="*/ 5 w 2"/>
                  <a:gd name="T1" fmla="*/ 0 h 2"/>
                  <a:gd name="T2" fmla="*/ 5 w 2"/>
                  <a:gd name="T3" fmla="*/ 3 h 2"/>
                  <a:gd name="T4" fmla="*/ 3 w 2"/>
                  <a:gd name="T5" fmla="*/ 3 h 2"/>
                  <a:gd name="T6" fmla="*/ 0 w 2"/>
                  <a:gd name="T7" fmla="*/ 0 h 2"/>
                  <a:gd name="T8" fmla="*/ 5 w 2"/>
                  <a:gd name="T9" fmla="*/ 0 h 2"/>
                  <a:gd name="T10" fmla="*/ 3 w 2"/>
                  <a:gd name="T11" fmla="*/ 3 h 2"/>
                  <a:gd name="T12" fmla="*/ 5 w 2"/>
                  <a:gd name="T13" fmla="*/ 3 h 2"/>
                  <a:gd name="T14" fmla="*/ 3 w 2"/>
                  <a:gd name="T15" fmla="*/ 0 h 2"/>
                  <a:gd name="T16" fmla="*/ 3 w 2"/>
                  <a:gd name="T17" fmla="*/ 0 h 2"/>
                  <a:gd name="T18" fmla="*/ 3 w 2"/>
                  <a:gd name="T19" fmla="*/ 3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"/>
                  <a:gd name="T31" fmla="*/ 0 h 2"/>
                  <a:gd name="T32" fmla="*/ 2 w 2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33" name="Freeform 534"/>
              <p:cNvSpPr>
                <a:spLocks noChangeArrowheads="1"/>
              </p:cNvSpPr>
              <p:nvPr/>
            </p:nvSpPr>
            <p:spPr bwMode="auto">
              <a:xfrm>
                <a:off x="1354" y="542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0 h 3"/>
                  <a:gd name="T4" fmla="*/ 0 w 2"/>
                  <a:gd name="T5" fmla="*/ 0 h 3"/>
                  <a:gd name="T6" fmla="*/ 2 w 2"/>
                  <a:gd name="T7" fmla="*/ 3 h 3"/>
                  <a:gd name="T8" fmla="*/ 0 w 2"/>
                  <a:gd name="T9" fmla="*/ 3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0" y="3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34" name="Freeform 535"/>
              <p:cNvSpPr>
                <a:spLocks noChangeArrowheads="1"/>
              </p:cNvSpPr>
              <p:nvPr/>
            </p:nvSpPr>
            <p:spPr bwMode="auto">
              <a:xfrm>
                <a:off x="1351" y="54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0 w 3"/>
                  <a:gd name="T5" fmla="*/ 3 h 3"/>
                  <a:gd name="T6" fmla="*/ 3 w 3"/>
                  <a:gd name="T7" fmla="*/ 0 h 3"/>
                  <a:gd name="T8" fmla="*/ 3 w 3"/>
                  <a:gd name="T9" fmla="*/ 3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35" name="Freeform 536"/>
              <p:cNvSpPr>
                <a:spLocks noChangeArrowheads="1"/>
              </p:cNvSpPr>
              <p:nvPr/>
            </p:nvSpPr>
            <p:spPr bwMode="auto">
              <a:xfrm>
                <a:off x="1351" y="54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0 w 3"/>
                  <a:gd name="T5" fmla="*/ 3 h 3"/>
                  <a:gd name="T6" fmla="*/ 3 w 3"/>
                  <a:gd name="T7" fmla="*/ 0 h 3"/>
                  <a:gd name="T8" fmla="*/ 3 w 3"/>
                  <a:gd name="T9" fmla="*/ 3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36" name="Freeform 537"/>
              <p:cNvSpPr>
                <a:spLocks noChangeArrowheads="1"/>
              </p:cNvSpPr>
              <p:nvPr/>
            </p:nvSpPr>
            <p:spPr bwMode="auto">
              <a:xfrm>
                <a:off x="1396" y="578"/>
                <a:ext cx="7" cy="5"/>
              </a:xfrm>
              <a:custGeom>
                <a:avLst/>
                <a:gdLst>
                  <a:gd name="T0" fmla="*/ 7 w 3"/>
                  <a:gd name="T1" fmla="*/ 3 h 2"/>
                  <a:gd name="T2" fmla="*/ 7 w 3"/>
                  <a:gd name="T3" fmla="*/ 5 h 2"/>
                  <a:gd name="T4" fmla="*/ 2 w 3"/>
                  <a:gd name="T5" fmla="*/ 3 h 2"/>
                  <a:gd name="T6" fmla="*/ 2 w 3"/>
                  <a:gd name="T7" fmla="*/ 0 h 2"/>
                  <a:gd name="T8" fmla="*/ 2 w 3"/>
                  <a:gd name="T9" fmla="*/ 0 h 2"/>
                  <a:gd name="T10" fmla="*/ 5 w 3"/>
                  <a:gd name="T11" fmla="*/ 3 h 2"/>
                  <a:gd name="T12" fmla="*/ 7 w 3"/>
                  <a:gd name="T13" fmla="*/ 3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2"/>
                  <a:gd name="T23" fmla="*/ 3 w 3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1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37" name="Freeform 538"/>
              <p:cNvSpPr>
                <a:spLocks noChangeArrowheads="1"/>
              </p:cNvSpPr>
              <p:nvPr/>
            </p:nvSpPr>
            <p:spPr bwMode="auto">
              <a:xfrm>
                <a:off x="1351" y="542"/>
                <a:ext cx="5" cy="5"/>
              </a:xfrm>
              <a:custGeom>
                <a:avLst/>
                <a:gdLst>
                  <a:gd name="T0" fmla="*/ 5 w 2"/>
                  <a:gd name="T1" fmla="*/ 3 h 2"/>
                  <a:gd name="T2" fmla="*/ 5 w 2"/>
                  <a:gd name="T3" fmla="*/ 5 h 2"/>
                  <a:gd name="T4" fmla="*/ 0 w 2"/>
                  <a:gd name="T5" fmla="*/ 5 h 2"/>
                  <a:gd name="T6" fmla="*/ 0 w 2"/>
                  <a:gd name="T7" fmla="*/ 0 h 2"/>
                  <a:gd name="T8" fmla="*/ 0 w 2"/>
                  <a:gd name="T9" fmla="*/ 0 h 2"/>
                  <a:gd name="T10" fmla="*/ 3 w 2"/>
                  <a:gd name="T11" fmla="*/ 3 h 2"/>
                  <a:gd name="T12" fmla="*/ 5 w 2"/>
                  <a:gd name="T13" fmla="*/ 3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2" y="2"/>
                      <a:pt x="2" y="1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38" name="Freeform 539"/>
              <p:cNvSpPr>
                <a:spLocks noChangeArrowheads="1"/>
              </p:cNvSpPr>
              <p:nvPr/>
            </p:nvSpPr>
            <p:spPr bwMode="auto">
              <a:xfrm>
                <a:off x="1384" y="571"/>
                <a:ext cx="15" cy="12"/>
              </a:xfrm>
              <a:custGeom>
                <a:avLst/>
                <a:gdLst>
                  <a:gd name="T0" fmla="*/ 13 w 6"/>
                  <a:gd name="T1" fmla="*/ 10 h 5"/>
                  <a:gd name="T2" fmla="*/ 13 w 6"/>
                  <a:gd name="T3" fmla="*/ 12 h 5"/>
                  <a:gd name="T4" fmla="*/ 8 w 6"/>
                  <a:gd name="T5" fmla="*/ 5 h 5"/>
                  <a:gd name="T6" fmla="*/ 0 w 6"/>
                  <a:gd name="T7" fmla="*/ 2 h 5"/>
                  <a:gd name="T8" fmla="*/ 0 w 6"/>
                  <a:gd name="T9" fmla="*/ 2 h 5"/>
                  <a:gd name="T10" fmla="*/ 10 w 6"/>
                  <a:gd name="T11" fmla="*/ 2 h 5"/>
                  <a:gd name="T12" fmla="*/ 13 w 6"/>
                  <a:gd name="T13" fmla="*/ 1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6" y="4"/>
                      <a:pt x="4" y="2"/>
                      <a:pt x="3" y="2"/>
                    </a:cubicBezTo>
                    <a:cubicBezTo>
                      <a:pt x="3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3" y="1"/>
                      <a:pt x="4" y="1"/>
                    </a:cubicBezTo>
                    <a:cubicBezTo>
                      <a:pt x="5" y="2"/>
                      <a:pt x="6" y="3"/>
                      <a:pt x="5" y="4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39" name="Freeform 540"/>
              <p:cNvSpPr>
                <a:spLocks noChangeArrowheads="1"/>
              </p:cNvSpPr>
              <p:nvPr/>
            </p:nvSpPr>
            <p:spPr bwMode="auto">
              <a:xfrm>
                <a:off x="1380" y="561"/>
                <a:ext cx="4" cy="10"/>
              </a:xfrm>
              <a:custGeom>
                <a:avLst/>
                <a:gdLst>
                  <a:gd name="T0" fmla="*/ 2 w 2"/>
                  <a:gd name="T1" fmla="*/ 10 h 4"/>
                  <a:gd name="T2" fmla="*/ 2 w 2"/>
                  <a:gd name="T3" fmla="*/ 10 h 4"/>
                  <a:gd name="T4" fmla="*/ 0 w 2"/>
                  <a:gd name="T5" fmla="*/ 0 h 4"/>
                  <a:gd name="T6" fmla="*/ 0 w 2"/>
                  <a:gd name="T7" fmla="*/ 0 h 4"/>
                  <a:gd name="T8" fmla="*/ 2 w 2"/>
                  <a:gd name="T9" fmla="*/ 1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4"/>
                  <a:gd name="T17" fmla="*/ 2 w 2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1" y="4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40" name="Freeform 541"/>
              <p:cNvSpPr>
                <a:spLocks noChangeArrowheads="1"/>
              </p:cNvSpPr>
              <p:nvPr/>
            </p:nvSpPr>
            <p:spPr bwMode="auto">
              <a:xfrm>
                <a:off x="1384" y="571"/>
                <a:ext cx="15" cy="12"/>
              </a:xfrm>
              <a:custGeom>
                <a:avLst/>
                <a:gdLst>
                  <a:gd name="T0" fmla="*/ 13 w 6"/>
                  <a:gd name="T1" fmla="*/ 10 h 5"/>
                  <a:gd name="T2" fmla="*/ 13 w 6"/>
                  <a:gd name="T3" fmla="*/ 12 h 5"/>
                  <a:gd name="T4" fmla="*/ 8 w 6"/>
                  <a:gd name="T5" fmla="*/ 5 h 5"/>
                  <a:gd name="T6" fmla="*/ 0 w 6"/>
                  <a:gd name="T7" fmla="*/ 2 h 5"/>
                  <a:gd name="T8" fmla="*/ 0 w 6"/>
                  <a:gd name="T9" fmla="*/ 2 h 5"/>
                  <a:gd name="T10" fmla="*/ 10 w 6"/>
                  <a:gd name="T11" fmla="*/ 2 h 5"/>
                  <a:gd name="T12" fmla="*/ 13 w 6"/>
                  <a:gd name="T13" fmla="*/ 1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6" y="4"/>
                      <a:pt x="4" y="2"/>
                      <a:pt x="3" y="2"/>
                    </a:cubicBezTo>
                    <a:cubicBezTo>
                      <a:pt x="3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3" y="1"/>
                      <a:pt x="4" y="1"/>
                    </a:cubicBezTo>
                    <a:cubicBezTo>
                      <a:pt x="5" y="2"/>
                      <a:pt x="6" y="3"/>
                      <a:pt x="5" y="4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41" name="Freeform 542"/>
              <p:cNvSpPr>
                <a:spLocks noChangeArrowheads="1"/>
              </p:cNvSpPr>
              <p:nvPr/>
            </p:nvSpPr>
            <p:spPr bwMode="auto">
              <a:xfrm>
                <a:off x="1351" y="545"/>
                <a:ext cx="14" cy="14"/>
              </a:xfrm>
              <a:custGeom>
                <a:avLst/>
                <a:gdLst>
                  <a:gd name="T0" fmla="*/ 14 w 6"/>
                  <a:gd name="T1" fmla="*/ 12 h 6"/>
                  <a:gd name="T2" fmla="*/ 12 w 6"/>
                  <a:gd name="T3" fmla="*/ 14 h 6"/>
                  <a:gd name="T4" fmla="*/ 9 w 6"/>
                  <a:gd name="T5" fmla="*/ 7 h 6"/>
                  <a:gd name="T6" fmla="*/ 0 w 6"/>
                  <a:gd name="T7" fmla="*/ 5 h 6"/>
                  <a:gd name="T8" fmla="*/ 2 w 6"/>
                  <a:gd name="T9" fmla="*/ 2 h 6"/>
                  <a:gd name="T10" fmla="*/ 9 w 6"/>
                  <a:gd name="T11" fmla="*/ 5 h 6"/>
                  <a:gd name="T12" fmla="*/ 14 w 6"/>
                  <a:gd name="T13" fmla="*/ 12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6"/>
                  <a:gd name="T23" fmla="*/ 6 w 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6">
                    <a:moveTo>
                      <a:pt x="6" y="5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6" y="4"/>
                      <a:pt x="5" y="3"/>
                      <a:pt x="4" y="3"/>
                    </a:cubicBezTo>
                    <a:cubicBezTo>
                      <a:pt x="3" y="2"/>
                      <a:pt x="1" y="1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4" y="2"/>
                    </a:cubicBezTo>
                    <a:cubicBezTo>
                      <a:pt x="5" y="3"/>
                      <a:pt x="6" y="4"/>
                      <a:pt x="6" y="5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42" name="Freeform 543"/>
              <p:cNvSpPr>
                <a:spLocks noChangeArrowheads="1"/>
              </p:cNvSpPr>
              <p:nvPr/>
            </p:nvSpPr>
            <p:spPr bwMode="auto">
              <a:xfrm>
                <a:off x="1368" y="557"/>
                <a:ext cx="9" cy="4"/>
              </a:xfrm>
              <a:custGeom>
                <a:avLst/>
                <a:gdLst>
                  <a:gd name="T0" fmla="*/ 9 w 4"/>
                  <a:gd name="T1" fmla="*/ 2 h 2"/>
                  <a:gd name="T2" fmla="*/ 7 w 4"/>
                  <a:gd name="T3" fmla="*/ 2 h 2"/>
                  <a:gd name="T4" fmla="*/ 0 w 4"/>
                  <a:gd name="T5" fmla="*/ 4 h 2"/>
                  <a:gd name="T6" fmla="*/ 0 w 4"/>
                  <a:gd name="T7" fmla="*/ 2 h 2"/>
                  <a:gd name="T8" fmla="*/ 9 w 4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3" y="0"/>
                      <a:pt x="4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43" name="Freeform 544"/>
              <p:cNvSpPr>
                <a:spLocks noChangeArrowheads="1"/>
              </p:cNvSpPr>
              <p:nvPr/>
            </p:nvSpPr>
            <p:spPr bwMode="auto">
              <a:xfrm>
                <a:off x="1351" y="545"/>
                <a:ext cx="14" cy="14"/>
              </a:xfrm>
              <a:custGeom>
                <a:avLst/>
                <a:gdLst>
                  <a:gd name="T0" fmla="*/ 14 w 6"/>
                  <a:gd name="T1" fmla="*/ 12 h 6"/>
                  <a:gd name="T2" fmla="*/ 12 w 6"/>
                  <a:gd name="T3" fmla="*/ 14 h 6"/>
                  <a:gd name="T4" fmla="*/ 9 w 6"/>
                  <a:gd name="T5" fmla="*/ 7 h 6"/>
                  <a:gd name="T6" fmla="*/ 0 w 6"/>
                  <a:gd name="T7" fmla="*/ 5 h 6"/>
                  <a:gd name="T8" fmla="*/ 2 w 6"/>
                  <a:gd name="T9" fmla="*/ 2 h 6"/>
                  <a:gd name="T10" fmla="*/ 9 w 6"/>
                  <a:gd name="T11" fmla="*/ 5 h 6"/>
                  <a:gd name="T12" fmla="*/ 14 w 6"/>
                  <a:gd name="T13" fmla="*/ 12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6"/>
                  <a:gd name="T23" fmla="*/ 6 w 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6">
                    <a:moveTo>
                      <a:pt x="6" y="5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6" y="4"/>
                      <a:pt x="5" y="3"/>
                      <a:pt x="4" y="3"/>
                    </a:cubicBezTo>
                    <a:cubicBezTo>
                      <a:pt x="3" y="2"/>
                      <a:pt x="1" y="1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4" y="2"/>
                    </a:cubicBezTo>
                    <a:cubicBezTo>
                      <a:pt x="5" y="3"/>
                      <a:pt x="6" y="4"/>
                      <a:pt x="6" y="5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44" name="Freeform 545"/>
              <p:cNvSpPr>
                <a:spLocks noChangeArrowheads="1"/>
              </p:cNvSpPr>
              <p:nvPr/>
            </p:nvSpPr>
            <p:spPr bwMode="auto">
              <a:xfrm>
                <a:off x="1382" y="573"/>
                <a:ext cx="14" cy="12"/>
              </a:xfrm>
              <a:custGeom>
                <a:avLst/>
                <a:gdLst>
                  <a:gd name="T0" fmla="*/ 14 w 6"/>
                  <a:gd name="T1" fmla="*/ 7 h 5"/>
                  <a:gd name="T2" fmla="*/ 14 w 6"/>
                  <a:gd name="T3" fmla="*/ 10 h 5"/>
                  <a:gd name="T4" fmla="*/ 7 w 6"/>
                  <a:gd name="T5" fmla="*/ 7 h 5"/>
                  <a:gd name="T6" fmla="*/ 2 w 6"/>
                  <a:gd name="T7" fmla="*/ 0 h 5"/>
                  <a:gd name="T8" fmla="*/ 2 w 6"/>
                  <a:gd name="T9" fmla="*/ 0 h 5"/>
                  <a:gd name="T10" fmla="*/ 7 w 6"/>
                  <a:gd name="T11" fmla="*/ 7 h 5"/>
                  <a:gd name="T12" fmla="*/ 14 w 6"/>
                  <a:gd name="T13" fmla="*/ 7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6" y="3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5" y="5"/>
                      <a:pt x="3" y="4"/>
                      <a:pt x="3" y="3"/>
                    </a:cubicBezTo>
                    <a:cubicBezTo>
                      <a:pt x="2" y="3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4" y="3"/>
                      <a:pt x="5" y="4"/>
                      <a:pt x="6" y="3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45" name="Freeform 546"/>
              <p:cNvSpPr>
                <a:spLocks noChangeArrowheads="1"/>
              </p:cNvSpPr>
              <p:nvPr/>
            </p:nvSpPr>
            <p:spPr bwMode="auto">
              <a:xfrm>
                <a:off x="1384" y="571"/>
                <a:ext cx="15" cy="12"/>
              </a:xfrm>
              <a:custGeom>
                <a:avLst/>
                <a:gdLst>
                  <a:gd name="T0" fmla="*/ 10 w 6"/>
                  <a:gd name="T1" fmla="*/ 2 h 5"/>
                  <a:gd name="T2" fmla="*/ 13 w 6"/>
                  <a:gd name="T3" fmla="*/ 10 h 5"/>
                  <a:gd name="T4" fmla="*/ 5 w 6"/>
                  <a:gd name="T5" fmla="*/ 10 h 5"/>
                  <a:gd name="T6" fmla="*/ 0 w 6"/>
                  <a:gd name="T7" fmla="*/ 2 h 5"/>
                  <a:gd name="T8" fmla="*/ 10 w 6"/>
                  <a:gd name="T9" fmla="*/ 2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5"/>
                  <a:gd name="T17" fmla="*/ 6 w 6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5">
                    <a:moveTo>
                      <a:pt x="4" y="1"/>
                    </a:moveTo>
                    <a:cubicBezTo>
                      <a:pt x="5" y="2"/>
                      <a:pt x="6" y="3"/>
                      <a:pt x="5" y="4"/>
                    </a:cubicBezTo>
                    <a:cubicBezTo>
                      <a:pt x="5" y="5"/>
                      <a:pt x="3" y="4"/>
                      <a:pt x="2" y="4"/>
                    </a:cubicBezTo>
                    <a:cubicBezTo>
                      <a:pt x="1" y="3"/>
                      <a:pt x="0" y="1"/>
                      <a:pt x="0" y="1"/>
                    </a:cubicBezTo>
                    <a:cubicBezTo>
                      <a:pt x="1" y="0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46" name="Freeform 547"/>
              <p:cNvSpPr>
                <a:spLocks noChangeArrowheads="1"/>
              </p:cNvSpPr>
              <p:nvPr/>
            </p:nvSpPr>
            <p:spPr bwMode="auto">
              <a:xfrm>
                <a:off x="1351" y="547"/>
                <a:ext cx="14" cy="14"/>
              </a:xfrm>
              <a:custGeom>
                <a:avLst/>
                <a:gdLst>
                  <a:gd name="T0" fmla="*/ 14 w 6"/>
                  <a:gd name="T1" fmla="*/ 9 h 6"/>
                  <a:gd name="T2" fmla="*/ 12 w 6"/>
                  <a:gd name="T3" fmla="*/ 12 h 6"/>
                  <a:gd name="T4" fmla="*/ 5 w 6"/>
                  <a:gd name="T5" fmla="*/ 9 h 6"/>
                  <a:gd name="T6" fmla="*/ 0 w 6"/>
                  <a:gd name="T7" fmla="*/ 2 h 6"/>
                  <a:gd name="T8" fmla="*/ 2 w 6"/>
                  <a:gd name="T9" fmla="*/ 0 h 6"/>
                  <a:gd name="T10" fmla="*/ 5 w 6"/>
                  <a:gd name="T11" fmla="*/ 7 h 6"/>
                  <a:gd name="T12" fmla="*/ 14 w 6"/>
                  <a:gd name="T13" fmla="*/ 9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6"/>
                  <a:gd name="T23" fmla="*/ 6 w 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6">
                    <a:moveTo>
                      <a:pt x="6" y="4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3" y="5"/>
                      <a:pt x="2" y="4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3"/>
                      <a:pt x="2" y="3"/>
                    </a:cubicBezTo>
                    <a:cubicBezTo>
                      <a:pt x="3" y="4"/>
                      <a:pt x="5" y="5"/>
                      <a:pt x="6" y="4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47" name="Freeform 548"/>
              <p:cNvSpPr>
                <a:spLocks noChangeArrowheads="1"/>
              </p:cNvSpPr>
              <p:nvPr/>
            </p:nvSpPr>
            <p:spPr bwMode="auto">
              <a:xfrm>
                <a:off x="1394" y="583"/>
                <a:ext cx="5" cy="7"/>
              </a:xfrm>
              <a:custGeom>
                <a:avLst/>
                <a:gdLst>
                  <a:gd name="T0" fmla="*/ 5 w 2"/>
                  <a:gd name="T1" fmla="*/ 5 h 3"/>
                  <a:gd name="T2" fmla="*/ 5 w 2"/>
                  <a:gd name="T3" fmla="*/ 7 h 3"/>
                  <a:gd name="T4" fmla="*/ 3 w 2"/>
                  <a:gd name="T5" fmla="*/ 2 h 3"/>
                  <a:gd name="T6" fmla="*/ 0 w 2"/>
                  <a:gd name="T7" fmla="*/ 2 h 3"/>
                  <a:gd name="T8" fmla="*/ 0 w 2"/>
                  <a:gd name="T9" fmla="*/ 2 h 3"/>
                  <a:gd name="T10" fmla="*/ 3 w 2"/>
                  <a:gd name="T11" fmla="*/ 2 h 3"/>
                  <a:gd name="T12" fmla="*/ 5 w 2"/>
                  <a:gd name="T13" fmla="*/ 5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3"/>
                  <a:gd name="T23" fmla="*/ 2 w 2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48" name="Freeform 549"/>
              <p:cNvSpPr>
                <a:spLocks noChangeArrowheads="1"/>
              </p:cNvSpPr>
              <p:nvPr/>
            </p:nvSpPr>
            <p:spPr bwMode="auto">
              <a:xfrm>
                <a:off x="1394" y="585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2 w 5"/>
                  <a:gd name="T3" fmla="*/ 2 h 2"/>
                  <a:gd name="T4" fmla="*/ 2 w 5"/>
                  <a:gd name="T5" fmla="*/ 0 h 2"/>
                  <a:gd name="T6" fmla="*/ 0 w 5"/>
                  <a:gd name="T7" fmla="*/ 0 h 2"/>
                  <a:gd name="T8" fmla="*/ 0 w 5"/>
                  <a:gd name="T9" fmla="*/ 0 h 2"/>
                  <a:gd name="T10" fmla="*/ 2 w 5"/>
                  <a:gd name="T11" fmla="*/ 0 h 2"/>
                  <a:gd name="T12" fmla="*/ 5 w 5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2"/>
                  <a:gd name="T23" fmla="*/ 5 w 5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2">
                    <a:moveTo>
                      <a:pt x="5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49" name="Freeform 550"/>
              <p:cNvSpPr>
                <a:spLocks noChangeArrowheads="1"/>
              </p:cNvSpPr>
              <p:nvPr/>
            </p:nvSpPr>
            <p:spPr bwMode="auto">
              <a:xfrm>
                <a:off x="1394" y="585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2 w 5"/>
                  <a:gd name="T3" fmla="*/ 2 h 2"/>
                  <a:gd name="T4" fmla="*/ 2 w 5"/>
                  <a:gd name="T5" fmla="*/ 0 h 2"/>
                  <a:gd name="T6" fmla="*/ 0 w 5"/>
                  <a:gd name="T7" fmla="*/ 0 h 2"/>
                  <a:gd name="T8" fmla="*/ 0 w 5"/>
                  <a:gd name="T9" fmla="*/ 0 h 2"/>
                  <a:gd name="T10" fmla="*/ 2 w 5"/>
                  <a:gd name="T11" fmla="*/ 0 h 2"/>
                  <a:gd name="T12" fmla="*/ 5 w 5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2"/>
                  <a:gd name="T23" fmla="*/ 5 w 5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2">
                    <a:moveTo>
                      <a:pt x="5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50" name="Freeform 551"/>
              <p:cNvSpPr>
                <a:spLocks noChangeArrowheads="1"/>
              </p:cNvSpPr>
              <p:nvPr/>
            </p:nvSpPr>
            <p:spPr bwMode="auto">
              <a:xfrm>
                <a:off x="1394" y="583"/>
                <a:ext cx="5" cy="7"/>
              </a:xfrm>
              <a:custGeom>
                <a:avLst/>
                <a:gdLst>
                  <a:gd name="T0" fmla="*/ 5 w 2"/>
                  <a:gd name="T1" fmla="*/ 5 h 3"/>
                  <a:gd name="T2" fmla="*/ 5 w 2"/>
                  <a:gd name="T3" fmla="*/ 7 h 3"/>
                  <a:gd name="T4" fmla="*/ 3 w 2"/>
                  <a:gd name="T5" fmla="*/ 2 h 3"/>
                  <a:gd name="T6" fmla="*/ 0 w 2"/>
                  <a:gd name="T7" fmla="*/ 2 h 3"/>
                  <a:gd name="T8" fmla="*/ 0 w 2"/>
                  <a:gd name="T9" fmla="*/ 2 h 3"/>
                  <a:gd name="T10" fmla="*/ 3 w 2"/>
                  <a:gd name="T11" fmla="*/ 2 h 3"/>
                  <a:gd name="T12" fmla="*/ 5 w 2"/>
                  <a:gd name="T13" fmla="*/ 5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3"/>
                  <a:gd name="T23" fmla="*/ 2 w 2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51" name="Freeform 552"/>
              <p:cNvSpPr>
                <a:spLocks noChangeArrowheads="1"/>
              </p:cNvSpPr>
              <p:nvPr/>
            </p:nvSpPr>
            <p:spPr bwMode="auto">
              <a:xfrm>
                <a:off x="1394" y="585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2 w 5"/>
                  <a:gd name="T3" fmla="*/ 2 h 2"/>
                  <a:gd name="T4" fmla="*/ 0 w 5"/>
                  <a:gd name="T5" fmla="*/ 2 h 2"/>
                  <a:gd name="T6" fmla="*/ 0 w 5"/>
                  <a:gd name="T7" fmla="*/ 0 h 2"/>
                  <a:gd name="T8" fmla="*/ 0 w 5"/>
                  <a:gd name="T9" fmla="*/ 0 h 2"/>
                  <a:gd name="T10" fmla="*/ 2 w 5"/>
                  <a:gd name="T11" fmla="*/ 2 h 2"/>
                  <a:gd name="T12" fmla="*/ 5 w 5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2"/>
                  <a:gd name="T23" fmla="*/ 5 w 5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2">
                    <a:moveTo>
                      <a:pt x="5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52" name="Freeform 553"/>
              <p:cNvSpPr>
                <a:spLocks noChangeArrowheads="1"/>
              </p:cNvSpPr>
              <p:nvPr/>
            </p:nvSpPr>
            <p:spPr bwMode="auto">
              <a:xfrm>
                <a:off x="1394" y="585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2 w 5"/>
                  <a:gd name="T3" fmla="*/ 2 h 2"/>
                  <a:gd name="T4" fmla="*/ 0 w 5"/>
                  <a:gd name="T5" fmla="*/ 2 h 2"/>
                  <a:gd name="T6" fmla="*/ 0 w 5"/>
                  <a:gd name="T7" fmla="*/ 0 h 2"/>
                  <a:gd name="T8" fmla="*/ 0 w 5"/>
                  <a:gd name="T9" fmla="*/ 0 h 2"/>
                  <a:gd name="T10" fmla="*/ 2 w 5"/>
                  <a:gd name="T11" fmla="*/ 2 h 2"/>
                  <a:gd name="T12" fmla="*/ 5 w 5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2"/>
                  <a:gd name="T23" fmla="*/ 5 w 5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2">
                    <a:moveTo>
                      <a:pt x="5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53" name="Freeform 554"/>
              <p:cNvSpPr>
                <a:spLocks noChangeArrowheads="1"/>
              </p:cNvSpPr>
              <p:nvPr/>
            </p:nvSpPr>
            <p:spPr bwMode="auto">
              <a:xfrm>
                <a:off x="1347" y="547"/>
                <a:ext cx="4" cy="5"/>
              </a:xfrm>
              <a:custGeom>
                <a:avLst/>
                <a:gdLst>
                  <a:gd name="T0" fmla="*/ 4 w 2"/>
                  <a:gd name="T1" fmla="*/ 5 h 2"/>
                  <a:gd name="T2" fmla="*/ 4 w 2"/>
                  <a:gd name="T3" fmla="*/ 5 h 2"/>
                  <a:gd name="T4" fmla="*/ 2 w 2"/>
                  <a:gd name="T5" fmla="*/ 3 h 2"/>
                  <a:gd name="T6" fmla="*/ 0 w 2"/>
                  <a:gd name="T7" fmla="*/ 3 h 2"/>
                  <a:gd name="T8" fmla="*/ 0 w 2"/>
                  <a:gd name="T9" fmla="*/ 0 h 2"/>
                  <a:gd name="T10" fmla="*/ 2 w 2"/>
                  <a:gd name="T11" fmla="*/ 3 h 2"/>
                  <a:gd name="T12" fmla="*/ 4 w 2"/>
                  <a:gd name="T13" fmla="*/ 5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54" name="Freeform 555"/>
              <p:cNvSpPr>
                <a:spLocks noChangeArrowheads="1"/>
              </p:cNvSpPr>
              <p:nvPr/>
            </p:nvSpPr>
            <p:spPr bwMode="auto">
              <a:xfrm>
                <a:off x="1349" y="549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3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55" name="Freeform 556"/>
              <p:cNvSpPr>
                <a:spLocks noChangeArrowheads="1"/>
              </p:cNvSpPr>
              <p:nvPr/>
            </p:nvSpPr>
            <p:spPr bwMode="auto">
              <a:xfrm>
                <a:off x="1349" y="549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3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56" name="Freeform 557"/>
              <p:cNvSpPr>
                <a:spLocks noChangeArrowheads="1"/>
              </p:cNvSpPr>
              <p:nvPr/>
            </p:nvSpPr>
            <p:spPr bwMode="auto">
              <a:xfrm>
                <a:off x="1347" y="547"/>
                <a:ext cx="4" cy="5"/>
              </a:xfrm>
              <a:custGeom>
                <a:avLst/>
                <a:gdLst>
                  <a:gd name="T0" fmla="*/ 4 w 2"/>
                  <a:gd name="T1" fmla="*/ 5 h 2"/>
                  <a:gd name="T2" fmla="*/ 4 w 2"/>
                  <a:gd name="T3" fmla="*/ 5 h 2"/>
                  <a:gd name="T4" fmla="*/ 2 w 2"/>
                  <a:gd name="T5" fmla="*/ 3 h 2"/>
                  <a:gd name="T6" fmla="*/ 0 w 2"/>
                  <a:gd name="T7" fmla="*/ 3 h 2"/>
                  <a:gd name="T8" fmla="*/ 0 w 2"/>
                  <a:gd name="T9" fmla="*/ 0 h 2"/>
                  <a:gd name="T10" fmla="*/ 2 w 2"/>
                  <a:gd name="T11" fmla="*/ 3 h 2"/>
                  <a:gd name="T12" fmla="*/ 4 w 2"/>
                  <a:gd name="T13" fmla="*/ 5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57" name="Freeform 558"/>
              <p:cNvSpPr>
                <a:spLocks noChangeArrowheads="1"/>
              </p:cNvSpPr>
              <p:nvPr/>
            </p:nvSpPr>
            <p:spPr bwMode="auto">
              <a:xfrm>
                <a:off x="1347" y="54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58" name="Freeform 559"/>
              <p:cNvSpPr>
                <a:spLocks noChangeArrowheads="1"/>
              </p:cNvSpPr>
              <p:nvPr/>
            </p:nvSpPr>
            <p:spPr bwMode="auto">
              <a:xfrm>
                <a:off x="1347" y="54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59" name="Freeform 560"/>
              <p:cNvSpPr>
                <a:spLocks noChangeArrowheads="1"/>
              </p:cNvSpPr>
              <p:nvPr/>
            </p:nvSpPr>
            <p:spPr bwMode="auto">
              <a:xfrm>
                <a:off x="1394" y="585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2 w 5"/>
                  <a:gd name="T3" fmla="*/ 2 h 2"/>
                  <a:gd name="T4" fmla="*/ 0 w 5"/>
                  <a:gd name="T5" fmla="*/ 2 h 2"/>
                  <a:gd name="T6" fmla="*/ 0 w 5"/>
                  <a:gd name="T7" fmla="*/ 0 h 2"/>
                  <a:gd name="T8" fmla="*/ 0 w 5"/>
                  <a:gd name="T9" fmla="*/ 0 h 2"/>
                  <a:gd name="T10" fmla="*/ 2 w 5"/>
                  <a:gd name="T11" fmla="*/ 2 h 2"/>
                  <a:gd name="T12" fmla="*/ 5 w 5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2"/>
                  <a:gd name="T23" fmla="*/ 5 w 5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2">
                    <a:moveTo>
                      <a:pt x="5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60" name="Freeform 561"/>
              <p:cNvSpPr>
                <a:spLocks noChangeArrowheads="1"/>
              </p:cNvSpPr>
              <p:nvPr/>
            </p:nvSpPr>
            <p:spPr bwMode="auto">
              <a:xfrm>
                <a:off x="1394" y="585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2 w 5"/>
                  <a:gd name="T3" fmla="*/ 2 h 2"/>
                  <a:gd name="T4" fmla="*/ 0 w 5"/>
                  <a:gd name="T5" fmla="*/ 2 h 2"/>
                  <a:gd name="T6" fmla="*/ 0 w 5"/>
                  <a:gd name="T7" fmla="*/ 0 h 2"/>
                  <a:gd name="T8" fmla="*/ 0 w 5"/>
                  <a:gd name="T9" fmla="*/ 0 h 2"/>
                  <a:gd name="T10" fmla="*/ 2 w 5"/>
                  <a:gd name="T11" fmla="*/ 2 h 2"/>
                  <a:gd name="T12" fmla="*/ 5 w 5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2"/>
                  <a:gd name="T23" fmla="*/ 5 w 5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2">
                    <a:moveTo>
                      <a:pt x="5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61" name="Freeform 562"/>
              <p:cNvSpPr>
                <a:spLocks noChangeArrowheads="1"/>
              </p:cNvSpPr>
              <p:nvPr/>
            </p:nvSpPr>
            <p:spPr bwMode="auto">
              <a:xfrm>
                <a:off x="1394" y="585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2 w 5"/>
                  <a:gd name="T3" fmla="*/ 2 h 2"/>
                  <a:gd name="T4" fmla="*/ 0 w 5"/>
                  <a:gd name="T5" fmla="*/ 2 h 2"/>
                  <a:gd name="T6" fmla="*/ 0 w 5"/>
                  <a:gd name="T7" fmla="*/ 0 h 2"/>
                  <a:gd name="T8" fmla="*/ 0 w 5"/>
                  <a:gd name="T9" fmla="*/ 0 h 2"/>
                  <a:gd name="T10" fmla="*/ 2 w 5"/>
                  <a:gd name="T11" fmla="*/ 2 h 2"/>
                  <a:gd name="T12" fmla="*/ 5 w 5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2"/>
                  <a:gd name="T23" fmla="*/ 5 w 5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2">
                    <a:moveTo>
                      <a:pt x="5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62" name="Freeform 563"/>
              <p:cNvSpPr>
                <a:spLocks noChangeArrowheads="1"/>
              </p:cNvSpPr>
              <p:nvPr/>
            </p:nvSpPr>
            <p:spPr bwMode="auto">
              <a:xfrm>
                <a:off x="1394" y="585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2 w 5"/>
                  <a:gd name="T3" fmla="*/ 2 h 2"/>
                  <a:gd name="T4" fmla="*/ 0 w 5"/>
                  <a:gd name="T5" fmla="*/ 2 h 2"/>
                  <a:gd name="T6" fmla="*/ 0 w 5"/>
                  <a:gd name="T7" fmla="*/ 0 h 2"/>
                  <a:gd name="T8" fmla="*/ 0 w 5"/>
                  <a:gd name="T9" fmla="*/ 0 h 2"/>
                  <a:gd name="T10" fmla="*/ 2 w 5"/>
                  <a:gd name="T11" fmla="*/ 2 h 2"/>
                  <a:gd name="T12" fmla="*/ 5 w 5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2"/>
                  <a:gd name="T23" fmla="*/ 5 w 5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2">
                    <a:moveTo>
                      <a:pt x="5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63" name="Freeform 564"/>
              <p:cNvSpPr>
                <a:spLocks noChangeArrowheads="1"/>
              </p:cNvSpPr>
              <p:nvPr/>
            </p:nvSpPr>
            <p:spPr bwMode="auto">
              <a:xfrm>
                <a:off x="1347" y="549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2 w 4"/>
                  <a:gd name="T3" fmla="*/ 3 h 3"/>
                  <a:gd name="T4" fmla="*/ 0 w 4"/>
                  <a:gd name="T5" fmla="*/ 3 h 3"/>
                  <a:gd name="T6" fmla="*/ 0 w 4"/>
                  <a:gd name="T7" fmla="*/ 0 h 3"/>
                  <a:gd name="T8" fmla="*/ 0 w 4"/>
                  <a:gd name="T9" fmla="*/ 0 h 3"/>
                  <a:gd name="T10" fmla="*/ 2 w 4"/>
                  <a:gd name="T11" fmla="*/ 0 h 3"/>
                  <a:gd name="T12" fmla="*/ 4 w 4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3"/>
                  <a:gd name="T23" fmla="*/ 4 w 4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3">
                    <a:moveTo>
                      <a:pt x="4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64" name="Freeform 565"/>
              <p:cNvSpPr>
                <a:spLocks noChangeArrowheads="1"/>
              </p:cNvSpPr>
              <p:nvPr/>
            </p:nvSpPr>
            <p:spPr bwMode="auto">
              <a:xfrm>
                <a:off x="1347" y="549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2 w 4"/>
                  <a:gd name="T3" fmla="*/ 3 h 3"/>
                  <a:gd name="T4" fmla="*/ 0 w 4"/>
                  <a:gd name="T5" fmla="*/ 3 h 3"/>
                  <a:gd name="T6" fmla="*/ 0 w 4"/>
                  <a:gd name="T7" fmla="*/ 0 h 3"/>
                  <a:gd name="T8" fmla="*/ 0 w 4"/>
                  <a:gd name="T9" fmla="*/ 0 h 3"/>
                  <a:gd name="T10" fmla="*/ 2 w 4"/>
                  <a:gd name="T11" fmla="*/ 0 h 3"/>
                  <a:gd name="T12" fmla="*/ 4 w 4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3"/>
                  <a:gd name="T23" fmla="*/ 4 w 4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3">
                    <a:moveTo>
                      <a:pt x="4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65" name="Freeform 566"/>
              <p:cNvSpPr>
                <a:spLocks noChangeArrowheads="1"/>
              </p:cNvSpPr>
              <p:nvPr/>
            </p:nvSpPr>
            <p:spPr bwMode="auto">
              <a:xfrm>
                <a:off x="1347" y="549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2 w 4"/>
                  <a:gd name="T3" fmla="*/ 3 h 3"/>
                  <a:gd name="T4" fmla="*/ 0 w 4"/>
                  <a:gd name="T5" fmla="*/ 3 h 3"/>
                  <a:gd name="T6" fmla="*/ 0 w 4"/>
                  <a:gd name="T7" fmla="*/ 0 h 3"/>
                  <a:gd name="T8" fmla="*/ 0 w 4"/>
                  <a:gd name="T9" fmla="*/ 0 h 3"/>
                  <a:gd name="T10" fmla="*/ 2 w 4"/>
                  <a:gd name="T11" fmla="*/ 0 h 3"/>
                  <a:gd name="T12" fmla="*/ 4 w 4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3"/>
                  <a:gd name="T23" fmla="*/ 4 w 4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3">
                    <a:moveTo>
                      <a:pt x="4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66" name="Freeform 567"/>
              <p:cNvSpPr>
                <a:spLocks noChangeArrowheads="1"/>
              </p:cNvSpPr>
              <p:nvPr/>
            </p:nvSpPr>
            <p:spPr bwMode="auto">
              <a:xfrm>
                <a:off x="1347" y="549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2 w 4"/>
                  <a:gd name="T3" fmla="*/ 3 h 3"/>
                  <a:gd name="T4" fmla="*/ 0 w 4"/>
                  <a:gd name="T5" fmla="*/ 3 h 3"/>
                  <a:gd name="T6" fmla="*/ 0 w 4"/>
                  <a:gd name="T7" fmla="*/ 0 h 3"/>
                  <a:gd name="T8" fmla="*/ 0 w 4"/>
                  <a:gd name="T9" fmla="*/ 0 h 3"/>
                  <a:gd name="T10" fmla="*/ 2 w 4"/>
                  <a:gd name="T11" fmla="*/ 0 h 3"/>
                  <a:gd name="T12" fmla="*/ 4 w 4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3"/>
                  <a:gd name="T23" fmla="*/ 4 w 4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3">
                    <a:moveTo>
                      <a:pt x="4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67" name="Freeform 568"/>
              <p:cNvSpPr>
                <a:spLocks noChangeArrowheads="1"/>
              </p:cNvSpPr>
              <p:nvPr/>
            </p:nvSpPr>
            <p:spPr bwMode="auto">
              <a:xfrm>
                <a:off x="1394" y="585"/>
                <a:ext cx="5" cy="5"/>
              </a:xfrm>
              <a:custGeom>
                <a:avLst/>
                <a:gdLst>
                  <a:gd name="T0" fmla="*/ 5 w 2"/>
                  <a:gd name="T1" fmla="*/ 3 h 2"/>
                  <a:gd name="T2" fmla="*/ 5 w 2"/>
                  <a:gd name="T3" fmla="*/ 5 h 2"/>
                  <a:gd name="T4" fmla="*/ 0 w 2"/>
                  <a:gd name="T5" fmla="*/ 3 h 2"/>
                  <a:gd name="T6" fmla="*/ 0 w 2"/>
                  <a:gd name="T7" fmla="*/ 0 h 2"/>
                  <a:gd name="T8" fmla="*/ 0 w 2"/>
                  <a:gd name="T9" fmla="*/ 0 h 2"/>
                  <a:gd name="T10" fmla="*/ 3 w 2"/>
                  <a:gd name="T11" fmla="*/ 3 h 2"/>
                  <a:gd name="T12" fmla="*/ 5 w 2"/>
                  <a:gd name="T13" fmla="*/ 3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68" name="Freeform 569"/>
              <p:cNvSpPr>
                <a:spLocks noChangeArrowheads="1"/>
              </p:cNvSpPr>
              <p:nvPr/>
            </p:nvSpPr>
            <p:spPr bwMode="auto">
              <a:xfrm>
                <a:off x="1344" y="547"/>
                <a:ext cx="7" cy="7"/>
              </a:xfrm>
              <a:custGeom>
                <a:avLst/>
                <a:gdLst>
                  <a:gd name="T0" fmla="*/ 7 w 3"/>
                  <a:gd name="T1" fmla="*/ 5 h 3"/>
                  <a:gd name="T2" fmla="*/ 7 w 3"/>
                  <a:gd name="T3" fmla="*/ 5 h 3"/>
                  <a:gd name="T4" fmla="*/ 2 w 3"/>
                  <a:gd name="T5" fmla="*/ 5 h 3"/>
                  <a:gd name="T6" fmla="*/ 2 w 3"/>
                  <a:gd name="T7" fmla="*/ 2 h 3"/>
                  <a:gd name="T8" fmla="*/ 2 w 3"/>
                  <a:gd name="T9" fmla="*/ 0 h 3"/>
                  <a:gd name="T10" fmla="*/ 5 w 3"/>
                  <a:gd name="T11" fmla="*/ 5 h 3"/>
                  <a:gd name="T12" fmla="*/ 7 w 3"/>
                  <a:gd name="T13" fmla="*/ 5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3"/>
                  <a:gd name="T23" fmla="*/ 3 w 3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69" name="Freeform 570"/>
              <p:cNvSpPr>
                <a:spLocks noChangeArrowheads="1"/>
              </p:cNvSpPr>
              <p:nvPr/>
            </p:nvSpPr>
            <p:spPr bwMode="auto">
              <a:xfrm>
                <a:off x="1399" y="580"/>
                <a:ext cx="7" cy="12"/>
              </a:xfrm>
              <a:custGeom>
                <a:avLst/>
                <a:gdLst>
                  <a:gd name="T0" fmla="*/ 0 w 3"/>
                  <a:gd name="T1" fmla="*/ 10 h 5"/>
                  <a:gd name="T2" fmla="*/ 0 w 3"/>
                  <a:gd name="T3" fmla="*/ 12 h 5"/>
                  <a:gd name="T4" fmla="*/ 5 w 3"/>
                  <a:gd name="T5" fmla="*/ 0 h 5"/>
                  <a:gd name="T6" fmla="*/ 7 w 3"/>
                  <a:gd name="T7" fmla="*/ 0 h 5"/>
                  <a:gd name="T8" fmla="*/ 0 w 3"/>
                  <a:gd name="T9" fmla="*/ 1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5"/>
                  <a:gd name="T17" fmla="*/ 3 w 3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5"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3"/>
                      <a:pt x="1" y="2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3"/>
                      <a:pt x="0" y="4"/>
                    </a:cubicBezTo>
                    <a:close/>
                  </a:path>
                </a:pathLst>
              </a:custGeom>
              <a:solidFill>
                <a:srgbClr val="5C5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70" name="Freeform 571"/>
              <p:cNvSpPr>
                <a:spLocks noChangeArrowheads="1"/>
              </p:cNvSpPr>
              <p:nvPr/>
            </p:nvSpPr>
            <p:spPr bwMode="auto">
              <a:xfrm>
                <a:off x="1365" y="559"/>
                <a:ext cx="17" cy="14"/>
              </a:xfrm>
              <a:custGeom>
                <a:avLst/>
                <a:gdLst>
                  <a:gd name="T0" fmla="*/ 17 w 7"/>
                  <a:gd name="T1" fmla="*/ 12 h 6"/>
                  <a:gd name="T2" fmla="*/ 17 w 7"/>
                  <a:gd name="T3" fmla="*/ 12 h 6"/>
                  <a:gd name="T4" fmla="*/ 7 w 7"/>
                  <a:gd name="T5" fmla="*/ 14 h 6"/>
                  <a:gd name="T6" fmla="*/ 5 w 7"/>
                  <a:gd name="T7" fmla="*/ 12 h 6"/>
                  <a:gd name="T8" fmla="*/ 2 w 7"/>
                  <a:gd name="T9" fmla="*/ 9 h 6"/>
                  <a:gd name="T10" fmla="*/ 2 w 7"/>
                  <a:gd name="T11" fmla="*/ 2 h 6"/>
                  <a:gd name="T12" fmla="*/ 2 w 7"/>
                  <a:gd name="T13" fmla="*/ 0 h 6"/>
                  <a:gd name="T14" fmla="*/ 5 w 7"/>
                  <a:gd name="T15" fmla="*/ 9 h 6"/>
                  <a:gd name="T16" fmla="*/ 5 w 7"/>
                  <a:gd name="T17" fmla="*/ 12 h 6"/>
                  <a:gd name="T18" fmla="*/ 7 w 7"/>
                  <a:gd name="T19" fmla="*/ 12 h 6"/>
                  <a:gd name="T20" fmla="*/ 17 w 7"/>
                  <a:gd name="T21" fmla="*/ 12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7"/>
                  <a:gd name="T34" fmla="*/ 0 h 6"/>
                  <a:gd name="T35" fmla="*/ 7 w 7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7" h="6">
                    <a:moveTo>
                      <a:pt x="7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4" y="6"/>
                      <a:pt x="3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3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6"/>
                      <a:pt x="6" y="6"/>
                      <a:pt x="7" y="5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71" name="Freeform 572"/>
              <p:cNvSpPr>
                <a:spLocks noChangeArrowheads="1"/>
              </p:cNvSpPr>
              <p:nvPr/>
            </p:nvSpPr>
            <p:spPr bwMode="auto">
              <a:xfrm>
                <a:off x="1373" y="571"/>
                <a:ext cx="26" cy="21"/>
              </a:xfrm>
              <a:custGeom>
                <a:avLst/>
                <a:gdLst>
                  <a:gd name="T0" fmla="*/ 26 w 11"/>
                  <a:gd name="T1" fmla="*/ 19 h 9"/>
                  <a:gd name="T2" fmla="*/ 26 w 11"/>
                  <a:gd name="T3" fmla="*/ 21 h 9"/>
                  <a:gd name="T4" fmla="*/ 0 w 11"/>
                  <a:gd name="T5" fmla="*/ 2 h 9"/>
                  <a:gd name="T6" fmla="*/ 0 w 11"/>
                  <a:gd name="T7" fmla="*/ 0 h 9"/>
                  <a:gd name="T8" fmla="*/ 26 w 11"/>
                  <a:gd name="T9" fmla="*/ 1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9"/>
                  <a:gd name="T17" fmla="*/ 11 w 11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9">
                    <a:moveTo>
                      <a:pt x="11" y="8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7" y="6"/>
                      <a:pt x="4" y="3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3"/>
                      <a:pt x="7" y="5"/>
                      <a:pt x="11" y="8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72" name="Freeform 573"/>
              <p:cNvSpPr>
                <a:spLocks noChangeArrowheads="1"/>
              </p:cNvSpPr>
              <p:nvPr/>
            </p:nvSpPr>
            <p:spPr bwMode="auto">
              <a:xfrm>
                <a:off x="1344" y="549"/>
                <a:ext cx="26" cy="19"/>
              </a:xfrm>
              <a:custGeom>
                <a:avLst/>
                <a:gdLst>
                  <a:gd name="T0" fmla="*/ 26 w 11"/>
                  <a:gd name="T1" fmla="*/ 19 h 8"/>
                  <a:gd name="T2" fmla="*/ 24 w 11"/>
                  <a:gd name="T3" fmla="*/ 19 h 8"/>
                  <a:gd name="T4" fmla="*/ 0 w 11"/>
                  <a:gd name="T5" fmla="*/ 0 h 8"/>
                  <a:gd name="T6" fmla="*/ 0 w 11"/>
                  <a:gd name="T7" fmla="*/ 0 h 8"/>
                  <a:gd name="T8" fmla="*/ 26 w 11"/>
                  <a:gd name="T9" fmla="*/ 19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8"/>
                  <a:gd name="T17" fmla="*/ 11 w 11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8">
                    <a:moveTo>
                      <a:pt x="11" y="8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7" y="6"/>
                      <a:pt x="3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3"/>
                      <a:pt x="7" y="5"/>
                      <a:pt x="11" y="8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73" name="Freeform 574"/>
              <p:cNvSpPr>
                <a:spLocks noChangeArrowheads="1"/>
              </p:cNvSpPr>
              <p:nvPr/>
            </p:nvSpPr>
            <p:spPr bwMode="auto">
              <a:xfrm>
                <a:off x="1344" y="540"/>
                <a:ext cx="7" cy="9"/>
              </a:xfrm>
              <a:custGeom>
                <a:avLst/>
                <a:gdLst>
                  <a:gd name="T0" fmla="*/ 0 w 3"/>
                  <a:gd name="T1" fmla="*/ 9 h 4"/>
                  <a:gd name="T2" fmla="*/ 0 w 3"/>
                  <a:gd name="T3" fmla="*/ 9 h 4"/>
                  <a:gd name="T4" fmla="*/ 7 w 3"/>
                  <a:gd name="T5" fmla="*/ 0 h 4"/>
                  <a:gd name="T6" fmla="*/ 7 w 3"/>
                  <a:gd name="T7" fmla="*/ 0 h 4"/>
                  <a:gd name="T8" fmla="*/ 0 w 3"/>
                  <a:gd name="T9" fmla="*/ 9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4"/>
                  <a:gd name="T17" fmla="*/ 3 w 3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2" y="2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3"/>
                      <a:pt x="0" y="4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74" name="Freeform 575"/>
              <p:cNvSpPr>
                <a:spLocks noChangeArrowheads="1"/>
              </p:cNvSpPr>
              <p:nvPr/>
            </p:nvSpPr>
            <p:spPr bwMode="auto">
              <a:xfrm>
                <a:off x="1399" y="580"/>
                <a:ext cx="9" cy="14"/>
              </a:xfrm>
              <a:custGeom>
                <a:avLst/>
                <a:gdLst>
                  <a:gd name="T0" fmla="*/ 2 w 4"/>
                  <a:gd name="T1" fmla="*/ 12 h 6"/>
                  <a:gd name="T2" fmla="*/ 0 w 4"/>
                  <a:gd name="T3" fmla="*/ 14 h 6"/>
                  <a:gd name="T4" fmla="*/ 9 w 4"/>
                  <a:gd name="T5" fmla="*/ 0 h 6"/>
                  <a:gd name="T6" fmla="*/ 9 w 4"/>
                  <a:gd name="T7" fmla="*/ 0 h 6"/>
                  <a:gd name="T8" fmla="*/ 2 w 4"/>
                  <a:gd name="T9" fmla="*/ 12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6"/>
                  <a:gd name="T17" fmla="*/ 4 w 4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6">
                    <a:moveTo>
                      <a:pt x="1" y="5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4"/>
                      <a:pt x="2" y="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2" y="3"/>
                      <a:pt x="1" y="5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75" name="Freeform 576"/>
              <p:cNvSpPr>
                <a:spLocks noEditPoints="1" noChangeArrowheads="1"/>
              </p:cNvSpPr>
              <p:nvPr/>
            </p:nvSpPr>
            <p:spPr bwMode="auto">
              <a:xfrm>
                <a:off x="1342" y="538"/>
                <a:ext cx="66" cy="54"/>
              </a:xfrm>
              <a:custGeom>
                <a:avLst/>
                <a:gdLst>
                  <a:gd name="T0" fmla="*/ 66 w 28"/>
                  <a:gd name="T1" fmla="*/ 42 h 23"/>
                  <a:gd name="T2" fmla="*/ 59 w 28"/>
                  <a:gd name="T3" fmla="*/ 54 h 23"/>
                  <a:gd name="T4" fmla="*/ 0 w 28"/>
                  <a:gd name="T5" fmla="*/ 12 h 23"/>
                  <a:gd name="T6" fmla="*/ 9 w 28"/>
                  <a:gd name="T7" fmla="*/ 0 h 23"/>
                  <a:gd name="T8" fmla="*/ 66 w 28"/>
                  <a:gd name="T9" fmla="*/ 42 h 23"/>
                  <a:gd name="T10" fmla="*/ 31 w 28"/>
                  <a:gd name="T11" fmla="*/ 33 h 23"/>
                  <a:gd name="T12" fmla="*/ 57 w 28"/>
                  <a:gd name="T13" fmla="*/ 52 h 23"/>
                  <a:gd name="T14" fmla="*/ 64 w 28"/>
                  <a:gd name="T15" fmla="*/ 42 h 23"/>
                  <a:gd name="T16" fmla="*/ 38 w 28"/>
                  <a:gd name="T17" fmla="*/ 23 h 23"/>
                  <a:gd name="T18" fmla="*/ 38 w 28"/>
                  <a:gd name="T19" fmla="*/ 21 h 23"/>
                  <a:gd name="T20" fmla="*/ 35 w 28"/>
                  <a:gd name="T21" fmla="*/ 21 h 23"/>
                  <a:gd name="T22" fmla="*/ 9 w 28"/>
                  <a:gd name="T23" fmla="*/ 2 h 23"/>
                  <a:gd name="T24" fmla="*/ 2 w 28"/>
                  <a:gd name="T25" fmla="*/ 12 h 23"/>
                  <a:gd name="T26" fmla="*/ 28 w 28"/>
                  <a:gd name="T27" fmla="*/ 31 h 23"/>
                  <a:gd name="T28" fmla="*/ 28 w 28"/>
                  <a:gd name="T29" fmla="*/ 33 h 23"/>
                  <a:gd name="T30" fmla="*/ 31 w 28"/>
                  <a:gd name="T31" fmla="*/ 33 h 2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8"/>
                  <a:gd name="T49" fmla="*/ 0 h 23"/>
                  <a:gd name="T50" fmla="*/ 28 w 28"/>
                  <a:gd name="T51" fmla="*/ 23 h 2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8" h="23">
                    <a:moveTo>
                      <a:pt x="28" y="18"/>
                    </a:moveTo>
                    <a:cubicBezTo>
                      <a:pt x="27" y="20"/>
                      <a:pt x="26" y="21"/>
                      <a:pt x="25" y="23"/>
                    </a:cubicBezTo>
                    <a:cubicBezTo>
                      <a:pt x="16" y="17"/>
                      <a:pt x="8" y="11"/>
                      <a:pt x="0" y="5"/>
                    </a:cubicBezTo>
                    <a:cubicBezTo>
                      <a:pt x="1" y="3"/>
                      <a:pt x="3" y="1"/>
                      <a:pt x="4" y="0"/>
                    </a:cubicBezTo>
                    <a:cubicBezTo>
                      <a:pt x="12" y="6"/>
                      <a:pt x="20" y="12"/>
                      <a:pt x="28" y="18"/>
                    </a:cubicBezTo>
                    <a:close/>
                    <a:moveTo>
                      <a:pt x="13" y="14"/>
                    </a:moveTo>
                    <a:cubicBezTo>
                      <a:pt x="17" y="17"/>
                      <a:pt x="20" y="19"/>
                      <a:pt x="24" y="22"/>
                    </a:cubicBezTo>
                    <a:cubicBezTo>
                      <a:pt x="25" y="21"/>
                      <a:pt x="26" y="19"/>
                      <a:pt x="27" y="18"/>
                    </a:cubicBezTo>
                    <a:cubicBezTo>
                      <a:pt x="23" y="15"/>
                      <a:pt x="20" y="12"/>
                      <a:pt x="16" y="1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1" y="6"/>
                      <a:pt x="8" y="3"/>
                      <a:pt x="4" y="1"/>
                    </a:cubicBezTo>
                    <a:cubicBezTo>
                      <a:pt x="3" y="2"/>
                      <a:pt x="2" y="4"/>
                      <a:pt x="1" y="5"/>
                    </a:cubicBezTo>
                    <a:cubicBezTo>
                      <a:pt x="5" y="8"/>
                      <a:pt x="8" y="10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3" y="14"/>
                      <a:pt x="13" y="14"/>
                      <a:pt x="13" y="14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76" name="Freeform 577"/>
              <p:cNvSpPr>
                <a:spLocks noEditPoints="1" noChangeArrowheads="1"/>
              </p:cNvSpPr>
              <p:nvPr/>
            </p:nvSpPr>
            <p:spPr bwMode="auto">
              <a:xfrm>
                <a:off x="1344" y="540"/>
                <a:ext cx="33" cy="28"/>
              </a:xfrm>
              <a:custGeom>
                <a:avLst/>
                <a:gdLst>
                  <a:gd name="T0" fmla="*/ 24 w 14"/>
                  <a:gd name="T1" fmla="*/ 19 h 12"/>
                  <a:gd name="T2" fmla="*/ 26 w 14"/>
                  <a:gd name="T3" fmla="*/ 28 h 12"/>
                  <a:gd name="T4" fmla="*/ 0 w 14"/>
                  <a:gd name="T5" fmla="*/ 9 h 12"/>
                  <a:gd name="T6" fmla="*/ 7 w 14"/>
                  <a:gd name="T7" fmla="*/ 0 h 12"/>
                  <a:gd name="T8" fmla="*/ 33 w 14"/>
                  <a:gd name="T9" fmla="*/ 19 h 12"/>
                  <a:gd name="T10" fmla="*/ 24 w 14"/>
                  <a:gd name="T11" fmla="*/ 19 h 12"/>
                  <a:gd name="T12" fmla="*/ 12 w 14"/>
                  <a:gd name="T13" fmla="*/ 14 h 12"/>
                  <a:gd name="T14" fmla="*/ 21 w 14"/>
                  <a:gd name="T15" fmla="*/ 16 h 12"/>
                  <a:gd name="T16" fmla="*/ 17 w 14"/>
                  <a:gd name="T17" fmla="*/ 9 h 12"/>
                  <a:gd name="T18" fmla="*/ 9 w 14"/>
                  <a:gd name="T19" fmla="*/ 7 h 12"/>
                  <a:gd name="T20" fmla="*/ 12 w 14"/>
                  <a:gd name="T21" fmla="*/ 14 h 12"/>
                  <a:gd name="T22" fmla="*/ 5 w 14"/>
                  <a:gd name="T23" fmla="*/ 12 h 12"/>
                  <a:gd name="T24" fmla="*/ 7 w 14"/>
                  <a:gd name="T25" fmla="*/ 12 h 12"/>
                  <a:gd name="T26" fmla="*/ 5 w 14"/>
                  <a:gd name="T27" fmla="*/ 9 h 12"/>
                  <a:gd name="T28" fmla="*/ 2 w 14"/>
                  <a:gd name="T29" fmla="*/ 7 h 12"/>
                  <a:gd name="T30" fmla="*/ 5 w 14"/>
                  <a:gd name="T31" fmla="*/ 12 h 12"/>
                  <a:gd name="T32" fmla="*/ 12 w 14"/>
                  <a:gd name="T33" fmla="*/ 2 h 12"/>
                  <a:gd name="T34" fmla="*/ 7 w 14"/>
                  <a:gd name="T35" fmla="*/ 2 h 12"/>
                  <a:gd name="T36" fmla="*/ 9 w 14"/>
                  <a:gd name="T37" fmla="*/ 5 h 12"/>
                  <a:gd name="T38" fmla="*/ 12 w 14"/>
                  <a:gd name="T39" fmla="*/ 5 h 12"/>
                  <a:gd name="T40" fmla="*/ 12 w 14"/>
                  <a:gd name="T41" fmla="*/ 2 h 1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4"/>
                  <a:gd name="T64" fmla="*/ 0 h 12"/>
                  <a:gd name="T65" fmla="*/ 14 w 14"/>
                  <a:gd name="T66" fmla="*/ 12 h 1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4" h="12">
                    <a:moveTo>
                      <a:pt x="10" y="8"/>
                    </a:moveTo>
                    <a:cubicBezTo>
                      <a:pt x="9" y="9"/>
                      <a:pt x="10" y="11"/>
                      <a:pt x="11" y="12"/>
                    </a:cubicBezTo>
                    <a:cubicBezTo>
                      <a:pt x="7" y="9"/>
                      <a:pt x="4" y="7"/>
                      <a:pt x="0" y="4"/>
                    </a:cubicBezTo>
                    <a:cubicBezTo>
                      <a:pt x="1" y="3"/>
                      <a:pt x="2" y="1"/>
                      <a:pt x="3" y="0"/>
                    </a:cubicBezTo>
                    <a:cubicBezTo>
                      <a:pt x="7" y="2"/>
                      <a:pt x="10" y="5"/>
                      <a:pt x="14" y="8"/>
                    </a:cubicBezTo>
                    <a:cubicBezTo>
                      <a:pt x="13" y="7"/>
                      <a:pt x="11" y="7"/>
                      <a:pt x="10" y="8"/>
                    </a:cubicBezTo>
                    <a:close/>
                    <a:moveTo>
                      <a:pt x="5" y="6"/>
                    </a:moveTo>
                    <a:cubicBezTo>
                      <a:pt x="6" y="7"/>
                      <a:pt x="8" y="8"/>
                      <a:pt x="9" y="7"/>
                    </a:cubicBezTo>
                    <a:cubicBezTo>
                      <a:pt x="10" y="6"/>
                      <a:pt x="8" y="5"/>
                      <a:pt x="7" y="4"/>
                    </a:cubicBezTo>
                    <a:cubicBezTo>
                      <a:pt x="6" y="3"/>
                      <a:pt x="4" y="2"/>
                      <a:pt x="4" y="3"/>
                    </a:cubicBezTo>
                    <a:cubicBezTo>
                      <a:pt x="3" y="4"/>
                      <a:pt x="4" y="6"/>
                      <a:pt x="5" y="6"/>
                    </a:cubicBezTo>
                    <a:moveTo>
                      <a:pt x="2" y="5"/>
                    </a:moveTo>
                    <a:cubicBezTo>
                      <a:pt x="2" y="5"/>
                      <a:pt x="3" y="5"/>
                      <a:pt x="3" y="5"/>
                    </a:cubicBezTo>
                    <a:cubicBezTo>
                      <a:pt x="3" y="5"/>
                      <a:pt x="3" y="4"/>
                      <a:pt x="2" y="4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5"/>
                    </a:cubicBezTo>
                    <a:moveTo>
                      <a:pt x="5" y="1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4" y="2"/>
                    </a:cubicBezTo>
                    <a:cubicBezTo>
                      <a:pt x="4" y="2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77" name="Freeform 578"/>
              <p:cNvSpPr>
                <a:spLocks noChangeArrowheads="1"/>
              </p:cNvSpPr>
              <p:nvPr/>
            </p:nvSpPr>
            <p:spPr bwMode="auto">
              <a:xfrm>
                <a:off x="1347" y="549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3 h 3"/>
                  <a:gd name="T4" fmla="*/ 2 w 4"/>
                  <a:gd name="T5" fmla="*/ 0 h 3"/>
                  <a:gd name="T6" fmla="*/ 0 w 4"/>
                  <a:gd name="T7" fmla="*/ 0 h 3"/>
                  <a:gd name="T8" fmla="*/ 2 w 4"/>
                  <a:gd name="T9" fmla="*/ 0 h 3"/>
                  <a:gd name="T10" fmla="*/ 2 w 4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2" y="0"/>
                    </a:move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78" name="Freeform 579"/>
              <p:cNvSpPr>
                <a:spLocks noEditPoints="1" noChangeArrowheads="1"/>
              </p:cNvSpPr>
              <p:nvPr/>
            </p:nvSpPr>
            <p:spPr bwMode="auto">
              <a:xfrm>
                <a:off x="1394" y="583"/>
                <a:ext cx="5" cy="4"/>
              </a:xfrm>
              <a:custGeom>
                <a:avLst/>
                <a:gdLst>
                  <a:gd name="T0" fmla="*/ 3 w 2"/>
                  <a:gd name="T1" fmla="*/ 2 h 2"/>
                  <a:gd name="T2" fmla="*/ 5 w 2"/>
                  <a:gd name="T3" fmla="*/ 4 h 2"/>
                  <a:gd name="T4" fmla="*/ 3 w 2"/>
                  <a:gd name="T5" fmla="*/ 4 h 2"/>
                  <a:gd name="T6" fmla="*/ 0 w 2"/>
                  <a:gd name="T7" fmla="*/ 2 h 2"/>
                  <a:gd name="T8" fmla="*/ 3 w 2"/>
                  <a:gd name="T9" fmla="*/ 2 h 2"/>
                  <a:gd name="T10" fmla="*/ 3 w 2"/>
                  <a:gd name="T11" fmla="*/ 4 h 2"/>
                  <a:gd name="T12" fmla="*/ 5 w 2"/>
                  <a:gd name="T13" fmla="*/ 4 h 2"/>
                  <a:gd name="T14" fmla="*/ 3 w 2"/>
                  <a:gd name="T15" fmla="*/ 2 h 2"/>
                  <a:gd name="T16" fmla="*/ 0 w 2"/>
                  <a:gd name="T17" fmla="*/ 2 h 2"/>
                  <a:gd name="T18" fmla="*/ 3 w 2"/>
                  <a:gd name="T19" fmla="*/ 4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"/>
                  <a:gd name="T31" fmla="*/ 0 h 2"/>
                  <a:gd name="T32" fmla="*/ 2 w 2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" h="2">
                    <a:moveTo>
                      <a:pt x="1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79" name="Freeform 580"/>
              <p:cNvSpPr>
                <a:spLocks noChangeArrowheads="1"/>
              </p:cNvSpPr>
              <p:nvPr/>
            </p:nvSpPr>
            <p:spPr bwMode="auto">
              <a:xfrm>
                <a:off x="1339" y="538"/>
                <a:ext cx="12" cy="11"/>
              </a:xfrm>
              <a:custGeom>
                <a:avLst/>
                <a:gdLst>
                  <a:gd name="T0" fmla="*/ 2 w 5"/>
                  <a:gd name="T1" fmla="*/ 11 h 5"/>
                  <a:gd name="T2" fmla="*/ 0 w 5"/>
                  <a:gd name="T3" fmla="*/ 11 h 5"/>
                  <a:gd name="T4" fmla="*/ 12 w 5"/>
                  <a:gd name="T5" fmla="*/ 0 h 5"/>
                  <a:gd name="T6" fmla="*/ 12 w 5"/>
                  <a:gd name="T7" fmla="*/ 0 h 5"/>
                  <a:gd name="T8" fmla="*/ 2 w 5"/>
                  <a:gd name="T9" fmla="*/ 11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1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2" y="3"/>
                      <a:pt x="3" y="2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2" y="3"/>
                      <a:pt x="1" y="5"/>
                    </a:cubicBezTo>
                    <a:close/>
                  </a:path>
                </a:pathLst>
              </a:custGeom>
              <a:solidFill>
                <a:srgbClr val="5C5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80" name="Freeform 581"/>
              <p:cNvSpPr>
                <a:spLocks noChangeArrowheads="1"/>
              </p:cNvSpPr>
              <p:nvPr/>
            </p:nvSpPr>
            <p:spPr bwMode="auto">
              <a:xfrm>
                <a:off x="1339" y="549"/>
                <a:ext cx="62" cy="45"/>
              </a:xfrm>
              <a:custGeom>
                <a:avLst/>
                <a:gdLst>
                  <a:gd name="T0" fmla="*/ 62 w 26"/>
                  <a:gd name="T1" fmla="*/ 43 h 19"/>
                  <a:gd name="T2" fmla="*/ 60 w 26"/>
                  <a:gd name="T3" fmla="*/ 45 h 19"/>
                  <a:gd name="T4" fmla="*/ 0 w 26"/>
                  <a:gd name="T5" fmla="*/ 0 h 19"/>
                  <a:gd name="T6" fmla="*/ 2 w 26"/>
                  <a:gd name="T7" fmla="*/ 0 h 19"/>
                  <a:gd name="T8" fmla="*/ 62 w 26"/>
                  <a:gd name="T9" fmla="*/ 4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19"/>
                  <a:gd name="T17" fmla="*/ 26 w 26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19">
                    <a:moveTo>
                      <a:pt x="26" y="18"/>
                    </a:moveTo>
                    <a:cubicBezTo>
                      <a:pt x="25" y="19"/>
                      <a:pt x="25" y="19"/>
                      <a:pt x="25" y="19"/>
                    </a:cubicBezTo>
                    <a:cubicBezTo>
                      <a:pt x="17" y="13"/>
                      <a:pt x="9" y="6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9" y="6"/>
                      <a:pt x="17" y="12"/>
                      <a:pt x="26" y="18"/>
                    </a:cubicBezTo>
                    <a:close/>
                  </a:path>
                </a:pathLst>
              </a:custGeom>
              <a:solidFill>
                <a:srgbClr val="8583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81" name="Freeform 582"/>
              <p:cNvSpPr>
                <a:spLocks noEditPoints="1" noChangeArrowheads="1"/>
              </p:cNvSpPr>
              <p:nvPr/>
            </p:nvSpPr>
            <p:spPr bwMode="auto">
              <a:xfrm>
                <a:off x="1337" y="533"/>
                <a:ext cx="73" cy="64"/>
              </a:xfrm>
              <a:custGeom>
                <a:avLst/>
                <a:gdLst>
                  <a:gd name="T0" fmla="*/ 73 w 31"/>
                  <a:gd name="T1" fmla="*/ 47 h 27"/>
                  <a:gd name="T2" fmla="*/ 64 w 31"/>
                  <a:gd name="T3" fmla="*/ 64 h 27"/>
                  <a:gd name="T4" fmla="*/ 0 w 31"/>
                  <a:gd name="T5" fmla="*/ 14 h 27"/>
                  <a:gd name="T6" fmla="*/ 12 w 31"/>
                  <a:gd name="T7" fmla="*/ 0 h 27"/>
                  <a:gd name="T8" fmla="*/ 73 w 31"/>
                  <a:gd name="T9" fmla="*/ 47 h 27"/>
                  <a:gd name="T10" fmla="*/ 5 w 31"/>
                  <a:gd name="T11" fmla="*/ 17 h 27"/>
                  <a:gd name="T12" fmla="*/ 64 w 31"/>
                  <a:gd name="T13" fmla="*/ 59 h 27"/>
                  <a:gd name="T14" fmla="*/ 71 w 31"/>
                  <a:gd name="T15" fmla="*/ 47 h 27"/>
                  <a:gd name="T16" fmla="*/ 14 w 31"/>
                  <a:gd name="T17" fmla="*/ 5 h 27"/>
                  <a:gd name="T18" fmla="*/ 5 w 31"/>
                  <a:gd name="T19" fmla="*/ 17 h 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"/>
                  <a:gd name="T31" fmla="*/ 0 h 27"/>
                  <a:gd name="T32" fmla="*/ 31 w 31"/>
                  <a:gd name="T33" fmla="*/ 27 h 2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" h="27">
                    <a:moveTo>
                      <a:pt x="31" y="20"/>
                    </a:moveTo>
                    <a:cubicBezTo>
                      <a:pt x="30" y="22"/>
                      <a:pt x="29" y="24"/>
                      <a:pt x="27" y="27"/>
                    </a:cubicBezTo>
                    <a:cubicBezTo>
                      <a:pt x="18" y="20"/>
                      <a:pt x="9" y="13"/>
                      <a:pt x="0" y="6"/>
                    </a:cubicBezTo>
                    <a:cubicBezTo>
                      <a:pt x="2" y="4"/>
                      <a:pt x="4" y="2"/>
                      <a:pt x="5" y="0"/>
                    </a:cubicBezTo>
                    <a:cubicBezTo>
                      <a:pt x="14" y="7"/>
                      <a:pt x="23" y="14"/>
                      <a:pt x="31" y="20"/>
                    </a:cubicBezTo>
                    <a:close/>
                    <a:moveTo>
                      <a:pt x="2" y="7"/>
                    </a:moveTo>
                    <a:cubicBezTo>
                      <a:pt x="10" y="13"/>
                      <a:pt x="18" y="19"/>
                      <a:pt x="27" y="25"/>
                    </a:cubicBezTo>
                    <a:cubicBezTo>
                      <a:pt x="28" y="23"/>
                      <a:pt x="29" y="22"/>
                      <a:pt x="30" y="20"/>
                    </a:cubicBezTo>
                    <a:cubicBezTo>
                      <a:pt x="22" y="14"/>
                      <a:pt x="14" y="8"/>
                      <a:pt x="6" y="2"/>
                    </a:cubicBezTo>
                    <a:cubicBezTo>
                      <a:pt x="5" y="3"/>
                      <a:pt x="3" y="5"/>
                      <a:pt x="2" y="7"/>
                    </a:cubicBezTo>
                  </a:path>
                </a:pathLst>
              </a:custGeom>
              <a:solidFill>
                <a:srgbClr val="D3D1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82" name="Freeform 583"/>
              <p:cNvSpPr>
                <a:spLocks noChangeArrowheads="1"/>
              </p:cNvSpPr>
              <p:nvPr/>
            </p:nvSpPr>
            <p:spPr bwMode="auto">
              <a:xfrm>
                <a:off x="1399" y="57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83" name="Freeform 584"/>
              <p:cNvSpPr>
                <a:spLocks noChangeArrowheads="1"/>
              </p:cNvSpPr>
              <p:nvPr/>
            </p:nvSpPr>
            <p:spPr bwMode="auto">
              <a:xfrm>
                <a:off x="1351" y="545"/>
                <a:ext cx="17" cy="14"/>
              </a:xfrm>
              <a:custGeom>
                <a:avLst/>
                <a:gdLst>
                  <a:gd name="T0" fmla="*/ 10 w 7"/>
                  <a:gd name="T1" fmla="*/ 5 h 6"/>
                  <a:gd name="T2" fmla="*/ 15 w 7"/>
                  <a:gd name="T3" fmla="*/ 12 h 6"/>
                  <a:gd name="T4" fmla="*/ 5 w 7"/>
                  <a:gd name="T5" fmla="*/ 9 h 6"/>
                  <a:gd name="T6" fmla="*/ 2 w 7"/>
                  <a:gd name="T7" fmla="*/ 2 h 6"/>
                  <a:gd name="T8" fmla="*/ 10 w 7"/>
                  <a:gd name="T9" fmla="*/ 5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6"/>
                  <a:gd name="T17" fmla="*/ 7 w 7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6">
                    <a:moveTo>
                      <a:pt x="4" y="2"/>
                    </a:moveTo>
                    <a:cubicBezTo>
                      <a:pt x="5" y="3"/>
                      <a:pt x="7" y="4"/>
                      <a:pt x="6" y="5"/>
                    </a:cubicBezTo>
                    <a:cubicBezTo>
                      <a:pt x="5" y="6"/>
                      <a:pt x="3" y="5"/>
                      <a:pt x="2" y="4"/>
                    </a:cubicBezTo>
                    <a:cubicBezTo>
                      <a:pt x="1" y="4"/>
                      <a:pt x="0" y="2"/>
                      <a:pt x="1" y="1"/>
                    </a:cubicBezTo>
                    <a:cubicBezTo>
                      <a:pt x="1" y="0"/>
                      <a:pt x="3" y="1"/>
                      <a:pt x="4" y="2"/>
                    </a:cubicBezTo>
                    <a:close/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84" name="Freeform 585"/>
              <p:cNvSpPr>
                <a:spLocks noChangeArrowheads="1"/>
              </p:cNvSpPr>
              <p:nvPr/>
            </p:nvSpPr>
            <p:spPr bwMode="auto">
              <a:xfrm>
                <a:off x="1394" y="585"/>
                <a:ext cx="5" cy="2"/>
              </a:xfrm>
              <a:custGeom>
                <a:avLst/>
                <a:gdLst>
                  <a:gd name="T0" fmla="*/ 2 w 5"/>
                  <a:gd name="T1" fmla="*/ 0 h 2"/>
                  <a:gd name="T2" fmla="*/ 5 w 5"/>
                  <a:gd name="T3" fmla="*/ 2 h 2"/>
                  <a:gd name="T4" fmla="*/ 2 w 5"/>
                  <a:gd name="T5" fmla="*/ 2 h 2"/>
                  <a:gd name="T6" fmla="*/ 0 w 5"/>
                  <a:gd name="T7" fmla="*/ 0 h 2"/>
                  <a:gd name="T8" fmla="*/ 2 w 5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2" y="0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85" name="Freeform 586"/>
              <p:cNvSpPr>
                <a:spLocks noEditPoints="1" noChangeArrowheads="1"/>
              </p:cNvSpPr>
              <p:nvPr/>
            </p:nvSpPr>
            <p:spPr bwMode="auto">
              <a:xfrm>
                <a:off x="1347" y="547"/>
                <a:ext cx="4" cy="5"/>
              </a:xfrm>
              <a:custGeom>
                <a:avLst/>
                <a:gdLst>
                  <a:gd name="T0" fmla="*/ 2 w 2"/>
                  <a:gd name="T1" fmla="*/ 3 h 2"/>
                  <a:gd name="T2" fmla="*/ 4 w 2"/>
                  <a:gd name="T3" fmla="*/ 5 h 2"/>
                  <a:gd name="T4" fmla="*/ 2 w 2"/>
                  <a:gd name="T5" fmla="*/ 5 h 2"/>
                  <a:gd name="T6" fmla="*/ 0 w 2"/>
                  <a:gd name="T7" fmla="*/ 0 h 2"/>
                  <a:gd name="T8" fmla="*/ 2 w 2"/>
                  <a:gd name="T9" fmla="*/ 3 h 2"/>
                  <a:gd name="T10" fmla="*/ 2 w 2"/>
                  <a:gd name="T11" fmla="*/ 3 h 2"/>
                  <a:gd name="T12" fmla="*/ 4 w 2"/>
                  <a:gd name="T13" fmla="*/ 5 h 2"/>
                  <a:gd name="T14" fmla="*/ 2 w 2"/>
                  <a:gd name="T15" fmla="*/ 3 h 2"/>
                  <a:gd name="T16" fmla="*/ 2 w 2"/>
                  <a:gd name="T17" fmla="*/ 3 h 2"/>
                  <a:gd name="T18" fmla="*/ 0 w 2"/>
                  <a:gd name="T19" fmla="*/ 3 h 2"/>
                  <a:gd name="T20" fmla="*/ 2 w 2"/>
                  <a:gd name="T21" fmla="*/ 3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"/>
                  <a:gd name="T34" fmla="*/ 0 h 2"/>
                  <a:gd name="T35" fmla="*/ 2 w 2"/>
                  <a:gd name="T36" fmla="*/ 2 h 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" h="2">
                    <a:moveTo>
                      <a:pt x="1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86" name="Freeform 587"/>
              <p:cNvSpPr>
                <a:spLocks noEditPoints="1" noChangeArrowheads="1"/>
              </p:cNvSpPr>
              <p:nvPr/>
            </p:nvSpPr>
            <p:spPr bwMode="auto">
              <a:xfrm>
                <a:off x="1373" y="561"/>
                <a:ext cx="33" cy="29"/>
              </a:xfrm>
              <a:custGeom>
                <a:avLst/>
                <a:gdLst>
                  <a:gd name="T0" fmla="*/ 7 w 14"/>
                  <a:gd name="T1" fmla="*/ 0 h 12"/>
                  <a:gd name="T2" fmla="*/ 33 w 14"/>
                  <a:gd name="T3" fmla="*/ 19 h 12"/>
                  <a:gd name="T4" fmla="*/ 26 w 14"/>
                  <a:gd name="T5" fmla="*/ 29 h 12"/>
                  <a:gd name="T6" fmla="*/ 0 w 14"/>
                  <a:gd name="T7" fmla="*/ 10 h 12"/>
                  <a:gd name="T8" fmla="*/ 9 w 14"/>
                  <a:gd name="T9" fmla="*/ 10 h 12"/>
                  <a:gd name="T10" fmla="*/ 7 w 14"/>
                  <a:gd name="T11" fmla="*/ 0 h 12"/>
                  <a:gd name="T12" fmla="*/ 17 w 14"/>
                  <a:gd name="T13" fmla="*/ 19 h 12"/>
                  <a:gd name="T14" fmla="*/ 24 w 14"/>
                  <a:gd name="T15" fmla="*/ 19 h 12"/>
                  <a:gd name="T16" fmla="*/ 21 w 14"/>
                  <a:gd name="T17" fmla="*/ 12 h 12"/>
                  <a:gd name="T18" fmla="*/ 12 w 14"/>
                  <a:gd name="T19" fmla="*/ 12 h 12"/>
                  <a:gd name="T20" fmla="*/ 17 w 14"/>
                  <a:gd name="T21" fmla="*/ 19 h 12"/>
                  <a:gd name="T22" fmla="*/ 24 w 14"/>
                  <a:gd name="T23" fmla="*/ 27 h 12"/>
                  <a:gd name="T24" fmla="*/ 26 w 14"/>
                  <a:gd name="T25" fmla="*/ 27 h 12"/>
                  <a:gd name="T26" fmla="*/ 24 w 14"/>
                  <a:gd name="T27" fmla="*/ 24 h 12"/>
                  <a:gd name="T28" fmla="*/ 21 w 14"/>
                  <a:gd name="T29" fmla="*/ 24 h 12"/>
                  <a:gd name="T30" fmla="*/ 24 w 14"/>
                  <a:gd name="T31" fmla="*/ 27 h 12"/>
                  <a:gd name="T32" fmla="*/ 28 w 14"/>
                  <a:gd name="T33" fmla="*/ 17 h 12"/>
                  <a:gd name="T34" fmla="*/ 26 w 14"/>
                  <a:gd name="T35" fmla="*/ 17 h 12"/>
                  <a:gd name="T36" fmla="*/ 28 w 14"/>
                  <a:gd name="T37" fmla="*/ 19 h 12"/>
                  <a:gd name="T38" fmla="*/ 31 w 14"/>
                  <a:gd name="T39" fmla="*/ 19 h 12"/>
                  <a:gd name="T40" fmla="*/ 28 w 14"/>
                  <a:gd name="T41" fmla="*/ 17 h 1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4"/>
                  <a:gd name="T64" fmla="*/ 0 h 12"/>
                  <a:gd name="T65" fmla="*/ 14 w 14"/>
                  <a:gd name="T66" fmla="*/ 12 h 1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4" h="12">
                    <a:moveTo>
                      <a:pt x="3" y="0"/>
                    </a:moveTo>
                    <a:cubicBezTo>
                      <a:pt x="7" y="2"/>
                      <a:pt x="10" y="5"/>
                      <a:pt x="14" y="8"/>
                    </a:cubicBezTo>
                    <a:cubicBezTo>
                      <a:pt x="13" y="9"/>
                      <a:pt x="12" y="11"/>
                      <a:pt x="11" y="12"/>
                    </a:cubicBezTo>
                    <a:cubicBezTo>
                      <a:pt x="7" y="9"/>
                      <a:pt x="4" y="7"/>
                      <a:pt x="0" y="4"/>
                    </a:cubicBezTo>
                    <a:cubicBezTo>
                      <a:pt x="2" y="5"/>
                      <a:pt x="3" y="5"/>
                      <a:pt x="4" y="4"/>
                    </a:cubicBezTo>
                    <a:cubicBezTo>
                      <a:pt x="5" y="2"/>
                      <a:pt x="4" y="1"/>
                      <a:pt x="3" y="0"/>
                    </a:cubicBezTo>
                    <a:close/>
                    <a:moveTo>
                      <a:pt x="7" y="8"/>
                    </a:moveTo>
                    <a:cubicBezTo>
                      <a:pt x="8" y="8"/>
                      <a:pt x="10" y="9"/>
                      <a:pt x="10" y="8"/>
                    </a:cubicBezTo>
                    <a:cubicBezTo>
                      <a:pt x="11" y="7"/>
                      <a:pt x="10" y="6"/>
                      <a:pt x="9" y="5"/>
                    </a:cubicBezTo>
                    <a:cubicBezTo>
                      <a:pt x="8" y="5"/>
                      <a:pt x="6" y="4"/>
                      <a:pt x="5" y="5"/>
                    </a:cubicBezTo>
                    <a:cubicBezTo>
                      <a:pt x="5" y="5"/>
                      <a:pt x="6" y="7"/>
                      <a:pt x="7" y="8"/>
                    </a:cubicBezTo>
                    <a:moveTo>
                      <a:pt x="10" y="11"/>
                    </a:moveTo>
                    <a:cubicBezTo>
                      <a:pt x="10" y="11"/>
                      <a:pt x="11" y="11"/>
                      <a:pt x="11" y="11"/>
                    </a:cubicBezTo>
                    <a:cubicBezTo>
                      <a:pt x="11" y="11"/>
                      <a:pt x="11" y="10"/>
                      <a:pt x="10" y="10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9" y="10"/>
                      <a:pt x="9" y="10"/>
                      <a:pt x="10" y="11"/>
                    </a:cubicBezTo>
                    <a:moveTo>
                      <a:pt x="12" y="7"/>
                    </a:moveTo>
                    <a:cubicBezTo>
                      <a:pt x="12" y="6"/>
                      <a:pt x="11" y="6"/>
                      <a:pt x="11" y="7"/>
                    </a:cubicBezTo>
                    <a:cubicBezTo>
                      <a:pt x="11" y="7"/>
                      <a:pt x="11" y="7"/>
                      <a:pt x="12" y="8"/>
                    </a:cubicBezTo>
                    <a:cubicBezTo>
                      <a:pt x="12" y="8"/>
                      <a:pt x="13" y="8"/>
                      <a:pt x="13" y="8"/>
                    </a:cubicBezTo>
                    <a:cubicBezTo>
                      <a:pt x="13" y="8"/>
                      <a:pt x="13" y="7"/>
                      <a:pt x="12" y="7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87" name="Freeform 588"/>
              <p:cNvSpPr>
                <a:spLocks noChangeArrowheads="1"/>
              </p:cNvSpPr>
              <p:nvPr/>
            </p:nvSpPr>
            <p:spPr bwMode="auto">
              <a:xfrm>
                <a:off x="1365" y="557"/>
                <a:ext cx="19" cy="16"/>
              </a:xfrm>
              <a:custGeom>
                <a:avLst/>
                <a:gdLst>
                  <a:gd name="T0" fmla="*/ 14 w 8"/>
                  <a:gd name="T1" fmla="*/ 2 h 7"/>
                  <a:gd name="T2" fmla="*/ 14 w 8"/>
                  <a:gd name="T3" fmla="*/ 5 h 7"/>
                  <a:gd name="T4" fmla="*/ 17 w 8"/>
                  <a:gd name="T5" fmla="*/ 14 h 7"/>
                  <a:gd name="T6" fmla="*/ 7 w 8"/>
                  <a:gd name="T7" fmla="*/ 14 h 7"/>
                  <a:gd name="T8" fmla="*/ 5 w 8"/>
                  <a:gd name="T9" fmla="*/ 14 h 7"/>
                  <a:gd name="T10" fmla="*/ 5 w 8"/>
                  <a:gd name="T11" fmla="*/ 11 h 7"/>
                  <a:gd name="T12" fmla="*/ 2 w 8"/>
                  <a:gd name="T13" fmla="*/ 2 h 7"/>
                  <a:gd name="T14" fmla="*/ 12 w 8"/>
                  <a:gd name="T15" fmla="*/ 2 h 7"/>
                  <a:gd name="T16" fmla="*/ 14 w 8"/>
                  <a:gd name="T17" fmla="*/ 2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"/>
                  <a:gd name="T28" fmla="*/ 0 h 7"/>
                  <a:gd name="T29" fmla="*/ 8 w 8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" h="7">
                    <a:moveTo>
                      <a:pt x="6" y="1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7" y="3"/>
                      <a:pt x="8" y="4"/>
                      <a:pt x="7" y="6"/>
                    </a:cubicBezTo>
                    <a:cubicBezTo>
                      <a:pt x="6" y="7"/>
                      <a:pt x="5" y="7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0" y="2"/>
                      <a:pt x="1" y="1"/>
                    </a:cubicBezTo>
                    <a:cubicBezTo>
                      <a:pt x="2" y="0"/>
                      <a:pt x="4" y="0"/>
                      <a:pt x="5" y="1"/>
                    </a:cubicBezTo>
                    <a:lnTo>
                      <a:pt x="6" y="1"/>
                    </a:lnTo>
                    <a:close/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88" name="Freeform 589"/>
              <p:cNvSpPr>
                <a:spLocks noChangeArrowheads="1"/>
              </p:cNvSpPr>
              <p:nvPr/>
            </p:nvSpPr>
            <p:spPr bwMode="auto">
              <a:xfrm>
                <a:off x="1337" y="547"/>
                <a:ext cx="64" cy="50"/>
              </a:xfrm>
              <a:custGeom>
                <a:avLst/>
                <a:gdLst>
                  <a:gd name="T0" fmla="*/ 64 w 27"/>
                  <a:gd name="T1" fmla="*/ 50 h 21"/>
                  <a:gd name="T2" fmla="*/ 64 w 27"/>
                  <a:gd name="T3" fmla="*/ 50 h 21"/>
                  <a:gd name="T4" fmla="*/ 0 w 27"/>
                  <a:gd name="T5" fmla="*/ 2 h 21"/>
                  <a:gd name="T6" fmla="*/ 0 w 27"/>
                  <a:gd name="T7" fmla="*/ 0 h 21"/>
                  <a:gd name="T8" fmla="*/ 64 w 27"/>
                  <a:gd name="T9" fmla="*/ 5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1"/>
                  <a:gd name="T17" fmla="*/ 27 w 2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1">
                    <a:moveTo>
                      <a:pt x="27" y="21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8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4"/>
                      <a:pt x="27" y="21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89" name="Freeform 590"/>
              <p:cNvSpPr>
                <a:spLocks noChangeArrowheads="1"/>
              </p:cNvSpPr>
              <p:nvPr/>
            </p:nvSpPr>
            <p:spPr bwMode="auto">
              <a:xfrm>
                <a:off x="1337" y="533"/>
                <a:ext cx="12" cy="16"/>
              </a:xfrm>
              <a:custGeom>
                <a:avLst/>
                <a:gdLst>
                  <a:gd name="T0" fmla="*/ 0 w 5"/>
                  <a:gd name="T1" fmla="*/ 14 h 7"/>
                  <a:gd name="T2" fmla="*/ 0 w 5"/>
                  <a:gd name="T3" fmla="*/ 16 h 7"/>
                  <a:gd name="T4" fmla="*/ 12 w 5"/>
                  <a:gd name="T5" fmla="*/ 2 h 7"/>
                  <a:gd name="T6" fmla="*/ 12 w 5"/>
                  <a:gd name="T7" fmla="*/ 0 h 7"/>
                  <a:gd name="T8" fmla="*/ 0 w 5"/>
                  <a:gd name="T9" fmla="*/ 14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7"/>
                  <a:gd name="T17" fmla="*/ 5 w 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7">
                    <a:moveTo>
                      <a:pt x="0" y="6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2" y="5"/>
                      <a:pt x="3" y="3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4"/>
                      <a:pt x="0" y="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90" name="Freeform 591"/>
              <p:cNvSpPr>
                <a:spLocks noChangeArrowheads="1"/>
              </p:cNvSpPr>
              <p:nvPr/>
            </p:nvSpPr>
            <p:spPr bwMode="auto">
              <a:xfrm>
                <a:off x="1384" y="623"/>
                <a:ext cx="64" cy="50"/>
              </a:xfrm>
              <a:custGeom>
                <a:avLst/>
                <a:gdLst>
                  <a:gd name="T0" fmla="*/ 64 w 27"/>
                  <a:gd name="T1" fmla="*/ 48 h 21"/>
                  <a:gd name="T2" fmla="*/ 62 w 27"/>
                  <a:gd name="T3" fmla="*/ 50 h 21"/>
                  <a:gd name="T4" fmla="*/ 0 w 27"/>
                  <a:gd name="T5" fmla="*/ 2 h 21"/>
                  <a:gd name="T6" fmla="*/ 0 w 27"/>
                  <a:gd name="T7" fmla="*/ 0 h 21"/>
                  <a:gd name="T8" fmla="*/ 64 w 27"/>
                  <a:gd name="T9" fmla="*/ 48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1"/>
                  <a:gd name="T17" fmla="*/ 27 w 2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1">
                    <a:moveTo>
                      <a:pt x="27" y="20"/>
                    </a:moveTo>
                    <a:cubicBezTo>
                      <a:pt x="26" y="21"/>
                      <a:pt x="26" y="21"/>
                      <a:pt x="26" y="21"/>
                    </a:cubicBezTo>
                    <a:cubicBezTo>
                      <a:pt x="17" y="14"/>
                      <a:pt x="8" y="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4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91" name="Freeform 592"/>
              <p:cNvSpPr>
                <a:spLocks noChangeArrowheads="1"/>
              </p:cNvSpPr>
              <p:nvPr/>
            </p:nvSpPr>
            <p:spPr bwMode="auto">
              <a:xfrm>
                <a:off x="1384" y="609"/>
                <a:ext cx="74" cy="61"/>
              </a:xfrm>
              <a:custGeom>
                <a:avLst/>
                <a:gdLst>
                  <a:gd name="T0" fmla="*/ 64 w 31"/>
                  <a:gd name="T1" fmla="*/ 61 h 26"/>
                  <a:gd name="T2" fmla="*/ 74 w 31"/>
                  <a:gd name="T3" fmla="*/ 47 h 26"/>
                  <a:gd name="T4" fmla="*/ 12 w 31"/>
                  <a:gd name="T5" fmla="*/ 0 h 26"/>
                  <a:gd name="T6" fmla="*/ 12 w 31"/>
                  <a:gd name="T7" fmla="*/ 2 h 26"/>
                  <a:gd name="T8" fmla="*/ 0 w 31"/>
                  <a:gd name="T9" fmla="*/ 14 h 26"/>
                  <a:gd name="T10" fmla="*/ 0 w 31"/>
                  <a:gd name="T11" fmla="*/ 14 h 26"/>
                  <a:gd name="T12" fmla="*/ 0 w 31"/>
                  <a:gd name="T13" fmla="*/ 16 h 26"/>
                  <a:gd name="T14" fmla="*/ 0 w 31"/>
                  <a:gd name="T15" fmla="*/ 14 h 26"/>
                  <a:gd name="T16" fmla="*/ 64 w 31"/>
                  <a:gd name="T17" fmla="*/ 61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26"/>
                  <a:gd name="T29" fmla="*/ 31 w 31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26">
                    <a:moveTo>
                      <a:pt x="27" y="26"/>
                    </a:moveTo>
                    <a:cubicBezTo>
                      <a:pt x="28" y="24"/>
                      <a:pt x="30" y="22"/>
                      <a:pt x="31" y="20"/>
                    </a:cubicBezTo>
                    <a:cubicBezTo>
                      <a:pt x="22" y="13"/>
                      <a:pt x="14" y="7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3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3"/>
                      <a:pt x="18" y="20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92" name="Freeform 593"/>
              <p:cNvSpPr>
                <a:spLocks noChangeArrowheads="1"/>
              </p:cNvSpPr>
              <p:nvPr/>
            </p:nvSpPr>
            <p:spPr bwMode="auto">
              <a:xfrm>
                <a:off x="1384" y="623"/>
                <a:ext cx="64" cy="47"/>
              </a:xfrm>
              <a:custGeom>
                <a:avLst/>
                <a:gdLst>
                  <a:gd name="T0" fmla="*/ 64 w 27"/>
                  <a:gd name="T1" fmla="*/ 47 h 20"/>
                  <a:gd name="T2" fmla="*/ 64 w 27"/>
                  <a:gd name="T3" fmla="*/ 47 h 20"/>
                  <a:gd name="T4" fmla="*/ 0 w 27"/>
                  <a:gd name="T5" fmla="*/ 0 h 20"/>
                  <a:gd name="T6" fmla="*/ 0 w 27"/>
                  <a:gd name="T7" fmla="*/ 0 h 20"/>
                  <a:gd name="T8" fmla="*/ 64 w 27"/>
                  <a:gd name="T9" fmla="*/ 4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0"/>
                  <a:gd name="T17" fmla="*/ 27 w 27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0">
                    <a:moveTo>
                      <a:pt x="27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3"/>
                      <a:pt x="9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6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93" name="Freeform 594"/>
              <p:cNvSpPr>
                <a:spLocks noChangeArrowheads="1"/>
              </p:cNvSpPr>
              <p:nvPr/>
            </p:nvSpPr>
            <p:spPr bwMode="auto">
              <a:xfrm>
                <a:off x="1384" y="609"/>
                <a:ext cx="76" cy="61"/>
              </a:xfrm>
              <a:custGeom>
                <a:avLst/>
                <a:gdLst>
                  <a:gd name="T0" fmla="*/ 64 w 32"/>
                  <a:gd name="T1" fmla="*/ 61 h 26"/>
                  <a:gd name="T2" fmla="*/ 76 w 32"/>
                  <a:gd name="T3" fmla="*/ 45 h 26"/>
                  <a:gd name="T4" fmla="*/ 12 w 32"/>
                  <a:gd name="T5" fmla="*/ 0 h 26"/>
                  <a:gd name="T6" fmla="*/ 12 w 32"/>
                  <a:gd name="T7" fmla="*/ 0 h 26"/>
                  <a:gd name="T8" fmla="*/ 2 w 32"/>
                  <a:gd name="T9" fmla="*/ 12 h 26"/>
                  <a:gd name="T10" fmla="*/ 0 w 32"/>
                  <a:gd name="T11" fmla="*/ 14 h 26"/>
                  <a:gd name="T12" fmla="*/ 0 w 32"/>
                  <a:gd name="T13" fmla="*/ 14 h 26"/>
                  <a:gd name="T14" fmla="*/ 0 w 32"/>
                  <a:gd name="T15" fmla="*/ 14 h 26"/>
                  <a:gd name="T16" fmla="*/ 64 w 32"/>
                  <a:gd name="T17" fmla="*/ 61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26"/>
                  <a:gd name="T29" fmla="*/ 32 w 32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26">
                    <a:moveTo>
                      <a:pt x="27" y="26"/>
                    </a:moveTo>
                    <a:cubicBezTo>
                      <a:pt x="29" y="24"/>
                      <a:pt x="30" y="21"/>
                      <a:pt x="32" y="19"/>
                    </a:cubicBezTo>
                    <a:cubicBezTo>
                      <a:pt x="23" y="13"/>
                      <a:pt x="14" y="6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4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2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94" name="Freeform 595"/>
              <p:cNvSpPr>
                <a:spLocks noChangeArrowheads="1"/>
              </p:cNvSpPr>
              <p:nvPr/>
            </p:nvSpPr>
            <p:spPr bwMode="auto">
              <a:xfrm>
                <a:off x="1387" y="621"/>
                <a:ext cx="64" cy="49"/>
              </a:xfrm>
              <a:custGeom>
                <a:avLst/>
                <a:gdLst>
                  <a:gd name="T0" fmla="*/ 64 w 27"/>
                  <a:gd name="T1" fmla="*/ 47 h 21"/>
                  <a:gd name="T2" fmla="*/ 62 w 27"/>
                  <a:gd name="T3" fmla="*/ 49 h 21"/>
                  <a:gd name="T4" fmla="*/ 0 w 27"/>
                  <a:gd name="T5" fmla="*/ 0 h 21"/>
                  <a:gd name="T6" fmla="*/ 0 w 27"/>
                  <a:gd name="T7" fmla="*/ 0 h 21"/>
                  <a:gd name="T8" fmla="*/ 64 w 27"/>
                  <a:gd name="T9" fmla="*/ 47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1"/>
                  <a:gd name="T17" fmla="*/ 27 w 2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1">
                    <a:moveTo>
                      <a:pt x="27" y="20"/>
                    </a:moveTo>
                    <a:cubicBezTo>
                      <a:pt x="26" y="21"/>
                      <a:pt x="26" y="21"/>
                      <a:pt x="26" y="21"/>
                    </a:cubicBezTo>
                    <a:cubicBezTo>
                      <a:pt x="17" y="14"/>
                      <a:pt x="9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95" name="Freeform 596"/>
              <p:cNvSpPr>
                <a:spLocks noChangeArrowheads="1"/>
              </p:cNvSpPr>
              <p:nvPr/>
            </p:nvSpPr>
            <p:spPr bwMode="auto">
              <a:xfrm>
                <a:off x="1387" y="606"/>
                <a:ext cx="73" cy="62"/>
              </a:xfrm>
              <a:custGeom>
                <a:avLst/>
                <a:gdLst>
                  <a:gd name="T0" fmla="*/ 64 w 31"/>
                  <a:gd name="T1" fmla="*/ 62 h 26"/>
                  <a:gd name="T2" fmla="*/ 73 w 31"/>
                  <a:gd name="T3" fmla="*/ 48 h 26"/>
                  <a:gd name="T4" fmla="*/ 12 w 31"/>
                  <a:gd name="T5" fmla="*/ 0 h 26"/>
                  <a:gd name="T6" fmla="*/ 12 w 31"/>
                  <a:gd name="T7" fmla="*/ 0 h 26"/>
                  <a:gd name="T8" fmla="*/ 0 w 31"/>
                  <a:gd name="T9" fmla="*/ 14 h 26"/>
                  <a:gd name="T10" fmla="*/ 0 w 31"/>
                  <a:gd name="T11" fmla="*/ 14 h 26"/>
                  <a:gd name="T12" fmla="*/ 0 w 31"/>
                  <a:gd name="T13" fmla="*/ 14 h 26"/>
                  <a:gd name="T14" fmla="*/ 0 w 31"/>
                  <a:gd name="T15" fmla="*/ 14 h 26"/>
                  <a:gd name="T16" fmla="*/ 64 w 31"/>
                  <a:gd name="T17" fmla="*/ 62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26"/>
                  <a:gd name="T29" fmla="*/ 31 w 31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26">
                    <a:moveTo>
                      <a:pt x="27" y="26"/>
                    </a:moveTo>
                    <a:cubicBezTo>
                      <a:pt x="28" y="24"/>
                      <a:pt x="30" y="22"/>
                      <a:pt x="31" y="20"/>
                    </a:cubicBezTo>
                    <a:cubicBezTo>
                      <a:pt x="22" y="13"/>
                      <a:pt x="14" y="6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3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96" name="Freeform 597"/>
              <p:cNvSpPr>
                <a:spLocks noChangeArrowheads="1"/>
              </p:cNvSpPr>
              <p:nvPr/>
            </p:nvSpPr>
            <p:spPr bwMode="auto">
              <a:xfrm>
                <a:off x="1387" y="618"/>
                <a:ext cx="64" cy="50"/>
              </a:xfrm>
              <a:custGeom>
                <a:avLst/>
                <a:gdLst>
                  <a:gd name="T0" fmla="*/ 64 w 27"/>
                  <a:gd name="T1" fmla="*/ 48 h 21"/>
                  <a:gd name="T2" fmla="*/ 64 w 27"/>
                  <a:gd name="T3" fmla="*/ 50 h 21"/>
                  <a:gd name="T4" fmla="*/ 0 w 27"/>
                  <a:gd name="T5" fmla="*/ 2 h 21"/>
                  <a:gd name="T6" fmla="*/ 0 w 27"/>
                  <a:gd name="T7" fmla="*/ 0 h 21"/>
                  <a:gd name="T8" fmla="*/ 64 w 27"/>
                  <a:gd name="T9" fmla="*/ 48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1"/>
                  <a:gd name="T17" fmla="*/ 27 w 2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1">
                    <a:moveTo>
                      <a:pt x="27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4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97" name="Freeform 598"/>
              <p:cNvSpPr>
                <a:spLocks noChangeArrowheads="1"/>
              </p:cNvSpPr>
              <p:nvPr/>
            </p:nvSpPr>
            <p:spPr bwMode="auto">
              <a:xfrm>
                <a:off x="1387" y="604"/>
                <a:ext cx="76" cy="62"/>
              </a:xfrm>
              <a:custGeom>
                <a:avLst/>
                <a:gdLst>
                  <a:gd name="T0" fmla="*/ 64 w 32"/>
                  <a:gd name="T1" fmla="*/ 62 h 26"/>
                  <a:gd name="T2" fmla="*/ 76 w 32"/>
                  <a:gd name="T3" fmla="*/ 48 h 26"/>
                  <a:gd name="T4" fmla="*/ 14 w 32"/>
                  <a:gd name="T5" fmla="*/ 0 h 26"/>
                  <a:gd name="T6" fmla="*/ 12 w 32"/>
                  <a:gd name="T7" fmla="*/ 2 h 26"/>
                  <a:gd name="T8" fmla="*/ 2 w 32"/>
                  <a:gd name="T9" fmla="*/ 14 h 26"/>
                  <a:gd name="T10" fmla="*/ 0 w 32"/>
                  <a:gd name="T11" fmla="*/ 14 h 26"/>
                  <a:gd name="T12" fmla="*/ 0 w 32"/>
                  <a:gd name="T13" fmla="*/ 17 h 26"/>
                  <a:gd name="T14" fmla="*/ 0 w 32"/>
                  <a:gd name="T15" fmla="*/ 14 h 26"/>
                  <a:gd name="T16" fmla="*/ 64 w 32"/>
                  <a:gd name="T17" fmla="*/ 62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26"/>
                  <a:gd name="T29" fmla="*/ 32 w 32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26">
                    <a:moveTo>
                      <a:pt x="27" y="26"/>
                    </a:moveTo>
                    <a:cubicBezTo>
                      <a:pt x="29" y="24"/>
                      <a:pt x="30" y="22"/>
                      <a:pt x="32" y="20"/>
                    </a:cubicBezTo>
                    <a:cubicBezTo>
                      <a:pt x="23" y="13"/>
                      <a:pt x="14" y="7"/>
                      <a:pt x="6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3"/>
                      <a:pt x="18" y="20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98" name="Freeform 599"/>
              <p:cNvSpPr>
                <a:spLocks noChangeArrowheads="1"/>
              </p:cNvSpPr>
              <p:nvPr/>
            </p:nvSpPr>
            <p:spPr bwMode="auto">
              <a:xfrm>
                <a:off x="1389" y="618"/>
                <a:ext cx="64" cy="48"/>
              </a:xfrm>
              <a:custGeom>
                <a:avLst/>
                <a:gdLst>
                  <a:gd name="T0" fmla="*/ 64 w 27"/>
                  <a:gd name="T1" fmla="*/ 48 h 20"/>
                  <a:gd name="T2" fmla="*/ 64 w 27"/>
                  <a:gd name="T3" fmla="*/ 48 h 20"/>
                  <a:gd name="T4" fmla="*/ 0 w 27"/>
                  <a:gd name="T5" fmla="*/ 0 h 20"/>
                  <a:gd name="T6" fmla="*/ 0 w 27"/>
                  <a:gd name="T7" fmla="*/ 0 h 20"/>
                  <a:gd name="T8" fmla="*/ 64 w 27"/>
                  <a:gd name="T9" fmla="*/ 48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0"/>
                  <a:gd name="T17" fmla="*/ 27 w 27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0">
                    <a:moveTo>
                      <a:pt x="27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6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099" name="Freeform 600"/>
              <p:cNvSpPr>
                <a:spLocks noChangeArrowheads="1"/>
              </p:cNvSpPr>
              <p:nvPr/>
            </p:nvSpPr>
            <p:spPr bwMode="auto">
              <a:xfrm>
                <a:off x="1389" y="604"/>
                <a:ext cx="74" cy="62"/>
              </a:xfrm>
              <a:custGeom>
                <a:avLst/>
                <a:gdLst>
                  <a:gd name="T0" fmla="*/ 64 w 31"/>
                  <a:gd name="T1" fmla="*/ 62 h 26"/>
                  <a:gd name="T2" fmla="*/ 74 w 31"/>
                  <a:gd name="T3" fmla="*/ 45 h 26"/>
                  <a:gd name="T4" fmla="*/ 12 w 31"/>
                  <a:gd name="T5" fmla="*/ 0 h 26"/>
                  <a:gd name="T6" fmla="*/ 12 w 31"/>
                  <a:gd name="T7" fmla="*/ 0 h 26"/>
                  <a:gd name="T8" fmla="*/ 0 w 31"/>
                  <a:gd name="T9" fmla="*/ 12 h 26"/>
                  <a:gd name="T10" fmla="*/ 0 w 31"/>
                  <a:gd name="T11" fmla="*/ 14 h 26"/>
                  <a:gd name="T12" fmla="*/ 0 w 31"/>
                  <a:gd name="T13" fmla="*/ 14 h 26"/>
                  <a:gd name="T14" fmla="*/ 0 w 31"/>
                  <a:gd name="T15" fmla="*/ 14 h 26"/>
                  <a:gd name="T16" fmla="*/ 64 w 31"/>
                  <a:gd name="T17" fmla="*/ 62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26"/>
                  <a:gd name="T29" fmla="*/ 31 w 31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26">
                    <a:moveTo>
                      <a:pt x="27" y="26"/>
                    </a:moveTo>
                    <a:cubicBezTo>
                      <a:pt x="28" y="24"/>
                      <a:pt x="30" y="21"/>
                      <a:pt x="31" y="19"/>
                    </a:cubicBezTo>
                    <a:cubicBezTo>
                      <a:pt x="23" y="13"/>
                      <a:pt x="14" y="6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4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2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00" name="Freeform 601"/>
              <p:cNvSpPr>
                <a:spLocks noChangeArrowheads="1"/>
              </p:cNvSpPr>
              <p:nvPr/>
            </p:nvSpPr>
            <p:spPr bwMode="auto">
              <a:xfrm>
                <a:off x="1389" y="616"/>
                <a:ext cx="64" cy="47"/>
              </a:xfrm>
              <a:custGeom>
                <a:avLst/>
                <a:gdLst>
                  <a:gd name="T0" fmla="*/ 64 w 27"/>
                  <a:gd name="T1" fmla="*/ 47 h 20"/>
                  <a:gd name="T2" fmla="*/ 64 w 27"/>
                  <a:gd name="T3" fmla="*/ 47 h 20"/>
                  <a:gd name="T4" fmla="*/ 0 w 27"/>
                  <a:gd name="T5" fmla="*/ 0 h 20"/>
                  <a:gd name="T6" fmla="*/ 0 w 27"/>
                  <a:gd name="T7" fmla="*/ 0 h 20"/>
                  <a:gd name="T8" fmla="*/ 64 w 27"/>
                  <a:gd name="T9" fmla="*/ 4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0"/>
                  <a:gd name="T17" fmla="*/ 27 w 27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0">
                    <a:moveTo>
                      <a:pt x="27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6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01" name="Freeform 602"/>
              <p:cNvSpPr>
                <a:spLocks noChangeArrowheads="1"/>
              </p:cNvSpPr>
              <p:nvPr/>
            </p:nvSpPr>
            <p:spPr bwMode="auto">
              <a:xfrm>
                <a:off x="1389" y="602"/>
                <a:ext cx="74" cy="61"/>
              </a:xfrm>
              <a:custGeom>
                <a:avLst/>
                <a:gdLst>
                  <a:gd name="T0" fmla="*/ 64 w 31"/>
                  <a:gd name="T1" fmla="*/ 61 h 26"/>
                  <a:gd name="T2" fmla="*/ 74 w 31"/>
                  <a:gd name="T3" fmla="*/ 45 h 26"/>
                  <a:gd name="T4" fmla="*/ 12 w 31"/>
                  <a:gd name="T5" fmla="*/ 0 h 26"/>
                  <a:gd name="T6" fmla="*/ 12 w 31"/>
                  <a:gd name="T7" fmla="*/ 0 h 26"/>
                  <a:gd name="T8" fmla="*/ 0 w 31"/>
                  <a:gd name="T9" fmla="*/ 12 h 26"/>
                  <a:gd name="T10" fmla="*/ 0 w 31"/>
                  <a:gd name="T11" fmla="*/ 14 h 26"/>
                  <a:gd name="T12" fmla="*/ 0 w 31"/>
                  <a:gd name="T13" fmla="*/ 14 h 26"/>
                  <a:gd name="T14" fmla="*/ 0 w 31"/>
                  <a:gd name="T15" fmla="*/ 14 h 26"/>
                  <a:gd name="T16" fmla="*/ 64 w 31"/>
                  <a:gd name="T17" fmla="*/ 61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26"/>
                  <a:gd name="T29" fmla="*/ 31 w 31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26">
                    <a:moveTo>
                      <a:pt x="27" y="26"/>
                    </a:moveTo>
                    <a:cubicBezTo>
                      <a:pt x="29" y="24"/>
                      <a:pt x="30" y="21"/>
                      <a:pt x="31" y="19"/>
                    </a:cubicBezTo>
                    <a:cubicBezTo>
                      <a:pt x="23" y="13"/>
                      <a:pt x="14" y="6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4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2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02" name="Freeform 603"/>
              <p:cNvSpPr>
                <a:spLocks noChangeArrowheads="1"/>
              </p:cNvSpPr>
              <p:nvPr/>
            </p:nvSpPr>
            <p:spPr bwMode="auto">
              <a:xfrm>
                <a:off x="1392" y="613"/>
                <a:ext cx="63" cy="50"/>
              </a:xfrm>
              <a:custGeom>
                <a:avLst/>
                <a:gdLst>
                  <a:gd name="T0" fmla="*/ 63 w 27"/>
                  <a:gd name="T1" fmla="*/ 48 h 21"/>
                  <a:gd name="T2" fmla="*/ 61 w 27"/>
                  <a:gd name="T3" fmla="*/ 50 h 21"/>
                  <a:gd name="T4" fmla="*/ 0 w 27"/>
                  <a:gd name="T5" fmla="*/ 2 h 21"/>
                  <a:gd name="T6" fmla="*/ 0 w 27"/>
                  <a:gd name="T7" fmla="*/ 0 h 21"/>
                  <a:gd name="T8" fmla="*/ 63 w 27"/>
                  <a:gd name="T9" fmla="*/ 48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1"/>
                  <a:gd name="T17" fmla="*/ 27 w 2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1">
                    <a:moveTo>
                      <a:pt x="27" y="20"/>
                    </a:moveTo>
                    <a:cubicBezTo>
                      <a:pt x="26" y="21"/>
                      <a:pt x="26" y="21"/>
                      <a:pt x="26" y="21"/>
                    </a:cubicBezTo>
                    <a:cubicBezTo>
                      <a:pt x="18" y="14"/>
                      <a:pt x="9" y="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4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03" name="Freeform 604"/>
              <p:cNvSpPr>
                <a:spLocks noChangeArrowheads="1"/>
              </p:cNvSpPr>
              <p:nvPr/>
            </p:nvSpPr>
            <p:spPr bwMode="auto">
              <a:xfrm>
                <a:off x="1392" y="599"/>
                <a:ext cx="73" cy="62"/>
              </a:xfrm>
              <a:custGeom>
                <a:avLst/>
                <a:gdLst>
                  <a:gd name="T0" fmla="*/ 64 w 31"/>
                  <a:gd name="T1" fmla="*/ 62 h 26"/>
                  <a:gd name="T2" fmla="*/ 73 w 31"/>
                  <a:gd name="T3" fmla="*/ 48 h 26"/>
                  <a:gd name="T4" fmla="*/ 12 w 31"/>
                  <a:gd name="T5" fmla="*/ 0 h 26"/>
                  <a:gd name="T6" fmla="*/ 12 w 31"/>
                  <a:gd name="T7" fmla="*/ 2 h 26"/>
                  <a:gd name="T8" fmla="*/ 0 w 31"/>
                  <a:gd name="T9" fmla="*/ 14 h 26"/>
                  <a:gd name="T10" fmla="*/ 0 w 31"/>
                  <a:gd name="T11" fmla="*/ 14 h 26"/>
                  <a:gd name="T12" fmla="*/ 0 w 31"/>
                  <a:gd name="T13" fmla="*/ 17 h 26"/>
                  <a:gd name="T14" fmla="*/ 0 w 31"/>
                  <a:gd name="T15" fmla="*/ 14 h 26"/>
                  <a:gd name="T16" fmla="*/ 64 w 31"/>
                  <a:gd name="T17" fmla="*/ 62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26"/>
                  <a:gd name="T29" fmla="*/ 31 w 31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26">
                    <a:moveTo>
                      <a:pt x="27" y="26"/>
                    </a:moveTo>
                    <a:cubicBezTo>
                      <a:pt x="28" y="24"/>
                      <a:pt x="30" y="22"/>
                      <a:pt x="31" y="20"/>
                    </a:cubicBezTo>
                    <a:cubicBezTo>
                      <a:pt x="22" y="13"/>
                      <a:pt x="14" y="7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2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3"/>
                      <a:pt x="18" y="20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04" name="Freeform 605"/>
              <p:cNvSpPr>
                <a:spLocks noChangeArrowheads="1"/>
              </p:cNvSpPr>
              <p:nvPr/>
            </p:nvSpPr>
            <p:spPr bwMode="auto">
              <a:xfrm>
                <a:off x="1392" y="611"/>
                <a:ext cx="63" cy="50"/>
              </a:xfrm>
              <a:custGeom>
                <a:avLst/>
                <a:gdLst>
                  <a:gd name="T0" fmla="*/ 63 w 27"/>
                  <a:gd name="T1" fmla="*/ 48 h 21"/>
                  <a:gd name="T2" fmla="*/ 63 w 27"/>
                  <a:gd name="T3" fmla="*/ 50 h 21"/>
                  <a:gd name="T4" fmla="*/ 0 w 27"/>
                  <a:gd name="T5" fmla="*/ 2 h 21"/>
                  <a:gd name="T6" fmla="*/ 0 w 27"/>
                  <a:gd name="T7" fmla="*/ 0 h 21"/>
                  <a:gd name="T8" fmla="*/ 63 w 27"/>
                  <a:gd name="T9" fmla="*/ 48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1"/>
                  <a:gd name="T17" fmla="*/ 27 w 2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1">
                    <a:moveTo>
                      <a:pt x="27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4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05" name="Freeform 606"/>
              <p:cNvSpPr>
                <a:spLocks noChangeArrowheads="1"/>
              </p:cNvSpPr>
              <p:nvPr/>
            </p:nvSpPr>
            <p:spPr bwMode="auto">
              <a:xfrm>
                <a:off x="1392" y="597"/>
                <a:ext cx="73" cy="61"/>
              </a:xfrm>
              <a:custGeom>
                <a:avLst/>
                <a:gdLst>
                  <a:gd name="T0" fmla="*/ 64 w 31"/>
                  <a:gd name="T1" fmla="*/ 61 h 26"/>
                  <a:gd name="T2" fmla="*/ 73 w 31"/>
                  <a:gd name="T3" fmla="*/ 47 h 26"/>
                  <a:gd name="T4" fmla="*/ 12 w 31"/>
                  <a:gd name="T5" fmla="*/ 0 h 26"/>
                  <a:gd name="T6" fmla="*/ 12 w 31"/>
                  <a:gd name="T7" fmla="*/ 2 h 26"/>
                  <a:gd name="T8" fmla="*/ 0 w 31"/>
                  <a:gd name="T9" fmla="*/ 14 h 26"/>
                  <a:gd name="T10" fmla="*/ 0 w 31"/>
                  <a:gd name="T11" fmla="*/ 14 h 26"/>
                  <a:gd name="T12" fmla="*/ 0 w 31"/>
                  <a:gd name="T13" fmla="*/ 16 h 26"/>
                  <a:gd name="T14" fmla="*/ 0 w 31"/>
                  <a:gd name="T15" fmla="*/ 14 h 26"/>
                  <a:gd name="T16" fmla="*/ 64 w 31"/>
                  <a:gd name="T17" fmla="*/ 61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26"/>
                  <a:gd name="T29" fmla="*/ 31 w 31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26">
                    <a:moveTo>
                      <a:pt x="27" y="26"/>
                    </a:moveTo>
                    <a:cubicBezTo>
                      <a:pt x="29" y="24"/>
                      <a:pt x="30" y="22"/>
                      <a:pt x="31" y="20"/>
                    </a:cubicBezTo>
                    <a:cubicBezTo>
                      <a:pt x="23" y="13"/>
                      <a:pt x="14" y="7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3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3"/>
                      <a:pt x="18" y="20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06" name="Freeform 607"/>
              <p:cNvSpPr>
                <a:spLocks noChangeArrowheads="1"/>
              </p:cNvSpPr>
              <p:nvPr/>
            </p:nvSpPr>
            <p:spPr bwMode="auto">
              <a:xfrm>
                <a:off x="1394" y="611"/>
                <a:ext cx="64" cy="47"/>
              </a:xfrm>
              <a:custGeom>
                <a:avLst/>
                <a:gdLst>
                  <a:gd name="T0" fmla="*/ 64 w 27"/>
                  <a:gd name="T1" fmla="*/ 47 h 20"/>
                  <a:gd name="T2" fmla="*/ 64 w 27"/>
                  <a:gd name="T3" fmla="*/ 47 h 20"/>
                  <a:gd name="T4" fmla="*/ 0 w 27"/>
                  <a:gd name="T5" fmla="*/ 0 h 20"/>
                  <a:gd name="T6" fmla="*/ 0 w 27"/>
                  <a:gd name="T7" fmla="*/ 0 h 20"/>
                  <a:gd name="T8" fmla="*/ 64 w 27"/>
                  <a:gd name="T9" fmla="*/ 4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0"/>
                  <a:gd name="T17" fmla="*/ 27 w 27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0">
                    <a:moveTo>
                      <a:pt x="27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6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07" name="Freeform 608"/>
              <p:cNvSpPr>
                <a:spLocks noChangeArrowheads="1"/>
              </p:cNvSpPr>
              <p:nvPr/>
            </p:nvSpPr>
            <p:spPr bwMode="auto">
              <a:xfrm>
                <a:off x="1394" y="597"/>
                <a:ext cx="73" cy="61"/>
              </a:xfrm>
              <a:custGeom>
                <a:avLst/>
                <a:gdLst>
                  <a:gd name="T0" fmla="*/ 64 w 31"/>
                  <a:gd name="T1" fmla="*/ 61 h 26"/>
                  <a:gd name="T2" fmla="*/ 73 w 31"/>
                  <a:gd name="T3" fmla="*/ 45 h 26"/>
                  <a:gd name="T4" fmla="*/ 12 w 31"/>
                  <a:gd name="T5" fmla="*/ 0 h 26"/>
                  <a:gd name="T6" fmla="*/ 12 w 31"/>
                  <a:gd name="T7" fmla="*/ 0 h 26"/>
                  <a:gd name="T8" fmla="*/ 0 w 31"/>
                  <a:gd name="T9" fmla="*/ 12 h 26"/>
                  <a:gd name="T10" fmla="*/ 0 w 31"/>
                  <a:gd name="T11" fmla="*/ 14 h 26"/>
                  <a:gd name="T12" fmla="*/ 0 w 31"/>
                  <a:gd name="T13" fmla="*/ 14 h 26"/>
                  <a:gd name="T14" fmla="*/ 0 w 31"/>
                  <a:gd name="T15" fmla="*/ 14 h 26"/>
                  <a:gd name="T16" fmla="*/ 64 w 31"/>
                  <a:gd name="T17" fmla="*/ 61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26"/>
                  <a:gd name="T29" fmla="*/ 31 w 31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26">
                    <a:moveTo>
                      <a:pt x="27" y="26"/>
                    </a:moveTo>
                    <a:cubicBezTo>
                      <a:pt x="28" y="24"/>
                      <a:pt x="30" y="22"/>
                      <a:pt x="31" y="19"/>
                    </a:cubicBezTo>
                    <a:cubicBezTo>
                      <a:pt x="22" y="13"/>
                      <a:pt x="14" y="6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4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2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08" name="Freeform 609"/>
              <p:cNvSpPr>
                <a:spLocks noChangeArrowheads="1"/>
              </p:cNvSpPr>
              <p:nvPr/>
            </p:nvSpPr>
            <p:spPr bwMode="auto">
              <a:xfrm>
                <a:off x="1408" y="597"/>
                <a:ext cx="57" cy="45"/>
              </a:xfrm>
              <a:custGeom>
                <a:avLst/>
                <a:gdLst>
                  <a:gd name="T0" fmla="*/ 57 w 24"/>
                  <a:gd name="T1" fmla="*/ 45 h 19"/>
                  <a:gd name="T2" fmla="*/ 57 w 24"/>
                  <a:gd name="T3" fmla="*/ 45 h 19"/>
                  <a:gd name="T4" fmla="*/ 0 w 24"/>
                  <a:gd name="T5" fmla="*/ 2 h 19"/>
                  <a:gd name="T6" fmla="*/ 0 w 24"/>
                  <a:gd name="T7" fmla="*/ 0 h 19"/>
                  <a:gd name="T8" fmla="*/ 57 w 24"/>
                  <a:gd name="T9" fmla="*/ 45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19"/>
                  <a:gd name="T17" fmla="*/ 24 w 24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19">
                    <a:moveTo>
                      <a:pt x="24" y="19"/>
                    </a:moveTo>
                    <a:cubicBezTo>
                      <a:pt x="24" y="19"/>
                      <a:pt x="24" y="19"/>
                      <a:pt x="24" y="19"/>
                    </a:cubicBezTo>
                    <a:cubicBezTo>
                      <a:pt x="16" y="13"/>
                      <a:pt x="8" y="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6"/>
                      <a:pt x="16" y="12"/>
                      <a:pt x="24" y="19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09" name="Freeform 610"/>
              <p:cNvSpPr>
                <a:spLocks noChangeArrowheads="1"/>
              </p:cNvSpPr>
              <p:nvPr/>
            </p:nvSpPr>
            <p:spPr bwMode="auto">
              <a:xfrm>
                <a:off x="1434" y="618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2 w 5"/>
                  <a:gd name="T3" fmla="*/ 5 h 5"/>
                  <a:gd name="T4" fmla="*/ 2 w 5"/>
                  <a:gd name="T5" fmla="*/ 3 h 5"/>
                  <a:gd name="T6" fmla="*/ 0 w 5"/>
                  <a:gd name="T7" fmla="*/ 3 h 5"/>
                  <a:gd name="T8" fmla="*/ 0 w 5"/>
                  <a:gd name="T9" fmla="*/ 0 h 5"/>
                  <a:gd name="T10" fmla="*/ 2 w 5"/>
                  <a:gd name="T11" fmla="*/ 3 h 5"/>
                  <a:gd name="T12" fmla="*/ 5 w 5"/>
                  <a:gd name="T13" fmla="*/ 5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5"/>
                  <a:gd name="T23" fmla="*/ 5 w 5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5">
                    <a:moveTo>
                      <a:pt x="5" y="5"/>
                    </a:moveTo>
                    <a:lnTo>
                      <a:pt x="2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10" name="Freeform 611"/>
              <p:cNvSpPr>
                <a:spLocks noChangeArrowheads="1"/>
              </p:cNvSpPr>
              <p:nvPr/>
            </p:nvSpPr>
            <p:spPr bwMode="auto">
              <a:xfrm>
                <a:off x="1434" y="618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2 w 5"/>
                  <a:gd name="T3" fmla="*/ 5 h 5"/>
                  <a:gd name="T4" fmla="*/ 2 w 5"/>
                  <a:gd name="T5" fmla="*/ 3 h 5"/>
                  <a:gd name="T6" fmla="*/ 0 w 5"/>
                  <a:gd name="T7" fmla="*/ 3 h 5"/>
                  <a:gd name="T8" fmla="*/ 0 w 5"/>
                  <a:gd name="T9" fmla="*/ 0 h 5"/>
                  <a:gd name="T10" fmla="*/ 2 w 5"/>
                  <a:gd name="T11" fmla="*/ 3 h 5"/>
                  <a:gd name="T12" fmla="*/ 5 w 5"/>
                  <a:gd name="T13" fmla="*/ 5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5"/>
                  <a:gd name="T23" fmla="*/ 5 w 5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5">
                    <a:moveTo>
                      <a:pt x="5" y="5"/>
                    </a:moveTo>
                    <a:lnTo>
                      <a:pt x="2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11" name="Freeform 612"/>
              <p:cNvSpPr>
                <a:spLocks noChangeArrowheads="1"/>
              </p:cNvSpPr>
              <p:nvPr/>
            </p:nvSpPr>
            <p:spPr bwMode="auto">
              <a:xfrm>
                <a:off x="1434" y="618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2 w 5"/>
                  <a:gd name="T3" fmla="*/ 5 h 5"/>
                  <a:gd name="T4" fmla="*/ 2 w 5"/>
                  <a:gd name="T5" fmla="*/ 3 h 5"/>
                  <a:gd name="T6" fmla="*/ 0 w 5"/>
                  <a:gd name="T7" fmla="*/ 3 h 5"/>
                  <a:gd name="T8" fmla="*/ 0 w 5"/>
                  <a:gd name="T9" fmla="*/ 0 h 5"/>
                  <a:gd name="T10" fmla="*/ 2 w 5"/>
                  <a:gd name="T11" fmla="*/ 3 h 5"/>
                  <a:gd name="T12" fmla="*/ 5 w 5"/>
                  <a:gd name="T13" fmla="*/ 5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5"/>
                  <a:gd name="T23" fmla="*/ 5 w 5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5">
                    <a:moveTo>
                      <a:pt x="5" y="5"/>
                    </a:moveTo>
                    <a:lnTo>
                      <a:pt x="2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12" name="Freeform 613"/>
              <p:cNvSpPr>
                <a:spLocks noChangeArrowheads="1"/>
              </p:cNvSpPr>
              <p:nvPr/>
            </p:nvSpPr>
            <p:spPr bwMode="auto">
              <a:xfrm>
                <a:off x="1434" y="618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2 w 5"/>
                  <a:gd name="T3" fmla="*/ 5 h 5"/>
                  <a:gd name="T4" fmla="*/ 2 w 5"/>
                  <a:gd name="T5" fmla="*/ 3 h 5"/>
                  <a:gd name="T6" fmla="*/ 0 w 5"/>
                  <a:gd name="T7" fmla="*/ 3 h 5"/>
                  <a:gd name="T8" fmla="*/ 0 w 5"/>
                  <a:gd name="T9" fmla="*/ 0 h 5"/>
                  <a:gd name="T10" fmla="*/ 2 w 5"/>
                  <a:gd name="T11" fmla="*/ 3 h 5"/>
                  <a:gd name="T12" fmla="*/ 5 w 5"/>
                  <a:gd name="T13" fmla="*/ 5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5"/>
                  <a:gd name="T23" fmla="*/ 5 w 5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5">
                    <a:moveTo>
                      <a:pt x="5" y="5"/>
                    </a:moveTo>
                    <a:lnTo>
                      <a:pt x="2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13" name="Freeform 614"/>
              <p:cNvSpPr>
                <a:spLocks noChangeArrowheads="1"/>
              </p:cNvSpPr>
              <p:nvPr/>
            </p:nvSpPr>
            <p:spPr bwMode="auto">
              <a:xfrm>
                <a:off x="1436" y="623"/>
                <a:ext cx="27" cy="19"/>
              </a:xfrm>
              <a:custGeom>
                <a:avLst/>
                <a:gdLst>
                  <a:gd name="T0" fmla="*/ 27 w 11"/>
                  <a:gd name="T1" fmla="*/ 17 h 8"/>
                  <a:gd name="T2" fmla="*/ 27 w 11"/>
                  <a:gd name="T3" fmla="*/ 19 h 8"/>
                  <a:gd name="T4" fmla="*/ 0 w 11"/>
                  <a:gd name="T5" fmla="*/ 0 h 8"/>
                  <a:gd name="T6" fmla="*/ 2 w 11"/>
                  <a:gd name="T7" fmla="*/ 0 h 8"/>
                  <a:gd name="T8" fmla="*/ 27 w 11"/>
                  <a:gd name="T9" fmla="*/ 17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8"/>
                  <a:gd name="T17" fmla="*/ 11 w 11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8">
                    <a:moveTo>
                      <a:pt x="11" y="7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7" y="5"/>
                      <a:pt x="4" y="3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2"/>
                      <a:pt x="8" y="5"/>
                      <a:pt x="11" y="7"/>
                    </a:cubicBezTo>
                    <a:close/>
                  </a:path>
                </a:pathLst>
              </a:custGeom>
              <a:solidFill>
                <a:srgbClr val="8583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14" name="Freeform 615"/>
              <p:cNvSpPr>
                <a:spLocks noChangeArrowheads="1"/>
              </p:cNvSpPr>
              <p:nvPr/>
            </p:nvSpPr>
            <p:spPr bwMode="auto">
              <a:xfrm>
                <a:off x="1434" y="618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2 w 5"/>
                  <a:gd name="T3" fmla="*/ 5 h 5"/>
                  <a:gd name="T4" fmla="*/ 2 w 5"/>
                  <a:gd name="T5" fmla="*/ 3 h 5"/>
                  <a:gd name="T6" fmla="*/ 0 w 5"/>
                  <a:gd name="T7" fmla="*/ 3 h 5"/>
                  <a:gd name="T8" fmla="*/ 0 w 5"/>
                  <a:gd name="T9" fmla="*/ 0 h 5"/>
                  <a:gd name="T10" fmla="*/ 2 w 5"/>
                  <a:gd name="T11" fmla="*/ 3 h 5"/>
                  <a:gd name="T12" fmla="*/ 5 w 5"/>
                  <a:gd name="T13" fmla="*/ 5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5"/>
                  <a:gd name="T23" fmla="*/ 5 w 5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5">
                    <a:moveTo>
                      <a:pt x="5" y="5"/>
                    </a:moveTo>
                    <a:lnTo>
                      <a:pt x="2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15" name="Freeform 616"/>
              <p:cNvSpPr>
                <a:spLocks noChangeArrowheads="1"/>
              </p:cNvSpPr>
              <p:nvPr/>
            </p:nvSpPr>
            <p:spPr bwMode="auto">
              <a:xfrm>
                <a:off x="1434" y="618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2 w 5"/>
                  <a:gd name="T3" fmla="*/ 5 h 5"/>
                  <a:gd name="T4" fmla="*/ 2 w 5"/>
                  <a:gd name="T5" fmla="*/ 3 h 5"/>
                  <a:gd name="T6" fmla="*/ 0 w 5"/>
                  <a:gd name="T7" fmla="*/ 3 h 5"/>
                  <a:gd name="T8" fmla="*/ 0 w 5"/>
                  <a:gd name="T9" fmla="*/ 0 h 5"/>
                  <a:gd name="T10" fmla="*/ 2 w 5"/>
                  <a:gd name="T11" fmla="*/ 3 h 5"/>
                  <a:gd name="T12" fmla="*/ 5 w 5"/>
                  <a:gd name="T13" fmla="*/ 5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5"/>
                  <a:gd name="T23" fmla="*/ 5 w 5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5">
                    <a:moveTo>
                      <a:pt x="5" y="5"/>
                    </a:moveTo>
                    <a:lnTo>
                      <a:pt x="2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16" name="Freeform 617"/>
              <p:cNvSpPr>
                <a:spLocks noChangeArrowheads="1"/>
              </p:cNvSpPr>
              <p:nvPr/>
            </p:nvSpPr>
            <p:spPr bwMode="auto">
              <a:xfrm>
                <a:off x="1408" y="602"/>
                <a:ext cx="26" cy="19"/>
              </a:xfrm>
              <a:custGeom>
                <a:avLst/>
                <a:gdLst>
                  <a:gd name="T0" fmla="*/ 26 w 11"/>
                  <a:gd name="T1" fmla="*/ 17 h 8"/>
                  <a:gd name="T2" fmla="*/ 26 w 11"/>
                  <a:gd name="T3" fmla="*/ 19 h 8"/>
                  <a:gd name="T4" fmla="*/ 0 w 11"/>
                  <a:gd name="T5" fmla="*/ 0 h 8"/>
                  <a:gd name="T6" fmla="*/ 2 w 11"/>
                  <a:gd name="T7" fmla="*/ 0 h 8"/>
                  <a:gd name="T8" fmla="*/ 26 w 11"/>
                  <a:gd name="T9" fmla="*/ 17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8"/>
                  <a:gd name="T17" fmla="*/ 11 w 11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8">
                    <a:moveTo>
                      <a:pt x="11" y="7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7" y="5"/>
                      <a:pt x="4" y="3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2"/>
                      <a:pt x="8" y="5"/>
                      <a:pt x="11" y="7"/>
                    </a:cubicBezTo>
                    <a:close/>
                  </a:path>
                </a:pathLst>
              </a:custGeom>
              <a:solidFill>
                <a:srgbClr val="8583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17" name="Freeform 618"/>
              <p:cNvSpPr>
                <a:spLocks noChangeArrowheads="1"/>
              </p:cNvSpPr>
              <p:nvPr/>
            </p:nvSpPr>
            <p:spPr bwMode="auto">
              <a:xfrm>
                <a:off x="1458" y="639"/>
                <a:ext cx="2" cy="3"/>
              </a:xfrm>
              <a:custGeom>
                <a:avLst/>
                <a:gdLst>
                  <a:gd name="T0" fmla="*/ 2 w 1"/>
                  <a:gd name="T1" fmla="*/ 3 h 1"/>
                  <a:gd name="T2" fmla="*/ 2 w 1"/>
                  <a:gd name="T3" fmla="*/ 3 h 1"/>
                  <a:gd name="T4" fmla="*/ 0 w 1"/>
                  <a:gd name="T5" fmla="*/ 0 h 1"/>
                  <a:gd name="T6" fmla="*/ 0 w 1"/>
                  <a:gd name="T7" fmla="*/ 0 h 1"/>
                  <a:gd name="T8" fmla="*/ 2 w 1"/>
                  <a:gd name="T9" fmla="*/ 3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18" name="Freeform 619"/>
              <p:cNvSpPr>
                <a:spLocks noChangeArrowheads="1"/>
              </p:cNvSpPr>
              <p:nvPr/>
            </p:nvSpPr>
            <p:spPr bwMode="auto">
              <a:xfrm>
                <a:off x="1458" y="639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7119" name="Freeform 620"/>
              <p:cNvSpPr>
                <a:spLocks noChangeArrowheads="1"/>
              </p:cNvSpPr>
              <p:nvPr/>
            </p:nvSpPr>
            <p:spPr bwMode="auto">
              <a:xfrm>
                <a:off x="1458" y="639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4364" name="Group 822"/>
            <p:cNvGrpSpPr>
              <a:grpSpLocks/>
            </p:cNvGrpSpPr>
            <p:nvPr/>
          </p:nvGrpSpPr>
          <p:grpSpPr bwMode="auto">
            <a:xfrm>
              <a:off x="1057" y="1322"/>
              <a:ext cx="1487" cy="633"/>
              <a:chOff x="0" y="0"/>
              <a:chExt cx="1487" cy="633"/>
            </a:xfrm>
          </p:grpSpPr>
          <p:sp>
            <p:nvSpPr>
              <p:cNvPr id="16720" name="Freeform 622"/>
              <p:cNvSpPr>
                <a:spLocks noChangeArrowheads="1"/>
              </p:cNvSpPr>
              <p:nvPr/>
            </p:nvSpPr>
            <p:spPr bwMode="auto">
              <a:xfrm>
                <a:off x="1226" y="199"/>
                <a:ext cx="3" cy="2"/>
              </a:xfrm>
              <a:custGeom>
                <a:avLst/>
                <a:gdLst>
                  <a:gd name="T0" fmla="*/ 3 w 1"/>
                  <a:gd name="T1" fmla="*/ 2 h 1"/>
                  <a:gd name="T2" fmla="*/ 3 w 1"/>
                  <a:gd name="T3" fmla="*/ 2 h 1"/>
                  <a:gd name="T4" fmla="*/ 0 w 1"/>
                  <a:gd name="T5" fmla="*/ 2 h 1"/>
                  <a:gd name="T6" fmla="*/ 0 w 1"/>
                  <a:gd name="T7" fmla="*/ 0 h 1"/>
                  <a:gd name="T8" fmla="*/ 3 w 1"/>
                  <a:gd name="T9" fmla="*/ 2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21" name="Freeform 623"/>
              <p:cNvSpPr>
                <a:spLocks noChangeArrowheads="1"/>
              </p:cNvSpPr>
              <p:nvPr/>
            </p:nvSpPr>
            <p:spPr bwMode="auto">
              <a:xfrm>
                <a:off x="1226" y="20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3 w 3"/>
                  <a:gd name="T5" fmla="*/ 0 h 1"/>
                  <a:gd name="T6" fmla="*/ 0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3 w 3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"/>
                  <a:gd name="T23" fmla="*/ 3 w 3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22" name="Freeform 624"/>
              <p:cNvSpPr>
                <a:spLocks noChangeArrowheads="1"/>
              </p:cNvSpPr>
              <p:nvPr/>
            </p:nvSpPr>
            <p:spPr bwMode="auto">
              <a:xfrm>
                <a:off x="1226" y="20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3 w 3"/>
                  <a:gd name="T5" fmla="*/ 0 h 1"/>
                  <a:gd name="T6" fmla="*/ 0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3 w 3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"/>
                  <a:gd name="T23" fmla="*/ 3 w 3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23" name="Freeform 625"/>
              <p:cNvSpPr>
                <a:spLocks noChangeArrowheads="1"/>
              </p:cNvSpPr>
              <p:nvPr/>
            </p:nvSpPr>
            <p:spPr bwMode="auto">
              <a:xfrm>
                <a:off x="1181" y="166"/>
                <a:ext cx="5" cy="5"/>
              </a:xfrm>
              <a:custGeom>
                <a:avLst/>
                <a:gdLst>
                  <a:gd name="T0" fmla="*/ 3 w 2"/>
                  <a:gd name="T1" fmla="*/ 3 h 2"/>
                  <a:gd name="T2" fmla="*/ 3 w 2"/>
                  <a:gd name="T3" fmla="*/ 5 h 2"/>
                  <a:gd name="T4" fmla="*/ 0 w 2"/>
                  <a:gd name="T5" fmla="*/ 0 h 2"/>
                  <a:gd name="T6" fmla="*/ 3 w 2"/>
                  <a:gd name="T7" fmla="*/ 0 h 2"/>
                  <a:gd name="T8" fmla="*/ 3 w 2"/>
                  <a:gd name="T9" fmla="*/ 3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1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24" name="Freeform 626"/>
              <p:cNvSpPr>
                <a:spLocks noChangeArrowheads="1"/>
              </p:cNvSpPr>
              <p:nvPr/>
            </p:nvSpPr>
            <p:spPr bwMode="auto">
              <a:xfrm>
                <a:off x="1179" y="164"/>
                <a:ext cx="5" cy="2"/>
              </a:xfrm>
              <a:custGeom>
                <a:avLst/>
                <a:gdLst>
                  <a:gd name="T0" fmla="*/ 5 w 2"/>
                  <a:gd name="T1" fmla="*/ 2 h 1"/>
                  <a:gd name="T2" fmla="*/ 3 w 2"/>
                  <a:gd name="T3" fmla="*/ 2 h 1"/>
                  <a:gd name="T4" fmla="*/ 0 w 2"/>
                  <a:gd name="T5" fmla="*/ 2 h 1"/>
                  <a:gd name="T6" fmla="*/ 0 w 2"/>
                  <a:gd name="T7" fmla="*/ 2 h 1"/>
                  <a:gd name="T8" fmla="*/ 5 w 2"/>
                  <a:gd name="T9" fmla="*/ 2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25" name="Freeform 627"/>
              <p:cNvSpPr>
                <a:spLocks noChangeArrowheads="1"/>
              </p:cNvSpPr>
              <p:nvPr/>
            </p:nvSpPr>
            <p:spPr bwMode="auto">
              <a:xfrm>
                <a:off x="1179" y="166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2 w 5"/>
                  <a:gd name="T5" fmla="*/ 2 h 2"/>
                  <a:gd name="T6" fmla="*/ 0 w 5"/>
                  <a:gd name="T7" fmla="*/ 0 h 2"/>
                  <a:gd name="T8" fmla="*/ 2 w 5"/>
                  <a:gd name="T9" fmla="*/ 0 h 2"/>
                  <a:gd name="T10" fmla="*/ 5 w 5"/>
                  <a:gd name="T11" fmla="*/ 0 h 2"/>
                  <a:gd name="T12" fmla="*/ 5 w 5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2"/>
                  <a:gd name="T23" fmla="*/ 5 w 5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26" name="Freeform 628"/>
              <p:cNvSpPr>
                <a:spLocks noChangeArrowheads="1"/>
              </p:cNvSpPr>
              <p:nvPr/>
            </p:nvSpPr>
            <p:spPr bwMode="auto">
              <a:xfrm>
                <a:off x="1179" y="166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2 w 5"/>
                  <a:gd name="T5" fmla="*/ 2 h 2"/>
                  <a:gd name="T6" fmla="*/ 0 w 5"/>
                  <a:gd name="T7" fmla="*/ 0 h 2"/>
                  <a:gd name="T8" fmla="*/ 2 w 5"/>
                  <a:gd name="T9" fmla="*/ 0 h 2"/>
                  <a:gd name="T10" fmla="*/ 5 w 5"/>
                  <a:gd name="T11" fmla="*/ 0 h 2"/>
                  <a:gd name="T12" fmla="*/ 5 w 5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2"/>
                  <a:gd name="T23" fmla="*/ 5 w 5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27" name="Freeform 629"/>
              <p:cNvSpPr>
                <a:spLocks noChangeArrowheads="1"/>
              </p:cNvSpPr>
              <p:nvPr/>
            </p:nvSpPr>
            <p:spPr bwMode="auto">
              <a:xfrm>
                <a:off x="1226" y="201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  <a:gd name="T6" fmla="*/ 3 w 3"/>
                  <a:gd name="T7" fmla="*/ 0 h 3"/>
                  <a:gd name="T8" fmla="*/ 3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3" y="0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28" name="Freeform 630"/>
              <p:cNvSpPr>
                <a:spLocks noChangeArrowheads="1"/>
              </p:cNvSpPr>
              <p:nvPr/>
            </p:nvSpPr>
            <p:spPr bwMode="auto">
              <a:xfrm>
                <a:off x="1226" y="201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  <a:gd name="T6" fmla="*/ 3 w 3"/>
                  <a:gd name="T7" fmla="*/ 0 h 3"/>
                  <a:gd name="T8" fmla="*/ 3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3" y="0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29" name="Freeform 631"/>
              <p:cNvSpPr>
                <a:spLocks noEditPoints="1" noChangeArrowheads="1"/>
              </p:cNvSpPr>
              <p:nvPr/>
            </p:nvSpPr>
            <p:spPr bwMode="auto">
              <a:xfrm>
                <a:off x="1226" y="199"/>
                <a:ext cx="5" cy="5"/>
              </a:xfrm>
              <a:custGeom>
                <a:avLst/>
                <a:gdLst>
                  <a:gd name="T0" fmla="*/ 3 w 2"/>
                  <a:gd name="T1" fmla="*/ 3 h 2"/>
                  <a:gd name="T2" fmla="*/ 5 w 2"/>
                  <a:gd name="T3" fmla="*/ 5 h 2"/>
                  <a:gd name="T4" fmla="*/ 3 w 2"/>
                  <a:gd name="T5" fmla="*/ 5 h 2"/>
                  <a:gd name="T6" fmla="*/ 0 w 2"/>
                  <a:gd name="T7" fmla="*/ 0 h 2"/>
                  <a:gd name="T8" fmla="*/ 3 w 2"/>
                  <a:gd name="T9" fmla="*/ 3 h 2"/>
                  <a:gd name="T10" fmla="*/ 3 w 2"/>
                  <a:gd name="T11" fmla="*/ 3 h 2"/>
                  <a:gd name="T12" fmla="*/ 5 w 2"/>
                  <a:gd name="T13" fmla="*/ 3 h 2"/>
                  <a:gd name="T14" fmla="*/ 3 w 2"/>
                  <a:gd name="T15" fmla="*/ 3 h 2"/>
                  <a:gd name="T16" fmla="*/ 3 w 2"/>
                  <a:gd name="T17" fmla="*/ 3 h 2"/>
                  <a:gd name="T18" fmla="*/ 3 w 2"/>
                  <a:gd name="T19" fmla="*/ 3 h 2"/>
                  <a:gd name="T20" fmla="*/ 3 w 2"/>
                  <a:gd name="T21" fmla="*/ 3 h 2"/>
                  <a:gd name="T22" fmla="*/ 3 w 2"/>
                  <a:gd name="T23" fmla="*/ 3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"/>
                  <a:gd name="T37" fmla="*/ 0 h 2"/>
                  <a:gd name="T38" fmla="*/ 2 w 2"/>
                  <a:gd name="T39" fmla="*/ 2 h 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" h="2">
                    <a:moveTo>
                      <a:pt x="1" y="1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30" name="Freeform 632"/>
              <p:cNvSpPr>
                <a:spLocks noChangeArrowheads="1"/>
              </p:cNvSpPr>
              <p:nvPr/>
            </p:nvSpPr>
            <p:spPr bwMode="auto">
              <a:xfrm>
                <a:off x="1229" y="201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0 w 2"/>
                  <a:gd name="T7" fmla="*/ 0 h 3"/>
                  <a:gd name="T8" fmla="*/ 2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31" name="Freeform 633"/>
              <p:cNvSpPr>
                <a:spLocks noChangeArrowheads="1"/>
              </p:cNvSpPr>
              <p:nvPr/>
            </p:nvSpPr>
            <p:spPr bwMode="auto">
              <a:xfrm>
                <a:off x="1229" y="201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0 w 2"/>
                  <a:gd name="T7" fmla="*/ 0 h 3"/>
                  <a:gd name="T8" fmla="*/ 2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32" name="Rectangle 634"/>
              <p:cNvSpPr>
                <a:spLocks noChangeArrowheads="1"/>
              </p:cNvSpPr>
              <p:nvPr/>
            </p:nvSpPr>
            <p:spPr bwMode="auto">
              <a:xfrm>
                <a:off x="1229" y="201"/>
                <a:ext cx="1" cy="3"/>
              </a:xfrm>
              <a:prstGeom prst="rect">
                <a:avLst/>
              </a:pr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33" name="Rectangle 635"/>
              <p:cNvSpPr>
                <a:spLocks noChangeArrowheads="1"/>
              </p:cNvSpPr>
              <p:nvPr/>
            </p:nvSpPr>
            <p:spPr bwMode="auto">
              <a:xfrm>
                <a:off x="1229" y="201"/>
                <a:ext cx="1" cy="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34" name="Rectangle 636"/>
              <p:cNvSpPr>
                <a:spLocks noChangeArrowheads="1"/>
              </p:cNvSpPr>
              <p:nvPr/>
            </p:nvSpPr>
            <p:spPr bwMode="auto">
              <a:xfrm>
                <a:off x="1181" y="168"/>
                <a:ext cx="3" cy="1"/>
              </a:xfrm>
              <a:prstGeom prst="rect">
                <a:avLst/>
              </a:pr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35" name="Rectangle 637"/>
              <p:cNvSpPr>
                <a:spLocks noChangeArrowheads="1"/>
              </p:cNvSpPr>
              <p:nvPr/>
            </p:nvSpPr>
            <p:spPr bwMode="auto">
              <a:xfrm>
                <a:off x="1181" y="168"/>
                <a:ext cx="3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36" name="Freeform 638"/>
              <p:cNvSpPr>
                <a:spLocks noEditPoints="1" noChangeArrowheads="1"/>
              </p:cNvSpPr>
              <p:nvPr/>
            </p:nvSpPr>
            <p:spPr bwMode="auto">
              <a:xfrm>
                <a:off x="1179" y="164"/>
                <a:ext cx="7" cy="4"/>
              </a:xfrm>
              <a:custGeom>
                <a:avLst/>
                <a:gdLst>
                  <a:gd name="T0" fmla="*/ 5 w 3"/>
                  <a:gd name="T1" fmla="*/ 2 h 2"/>
                  <a:gd name="T2" fmla="*/ 5 w 3"/>
                  <a:gd name="T3" fmla="*/ 4 h 2"/>
                  <a:gd name="T4" fmla="*/ 2 w 3"/>
                  <a:gd name="T5" fmla="*/ 4 h 2"/>
                  <a:gd name="T6" fmla="*/ 0 w 3"/>
                  <a:gd name="T7" fmla="*/ 2 h 2"/>
                  <a:gd name="T8" fmla="*/ 5 w 3"/>
                  <a:gd name="T9" fmla="*/ 2 h 2"/>
                  <a:gd name="T10" fmla="*/ 2 w 3"/>
                  <a:gd name="T11" fmla="*/ 4 h 2"/>
                  <a:gd name="T12" fmla="*/ 5 w 3"/>
                  <a:gd name="T13" fmla="*/ 4 h 2"/>
                  <a:gd name="T14" fmla="*/ 5 w 3"/>
                  <a:gd name="T15" fmla="*/ 2 h 2"/>
                  <a:gd name="T16" fmla="*/ 2 w 3"/>
                  <a:gd name="T17" fmla="*/ 2 h 2"/>
                  <a:gd name="T18" fmla="*/ 2 w 3"/>
                  <a:gd name="T19" fmla="*/ 4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"/>
                  <a:gd name="T31" fmla="*/ 0 h 2"/>
                  <a:gd name="T32" fmla="*/ 3 w 3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3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1"/>
                    </a:cubicBezTo>
                    <a:close/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37" name="Rectangle 639"/>
              <p:cNvSpPr>
                <a:spLocks noChangeArrowheads="1"/>
              </p:cNvSpPr>
              <p:nvPr/>
            </p:nvSpPr>
            <p:spPr bwMode="auto">
              <a:xfrm>
                <a:off x="1181" y="166"/>
                <a:ext cx="3" cy="2"/>
              </a:xfrm>
              <a:prstGeom prst="rect">
                <a:avLst/>
              </a:pr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38" name="Freeform 640"/>
              <p:cNvSpPr>
                <a:spLocks noChangeArrowheads="1"/>
              </p:cNvSpPr>
              <p:nvPr/>
            </p:nvSpPr>
            <p:spPr bwMode="auto">
              <a:xfrm>
                <a:off x="1179" y="16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39" name="Freeform 641"/>
              <p:cNvSpPr>
                <a:spLocks noChangeArrowheads="1"/>
              </p:cNvSpPr>
              <p:nvPr/>
            </p:nvSpPr>
            <p:spPr bwMode="auto">
              <a:xfrm>
                <a:off x="1179" y="16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40" name="Freeform 642"/>
              <p:cNvSpPr>
                <a:spLocks noChangeArrowheads="1"/>
              </p:cNvSpPr>
              <p:nvPr/>
            </p:nvSpPr>
            <p:spPr bwMode="auto">
              <a:xfrm>
                <a:off x="1226" y="199"/>
                <a:ext cx="5" cy="7"/>
              </a:xfrm>
              <a:custGeom>
                <a:avLst/>
                <a:gdLst>
                  <a:gd name="T0" fmla="*/ 5 w 2"/>
                  <a:gd name="T1" fmla="*/ 5 h 3"/>
                  <a:gd name="T2" fmla="*/ 5 w 2"/>
                  <a:gd name="T3" fmla="*/ 5 h 3"/>
                  <a:gd name="T4" fmla="*/ 0 w 2"/>
                  <a:gd name="T5" fmla="*/ 5 h 3"/>
                  <a:gd name="T6" fmla="*/ 0 w 2"/>
                  <a:gd name="T7" fmla="*/ 2 h 3"/>
                  <a:gd name="T8" fmla="*/ 0 w 2"/>
                  <a:gd name="T9" fmla="*/ 0 h 3"/>
                  <a:gd name="T10" fmla="*/ 3 w 2"/>
                  <a:gd name="T11" fmla="*/ 5 h 3"/>
                  <a:gd name="T12" fmla="*/ 5 w 2"/>
                  <a:gd name="T13" fmla="*/ 5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3"/>
                  <a:gd name="T23" fmla="*/ 2 w 2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41" name="Freeform 643"/>
              <p:cNvSpPr>
                <a:spLocks noChangeArrowheads="1"/>
              </p:cNvSpPr>
              <p:nvPr/>
            </p:nvSpPr>
            <p:spPr bwMode="auto">
              <a:xfrm>
                <a:off x="1179" y="166"/>
                <a:ext cx="5" cy="5"/>
              </a:xfrm>
              <a:custGeom>
                <a:avLst/>
                <a:gdLst>
                  <a:gd name="T0" fmla="*/ 5 w 2"/>
                  <a:gd name="T1" fmla="*/ 3 h 2"/>
                  <a:gd name="T2" fmla="*/ 5 w 2"/>
                  <a:gd name="T3" fmla="*/ 5 h 2"/>
                  <a:gd name="T4" fmla="*/ 3 w 2"/>
                  <a:gd name="T5" fmla="*/ 3 h 2"/>
                  <a:gd name="T6" fmla="*/ 0 w 2"/>
                  <a:gd name="T7" fmla="*/ 0 h 2"/>
                  <a:gd name="T8" fmla="*/ 0 w 2"/>
                  <a:gd name="T9" fmla="*/ 0 h 2"/>
                  <a:gd name="T10" fmla="*/ 3 w 2"/>
                  <a:gd name="T11" fmla="*/ 3 h 2"/>
                  <a:gd name="T12" fmla="*/ 5 w 2"/>
                  <a:gd name="T13" fmla="*/ 3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42" name="Freeform 644"/>
              <p:cNvSpPr>
                <a:spLocks noChangeArrowheads="1"/>
              </p:cNvSpPr>
              <p:nvPr/>
            </p:nvSpPr>
            <p:spPr bwMode="auto">
              <a:xfrm>
                <a:off x="1212" y="192"/>
                <a:ext cx="14" cy="14"/>
              </a:xfrm>
              <a:custGeom>
                <a:avLst/>
                <a:gdLst>
                  <a:gd name="T0" fmla="*/ 14 w 6"/>
                  <a:gd name="T1" fmla="*/ 12 h 6"/>
                  <a:gd name="T2" fmla="*/ 12 w 6"/>
                  <a:gd name="T3" fmla="*/ 14 h 6"/>
                  <a:gd name="T4" fmla="*/ 9 w 6"/>
                  <a:gd name="T5" fmla="*/ 5 h 6"/>
                  <a:gd name="T6" fmla="*/ 0 w 6"/>
                  <a:gd name="T7" fmla="*/ 5 h 6"/>
                  <a:gd name="T8" fmla="*/ 0 w 6"/>
                  <a:gd name="T9" fmla="*/ 2 h 6"/>
                  <a:gd name="T10" fmla="*/ 9 w 6"/>
                  <a:gd name="T11" fmla="*/ 5 h 6"/>
                  <a:gd name="T12" fmla="*/ 14 w 6"/>
                  <a:gd name="T13" fmla="*/ 12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6"/>
                  <a:gd name="T23" fmla="*/ 6 w 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6">
                    <a:moveTo>
                      <a:pt x="6" y="5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6" y="4"/>
                      <a:pt x="4" y="3"/>
                      <a:pt x="4" y="2"/>
                    </a:cubicBezTo>
                    <a:cubicBezTo>
                      <a:pt x="3" y="2"/>
                      <a:pt x="1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3" y="1"/>
                      <a:pt x="4" y="2"/>
                    </a:cubicBezTo>
                    <a:cubicBezTo>
                      <a:pt x="5" y="2"/>
                      <a:pt x="6" y="4"/>
                      <a:pt x="6" y="5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43" name="Freeform 645"/>
              <p:cNvSpPr>
                <a:spLocks noChangeArrowheads="1"/>
              </p:cNvSpPr>
              <p:nvPr/>
            </p:nvSpPr>
            <p:spPr bwMode="auto">
              <a:xfrm>
                <a:off x="1207" y="185"/>
                <a:ext cx="5" cy="9"/>
              </a:xfrm>
              <a:custGeom>
                <a:avLst/>
                <a:gdLst>
                  <a:gd name="T0" fmla="*/ 3 w 2"/>
                  <a:gd name="T1" fmla="*/ 7 h 4"/>
                  <a:gd name="T2" fmla="*/ 3 w 2"/>
                  <a:gd name="T3" fmla="*/ 9 h 4"/>
                  <a:gd name="T4" fmla="*/ 0 w 2"/>
                  <a:gd name="T5" fmla="*/ 0 h 4"/>
                  <a:gd name="T6" fmla="*/ 3 w 2"/>
                  <a:gd name="T7" fmla="*/ 0 h 4"/>
                  <a:gd name="T8" fmla="*/ 3 w 2"/>
                  <a:gd name="T9" fmla="*/ 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4"/>
                  <a:gd name="T17" fmla="*/ 2 w 2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4">
                    <a:moveTo>
                      <a:pt x="1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2"/>
                      <a:pt x="1" y="3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44" name="Freeform 646"/>
              <p:cNvSpPr>
                <a:spLocks noChangeArrowheads="1"/>
              </p:cNvSpPr>
              <p:nvPr/>
            </p:nvSpPr>
            <p:spPr bwMode="auto">
              <a:xfrm>
                <a:off x="1212" y="192"/>
                <a:ext cx="14" cy="14"/>
              </a:xfrm>
              <a:custGeom>
                <a:avLst/>
                <a:gdLst>
                  <a:gd name="T0" fmla="*/ 14 w 6"/>
                  <a:gd name="T1" fmla="*/ 12 h 6"/>
                  <a:gd name="T2" fmla="*/ 12 w 6"/>
                  <a:gd name="T3" fmla="*/ 14 h 6"/>
                  <a:gd name="T4" fmla="*/ 9 w 6"/>
                  <a:gd name="T5" fmla="*/ 5 h 6"/>
                  <a:gd name="T6" fmla="*/ 0 w 6"/>
                  <a:gd name="T7" fmla="*/ 5 h 6"/>
                  <a:gd name="T8" fmla="*/ 0 w 6"/>
                  <a:gd name="T9" fmla="*/ 2 h 6"/>
                  <a:gd name="T10" fmla="*/ 9 w 6"/>
                  <a:gd name="T11" fmla="*/ 5 h 6"/>
                  <a:gd name="T12" fmla="*/ 14 w 6"/>
                  <a:gd name="T13" fmla="*/ 12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6"/>
                  <a:gd name="T23" fmla="*/ 6 w 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6">
                    <a:moveTo>
                      <a:pt x="6" y="5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6" y="4"/>
                      <a:pt x="4" y="3"/>
                      <a:pt x="4" y="2"/>
                    </a:cubicBezTo>
                    <a:cubicBezTo>
                      <a:pt x="3" y="2"/>
                      <a:pt x="1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3" y="1"/>
                      <a:pt x="4" y="2"/>
                    </a:cubicBezTo>
                    <a:cubicBezTo>
                      <a:pt x="5" y="2"/>
                      <a:pt x="6" y="4"/>
                      <a:pt x="6" y="5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45" name="Freeform 647"/>
              <p:cNvSpPr>
                <a:spLocks noChangeArrowheads="1"/>
              </p:cNvSpPr>
              <p:nvPr/>
            </p:nvSpPr>
            <p:spPr bwMode="auto">
              <a:xfrm>
                <a:off x="1179" y="168"/>
                <a:ext cx="17" cy="12"/>
              </a:xfrm>
              <a:custGeom>
                <a:avLst/>
                <a:gdLst>
                  <a:gd name="T0" fmla="*/ 15 w 7"/>
                  <a:gd name="T1" fmla="*/ 12 h 5"/>
                  <a:gd name="T2" fmla="*/ 15 w 7"/>
                  <a:gd name="T3" fmla="*/ 12 h 5"/>
                  <a:gd name="T4" fmla="*/ 10 w 7"/>
                  <a:gd name="T5" fmla="*/ 5 h 5"/>
                  <a:gd name="T6" fmla="*/ 0 w 7"/>
                  <a:gd name="T7" fmla="*/ 2 h 5"/>
                  <a:gd name="T8" fmla="*/ 2 w 7"/>
                  <a:gd name="T9" fmla="*/ 2 h 5"/>
                  <a:gd name="T10" fmla="*/ 10 w 7"/>
                  <a:gd name="T11" fmla="*/ 5 h 5"/>
                  <a:gd name="T12" fmla="*/ 15 w 7"/>
                  <a:gd name="T13" fmla="*/ 12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"/>
                  <a:gd name="T22" fmla="*/ 0 h 5"/>
                  <a:gd name="T23" fmla="*/ 7 w 7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" h="5">
                    <a:moveTo>
                      <a:pt x="6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5" y="3"/>
                      <a:pt x="4" y="2"/>
                    </a:cubicBezTo>
                    <a:cubicBezTo>
                      <a:pt x="3" y="2"/>
                      <a:pt x="2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4" y="1"/>
                      <a:pt x="4" y="2"/>
                    </a:cubicBezTo>
                    <a:cubicBezTo>
                      <a:pt x="5" y="2"/>
                      <a:pt x="7" y="4"/>
                      <a:pt x="6" y="5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46" name="Freeform 648"/>
              <p:cNvSpPr>
                <a:spLocks noChangeArrowheads="1"/>
              </p:cNvSpPr>
              <p:nvPr/>
            </p:nvSpPr>
            <p:spPr bwMode="auto">
              <a:xfrm>
                <a:off x="1196" y="180"/>
                <a:ext cx="9" cy="3"/>
              </a:xfrm>
              <a:custGeom>
                <a:avLst/>
                <a:gdLst>
                  <a:gd name="T0" fmla="*/ 9 w 4"/>
                  <a:gd name="T1" fmla="*/ 0 h 1"/>
                  <a:gd name="T2" fmla="*/ 9 w 4"/>
                  <a:gd name="T3" fmla="*/ 3 h 1"/>
                  <a:gd name="T4" fmla="*/ 0 w 4"/>
                  <a:gd name="T5" fmla="*/ 3 h 1"/>
                  <a:gd name="T6" fmla="*/ 0 w 4"/>
                  <a:gd name="T7" fmla="*/ 3 h 1"/>
                  <a:gd name="T8" fmla="*/ 9 w 4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"/>
                  <a:gd name="T17" fmla="*/ 4 w 4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"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3" y="0"/>
                      <a:pt x="4" y="0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47" name="Freeform 649"/>
              <p:cNvSpPr>
                <a:spLocks noChangeArrowheads="1"/>
              </p:cNvSpPr>
              <p:nvPr/>
            </p:nvSpPr>
            <p:spPr bwMode="auto">
              <a:xfrm>
                <a:off x="1179" y="168"/>
                <a:ext cx="17" cy="12"/>
              </a:xfrm>
              <a:custGeom>
                <a:avLst/>
                <a:gdLst>
                  <a:gd name="T0" fmla="*/ 15 w 7"/>
                  <a:gd name="T1" fmla="*/ 12 h 5"/>
                  <a:gd name="T2" fmla="*/ 15 w 7"/>
                  <a:gd name="T3" fmla="*/ 12 h 5"/>
                  <a:gd name="T4" fmla="*/ 10 w 7"/>
                  <a:gd name="T5" fmla="*/ 5 h 5"/>
                  <a:gd name="T6" fmla="*/ 0 w 7"/>
                  <a:gd name="T7" fmla="*/ 2 h 5"/>
                  <a:gd name="T8" fmla="*/ 2 w 7"/>
                  <a:gd name="T9" fmla="*/ 2 h 5"/>
                  <a:gd name="T10" fmla="*/ 10 w 7"/>
                  <a:gd name="T11" fmla="*/ 5 h 5"/>
                  <a:gd name="T12" fmla="*/ 15 w 7"/>
                  <a:gd name="T13" fmla="*/ 12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"/>
                  <a:gd name="T22" fmla="*/ 0 h 5"/>
                  <a:gd name="T23" fmla="*/ 7 w 7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" h="5">
                    <a:moveTo>
                      <a:pt x="6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5" y="3"/>
                      <a:pt x="4" y="2"/>
                    </a:cubicBezTo>
                    <a:cubicBezTo>
                      <a:pt x="3" y="2"/>
                      <a:pt x="2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4" y="1"/>
                      <a:pt x="4" y="2"/>
                    </a:cubicBezTo>
                    <a:cubicBezTo>
                      <a:pt x="5" y="2"/>
                      <a:pt x="7" y="4"/>
                      <a:pt x="6" y="5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48" name="Freeform 650"/>
              <p:cNvSpPr>
                <a:spLocks noChangeArrowheads="1"/>
              </p:cNvSpPr>
              <p:nvPr/>
            </p:nvSpPr>
            <p:spPr bwMode="auto">
              <a:xfrm>
                <a:off x="1212" y="194"/>
                <a:ext cx="14" cy="15"/>
              </a:xfrm>
              <a:custGeom>
                <a:avLst/>
                <a:gdLst>
                  <a:gd name="T0" fmla="*/ 14 w 6"/>
                  <a:gd name="T1" fmla="*/ 10 h 6"/>
                  <a:gd name="T2" fmla="*/ 12 w 6"/>
                  <a:gd name="T3" fmla="*/ 13 h 6"/>
                  <a:gd name="T4" fmla="*/ 5 w 6"/>
                  <a:gd name="T5" fmla="*/ 10 h 6"/>
                  <a:gd name="T6" fmla="*/ 0 w 6"/>
                  <a:gd name="T7" fmla="*/ 3 h 6"/>
                  <a:gd name="T8" fmla="*/ 0 w 6"/>
                  <a:gd name="T9" fmla="*/ 0 h 6"/>
                  <a:gd name="T10" fmla="*/ 5 w 6"/>
                  <a:gd name="T11" fmla="*/ 8 h 6"/>
                  <a:gd name="T12" fmla="*/ 14 w 6"/>
                  <a:gd name="T13" fmla="*/ 1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6"/>
                  <a:gd name="T23" fmla="*/ 6 w 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6">
                    <a:moveTo>
                      <a:pt x="6" y="4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3" y="5"/>
                      <a:pt x="2" y="4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3"/>
                      <a:pt x="2" y="3"/>
                    </a:cubicBezTo>
                    <a:cubicBezTo>
                      <a:pt x="3" y="4"/>
                      <a:pt x="5" y="5"/>
                      <a:pt x="6" y="4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49" name="Freeform 651"/>
              <p:cNvSpPr>
                <a:spLocks noChangeArrowheads="1"/>
              </p:cNvSpPr>
              <p:nvPr/>
            </p:nvSpPr>
            <p:spPr bwMode="auto">
              <a:xfrm>
                <a:off x="1212" y="192"/>
                <a:ext cx="14" cy="14"/>
              </a:xfrm>
              <a:custGeom>
                <a:avLst/>
                <a:gdLst>
                  <a:gd name="T0" fmla="*/ 9 w 6"/>
                  <a:gd name="T1" fmla="*/ 5 h 6"/>
                  <a:gd name="T2" fmla="*/ 14 w 6"/>
                  <a:gd name="T3" fmla="*/ 12 h 6"/>
                  <a:gd name="T4" fmla="*/ 5 w 6"/>
                  <a:gd name="T5" fmla="*/ 9 h 6"/>
                  <a:gd name="T6" fmla="*/ 0 w 6"/>
                  <a:gd name="T7" fmla="*/ 2 h 6"/>
                  <a:gd name="T8" fmla="*/ 9 w 6"/>
                  <a:gd name="T9" fmla="*/ 5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6"/>
                  <a:gd name="T17" fmla="*/ 6 w 6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6">
                    <a:moveTo>
                      <a:pt x="4" y="2"/>
                    </a:moveTo>
                    <a:cubicBezTo>
                      <a:pt x="5" y="2"/>
                      <a:pt x="6" y="4"/>
                      <a:pt x="6" y="5"/>
                    </a:cubicBezTo>
                    <a:cubicBezTo>
                      <a:pt x="5" y="6"/>
                      <a:pt x="3" y="5"/>
                      <a:pt x="2" y="4"/>
                    </a:cubicBezTo>
                    <a:cubicBezTo>
                      <a:pt x="1" y="4"/>
                      <a:pt x="0" y="2"/>
                      <a:pt x="0" y="1"/>
                    </a:cubicBezTo>
                    <a:cubicBezTo>
                      <a:pt x="1" y="0"/>
                      <a:pt x="3" y="1"/>
                      <a:pt x="4" y="2"/>
                    </a:cubicBezTo>
                    <a:close/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50" name="Freeform 652"/>
              <p:cNvSpPr>
                <a:spLocks noChangeArrowheads="1"/>
              </p:cNvSpPr>
              <p:nvPr/>
            </p:nvSpPr>
            <p:spPr bwMode="auto">
              <a:xfrm>
                <a:off x="1179" y="171"/>
                <a:ext cx="14" cy="12"/>
              </a:xfrm>
              <a:custGeom>
                <a:avLst/>
                <a:gdLst>
                  <a:gd name="T0" fmla="*/ 14 w 6"/>
                  <a:gd name="T1" fmla="*/ 10 h 5"/>
                  <a:gd name="T2" fmla="*/ 14 w 6"/>
                  <a:gd name="T3" fmla="*/ 10 h 5"/>
                  <a:gd name="T4" fmla="*/ 5 w 6"/>
                  <a:gd name="T5" fmla="*/ 10 h 5"/>
                  <a:gd name="T6" fmla="*/ 0 w 6"/>
                  <a:gd name="T7" fmla="*/ 0 h 5"/>
                  <a:gd name="T8" fmla="*/ 2 w 6"/>
                  <a:gd name="T9" fmla="*/ 0 h 5"/>
                  <a:gd name="T10" fmla="*/ 5 w 6"/>
                  <a:gd name="T11" fmla="*/ 7 h 5"/>
                  <a:gd name="T12" fmla="*/ 14 w 6"/>
                  <a:gd name="T13" fmla="*/ 1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6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5" y="5"/>
                      <a:pt x="3" y="4"/>
                      <a:pt x="2" y="4"/>
                    </a:cubicBezTo>
                    <a:cubicBezTo>
                      <a:pt x="1" y="3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2" y="3"/>
                      <a:pt x="2" y="3"/>
                    </a:cubicBezTo>
                    <a:cubicBezTo>
                      <a:pt x="3" y="4"/>
                      <a:pt x="5" y="5"/>
                      <a:pt x="6" y="4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51" name="Freeform 653"/>
              <p:cNvSpPr>
                <a:spLocks noChangeArrowheads="1"/>
              </p:cNvSpPr>
              <p:nvPr/>
            </p:nvSpPr>
            <p:spPr bwMode="auto">
              <a:xfrm>
                <a:off x="1222" y="206"/>
                <a:ext cx="4" cy="5"/>
              </a:xfrm>
              <a:custGeom>
                <a:avLst/>
                <a:gdLst>
                  <a:gd name="T0" fmla="*/ 4 w 2"/>
                  <a:gd name="T1" fmla="*/ 5 h 2"/>
                  <a:gd name="T2" fmla="*/ 4 w 2"/>
                  <a:gd name="T3" fmla="*/ 5 h 2"/>
                  <a:gd name="T4" fmla="*/ 2 w 2"/>
                  <a:gd name="T5" fmla="*/ 3 h 2"/>
                  <a:gd name="T6" fmla="*/ 0 w 2"/>
                  <a:gd name="T7" fmla="*/ 3 h 2"/>
                  <a:gd name="T8" fmla="*/ 0 w 2"/>
                  <a:gd name="T9" fmla="*/ 0 h 2"/>
                  <a:gd name="T10" fmla="*/ 4 w 2"/>
                  <a:gd name="T11" fmla="*/ 0 h 2"/>
                  <a:gd name="T12" fmla="*/ 4 w 2"/>
                  <a:gd name="T13" fmla="*/ 5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52" name="Freeform 654"/>
              <p:cNvSpPr>
                <a:spLocks noChangeArrowheads="1"/>
              </p:cNvSpPr>
              <p:nvPr/>
            </p:nvSpPr>
            <p:spPr bwMode="auto">
              <a:xfrm>
                <a:off x="1222" y="209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2 w 4"/>
                  <a:gd name="T5" fmla="*/ 0 h 2"/>
                  <a:gd name="T6" fmla="*/ 0 w 4"/>
                  <a:gd name="T7" fmla="*/ 0 h 2"/>
                  <a:gd name="T8" fmla="*/ 2 w 4"/>
                  <a:gd name="T9" fmla="*/ 0 h 2"/>
                  <a:gd name="T10" fmla="*/ 2 w 4"/>
                  <a:gd name="T11" fmla="*/ 0 h 2"/>
                  <a:gd name="T12" fmla="*/ 4 w 4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2"/>
                  <a:gd name="T23" fmla="*/ 4 w 4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53" name="Freeform 655"/>
              <p:cNvSpPr>
                <a:spLocks noChangeArrowheads="1"/>
              </p:cNvSpPr>
              <p:nvPr/>
            </p:nvSpPr>
            <p:spPr bwMode="auto">
              <a:xfrm>
                <a:off x="1222" y="209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2 w 4"/>
                  <a:gd name="T5" fmla="*/ 0 h 2"/>
                  <a:gd name="T6" fmla="*/ 0 w 4"/>
                  <a:gd name="T7" fmla="*/ 0 h 2"/>
                  <a:gd name="T8" fmla="*/ 2 w 4"/>
                  <a:gd name="T9" fmla="*/ 0 h 2"/>
                  <a:gd name="T10" fmla="*/ 2 w 4"/>
                  <a:gd name="T11" fmla="*/ 0 h 2"/>
                  <a:gd name="T12" fmla="*/ 4 w 4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2"/>
                  <a:gd name="T23" fmla="*/ 4 w 4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54" name="Freeform 656"/>
              <p:cNvSpPr>
                <a:spLocks noChangeArrowheads="1"/>
              </p:cNvSpPr>
              <p:nvPr/>
            </p:nvSpPr>
            <p:spPr bwMode="auto">
              <a:xfrm>
                <a:off x="1222" y="206"/>
                <a:ext cx="4" cy="5"/>
              </a:xfrm>
              <a:custGeom>
                <a:avLst/>
                <a:gdLst>
                  <a:gd name="T0" fmla="*/ 4 w 2"/>
                  <a:gd name="T1" fmla="*/ 5 h 2"/>
                  <a:gd name="T2" fmla="*/ 4 w 2"/>
                  <a:gd name="T3" fmla="*/ 5 h 2"/>
                  <a:gd name="T4" fmla="*/ 2 w 2"/>
                  <a:gd name="T5" fmla="*/ 3 h 2"/>
                  <a:gd name="T6" fmla="*/ 0 w 2"/>
                  <a:gd name="T7" fmla="*/ 3 h 2"/>
                  <a:gd name="T8" fmla="*/ 0 w 2"/>
                  <a:gd name="T9" fmla="*/ 0 h 2"/>
                  <a:gd name="T10" fmla="*/ 4 w 2"/>
                  <a:gd name="T11" fmla="*/ 0 h 2"/>
                  <a:gd name="T12" fmla="*/ 4 w 2"/>
                  <a:gd name="T13" fmla="*/ 5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55" name="Freeform 657"/>
              <p:cNvSpPr>
                <a:spLocks noChangeArrowheads="1"/>
              </p:cNvSpPr>
              <p:nvPr/>
            </p:nvSpPr>
            <p:spPr bwMode="auto">
              <a:xfrm>
                <a:off x="1222" y="209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2 w 4"/>
                  <a:gd name="T5" fmla="*/ 2 h 2"/>
                  <a:gd name="T6" fmla="*/ 0 w 4"/>
                  <a:gd name="T7" fmla="*/ 0 h 2"/>
                  <a:gd name="T8" fmla="*/ 2 w 4"/>
                  <a:gd name="T9" fmla="*/ 0 h 2"/>
                  <a:gd name="T10" fmla="*/ 2 w 4"/>
                  <a:gd name="T11" fmla="*/ 0 h 2"/>
                  <a:gd name="T12" fmla="*/ 4 w 4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2"/>
                  <a:gd name="T23" fmla="*/ 4 w 4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56" name="Freeform 658"/>
              <p:cNvSpPr>
                <a:spLocks noChangeArrowheads="1"/>
              </p:cNvSpPr>
              <p:nvPr/>
            </p:nvSpPr>
            <p:spPr bwMode="auto">
              <a:xfrm>
                <a:off x="1222" y="209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2 w 4"/>
                  <a:gd name="T5" fmla="*/ 2 h 2"/>
                  <a:gd name="T6" fmla="*/ 0 w 4"/>
                  <a:gd name="T7" fmla="*/ 0 h 2"/>
                  <a:gd name="T8" fmla="*/ 2 w 4"/>
                  <a:gd name="T9" fmla="*/ 0 h 2"/>
                  <a:gd name="T10" fmla="*/ 2 w 4"/>
                  <a:gd name="T11" fmla="*/ 0 h 2"/>
                  <a:gd name="T12" fmla="*/ 4 w 4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2"/>
                  <a:gd name="T23" fmla="*/ 4 w 4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57" name="Freeform 659"/>
              <p:cNvSpPr>
                <a:spLocks noChangeArrowheads="1"/>
              </p:cNvSpPr>
              <p:nvPr/>
            </p:nvSpPr>
            <p:spPr bwMode="auto">
              <a:xfrm>
                <a:off x="1174" y="171"/>
                <a:ext cx="5" cy="4"/>
              </a:xfrm>
              <a:custGeom>
                <a:avLst/>
                <a:gdLst>
                  <a:gd name="T0" fmla="*/ 5 w 2"/>
                  <a:gd name="T1" fmla="*/ 4 h 2"/>
                  <a:gd name="T2" fmla="*/ 5 w 2"/>
                  <a:gd name="T3" fmla="*/ 4 h 2"/>
                  <a:gd name="T4" fmla="*/ 3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  <a:gd name="T10" fmla="*/ 5 w 2"/>
                  <a:gd name="T11" fmla="*/ 0 h 2"/>
                  <a:gd name="T12" fmla="*/ 5 w 2"/>
                  <a:gd name="T13" fmla="*/ 4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58" name="Freeform 660"/>
              <p:cNvSpPr>
                <a:spLocks noChangeArrowheads="1"/>
              </p:cNvSpPr>
              <p:nvPr/>
            </p:nvSpPr>
            <p:spPr bwMode="auto">
              <a:xfrm>
                <a:off x="1177" y="17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59" name="Freeform 661"/>
              <p:cNvSpPr>
                <a:spLocks noChangeArrowheads="1"/>
              </p:cNvSpPr>
              <p:nvPr/>
            </p:nvSpPr>
            <p:spPr bwMode="auto">
              <a:xfrm>
                <a:off x="1177" y="17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60" name="Freeform 662"/>
              <p:cNvSpPr>
                <a:spLocks noChangeArrowheads="1"/>
              </p:cNvSpPr>
              <p:nvPr/>
            </p:nvSpPr>
            <p:spPr bwMode="auto">
              <a:xfrm>
                <a:off x="1174" y="171"/>
                <a:ext cx="5" cy="4"/>
              </a:xfrm>
              <a:custGeom>
                <a:avLst/>
                <a:gdLst>
                  <a:gd name="T0" fmla="*/ 5 w 2"/>
                  <a:gd name="T1" fmla="*/ 4 h 2"/>
                  <a:gd name="T2" fmla="*/ 5 w 2"/>
                  <a:gd name="T3" fmla="*/ 4 h 2"/>
                  <a:gd name="T4" fmla="*/ 3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  <a:gd name="T10" fmla="*/ 5 w 2"/>
                  <a:gd name="T11" fmla="*/ 0 h 2"/>
                  <a:gd name="T12" fmla="*/ 5 w 2"/>
                  <a:gd name="T13" fmla="*/ 4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61" name="Freeform 663"/>
              <p:cNvSpPr>
                <a:spLocks noChangeArrowheads="1"/>
              </p:cNvSpPr>
              <p:nvPr/>
            </p:nvSpPr>
            <p:spPr bwMode="auto">
              <a:xfrm>
                <a:off x="1174" y="171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3 w 3"/>
                  <a:gd name="T5" fmla="*/ 2 h 2"/>
                  <a:gd name="T6" fmla="*/ 0 w 3"/>
                  <a:gd name="T7" fmla="*/ 2 h 2"/>
                  <a:gd name="T8" fmla="*/ 3 w 3"/>
                  <a:gd name="T9" fmla="*/ 0 h 2"/>
                  <a:gd name="T10" fmla="*/ 3 w 3"/>
                  <a:gd name="T11" fmla="*/ 2 h 2"/>
                  <a:gd name="T12" fmla="*/ 3 w 3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2"/>
                  <a:gd name="T23" fmla="*/ 3 w 3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62" name="Freeform 664"/>
              <p:cNvSpPr>
                <a:spLocks noChangeArrowheads="1"/>
              </p:cNvSpPr>
              <p:nvPr/>
            </p:nvSpPr>
            <p:spPr bwMode="auto">
              <a:xfrm>
                <a:off x="1174" y="171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3 w 3"/>
                  <a:gd name="T5" fmla="*/ 2 h 2"/>
                  <a:gd name="T6" fmla="*/ 0 w 3"/>
                  <a:gd name="T7" fmla="*/ 2 h 2"/>
                  <a:gd name="T8" fmla="*/ 3 w 3"/>
                  <a:gd name="T9" fmla="*/ 0 h 2"/>
                  <a:gd name="T10" fmla="*/ 3 w 3"/>
                  <a:gd name="T11" fmla="*/ 2 h 2"/>
                  <a:gd name="T12" fmla="*/ 3 w 3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2"/>
                  <a:gd name="T23" fmla="*/ 3 w 3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63" name="Freeform 665"/>
              <p:cNvSpPr>
                <a:spLocks noChangeArrowheads="1"/>
              </p:cNvSpPr>
              <p:nvPr/>
            </p:nvSpPr>
            <p:spPr bwMode="auto">
              <a:xfrm>
                <a:off x="1222" y="209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2 w 4"/>
                  <a:gd name="T5" fmla="*/ 2 h 2"/>
                  <a:gd name="T6" fmla="*/ 0 w 4"/>
                  <a:gd name="T7" fmla="*/ 0 h 2"/>
                  <a:gd name="T8" fmla="*/ 2 w 4"/>
                  <a:gd name="T9" fmla="*/ 0 h 2"/>
                  <a:gd name="T10" fmla="*/ 2 w 4"/>
                  <a:gd name="T11" fmla="*/ 0 h 2"/>
                  <a:gd name="T12" fmla="*/ 4 w 4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2"/>
                  <a:gd name="T23" fmla="*/ 4 w 4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64" name="Freeform 666"/>
              <p:cNvSpPr>
                <a:spLocks noChangeArrowheads="1"/>
              </p:cNvSpPr>
              <p:nvPr/>
            </p:nvSpPr>
            <p:spPr bwMode="auto">
              <a:xfrm>
                <a:off x="1222" y="209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2 w 4"/>
                  <a:gd name="T5" fmla="*/ 2 h 2"/>
                  <a:gd name="T6" fmla="*/ 0 w 4"/>
                  <a:gd name="T7" fmla="*/ 0 h 2"/>
                  <a:gd name="T8" fmla="*/ 2 w 4"/>
                  <a:gd name="T9" fmla="*/ 0 h 2"/>
                  <a:gd name="T10" fmla="*/ 2 w 4"/>
                  <a:gd name="T11" fmla="*/ 0 h 2"/>
                  <a:gd name="T12" fmla="*/ 4 w 4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2"/>
                  <a:gd name="T23" fmla="*/ 4 w 4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65" name="Freeform 667"/>
              <p:cNvSpPr>
                <a:spLocks noChangeArrowheads="1"/>
              </p:cNvSpPr>
              <p:nvPr/>
            </p:nvSpPr>
            <p:spPr bwMode="auto">
              <a:xfrm>
                <a:off x="1222" y="209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2 w 4"/>
                  <a:gd name="T5" fmla="*/ 2 h 2"/>
                  <a:gd name="T6" fmla="*/ 0 w 4"/>
                  <a:gd name="T7" fmla="*/ 0 h 2"/>
                  <a:gd name="T8" fmla="*/ 2 w 4"/>
                  <a:gd name="T9" fmla="*/ 0 h 2"/>
                  <a:gd name="T10" fmla="*/ 2 w 4"/>
                  <a:gd name="T11" fmla="*/ 0 h 2"/>
                  <a:gd name="T12" fmla="*/ 4 w 4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2"/>
                  <a:gd name="T23" fmla="*/ 4 w 4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66" name="Freeform 668"/>
              <p:cNvSpPr>
                <a:spLocks noChangeArrowheads="1"/>
              </p:cNvSpPr>
              <p:nvPr/>
            </p:nvSpPr>
            <p:spPr bwMode="auto">
              <a:xfrm>
                <a:off x="1222" y="209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2 w 4"/>
                  <a:gd name="T5" fmla="*/ 2 h 2"/>
                  <a:gd name="T6" fmla="*/ 0 w 4"/>
                  <a:gd name="T7" fmla="*/ 0 h 2"/>
                  <a:gd name="T8" fmla="*/ 2 w 4"/>
                  <a:gd name="T9" fmla="*/ 0 h 2"/>
                  <a:gd name="T10" fmla="*/ 2 w 4"/>
                  <a:gd name="T11" fmla="*/ 0 h 2"/>
                  <a:gd name="T12" fmla="*/ 4 w 4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2"/>
                  <a:gd name="T23" fmla="*/ 4 w 4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2">
                    <a:moveTo>
                      <a:pt x="4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67" name="Freeform 669"/>
              <p:cNvSpPr>
                <a:spLocks noChangeArrowheads="1"/>
              </p:cNvSpPr>
              <p:nvPr/>
            </p:nvSpPr>
            <p:spPr bwMode="auto">
              <a:xfrm>
                <a:off x="1174" y="171"/>
                <a:ext cx="5" cy="4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4 h 4"/>
                  <a:gd name="T4" fmla="*/ 3 w 5"/>
                  <a:gd name="T5" fmla="*/ 4 h 4"/>
                  <a:gd name="T6" fmla="*/ 0 w 5"/>
                  <a:gd name="T7" fmla="*/ 2 h 4"/>
                  <a:gd name="T8" fmla="*/ 3 w 5"/>
                  <a:gd name="T9" fmla="*/ 0 h 4"/>
                  <a:gd name="T10" fmla="*/ 3 w 5"/>
                  <a:gd name="T11" fmla="*/ 2 h 4"/>
                  <a:gd name="T12" fmla="*/ 5 w 5"/>
                  <a:gd name="T13" fmla="*/ 2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4"/>
                  <a:gd name="T23" fmla="*/ 5 w 5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4">
                    <a:moveTo>
                      <a:pt x="5" y="2"/>
                    </a:moveTo>
                    <a:lnTo>
                      <a:pt x="3" y="4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68" name="Freeform 670"/>
              <p:cNvSpPr>
                <a:spLocks noChangeArrowheads="1"/>
              </p:cNvSpPr>
              <p:nvPr/>
            </p:nvSpPr>
            <p:spPr bwMode="auto">
              <a:xfrm>
                <a:off x="1174" y="171"/>
                <a:ext cx="5" cy="4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4 h 4"/>
                  <a:gd name="T4" fmla="*/ 3 w 5"/>
                  <a:gd name="T5" fmla="*/ 4 h 4"/>
                  <a:gd name="T6" fmla="*/ 0 w 5"/>
                  <a:gd name="T7" fmla="*/ 2 h 4"/>
                  <a:gd name="T8" fmla="*/ 3 w 5"/>
                  <a:gd name="T9" fmla="*/ 0 h 4"/>
                  <a:gd name="T10" fmla="*/ 3 w 5"/>
                  <a:gd name="T11" fmla="*/ 2 h 4"/>
                  <a:gd name="T12" fmla="*/ 5 w 5"/>
                  <a:gd name="T13" fmla="*/ 2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4"/>
                  <a:gd name="T23" fmla="*/ 5 w 5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4">
                    <a:moveTo>
                      <a:pt x="5" y="2"/>
                    </a:moveTo>
                    <a:lnTo>
                      <a:pt x="3" y="4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69" name="Freeform 671"/>
              <p:cNvSpPr>
                <a:spLocks noChangeArrowheads="1"/>
              </p:cNvSpPr>
              <p:nvPr/>
            </p:nvSpPr>
            <p:spPr bwMode="auto">
              <a:xfrm>
                <a:off x="1174" y="171"/>
                <a:ext cx="5" cy="4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4 h 4"/>
                  <a:gd name="T4" fmla="*/ 3 w 5"/>
                  <a:gd name="T5" fmla="*/ 4 h 4"/>
                  <a:gd name="T6" fmla="*/ 0 w 5"/>
                  <a:gd name="T7" fmla="*/ 2 h 4"/>
                  <a:gd name="T8" fmla="*/ 3 w 5"/>
                  <a:gd name="T9" fmla="*/ 0 h 4"/>
                  <a:gd name="T10" fmla="*/ 3 w 5"/>
                  <a:gd name="T11" fmla="*/ 2 h 4"/>
                  <a:gd name="T12" fmla="*/ 5 w 5"/>
                  <a:gd name="T13" fmla="*/ 2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4"/>
                  <a:gd name="T23" fmla="*/ 5 w 5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4">
                    <a:moveTo>
                      <a:pt x="5" y="2"/>
                    </a:moveTo>
                    <a:lnTo>
                      <a:pt x="3" y="4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70" name="Freeform 672"/>
              <p:cNvSpPr>
                <a:spLocks noChangeArrowheads="1"/>
              </p:cNvSpPr>
              <p:nvPr/>
            </p:nvSpPr>
            <p:spPr bwMode="auto">
              <a:xfrm>
                <a:off x="1174" y="171"/>
                <a:ext cx="5" cy="4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4 h 4"/>
                  <a:gd name="T4" fmla="*/ 3 w 5"/>
                  <a:gd name="T5" fmla="*/ 4 h 4"/>
                  <a:gd name="T6" fmla="*/ 0 w 5"/>
                  <a:gd name="T7" fmla="*/ 2 h 4"/>
                  <a:gd name="T8" fmla="*/ 3 w 5"/>
                  <a:gd name="T9" fmla="*/ 0 h 4"/>
                  <a:gd name="T10" fmla="*/ 3 w 5"/>
                  <a:gd name="T11" fmla="*/ 2 h 4"/>
                  <a:gd name="T12" fmla="*/ 5 w 5"/>
                  <a:gd name="T13" fmla="*/ 2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4"/>
                  <a:gd name="T23" fmla="*/ 5 w 5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4">
                    <a:moveTo>
                      <a:pt x="5" y="2"/>
                    </a:moveTo>
                    <a:lnTo>
                      <a:pt x="3" y="4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71" name="Freeform 673"/>
              <p:cNvSpPr>
                <a:spLocks noChangeArrowheads="1"/>
              </p:cNvSpPr>
              <p:nvPr/>
            </p:nvSpPr>
            <p:spPr bwMode="auto">
              <a:xfrm>
                <a:off x="1222" y="206"/>
                <a:ext cx="4" cy="5"/>
              </a:xfrm>
              <a:custGeom>
                <a:avLst/>
                <a:gdLst>
                  <a:gd name="T0" fmla="*/ 4 w 2"/>
                  <a:gd name="T1" fmla="*/ 5 h 2"/>
                  <a:gd name="T2" fmla="*/ 4 w 2"/>
                  <a:gd name="T3" fmla="*/ 5 h 2"/>
                  <a:gd name="T4" fmla="*/ 2 w 2"/>
                  <a:gd name="T5" fmla="*/ 5 h 2"/>
                  <a:gd name="T6" fmla="*/ 0 w 2"/>
                  <a:gd name="T7" fmla="*/ 3 h 2"/>
                  <a:gd name="T8" fmla="*/ 0 w 2"/>
                  <a:gd name="T9" fmla="*/ 0 h 2"/>
                  <a:gd name="T10" fmla="*/ 2 w 2"/>
                  <a:gd name="T11" fmla="*/ 3 h 2"/>
                  <a:gd name="T12" fmla="*/ 4 w 2"/>
                  <a:gd name="T13" fmla="*/ 5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2" y="2"/>
                      <a:pt x="2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72" name="Freeform 674"/>
              <p:cNvSpPr>
                <a:spLocks noChangeArrowheads="1"/>
              </p:cNvSpPr>
              <p:nvPr/>
            </p:nvSpPr>
            <p:spPr bwMode="auto">
              <a:xfrm>
                <a:off x="1174" y="171"/>
                <a:ext cx="5" cy="4"/>
              </a:xfrm>
              <a:custGeom>
                <a:avLst/>
                <a:gdLst>
                  <a:gd name="T0" fmla="*/ 5 w 2"/>
                  <a:gd name="T1" fmla="*/ 4 h 2"/>
                  <a:gd name="T2" fmla="*/ 5 w 2"/>
                  <a:gd name="T3" fmla="*/ 4 h 2"/>
                  <a:gd name="T4" fmla="*/ 0 w 2"/>
                  <a:gd name="T5" fmla="*/ 4 h 2"/>
                  <a:gd name="T6" fmla="*/ 0 w 2"/>
                  <a:gd name="T7" fmla="*/ 2 h 2"/>
                  <a:gd name="T8" fmla="*/ 0 w 2"/>
                  <a:gd name="T9" fmla="*/ 0 h 2"/>
                  <a:gd name="T10" fmla="*/ 3 w 2"/>
                  <a:gd name="T11" fmla="*/ 2 h 2"/>
                  <a:gd name="T12" fmla="*/ 5 w 2"/>
                  <a:gd name="T13" fmla="*/ 4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2"/>
                      <a:pt x="2" y="2"/>
                      <a:pt x="2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73" name="Freeform 675"/>
              <p:cNvSpPr>
                <a:spLocks noChangeArrowheads="1"/>
              </p:cNvSpPr>
              <p:nvPr/>
            </p:nvSpPr>
            <p:spPr bwMode="auto">
              <a:xfrm>
                <a:off x="1226" y="201"/>
                <a:ext cx="8" cy="12"/>
              </a:xfrm>
              <a:custGeom>
                <a:avLst/>
                <a:gdLst>
                  <a:gd name="T0" fmla="*/ 0 w 3"/>
                  <a:gd name="T1" fmla="*/ 12 h 5"/>
                  <a:gd name="T2" fmla="*/ 0 w 3"/>
                  <a:gd name="T3" fmla="*/ 12 h 5"/>
                  <a:gd name="T4" fmla="*/ 8 w 3"/>
                  <a:gd name="T5" fmla="*/ 2 h 5"/>
                  <a:gd name="T6" fmla="*/ 8 w 3"/>
                  <a:gd name="T7" fmla="*/ 0 h 5"/>
                  <a:gd name="T8" fmla="*/ 0 w 3"/>
                  <a:gd name="T9" fmla="*/ 12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5"/>
                  <a:gd name="T17" fmla="*/ 3 w 3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2" y="2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solidFill>
                <a:srgbClr val="5C5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74" name="Freeform 676"/>
              <p:cNvSpPr>
                <a:spLocks noChangeArrowheads="1"/>
              </p:cNvSpPr>
              <p:nvPr/>
            </p:nvSpPr>
            <p:spPr bwMode="auto">
              <a:xfrm>
                <a:off x="1193" y="183"/>
                <a:ext cx="17" cy="14"/>
              </a:xfrm>
              <a:custGeom>
                <a:avLst/>
                <a:gdLst>
                  <a:gd name="T0" fmla="*/ 17 w 7"/>
                  <a:gd name="T1" fmla="*/ 9 h 6"/>
                  <a:gd name="T2" fmla="*/ 17 w 7"/>
                  <a:gd name="T3" fmla="*/ 12 h 6"/>
                  <a:gd name="T4" fmla="*/ 7 w 7"/>
                  <a:gd name="T5" fmla="*/ 12 h 6"/>
                  <a:gd name="T6" fmla="*/ 5 w 7"/>
                  <a:gd name="T7" fmla="*/ 12 h 6"/>
                  <a:gd name="T8" fmla="*/ 2 w 7"/>
                  <a:gd name="T9" fmla="*/ 9 h 6"/>
                  <a:gd name="T10" fmla="*/ 2 w 7"/>
                  <a:gd name="T11" fmla="*/ 0 h 6"/>
                  <a:gd name="T12" fmla="*/ 2 w 7"/>
                  <a:gd name="T13" fmla="*/ 0 h 6"/>
                  <a:gd name="T14" fmla="*/ 5 w 7"/>
                  <a:gd name="T15" fmla="*/ 7 h 6"/>
                  <a:gd name="T16" fmla="*/ 7 w 7"/>
                  <a:gd name="T17" fmla="*/ 9 h 6"/>
                  <a:gd name="T18" fmla="*/ 10 w 7"/>
                  <a:gd name="T19" fmla="*/ 12 h 6"/>
                  <a:gd name="T20" fmla="*/ 17 w 7"/>
                  <a:gd name="T21" fmla="*/ 9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7"/>
                  <a:gd name="T34" fmla="*/ 0 h 6"/>
                  <a:gd name="T35" fmla="*/ 7 w 7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7" h="6">
                    <a:moveTo>
                      <a:pt x="7" y="4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4" y="6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0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3"/>
                      <a:pt x="2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5"/>
                      <a:pt x="7" y="4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75" name="Freeform 677"/>
              <p:cNvSpPr>
                <a:spLocks noChangeArrowheads="1"/>
              </p:cNvSpPr>
              <p:nvPr/>
            </p:nvSpPr>
            <p:spPr bwMode="auto">
              <a:xfrm>
                <a:off x="1200" y="194"/>
                <a:ext cx="26" cy="19"/>
              </a:xfrm>
              <a:custGeom>
                <a:avLst/>
                <a:gdLst>
                  <a:gd name="T0" fmla="*/ 26 w 11"/>
                  <a:gd name="T1" fmla="*/ 19 h 8"/>
                  <a:gd name="T2" fmla="*/ 26 w 11"/>
                  <a:gd name="T3" fmla="*/ 19 h 8"/>
                  <a:gd name="T4" fmla="*/ 0 w 11"/>
                  <a:gd name="T5" fmla="*/ 0 h 8"/>
                  <a:gd name="T6" fmla="*/ 2 w 11"/>
                  <a:gd name="T7" fmla="*/ 0 h 8"/>
                  <a:gd name="T8" fmla="*/ 26 w 11"/>
                  <a:gd name="T9" fmla="*/ 19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8"/>
                  <a:gd name="T17" fmla="*/ 11 w 11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8">
                    <a:moveTo>
                      <a:pt x="11" y="8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7" y="6"/>
                      <a:pt x="4" y="3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2"/>
                      <a:pt x="8" y="5"/>
                      <a:pt x="11" y="8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76" name="Freeform 678"/>
              <p:cNvSpPr>
                <a:spLocks noChangeArrowheads="1"/>
              </p:cNvSpPr>
              <p:nvPr/>
            </p:nvSpPr>
            <p:spPr bwMode="auto">
              <a:xfrm>
                <a:off x="1172" y="173"/>
                <a:ext cx="26" cy="19"/>
              </a:xfrm>
              <a:custGeom>
                <a:avLst/>
                <a:gdLst>
                  <a:gd name="T0" fmla="*/ 26 w 11"/>
                  <a:gd name="T1" fmla="*/ 17 h 8"/>
                  <a:gd name="T2" fmla="*/ 24 w 11"/>
                  <a:gd name="T3" fmla="*/ 19 h 8"/>
                  <a:gd name="T4" fmla="*/ 0 w 11"/>
                  <a:gd name="T5" fmla="*/ 0 h 8"/>
                  <a:gd name="T6" fmla="*/ 0 w 11"/>
                  <a:gd name="T7" fmla="*/ 0 h 8"/>
                  <a:gd name="T8" fmla="*/ 26 w 11"/>
                  <a:gd name="T9" fmla="*/ 17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8"/>
                  <a:gd name="T17" fmla="*/ 11 w 11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8">
                    <a:moveTo>
                      <a:pt x="11" y="7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7" y="5"/>
                      <a:pt x="3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7" y="5"/>
                      <a:pt x="11" y="7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77" name="Freeform 679"/>
              <p:cNvSpPr>
                <a:spLocks noChangeArrowheads="1"/>
              </p:cNvSpPr>
              <p:nvPr/>
            </p:nvSpPr>
            <p:spPr bwMode="auto">
              <a:xfrm>
                <a:off x="1172" y="164"/>
                <a:ext cx="9" cy="9"/>
              </a:xfrm>
              <a:custGeom>
                <a:avLst/>
                <a:gdLst>
                  <a:gd name="T0" fmla="*/ 0 w 4"/>
                  <a:gd name="T1" fmla="*/ 9 h 4"/>
                  <a:gd name="T2" fmla="*/ 0 w 4"/>
                  <a:gd name="T3" fmla="*/ 9 h 4"/>
                  <a:gd name="T4" fmla="*/ 7 w 4"/>
                  <a:gd name="T5" fmla="*/ 0 h 4"/>
                  <a:gd name="T6" fmla="*/ 9 w 4"/>
                  <a:gd name="T7" fmla="*/ 0 h 4"/>
                  <a:gd name="T8" fmla="*/ 0 w 4"/>
                  <a:gd name="T9" fmla="*/ 9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2" y="1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1" y="2"/>
                      <a:pt x="0" y="4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78" name="Freeform 680"/>
              <p:cNvSpPr>
                <a:spLocks noChangeArrowheads="1"/>
              </p:cNvSpPr>
              <p:nvPr/>
            </p:nvSpPr>
            <p:spPr bwMode="auto">
              <a:xfrm>
                <a:off x="1226" y="204"/>
                <a:ext cx="10" cy="12"/>
              </a:xfrm>
              <a:custGeom>
                <a:avLst/>
                <a:gdLst>
                  <a:gd name="T0" fmla="*/ 3 w 4"/>
                  <a:gd name="T1" fmla="*/ 12 h 5"/>
                  <a:gd name="T2" fmla="*/ 0 w 4"/>
                  <a:gd name="T3" fmla="*/ 12 h 5"/>
                  <a:gd name="T4" fmla="*/ 10 w 4"/>
                  <a:gd name="T5" fmla="*/ 0 h 5"/>
                  <a:gd name="T6" fmla="*/ 10 w 4"/>
                  <a:gd name="T7" fmla="*/ 0 h 5"/>
                  <a:gd name="T8" fmla="*/ 3 w 4"/>
                  <a:gd name="T9" fmla="*/ 12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2" y="4"/>
                      <a:pt x="3" y="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2" y="3"/>
                      <a:pt x="1" y="5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79" name="Freeform 681"/>
              <p:cNvSpPr>
                <a:spLocks noEditPoints="1" noChangeArrowheads="1"/>
              </p:cNvSpPr>
              <p:nvPr/>
            </p:nvSpPr>
            <p:spPr bwMode="auto">
              <a:xfrm>
                <a:off x="1170" y="159"/>
                <a:ext cx="66" cy="57"/>
              </a:xfrm>
              <a:custGeom>
                <a:avLst/>
                <a:gdLst>
                  <a:gd name="T0" fmla="*/ 66 w 28"/>
                  <a:gd name="T1" fmla="*/ 45 h 24"/>
                  <a:gd name="T2" fmla="*/ 59 w 28"/>
                  <a:gd name="T3" fmla="*/ 57 h 24"/>
                  <a:gd name="T4" fmla="*/ 0 w 28"/>
                  <a:gd name="T5" fmla="*/ 12 h 24"/>
                  <a:gd name="T6" fmla="*/ 9 w 28"/>
                  <a:gd name="T7" fmla="*/ 0 h 24"/>
                  <a:gd name="T8" fmla="*/ 66 w 28"/>
                  <a:gd name="T9" fmla="*/ 45 h 24"/>
                  <a:gd name="T10" fmla="*/ 33 w 28"/>
                  <a:gd name="T11" fmla="*/ 36 h 24"/>
                  <a:gd name="T12" fmla="*/ 57 w 28"/>
                  <a:gd name="T13" fmla="*/ 55 h 24"/>
                  <a:gd name="T14" fmla="*/ 64 w 28"/>
                  <a:gd name="T15" fmla="*/ 43 h 24"/>
                  <a:gd name="T16" fmla="*/ 40 w 28"/>
                  <a:gd name="T17" fmla="*/ 26 h 24"/>
                  <a:gd name="T18" fmla="*/ 38 w 28"/>
                  <a:gd name="T19" fmla="*/ 24 h 24"/>
                  <a:gd name="T20" fmla="*/ 35 w 28"/>
                  <a:gd name="T21" fmla="*/ 21 h 24"/>
                  <a:gd name="T22" fmla="*/ 12 w 28"/>
                  <a:gd name="T23" fmla="*/ 5 h 24"/>
                  <a:gd name="T24" fmla="*/ 2 w 28"/>
                  <a:gd name="T25" fmla="*/ 14 h 24"/>
                  <a:gd name="T26" fmla="*/ 28 w 28"/>
                  <a:gd name="T27" fmla="*/ 31 h 24"/>
                  <a:gd name="T28" fmla="*/ 31 w 28"/>
                  <a:gd name="T29" fmla="*/ 33 h 24"/>
                  <a:gd name="T30" fmla="*/ 33 w 28"/>
                  <a:gd name="T31" fmla="*/ 36 h 2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8"/>
                  <a:gd name="T49" fmla="*/ 0 h 24"/>
                  <a:gd name="T50" fmla="*/ 28 w 28"/>
                  <a:gd name="T51" fmla="*/ 24 h 2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8" h="24">
                    <a:moveTo>
                      <a:pt x="28" y="19"/>
                    </a:moveTo>
                    <a:cubicBezTo>
                      <a:pt x="27" y="20"/>
                      <a:pt x="26" y="22"/>
                      <a:pt x="25" y="24"/>
                    </a:cubicBezTo>
                    <a:cubicBezTo>
                      <a:pt x="16" y="18"/>
                      <a:pt x="8" y="12"/>
                      <a:pt x="0" y="5"/>
                    </a:cubicBezTo>
                    <a:cubicBezTo>
                      <a:pt x="1" y="4"/>
                      <a:pt x="3" y="2"/>
                      <a:pt x="4" y="0"/>
                    </a:cubicBezTo>
                    <a:cubicBezTo>
                      <a:pt x="12" y="6"/>
                      <a:pt x="20" y="12"/>
                      <a:pt x="28" y="19"/>
                    </a:cubicBezTo>
                    <a:close/>
                    <a:moveTo>
                      <a:pt x="14" y="15"/>
                    </a:moveTo>
                    <a:cubicBezTo>
                      <a:pt x="17" y="17"/>
                      <a:pt x="21" y="20"/>
                      <a:pt x="24" y="23"/>
                    </a:cubicBezTo>
                    <a:cubicBezTo>
                      <a:pt x="25" y="21"/>
                      <a:pt x="26" y="20"/>
                      <a:pt x="27" y="18"/>
                    </a:cubicBezTo>
                    <a:cubicBezTo>
                      <a:pt x="24" y="16"/>
                      <a:pt x="20" y="13"/>
                      <a:pt x="17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7"/>
                      <a:pt x="8" y="4"/>
                      <a:pt x="5" y="2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5" y="8"/>
                      <a:pt x="8" y="11"/>
                      <a:pt x="12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5"/>
                      <a:pt x="14" y="15"/>
                      <a:pt x="14" y="15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80" name="Freeform 682"/>
              <p:cNvSpPr>
                <a:spLocks noEditPoints="1" noChangeArrowheads="1"/>
              </p:cNvSpPr>
              <p:nvPr/>
            </p:nvSpPr>
            <p:spPr bwMode="auto">
              <a:xfrm>
                <a:off x="1172" y="164"/>
                <a:ext cx="33" cy="26"/>
              </a:xfrm>
              <a:custGeom>
                <a:avLst/>
                <a:gdLst>
                  <a:gd name="T0" fmla="*/ 24 w 14"/>
                  <a:gd name="T1" fmla="*/ 19 h 11"/>
                  <a:gd name="T2" fmla="*/ 26 w 14"/>
                  <a:gd name="T3" fmla="*/ 26 h 11"/>
                  <a:gd name="T4" fmla="*/ 0 w 14"/>
                  <a:gd name="T5" fmla="*/ 9 h 11"/>
                  <a:gd name="T6" fmla="*/ 9 w 14"/>
                  <a:gd name="T7" fmla="*/ 0 h 11"/>
                  <a:gd name="T8" fmla="*/ 33 w 14"/>
                  <a:gd name="T9" fmla="*/ 17 h 11"/>
                  <a:gd name="T10" fmla="*/ 24 w 14"/>
                  <a:gd name="T11" fmla="*/ 19 h 11"/>
                  <a:gd name="T12" fmla="*/ 12 w 14"/>
                  <a:gd name="T13" fmla="*/ 14 h 11"/>
                  <a:gd name="T14" fmla="*/ 21 w 14"/>
                  <a:gd name="T15" fmla="*/ 17 h 11"/>
                  <a:gd name="T16" fmla="*/ 17 w 14"/>
                  <a:gd name="T17" fmla="*/ 9 h 11"/>
                  <a:gd name="T18" fmla="*/ 9 w 14"/>
                  <a:gd name="T19" fmla="*/ 7 h 11"/>
                  <a:gd name="T20" fmla="*/ 12 w 14"/>
                  <a:gd name="T21" fmla="*/ 14 h 11"/>
                  <a:gd name="T22" fmla="*/ 5 w 14"/>
                  <a:gd name="T23" fmla="*/ 9 h 11"/>
                  <a:gd name="T24" fmla="*/ 7 w 14"/>
                  <a:gd name="T25" fmla="*/ 12 h 11"/>
                  <a:gd name="T26" fmla="*/ 7 w 14"/>
                  <a:gd name="T27" fmla="*/ 7 h 11"/>
                  <a:gd name="T28" fmla="*/ 2 w 14"/>
                  <a:gd name="T29" fmla="*/ 7 h 11"/>
                  <a:gd name="T30" fmla="*/ 5 w 14"/>
                  <a:gd name="T31" fmla="*/ 9 h 11"/>
                  <a:gd name="T32" fmla="*/ 12 w 14"/>
                  <a:gd name="T33" fmla="*/ 2 h 11"/>
                  <a:gd name="T34" fmla="*/ 7 w 14"/>
                  <a:gd name="T35" fmla="*/ 2 h 11"/>
                  <a:gd name="T36" fmla="*/ 9 w 14"/>
                  <a:gd name="T37" fmla="*/ 5 h 11"/>
                  <a:gd name="T38" fmla="*/ 12 w 14"/>
                  <a:gd name="T39" fmla="*/ 5 h 11"/>
                  <a:gd name="T40" fmla="*/ 12 w 14"/>
                  <a:gd name="T41" fmla="*/ 2 h 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4"/>
                  <a:gd name="T64" fmla="*/ 0 h 11"/>
                  <a:gd name="T65" fmla="*/ 14 w 14"/>
                  <a:gd name="T66" fmla="*/ 11 h 1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4" h="11">
                    <a:moveTo>
                      <a:pt x="10" y="8"/>
                    </a:moveTo>
                    <a:cubicBezTo>
                      <a:pt x="10" y="9"/>
                      <a:pt x="10" y="11"/>
                      <a:pt x="11" y="11"/>
                    </a:cubicBezTo>
                    <a:cubicBezTo>
                      <a:pt x="7" y="9"/>
                      <a:pt x="4" y="6"/>
                      <a:pt x="0" y="4"/>
                    </a:cubicBezTo>
                    <a:cubicBezTo>
                      <a:pt x="1" y="2"/>
                      <a:pt x="3" y="1"/>
                      <a:pt x="4" y="0"/>
                    </a:cubicBezTo>
                    <a:cubicBezTo>
                      <a:pt x="7" y="2"/>
                      <a:pt x="11" y="5"/>
                      <a:pt x="14" y="7"/>
                    </a:cubicBezTo>
                    <a:cubicBezTo>
                      <a:pt x="13" y="7"/>
                      <a:pt x="11" y="7"/>
                      <a:pt x="10" y="8"/>
                    </a:cubicBezTo>
                    <a:close/>
                    <a:moveTo>
                      <a:pt x="5" y="6"/>
                    </a:moveTo>
                    <a:cubicBezTo>
                      <a:pt x="6" y="7"/>
                      <a:pt x="8" y="8"/>
                      <a:pt x="9" y="7"/>
                    </a:cubicBezTo>
                    <a:cubicBezTo>
                      <a:pt x="10" y="6"/>
                      <a:pt x="8" y="4"/>
                      <a:pt x="7" y="4"/>
                    </a:cubicBezTo>
                    <a:cubicBezTo>
                      <a:pt x="7" y="3"/>
                      <a:pt x="5" y="2"/>
                      <a:pt x="4" y="3"/>
                    </a:cubicBezTo>
                    <a:cubicBezTo>
                      <a:pt x="3" y="4"/>
                      <a:pt x="5" y="6"/>
                      <a:pt x="5" y="6"/>
                    </a:cubicBezTo>
                    <a:moveTo>
                      <a:pt x="2" y="4"/>
                    </a:moveTo>
                    <a:cubicBezTo>
                      <a:pt x="2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2" y="4"/>
                    </a:cubicBezTo>
                    <a:moveTo>
                      <a:pt x="5" y="1"/>
                    </a:moveTo>
                    <a:cubicBezTo>
                      <a:pt x="4" y="0"/>
                      <a:pt x="4" y="0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5" y="1"/>
                      <a:pt x="5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81" name="Freeform 683"/>
              <p:cNvSpPr>
                <a:spLocks noChangeArrowheads="1"/>
              </p:cNvSpPr>
              <p:nvPr/>
            </p:nvSpPr>
            <p:spPr bwMode="auto">
              <a:xfrm>
                <a:off x="1177" y="17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82" name="Freeform 684"/>
              <p:cNvSpPr>
                <a:spLocks noEditPoints="1" noChangeArrowheads="1"/>
              </p:cNvSpPr>
              <p:nvPr/>
            </p:nvSpPr>
            <p:spPr bwMode="auto">
              <a:xfrm>
                <a:off x="1222" y="206"/>
                <a:ext cx="4" cy="5"/>
              </a:xfrm>
              <a:custGeom>
                <a:avLst/>
                <a:gdLst>
                  <a:gd name="T0" fmla="*/ 4 w 2"/>
                  <a:gd name="T1" fmla="*/ 0 h 2"/>
                  <a:gd name="T2" fmla="*/ 4 w 2"/>
                  <a:gd name="T3" fmla="*/ 5 h 2"/>
                  <a:gd name="T4" fmla="*/ 2 w 2"/>
                  <a:gd name="T5" fmla="*/ 3 h 2"/>
                  <a:gd name="T6" fmla="*/ 0 w 2"/>
                  <a:gd name="T7" fmla="*/ 0 h 2"/>
                  <a:gd name="T8" fmla="*/ 4 w 2"/>
                  <a:gd name="T9" fmla="*/ 0 h 2"/>
                  <a:gd name="T10" fmla="*/ 2 w 2"/>
                  <a:gd name="T11" fmla="*/ 3 h 2"/>
                  <a:gd name="T12" fmla="*/ 4 w 2"/>
                  <a:gd name="T13" fmla="*/ 3 h 2"/>
                  <a:gd name="T14" fmla="*/ 2 w 2"/>
                  <a:gd name="T15" fmla="*/ 3 h 2"/>
                  <a:gd name="T16" fmla="*/ 2 w 2"/>
                  <a:gd name="T17" fmla="*/ 3 h 2"/>
                  <a:gd name="T18" fmla="*/ 2 w 2"/>
                  <a:gd name="T19" fmla="*/ 3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"/>
                  <a:gd name="T31" fmla="*/ 0 h 2"/>
                  <a:gd name="T32" fmla="*/ 2 w 2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83" name="Freeform 685"/>
              <p:cNvSpPr>
                <a:spLocks noChangeArrowheads="1"/>
              </p:cNvSpPr>
              <p:nvPr/>
            </p:nvSpPr>
            <p:spPr bwMode="auto">
              <a:xfrm>
                <a:off x="1170" y="159"/>
                <a:ext cx="9" cy="14"/>
              </a:xfrm>
              <a:custGeom>
                <a:avLst/>
                <a:gdLst>
                  <a:gd name="T0" fmla="*/ 0 w 4"/>
                  <a:gd name="T1" fmla="*/ 12 h 6"/>
                  <a:gd name="T2" fmla="*/ 0 w 4"/>
                  <a:gd name="T3" fmla="*/ 14 h 6"/>
                  <a:gd name="T4" fmla="*/ 9 w 4"/>
                  <a:gd name="T5" fmla="*/ 2 h 6"/>
                  <a:gd name="T6" fmla="*/ 9 w 4"/>
                  <a:gd name="T7" fmla="*/ 0 h 6"/>
                  <a:gd name="T8" fmla="*/ 0 w 4"/>
                  <a:gd name="T9" fmla="*/ 12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6"/>
                  <a:gd name="T17" fmla="*/ 4 w 4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6">
                    <a:moveTo>
                      <a:pt x="0" y="5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4"/>
                      <a:pt x="2" y="3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1" y="4"/>
                      <a:pt x="0" y="5"/>
                    </a:cubicBezTo>
                    <a:close/>
                  </a:path>
                </a:pathLst>
              </a:custGeom>
              <a:solidFill>
                <a:srgbClr val="5C5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84" name="Freeform 686"/>
              <p:cNvSpPr>
                <a:spLocks noChangeArrowheads="1"/>
              </p:cNvSpPr>
              <p:nvPr/>
            </p:nvSpPr>
            <p:spPr bwMode="auto">
              <a:xfrm>
                <a:off x="1170" y="171"/>
                <a:ext cx="59" cy="45"/>
              </a:xfrm>
              <a:custGeom>
                <a:avLst/>
                <a:gdLst>
                  <a:gd name="T0" fmla="*/ 59 w 25"/>
                  <a:gd name="T1" fmla="*/ 45 h 19"/>
                  <a:gd name="T2" fmla="*/ 57 w 25"/>
                  <a:gd name="T3" fmla="*/ 45 h 19"/>
                  <a:gd name="T4" fmla="*/ 0 w 25"/>
                  <a:gd name="T5" fmla="*/ 2 h 19"/>
                  <a:gd name="T6" fmla="*/ 0 w 25"/>
                  <a:gd name="T7" fmla="*/ 0 h 19"/>
                  <a:gd name="T8" fmla="*/ 59 w 25"/>
                  <a:gd name="T9" fmla="*/ 45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19"/>
                  <a:gd name="T17" fmla="*/ 25 w 25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19">
                    <a:moveTo>
                      <a:pt x="25" y="19"/>
                    </a:moveTo>
                    <a:cubicBezTo>
                      <a:pt x="24" y="19"/>
                      <a:pt x="24" y="19"/>
                      <a:pt x="24" y="19"/>
                    </a:cubicBezTo>
                    <a:cubicBezTo>
                      <a:pt x="16" y="13"/>
                      <a:pt x="8" y="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6" y="13"/>
                      <a:pt x="25" y="19"/>
                    </a:cubicBezTo>
                    <a:close/>
                  </a:path>
                </a:pathLst>
              </a:custGeom>
              <a:solidFill>
                <a:srgbClr val="8583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85" name="Freeform 687"/>
              <p:cNvSpPr>
                <a:spLocks noEditPoints="1" noChangeArrowheads="1"/>
              </p:cNvSpPr>
              <p:nvPr/>
            </p:nvSpPr>
            <p:spPr bwMode="auto">
              <a:xfrm>
                <a:off x="1167" y="156"/>
                <a:ext cx="74" cy="62"/>
              </a:xfrm>
              <a:custGeom>
                <a:avLst/>
                <a:gdLst>
                  <a:gd name="T0" fmla="*/ 74 w 31"/>
                  <a:gd name="T1" fmla="*/ 48 h 26"/>
                  <a:gd name="T2" fmla="*/ 62 w 31"/>
                  <a:gd name="T3" fmla="*/ 62 h 26"/>
                  <a:gd name="T4" fmla="*/ 0 w 31"/>
                  <a:gd name="T5" fmla="*/ 14 h 26"/>
                  <a:gd name="T6" fmla="*/ 12 w 31"/>
                  <a:gd name="T7" fmla="*/ 0 h 26"/>
                  <a:gd name="T8" fmla="*/ 74 w 31"/>
                  <a:gd name="T9" fmla="*/ 48 h 26"/>
                  <a:gd name="T10" fmla="*/ 2 w 31"/>
                  <a:gd name="T11" fmla="*/ 14 h 26"/>
                  <a:gd name="T12" fmla="*/ 62 w 31"/>
                  <a:gd name="T13" fmla="*/ 60 h 26"/>
                  <a:gd name="T14" fmla="*/ 69 w 31"/>
                  <a:gd name="T15" fmla="*/ 48 h 26"/>
                  <a:gd name="T16" fmla="*/ 12 w 31"/>
                  <a:gd name="T17" fmla="*/ 2 h 26"/>
                  <a:gd name="T18" fmla="*/ 2 w 31"/>
                  <a:gd name="T19" fmla="*/ 14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"/>
                  <a:gd name="T31" fmla="*/ 0 h 26"/>
                  <a:gd name="T32" fmla="*/ 31 w 31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" h="26">
                    <a:moveTo>
                      <a:pt x="31" y="20"/>
                    </a:moveTo>
                    <a:cubicBezTo>
                      <a:pt x="29" y="22"/>
                      <a:pt x="28" y="24"/>
                      <a:pt x="26" y="26"/>
                    </a:cubicBezTo>
                    <a:cubicBezTo>
                      <a:pt x="17" y="19"/>
                      <a:pt x="8" y="13"/>
                      <a:pt x="0" y="6"/>
                    </a:cubicBezTo>
                    <a:cubicBezTo>
                      <a:pt x="1" y="4"/>
                      <a:pt x="3" y="2"/>
                      <a:pt x="5" y="0"/>
                    </a:cubicBezTo>
                    <a:cubicBezTo>
                      <a:pt x="13" y="7"/>
                      <a:pt x="22" y="13"/>
                      <a:pt x="31" y="20"/>
                    </a:cubicBezTo>
                    <a:close/>
                    <a:moveTo>
                      <a:pt x="1" y="6"/>
                    </a:moveTo>
                    <a:cubicBezTo>
                      <a:pt x="9" y="13"/>
                      <a:pt x="17" y="19"/>
                      <a:pt x="26" y="25"/>
                    </a:cubicBezTo>
                    <a:cubicBezTo>
                      <a:pt x="27" y="23"/>
                      <a:pt x="28" y="21"/>
                      <a:pt x="29" y="20"/>
                    </a:cubicBezTo>
                    <a:cubicBezTo>
                      <a:pt x="21" y="13"/>
                      <a:pt x="13" y="7"/>
                      <a:pt x="5" y="1"/>
                    </a:cubicBezTo>
                    <a:cubicBezTo>
                      <a:pt x="4" y="3"/>
                      <a:pt x="2" y="5"/>
                      <a:pt x="1" y="6"/>
                    </a:cubicBezTo>
                  </a:path>
                </a:pathLst>
              </a:custGeom>
              <a:solidFill>
                <a:srgbClr val="D3D1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86" name="Freeform 688"/>
              <p:cNvSpPr>
                <a:spLocks noChangeArrowheads="1"/>
              </p:cNvSpPr>
              <p:nvPr/>
            </p:nvSpPr>
            <p:spPr bwMode="auto">
              <a:xfrm>
                <a:off x="1229" y="201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87" name="Freeform 689"/>
              <p:cNvSpPr>
                <a:spLocks noChangeArrowheads="1"/>
              </p:cNvSpPr>
              <p:nvPr/>
            </p:nvSpPr>
            <p:spPr bwMode="auto">
              <a:xfrm>
                <a:off x="1179" y="168"/>
                <a:ext cx="17" cy="15"/>
              </a:xfrm>
              <a:custGeom>
                <a:avLst/>
                <a:gdLst>
                  <a:gd name="T0" fmla="*/ 10 w 7"/>
                  <a:gd name="T1" fmla="*/ 5 h 6"/>
                  <a:gd name="T2" fmla="*/ 15 w 7"/>
                  <a:gd name="T3" fmla="*/ 13 h 6"/>
                  <a:gd name="T4" fmla="*/ 5 w 7"/>
                  <a:gd name="T5" fmla="*/ 10 h 6"/>
                  <a:gd name="T6" fmla="*/ 2 w 7"/>
                  <a:gd name="T7" fmla="*/ 3 h 6"/>
                  <a:gd name="T8" fmla="*/ 10 w 7"/>
                  <a:gd name="T9" fmla="*/ 5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6"/>
                  <a:gd name="T17" fmla="*/ 7 w 7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6">
                    <a:moveTo>
                      <a:pt x="4" y="2"/>
                    </a:moveTo>
                    <a:cubicBezTo>
                      <a:pt x="5" y="2"/>
                      <a:pt x="7" y="4"/>
                      <a:pt x="6" y="5"/>
                    </a:cubicBezTo>
                    <a:cubicBezTo>
                      <a:pt x="5" y="6"/>
                      <a:pt x="3" y="5"/>
                      <a:pt x="2" y="4"/>
                    </a:cubicBezTo>
                    <a:cubicBezTo>
                      <a:pt x="2" y="4"/>
                      <a:pt x="0" y="2"/>
                      <a:pt x="1" y="1"/>
                    </a:cubicBezTo>
                    <a:cubicBezTo>
                      <a:pt x="2" y="0"/>
                      <a:pt x="4" y="1"/>
                      <a:pt x="4" y="2"/>
                    </a:cubicBezTo>
                    <a:close/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88" name="Freeform 690"/>
              <p:cNvSpPr>
                <a:spLocks noChangeArrowheads="1"/>
              </p:cNvSpPr>
              <p:nvPr/>
            </p:nvSpPr>
            <p:spPr bwMode="auto">
              <a:xfrm>
                <a:off x="1224" y="20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89" name="Freeform 691"/>
              <p:cNvSpPr>
                <a:spLocks noEditPoints="1" noChangeArrowheads="1"/>
              </p:cNvSpPr>
              <p:nvPr/>
            </p:nvSpPr>
            <p:spPr bwMode="auto">
              <a:xfrm>
                <a:off x="1174" y="171"/>
                <a:ext cx="5" cy="4"/>
              </a:xfrm>
              <a:custGeom>
                <a:avLst/>
                <a:gdLst>
                  <a:gd name="T0" fmla="*/ 5 w 2"/>
                  <a:gd name="T1" fmla="*/ 0 h 2"/>
                  <a:gd name="T2" fmla="*/ 5 w 2"/>
                  <a:gd name="T3" fmla="*/ 4 h 2"/>
                  <a:gd name="T4" fmla="*/ 3 w 2"/>
                  <a:gd name="T5" fmla="*/ 2 h 2"/>
                  <a:gd name="T6" fmla="*/ 0 w 2"/>
                  <a:gd name="T7" fmla="*/ 0 h 2"/>
                  <a:gd name="T8" fmla="*/ 5 w 2"/>
                  <a:gd name="T9" fmla="*/ 0 h 2"/>
                  <a:gd name="T10" fmla="*/ 3 w 2"/>
                  <a:gd name="T11" fmla="*/ 2 h 2"/>
                  <a:gd name="T12" fmla="*/ 5 w 2"/>
                  <a:gd name="T13" fmla="*/ 2 h 2"/>
                  <a:gd name="T14" fmla="*/ 3 w 2"/>
                  <a:gd name="T15" fmla="*/ 2 h 2"/>
                  <a:gd name="T16" fmla="*/ 3 w 2"/>
                  <a:gd name="T17" fmla="*/ 2 h 2"/>
                  <a:gd name="T18" fmla="*/ 3 w 2"/>
                  <a:gd name="T19" fmla="*/ 0 h 2"/>
                  <a:gd name="T20" fmla="*/ 3 w 2"/>
                  <a:gd name="T21" fmla="*/ 2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"/>
                  <a:gd name="T34" fmla="*/ 0 h 2"/>
                  <a:gd name="T35" fmla="*/ 2 w 2"/>
                  <a:gd name="T36" fmla="*/ 2 h 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90" name="Freeform 692"/>
              <p:cNvSpPr>
                <a:spLocks noEditPoints="1" noChangeArrowheads="1"/>
              </p:cNvSpPr>
              <p:nvPr/>
            </p:nvSpPr>
            <p:spPr bwMode="auto">
              <a:xfrm>
                <a:off x="1203" y="185"/>
                <a:ext cx="31" cy="28"/>
              </a:xfrm>
              <a:custGeom>
                <a:avLst/>
                <a:gdLst>
                  <a:gd name="T0" fmla="*/ 7 w 13"/>
                  <a:gd name="T1" fmla="*/ 0 h 12"/>
                  <a:gd name="T2" fmla="*/ 31 w 13"/>
                  <a:gd name="T3" fmla="*/ 16 h 12"/>
                  <a:gd name="T4" fmla="*/ 24 w 13"/>
                  <a:gd name="T5" fmla="*/ 28 h 12"/>
                  <a:gd name="T6" fmla="*/ 0 w 13"/>
                  <a:gd name="T7" fmla="*/ 9 h 12"/>
                  <a:gd name="T8" fmla="*/ 7 w 13"/>
                  <a:gd name="T9" fmla="*/ 7 h 12"/>
                  <a:gd name="T10" fmla="*/ 7 w 13"/>
                  <a:gd name="T11" fmla="*/ 0 h 12"/>
                  <a:gd name="T12" fmla="*/ 14 w 13"/>
                  <a:gd name="T13" fmla="*/ 16 h 12"/>
                  <a:gd name="T14" fmla="*/ 24 w 13"/>
                  <a:gd name="T15" fmla="*/ 19 h 12"/>
                  <a:gd name="T16" fmla="*/ 19 w 13"/>
                  <a:gd name="T17" fmla="*/ 12 h 12"/>
                  <a:gd name="T18" fmla="*/ 10 w 13"/>
                  <a:gd name="T19" fmla="*/ 9 h 12"/>
                  <a:gd name="T20" fmla="*/ 14 w 13"/>
                  <a:gd name="T21" fmla="*/ 16 h 12"/>
                  <a:gd name="T22" fmla="*/ 21 w 13"/>
                  <a:gd name="T23" fmla="*/ 23 h 12"/>
                  <a:gd name="T24" fmla="*/ 24 w 13"/>
                  <a:gd name="T25" fmla="*/ 26 h 12"/>
                  <a:gd name="T26" fmla="*/ 24 w 13"/>
                  <a:gd name="T27" fmla="*/ 21 h 12"/>
                  <a:gd name="T28" fmla="*/ 19 w 13"/>
                  <a:gd name="T29" fmla="*/ 21 h 12"/>
                  <a:gd name="T30" fmla="*/ 21 w 13"/>
                  <a:gd name="T31" fmla="*/ 23 h 12"/>
                  <a:gd name="T32" fmla="*/ 26 w 13"/>
                  <a:gd name="T33" fmla="*/ 16 h 12"/>
                  <a:gd name="T34" fmla="*/ 24 w 13"/>
                  <a:gd name="T35" fmla="*/ 14 h 12"/>
                  <a:gd name="T36" fmla="*/ 26 w 13"/>
                  <a:gd name="T37" fmla="*/ 19 h 12"/>
                  <a:gd name="T38" fmla="*/ 29 w 13"/>
                  <a:gd name="T39" fmla="*/ 19 h 12"/>
                  <a:gd name="T40" fmla="*/ 26 w 13"/>
                  <a:gd name="T41" fmla="*/ 16 h 1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3"/>
                  <a:gd name="T64" fmla="*/ 0 h 12"/>
                  <a:gd name="T65" fmla="*/ 13 w 13"/>
                  <a:gd name="T66" fmla="*/ 12 h 1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3" h="12">
                    <a:moveTo>
                      <a:pt x="3" y="0"/>
                    </a:moveTo>
                    <a:cubicBezTo>
                      <a:pt x="6" y="2"/>
                      <a:pt x="10" y="5"/>
                      <a:pt x="13" y="7"/>
                    </a:cubicBezTo>
                    <a:cubicBezTo>
                      <a:pt x="12" y="9"/>
                      <a:pt x="11" y="10"/>
                      <a:pt x="10" y="12"/>
                    </a:cubicBezTo>
                    <a:cubicBezTo>
                      <a:pt x="7" y="9"/>
                      <a:pt x="3" y="6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4" y="2"/>
                      <a:pt x="3" y="1"/>
                      <a:pt x="3" y="0"/>
                    </a:cubicBezTo>
                    <a:close/>
                    <a:moveTo>
                      <a:pt x="6" y="7"/>
                    </a:moveTo>
                    <a:cubicBezTo>
                      <a:pt x="7" y="8"/>
                      <a:pt x="9" y="9"/>
                      <a:pt x="10" y="8"/>
                    </a:cubicBezTo>
                    <a:cubicBezTo>
                      <a:pt x="10" y="7"/>
                      <a:pt x="9" y="5"/>
                      <a:pt x="8" y="5"/>
                    </a:cubicBezTo>
                    <a:cubicBezTo>
                      <a:pt x="7" y="4"/>
                      <a:pt x="5" y="3"/>
                      <a:pt x="4" y="4"/>
                    </a:cubicBezTo>
                    <a:cubicBezTo>
                      <a:pt x="4" y="5"/>
                      <a:pt x="5" y="7"/>
                      <a:pt x="6" y="7"/>
                    </a:cubicBezTo>
                    <a:moveTo>
                      <a:pt x="9" y="10"/>
                    </a:moveTo>
                    <a:cubicBezTo>
                      <a:pt x="9" y="11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9"/>
                    </a:cubicBezTo>
                    <a:cubicBezTo>
                      <a:pt x="9" y="9"/>
                      <a:pt x="8" y="9"/>
                      <a:pt x="8" y="9"/>
                    </a:cubicBezTo>
                    <a:cubicBezTo>
                      <a:pt x="8" y="9"/>
                      <a:pt x="8" y="10"/>
                      <a:pt x="9" y="10"/>
                    </a:cubicBezTo>
                    <a:moveTo>
                      <a:pt x="11" y="7"/>
                    </a:moveTo>
                    <a:cubicBezTo>
                      <a:pt x="11" y="6"/>
                      <a:pt x="10" y="6"/>
                      <a:pt x="10" y="6"/>
                    </a:cubicBezTo>
                    <a:cubicBezTo>
                      <a:pt x="10" y="7"/>
                      <a:pt x="10" y="7"/>
                      <a:pt x="11" y="8"/>
                    </a:cubicBezTo>
                    <a:cubicBezTo>
                      <a:pt x="11" y="8"/>
                      <a:pt x="12" y="8"/>
                      <a:pt x="12" y="8"/>
                    </a:cubicBezTo>
                    <a:cubicBezTo>
                      <a:pt x="12" y="7"/>
                      <a:pt x="12" y="7"/>
                      <a:pt x="11" y="7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91" name="Freeform 693"/>
              <p:cNvSpPr>
                <a:spLocks noChangeArrowheads="1"/>
              </p:cNvSpPr>
              <p:nvPr/>
            </p:nvSpPr>
            <p:spPr bwMode="auto">
              <a:xfrm>
                <a:off x="1196" y="180"/>
                <a:ext cx="16" cy="14"/>
              </a:xfrm>
              <a:custGeom>
                <a:avLst/>
                <a:gdLst>
                  <a:gd name="T0" fmla="*/ 11 w 7"/>
                  <a:gd name="T1" fmla="*/ 2 h 6"/>
                  <a:gd name="T2" fmla="*/ 14 w 7"/>
                  <a:gd name="T3" fmla="*/ 5 h 6"/>
                  <a:gd name="T4" fmla="*/ 14 w 7"/>
                  <a:gd name="T5" fmla="*/ 12 h 6"/>
                  <a:gd name="T6" fmla="*/ 7 w 7"/>
                  <a:gd name="T7" fmla="*/ 14 h 6"/>
                  <a:gd name="T8" fmla="*/ 5 w 7"/>
                  <a:gd name="T9" fmla="*/ 12 h 6"/>
                  <a:gd name="T10" fmla="*/ 2 w 7"/>
                  <a:gd name="T11" fmla="*/ 9 h 6"/>
                  <a:gd name="T12" fmla="*/ 0 w 7"/>
                  <a:gd name="T13" fmla="*/ 2 h 6"/>
                  <a:gd name="T14" fmla="*/ 9 w 7"/>
                  <a:gd name="T15" fmla="*/ 0 h 6"/>
                  <a:gd name="T16" fmla="*/ 11 w 7"/>
                  <a:gd name="T17" fmla="*/ 2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6"/>
                  <a:gd name="T29" fmla="*/ 7 w 7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6">
                    <a:moveTo>
                      <a:pt x="5" y="1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7" y="4"/>
                      <a:pt x="6" y="5"/>
                    </a:cubicBezTo>
                    <a:cubicBezTo>
                      <a:pt x="5" y="6"/>
                      <a:pt x="4" y="6"/>
                      <a:pt x="3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3" y="0"/>
                      <a:pt x="4" y="0"/>
                    </a:cubicBez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92" name="Freeform 694"/>
              <p:cNvSpPr>
                <a:spLocks noChangeArrowheads="1"/>
              </p:cNvSpPr>
              <p:nvPr/>
            </p:nvSpPr>
            <p:spPr bwMode="auto">
              <a:xfrm>
                <a:off x="1165" y="171"/>
                <a:ext cx="64" cy="49"/>
              </a:xfrm>
              <a:custGeom>
                <a:avLst/>
                <a:gdLst>
                  <a:gd name="T0" fmla="*/ 64 w 27"/>
                  <a:gd name="T1" fmla="*/ 47 h 21"/>
                  <a:gd name="T2" fmla="*/ 64 w 27"/>
                  <a:gd name="T3" fmla="*/ 49 h 21"/>
                  <a:gd name="T4" fmla="*/ 0 w 27"/>
                  <a:gd name="T5" fmla="*/ 2 h 21"/>
                  <a:gd name="T6" fmla="*/ 2 w 27"/>
                  <a:gd name="T7" fmla="*/ 0 h 21"/>
                  <a:gd name="T8" fmla="*/ 64 w 27"/>
                  <a:gd name="T9" fmla="*/ 47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1"/>
                  <a:gd name="T17" fmla="*/ 27 w 2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1">
                    <a:moveTo>
                      <a:pt x="27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9" y="7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93" name="Freeform 695"/>
              <p:cNvSpPr>
                <a:spLocks noChangeArrowheads="1"/>
              </p:cNvSpPr>
              <p:nvPr/>
            </p:nvSpPr>
            <p:spPr bwMode="auto">
              <a:xfrm>
                <a:off x="1165" y="156"/>
                <a:ext cx="14" cy="17"/>
              </a:xfrm>
              <a:custGeom>
                <a:avLst/>
                <a:gdLst>
                  <a:gd name="T0" fmla="*/ 2 w 6"/>
                  <a:gd name="T1" fmla="*/ 15 h 7"/>
                  <a:gd name="T2" fmla="*/ 0 w 6"/>
                  <a:gd name="T3" fmla="*/ 17 h 7"/>
                  <a:gd name="T4" fmla="*/ 12 w 6"/>
                  <a:gd name="T5" fmla="*/ 2 h 7"/>
                  <a:gd name="T6" fmla="*/ 14 w 6"/>
                  <a:gd name="T7" fmla="*/ 0 h 7"/>
                  <a:gd name="T8" fmla="*/ 2 w 6"/>
                  <a:gd name="T9" fmla="*/ 15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7"/>
                  <a:gd name="T17" fmla="*/ 6 w 6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7">
                    <a:moveTo>
                      <a:pt x="1" y="6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2" y="5"/>
                      <a:pt x="3" y="3"/>
                      <a:pt x="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2" y="4"/>
                      <a:pt x="1" y="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94" name="Freeform 696"/>
              <p:cNvSpPr>
                <a:spLocks noChangeArrowheads="1"/>
              </p:cNvSpPr>
              <p:nvPr/>
            </p:nvSpPr>
            <p:spPr bwMode="auto">
              <a:xfrm>
                <a:off x="1219" y="235"/>
                <a:ext cx="67" cy="49"/>
              </a:xfrm>
              <a:custGeom>
                <a:avLst/>
                <a:gdLst>
                  <a:gd name="T0" fmla="*/ 67 w 28"/>
                  <a:gd name="T1" fmla="*/ 47 h 21"/>
                  <a:gd name="T2" fmla="*/ 65 w 28"/>
                  <a:gd name="T3" fmla="*/ 49 h 21"/>
                  <a:gd name="T4" fmla="*/ 0 w 28"/>
                  <a:gd name="T5" fmla="*/ 0 h 21"/>
                  <a:gd name="T6" fmla="*/ 2 w 28"/>
                  <a:gd name="T7" fmla="*/ 0 h 21"/>
                  <a:gd name="T8" fmla="*/ 67 w 28"/>
                  <a:gd name="T9" fmla="*/ 47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1"/>
                  <a:gd name="T17" fmla="*/ 28 w 28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1">
                    <a:moveTo>
                      <a:pt x="28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7"/>
                      <a:pt x="19" y="13"/>
                      <a:pt x="28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95" name="Freeform 697"/>
              <p:cNvSpPr>
                <a:spLocks noChangeArrowheads="1"/>
              </p:cNvSpPr>
              <p:nvPr/>
            </p:nvSpPr>
            <p:spPr bwMode="auto">
              <a:xfrm>
                <a:off x="1219" y="220"/>
                <a:ext cx="76" cy="62"/>
              </a:xfrm>
              <a:custGeom>
                <a:avLst/>
                <a:gdLst>
                  <a:gd name="T0" fmla="*/ 66 w 32"/>
                  <a:gd name="T1" fmla="*/ 62 h 26"/>
                  <a:gd name="T2" fmla="*/ 76 w 32"/>
                  <a:gd name="T3" fmla="*/ 48 h 26"/>
                  <a:gd name="T4" fmla="*/ 14 w 32"/>
                  <a:gd name="T5" fmla="*/ 0 h 26"/>
                  <a:gd name="T6" fmla="*/ 12 w 32"/>
                  <a:gd name="T7" fmla="*/ 2 h 26"/>
                  <a:gd name="T8" fmla="*/ 2 w 32"/>
                  <a:gd name="T9" fmla="*/ 14 h 26"/>
                  <a:gd name="T10" fmla="*/ 2 w 32"/>
                  <a:gd name="T11" fmla="*/ 14 h 26"/>
                  <a:gd name="T12" fmla="*/ 0 w 32"/>
                  <a:gd name="T13" fmla="*/ 14 h 26"/>
                  <a:gd name="T14" fmla="*/ 2 w 32"/>
                  <a:gd name="T15" fmla="*/ 14 h 26"/>
                  <a:gd name="T16" fmla="*/ 66 w 32"/>
                  <a:gd name="T17" fmla="*/ 62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26"/>
                  <a:gd name="T29" fmla="*/ 32 w 32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26">
                    <a:moveTo>
                      <a:pt x="28" y="26"/>
                    </a:moveTo>
                    <a:cubicBezTo>
                      <a:pt x="29" y="24"/>
                      <a:pt x="30" y="22"/>
                      <a:pt x="32" y="20"/>
                    </a:cubicBezTo>
                    <a:cubicBezTo>
                      <a:pt x="23" y="13"/>
                      <a:pt x="14" y="7"/>
                      <a:pt x="6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2"/>
                      <a:pt x="2" y="4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0" y="13"/>
                      <a:pt x="19" y="19"/>
                      <a:pt x="28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96" name="Freeform 698"/>
              <p:cNvSpPr>
                <a:spLocks noChangeArrowheads="1"/>
              </p:cNvSpPr>
              <p:nvPr/>
            </p:nvSpPr>
            <p:spPr bwMode="auto">
              <a:xfrm>
                <a:off x="1222" y="232"/>
                <a:ext cx="64" cy="50"/>
              </a:xfrm>
              <a:custGeom>
                <a:avLst/>
                <a:gdLst>
                  <a:gd name="T0" fmla="*/ 64 w 27"/>
                  <a:gd name="T1" fmla="*/ 48 h 21"/>
                  <a:gd name="T2" fmla="*/ 64 w 27"/>
                  <a:gd name="T3" fmla="*/ 50 h 21"/>
                  <a:gd name="T4" fmla="*/ 0 w 27"/>
                  <a:gd name="T5" fmla="*/ 2 h 21"/>
                  <a:gd name="T6" fmla="*/ 0 w 27"/>
                  <a:gd name="T7" fmla="*/ 0 h 21"/>
                  <a:gd name="T8" fmla="*/ 64 w 27"/>
                  <a:gd name="T9" fmla="*/ 48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1"/>
                  <a:gd name="T17" fmla="*/ 27 w 2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1">
                    <a:moveTo>
                      <a:pt x="27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4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97" name="Freeform 699"/>
              <p:cNvSpPr>
                <a:spLocks noChangeArrowheads="1"/>
              </p:cNvSpPr>
              <p:nvPr/>
            </p:nvSpPr>
            <p:spPr bwMode="auto">
              <a:xfrm>
                <a:off x="1222" y="218"/>
                <a:ext cx="73" cy="62"/>
              </a:xfrm>
              <a:custGeom>
                <a:avLst/>
                <a:gdLst>
                  <a:gd name="T0" fmla="*/ 64 w 31"/>
                  <a:gd name="T1" fmla="*/ 62 h 26"/>
                  <a:gd name="T2" fmla="*/ 73 w 31"/>
                  <a:gd name="T3" fmla="*/ 48 h 26"/>
                  <a:gd name="T4" fmla="*/ 12 w 31"/>
                  <a:gd name="T5" fmla="*/ 0 h 26"/>
                  <a:gd name="T6" fmla="*/ 12 w 31"/>
                  <a:gd name="T7" fmla="*/ 2 h 26"/>
                  <a:gd name="T8" fmla="*/ 0 w 31"/>
                  <a:gd name="T9" fmla="*/ 14 h 26"/>
                  <a:gd name="T10" fmla="*/ 0 w 31"/>
                  <a:gd name="T11" fmla="*/ 14 h 26"/>
                  <a:gd name="T12" fmla="*/ 0 w 31"/>
                  <a:gd name="T13" fmla="*/ 17 h 26"/>
                  <a:gd name="T14" fmla="*/ 0 w 31"/>
                  <a:gd name="T15" fmla="*/ 14 h 26"/>
                  <a:gd name="T16" fmla="*/ 64 w 31"/>
                  <a:gd name="T17" fmla="*/ 62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26"/>
                  <a:gd name="T29" fmla="*/ 31 w 31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26">
                    <a:moveTo>
                      <a:pt x="27" y="26"/>
                    </a:moveTo>
                    <a:cubicBezTo>
                      <a:pt x="29" y="24"/>
                      <a:pt x="30" y="22"/>
                      <a:pt x="31" y="20"/>
                    </a:cubicBezTo>
                    <a:cubicBezTo>
                      <a:pt x="23" y="13"/>
                      <a:pt x="14" y="7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3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3"/>
                      <a:pt x="18" y="20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98" name="Freeform 700"/>
              <p:cNvSpPr>
                <a:spLocks noChangeArrowheads="1"/>
              </p:cNvSpPr>
              <p:nvPr/>
            </p:nvSpPr>
            <p:spPr bwMode="auto">
              <a:xfrm>
                <a:off x="1222" y="232"/>
                <a:ext cx="66" cy="48"/>
              </a:xfrm>
              <a:custGeom>
                <a:avLst/>
                <a:gdLst>
                  <a:gd name="T0" fmla="*/ 66 w 28"/>
                  <a:gd name="T1" fmla="*/ 48 h 20"/>
                  <a:gd name="T2" fmla="*/ 64 w 28"/>
                  <a:gd name="T3" fmla="*/ 48 h 20"/>
                  <a:gd name="T4" fmla="*/ 0 w 28"/>
                  <a:gd name="T5" fmla="*/ 0 h 20"/>
                  <a:gd name="T6" fmla="*/ 2 w 28"/>
                  <a:gd name="T7" fmla="*/ 0 h 20"/>
                  <a:gd name="T8" fmla="*/ 66 w 28"/>
                  <a:gd name="T9" fmla="*/ 48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0"/>
                  <a:gd name="T17" fmla="*/ 28 w 28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0">
                    <a:moveTo>
                      <a:pt x="28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6"/>
                      <a:pt x="19" y="13"/>
                      <a:pt x="28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99" name="Freeform 701"/>
              <p:cNvSpPr>
                <a:spLocks noChangeArrowheads="1"/>
              </p:cNvSpPr>
              <p:nvPr/>
            </p:nvSpPr>
            <p:spPr bwMode="auto">
              <a:xfrm>
                <a:off x="1222" y="218"/>
                <a:ext cx="75" cy="62"/>
              </a:xfrm>
              <a:custGeom>
                <a:avLst/>
                <a:gdLst>
                  <a:gd name="T0" fmla="*/ 66 w 32"/>
                  <a:gd name="T1" fmla="*/ 62 h 26"/>
                  <a:gd name="T2" fmla="*/ 75 w 32"/>
                  <a:gd name="T3" fmla="*/ 45 h 26"/>
                  <a:gd name="T4" fmla="*/ 14 w 32"/>
                  <a:gd name="T5" fmla="*/ 0 h 26"/>
                  <a:gd name="T6" fmla="*/ 12 w 32"/>
                  <a:gd name="T7" fmla="*/ 0 h 26"/>
                  <a:gd name="T8" fmla="*/ 2 w 32"/>
                  <a:gd name="T9" fmla="*/ 12 h 26"/>
                  <a:gd name="T10" fmla="*/ 2 w 32"/>
                  <a:gd name="T11" fmla="*/ 14 h 26"/>
                  <a:gd name="T12" fmla="*/ 0 w 32"/>
                  <a:gd name="T13" fmla="*/ 14 h 26"/>
                  <a:gd name="T14" fmla="*/ 2 w 32"/>
                  <a:gd name="T15" fmla="*/ 14 h 26"/>
                  <a:gd name="T16" fmla="*/ 66 w 32"/>
                  <a:gd name="T17" fmla="*/ 62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26"/>
                  <a:gd name="T29" fmla="*/ 32 w 32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26">
                    <a:moveTo>
                      <a:pt x="28" y="26"/>
                    </a:moveTo>
                    <a:cubicBezTo>
                      <a:pt x="29" y="24"/>
                      <a:pt x="30" y="21"/>
                      <a:pt x="32" y="19"/>
                    </a:cubicBezTo>
                    <a:cubicBezTo>
                      <a:pt x="23" y="13"/>
                      <a:pt x="14" y="6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4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0" y="12"/>
                      <a:pt x="19" y="19"/>
                      <a:pt x="28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00" name="Freeform 702"/>
              <p:cNvSpPr>
                <a:spLocks noChangeArrowheads="1"/>
              </p:cNvSpPr>
              <p:nvPr/>
            </p:nvSpPr>
            <p:spPr bwMode="auto">
              <a:xfrm>
                <a:off x="1224" y="230"/>
                <a:ext cx="64" cy="47"/>
              </a:xfrm>
              <a:custGeom>
                <a:avLst/>
                <a:gdLst>
                  <a:gd name="T0" fmla="*/ 64 w 27"/>
                  <a:gd name="T1" fmla="*/ 47 h 20"/>
                  <a:gd name="T2" fmla="*/ 64 w 27"/>
                  <a:gd name="T3" fmla="*/ 47 h 20"/>
                  <a:gd name="T4" fmla="*/ 0 w 27"/>
                  <a:gd name="T5" fmla="*/ 0 h 20"/>
                  <a:gd name="T6" fmla="*/ 0 w 27"/>
                  <a:gd name="T7" fmla="*/ 0 h 20"/>
                  <a:gd name="T8" fmla="*/ 64 w 27"/>
                  <a:gd name="T9" fmla="*/ 4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0"/>
                  <a:gd name="T17" fmla="*/ 27 w 27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0">
                    <a:moveTo>
                      <a:pt x="27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6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01" name="Freeform 703"/>
              <p:cNvSpPr>
                <a:spLocks noChangeArrowheads="1"/>
              </p:cNvSpPr>
              <p:nvPr/>
            </p:nvSpPr>
            <p:spPr bwMode="auto">
              <a:xfrm>
                <a:off x="1224" y="216"/>
                <a:ext cx="73" cy="61"/>
              </a:xfrm>
              <a:custGeom>
                <a:avLst/>
                <a:gdLst>
                  <a:gd name="T0" fmla="*/ 64 w 31"/>
                  <a:gd name="T1" fmla="*/ 61 h 26"/>
                  <a:gd name="T2" fmla="*/ 73 w 31"/>
                  <a:gd name="T3" fmla="*/ 45 h 26"/>
                  <a:gd name="T4" fmla="*/ 12 w 31"/>
                  <a:gd name="T5" fmla="*/ 0 h 26"/>
                  <a:gd name="T6" fmla="*/ 12 w 31"/>
                  <a:gd name="T7" fmla="*/ 0 h 26"/>
                  <a:gd name="T8" fmla="*/ 0 w 31"/>
                  <a:gd name="T9" fmla="*/ 14 h 26"/>
                  <a:gd name="T10" fmla="*/ 0 w 31"/>
                  <a:gd name="T11" fmla="*/ 14 h 26"/>
                  <a:gd name="T12" fmla="*/ 0 w 31"/>
                  <a:gd name="T13" fmla="*/ 14 h 26"/>
                  <a:gd name="T14" fmla="*/ 0 w 31"/>
                  <a:gd name="T15" fmla="*/ 14 h 26"/>
                  <a:gd name="T16" fmla="*/ 64 w 31"/>
                  <a:gd name="T17" fmla="*/ 61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26"/>
                  <a:gd name="T29" fmla="*/ 31 w 31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26">
                    <a:moveTo>
                      <a:pt x="27" y="26"/>
                    </a:moveTo>
                    <a:cubicBezTo>
                      <a:pt x="28" y="24"/>
                      <a:pt x="30" y="22"/>
                      <a:pt x="31" y="19"/>
                    </a:cubicBezTo>
                    <a:cubicBezTo>
                      <a:pt x="22" y="13"/>
                      <a:pt x="14" y="6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2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02" name="Freeform 704"/>
              <p:cNvSpPr>
                <a:spLocks noChangeArrowheads="1"/>
              </p:cNvSpPr>
              <p:nvPr/>
            </p:nvSpPr>
            <p:spPr bwMode="auto">
              <a:xfrm>
                <a:off x="1224" y="228"/>
                <a:ext cx="66" cy="49"/>
              </a:xfrm>
              <a:custGeom>
                <a:avLst/>
                <a:gdLst>
                  <a:gd name="T0" fmla="*/ 66 w 28"/>
                  <a:gd name="T1" fmla="*/ 47 h 21"/>
                  <a:gd name="T2" fmla="*/ 64 w 28"/>
                  <a:gd name="T3" fmla="*/ 49 h 21"/>
                  <a:gd name="T4" fmla="*/ 0 w 28"/>
                  <a:gd name="T5" fmla="*/ 2 h 21"/>
                  <a:gd name="T6" fmla="*/ 2 w 28"/>
                  <a:gd name="T7" fmla="*/ 0 h 21"/>
                  <a:gd name="T8" fmla="*/ 66 w 28"/>
                  <a:gd name="T9" fmla="*/ 47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1"/>
                  <a:gd name="T17" fmla="*/ 28 w 28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1">
                    <a:moveTo>
                      <a:pt x="28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7"/>
                      <a:pt x="19" y="14"/>
                      <a:pt x="28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03" name="Freeform 705"/>
              <p:cNvSpPr>
                <a:spLocks noChangeArrowheads="1"/>
              </p:cNvSpPr>
              <p:nvPr/>
            </p:nvSpPr>
            <p:spPr bwMode="auto">
              <a:xfrm>
                <a:off x="1224" y="213"/>
                <a:ext cx="76" cy="62"/>
              </a:xfrm>
              <a:custGeom>
                <a:avLst/>
                <a:gdLst>
                  <a:gd name="T0" fmla="*/ 66 w 32"/>
                  <a:gd name="T1" fmla="*/ 62 h 26"/>
                  <a:gd name="T2" fmla="*/ 76 w 32"/>
                  <a:gd name="T3" fmla="*/ 48 h 26"/>
                  <a:gd name="T4" fmla="*/ 14 w 32"/>
                  <a:gd name="T5" fmla="*/ 0 h 26"/>
                  <a:gd name="T6" fmla="*/ 12 w 32"/>
                  <a:gd name="T7" fmla="*/ 2 h 26"/>
                  <a:gd name="T8" fmla="*/ 2 w 32"/>
                  <a:gd name="T9" fmla="*/ 14 h 26"/>
                  <a:gd name="T10" fmla="*/ 2 w 32"/>
                  <a:gd name="T11" fmla="*/ 14 h 26"/>
                  <a:gd name="T12" fmla="*/ 0 w 32"/>
                  <a:gd name="T13" fmla="*/ 17 h 26"/>
                  <a:gd name="T14" fmla="*/ 2 w 32"/>
                  <a:gd name="T15" fmla="*/ 14 h 26"/>
                  <a:gd name="T16" fmla="*/ 66 w 32"/>
                  <a:gd name="T17" fmla="*/ 62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26"/>
                  <a:gd name="T29" fmla="*/ 32 w 32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26">
                    <a:moveTo>
                      <a:pt x="28" y="26"/>
                    </a:moveTo>
                    <a:cubicBezTo>
                      <a:pt x="29" y="24"/>
                      <a:pt x="30" y="22"/>
                      <a:pt x="32" y="20"/>
                    </a:cubicBezTo>
                    <a:cubicBezTo>
                      <a:pt x="23" y="13"/>
                      <a:pt x="14" y="7"/>
                      <a:pt x="6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0" y="13"/>
                      <a:pt x="19" y="20"/>
                      <a:pt x="28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04" name="Freeform 706"/>
              <p:cNvSpPr>
                <a:spLocks noChangeArrowheads="1"/>
              </p:cNvSpPr>
              <p:nvPr/>
            </p:nvSpPr>
            <p:spPr bwMode="auto">
              <a:xfrm>
                <a:off x="1226" y="228"/>
                <a:ext cx="64" cy="47"/>
              </a:xfrm>
              <a:custGeom>
                <a:avLst/>
                <a:gdLst>
                  <a:gd name="T0" fmla="*/ 64 w 27"/>
                  <a:gd name="T1" fmla="*/ 47 h 20"/>
                  <a:gd name="T2" fmla="*/ 64 w 27"/>
                  <a:gd name="T3" fmla="*/ 47 h 20"/>
                  <a:gd name="T4" fmla="*/ 0 w 27"/>
                  <a:gd name="T5" fmla="*/ 0 h 20"/>
                  <a:gd name="T6" fmla="*/ 0 w 27"/>
                  <a:gd name="T7" fmla="*/ 0 h 20"/>
                  <a:gd name="T8" fmla="*/ 64 w 27"/>
                  <a:gd name="T9" fmla="*/ 4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0"/>
                  <a:gd name="T17" fmla="*/ 27 w 27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0">
                    <a:moveTo>
                      <a:pt x="27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6"/>
                      <a:pt x="18" y="13"/>
                      <a:pt x="27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05" name="Freeform 707"/>
              <p:cNvSpPr>
                <a:spLocks noChangeArrowheads="1"/>
              </p:cNvSpPr>
              <p:nvPr/>
            </p:nvSpPr>
            <p:spPr bwMode="auto">
              <a:xfrm>
                <a:off x="1226" y="213"/>
                <a:ext cx="76" cy="62"/>
              </a:xfrm>
              <a:custGeom>
                <a:avLst/>
                <a:gdLst>
                  <a:gd name="T0" fmla="*/ 64 w 32"/>
                  <a:gd name="T1" fmla="*/ 62 h 26"/>
                  <a:gd name="T2" fmla="*/ 76 w 32"/>
                  <a:gd name="T3" fmla="*/ 45 h 26"/>
                  <a:gd name="T4" fmla="*/ 14 w 32"/>
                  <a:gd name="T5" fmla="*/ 0 h 26"/>
                  <a:gd name="T6" fmla="*/ 12 w 32"/>
                  <a:gd name="T7" fmla="*/ 0 h 26"/>
                  <a:gd name="T8" fmla="*/ 2 w 32"/>
                  <a:gd name="T9" fmla="*/ 14 h 26"/>
                  <a:gd name="T10" fmla="*/ 0 w 32"/>
                  <a:gd name="T11" fmla="*/ 14 h 26"/>
                  <a:gd name="T12" fmla="*/ 0 w 32"/>
                  <a:gd name="T13" fmla="*/ 14 h 26"/>
                  <a:gd name="T14" fmla="*/ 0 w 32"/>
                  <a:gd name="T15" fmla="*/ 14 h 26"/>
                  <a:gd name="T16" fmla="*/ 64 w 32"/>
                  <a:gd name="T17" fmla="*/ 62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26"/>
                  <a:gd name="T29" fmla="*/ 32 w 32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26">
                    <a:moveTo>
                      <a:pt x="27" y="26"/>
                    </a:moveTo>
                    <a:cubicBezTo>
                      <a:pt x="29" y="24"/>
                      <a:pt x="30" y="22"/>
                      <a:pt x="32" y="19"/>
                    </a:cubicBezTo>
                    <a:cubicBezTo>
                      <a:pt x="23" y="13"/>
                      <a:pt x="14" y="6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4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12"/>
                      <a:pt x="18" y="19"/>
                      <a:pt x="27" y="2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06" name="Freeform 708"/>
              <p:cNvSpPr>
                <a:spLocks noChangeArrowheads="1"/>
              </p:cNvSpPr>
              <p:nvPr/>
            </p:nvSpPr>
            <p:spPr bwMode="auto">
              <a:xfrm>
                <a:off x="1241" y="213"/>
                <a:ext cx="56" cy="45"/>
              </a:xfrm>
              <a:custGeom>
                <a:avLst/>
                <a:gdLst>
                  <a:gd name="T0" fmla="*/ 56 w 24"/>
                  <a:gd name="T1" fmla="*/ 43 h 19"/>
                  <a:gd name="T2" fmla="*/ 56 w 24"/>
                  <a:gd name="T3" fmla="*/ 45 h 19"/>
                  <a:gd name="T4" fmla="*/ 0 w 24"/>
                  <a:gd name="T5" fmla="*/ 2 h 19"/>
                  <a:gd name="T6" fmla="*/ 0 w 24"/>
                  <a:gd name="T7" fmla="*/ 0 h 19"/>
                  <a:gd name="T8" fmla="*/ 56 w 24"/>
                  <a:gd name="T9" fmla="*/ 43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19"/>
                  <a:gd name="T17" fmla="*/ 24 w 24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19">
                    <a:moveTo>
                      <a:pt x="24" y="18"/>
                    </a:moveTo>
                    <a:cubicBezTo>
                      <a:pt x="24" y="19"/>
                      <a:pt x="24" y="19"/>
                      <a:pt x="24" y="19"/>
                    </a:cubicBezTo>
                    <a:cubicBezTo>
                      <a:pt x="16" y="13"/>
                      <a:pt x="8" y="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6"/>
                      <a:pt x="16" y="12"/>
                      <a:pt x="24" y="18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07" name="Freeform 709"/>
              <p:cNvSpPr>
                <a:spLocks noChangeArrowheads="1"/>
              </p:cNvSpPr>
              <p:nvPr/>
            </p:nvSpPr>
            <p:spPr bwMode="auto">
              <a:xfrm>
                <a:off x="1267" y="235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4 h 4"/>
                  <a:gd name="T4" fmla="*/ 2 w 4"/>
                  <a:gd name="T5" fmla="*/ 2 h 4"/>
                  <a:gd name="T6" fmla="*/ 0 w 4"/>
                  <a:gd name="T7" fmla="*/ 2 h 4"/>
                  <a:gd name="T8" fmla="*/ 0 w 4"/>
                  <a:gd name="T9" fmla="*/ 0 h 4"/>
                  <a:gd name="T10" fmla="*/ 2 w 4"/>
                  <a:gd name="T11" fmla="*/ 2 h 4"/>
                  <a:gd name="T12" fmla="*/ 4 w 4"/>
                  <a:gd name="T13" fmla="*/ 2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4"/>
                  <a:gd name="T23" fmla="*/ 4 w 4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4">
                    <a:moveTo>
                      <a:pt x="4" y="2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08" name="Freeform 710"/>
              <p:cNvSpPr>
                <a:spLocks noChangeArrowheads="1"/>
              </p:cNvSpPr>
              <p:nvPr/>
            </p:nvSpPr>
            <p:spPr bwMode="auto">
              <a:xfrm>
                <a:off x="1267" y="235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4 h 4"/>
                  <a:gd name="T4" fmla="*/ 2 w 4"/>
                  <a:gd name="T5" fmla="*/ 2 h 4"/>
                  <a:gd name="T6" fmla="*/ 0 w 4"/>
                  <a:gd name="T7" fmla="*/ 2 h 4"/>
                  <a:gd name="T8" fmla="*/ 0 w 4"/>
                  <a:gd name="T9" fmla="*/ 0 h 4"/>
                  <a:gd name="T10" fmla="*/ 2 w 4"/>
                  <a:gd name="T11" fmla="*/ 2 h 4"/>
                  <a:gd name="T12" fmla="*/ 4 w 4"/>
                  <a:gd name="T13" fmla="*/ 2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4"/>
                  <a:gd name="T23" fmla="*/ 4 w 4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4">
                    <a:moveTo>
                      <a:pt x="4" y="2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09" name="Freeform 711"/>
              <p:cNvSpPr>
                <a:spLocks noChangeArrowheads="1"/>
              </p:cNvSpPr>
              <p:nvPr/>
            </p:nvSpPr>
            <p:spPr bwMode="auto">
              <a:xfrm>
                <a:off x="1267" y="235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4 h 4"/>
                  <a:gd name="T4" fmla="*/ 2 w 4"/>
                  <a:gd name="T5" fmla="*/ 2 h 4"/>
                  <a:gd name="T6" fmla="*/ 0 w 4"/>
                  <a:gd name="T7" fmla="*/ 2 h 4"/>
                  <a:gd name="T8" fmla="*/ 0 w 4"/>
                  <a:gd name="T9" fmla="*/ 0 h 4"/>
                  <a:gd name="T10" fmla="*/ 2 w 4"/>
                  <a:gd name="T11" fmla="*/ 2 h 4"/>
                  <a:gd name="T12" fmla="*/ 4 w 4"/>
                  <a:gd name="T13" fmla="*/ 2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4"/>
                  <a:gd name="T23" fmla="*/ 4 w 4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4">
                    <a:moveTo>
                      <a:pt x="4" y="2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10" name="Freeform 712"/>
              <p:cNvSpPr>
                <a:spLocks noChangeArrowheads="1"/>
              </p:cNvSpPr>
              <p:nvPr/>
            </p:nvSpPr>
            <p:spPr bwMode="auto">
              <a:xfrm>
                <a:off x="1267" y="235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4 h 4"/>
                  <a:gd name="T4" fmla="*/ 2 w 4"/>
                  <a:gd name="T5" fmla="*/ 2 h 4"/>
                  <a:gd name="T6" fmla="*/ 0 w 4"/>
                  <a:gd name="T7" fmla="*/ 2 h 4"/>
                  <a:gd name="T8" fmla="*/ 0 w 4"/>
                  <a:gd name="T9" fmla="*/ 0 h 4"/>
                  <a:gd name="T10" fmla="*/ 2 w 4"/>
                  <a:gd name="T11" fmla="*/ 2 h 4"/>
                  <a:gd name="T12" fmla="*/ 4 w 4"/>
                  <a:gd name="T13" fmla="*/ 2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4"/>
                  <a:gd name="T23" fmla="*/ 4 w 4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4">
                    <a:moveTo>
                      <a:pt x="4" y="2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11" name="Freeform 713"/>
              <p:cNvSpPr>
                <a:spLocks noChangeArrowheads="1"/>
              </p:cNvSpPr>
              <p:nvPr/>
            </p:nvSpPr>
            <p:spPr bwMode="auto">
              <a:xfrm>
                <a:off x="1271" y="237"/>
                <a:ext cx="24" cy="21"/>
              </a:xfrm>
              <a:custGeom>
                <a:avLst/>
                <a:gdLst>
                  <a:gd name="T0" fmla="*/ 24 w 10"/>
                  <a:gd name="T1" fmla="*/ 19 h 9"/>
                  <a:gd name="T2" fmla="*/ 24 w 10"/>
                  <a:gd name="T3" fmla="*/ 21 h 9"/>
                  <a:gd name="T4" fmla="*/ 0 w 10"/>
                  <a:gd name="T5" fmla="*/ 2 h 9"/>
                  <a:gd name="T6" fmla="*/ 0 w 10"/>
                  <a:gd name="T7" fmla="*/ 0 h 9"/>
                  <a:gd name="T8" fmla="*/ 24 w 10"/>
                  <a:gd name="T9" fmla="*/ 1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9"/>
                  <a:gd name="T17" fmla="*/ 10 w 10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9">
                    <a:moveTo>
                      <a:pt x="10" y="8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6" y="6"/>
                      <a:pt x="3" y="4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3"/>
                      <a:pt x="7" y="6"/>
                      <a:pt x="10" y="8"/>
                    </a:cubicBezTo>
                    <a:close/>
                  </a:path>
                </a:pathLst>
              </a:custGeom>
              <a:solidFill>
                <a:srgbClr val="8583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12" name="Freeform 714"/>
              <p:cNvSpPr>
                <a:spLocks noChangeArrowheads="1"/>
              </p:cNvSpPr>
              <p:nvPr/>
            </p:nvSpPr>
            <p:spPr bwMode="auto">
              <a:xfrm>
                <a:off x="1267" y="235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4 h 4"/>
                  <a:gd name="T4" fmla="*/ 2 w 4"/>
                  <a:gd name="T5" fmla="*/ 2 h 4"/>
                  <a:gd name="T6" fmla="*/ 0 w 4"/>
                  <a:gd name="T7" fmla="*/ 2 h 4"/>
                  <a:gd name="T8" fmla="*/ 0 w 4"/>
                  <a:gd name="T9" fmla="*/ 0 h 4"/>
                  <a:gd name="T10" fmla="*/ 2 w 4"/>
                  <a:gd name="T11" fmla="*/ 2 h 4"/>
                  <a:gd name="T12" fmla="*/ 4 w 4"/>
                  <a:gd name="T13" fmla="*/ 2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4"/>
                  <a:gd name="T23" fmla="*/ 4 w 4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4">
                    <a:moveTo>
                      <a:pt x="4" y="2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13" name="Freeform 715"/>
              <p:cNvSpPr>
                <a:spLocks noChangeArrowheads="1"/>
              </p:cNvSpPr>
              <p:nvPr/>
            </p:nvSpPr>
            <p:spPr bwMode="auto">
              <a:xfrm>
                <a:off x="1267" y="235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4 h 4"/>
                  <a:gd name="T4" fmla="*/ 2 w 4"/>
                  <a:gd name="T5" fmla="*/ 2 h 4"/>
                  <a:gd name="T6" fmla="*/ 0 w 4"/>
                  <a:gd name="T7" fmla="*/ 2 h 4"/>
                  <a:gd name="T8" fmla="*/ 0 w 4"/>
                  <a:gd name="T9" fmla="*/ 0 h 4"/>
                  <a:gd name="T10" fmla="*/ 2 w 4"/>
                  <a:gd name="T11" fmla="*/ 2 h 4"/>
                  <a:gd name="T12" fmla="*/ 4 w 4"/>
                  <a:gd name="T13" fmla="*/ 2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4"/>
                  <a:gd name="T23" fmla="*/ 4 w 4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4">
                    <a:moveTo>
                      <a:pt x="4" y="2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14" name="Freeform 716"/>
              <p:cNvSpPr>
                <a:spLocks noChangeArrowheads="1"/>
              </p:cNvSpPr>
              <p:nvPr/>
            </p:nvSpPr>
            <p:spPr bwMode="auto">
              <a:xfrm>
                <a:off x="1241" y="216"/>
                <a:ext cx="26" cy="21"/>
              </a:xfrm>
              <a:custGeom>
                <a:avLst/>
                <a:gdLst>
                  <a:gd name="T0" fmla="*/ 26 w 11"/>
                  <a:gd name="T1" fmla="*/ 19 h 9"/>
                  <a:gd name="T2" fmla="*/ 26 w 11"/>
                  <a:gd name="T3" fmla="*/ 21 h 9"/>
                  <a:gd name="T4" fmla="*/ 0 w 11"/>
                  <a:gd name="T5" fmla="*/ 2 h 9"/>
                  <a:gd name="T6" fmla="*/ 2 w 11"/>
                  <a:gd name="T7" fmla="*/ 0 h 9"/>
                  <a:gd name="T8" fmla="*/ 26 w 11"/>
                  <a:gd name="T9" fmla="*/ 1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9"/>
                  <a:gd name="T17" fmla="*/ 11 w 11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9">
                    <a:moveTo>
                      <a:pt x="11" y="8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7" y="6"/>
                      <a:pt x="4" y="4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3"/>
                      <a:pt x="8" y="6"/>
                      <a:pt x="11" y="8"/>
                    </a:cubicBezTo>
                    <a:close/>
                  </a:path>
                </a:pathLst>
              </a:custGeom>
              <a:solidFill>
                <a:srgbClr val="8583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15" name="Freeform 717"/>
              <p:cNvSpPr>
                <a:spLocks noChangeArrowheads="1"/>
              </p:cNvSpPr>
              <p:nvPr/>
            </p:nvSpPr>
            <p:spPr bwMode="auto">
              <a:xfrm>
                <a:off x="1290" y="254"/>
                <a:ext cx="3" cy="4"/>
              </a:xfrm>
              <a:custGeom>
                <a:avLst/>
                <a:gdLst>
                  <a:gd name="T0" fmla="*/ 3 w 1"/>
                  <a:gd name="T1" fmla="*/ 4 h 2"/>
                  <a:gd name="T2" fmla="*/ 3 w 1"/>
                  <a:gd name="T3" fmla="*/ 4 h 2"/>
                  <a:gd name="T4" fmla="*/ 0 w 1"/>
                  <a:gd name="T5" fmla="*/ 2 h 2"/>
                  <a:gd name="T6" fmla="*/ 3 w 1"/>
                  <a:gd name="T7" fmla="*/ 0 h 2"/>
                  <a:gd name="T8" fmla="*/ 3 w 1"/>
                  <a:gd name="T9" fmla="*/ 4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16" name="Freeform 718"/>
              <p:cNvSpPr>
                <a:spLocks noChangeArrowheads="1"/>
              </p:cNvSpPr>
              <p:nvPr/>
            </p:nvSpPr>
            <p:spPr bwMode="auto">
              <a:xfrm>
                <a:off x="1290" y="25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  <a:gd name="T6" fmla="*/ 3 w 3"/>
                  <a:gd name="T7" fmla="*/ 0 h 2"/>
                  <a:gd name="T8" fmla="*/ 3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0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17" name="Freeform 719"/>
              <p:cNvSpPr>
                <a:spLocks noChangeArrowheads="1"/>
              </p:cNvSpPr>
              <p:nvPr/>
            </p:nvSpPr>
            <p:spPr bwMode="auto">
              <a:xfrm>
                <a:off x="1290" y="25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  <a:gd name="T6" fmla="*/ 3 w 3"/>
                  <a:gd name="T7" fmla="*/ 0 h 2"/>
                  <a:gd name="T8" fmla="*/ 3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0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18" name="Freeform 720"/>
              <p:cNvSpPr>
                <a:spLocks noChangeArrowheads="1"/>
              </p:cNvSpPr>
              <p:nvPr/>
            </p:nvSpPr>
            <p:spPr bwMode="auto">
              <a:xfrm>
                <a:off x="1288" y="254"/>
                <a:ext cx="5" cy="2"/>
              </a:xfrm>
              <a:custGeom>
                <a:avLst/>
                <a:gdLst>
                  <a:gd name="T0" fmla="*/ 5 w 2"/>
                  <a:gd name="T1" fmla="*/ 0 h 1"/>
                  <a:gd name="T2" fmla="*/ 3 w 2"/>
                  <a:gd name="T3" fmla="*/ 2 h 1"/>
                  <a:gd name="T4" fmla="*/ 0 w 2"/>
                  <a:gd name="T5" fmla="*/ 2 h 1"/>
                  <a:gd name="T6" fmla="*/ 0 w 2"/>
                  <a:gd name="T7" fmla="*/ 0 h 1"/>
                  <a:gd name="T8" fmla="*/ 5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19" name="Freeform 721"/>
              <p:cNvSpPr>
                <a:spLocks noChangeArrowheads="1"/>
              </p:cNvSpPr>
              <p:nvPr/>
            </p:nvSpPr>
            <p:spPr bwMode="auto">
              <a:xfrm>
                <a:off x="1288" y="256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2 w 5"/>
                  <a:gd name="T3" fmla="*/ 0 h 1"/>
                  <a:gd name="T4" fmla="*/ 2 w 5"/>
                  <a:gd name="T5" fmla="*/ 0 h 1"/>
                  <a:gd name="T6" fmla="*/ 0 w 5"/>
                  <a:gd name="T7" fmla="*/ 0 h 1"/>
                  <a:gd name="T8" fmla="*/ 2 w 5"/>
                  <a:gd name="T9" fmla="*/ 0 h 1"/>
                  <a:gd name="T10" fmla="*/ 5 w 5"/>
                  <a:gd name="T11" fmla="*/ 0 h 1"/>
                  <a:gd name="T12" fmla="*/ 5 w 5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1"/>
                  <a:gd name="T23" fmla="*/ 5 w 5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1">
                    <a:moveTo>
                      <a:pt x="5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20" name="Freeform 722"/>
              <p:cNvSpPr>
                <a:spLocks noChangeArrowheads="1"/>
              </p:cNvSpPr>
              <p:nvPr/>
            </p:nvSpPr>
            <p:spPr bwMode="auto">
              <a:xfrm>
                <a:off x="1288" y="256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2 w 5"/>
                  <a:gd name="T3" fmla="*/ 0 h 1"/>
                  <a:gd name="T4" fmla="*/ 2 w 5"/>
                  <a:gd name="T5" fmla="*/ 0 h 1"/>
                  <a:gd name="T6" fmla="*/ 0 w 5"/>
                  <a:gd name="T7" fmla="*/ 0 h 1"/>
                  <a:gd name="T8" fmla="*/ 2 w 5"/>
                  <a:gd name="T9" fmla="*/ 0 h 1"/>
                  <a:gd name="T10" fmla="*/ 5 w 5"/>
                  <a:gd name="T11" fmla="*/ 0 h 1"/>
                  <a:gd name="T12" fmla="*/ 5 w 5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1"/>
                  <a:gd name="T23" fmla="*/ 5 w 5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1">
                    <a:moveTo>
                      <a:pt x="5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21" name="Freeform 723"/>
              <p:cNvSpPr>
                <a:spLocks noChangeArrowheads="1"/>
              </p:cNvSpPr>
              <p:nvPr/>
            </p:nvSpPr>
            <p:spPr bwMode="auto">
              <a:xfrm>
                <a:off x="1245" y="220"/>
                <a:ext cx="3" cy="3"/>
              </a:xfrm>
              <a:custGeom>
                <a:avLst/>
                <a:gdLst>
                  <a:gd name="T0" fmla="*/ 3 w 1"/>
                  <a:gd name="T1" fmla="*/ 3 h 1"/>
                  <a:gd name="T2" fmla="*/ 0 w 1"/>
                  <a:gd name="T3" fmla="*/ 3 h 1"/>
                  <a:gd name="T4" fmla="*/ 0 w 1"/>
                  <a:gd name="T5" fmla="*/ 0 h 1"/>
                  <a:gd name="T6" fmla="*/ 0 w 1"/>
                  <a:gd name="T7" fmla="*/ 0 h 1"/>
                  <a:gd name="T8" fmla="*/ 3 w 1"/>
                  <a:gd name="T9" fmla="*/ 3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22" name="Freeform 724"/>
              <p:cNvSpPr>
                <a:spLocks noChangeArrowheads="1"/>
              </p:cNvSpPr>
              <p:nvPr/>
            </p:nvSpPr>
            <p:spPr bwMode="auto">
              <a:xfrm>
                <a:off x="1241" y="218"/>
                <a:ext cx="4" cy="2"/>
              </a:xfrm>
              <a:custGeom>
                <a:avLst/>
                <a:gdLst>
                  <a:gd name="T0" fmla="*/ 4 w 2"/>
                  <a:gd name="T1" fmla="*/ 2 h 1"/>
                  <a:gd name="T2" fmla="*/ 4 w 2"/>
                  <a:gd name="T3" fmla="*/ 2 h 1"/>
                  <a:gd name="T4" fmla="*/ 0 w 2"/>
                  <a:gd name="T5" fmla="*/ 2 h 1"/>
                  <a:gd name="T6" fmla="*/ 2 w 2"/>
                  <a:gd name="T7" fmla="*/ 0 h 1"/>
                  <a:gd name="T8" fmla="*/ 4 w 2"/>
                  <a:gd name="T9" fmla="*/ 2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23" name="Freeform 725"/>
              <p:cNvSpPr>
                <a:spLocks noChangeArrowheads="1"/>
              </p:cNvSpPr>
              <p:nvPr/>
            </p:nvSpPr>
            <p:spPr bwMode="auto">
              <a:xfrm>
                <a:off x="1243" y="22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0 h 3"/>
                  <a:gd name="T10" fmla="*/ 2 w 2"/>
                  <a:gd name="T11" fmla="*/ 0 h 3"/>
                  <a:gd name="T12" fmla="*/ 2 w 2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3"/>
                  <a:gd name="T23" fmla="*/ 2 w 2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24" name="Freeform 726"/>
              <p:cNvSpPr>
                <a:spLocks noChangeArrowheads="1"/>
              </p:cNvSpPr>
              <p:nvPr/>
            </p:nvSpPr>
            <p:spPr bwMode="auto">
              <a:xfrm>
                <a:off x="1243" y="22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0 h 3"/>
                  <a:gd name="T10" fmla="*/ 2 w 2"/>
                  <a:gd name="T11" fmla="*/ 0 h 3"/>
                  <a:gd name="T12" fmla="*/ 2 w 2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3"/>
                  <a:gd name="T23" fmla="*/ 2 w 2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25" name="Freeform 727"/>
              <p:cNvSpPr>
                <a:spLocks noChangeArrowheads="1"/>
              </p:cNvSpPr>
              <p:nvPr/>
            </p:nvSpPr>
            <p:spPr bwMode="auto">
              <a:xfrm>
                <a:off x="1288" y="25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26" name="Freeform 728"/>
              <p:cNvSpPr>
                <a:spLocks noChangeArrowheads="1"/>
              </p:cNvSpPr>
              <p:nvPr/>
            </p:nvSpPr>
            <p:spPr bwMode="auto">
              <a:xfrm>
                <a:off x="1288" y="25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27" name="Freeform 729"/>
              <p:cNvSpPr>
                <a:spLocks noEditPoints="1" noChangeArrowheads="1"/>
              </p:cNvSpPr>
              <p:nvPr/>
            </p:nvSpPr>
            <p:spPr bwMode="auto">
              <a:xfrm>
                <a:off x="1288" y="254"/>
                <a:ext cx="5" cy="4"/>
              </a:xfrm>
              <a:custGeom>
                <a:avLst/>
                <a:gdLst>
                  <a:gd name="T0" fmla="*/ 5 w 2"/>
                  <a:gd name="T1" fmla="*/ 0 h 2"/>
                  <a:gd name="T2" fmla="*/ 5 w 2"/>
                  <a:gd name="T3" fmla="*/ 4 h 2"/>
                  <a:gd name="T4" fmla="*/ 3 w 2"/>
                  <a:gd name="T5" fmla="*/ 2 h 2"/>
                  <a:gd name="T6" fmla="*/ 0 w 2"/>
                  <a:gd name="T7" fmla="*/ 0 h 2"/>
                  <a:gd name="T8" fmla="*/ 5 w 2"/>
                  <a:gd name="T9" fmla="*/ 0 h 2"/>
                  <a:gd name="T10" fmla="*/ 3 w 2"/>
                  <a:gd name="T11" fmla="*/ 2 h 2"/>
                  <a:gd name="T12" fmla="*/ 5 w 2"/>
                  <a:gd name="T13" fmla="*/ 2 h 2"/>
                  <a:gd name="T14" fmla="*/ 5 w 2"/>
                  <a:gd name="T15" fmla="*/ 2 h 2"/>
                  <a:gd name="T16" fmla="*/ 5 w 2"/>
                  <a:gd name="T17" fmla="*/ 2 h 2"/>
                  <a:gd name="T18" fmla="*/ 3 w 2"/>
                  <a:gd name="T19" fmla="*/ 2 h 2"/>
                  <a:gd name="T20" fmla="*/ 3 w 2"/>
                  <a:gd name="T21" fmla="*/ 2 h 2"/>
                  <a:gd name="T22" fmla="*/ 3 w 2"/>
                  <a:gd name="T23" fmla="*/ 2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"/>
                  <a:gd name="T37" fmla="*/ 0 h 2"/>
                  <a:gd name="T38" fmla="*/ 2 w 2"/>
                  <a:gd name="T39" fmla="*/ 2 h 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28" name="Rectangle 730"/>
              <p:cNvSpPr>
                <a:spLocks noChangeArrowheads="1"/>
              </p:cNvSpPr>
              <p:nvPr/>
            </p:nvSpPr>
            <p:spPr bwMode="auto">
              <a:xfrm>
                <a:off x="1290" y="256"/>
                <a:ext cx="3" cy="2"/>
              </a:xfrm>
              <a:prstGeom prst="rect">
                <a:avLst/>
              </a:pr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29" name="Rectangle 731"/>
              <p:cNvSpPr>
                <a:spLocks noChangeArrowheads="1"/>
              </p:cNvSpPr>
              <p:nvPr/>
            </p:nvSpPr>
            <p:spPr bwMode="auto">
              <a:xfrm>
                <a:off x="1290" y="256"/>
                <a:ext cx="3" cy="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30" name="Rectangle 732"/>
              <p:cNvSpPr>
                <a:spLocks noChangeArrowheads="1"/>
              </p:cNvSpPr>
              <p:nvPr/>
            </p:nvSpPr>
            <p:spPr bwMode="auto">
              <a:xfrm>
                <a:off x="1290" y="256"/>
                <a:ext cx="1" cy="2"/>
              </a:xfrm>
              <a:prstGeom prst="rect">
                <a:avLst/>
              </a:pr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31" name="Rectangle 733"/>
              <p:cNvSpPr>
                <a:spLocks noChangeArrowheads="1"/>
              </p:cNvSpPr>
              <p:nvPr/>
            </p:nvSpPr>
            <p:spPr bwMode="auto">
              <a:xfrm>
                <a:off x="1290" y="256"/>
                <a:ext cx="1" cy="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32" name="Freeform 734"/>
              <p:cNvSpPr>
                <a:spLocks noChangeArrowheads="1"/>
              </p:cNvSpPr>
              <p:nvPr/>
            </p:nvSpPr>
            <p:spPr bwMode="auto">
              <a:xfrm>
                <a:off x="1243" y="22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0 w 2"/>
                  <a:gd name="T5" fmla="*/ 3 h 3"/>
                  <a:gd name="T6" fmla="*/ 0 w 2"/>
                  <a:gd name="T7" fmla="*/ 0 h 3"/>
                  <a:gd name="T8" fmla="*/ 2 w 2"/>
                  <a:gd name="T9" fmla="*/ 3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33" name="Freeform 735"/>
              <p:cNvSpPr>
                <a:spLocks noChangeArrowheads="1"/>
              </p:cNvSpPr>
              <p:nvPr/>
            </p:nvSpPr>
            <p:spPr bwMode="auto">
              <a:xfrm>
                <a:off x="1243" y="22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0 w 2"/>
                  <a:gd name="T5" fmla="*/ 3 h 3"/>
                  <a:gd name="T6" fmla="*/ 0 w 2"/>
                  <a:gd name="T7" fmla="*/ 0 h 3"/>
                  <a:gd name="T8" fmla="*/ 2 w 2"/>
                  <a:gd name="T9" fmla="*/ 3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34" name="Freeform 736"/>
              <p:cNvSpPr>
                <a:spLocks noEditPoints="1" noChangeArrowheads="1"/>
              </p:cNvSpPr>
              <p:nvPr/>
            </p:nvSpPr>
            <p:spPr bwMode="auto">
              <a:xfrm>
                <a:off x="1241" y="218"/>
                <a:ext cx="7" cy="5"/>
              </a:xfrm>
              <a:custGeom>
                <a:avLst/>
                <a:gdLst>
                  <a:gd name="T0" fmla="*/ 5 w 3"/>
                  <a:gd name="T1" fmla="*/ 3 h 2"/>
                  <a:gd name="T2" fmla="*/ 7 w 3"/>
                  <a:gd name="T3" fmla="*/ 5 h 2"/>
                  <a:gd name="T4" fmla="*/ 2 w 3"/>
                  <a:gd name="T5" fmla="*/ 5 h 2"/>
                  <a:gd name="T6" fmla="*/ 2 w 3"/>
                  <a:gd name="T7" fmla="*/ 0 h 2"/>
                  <a:gd name="T8" fmla="*/ 5 w 3"/>
                  <a:gd name="T9" fmla="*/ 3 h 2"/>
                  <a:gd name="T10" fmla="*/ 2 w 3"/>
                  <a:gd name="T11" fmla="*/ 3 h 2"/>
                  <a:gd name="T12" fmla="*/ 5 w 3"/>
                  <a:gd name="T13" fmla="*/ 5 h 2"/>
                  <a:gd name="T14" fmla="*/ 5 w 3"/>
                  <a:gd name="T15" fmla="*/ 3 h 2"/>
                  <a:gd name="T16" fmla="*/ 2 w 3"/>
                  <a:gd name="T17" fmla="*/ 3 h 2"/>
                  <a:gd name="T18" fmla="*/ 2 w 3"/>
                  <a:gd name="T19" fmla="*/ 3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"/>
                  <a:gd name="T31" fmla="*/ 0 h 2"/>
                  <a:gd name="T32" fmla="*/ 3 w 3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" h="2">
                    <a:moveTo>
                      <a:pt x="2" y="1"/>
                    </a:moveTo>
                    <a:cubicBezTo>
                      <a:pt x="3" y="1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  <a:moveTo>
                      <a:pt x="1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35" name="Freeform 737"/>
              <p:cNvSpPr>
                <a:spLocks noChangeArrowheads="1"/>
              </p:cNvSpPr>
              <p:nvPr/>
            </p:nvSpPr>
            <p:spPr bwMode="auto">
              <a:xfrm>
                <a:off x="1243" y="220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2 w 2"/>
                  <a:gd name="T5" fmla="*/ 0 h 3"/>
                  <a:gd name="T6" fmla="*/ 2 w 2"/>
                  <a:gd name="T7" fmla="*/ 3 h 3"/>
                  <a:gd name="T8" fmla="*/ 0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36" name="Freeform 738"/>
              <p:cNvSpPr>
                <a:spLocks noChangeArrowheads="1"/>
              </p:cNvSpPr>
              <p:nvPr/>
            </p:nvSpPr>
            <p:spPr bwMode="auto">
              <a:xfrm>
                <a:off x="1243" y="220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3"/>
                  <a:gd name="T17" fmla="*/ 1 w 1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37" name="Freeform 739"/>
              <p:cNvSpPr>
                <a:spLocks noChangeArrowheads="1"/>
              </p:cNvSpPr>
              <p:nvPr/>
            </p:nvSpPr>
            <p:spPr bwMode="auto">
              <a:xfrm>
                <a:off x="1243" y="220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3"/>
                  <a:gd name="T17" fmla="*/ 1 w 1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38" name="Freeform 740"/>
              <p:cNvSpPr>
                <a:spLocks noChangeArrowheads="1"/>
              </p:cNvSpPr>
              <p:nvPr/>
            </p:nvSpPr>
            <p:spPr bwMode="auto">
              <a:xfrm>
                <a:off x="1288" y="254"/>
                <a:ext cx="5" cy="4"/>
              </a:xfrm>
              <a:custGeom>
                <a:avLst/>
                <a:gdLst>
                  <a:gd name="T0" fmla="*/ 5 w 2"/>
                  <a:gd name="T1" fmla="*/ 4 h 2"/>
                  <a:gd name="T2" fmla="*/ 5 w 2"/>
                  <a:gd name="T3" fmla="*/ 4 h 2"/>
                  <a:gd name="T4" fmla="*/ 3 w 2"/>
                  <a:gd name="T5" fmla="*/ 4 h 2"/>
                  <a:gd name="T6" fmla="*/ 0 w 2"/>
                  <a:gd name="T7" fmla="*/ 2 h 2"/>
                  <a:gd name="T8" fmla="*/ 0 w 2"/>
                  <a:gd name="T9" fmla="*/ 0 h 2"/>
                  <a:gd name="T10" fmla="*/ 3 w 2"/>
                  <a:gd name="T11" fmla="*/ 2 h 2"/>
                  <a:gd name="T12" fmla="*/ 5 w 2"/>
                  <a:gd name="T13" fmla="*/ 4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39" name="Freeform 741"/>
              <p:cNvSpPr>
                <a:spLocks noChangeArrowheads="1"/>
              </p:cNvSpPr>
              <p:nvPr/>
            </p:nvSpPr>
            <p:spPr bwMode="auto">
              <a:xfrm>
                <a:off x="1241" y="218"/>
                <a:ext cx="7" cy="7"/>
              </a:xfrm>
              <a:custGeom>
                <a:avLst/>
                <a:gdLst>
                  <a:gd name="T0" fmla="*/ 7 w 3"/>
                  <a:gd name="T1" fmla="*/ 5 h 3"/>
                  <a:gd name="T2" fmla="*/ 5 w 3"/>
                  <a:gd name="T3" fmla="*/ 5 h 3"/>
                  <a:gd name="T4" fmla="*/ 2 w 3"/>
                  <a:gd name="T5" fmla="*/ 5 h 3"/>
                  <a:gd name="T6" fmla="*/ 0 w 3"/>
                  <a:gd name="T7" fmla="*/ 2 h 3"/>
                  <a:gd name="T8" fmla="*/ 2 w 3"/>
                  <a:gd name="T9" fmla="*/ 0 h 3"/>
                  <a:gd name="T10" fmla="*/ 2 w 3"/>
                  <a:gd name="T11" fmla="*/ 5 h 3"/>
                  <a:gd name="T12" fmla="*/ 7 w 3"/>
                  <a:gd name="T13" fmla="*/ 5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3"/>
                  <a:gd name="T23" fmla="*/ 3 w 3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3"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40" name="Freeform 742"/>
              <p:cNvSpPr>
                <a:spLocks noChangeArrowheads="1"/>
              </p:cNvSpPr>
              <p:nvPr/>
            </p:nvSpPr>
            <p:spPr bwMode="auto">
              <a:xfrm>
                <a:off x="1274" y="247"/>
                <a:ext cx="14" cy="11"/>
              </a:xfrm>
              <a:custGeom>
                <a:avLst/>
                <a:gdLst>
                  <a:gd name="T0" fmla="*/ 14 w 6"/>
                  <a:gd name="T1" fmla="*/ 11 h 5"/>
                  <a:gd name="T2" fmla="*/ 12 w 6"/>
                  <a:gd name="T3" fmla="*/ 11 h 5"/>
                  <a:gd name="T4" fmla="*/ 9 w 6"/>
                  <a:gd name="T5" fmla="*/ 4 h 5"/>
                  <a:gd name="T6" fmla="*/ 0 w 6"/>
                  <a:gd name="T7" fmla="*/ 4 h 5"/>
                  <a:gd name="T8" fmla="*/ 2 w 6"/>
                  <a:gd name="T9" fmla="*/ 2 h 5"/>
                  <a:gd name="T10" fmla="*/ 9 w 6"/>
                  <a:gd name="T11" fmla="*/ 4 h 5"/>
                  <a:gd name="T12" fmla="*/ 14 w 6"/>
                  <a:gd name="T13" fmla="*/ 11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6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6" y="4"/>
                      <a:pt x="5" y="3"/>
                      <a:pt x="4" y="2"/>
                    </a:cubicBezTo>
                    <a:cubicBezTo>
                      <a:pt x="3" y="2"/>
                      <a:pt x="1" y="1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4" y="2"/>
                    </a:cubicBezTo>
                    <a:cubicBezTo>
                      <a:pt x="5" y="2"/>
                      <a:pt x="6" y="4"/>
                      <a:pt x="6" y="5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41" name="Freeform 743"/>
              <p:cNvSpPr>
                <a:spLocks noChangeArrowheads="1"/>
              </p:cNvSpPr>
              <p:nvPr/>
            </p:nvSpPr>
            <p:spPr bwMode="auto">
              <a:xfrm>
                <a:off x="1271" y="237"/>
                <a:ext cx="3" cy="12"/>
              </a:xfrm>
              <a:custGeom>
                <a:avLst/>
                <a:gdLst>
                  <a:gd name="T0" fmla="*/ 0 w 1"/>
                  <a:gd name="T1" fmla="*/ 10 h 5"/>
                  <a:gd name="T2" fmla="*/ 0 w 1"/>
                  <a:gd name="T3" fmla="*/ 12 h 5"/>
                  <a:gd name="T4" fmla="*/ 0 w 1"/>
                  <a:gd name="T5" fmla="*/ 2 h 5"/>
                  <a:gd name="T6" fmla="*/ 0 w 1"/>
                  <a:gd name="T7" fmla="*/ 0 h 5"/>
                  <a:gd name="T8" fmla="*/ 0 w 1"/>
                  <a:gd name="T9" fmla="*/ 1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5"/>
                  <a:gd name="T17" fmla="*/ 1 w 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5"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3"/>
                      <a:pt x="0" y="4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42" name="Freeform 744"/>
              <p:cNvSpPr>
                <a:spLocks noChangeArrowheads="1"/>
              </p:cNvSpPr>
              <p:nvPr/>
            </p:nvSpPr>
            <p:spPr bwMode="auto">
              <a:xfrm>
                <a:off x="1274" y="247"/>
                <a:ext cx="14" cy="11"/>
              </a:xfrm>
              <a:custGeom>
                <a:avLst/>
                <a:gdLst>
                  <a:gd name="T0" fmla="*/ 14 w 6"/>
                  <a:gd name="T1" fmla="*/ 11 h 5"/>
                  <a:gd name="T2" fmla="*/ 12 w 6"/>
                  <a:gd name="T3" fmla="*/ 11 h 5"/>
                  <a:gd name="T4" fmla="*/ 9 w 6"/>
                  <a:gd name="T5" fmla="*/ 4 h 5"/>
                  <a:gd name="T6" fmla="*/ 0 w 6"/>
                  <a:gd name="T7" fmla="*/ 4 h 5"/>
                  <a:gd name="T8" fmla="*/ 2 w 6"/>
                  <a:gd name="T9" fmla="*/ 2 h 5"/>
                  <a:gd name="T10" fmla="*/ 9 w 6"/>
                  <a:gd name="T11" fmla="*/ 4 h 5"/>
                  <a:gd name="T12" fmla="*/ 14 w 6"/>
                  <a:gd name="T13" fmla="*/ 11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6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6" y="4"/>
                      <a:pt x="5" y="3"/>
                      <a:pt x="4" y="2"/>
                    </a:cubicBezTo>
                    <a:cubicBezTo>
                      <a:pt x="3" y="2"/>
                      <a:pt x="1" y="1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4" y="2"/>
                    </a:cubicBezTo>
                    <a:cubicBezTo>
                      <a:pt x="5" y="2"/>
                      <a:pt x="6" y="4"/>
                      <a:pt x="6" y="5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43" name="Freeform 745"/>
              <p:cNvSpPr>
                <a:spLocks noChangeArrowheads="1"/>
              </p:cNvSpPr>
              <p:nvPr/>
            </p:nvSpPr>
            <p:spPr bwMode="auto">
              <a:xfrm>
                <a:off x="1243" y="223"/>
                <a:ext cx="14" cy="12"/>
              </a:xfrm>
              <a:custGeom>
                <a:avLst/>
                <a:gdLst>
                  <a:gd name="T0" fmla="*/ 12 w 6"/>
                  <a:gd name="T1" fmla="*/ 12 h 5"/>
                  <a:gd name="T2" fmla="*/ 12 w 6"/>
                  <a:gd name="T3" fmla="*/ 12 h 5"/>
                  <a:gd name="T4" fmla="*/ 7 w 6"/>
                  <a:gd name="T5" fmla="*/ 5 h 5"/>
                  <a:gd name="T6" fmla="*/ 0 w 6"/>
                  <a:gd name="T7" fmla="*/ 2 h 5"/>
                  <a:gd name="T8" fmla="*/ 0 w 6"/>
                  <a:gd name="T9" fmla="*/ 2 h 5"/>
                  <a:gd name="T10" fmla="*/ 9 w 6"/>
                  <a:gd name="T11" fmla="*/ 5 h 5"/>
                  <a:gd name="T12" fmla="*/ 12 w 6"/>
                  <a:gd name="T13" fmla="*/ 12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4" y="3"/>
                      <a:pt x="3" y="2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3" y="1"/>
                      <a:pt x="4" y="2"/>
                    </a:cubicBezTo>
                    <a:cubicBezTo>
                      <a:pt x="5" y="2"/>
                      <a:pt x="6" y="4"/>
                      <a:pt x="5" y="5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44" name="Freeform 746"/>
              <p:cNvSpPr>
                <a:spLocks noChangeArrowheads="1"/>
              </p:cNvSpPr>
              <p:nvPr/>
            </p:nvSpPr>
            <p:spPr bwMode="auto">
              <a:xfrm>
                <a:off x="1257" y="235"/>
                <a:ext cx="10" cy="2"/>
              </a:xfrm>
              <a:custGeom>
                <a:avLst/>
                <a:gdLst>
                  <a:gd name="T0" fmla="*/ 10 w 4"/>
                  <a:gd name="T1" fmla="*/ 0 h 1"/>
                  <a:gd name="T2" fmla="*/ 10 w 4"/>
                  <a:gd name="T3" fmla="*/ 2 h 1"/>
                  <a:gd name="T4" fmla="*/ 0 w 4"/>
                  <a:gd name="T5" fmla="*/ 2 h 1"/>
                  <a:gd name="T6" fmla="*/ 3 w 4"/>
                  <a:gd name="T7" fmla="*/ 2 h 1"/>
                  <a:gd name="T8" fmla="*/ 10 w 4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"/>
                  <a:gd name="T17" fmla="*/ 4 w 4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"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3" y="0"/>
                      <a:pt x="4" y="0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45" name="Freeform 747"/>
              <p:cNvSpPr>
                <a:spLocks noChangeArrowheads="1"/>
              </p:cNvSpPr>
              <p:nvPr/>
            </p:nvSpPr>
            <p:spPr bwMode="auto">
              <a:xfrm>
                <a:off x="1243" y="223"/>
                <a:ext cx="14" cy="12"/>
              </a:xfrm>
              <a:custGeom>
                <a:avLst/>
                <a:gdLst>
                  <a:gd name="T0" fmla="*/ 12 w 6"/>
                  <a:gd name="T1" fmla="*/ 12 h 5"/>
                  <a:gd name="T2" fmla="*/ 12 w 6"/>
                  <a:gd name="T3" fmla="*/ 12 h 5"/>
                  <a:gd name="T4" fmla="*/ 7 w 6"/>
                  <a:gd name="T5" fmla="*/ 5 h 5"/>
                  <a:gd name="T6" fmla="*/ 0 w 6"/>
                  <a:gd name="T7" fmla="*/ 2 h 5"/>
                  <a:gd name="T8" fmla="*/ 0 w 6"/>
                  <a:gd name="T9" fmla="*/ 2 h 5"/>
                  <a:gd name="T10" fmla="*/ 9 w 6"/>
                  <a:gd name="T11" fmla="*/ 5 h 5"/>
                  <a:gd name="T12" fmla="*/ 12 w 6"/>
                  <a:gd name="T13" fmla="*/ 12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4" y="3"/>
                      <a:pt x="3" y="2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3" y="1"/>
                      <a:pt x="4" y="2"/>
                    </a:cubicBezTo>
                    <a:cubicBezTo>
                      <a:pt x="5" y="2"/>
                      <a:pt x="6" y="4"/>
                      <a:pt x="5" y="5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46" name="Freeform 748"/>
              <p:cNvSpPr>
                <a:spLocks noChangeArrowheads="1"/>
              </p:cNvSpPr>
              <p:nvPr/>
            </p:nvSpPr>
            <p:spPr bwMode="auto">
              <a:xfrm>
                <a:off x="1274" y="249"/>
                <a:ext cx="14" cy="12"/>
              </a:xfrm>
              <a:custGeom>
                <a:avLst/>
                <a:gdLst>
                  <a:gd name="T0" fmla="*/ 14 w 6"/>
                  <a:gd name="T1" fmla="*/ 10 h 5"/>
                  <a:gd name="T2" fmla="*/ 12 w 6"/>
                  <a:gd name="T3" fmla="*/ 10 h 5"/>
                  <a:gd name="T4" fmla="*/ 5 w 6"/>
                  <a:gd name="T5" fmla="*/ 10 h 5"/>
                  <a:gd name="T6" fmla="*/ 0 w 6"/>
                  <a:gd name="T7" fmla="*/ 2 h 5"/>
                  <a:gd name="T8" fmla="*/ 2 w 6"/>
                  <a:gd name="T9" fmla="*/ 0 h 5"/>
                  <a:gd name="T10" fmla="*/ 5 w 6"/>
                  <a:gd name="T11" fmla="*/ 7 h 5"/>
                  <a:gd name="T12" fmla="*/ 14 w 6"/>
                  <a:gd name="T13" fmla="*/ 1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6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3" y="5"/>
                      <a:pt x="2" y="4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3"/>
                      <a:pt x="2" y="3"/>
                    </a:cubicBezTo>
                    <a:cubicBezTo>
                      <a:pt x="3" y="4"/>
                      <a:pt x="5" y="5"/>
                      <a:pt x="6" y="4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47" name="Freeform 749"/>
              <p:cNvSpPr>
                <a:spLocks noChangeArrowheads="1"/>
              </p:cNvSpPr>
              <p:nvPr/>
            </p:nvSpPr>
            <p:spPr bwMode="auto">
              <a:xfrm>
                <a:off x="1274" y="247"/>
                <a:ext cx="14" cy="14"/>
              </a:xfrm>
              <a:custGeom>
                <a:avLst/>
                <a:gdLst>
                  <a:gd name="T0" fmla="*/ 9 w 6"/>
                  <a:gd name="T1" fmla="*/ 5 h 6"/>
                  <a:gd name="T2" fmla="*/ 14 w 6"/>
                  <a:gd name="T3" fmla="*/ 12 h 6"/>
                  <a:gd name="T4" fmla="*/ 5 w 6"/>
                  <a:gd name="T5" fmla="*/ 9 h 6"/>
                  <a:gd name="T6" fmla="*/ 2 w 6"/>
                  <a:gd name="T7" fmla="*/ 2 h 6"/>
                  <a:gd name="T8" fmla="*/ 9 w 6"/>
                  <a:gd name="T9" fmla="*/ 5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6"/>
                  <a:gd name="T17" fmla="*/ 6 w 6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6">
                    <a:moveTo>
                      <a:pt x="4" y="2"/>
                    </a:moveTo>
                    <a:cubicBezTo>
                      <a:pt x="5" y="2"/>
                      <a:pt x="6" y="4"/>
                      <a:pt x="6" y="5"/>
                    </a:cubicBezTo>
                    <a:cubicBezTo>
                      <a:pt x="5" y="6"/>
                      <a:pt x="3" y="5"/>
                      <a:pt x="2" y="4"/>
                    </a:cubicBezTo>
                    <a:cubicBezTo>
                      <a:pt x="1" y="4"/>
                      <a:pt x="0" y="2"/>
                      <a:pt x="1" y="1"/>
                    </a:cubicBezTo>
                    <a:cubicBezTo>
                      <a:pt x="1" y="0"/>
                      <a:pt x="3" y="1"/>
                      <a:pt x="4" y="2"/>
                    </a:cubicBezTo>
                    <a:close/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48" name="Freeform 750"/>
              <p:cNvSpPr>
                <a:spLocks noChangeArrowheads="1"/>
              </p:cNvSpPr>
              <p:nvPr/>
            </p:nvSpPr>
            <p:spPr bwMode="auto">
              <a:xfrm>
                <a:off x="1241" y="225"/>
                <a:ext cx="14" cy="12"/>
              </a:xfrm>
              <a:custGeom>
                <a:avLst/>
                <a:gdLst>
                  <a:gd name="T0" fmla="*/ 14 w 6"/>
                  <a:gd name="T1" fmla="*/ 10 h 5"/>
                  <a:gd name="T2" fmla="*/ 14 w 6"/>
                  <a:gd name="T3" fmla="*/ 10 h 5"/>
                  <a:gd name="T4" fmla="*/ 5 w 6"/>
                  <a:gd name="T5" fmla="*/ 10 h 5"/>
                  <a:gd name="T6" fmla="*/ 2 w 6"/>
                  <a:gd name="T7" fmla="*/ 0 h 5"/>
                  <a:gd name="T8" fmla="*/ 2 w 6"/>
                  <a:gd name="T9" fmla="*/ 0 h 5"/>
                  <a:gd name="T10" fmla="*/ 7 w 6"/>
                  <a:gd name="T11" fmla="*/ 7 h 5"/>
                  <a:gd name="T12" fmla="*/ 14 w 6"/>
                  <a:gd name="T13" fmla="*/ 1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6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5" y="5"/>
                      <a:pt x="3" y="4"/>
                      <a:pt x="2" y="4"/>
                    </a:cubicBezTo>
                    <a:cubicBezTo>
                      <a:pt x="1" y="3"/>
                      <a:pt x="0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2" y="2"/>
                      <a:pt x="3" y="3"/>
                    </a:cubicBezTo>
                    <a:cubicBezTo>
                      <a:pt x="4" y="4"/>
                      <a:pt x="5" y="5"/>
                      <a:pt x="6" y="4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49" name="Freeform 751"/>
              <p:cNvSpPr>
                <a:spLocks noChangeArrowheads="1"/>
              </p:cNvSpPr>
              <p:nvPr/>
            </p:nvSpPr>
            <p:spPr bwMode="auto">
              <a:xfrm>
                <a:off x="1283" y="261"/>
                <a:ext cx="7" cy="4"/>
              </a:xfrm>
              <a:custGeom>
                <a:avLst/>
                <a:gdLst>
                  <a:gd name="T0" fmla="*/ 5 w 3"/>
                  <a:gd name="T1" fmla="*/ 4 h 2"/>
                  <a:gd name="T2" fmla="*/ 5 w 3"/>
                  <a:gd name="T3" fmla="*/ 4 h 2"/>
                  <a:gd name="T4" fmla="*/ 2 w 3"/>
                  <a:gd name="T5" fmla="*/ 2 h 2"/>
                  <a:gd name="T6" fmla="*/ 0 w 3"/>
                  <a:gd name="T7" fmla="*/ 2 h 2"/>
                  <a:gd name="T8" fmla="*/ 0 w 3"/>
                  <a:gd name="T9" fmla="*/ 0 h 2"/>
                  <a:gd name="T10" fmla="*/ 5 w 3"/>
                  <a:gd name="T11" fmla="*/ 0 h 2"/>
                  <a:gd name="T12" fmla="*/ 5 w 3"/>
                  <a:gd name="T13" fmla="*/ 4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2"/>
                  <a:gd name="T23" fmla="*/ 3 w 3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3" y="1"/>
                      <a:pt x="2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50" name="Freeform 752"/>
              <p:cNvSpPr>
                <a:spLocks noChangeArrowheads="1"/>
              </p:cNvSpPr>
              <p:nvPr/>
            </p:nvSpPr>
            <p:spPr bwMode="auto">
              <a:xfrm>
                <a:off x="1286" y="261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4 h 4"/>
                  <a:gd name="T4" fmla="*/ 0 w 2"/>
                  <a:gd name="T5" fmla="*/ 2 h 4"/>
                  <a:gd name="T6" fmla="*/ 0 w 2"/>
                  <a:gd name="T7" fmla="*/ 2 h 4"/>
                  <a:gd name="T8" fmla="*/ 0 w 2"/>
                  <a:gd name="T9" fmla="*/ 0 h 4"/>
                  <a:gd name="T10" fmla="*/ 2 w 2"/>
                  <a:gd name="T11" fmla="*/ 2 h 4"/>
                  <a:gd name="T12" fmla="*/ 2 w 2"/>
                  <a:gd name="T13" fmla="*/ 2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4"/>
                  <a:gd name="T23" fmla="*/ 2 w 2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4">
                    <a:moveTo>
                      <a:pt x="2" y="2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51" name="Freeform 753"/>
              <p:cNvSpPr>
                <a:spLocks noChangeArrowheads="1"/>
              </p:cNvSpPr>
              <p:nvPr/>
            </p:nvSpPr>
            <p:spPr bwMode="auto">
              <a:xfrm>
                <a:off x="1286" y="261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4 h 4"/>
                  <a:gd name="T4" fmla="*/ 0 w 2"/>
                  <a:gd name="T5" fmla="*/ 2 h 4"/>
                  <a:gd name="T6" fmla="*/ 0 w 2"/>
                  <a:gd name="T7" fmla="*/ 2 h 4"/>
                  <a:gd name="T8" fmla="*/ 0 w 2"/>
                  <a:gd name="T9" fmla="*/ 0 h 4"/>
                  <a:gd name="T10" fmla="*/ 2 w 2"/>
                  <a:gd name="T11" fmla="*/ 2 h 4"/>
                  <a:gd name="T12" fmla="*/ 2 w 2"/>
                  <a:gd name="T13" fmla="*/ 2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4"/>
                  <a:gd name="T23" fmla="*/ 2 w 2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4">
                    <a:moveTo>
                      <a:pt x="2" y="2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52" name="Freeform 754"/>
              <p:cNvSpPr>
                <a:spLocks noChangeArrowheads="1"/>
              </p:cNvSpPr>
              <p:nvPr/>
            </p:nvSpPr>
            <p:spPr bwMode="auto">
              <a:xfrm>
                <a:off x="1283" y="261"/>
                <a:ext cx="7" cy="4"/>
              </a:xfrm>
              <a:custGeom>
                <a:avLst/>
                <a:gdLst>
                  <a:gd name="T0" fmla="*/ 5 w 3"/>
                  <a:gd name="T1" fmla="*/ 4 h 2"/>
                  <a:gd name="T2" fmla="*/ 5 w 3"/>
                  <a:gd name="T3" fmla="*/ 4 h 2"/>
                  <a:gd name="T4" fmla="*/ 2 w 3"/>
                  <a:gd name="T5" fmla="*/ 2 h 2"/>
                  <a:gd name="T6" fmla="*/ 0 w 3"/>
                  <a:gd name="T7" fmla="*/ 2 h 2"/>
                  <a:gd name="T8" fmla="*/ 0 w 3"/>
                  <a:gd name="T9" fmla="*/ 0 h 2"/>
                  <a:gd name="T10" fmla="*/ 5 w 3"/>
                  <a:gd name="T11" fmla="*/ 0 h 2"/>
                  <a:gd name="T12" fmla="*/ 5 w 3"/>
                  <a:gd name="T13" fmla="*/ 4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2"/>
                  <a:gd name="T23" fmla="*/ 3 w 3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3" y="1"/>
                      <a:pt x="2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53" name="Freeform 755"/>
              <p:cNvSpPr>
                <a:spLocks noChangeArrowheads="1"/>
              </p:cNvSpPr>
              <p:nvPr/>
            </p:nvSpPr>
            <p:spPr bwMode="auto">
              <a:xfrm>
                <a:off x="1286" y="261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2 h 4"/>
                  <a:gd name="T8" fmla="*/ 0 w 2"/>
                  <a:gd name="T9" fmla="*/ 0 h 4"/>
                  <a:gd name="T10" fmla="*/ 0 w 2"/>
                  <a:gd name="T11" fmla="*/ 2 h 4"/>
                  <a:gd name="T12" fmla="*/ 2 w 2"/>
                  <a:gd name="T13" fmla="*/ 2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4"/>
                  <a:gd name="T23" fmla="*/ 2 w 2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4">
                    <a:moveTo>
                      <a:pt x="2" y="2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54" name="Freeform 756"/>
              <p:cNvSpPr>
                <a:spLocks noChangeArrowheads="1"/>
              </p:cNvSpPr>
              <p:nvPr/>
            </p:nvSpPr>
            <p:spPr bwMode="auto">
              <a:xfrm>
                <a:off x="1286" y="261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2 h 4"/>
                  <a:gd name="T8" fmla="*/ 0 w 2"/>
                  <a:gd name="T9" fmla="*/ 0 h 4"/>
                  <a:gd name="T10" fmla="*/ 0 w 2"/>
                  <a:gd name="T11" fmla="*/ 2 h 4"/>
                  <a:gd name="T12" fmla="*/ 2 w 2"/>
                  <a:gd name="T13" fmla="*/ 2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4"/>
                  <a:gd name="T23" fmla="*/ 2 w 2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4">
                    <a:moveTo>
                      <a:pt x="2" y="2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55" name="Freeform 757"/>
              <p:cNvSpPr>
                <a:spLocks noChangeArrowheads="1"/>
              </p:cNvSpPr>
              <p:nvPr/>
            </p:nvSpPr>
            <p:spPr bwMode="auto">
              <a:xfrm>
                <a:off x="1236" y="225"/>
                <a:ext cx="7" cy="5"/>
              </a:xfrm>
              <a:custGeom>
                <a:avLst/>
                <a:gdLst>
                  <a:gd name="T0" fmla="*/ 5 w 3"/>
                  <a:gd name="T1" fmla="*/ 3 h 2"/>
                  <a:gd name="T2" fmla="*/ 5 w 3"/>
                  <a:gd name="T3" fmla="*/ 5 h 2"/>
                  <a:gd name="T4" fmla="*/ 2 w 3"/>
                  <a:gd name="T5" fmla="*/ 3 h 2"/>
                  <a:gd name="T6" fmla="*/ 0 w 3"/>
                  <a:gd name="T7" fmla="*/ 3 h 2"/>
                  <a:gd name="T8" fmla="*/ 0 w 3"/>
                  <a:gd name="T9" fmla="*/ 0 h 2"/>
                  <a:gd name="T10" fmla="*/ 5 w 3"/>
                  <a:gd name="T11" fmla="*/ 0 h 2"/>
                  <a:gd name="T12" fmla="*/ 5 w 3"/>
                  <a:gd name="T13" fmla="*/ 3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2"/>
                  <a:gd name="T23" fmla="*/ 3 w 3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3" y="1"/>
                      <a:pt x="2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56" name="Freeform 758"/>
              <p:cNvSpPr>
                <a:spLocks noChangeArrowheads="1"/>
              </p:cNvSpPr>
              <p:nvPr/>
            </p:nvSpPr>
            <p:spPr bwMode="auto">
              <a:xfrm>
                <a:off x="1238" y="228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  <a:gd name="T6" fmla="*/ 3 w 3"/>
                  <a:gd name="T7" fmla="*/ 0 h 2"/>
                  <a:gd name="T8" fmla="*/ 3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0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57" name="Freeform 759"/>
              <p:cNvSpPr>
                <a:spLocks noChangeArrowheads="1"/>
              </p:cNvSpPr>
              <p:nvPr/>
            </p:nvSpPr>
            <p:spPr bwMode="auto">
              <a:xfrm>
                <a:off x="1238" y="228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  <a:gd name="T6" fmla="*/ 3 w 3"/>
                  <a:gd name="T7" fmla="*/ 0 h 2"/>
                  <a:gd name="T8" fmla="*/ 3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0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58" name="Freeform 760"/>
              <p:cNvSpPr>
                <a:spLocks noChangeArrowheads="1"/>
              </p:cNvSpPr>
              <p:nvPr/>
            </p:nvSpPr>
            <p:spPr bwMode="auto">
              <a:xfrm>
                <a:off x="1236" y="225"/>
                <a:ext cx="7" cy="5"/>
              </a:xfrm>
              <a:custGeom>
                <a:avLst/>
                <a:gdLst>
                  <a:gd name="T0" fmla="*/ 5 w 3"/>
                  <a:gd name="T1" fmla="*/ 3 h 2"/>
                  <a:gd name="T2" fmla="*/ 5 w 3"/>
                  <a:gd name="T3" fmla="*/ 5 h 2"/>
                  <a:gd name="T4" fmla="*/ 2 w 3"/>
                  <a:gd name="T5" fmla="*/ 3 h 2"/>
                  <a:gd name="T6" fmla="*/ 0 w 3"/>
                  <a:gd name="T7" fmla="*/ 3 h 2"/>
                  <a:gd name="T8" fmla="*/ 0 w 3"/>
                  <a:gd name="T9" fmla="*/ 0 h 2"/>
                  <a:gd name="T10" fmla="*/ 5 w 3"/>
                  <a:gd name="T11" fmla="*/ 0 h 2"/>
                  <a:gd name="T12" fmla="*/ 5 w 3"/>
                  <a:gd name="T13" fmla="*/ 3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2"/>
                  <a:gd name="T23" fmla="*/ 3 w 3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3" y="1"/>
                      <a:pt x="2" y="1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59" name="Freeform 761"/>
              <p:cNvSpPr>
                <a:spLocks noChangeArrowheads="1"/>
              </p:cNvSpPr>
              <p:nvPr/>
            </p:nvSpPr>
            <p:spPr bwMode="auto">
              <a:xfrm>
                <a:off x="1236" y="225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2 w 5"/>
                  <a:gd name="T3" fmla="*/ 3 h 3"/>
                  <a:gd name="T4" fmla="*/ 2 w 5"/>
                  <a:gd name="T5" fmla="*/ 3 h 3"/>
                  <a:gd name="T6" fmla="*/ 0 w 5"/>
                  <a:gd name="T7" fmla="*/ 3 h 3"/>
                  <a:gd name="T8" fmla="*/ 2 w 5"/>
                  <a:gd name="T9" fmla="*/ 0 h 3"/>
                  <a:gd name="T10" fmla="*/ 5 w 5"/>
                  <a:gd name="T11" fmla="*/ 3 h 3"/>
                  <a:gd name="T12" fmla="*/ 5 w 5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3"/>
                  <a:gd name="T23" fmla="*/ 5 w 5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3">
                    <a:moveTo>
                      <a:pt x="5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60" name="Freeform 762"/>
              <p:cNvSpPr>
                <a:spLocks noChangeArrowheads="1"/>
              </p:cNvSpPr>
              <p:nvPr/>
            </p:nvSpPr>
            <p:spPr bwMode="auto">
              <a:xfrm>
                <a:off x="1236" y="225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2 w 5"/>
                  <a:gd name="T3" fmla="*/ 3 h 3"/>
                  <a:gd name="T4" fmla="*/ 2 w 5"/>
                  <a:gd name="T5" fmla="*/ 3 h 3"/>
                  <a:gd name="T6" fmla="*/ 0 w 5"/>
                  <a:gd name="T7" fmla="*/ 3 h 3"/>
                  <a:gd name="T8" fmla="*/ 2 w 5"/>
                  <a:gd name="T9" fmla="*/ 0 h 3"/>
                  <a:gd name="T10" fmla="*/ 5 w 5"/>
                  <a:gd name="T11" fmla="*/ 3 h 3"/>
                  <a:gd name="T12" fmla="*/ 5 w 5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3"/>
                  <a:gd name="T23" fmla="*/ 5 w 5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3">
                    <a:moveTo>
                      <a:pt x="5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61" name="Freeform 763"/>
              <p:cNvSpPr>
                <a:spLocks noChangeArrowheads="1"/>
              </p:cNvSpPr>
              <p:nvPr/>
            </p:nvSpPr>
            <p:spPr bwMode="auto">
              <a:xfrm>
                <a:off x="1286" y="261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2 h 4"/>
                  <a:gd name="T8" fmla="*/ 0 w 2"/>
                  <a:gd name="T9" fmla="*/ 0 h 4"/>
                  <a:gd name="T10" fmla="*/ 0 w 2"/>
                  <a:gd name="T11" fmla="*/ 2 h 4"/>
                  <a:gd name="T12" fmla="*/ 2 w 2"/>
                  <a:gd name="T13" fmla="*/ 2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4"/>
                  <a:gd name="T23" fmla="*/ 2 w 2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4">
                    <a:moveTo>
                      <a:pt x="2" y="2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62" name="Freeform 764"/>
              <p:cNvSpPr>
                <a:spLocks noChangeArrowheads="1"/>
              </p:cNvSpPr>
              <p:nvPr/>
            </p:nvSpPr>
            <p:spPr bwMode="auto">
              <a:xfrm>
                <a:off x="1286" y="261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2 h 4"/>
                  <a:gd name="T8" fmla="*/ 0 w 2"/>
                  <a:gd name="T9" fmla="*/ 0 h 4"/>
                  <a:gd name="T10" fmla="*/ 0 w 2"/>
                  <a:gd name="T11" fmla="*/ 2 h 4"/>
                  <a:gd name="T12" fmla="*/ 2 w 2"/>
                  <a:gd name="T13" fmla="*/ 2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4"/>
                  <a:gd name="T23" fmla="*/ 2 w 2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4">
                    <a:moveTo>
                      <a:pt x="2" y="2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63" name="Freeform 765"/>
              <p:cNvSpPr>
                <a:spLocks noChangeArrowheads="1"/>
              </p:cNvSpPr>
              <p:nvPr/>
            </p:nvSpPr>
            <p:spPr bwMode="auto">
              <a:xfrm>
                <a:off x="1286" y="261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2 h 4"/>
                  <a:gd name="T8" fmla="*/ 0 w 2"/>
                  <a:gd name="T9" fmla="*/ 0 h 4"/>
                  <a:gd name="T10" fmla="*/ 0 w 2"/>
                  <a:gd name="T11" fmla="*/ 2 h 4"/>
                  <a:gd name="T12" fmla="*/ 2 w 2"/>
                  <a:gd name="T13" fmla="*/ 2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4"/>
                  <a:gd name="T23" fmla="*/ 2 w 2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4">
                    <a:moveTo>
                      <a:pt x="2" y="2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64" name="Freeform 766"/>
              <p:cNvSpPr>
                <a:spLocks noChangeArrowheads="1"/>
              </p:cNvSpPr>
              <p:nvPr/>
            </p:nvSpPr>
            <p:spPr bwMode="auto">
              <a:xfrm>
                <a:off x="1286" y="261"/>
                <a:ext cx="2" cy="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2 h 4"/>
                  <a:gd name="T8" fmla="*/ 0 w 2"/>
                  <a:gd name="T9" fmla="*/ 0 h 4"/>
                  <a:gd name="T10" fmla="*/ 0 w 2"/>
                  <a:gd name="T11" fmla="*/ 2 h 4"/>
                  <a:gd name="T12" fmla="*/ 2 w 2"/>
                  <a:gd name="T13" fmla="*/ 2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4"/>
                  <a:gd name="T23" fmla="*/ 2 w 2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4">
                    <a:moveTo>
                      <a:pt x="2" y="2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65" name="Freeform 767"/>
              <p:cNvSpPr>
                <a:spLocks noChangeArrowheads="1"/>
              </p:cNvSpPr>
              <p:nvPr/>
            </p:nvSpPr>
            <p:spPr bwMode="auto">
              <a:xfrm>
                <a:off x="1236" y="225"/>
                <a:ext cx="5" cy="5"/>
              </a:xfrm>
              <a:custGeom>
                <a:avLst/>
                <a:gdLst>
                  <a:gd name="T0" fmla="*/ 5 w 5"/>
                  <a:gd name="T1" fmla="*/ 3 h 5"/>
                  <a:gd name="T2" fmla="*/ 5 w 5"/>
                  <a:gd name="T3" fmla="*/ 5 h 5"/>
                  <a:gd name="T4" fmla="*/ 2 w 5"/>
                  <a:gd name="T5" fmla="*/ 5 h 5"/>
                  <a:gd name="T6" fmla="*/ 0 w 5"/>
                  <a:gd name="T7" fmla="*/ 3 h 5"/>
                  <a:gd name="T8" fmla="*/ 2 w 5"/>
                  <a:gd name="T9" fmla="*/ 0 h 5"/>
                  <a:gd name="T10" fmla="*/ 2 w 5"/>
                  <a:gd name="T11" fmla="*/ 3 h 5"/>
                  <a:gd name="T12" fmla="*/ 5 w 5"/>
                  <a:gd name="T13" fmla="*/ 3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5"/>
                  <a:gd name="T23" fmla="*/ 5 w 5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5">
                    <a:moveTo>
                      <a:pt x="5" y="3"/>
                    </a:moveTo>
                    <a:lnTo>
                      <a:pt x="5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66" name="Freeform 768"/>
              <p:cNvSpPr>
                <a:spLocks noChangeArrowheads="1"/>
              </p:cNvSpPr>
              <p:nvPr/>
            </p:nvSpPr>
            <p:spPr bwMode="auto">
              <a:xfrm>
                <a:off x="1236" y="225"/>
                <a:ext cx="5" cy="5"/>
              </a:xfrm>
              <a:custGeom>
                <a:avLst/>
                <a:gdLst>
                  <a:gd name="T0" fmla="*/ 5 w 5"/>
                  <a:gd name="T1" fmla="*/ 3 h 5"/>
                  <a:gd name="T2" fmla="*/ 5 w 5"/>
                  <a:gd name="T3" fmla="*/ 5 h 5"/>
                  <a:gd name="T4" fmla="*/ 2 w 5"/>
                  <a:gd name="T5" fmla="*/ 5 h 5"/>
                  <a:gd name="T6" fmla="*/ 0 w 5"/>
                  <a:gd name="T7" fmla="*/ 3 h 5"/>
                  <a:gd name="T8" fmla="*/ 2 w 5"/>
                  <a:gd name="T9" fmla="*/ 0 h 5"/>
                  <a:gd name="T10" fmla="*/ 2 w 5"/>
                  <a:gd name="T11" fmla="*/ 3 h 5"/>
                  <a:gd name="T12" fmla="*/ 5 w 5"/>
                  <a:gd name="T13" fmla="*/ 3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5"/>
                  <a:gd name="T23" fmla="*/ 5 w 5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5">
                    <a:moveTo>
                      <a:pt x="5" y="3"/>
                    </a:moveTo>
                    <a:lnTo>
                      <a:pt x="5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5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67" name="Freeform 769"/>
              <p:cNvSpPr>
                <a:spLocks noChangeArrowheads="1"/>
              </p:cNvSpPr>
              <p:nvPr/>
            </p:nvSpPr>
            <p:spPr bwMode="auto">
              <a:xfrm>
                <a:off x="1236" y="225"/>
                <a:ext cx="5" cy="5"/>
              </a:xfrm>
              <a:custGeom>
                <a:avLst/>
                <a:gdLst>
                  <a:gd name="T0" fmla="*/ 5 w 5"/>
                  <a:gd name="T1" fmla="*/ 3 h 5"/>
                  <a:gd name="T2" fmla="*/ 5 w 5"/>
                  <a:gd name="T3" fmla="*/ 5 h 5"/>
                  <a:gd name="T4" fmla="*/ 2 w 5"/>
                  <a:gd name="T5" fmla="*/ 5 h 5"/>
                  <a:gd name="T6" fmla="*/ 0 w 5"/>
                  <a:gd name="T7" fmla="*/ 3 h 5"/>
                  <a:gd name="T8" fmla="*/ 2 w 5"/>
                  <a:gd name="T9" fmla="*/ 0 h 5"/>
                  <a:gd name="T10" fmla="*/ 2 w 5"/>
                  <a:gd name="T11" fmla="*/ 3 h 5"/>
                  <a:gd name="T12" fmla="*/ 5 w 5"/>
                  <a:gd name="T13" fmla="*/ 3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5"/>
                  <a:gd name="T23" fmla="*/ 5 w 5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5">
                    <a:moveTo>
                      <a:pt x="5" y="3"/>
                    </a:moveTo>
                    <a:lnTo>
                      <a:pt x="5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68" name="Freeform 770"/>
              <p:cNvSpPr>
                <a:spLocks noChangeArrowheads="1"/>
              </p:cNvSpPr>
              <p:nvPr/>
            </p:nvSpPr>
            <p:spPr bwMode="auto">
              <a:xfrm>
                <a:off x="1236" y="225"/>
                <a:ext cx="5" cy="5"/>
              </a:xfrm>
              <a:custGeom>
                <a:avLst/>
                <a:gdLst>
                  <a:gd name="T0" fmla="*/ 5 w 5"/>
                  <a:gd name="T1" fmla="*/ 3 h 5"/>
                  <a:gd name="T2" fmla="*/ 5 w 5"/>
                  <a:gd name="T3" fmla="*/ 5 h 5"/>
                  <a:gd name="T4" fmla="*/ 2 w 5"/>
                  <a:gd name="T5" fmla="*/ 5 h 5"/>
                  <a:gd name="T6" fmla="*/ 0 w 5"/>
                  <a:gd name="T7" fmla="*/ 3 h 5"/>
                  <a:gd name="T8" fmla="*/ 2 w 5"/>
                  <a:gd name="T9" fmla="*/ 0 h 5"/>
                  <a:gd name="T10" fmla="*/ 2 w 5"/>
                  <a:gd name="T11" fmla="*/ 3 h 5"/>
                  <a:gd name="T12" fmla="*/ 5 w 5"/>
                  <a:gd name="T13" fmla="*/ 3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5"/>
                  <a:gd name="T23" fmla="*/ 5 w 5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5">
                    <a:moveTo>
                      <a:pt x="5" y="3"/>
                    </a:moveTo>
                    <a:lnTo>
                      <a:pt x="5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5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69" name="Freeform 771"/>
              <p:cNvSpPr>
                <a:spLocks noChangeArrowheads="1"/>
              </p:cNvSpPr>
              <p:nvPr/>
            </p:nvSpPr>
            <p:spPr bwMode="auto">
              <a:xfrm>
                <a:off x="1283" y="261"/>
                <a:ext cx="5" cy="4"/>
              </a:xfrm>
              <a:custGeom>
                <a:avLst/>
                <a:gdLst>
                  <a:gd name="T0" fmla="*/ 5 w 2"/>
                  <a:gd name="T1" fmla="*/ 4 h 2"/>
                  <a:gd name="T2" fmla="*/ 5 w 2"/>
                  <a:gd name="T3" fmla="*/ 4 h 2"/>
                  <a:gd name="T4" fmla="*/ 3 w 2"/>
                  <a:gd name="T5" fmla="*/ 4 h 2"/>
                  <a:gd name="T6" fmla="*/ 0 w 2"/>
                  <a:gd name="T7" fmla="*/ 2 h 2"/>
                  <a:gd name="T8" fmla="*/ 0 w 2"/>
                  <a:gd name="T9" fmla="*/ 0 h 2"/>
                  <a:gd name="T10" fmla="*/ 3 w 2"/>
                  <a:gd name="T11" fmla="*/ 2 h 2"/>
                  <a:gd name="T12" fmla="*/ 5 w 2"/>
                  <a:gd name="T13" fmla="*/ 4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70" name="Freeform 772"/>
              <p:cNvSpPr>
                <a:spLocks noChangeArrowheads="1"/>
              </p:cNvSpPr>
              <p:nvPr/>
            </p:nvSpPr>
            <p:spPr bwMode="auto">
              <a:xfrm>
                <a:off x="1236" y="225"/>
                <a:ext cx="5" cy="5"/>
              </a:xfrm>
              <a:custGeom>
                <a:avLst/>
                <a:gdLst>
                  <a:gd name="T0" fmla="*/ 5 w 2"/>
                  <a:gd name="T1" fmla="*/ 3 h 2"/>
                  <a:gd name="T2" fmla="*/ 5 w 2"/>
                  <a:gd name="T3" fmla="*/ 5 h 2"/>
                  <a:gd name="T4" fmla="*/ 3 w 2"/>
                  <a:gd name="T5" fmla="*/ 5 h 2"/>
                  <a:gd name="T6" fmla="*/ 0 w 2"/>
                  <a:gd name="T7" fmla="*/ 3 h 2"/>
                  <a:gd name="T8" fmla="*/ 0 w 2"/>
                  <a:gd name="T9" fmla="*/ 0 h 2"/>
                  <a:gd name="T10" fmla="*/ 3 w 2"/>
                  <a:gd name="T11" fmla="*/ 3 h 2"/>
                  <a:gd name="T12" fmla="*/ 5 w 2"/>
                  <a:gd name="T13" fmla="*/ 3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1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71" name="Freeform 773"/>
              <p:cNvSpPr>
                <a:spLocks noChangeArrowheads="1"/>
              </p:cNvSpPr>
              <p:nvPr/>
            </p:nvSpPr>
            <p:spPr bwMode="auto">
              <a:xfrm>
                <a:off x="1288" y="256"/>
                <a:ext cx="7" cy="12"/>
              </a:xfrm>
              <a:custGeom>
                <a:avLst/>
                <a:gdLst>
                  <a:gd name="T0" fmla="*/ 0 w 3"/>
                  <a:gd name="T1" fmla="*/ 12 h 5"/>
                  <a:gd name="T2" fmla="*/ 0 w 3"/>
                  <a:gd name="T3" fmla="*/ 12 h 5"/>
                  <a:gd name="T4" fmla="*/ 7 w 3"/>
                  <a:gd name="T5" fmla="*/ 2 h 5"/>
                  <a:gd name="T6" fmla="*/ 7 w 3"/>
                  <a:gd name="T7" fmla="*/ 0 h 5"/>
                  <a:gd name="T8" fmla="*/ 0 w 3"/>
                  <a:gd name="T9" fmla="*/ 12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5"/>
                  <a:gd name="T17" fmla="*/ 3 w 3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2" y="2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solidFill>
                <a:srgbClr val="5C5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72" name="Freeform 774"/>
              <p:cNvSpPr>
                <a:spLocks noChangeArrowheads="1"/>
              </p:cNvSpPr>
              <p:nvPr/>
            </p:nvSpPr>
            <p:spPr bwMode="auto">
              <a:xfrm>
                <a:off x="1255" y="237"/>
                <a:ext cx="16" cy="14"/>
              </a:xfrm>
              <a:custGeom>
                <a:avLst/>
                <a:gdLst>
                  <a:gd name="T0" fmla="*/ 16 w 7"/>
                  <a:gd name="T1" fmla="*/ 9 h 6"/>
                  <a:gd name="T2" fmla="*/ 16 w 7"/>
                  <a:gd name="T3" fmla="*/ 12 h 6"/>
                  <a:gd name="T4" fmla="*/ 7 w 7"/>
                  <a:gd name="T5" fmla="*/ 12 h 6"/>
                  <a:gd name="T6" fmla="*/ 5 w 7"/>
                  <a:gd name="T7" fmla="*/ 12 h 6"/>
                  <a:gd name="T8" fmla="*/ 5 w 7"/>
                  <a:gd name="T9" fmla="*/ 9 h 6"/>
                  <a:gd name="T10" fmla="*/ 2 w 7"/>
                  <a:gd name="T11" fmla="*/ 0 h 6"/>
                  <a:gd name="T12" fmla="*/ 5 w 7"/>
                  <a:gd name="T13" fmla="*/ 0 h 6"/>
                  <a:gd name="T14" fmla="*/ 5 w 7"/>
                  <a:gd name="T15" fmla="*/ 7 h 6"/>
                  <a:gd name="T16" fmla="*/ 7 w 7"/>
                  <a:gd name="T17" fmla="*/ 9 h 6"/>
                  <a:gd name="T18" fmla="*/ 9 w 7"/>
                  <a:gd name="T19" fmla="*/ 12 h 6"/>
                  <a:gd name="T20" fmla="*/ 16 w 7"/>
                  <a:gd name="T21" fmla="*/ 9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7"/>
                  <a:gd name="T34" fmla="*/ 0 h 6"/>
                  <a:gd name="T35" fmla="*/ 7 w 7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7" h="6">
                    <a:moveTo>
                      <a:pt x="7" y="4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5" y="6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0" y="1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5"/>
                      <a:pt x="7" y="4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73" name="Freeform 775"/>
              <p:cNvSpPr>
                <a:spLocks noChangeArrowheads="1"/>
              </p:cNvSpPr>
              <p:nvPr/>
            </p:nvSpPr>
            <p:spPr bwMode="auto">
              <a:xfrm>
                <a:off x="1262" y="249"/>
                <a:ext cx="26" cy="19"/>
              </a:xfrm>
              <a:custGeom>
                <a:avLst/>
                <a:gdLst>
                  <a:gd name="T0" fmla="*/ 26 w 11"/>
                  <a:gd name="T1" fmla="*/ 19 h 8"/>
                  <a:gd name="T2" fmla="*/ 26 w 11"/>
                  <a:gd name="T3" fmla="*/ 19 h 8"/>
                  <a:gd name="T4" fmla="*/ 0 w 11"/>
                  <a:gd name="T5" fmla="*/ 0 h 8"/>
                  <a:gd name="T6" fmla="*/ 2 w 11"/>
                  <a:gd name="T7" fmla="*/ 0 h 8"/>
                  <a:gd name="T8" fmla="*/ 26 w 11"/>
                  <a:gd name="T9" fmla="*/ 19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8"/>
                  <a:gd name="T17" fmla="*/ 11 w 11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8">
                    <a:moveTo>
                      <a:pt x="11" y="8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7" y="5"/>
                      <a:pt x="4" y="3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2"/>
                      <a:pt x="8" y="5"/>
                      <a:pt x="11" y="8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74" name="Freeform 776"/>
              <p:cNvSpPr>
                <a:spLocks noChangeArrowheads="1"/>
              </p:cNvSpPr>
              <p:nvPr/>
            </p:nvSpPr>
            <p:spPr bwMode="auto">
              <a:xfrm>
                <a:off x="1234" y="225"/>
                <a:ext cx="26" cy="22"/>
              </a:xfrm>
              <a:custGeom>
                <a:avLst/>
                <a:gdLst>
                  <a:gd name="T0" fmla="*/ 26 w 11"/>
                  <a:gd name="T1" fmla="*/ 20 h 9"/>
                  <a:gd name="T2" fmla="*/ 26 w 11"/>
                  <a:gd name="T3" fmla="*/ 22 h 9"/>
                  <a:gd name="T4" fmla="*/ 0 w 11"/>
                  <a:gd name="T5" fmla="*/ 2 h 9"/>
                  <a:gd name="T6" fmla="*/ 0 w 11"/>
                  <a:gd name="T7" fmla="*/ 0 h 9"/>
                  <a:gd name="T8" fmla="*/ 26 w 11"/>
                  <a:gd name="T9" fmla="*/ 2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9"/>
                  <a:gd name="T17" fmla="*/ 11 w 11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9">
                    <a:moveTo>
                      <a:pt x="11" y="8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7" y="6"/>
                      <a:pt x="4" y="4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3"/>
                      <a:pt x="8" y="6"/>
                      <a:pt x="11" y="8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75" name="Freeform 777"/>
              <p:cNvSpPr>
                <a:spLocks noChangeArrowheads="1"/>
              </p:cNvSpPr>
              <p:nvPr/>
            </p:nvSpPr>
            <p:spPr bwMode="auto">
              <a:xfrm>
                <a:off x="1234" y="216"/>
                <a:ext cx="9" cy="12"/>
              </a:xfrm>
              <a:custGeom>
                <a:avLst/>
                <a:gdLst>
                  <a:gd name="T0" fmla="*/ 0 w 4"/>
                  <a:gd name="T1" fmla="*/ 10 h 5"/>
                  <a:gd name="T2" fmla="*/ 0 w 4"/>
                  <a:gd name="T3" fmla="*/ 12 h 5"/>
                  <a:gd name="T4" fmla="*/ 7 w 4"/>
                  <a:gd name="T5" fmla="*/ 2 h 5"/>
                  <a:gd name="T6" fmla="*/ 9 w 4"/>
                  <a:gd name="T7" fmla="*/ 0 h 5"/>
                  <a:gd name="T8" fmla="*/ 0 w 4"/>
                  <a:gd name="T9" fmla="*/ 1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2" y="2"/>
                      <a:pt x="3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2" y="3"/>
                      <a:pt x="0" y="4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76" name="Freeform 778"/>
              <p:cNvSpPr>
                <a:spLocks noChangeArrowheads="1"/>
              </p:cNvSpPr>
              <p:nvPr/>
            </p:nvSpPr>
            <p:spPr bwMode="auto">
              <a:xfrm>
                <a:off x="1290" y="256"/>
                <a:ext cx="7" cy="14"/>
              </a:xfrm>
              <a:custGeom>
                <a:avLst/>
                <a:gdLst>
                  <a:gd name="T0" fmla="*/ 0 w 3"/>
                  <a:gd name="T1" fmla="*/ 14 h 6"/>
                  <a:gd name="T2" fmla="*/ 0 w 3"/>
                  <a:gd name="T3" fmla="*/ 14 h 6"/>
                  <a:gd name="T4" fmla="*/ 7 w 3"/>
                  <a:gd name="T5" fmla="*/ 2 h 6"/>
                  <a:gd name="T6" fmla="*/ 7 w 3"/>
                  <a:gd name="T7" fmla="*/ 0 h 6"/>
                  <a:gd name="T8" fmla="*/ 0 w 3"/>
                  <a:gd name="T9" fmla="*/ 14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6"/>
                  <a:gd name="T17" fmla="*/ 3 w 3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5"/>
                      <a:pt x="2" y="3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4"/>
                      <a:pt x="0" y="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77" name="Freeform 779"/>
              <p:cNvSpPr>
                <a:spLocks noEditPoints="1" noChangeArrowheads="1"/>
              </p:cNvSpPr>
              <p:nvPr/>
            </p:nvSpPr>
            <p:spPr bwMode="auto">
              <a:xfrm>
                <a:off x="1231" y="213"/>
                <a:ext cx="66" cy="57"/>
              </a:xfrm>
              <a:custGeom>
                <a:avLst/>
                <a:gdLst>
                  <a:gd name="T0" fmla="*/ 66 w 28"/>
                  <a:gd name="T1" fmla="*/ 43 h 24"/>
                  <a:gd name="T2" fmla="*/ 59 w 28"/>
                  <a:gd name="T3" fmla="*/ 57 h 24"/>
                  <a:gd name="T4" fmla="*/ 0 w 28"/>
                  <a:gd name="T5" fmla="*/ 12 h 24"/>
                  <a:gd name="T6" fmla="*/ 9 w 28"/>
                  <a:gd name="T7" fmla="*/ 0 h 24"/>
                  <a:gd name="T8" fmla="*/ 66 w 28"/>
                  <a:gd name="T9" fmla="*/ 43 h 24"/>
                  <a:gd name="T10" fmla="*/ 33 w 28"/>
                  <a:gd name="T11" fmla="*/ 36 h 24"/>
                  <a:gd name="T12" fmla="*/ 57 w 28"/>
                  <a:gd name="T13" fmla="*/ 55 h 24"/>
                  <a:gd name="T14" fmla="*/ 64 w 28"/>
                  <a:gd name="T15" fmla="*/ 43 h 24"/>
                  <a:gd name="T16" fmla="*/ 40 w 28"/>
                  <a:gd name="T17" fmla="*/ 24 h 24"/>
                  <a:gd name="T18" fmla="*/ 38 w 28"/>
                  <a:gd name="T19" fmla="*/ 24 h 24"/>
                  <a:gd name="T20" fmla="*/ 35 w 28"/>
                  <a:gd name="T21" fmla="*/ 21 h 24"/>
                  <a:gd name="T22" fmla="*/ 12 w 28"/>
                  <a:gd name="T23" fmla="*/ 2 h 24"/>
                  <a:gd name="T24" fmla="*/ 2 w 28"/>
                  <a:gd name="T25" fmla="*/ 12 h 24"/>
                  <a:gd name="T26" fmla="*/ 28 w 28"/>
                  <a:gd name="T27" fmla="*/ 31 h 24"/>
                  <a:gd name="T28" fmla="*/ 31 w 28"/>
                  <a:gd name="T29" fmla="*/ 33 h 24"/>
                  <a:gd name="T30" fmla="*/ 33 w 28"/>
                  <a:gd name="T31" fmla="*/ 36 h 2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8"/>
                  <a:gd name="T49" fmla="*/ 0 h 24"/>
                  <a:gd name="T50" fmla="*/ 28 w 28"/>
                  <a:gd name="T51" fmla="*/ 24 h 2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8" h="24">
                    <a:moveTo>
                      <a:pt x="28" y="18"/>
                    </a:moveTo>
                    <a:cubicBezTo>
                      <a:pt x="27" y="20"/>
                      <a:pt x="26" y="22"/>
                      <a:pt x="25" y="24"/>
                    </a:cubicBezTo>
                    <a:cubicBezTo>
                      <a:pt x="17" y="18"/>
                      <a:pt x="8" y="11"/>
                      <a:pt x="0" y="5"/>
                    </a:cubicBezTo>
                    <a:cubicBezTo>
                      <a:pt x="2" y="4"/>
                      <a:pt x="3" y="2"/>
                      <a:pt x="4" y="0"/>
                    </a:cubicBezTo>
                    <a:cubicBezTo>
                      <a:pt x="12" y="6"/>
                      <a:pt x="20" y="12"/>
                      <a:pt x="28" y="18"/>
                    </a:cubicBezTo>
                    <a:close/>
                    <a:moveTo>
                      <a:pt x="14" y="15"/>
                    </a:moveTo>
                    <a:cubicBezTo>
                      <a:pt x="17" y="17"/>
                      <a:pt x="21" y="20"/>
                      <a:pt x="24" y="23"/>
                    </a:cubicBezTo>
                    <a:cubicBezTo>
                      <a:pt x="25" y="21"/>
                      <a:pt x="26" y="20"/>
                      <a:pt x="27" y="18"/>
                    </a:cubicBezTo>
                    <a:cubicBezTo>
                      <a:pt x="24" y="16"/>
                      <a:pt x="20" y="13"/>
                      <a:pt x="17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7"/>
                      <a:pt x="8" y="4"/>
                      <a:pt x="5" y="1"/>
                    </a:cubicBezTo>
                    <a:cubicBezTo>
                      <a:pt x="4" y="3"/>
                      <a:pt x="3" y="4"/>
                      <a:pt x="1" y="5"/>
                    </a:cubicBezTo>
                    <a:cubicBezTo>
                      <a:pt x="5" y="8"/>
                      <a:pt x="9" y="11"/>
                      <a:pt x="12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5"/>
                      <a:pt x="14" y="15"/>
                      <a:pt x="14" y="15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78" name="Freeform 780"/>
              <p:cNvSpPr>
                <a:spLocks noEditPoints="1" noChangeArrowheads="1"/>
              </p:cNvSpPr>
              <p:nvPr/>
            </p:nvSpPr>
            <p:spPr bwMode="auto">
              <a:xfrm>
                <a:off x="1234" y="216"/>
                <a:ext cx="33" cy="28"/>
              </a:xfrm>
              <a:custGeom>
                <a:avLst/>
                <a:gdLst>
                  <a:gd name="T0" fmla="*/ 26 w 14"/>
                  <a:gd name="T1" fmla="*/ 21 h 12"/>
                  <a:gd name="T2" fmla="*/ 26 w 14"/>
                  <a:gd name="T3" fmla="*/ 28 h 12"/>
                  <a:gd name="T4" fmla="*/ 0 w 14"/>
                  <a:gd name="T5" fmla="*/ 9 h 12"/>
                  <a:gd name="T6" fmla="*/ 9 w 14"/>
                  <a:gd name="T7" fmla="*/ 0 h 12"/>
                  <a:gd name="T8" fmla="*/ 33 w 14"/>
                  <a:gd name="T9" fmla="*/ 19 h 12"/>
                  <a:gd name="T10" fmla="*/ 26 w 14"/>
                  <a:gd name="T11" fmla="*/ 21 h 12"/>
                  <a:gd name="T12" fmla="*/ 14 w 14"/>
                  <a:gd name="T13" fmla="*/ 16 h 12"/>
                  <a:gd name="T14" fmla="*/ 21 w 14"/>
                  <a:gd name="T15" fmla="*/ 19 h 12"/>
                  <a:gd name="T16" fmla="*/ 19 w 14"/>
                  <a:gd name="T17" fmla="*/ 12 h 12"/>
                  <a:gd name="T18" fmla="*/ 9 w 14"/>
                  <a:gd name="T19" fmla="*/ 9 h 12"/>
                  <a:gd name="T20" fmla="*/ 14 w 14"/>
                  <a:gd name="T21" fmla="*/ 16 h 12"/>
                  <a:gd name="T22" fmla="*/ 5 w 14"/>
                  <a:gd name="T23" fmla="*/ 12 h 12"/>
                  <a:gd name="T24" fmla="*/ 7 w 14"/>
                  <a:gd name="T25" fmla="*/ 12 h 12"/>
                  <a:gd name="T26" fmla="*/ 7 w 14"/>
                  <a:gd name="T27" fmla="*/ 9 h 12"/>
                  <a:gd name="T28" fmla="*/ 2 w 14"/>
                  <a:gd name="T29" fmla="*/ 9 h 12"/>
                  <a:gd name="T30" fmla="*/ 5 w 14"/>
                  <a:gd name="T31" fmla="*/ 12 h 12"/>
                  <a:gd name="T32" fmla="*/ 12 w 14"/>
                  <a:gd name="T33" fmla="*/ 5 h 12"/>
                  <a:gd name="T34" fmla="*/ 9 w 14"/>
                  <a:gd name="T35" fmla="*/ 2 h 12"/>
                  <a:gd name="T36" fmla="*/ 9 w 14"/>
                  <a:gd name="T37" fmla="*/ 7 h 12"/>
                  <a:gd name="T38" fmla="*/ 14 w 14"/>
                  <a:gd name="T39" fmla="*/ 7 h 12"/>
                  <a:gd name="T40" fmla="*/ 12 w 14"/>
                  <a:gd name="T41" fmla="*/ 5 h 1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4"/>
                  <a:gd name="T64" fmla="*/ 0 h 12"/>
                  <a:gd name="T65" fmla="*/ 14 w 14"/>
                  <a:gd name="T66" fmla="*/ 12 h 1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4" h="12">
                    <a:moveTo>
                      <a:pt x="11" y="9"/>
                    </a:moveTo>
                    <a:cubicBezTo>
                      <a:pt x="10" y="10"/>
                      <a:pt x="10" y="11"/>
                      <a:pt x="11" y="12"/>
                    </a:cubicBezTo>
                    <a:cubicBezTo>
                      <a:pt x="8" y="10"/>
                      <a:pt x="4" y="7"/>
                      <a:pt x="0" y="4"/>
                    </a:cubicBezTo>
                    <a:cubicBezTo>
                      <a:pt x="2" y="3"/>
                      <a:pt x="3" y="2"/>
                      <a:pt x="4" y="0"/>
                    </a:cubicBezTo>
                    <a:cubicBezTo>
                      <a:pt x="7" y="3"/>
                      <a:pt x="11" y="6"/>
                      <a:pt x="14" y="8"/>
                    </a:cubicBezTo>
                    <a:cubicBezTo>
                      <a:pt x="13" y="8"/>
                      <a:pt x="11" y="8"/>
                      <a:pt x="11" y="9"/>
                    </a:cubicBezTo>
                    <a:close/>
                    <a:moveTo>
                      <a:pt x="6" y="7"/>
                    </a:moveTo>
                    <a:cubicBezTo>
                      <a:pt x="7" y="8"/>
                      <a:pt x="9" y="9"/>
                      <a:pt x="9" y="8"/>
                    </a:cubicBezTo>
                    <a:cubicBezTo>
                      <a:pt x="10" y="7"/>
                      <a:pt x="9" y="5"/>
                      <a:pt x="8" y="5"/>
                    </a:cubicBezTo>
                    <a:cubicBezTo>
                      <a:pt x="7" y="4"/>
                      <a:pt x="5" y="3"/>
                      <a:pt x="4" y="4"/>
                    </a:cubicBezTo>
                    <a:cubicBezTo>
                      <a:pt x="3" y="5"/>
                      <a:pt x="5" y="6"/>
                      <a:pt x="6" y="7"/>
                    </a:cubicBezTo>
                    <a:moveTo>
                      <a:pt x="2" y="5"/>
                    </a:moveTo>
                    <a:cubicBezTo>
                      <a:pt x="3" y="6"/>
                      <a:pt x="3" y="6"/>
                      <a:pt x="3" y="5"/>
                    </a:cubicBezTo>
                    <a:cubicBezTo>
                      <a:pt x="4" y="5"/>
                      <a:pt x="3" y="5"/>
                      <a:pt x="3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2" y="5"/>
                      <a:pt x="2" y="5"/>
                    </a:cubicBezTo>
                    <a:moveTo>
                      <a:pt x="5" y="2"/>
                    </a:moveTo>
                    <a:cubicBezTo>
                      <a:pt x="5" y="1"/>
                      <a:pt x="4" y="1"/>
                      <a:pt x="4" y="1"/>
                    </a:cubicBezTo>
                    <a:cubicBezTo>
                      <a:pt x="3" y="2"/>
                      <a:pt x="4" y="2"/>
                      <a:pt x="4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6" y="2"/>
                      <a:pt x="5" y="2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79" name="Freeform 781"/>
              <p:cNvSpPr>
                <a:spLocks noChangeArrowheads="1"/>
              </p:cNvSpPr>
              <p:nvPr/>
            </p:nvSpPr>
            <p:spPr bwMode="auto">
              <a:xfrm>
                <a:off x="1238" y="225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0 w 3"/>
                  <a:gd name="T5" fmla="*/ 3 h 3"/>
                  <a:gd name="T6" fmla="*/ 0 w 3"/>
                  <a:gd name="T7" fmla="*/ 0 h 3"/>
                  <a:gd name="T8" fmla="*/ 3 w 3"/>
                  <a:gd name="T9" fmla="*/ 3 h 3"/>
                  <a:gd name="T10" fmla="*/ 3 w 3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3"/>
                  <a:gd name="T20" fmla="*/ 3 w 3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80" name="Freeform 782"/>
              <p:cNvSpPr>
                <a:spLocks noEditPoints="1" noChangeArrowheads="1"/>
              </p:cNvSpPr>
              <p:nvPr/>
            </p:nvSpPr>
            <p:spPr bwMode="auto">
              <a:xfrm>
                <a:off x="1283" y="261"/>
                <a:ext cx="7" cy="4"/>
              </a:xfrm>
              <a:custGeom>
                <a:avLst/>
                <a:gdLst>
                  <a:gd name="T0" fmla="*/ 5 w 3"/>
                  <a:gd name="T1" fmla="*/ 0 h 2"/>
                  <a:gd name="T2" fmla="*/ 5 w 3"/>
                  <a:gd name="T3" fmla="*/ 4 h 2"/>
                  <a:gd name="T4" fmla="*/ 2 w 3"/>
                  <a:gd name="T5" fmla="*/ 2 h 2"/>
                  <a:gd name="T6" fmla="*/ 0 w 3"/>
                  <a:gd name="T7" fmla="*/ 0 h 2"/>
                  <a:gd name="T8" fmla="*/ 5 w 3"/>
                  <a:gd name="T9" fmla="*/ 0 h 2"/>
                  <a:gd name="T10" fmla="*/ 2 w 3"/>
                  <a:gd name="T11" fmla="*/ 2 h 2"/>
                  <a:gd name="T12" fmla="*/ 5 w 3"/>
                  <a:gd name="T13" fmla="*/ 2 h 2"/>
                  <a:gd name="T14" fmla="*/ 5 w 3"/>
                  <a:gd name="T15" fmla="*/ 2 h 2"/>
                  <a:gd name="T16" fmla="*/ 2 w 3"/>
                  <a:gd name="T17" fmla="*/ 0 h 2"/>
                  <a:gd name="T18" fmla="*/ 2 w 3"/>
                  <a:gd name="T19" fmla="*/ 2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"/>
                  <a:gd name="T31" fmla="*/ 0 h 2"/>
                  <a:gd name="T32" fmla="*/ 3 w 3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3" y="1"/>
                      <a:pt x="2" y="2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81" name="Freeform 783"/>
              <p:cNvSpPr>
                <a:spLocks noChangeArrowheads="1"/>
              </p:cNvSpPr>
              <p:nvPr/>
            </p:nvSpPr>
            <p:spPr bwMode="auto">
              <a:xfrm>
                <a:off x="1231" y="213"/>
                <a:ext cx="10" cy="15"/>
              </a:xfrm>
              <a:custGeom>
                <a:avLst/>
                <a:gdLst>
                  <a:gd name="T0" fmla="*/ 0 w 4"/>
                  <a:gd name="T1" fmla="*/ 13 h 6"/>
                  <a:gd name="T2" fmla="*/ 0 w 4"/>
                  <a:gd name="T3" fmla="*/ 15 h 6"/>
                  <a:gd name="T4" fmla="*/ 10 w 4"/>
                  <a:gd name="T5" fmla="*/ 3 h 6"/>
                  <a:gd name="T6" fmla="*/ 10 w 4"/>
                  <a:gd name="T7" fmla="*/ 0 h 6"/>
                  <a:gd name="T8" fmla="*/ 0 w 4"/>
                  <a:gd name="T9" fmla="*/ 13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6"/>
                  <a:gd name="T17" fmla="*/ 4 w 4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6">
                    <a:moveTo>
                      <a:pt x="0" y="5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4"/>
                      <a:pt x="3" y="2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2" y="4"/>
                      <a:pt x="0" y="5"/>
                    </a:cubicBezTo>
                    <a:close/>
                  </a:path>
                </a:pathLst>
              </a:custGeom>
              <a:solidFill>
                <a:srgbClr val="5C5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82" name="Freeform 784"/>
              <p:cNvSpPr>
                <a:spLocks noChangeArrowheads="1"/>
              </p:cNvSpPr>
              <p:nvPr/>
            </p:nvSpPr>
            <p:spPr bwMode="auto">
              <a:xfrm>
                <a:off x="1231" y="225"/>
                <a:ext cx="59" cy="45"/>
              </a:xfrm>
              <a:custGeom>
                <a:avLst/>
                <a:gdLst>
                  <a:gd name="T0" fmla="*/ 59 w 25"/>
                  <a:gd name="T1" fmla="*/ 45 h 19"/>
                  <a:gd name="T2" fmla="*/ 59 w 25"/>
                  <a:gd name="T3" fmla="*/ 45 h 19"/>
                  <a:gd name="T4" fmla="*/ 0 w 25"/>
                  <a:gd name="T5" fmla="*/ 2 h 19"/>
                  <a:gd name="T6" fmla="*/ 0 w 25"/>
                  <a:gd name="T7" fmla="*/ 0 h 19"/>
                  <a:gd name="T8" fmla="*/ 59 w 25"/>
                  <a:gd name="T9" fmla="*/ 45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19"/>
                  <a:gd name="T17" fmla="*/ 25 w 25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19">
                    <a:moveTo>
                      <a:pt x="25" y="19"/>
                    </a:moveTo>
                    <a:cubicBezTo>
                      <a:pt x="25" y="19"/>
                      <a:pt x="25" y="19"/>
                      <a:pt x="25" y="19"/>
                    </a:cubicBezTo>
                    <a:cubicBezTo>
                      <a:pt x="16" y="13"/>
                      <a:pt x="8" y="7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6"/>
                      <a:pt x="17" y="13"/>
                      <a:pt x="25" y="19"/>
                    </a:cubicBezTo>
                    <a:close/>
                  </a:path>
                </a:pathLst>
              </a:custGeom>
              <a:solidFill>
                <a:srgbClr val="8583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83" name="Freeform 785"/>
              <p:cNvSpPr>
                <a:spLocks noEditPoints="1" noChangeArrowheads="1"/>
              </p:cNvSpPr>
              <p:nvPr/>
            </p:nvSpPr>
            <p:spPr bwMode="auto">
              <a:xfrm>
                <a:off x="1229" y="211"/>
                <a:ext cx="73" cy="62"/>
              </a:xfrm>
              <a:custGeom>
                <a:avLst/>
                <a:gdLst>
                  <a:gd name="T0" fmla="*/ 73 w 31"/>
                  <a:gd name="T1" fmla="*/ 48 h 26"/>
                  <a:gd name="T2" fmla="*/ 64 w 31"/>
                  <a:gd name="T3" fmla="*/ 62 h 26"/>
                  <a:gd name="T4" fmla="*/ 0 w 31"/>
                  <a:gd name="T5" fmla="*/ 14 h 26"/>
                  <a:gd name="T6" fmla="*/ 12 w 31"/>
                  <a:gd name="T7" fmla="*/ 0 h 26"/>
                  <a:gd name="T8" fmla="*/ 73 w 31"/>
                  <a:gd name="T9" fmla="*/ 48 h 26"/>
                  <a:gd name="T10" fmla="*/ 2 w 31"/>
                  <a:gd name="T11" fmla="*/ 14 h 26"/>
                  <a:gd name="T12" fmla="*/ 61 w 31"/>
                  <a:gd name="T13" fmla="*/ 60 h 26"/>
                  <a:gd name="T14" fmla="*/ 68 w 31"/>
                  <a:gd name="T15" fmla="*/ 45 h 26"/>
                  <a:gd name="T16" fmla="*/ 12 w 31"/>
                  <a:gd name="T17" fmla="*/ 2 h 26"/>
                  <a:gd name="T18" fmla="*/ 2 w 31"/>
                  <a:gd name="T19" fmla="*/ 14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"/>
                  <a:gd name="T31" fmla="*/ 0 h 26"/>
                  <a:gd name="T32" fmla="*/ 31 w 31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" h="26">
                    <a:moveTo>
                      <a:pt x="31" y="20"/>
                    </a:moveTo>
                    <a:cubicBezTo>
                      <a:pt x="29" y="22"/>
                      <a:pt x="28" y="24"/>
                      <a:pt x="27" y="26"/>
                    </a:cubicBezTo>
                    <a:cubicBezTo>
                      <a:pt x="18" y="19"/>
                      <a:pt x="9" y="13"/>
                      <a:pt x="0" y="6"/>
                    </a:cubicBezTo>
                    <a:cubicBezTo>
                      <a:pt x="1" y="4"/>
                      <a:pt x="3" y="2"/>
                      <a:pt x="5" y="0"/>
                    </a:cubicBezTo>
                    <a:cubicBezTo>
                      <a:pt x="13" y="7"/>
                      <a:pt x="22" y="13"/>
                      <a:pt x="31" y="20"/>
                    </a:cubicBezTo>
                    <a:close/>
                    <a:moveTo>
                      <a:pt x="1" y="6"/>
                    </a:moveTo>
                    <a:cubicBezTo>
                      <a:pt x="9" y="12"/>
                      <a:pt x="18" y="19"/>
                      <a:pt x="26" y="25"/>
                    </a:cubicBezTo>
                    <a:cubicBezTo>
                      <a:pt x="27" y="23"/>
                      <a:pt x="28" y="21"/>
                      <a:pt x="29" y="19"/>
                    </a:cubicBezTo>
                    <a:cubicBezTo>
                      <a:pt x="21" y="13"/>
                      <a:pt x="13" y="7"/>
                      <a:pt x="5" y="1"/>
                    </a:cubicBezTo>
                    <a:cubicBezTo>
                      <a:pt x="4" y="3"/>
                      <a:pt x="3" y="5"/>
                      <a:pt x="1" y="6"/>
                    </a:cubicBezTo>
                  </a:path>
                </a:pathLst>
              </a:custGeom>
              <a:solidFill>
                <a:srgbClr val="D3D1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84" name="Freeform 786"/>
              <p:cNvSpPr>
                <a:spLocks noChangeArrowheads="1"/>
              </p:cNvSpPr>
              <p:nvPr/>
            </p:nvSpPr>
            <p:spPr bwMode="auto">
              <a:xfrm>
                <a:off x="1290" y="256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3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"/>
                  <a:gd name="T23" fmla="*/ 3 w 3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85" name="Freeform 787"/>
              <p:cNvSpPr>
                <a:spLocks noChangeArrowheads="1"/>
              </p:cNvSpPr>
              <p:nvPr/>
            </p:nvSpPr>
            <p:spPr bwMode="auto">
              <a:xfrm>
                <a:off x="1241" y="223"/>
                <a:ext cx="16" cy="14"/>
              </a:xfrm>
              <a:custGeom>
                <a:avLst/>
                <a:gdLst>
                  <a:gd name="T0" fmla="*/ 11 w 7"/>
                  <a:gd name="T1" fmla="*/ 5 h 6"/>
                  <a:gd name="T2" fmla="*/ 14 w 7"/>
                  <a:gd name="T3" fmla="*/ 12 h 6"/>
                  <a:gd name="T4" fmla="*/ 7 w 7"/>
                  <a:gd name="T5" fmla="*/ 9 h 6"/>
                  <a:gd name="T6" fmla="*/ 2 w 7"/>
                  <a:gd name="T7" fmla="*/ 2 h 6"/>
                  <a:gd name="T8" fmla="*/ 11 w 7"/>
                  <a:gd name="T9" fmla="*/ 5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6"/>
                  <a:gd name="T17" fmla="*/ 7 w 7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6">
                    <a:moveTo>
                      <a:pt x="5" y="2"/>
                    </a:moveTo>
                    <a:cubicBezTo>
                      <a:pt x="6" y="2"/>
                      <a:pt x="7" y="4"/>
                      <a:pt x="6" y="5"/>
                    </a:cubicBezTo>
                    <a:cubicBezTo>
                      <a:pt x="6" y="6"/>
                      <a:pt x="4" y="5"/>
                      <a:pt x="3" y="4"/>
                    </a:cubicBezTo>
                    <a:cubicBezTo>
                      <a:pt x="2" y="3"/>
                      <a:pt x="0" y="2"/>
                      <a:pt x="1" y="1"/>
                    </a:cubicBezTo>
                    <a:cubicBezTo>
                      <a:pt x="2" y="0"/>
                      <a:pt x="4" y="1"/>
                      <a:pt x="5" y="2"/>
                    </a:cubicBezTo>
                    <a:close/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86" name="Freeform 788"/>
              <p:cNvSpPr>
                <a:spLocks noChangeArrowheads="1"/>
              </p:cNvSpPr>
              <p:nvPr/>
            </p:nvSpPr>
            <p:spPr bwMode="auto">
              <a:xfrm>
                <a:off x="1286" y="26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  <a:gd name="T8" fmla="*/ 2 w 2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4C2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87" name="Freeform 789"/>
              <p:cNvSpPr>
                <a:spLocks noEditPoints="1" noChangeArrowheads="1"/>
              </p:cNvSpPr>
              <p:nvPr/>
            </p:nvSpPr>
            <p:spPr bwMode="auto">
              <a:xfrm>
                <a:off x="1236" y="225"/>
                <a:ext cx="7" cy="5"/>
              </a:xfrm>
              <a:custGeom>
                <a:avLst/>
                <a:gdLst>
                  <a:gd name="T0" fmla="*/ 5 w 3"/>
                  <a:gd name="T1" fmla="*/ 0 h 2"/>
                  <a:gd name="T2" fmla="*/ 5 w 3"/>
                  <a:gd name="T3" fmla="*/ 3 h 2"/>
                  <a:gd name="T4" fmla="*/ 2 w 3"/>
                  <a:gd name="T5" fmla="*/ 3 h 2"/>
                  <a:gd name="T6" fmla="*/ 0 w 3"/>
                  <a:gd name="T7" fmla="*/ 0 h 2"/>
                  <a:gd name="T8" fmla="*/ 5 w 3"/>
                  <a:gd name="T9" fmla="*/ 0 h 2"/>
                  <a:gd name="T10" fmla="*/ 2 w 3"/>
                  <a:gd name="T11" fmla="*/ 3 h 2"/>
                  <a:gd name="T12" fmla="*/ 5 w 3"/>
                  <a:gd name="T13" fmla="*/ 3 h 2"/>
                  <a:gd name="T14" fmla="*/ 5 w 3"/>
                  <a:gd name="T15" fmla="*/ 3 h 2"/>
                  <a:gd name="T16" fmla="*/ 5 w 3"/>
                  <a:gd name="T17" fmla="*/ 3 h 2"/>
                  <a:gd name="T18" fmla="*/ 2 w 3"/>
                  <a:gd name="T19" fmla="*/ 0 h 2"/>
                  <a:gd name="T20" fmla="*/ 2 w 3"/>
                  <a:gd name="T21" fmla="*/ 3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"/>
                  <a:gd name="T34" fmla="*/ 0 h 2"/>
                  <a:gd name="T35" fmla="*/ 3 w 3"/>
                  <a:gd name="T36" fmla="*/ 2 h 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3" y="1"/>
                      <a:pt x="2" y="1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88" name="Freeform 790"/>
              <p:cNvSpPr>
                <a:spLocks noEditPoints="1" noChangeArrowheads="1"/>
              </p:cNvSpPr>
              <p:nvPr/>
            </p:nvSpPr>
            <p:spPr bwMode="auto">
              <a:xfrm>
                <a:off x="1264" y="237"/>
                <a:ext cx="31" cy="31"/>
              </a:xfrm>
              <a:custGeom>
                <a:avLst/>
                <a:gdLst>
                  <a:gd name="T0" fmla="*/ 7 w 13"/>
                  <a:gd name="T1" fmla="*/ 0 h 13"/>
                  <a:gd name="T2" fmla="*/ 31 w 13"/>
                  <a:gd name="T3" fmla="*/ 19 h 13"/>
                  <a:gd name="T4" fmla="*/ 24 w 13"/>
                  <a:gd name="T5" fmla="*/ 31 h 13"/>
                  <a:gd name="T6" fmla="*/ 0 w 13"/>
                  <a:gd name="T7" fmla="*/ 12 h 13"/>
                  <a:gd name="T8" fmla="*/ 7 w 13"/>
                  <a:gd name="T9" fmla="*/ 10 h 13"/>
                  <a:gd name="T10" fmla="*/ 7 w 13"/>
                  <a:gd name="T11" fmla="*/ 0 h 13"/>
                  <a:gd name="T12" fmla="*/ 14 w 13"/>
                  <a:gd name="T13" fmla="*/ 19 h 13"/>
                  <a:gd name="T14" fmla="*/ 24 w 13"/>
                  <a:gd name="T15" fmla="*/ 21 h 13"/>
                  <a:gd name="T16" fmla="*/ 19 w 13"/>
                  <a:gd name="T17" fmla="*/ 14 h 13"/>
                  <a:gd name="T18" fmla="*/ 12 w 13"/>
                  <a:gd name="T19" fmla="*/ 12 h 13"/>
                  <a:gd name="T20" fmla="*/ 14 w 13"/>
                  <a:gd name="T21" fmla="*/ 19 h 13"/>
                  <a:gd name="T22" fmla="*/ 21 w 13"/>
                  <a:gd name="T23" fmla="*/ 26 h 13"/>
                  <a:gd name="T24" fmla="*/ 24 w 13"/>
                  <a:gd name="T25" fmla="*/ 29 h 13"/>
                  <a:gd name="T26" fmla="*/ 24 w 13"/>
                  <a:gd name="T27" fmla="*/ 24 h 13"/>
                  <a:gd name="T28" fmla="*/ 19 w 13"/>
                  <a:gd name="T29" fmla="*/ 24 h 13"/>
                  <a:gd name="T30" fmla="*/ 21 w 13"/>
                  <a:gd name="T31" fmla="*/ 26 h 13"/>
                  <a:gd name="T32" fmla="*/ 29 w 13"/>
                  <a:gd name="T33" fmla="*/ 17 h 13"/>
                  <a:gd name="T34" fmla="*/ 24 w 13"/>
                  <a:gd name="T35" fmla="*/ 17 h 13"/>
                  <a:gd name="T36" fmla="*/ 26 w 13"/>
                  <a:gd name="T37" fmla="*/ 19 h 13"/>
                  <a:gd name="T38" fmla="*/ 29 w 13"/>
                  <a:gd name="T39" fmla="*/ 21 h 13"/>
                  <a:gd name="T40" fmla="*/ 29 w 13"/>
                  <a:gd name="T41" fmla="*/ 17 h 1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3"/>
                  <a:gd name="T64" fmla="*/ 0 h 13"/>
                  <a:gd name="T65" fmla="*/ 13 w 13"/>
                  <a:gd name="T66" fmla="*/ 13 h 1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3" h="13">
                    <a:moveTo>
                      <a:pt x="3" y="0"/>
                    </a:moveTo>
                    <a:cubicBezTo>
                      <a:pt x="6" y="3"/>
                      <a:pt x="10" y="6"/>
                      <a:pt x="13" y="8"/>
                    </a:cubicBezTo>
                    <a:cubicBezTo>
                      <a:pt x="12" y="10"/>
                      <a:pt x="11" y="11"/>
                      <a:pt x="10" y="13"/>
                    </a:cubicBezTo>
                    <a:cubicBezTo>
                      <a:pt x="7" y="10"/>
                      <a:pt x="3" y="7"/>
                      <a:pt x="0" y="5"/>
                    </a:cubicBezTo>
                    <a:cubicBezTo>
                      <a:pt x="1" y="5"/>
                      <a:pt x="3" y="5"/>
                      <a:pt x="3" y="4"/>
                    </a:cubicBezTo>
                    <a:cubicBezTo>
                      <a:pt x="4" y="3"/>
                      <a:pt x="4" y="1"/>
                      <a:pt x="3" y="0"/>
                    </a:cubicBezTo>
                    <a:close/>
                    <a:moveTo>
                      <a:pt x="6" y="8"/>
                    </a:moveTo>
                    <a:cubicBezTo>
                      <a:pt x="7" y="9"/>
                      <a:pt x="9" y="10"/>
                      <a:pt x="10" y="9"/>
                    </a:cubicBezTo>
                    <a:cubicBezTo>
                      <a:pt x="10" y="8"/>
                      <a:pt x="9" y="6"/>
                      <a:pt x="8" y="6"/>
                    </a:cubicBezTo>
                    <a:cubicBezTo>
                      <a:pt x="7" y="5"/>
                      <a:pt x="5" y="4"/>
                      <a:pt x="5" y="5"/>
                    </a:cubicBezTo>
                    <a:cubicBezTo>
                      <a:pt x="4" y="6"/>
                      <a:pt x="5" y="8"/>
                      <a:pt x="6" y="8"/>
                    </a:cubicBezTo>
                    <a:moveTo>
                      <a:pt x="9" y="11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1"/>
                      <a:pt x="10" y="11"/>
                      <a:pt x="10" y="10"/>
                    </a:cubicBezTo>
                    <a:cubicBezTo>
                      <a:pt x="9" y="10"/>
                      <a:pt x="9" y="10"/>
                      <a:pt x="8" y="10"/>
                    </a:cubicBezTo>
                    <a:cubicBezTo>
                      <a:pt x="8" y="10"/>
                      <a:pt x="9" y="11"/>
                      <a:pt x="9" y="11"/>
                    </a:cubicBezTo>
                    <a:moveTo>
                      <a:pt x="12" y="7"/>
                    </a:moveTo>
                    <a:cubicBezTo>
                      <a:pt x="11" y="7"/>
                      <a:pt x="11" y="7"/>
                      <a:pt x="10" y="7"/>
                    </a:cubicBezTo>
                    <a:cubicBezTo>
                      <a:pt x="10" y="7"/>
                      <a:pt x="10" y="8"/>
                      <a:pt x="11" y="8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8"/>
                      <a:pt x="12" y="8"/>
                      <a:pt x="12" y="7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89" name="Freeform 791"/>
              <p:cNvSpPr>
                <a:spLocks noChangeArrowheads="1"/>
              </p:cNvSpPr>
              <p:nvPr/>
            </p:nvSpPr>
            <p:spPr bwMode="auto">
              <a:xfrm>
                <a:off x="1257" y="235"/>
                <a:ext cx="17" cy="14"/>
              </a:xfrm>
              <a:custGeom>
                <a:avLst/>
                <a:gdLst>
                  <a:gd name="T0" fmla="*/ 12 w 7"/>
                  <a:gd name="T1" fmla="*/ 2 h 6"/>
                  <a:gd name="T2" fmla="*/ 15 w 7"/>
                  <a:gd name="T3" fmla="*/ 2 h 6"/>
                  <a:gd name="T4" fmla="*/ 15 w 7"/>
                  <a:gd name="T5" fmla="*/ 12 h 6"/>
                  <a:gd name="T6" fmla="*/ 7 w 7"/>
                  <a:gd name="T7" fmla="*/ 14 h 6"/>
                  <a:gd name="T8" fmla="*/ 5 w 7"/>
                  <a:gd name="T9" fmla="*/ 12 h 6"/>
                  <a:gd name="T10" fmla="*/ 2 w 7"/>
                  <a:gd name="T11" fmla="*/ 9 h 6"/>
                  <a:gd name="T12" fmla="*/ 2 w 7"/>
                  <a:gd name="T13" fmla="*/ 2 h 6"/>
                  <a:gd name="T14" fmla="*/ 10 w 7"/>
                  <a:gd name="T15" fmla="*/ 0 h 6"/>
                  <a:gd name="T16" fmla="*/ 12 w 7"/>
                  <a:gd name="T17" fmla="*/ 2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6"/>
                  <a:gd name="T29" fmla="*/ 7 w 7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6">
                    <a:moveTo>
                      <a:pt x="5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7" y="4"/>
                      <a:pt x="6" y="5"/>
                    </a:cubicBezTo>
                    <a:cubicBezTo>
                      <a:pt x="6" y="6"/>
                      <a:pt x="4" y="6"/>
                      <a:pt x="3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3" y="0"/>
                      <a:pt x="4" y="0"/>
                    </a:cubicBez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9895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90" name="Freeform 792"/>
              <p:cNvSpPr>
                <a:spLocks noChangeArrowheads="1"/>
              </p:cNvSpPr>
              <p:nvPr/>
            </p:nvSpPr>
            <p:spPr bwMode="auto">
              <a:xfrm>
                <a:off x="1226" y="225"/>
                <a:ext cx="67" cy="50"/>
              </a:xfrm>
              <a:custGeom>
                <a:avLst/>
                <a:gdLst>
                  <a:gd name="T0" fmla="*/ 67 w 28"/>
                  <a:gd name="T1" fmla="*/ 48 h 21"/>
                  <a:gd name="T2" fmla="*/ 65 w 28"/>
                  <a:gd name="T3" fmla="*/ 50 h 21"/>
                  <a:gd name="T4" fmla="*/ 0 w 28"/>
                  <a:gd name="T5" fmla="*/ 0 h 21"/>
                  <a:gd name="T6" fmla="*/ 2 w 28"/>
                  <a:gd name="T7" fmla="*/ 0 h 21"/>
                  <a:gd name="T8" fmla="*/ 67 w 28"/>
                  <a:gd name="T9" fmla="*/ 48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1"/>
                  <a:gd name="T17" fmla="*/ 28 w 28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1">
                    <a:moveTo>
                      <a:pt x="28" y="20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18" y="14"/>
                      <a:pt x="9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0" y="7"/>
                      <a:pt x="19" y="13"/>
                      <a:pt x="28" y="20"/>
                    </a:cubicBezTo>
                    <a:close/>
                  </a:path>
                </a:pathLst>
              </a:custGeom>
              <a:solidFill>
                <a:srgbClr val="ADA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91" name="Freeform 793"/>
              <p:cNvSpPr>
                <a:spLocks noChangeArrowheads="1"/>
              </p:cNvSpPr>
              <p:nvPr/>
            </p:nvSpPr>
            <p:spPr bwMode="auto">
              <a:xfrm>
                <a:off x="1226" y="211"/>
                <a:ext cx="15" cy="14"/>
              </a:xfrm>
              <a:custGeom>
                <a:avLst/>
                <a:gdLst>
                  <a:gd name="T0" fmla="*/ 3 w 6"/>
                  <a:gd name="T1" fmla="*/ 14 h 6"/>
                  <a:gd name="T2" fmla="*/ 0 w 6"/>
                  <a:gd name="T3" fmla="*/ 14 h 6"/>
                  <a:gd name="T4" fmla="*/ 13 w 6"/>
                  <a:gd name="T5" fmla="*/ 2 h 6"/>
                  <a:gd name="T6" fmla="*/ 15 w 6"/>
                  <a:gd name="T7" fmla="*/ 0 h 6"/>
                  <a:gd name="T8" fmla="*/ 3 w 6"/>
                  <a:gd name="T9" fmla="*/ 14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6"/>
                  <a:gd name="T17" fmla="*/ 6 w 6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6">
                    <a:moveTo>
                      <a:pt x="1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4"/>
                      <a:pt x="4" y="3"/>
                      <a:pt x="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2" y="4"/>
                      <a:pt x="1" y="6"/>
                    </a:cubicBezTo>
                    <a:close/>
                  </a:path>
                </a:pathLst>
              </a:custGeom>
              <a:solidFill>
                <a:srgbClr val="7775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92" name="Freeform 794"/>
              <p:cNvSpPr>
                <a:spLocks noChangeArrowheads="1"/>
              </p:cNvSpPr>
              <p:nvPr/>
            </p:nvSpPr>
            <p:spPr bwMode="auto">
              <a:xfrm>
                <a:off x="1267" y="540"/>
                <a:ext cx="33" cy="22"/>
              </a:xfrm>
              <a:custGeom>
                <a:avLst/>
                <a:gdLst>
                  <a:gd name="T0" fmla="*/ 31 w 14"/>
                  <a:gd name="T1" fmla="*/ 20 h 9"/>
                  <a:gd name="T2" fmla="*/ 28 w 14"/>
                  <a:gd name="T3" fmla="*/ 22 h 9"/>
                  <a:gd name="T4" fmla="*/ 0 w 14"/>
                  <a:gd name="T5" fmla="*/ 15 h 9"/>
                  <a:gd name="T6" fmla="*/ 0 w 14"/>
                  <a:gd name="T7" fmla="*/ 12 h 9"/>
                  <a:gd name="T8" fmla="*/ 2 w 14"/>
                  <a:gd name="T9" fmla="*/ 2 h 9"/>
                  <a:gd name="T10" fmla="*/ 5 w 14"/>
                  <a:gd name="T11" fmla="*/ 0 h 9"/>
                  <a:gd name="T12" fmla="*/ 31 w 14"/>
                  <a:gd name="T13" fmla="*/ 7 h 9"/>
                  <a:gd name="T14" fmla="*/ 33 w 14"/>
                  <a:gd name="T15" fmla="*/ 10 h 9"/>
                  <a:gd name="T16" fmla="*/ 31 w 14"/>
                  <a:gd name="T17" fmla="*/ 20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"/>
                  <a:gd name="T28" fmla="*/ 0 h 9"/>
                  <a:gd name="T29" fmla="*/ 14 w 14"/>
                  <a:gd name="T30" fmla="*/ 9 h 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" h="9">
                    <a:moveTo>
                      <a:pt x="13" y="8"/>
                    </a:moveTo>
                    <a:cubicBezTo>
                      <a:pt x="13" y="9"/>
                      <a:pt x="12" y="9"/>
                      <a:pt x="12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4" y="4"/>
                      <a:pt x="14" y="4"/>
                    </a:cubicBezTo>
                    <a:lnTo>
                      <a:pt x="13" y="8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93" name="Freeform 795"/>
              <p:cNvSpPr>
                <a:spLocks noChangeArrowheads="1"/>
              </p:cNvSpPr>
              <p:nvPr/>
            </p:nvSpPr>
            <p:spPr bwMode="auto">
              <a:xfrm>
                <a:off x="1203" y="512"/>
                <a:ext cx="94" cy="59"/>
              </a:xfrm>
              <a:custGeom>
                <a:avLst/>
                <a:gdLst>
                  <a:gd name="T0" fmla="*/ 87 w 40"/>
                  <a:gd name="T1" fmla="*/ 57 h 25"/>
                  <a:gd name="T2" fmla="*/ 80 w 40"/>
                  <a:gd name="T3" fmla="*/ 59 h 25"/>
                  <a:gd name="T4" fmla="*/ 2 w 40"/>
                  <a:gd name="T5" fmla="*/ 40 h 25"/>
                  <a:gd name="T6" fmla="*/ 0 w 40"/>
                  <a:gd name="T7" fmla="*/ 33 h 25"/>
                  <a:gd name="T8" fmla="*/ 7 w 40"/>
                  <a:gd name="T9" fmla="*/ 5 h 25"/>
                  <a:gd name="T10" fmla="*/ 14 w 40"/>
                  <a:gd name="T11" fmla="*/ 2 h 25"/>
                  <a:gd name="T12" fmla="*/ 92 w 40"/>
                  <a:gd name="T13" fmla="*/ 21 h 25"/>
                  <a:gd name="T14" fmla="*/ 94 w 40"/>
                  <a:gd name="T15" fmla="*/ 28 h 25"/>
                  <a:gd name="T16" fmla="*/ 87 w 40"/>
                  <a:gd name="T17" fmla="*/ 57 h 2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0"/>
                  <a:gd name="T28" fmla="*/ 0 h 25"/>
                  <a:gd name="T29" fmla="*/ 40 w 40"/>
                  <a:gd name="T30" fmla="*/ 25 h 2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0" h="25">
                    <a:moveTo>
                      <a:pt x="37" y="24"/>
                    </a:moveTo>
                    <a:cubicBezTo>
                      <a:pt x="37" y="25"/>
                      <a:pt x="36" y="25"/>
                      <a:pt x="34" y="25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6"/>
                      <a:pt x="0" y="15"/>
                      <a:pt x="0" y="1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40" y="10"/>
                      <a:pt x="40" y="11"/>
                      <a:pt x="40" y="12"/>
                    </a:cubicBezTo>
                    <a:lnTo>
                      <a:pt x="37" y="2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94" name="Freeform 796"/>
              <p:cNvSpPr>
                <a:spLocks noChangeArrowheads="1"/>
              </p:cNvSpPr>
              <p:nvPr/>
            </p:nvSpPr>
            <p:spPr bwMode="auto">
              <a:xfrm>
                <a:off x="1205" y="517"/>
                <a:ext cx="90" cy="52"/>
              </a:xfrm>
              <a:custGeom>
                <a:avLst/>
                <a:gdLst>
                  <a:gd name="T0" fmla="*/ 2 w 38"/>
                  <a:gd name="T1" fmla="*/ 31 h 22"/>
                  <a:gd name="T2" fmla="*/ 0 w 38"/>
                  <a:gd name="T3" fmla="*/ 28 h 22"/>
                  <a:gd name="T4" fmla="*/ 7 w 38"/>
                  <a:gd name="T5" fmla="*/ 2 h 22"/>
                  <a:gd name="T6" fmla="*/ 9 w 38"/>
                  <a:gd name="T7" fmla="*/ 0 h 22"/>
                  <a:gd name="T8" fmla="*/ 88 w 38"/>
                  <a:gd name="T9" fmla="*/ 21 h 22"/>
                  <a:gd name="T10" fmla="*/ 90 w 38"/>
                  <a:gd name="T11" fmla="*/ 24 h 22"/>
                  <a:gd name="T12" fmla="*/ 83 w 38"/>
                  <a:gd name="T13" fmla="*/ 50 h 22"/>
                  <a:gd name="T14" fmla="*/ 81 w 38"/>
                  <a:gd name="T15" fmla="*/ 52 h 22"/>
                  <a:gd name="T16" fmla="*/ 2 w 38"/>
                  <a:gd name="T17" fmla="*/ 31 h 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8"/>
                  <a:gd name="T28" fmla="*/ 0 h 22"/>
                  <a:gd name="T29" fmla="*/ 38 w 38"/>
                  <a:gd name="T30" fmla="*/ 22 h 2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8" h="22">
                    <a:moveTo>
                      <a:pt x="1" y="13"/>
                    </a:moveTo>
                    <a:cubicBezTo>
                      <a:pt x="0" y="13"/>
                      <a:pt x="0" y="13"/>
                      <a:pt x="0" y="1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8" y="9"/>
                      <a:pt x="38" y="9"/>
                      <a:pt x="38" y="10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2"/>
                      <a:pt x="34" y="22"/>
                      <a:pt x="34" y="22"/>
                    </a:cubicBezTo>
                    <a:lnTo>
                      <a:pt x="1" y="13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95" name="Freeform 797"/>
              <p:cNvSpPr>
                <a:spLocks noChangeArrowheads="1"/>
              </p:cNvSpPr>
              <p:nvPr/>
            </p:nvSpPr>
            <p:spPr bwMode="auto">
              <a:xfrm>
                <a:off x="997" y="602"/>
                <a:ext cx="31" cy="14"/>
              </a:xfrm>
              <a:custGeom>
                <a:avLst/>
                <a:gdLst>
                  <a:gd name="T0" fmla="*/ 31 w 13"/>
                  <a:gd name="T1" fmla="*/ 12 h 6"/>
                  <a:gd name="T2" fmla="*/ 31 w 13"/>
                  <a:gd name="T3" fmla="*/ 14 h 6"/>
                  <a:gd name="T4" fmla="*/ 2 w 13"/>
                  <a:gd name="T5" fmla="*/ 14 h 6"/>
                  <a:gd name="T6" fmla="*/ 0 w 13"/>
                  <a:gd name="T7" fmla="*/ 12 h 6"/>
                  <a:gd name="T8" fmla="*/ 0 w 13"/>
                  <a:gd name="T9" fmla="*/ 2 h 6"/>
                  <a:gd name="T10" fmla="*/ 2 w 13"/>
                  <a:gd name="T11" fmla="*/ 0 h 6"/>
                  <a:gd name="T12" fmla="*/ 29 w 13"/>
                  <a:gd name="T13" fmla="*/ 0 h 6"/>
                  <a:gd name="T14" fmla="*/ 31 w 13"/>
                  <a:gd name="T15" fmla="*/ 2 h 6"/>
                  <a:gd name="T16" fmla="*/ 31 w 13"/>
                  <a:gd name="T17" fmla="*/ 12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"/>
                  <a:gd name="T28" fmla="*/ 0 h 6"/>
                  <a:gd name="T29" fmla="*/ 13 w 13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" h="6">
                    <a:moveTo>
                      <a:pt x="13" y="5"/>
                    </a:moveTo>
                    <a:cubicBezTo>
                      <a:pt x="13" y="5"/>
                      <a:pt x="13" y="6"/>
                      <a:pt x="13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lnTo>
                      <a:pt x="13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96" name="Freeform 798"/>
              <p:cNvSpPr>
                <a:spLocks noChangeArrowheads="1"/>
              </p:cNvSpPr>
              <p:nvPr/>
            </p:nvSpPr>
            <p:spPr bwMode="auto">
              <a:xfrm>
                <a:off x="933" y="590"/>
                <a:ext cx="92" cy="40"/>
              </a:xfrm>
              <a:custGeom>
                <a:avLst/>
                <a:gdLst>
                  <a:gd name="T0" fmla="*/ 92 w 39"/>
                  <a:gd name="T1" fmla="*/ 33 h 17"/>
                  <a:gd name="T2" fmla="*/ 87 w 39"/>
                  <a:gd name="T3" fmla="*/ 38 h 17"/>
                  <a:gd name="T4" fmla="*/ 7 w 39"/>
                  <a:gd name="T5" fmla="*/ 40 h 17"/>
                  <a:gd name="T6" fmla="*/ 0 w 39"/>
                  <a:gd name="T7" fmla="*/ 35 h 17"/>
                  <a:gd name="T8" fmla="*/ 0 w 39"/>
                  <a:gd name="T9" fmla="*/ 7 h 17"/>
                  <a:gd name="T10" fmla="*/ 5 w 39"/>
                  <a:gd name="T11" fmla="*/ 2 h 17"/>
                  <a:gd name="T12" fmla="*/ 85 w 39"/>
                  <a:gd name="T13" fmla="*/ 0 h 17"/>
                  <a:gd name="T14" fmla="*/ 92 w 39"/>
                  <a:gd name="T15" fmla="*/ 5 h 17"/>
                  <a:gd name="T16" fmla="*/ 92 w 39"/>
                  <a:gd name="T17" fmla="*/ 3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9"/>
                  <a:gd name="T28" fmla="*/ 0 h 17"/>
                  <a:gd name="T29" fmla="*/ 39 w 39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9" h="17">
                    <a:moveTo>
                      <a:pt x="39" y="14"/>
                    </a:moveTo>
                    <a:cubicBezTo>
                      <a:pt x="39" y="15"/>
                      <a:pt x="38" y="16"/>
                      <a:pt x="37" y="1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0" y="17"/>
                      <a:pt x="0" y="1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8" y="1"/>
                      <a:pt x="39" y="2"/>
                    </a:cubicBezTo>
                    <a:lnTo>
                      <a:pt x="39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97" name="Freeform 799"/>
              <p:cNvSpPr>
                <a:spLocks noChangeArrowheads="1"/>
              </p:cNvSpPr>
              <p:nvPr/>
            </p:nvSpPr>
            <p:spPr bwMode="auto">
              <a:xfrm>
                <a:off x="935" y="592"/>
                <a:ext cx="88" cy="36"/>
              </a:xfrm>
              <a:custGeom>
                <a:avLst/>
                <a:gdLst>
                  <a:gd name="T0" fmla="*/ 5 w 37"/>
                  <a:gd name="T1" fmla="*/ 36 h 15"/>
                  <a:gd name="T2" fmla="*/ 2 w 37"/>
                  <a:gd name="T3" fmla="*/ 34 h 15"/>
                  <a:gd name="T4" fmla="*/ 0 w 37"/>
                  <a:gd name="T5" fmla="*/ 5 h 15"/>
                  <a:gd name="T6" fmla="*/ 2 w 37"/>
                  <a:gd name="T7" fmla="*/ 2 h 15"/>
                  <a:gd name="T8" fmla="*/ 83 w 37"/>
                  <a:gd name="T9" fmla="*/ 0 h 15"/>
                  <a:gd name="T10" fmla="*/ 86 w 37"/>
                  <a:gd name="T11" fmla="*/ 2 h 15"/>
                  <a:gd name="T12" fmla="*/ 88 w 37"/>
                  <a:gd name="T13" fmla="*/ 31 h 15"/>
                  <a:gd name="T14" fmla="*/ 86 w 37"/>
                  <a:gd name="T15" fmla="*/ 34 h 15"/>
                  <a:gd name="T16" fmla="*/ 5 w 37"/>
                  <a:gd name="T17" fmla="*/ 36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7"/>
                  <a:gd name="T28" fmla="*/ 0 h 15"/>
                  <a:gd name="T29" fmla="*/ 37 w 37"/>
                  <a:gd name="T30" fmla="*/ 15 h 1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7" h="15">
                    <a:moveTo>
                      <a:pt x="2" y="15"/>
                    </a:moveTo>
                    <a:cubicBezTo>
                      <a:pt x="1" y="15"/>
                      <a:pt x="1" y="15"/>
                      <a:pt x="1" y="1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6" y="0"/>
                      <a:pt x="36" y="0"/>
                      <a:pt x="36" y="1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6" y="14"/>
                      <a:pt x="36" y="14"/>
                    </a:cubicBez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98" name="Freeform 800"/>
              <p:cNvSpPr>
                <a:spLocks noChangeArrowheads="1"/>
              </p:cNvSpPr>
              <p:nvPr/>
            </p:nvSpPr>
            <p:spPr bwMode="auto">
              <a:xfrm>
                <a:off x="935" y="595"/>
                <a:ext cx="59" cy="33"/>
              </a:xfrm>
              <a:custGeom>
                <a:avLst/>
                <a:gdLst>
                  <a:gd name="T0" fmla="*/ 42 w 25"/>
                  <a:gd name="T1" fmla="*/ 0 h 14"/>
                  <a:gd name="T2" fmla="*/ 2 w 25"/>
                  <a:gd name="T3" fmla="*/ 0 h 14"/>
                  <a:gd name="T4" fmla="*/ 0 w 25"/>
                  <a:gd name="T5" fmla="*/ 2 h 14"/>
                  <a:gd name="T6" fmla="*/ 2 w 25"/>
                  <a:gd name="T7" fmla="*/ 31 h 14"/>
                  <a:gd name="T8" fmla="*/ 5 w 25"/>
                  <a:gd name="T9" fmla="*/ 33 h 14"/>
                  <a:gd name="T10" fmla="*/ 59 w 25"/>
                  <a:gd name="T11" fmla="*/ 31 h 14"/>
                  <a:gd name="T12" fmla="*/ 42 w 25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14"/>
                  <a:gd name="T23" fmla="*/ 25 w 25"/>
                  <a:gd name="T24" fmla="*/ 14 h 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14">
                    <a:moveTo>
                      <a:pt x="1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25" y="13"/>
                      <a:pt x="25" y="13"/>
                      <a:pt x="25" y="13"/>
                    </a:cubicBez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899" name="Freeform 801"/>
              <p:cNvSpPr>
                <a:spLocks noChangeArrowheads="1"/>
              </p:cNvSpPr>
              <p:nvPr/>
            </p:nvSpPr>
            <p:spPr bwMode="auto">
              <a:xfrm>
                <a:off x="1451" y="597"/>
                <a:ext cx="29" cy="31"/>
              </a:xfrm>
              <a:custGeom>
                <a:avLst/>
                <a:gdLst>
                  <a:gd name="T0" fmla="*/ 19 w 29"/>
                  <a:gd name="T1" fmla="*/ 31 h 31"/>
                  <a:gd name="T2" fmla="*/ 17 w 29"/>
                  <a:gd name="T3" fmla="*/ 29 h 31"/>
                  <a:gd name="T4" fmla="*/ 0 w 29"/>
                  <a:gd name="T5" fmla="*/ 7 h 31"/>
                  <a:gd name="T6" fmla="*/ 0 w 29"/>
                  <a:gd name="T7" fmla="*/ 5 h 31"/>
                  <a:gd name="T8" fmla="*/ 7 w 29"/>
                  <a:gd name="T9" fmla="*/ 0 h 31"/>
                  <a:gd name="T10" fmla="*/ 10 w 29"/>
                  <a:gd name="T11" fmla="*/ 0 h 31"/>
                  <a:gd name="T12" fmla="*/ 29 w 29"/>
                  <a:gd name="T13" fmla="*/ 22 h 31"/>
                  <a:gd name="T14" fmla="*/ 29 w 29"/>
                  <a:gd name="T15" fmla="*/ 24 h 31"/>
                  <a:gd name="T16" fmla="*/ 19 w 29"/>
                  <a:gd name="T17" fmla="*/ 31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"/>
                  <a:gd name="T28" fmla="*/ 0 h 31"/>
                  <a:gd name="T29" fmla="*/ 29 w 29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" h="31">
                    <a:moveTo>
                      <a:pt x="19" y="31"/>
                    </a:moveTo>
                    <a:lnTo>
                      <a:pt x="17" y="2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29" y="22"/>
                    </a:lnTo>
                    <a:lnTo>
                      <a:pt x="29" y="24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00" name="Freeform 802"/>
              <p:cNvSpPr>
                <a:spLocks noChangeArrowheads="1"/>
              </p:cNvSpPr>
              <p:nvPr/>
            </p:nvSpPr>
            <p:spPr bwMode="auto">
              <a:xfrm>
                <a:off x="1402" y="540"/>
                <a:ext cx="85" cy="93"/>
              </a:xfrm>
              <a:custGeom>
                <a:avLst/>
                <a:gdLst>
                  <a:gd name="T0" fmla="*/ 59 w 36"/>
                  <a:gd name="T1" fmla="*/ 91 h 39"/>
                  <a:gd name="T2" fmla="*/ 52 w 36"/>
                  <a:gd name="T3" fmla="*/ 91 h 39"/>
                  <a:gd name="T4" fmla="*/ 2 w 36"/>
                  <a:gd name="T5" fmla="*/ 26 h 39"/>
                  <a:gd name="T6" fmla="*/ 2 w 36"/>
                  <a:gd name="T7" fmla="*/ 19 h 39"/>
                  <a:gd name="T8" fmla="*/ 24 w 36"/>
                  <a:gd name="T9" fmla="*/ 0 h 39"/>
                  <a:gd name="T10" fmla="*/ 31 w 36"/>
                  <a:gd name="T11" fmla="*/ 2 h 39"/>
                  <a:gd name="T12" fmla="*/ 83 w 36"/>
                  <a:gd name="T13" fmla="*/ 64 h 39"/>
                  <a:gd name="T14" fmla="*/ 83 w 36"/>
                  <a:gd name="T15" fmla="*/ 72 h 39"/>
                  <a:gd name="T16" fmla="*/ 59 w 36"/>
                  <a:gd name="T17" fmla="*/ 91 h 3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6"/>
                  <a:gd name="T28" fmla="*/ 0 h 39"/>
                  <a:gd name="T29" fmla="*/ 36 w 36"/>
                  <a:gd name="T30" fmla="*/ 39 h 3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6" h="39">
                    <a:moveTo>
                      <a:pt x="25" y="38"/>
                    </a:moveTo>
                    <a:cubicBezTo>
                      <a:pt x="24" y="39"/>
                      <a:pt x="23" y="38"/>
                      <a:pt x="22" y="38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0"/>
                      <a:pt x="0" y="9"/>
                      <a:pt x="1" y="8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3" y="0"/>
                      <a:pt x="13" y="1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6" y="28"/>
                      <a:pt x="36" y="30"/>
                      <a:pt x="35" y="30"/>
                    </a:cubicBezTo>
                    <a:lnTo>
                      <a:pt x="25" y="38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01" name="Freeform 803"/>
              <p:cNvSpPr>
                <a:spLocks noChangeArrowheads="1"/>
              </p:cNvSpPr>
              <p:nvPr/>
            </p:nvSpPr>
            <p:spPr bwMode="auto">
              <a:xfrm>
                <a:off x="1404" y="543"/>
                <a:ext cx="78" cy="85"/>
              </a:xfrm>
              <a:custGeom>
                <a:avLst/>
                <a:gdLst>
                  <a:gd name="T0" fmla="*/ 2 w 33"/>
                  <a:gd name="T1" fmla="*/ 21 h 36"/>
                  <a:gd name="T2" fmla="*/ 2 w 33"/>
                  <a:gd name="T3" fmla="*/ 19 h 36"/>
                  <a:gd name="T4" fmla="*/ 24 w 33"/>
                  <a:gd name="T5" fmla="*/ 0 h 36"/>
                  <a:gd name="T6" fmla="*/ 26 w 33"/>
                  <a:gd name="T7" fmla="*/ 2 h 36"/>
                  <a:gd name="T8" fmla="*/ 78 w 33"/>
                  <a:gd name="T9" fmla="*/ 64 h 36"/>
                  <a:gd name="T10" fmla="*/ 78 w 33"/>
                  <a:gd name="T11" fmla="*/ 66 h 36"/>
                  <a:gd name="T12" fmla="*/ 57 w 33"/>
                  <a:gd name="T13" fmla="*/ 85 h 36"/>
                  <a:gd name="T14" fmla="*/ 52 w 33"/>
                  <a:gd name="T15" fmla="*/ 85 h 36"/>
                  <a:gd name="T16" fmla="*/ 2 w 33"/>
                  <a:gd name="T17" fmla="*/ 21 h 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3"/>
                  <a:gd name="T28" fmla="*/ 0 h 36"/>
                  <a:gd name="T29" fmla="*/ 33 w 33"/>
                  <a:gd name="T30" fmla="*/ 36 h 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3" h="36">
                    <a:moveTo>
                      <a:pt x="1" y="9"/>
                    </a:moveTo>
                    <a:cubicBezTo>
                      <a:pt x="0" y="9"/>
                      <a:pt x="0" y="8"/>
                      <a:pt x="1" y="8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0"/>
                      <a:pt x="11" y="1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3" y="28"/>
                      <a:pt x="33" y="28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3" y="36"/>
                      <a:pt x="23" y="36"/>
                      <a:pt x="22" y="36"/>
                    </a:cubicBezTo>
                    <a:lnTo>
                      <a:pt x="1" y="9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02" name="Freeform 804"/>
              <p:cNvSpPr>
                <a:spLocks noChangeArrowheads="1"/>
              </p:cNvSpPr>
              <p:nvPr/>
            </p:nvSpPr>
            <p:spPr bwMode="auto">
              <a:xfrm>
                <a:off x="1404" y="543"/>
                <a:ext cx="31" cy="38"/>
              </a:xfrm>
              <a:custGeom>
                <a:avLst/>
                <a:gdLst>
                  <a:gd name="T0" fmla="*/ 31 w 13"/>
                  <a:gd name="T1" fmla="*/ 7 h 16"/>
                  <a:gd name="T2" fmla="*/ 26 w 13"/>
                  <a:gd name="T3" fmla="*/ 2 h 16"/>
                  <a:gd name="T4" fmla="*/ 24 w 13"/>
                  <a:gd name="T5" fmla="*/ 0 h 16"/>
                  <a:gd name="T6" fmla="*/ 2 w 13"/>
                  <a:gd name="T7" fmla="*/ 19 h 16"/>
                  <a:gd name="T8" fmla="*/ 2 w 13"/>
                  <a:gd name="T9" fmla="*/ 21 h 16"/>
                  <a:gd name="T10" fmla="*/ 17 w 13"/>
                  <a:gd name="T11" fmla="*/ 38 h 16"/>
                  <a:gd name="T12" fmla="*/ 31 w 13"/>
                  <a:gd name="T13" fmla="*/ 7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"/>
                  <a:gd name="T22" fmla="*/ 0 h 16"/>
                  <a:gd name="T23" fmla="*/ 13 w 13"/>
                  <a:gd name="T24" fmla="*/ 16 h 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" h="16">
                    <a:moveTo>
                      <a:pt x="13" y="3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7" y="16"/>
                      <a:pt x="7" y="16"/>
                      <a:pt x="7" y="16"/>
                    </a:cubicBezTo>
                    <a:lnTo>
                      <a:pt x="13" y="3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03" name="Freeform 805"/>
              <p:cNvSpPr>
                <a:spLocks noChangeArrowheads="1"/>
              </p:cNvSpPr>
              <p:nvPr/>
            </p:nvSpPr>
            <p:spPr bwMode="auto">
              <a:xfrm>
                <a:off x="365" y="0"/>
                <a:ext cx="90" cy="92"/>
              </a:xfrm>
              <a:custGeom>
                <a:avLst/>
                <a:gdLst>
                  <a:gd name="T0" fmla="*/ 90 w 38"/>
                  <a:gd name="T1" fmla="*/ 47 h 39"/>
                  <a:gd name="T2" fmla="*/ 43 w 38"/>
                  <a:gd name="T3" fmla="*/ 90 h 39"/>
                  <a:gd name="T4" fmla="*/ 0 w 38"/>
                  <a:gd name="T5" fmla="*/ 45 h 39"/>
                  <a:gd name="T6" fmla="*/ 47 w 38"/>
                  <a:gd name="T7" fmla="*/ 2 h 39"/>
                  <a:gd name="T8" fmla="*/ 90 w 38"/>
                  <a:gd name="T9" fmla="*/ 47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9"/>
                  <a:gd name="T17" fmla="*/ 38 w 38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9">
                    <a:moveTo>
                      <a:pt x="38" y="20"/>
                    </a:moveTo>
                    <a:cubicBezTo>
                      <a:pt x="37" y="31"/>
                      <a:pt x="28" y="39"/>
                      <a:pt x="18" y="38"/>
                    </a:cubicBezTo>
                    <a:cubicBezTo>
                      <a:pt x="8" y="38"/>
                      <a:pt x="0" y="29"/>
                      <a:pt x="0" y="19"/>
                    </a:cubicBezTo>
                    <a:cubicBezTo>
                      <a:pt x="1" y="8"/>
                      <a:pt x="9" y="0"/>
                      <a:pt x="20" y="1"/>
                    </a:cubicBezTo>
                    <a:cubicBezTo>
                      <a:pt x="30" y="1"/>
                      <a:pt x="38" y="10"/>
                      <a:pt x="38" y="20"/>
                    </a:cubicBezTo>
                    <a:close/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04" name="Freeform 806"/>
              <p:cNvSpPr>
                <a:spLocks noChangeArrowheads="1"/>
              </p:cNvSpPr>
              <p:nvPr/>
            </p:nvSpPr>
            <p:spPr bwMode="auto">
              <a:xfrm>
                <a:off x="389" y="26"/>
                <a:ext cx="40" cy="40"/>
              </a:xfrm>
              <a:custGeom>
                <a:avLst/>
                <a:gdLst>
                  <a:gd name="T0" fmla="*/ 40 w 17"/>
                  <a:gd name="T1" fmla="*/ 21 h 17"/>
                  <a:gd name="T2" fmla="*/ 21 w 17"/>
                  <a:gd name="T3" fmla="*/ 40 h 17"/>
                  <a:gd name="T4" fmla="*/ 0 w 17"/>
                  <a:gd name="T5" fmla="*/ 19 h 17"/>
                  <a:gd name="T6" fmla="*/ 21 w 17"/>
                  <a:gd name="T7" fmla="*/ 0 h 17"/>
                  <a:gd name="T8" fmla="*/ 40 w 17"/>
                  <a:gd name="T9" fmla="*/ 21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17"/>
                  <a:gd name="T17" fmla="*/ 17 w 17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17">
                    <a:moveTo>
                      <a:pt x="17" y="9"/>
                    </a:moveTo>
                    <a:cubicBezTo>
                      <a:pt x="17" y="13"/>
                      <a:pt x="13" y="17"/>
                      <a:pt x="9" y="17"/>
                    </a:cubicBezTo>
                    <a:cubicBezTo>
                      <a:pt x="4" y="17"/>
                      <a:pt x="0" y="13"/>
                      <a:pt x="0" y="8"/>
                    </a:cubicBezTo>
                    <a:cubicBezTo>
                      <a:pt x="1" y="3"/>
                      <a:pt x="5" y="0"/>
                      <a:pt x="9" y="0"/>
                    </a:cubicBezTo>
                    <a:cubicBezTo>
                      <a:pt x="14" y="0"/>
                      <a:pt x="17" y="4"/>
                      <a:pt x="17" y="9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05" name="Freeform 807"/>
              <p:cNvSpPr>
                <a:spLocks noChangeArrowheads="1"/>
              </p:cNvSpPr>
              <p:nvPr/>
            </p:nvSpPr>
            <p:spPr bwMode="auto">
              <a:xfrm>
                <a:off x="434" y="45"/>
                <a:ext cx="14" cy="5"/>
              </a:xfrm>
              <a:custGeom>
                <a:avLst/>
                <a:gdLst>
                  <a:gd name="T0" fmla="*/ 14 w 6"/>
                  <a:gd name="T1" fmla="*/ 3 h 2"/>
                  <a:gd name="T2" fmla="*/ 12 w 6"/>
                  <a:gd name="T3" fmla="*/ 5 h 2"/>
                  <a:gd name="T4" fmla="*/ 2 w 6"/>
                  <a:gd name="T5" fmla="*/ 5 h 2"/>
                  <a:gd name="T6" fmla="*/ 0 w 6"/>
                  <a:gd name="T7" fmla="*/ 3 h 2"/>
                  <a:gd name="T8" fmla="*/ 2 w 6"/>
                  <a:gd name="T9" fmla="*/ 0 h 2"/>
                  <a:gd name="T10" fmla="*/ 12 w 6"/>
                  <a:gd name="T11" fmla="*/ 0 h 2"/>
                  <a:gd name="T12" fmla="*/ 14 w 6"/>
                  <a:gd name="T13" fmla="*/ 3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2"/>
                  <a:gd name="T23" fmla="*/ 6 w 6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2">
                    <a:moveTo>
                      <a:pt x="6" y="1"/>
                    </a:moveTo>
                    <a:cubicBezTo>
                      <a:pt x="6" y="2"/>
                      <a:pt x="6" y="2"/>
                      <a:pt x="5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06" name="Freeform 808"/>
              <p:cNvSpPr>
                <a:spLocks noChangeArrowheads="1"/>
              </p:cNvSpPr>
              <p:nvPr/>
            </p:nvSpPr>
            <p:spPr bwMode="auto">
              <a:xfrm>
                <a:off x="372" y="43"/>
                <a:ext cx="14" cy="4"/>
              </a:xfrm>
              <a:custGeom>
                <a:avLst/>
                <a:gdLst>
                  <a:gd name="T0" fmla="*/ 14 w 6"/>
                  <a:gd name="T1" fmla="*/ 2 h 2"/>
                  <a:gd name="T2" fmla="*/ 12 w 6"/>
                  <a:gd name="T3" fmla="*/ 4 h 2"/>
                  <a:gd name="T4" fmla="*/ 2 w 6"/>
                  <a:gd name="T5" fmla="*/ 4 h 2"/>
                  <a:gd name="T6" fmla="*/ 0 w 6"/>
                  <a:gd name="T7" fmla="*/ 2 h 2"/>
                  <a:gd name="T8" fmla="*/ 2 w 6"/>
                  <a:gd name="T9" fmla="*/ 0 h 2"/>
                  <a:gd name="T10" fmla="*/ 12 w 6"/>
                  <a:gd name="T11" fmla="*/ 0 h 2"/>
                  <a:gd name="T12" fmla="*/ 14 w 6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2"/>
                  <a:gd name="T23" fmla="*/ 6 w 6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2">
                    <a:moveTo>
                      <a:pt x="6" y="1"/>
                    </a:moveTo>
                    <a:cubicBezTo>
                      <a:pt x="6" y="2"/>
                      <a:pt x="6" y="2"/>
                      <a:pt x="5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07" name="Freeform 809"/>
              <p:cNvSpPr>
                <a:spLocks noChangeArrowheads="1"/>
              </p:cNvSpPr>
              <p:nvPr/>
            </p:nvSpPr>
            <p:spPr bwMode="auto">
              <a:xfrm>
                <a:off x="405" y="69"/>
                <a:ext cx="5" cy="16"/>
              </a:xfrm>
              <a:custGeom>
                <a:avLst/>
                <a:gdLst>
                  <a:gd name="T0" fmla="*/ 3 w 2"/>
                  <a:gd name="T1" fmla="*/ 16 h 7"/>
                  <a:gd name="T2" fmla="*/ 0 w 2"/>
                  <a:gd name="T3" fmla="*/ 14 h 7"/>
                  <a:gd name="T4" fmla="*/ 0 w 2"/>
                  <a:gd name="T5" fmla="*/ 2 h 7"/>
                  <a:gd name="T6" fmla="*/ 3 w 2"/>
                  <a:gd name="T7" fmla="*/ 0 h 7"/>
                  <a:gd name="T8" fmla="*/ 5 w 2"/>
                  <a:gd name="T9" fmla="*/ 2 h 7"/>
                  <a:gd name="T10" fmla="*/ 5 w 2"/>
                  <a:gd name="T11" fmla="*/ 14 h 7"/>
                  <a:gd name="T12" fmla="*/ 3 w 2"/>
                  <a:gd name="T13" fmla="*/ 16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7"/>
                  <a:gd name="T23" fmla="*/ 2 w 2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7">
                    <a:moveTo>
                      <a:pt x="1" y="7"/>
                    </a:moveTo>
                    <a:cubicBezTo>
                      <a:pt x="1" y="7"/>
                      <a:pt x="0" y="6"/>
                      <a:pt x="0" y="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1" y="7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08" name="Freeform 810"/>
              <p:cNvSpPr>
                <a:spLocks noChangeArrowheads="1"/>
              </p:cNvSpPr>
              <p:nvPr/>
            </p:nvSpPr>
            <p:spPr bwMode="auto">
              <a:xfrm>
                <a:off x="408" y="7"/>
                <a:ext cx="7" cy="17"/>
              </a:xfrm>
              <a:custGeom>
                <a:avLst/>
                <a:gdLst>
                  <a:gd name="T0" fmla="*/ 2 w 3"/>
                  <a:gd name="T1" fmla="*/ 17 h 7"/>
                  <a:gd name="T2" fmla="*/ 0 w 3"/>
                  <a:gd name="T3" fmla="*/ 15 h 7"/>
                  <a:gd name="T4" fmla="*/ 0 w 3"/>
                  <a:gd name="T5" fmla="*/ 2 h 7"/>
                  <a:gd name="T6" fmla="*/ 5 w 3"/>
                  <a:gd name="T7" fmla="*/ 0 h 7"/>
                  <a:gd name="T8" fmla="*/ 7 w 3"/>
                  <a:gd name="T9" fmla="*/ 2 h 7"/>
                  <a:gd name="T10" fmla="*/ 5 w 3"/>
                  <a:gd name="T11" fmla="*/ 15 h 7"/>
                  <a:gd name="T12" fmla="*/ 2 w 3"/>
                  <a:gd name="T13" fmla="*/ 1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7"/>
                  <a:gd name="T23" fmla="*/ 3 w 3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7">
                    <a:moveTo>
                      <a:pt x="1" y="7"/>
                    </a:moveTo>
                    <a:cubicBezTo>
                      <a:pt x="1" y="7"/>
                      <a:pt x="0" y="6"/>
                      <a:pt x="0" y="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1" y="7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09" name="Freeform 811"/>
              <p:cNvSpPr>
                <a:spLocks noChangeArrowheads="1"/>
              </p:cNvSpPr>
              <p:nvPr/>
            </p:nvSpPr>
            <p:spPr bwMode="auto">
              <a:xfrm>
                <a:off x="424" y="62"/>
                <a:ext cx="12" cy="14"/>
              </a:xfrm>
              <a:custGeom>
                <a:avLst/>
                <a:gdLst>
                  <a:gd name="T0" fmla="*/ 12 w 5"/>
                  <a:gd name="T1" fmla="*/ 12 h 6"/>
                  <a:gd name="T2" fmla="*/ 7 w 5"/>
                  <a:gd name="T3" fmla="*/ 12 h 6"/>
                  <a:gd name="T4" fmla="*/ 0 w 5"/>
                  <a:gd name="T5" fmla="*/ 5 h 6"/>
                  <a:gd name="T6" fmla="*/ 0 w 5"/>
                  <a:gd name="T7" fmla="*/ 2 h 6"/>
                  <a:gd name="T8" fmla="*/ 5 w 5"/>
                  <a:gd name="T9" fmla="*/ 2 h 6"/>
                  <a:gd name="T10" fmla="*/ 12 w 5"/>
                  <a:gd name="T11" fmla="*/ 9 h 6"/>
                  <a:gd name="T12" fmla="*/ 12 w 5"/>
                  <a:gd name="T13" fmla="*/ 12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6"/>
                  <a:gd name="T23" fmla="*/ 5 w 5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6">
                    <a:moveTo>
                      <a:pt x="5" y="5"/>
                    </a:moveTo>
                    <a:cubicBezTo>
                      <a:pt x="4" y="6"/>
                      <a:pt x="4" y="6"/>
                      <a:pt x="3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10" name="Freeform 812"/>
              <p:cNvSpPr>
                <a:spLocks noChangeArrowheads="1"/>
              </p:cNvSpPr>
              <p:nvPr/>
            </p:nvSpPr>
            <p:spPr bwMode="auto">
              <a:xfrm>
                <a:off x="382" y="17"/>
                <a:ext cx="14" cy="14"/>
              </a:xfrm>
              <a:custGeom>
                <a:avLst/>
                <a:gdLst>
                  <a:gd name="T0" fmla="*/ 12 w 6"/>
                  <a:gd name="T1" fmla="*/ 12 h 6"/>
                  <a:gd name="T2" fmla="*/ 9 w 6"/>
                  <a:gd name="T3" fmla="*/ 12 h 6"/>
                  <a:gd name="T4" fmla="*/ 2 w 6"/>
                  <a:gd name="T5" fmla="*/ 5 h 6"/>
                  <a:gd name="T6" fmla="*/ 2 w 6"/>
                  <a:gd name="T7" fmla="*/ 0 h 6"/>
                  <a:gd name="T8" fmla="*/ 5 w 6"/>
                  <a:gd name="T9" fmla="*/ 0 h 6"/>
                  <a:gd name="T10" fmla="*/ 12 w 6"/>
                  <a:gd name="T11" fmla="*/ 9 h 6"/>
                  <a:gd name="T12" fmla="*/ 12 w 6"/>
                  <a:gd name="T13" fmla="*/ 12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6"/>
                  <a:gd name="T23" fmla="*/ 6 w 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6">
                    <a:moveTo>
                      <a:pt x="5" y="5"/>
                    </a:moveTo>
                    <a:cubicBezTo>
                      <a:pt x="5" y="6"/>
                      <a:pt x="4" y="6"/>
                      <a:pt x="4" y="5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5"/>
                      <a:pt x="5" y="5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11" name="Freeform 813"/>
              <p:cNvSpPr>
                <a:spLocks noChangeArrowheads="1"/>
              </p:cNvSpPr>
              <p:nvPr/>
            </p:nvSpPr>
            <p:spPr bwMode="auto">
              <a:xfrm>
                <a:off x="379" y="62"/>
                <a:ext cx="14" cy="12"/>
              </a:xfrm>
              <a:custGeom>
                <a:avLst/>
                <a:gdLst>
                  <a:gd name="T0" fmla="*/ 2 w 6"/>
                  <a:gd name="T1" fmla="*/ 10 h 5"/>
                  <a:gd name="T2" fmla="*/ 2 w 6"/>
                  <a:gd name="T3" fmla="*/ 7 h 5"/>
                  <a:gd name="T4" fmla="*/ 9 w 6"/>
                  <a:gd name="T5" fmla="*/ 0 h 5"/>
                  <a:gd name="T6" fmla="*/ 14 w 6"/>
                  <a:gd name="T7" fmla="*/ 0 h 5"/>
                  <a:gd name="T8" fmla="*/ 14 w 6"/>
                  <a:gd name="T9" fmla="*/ 2 h 5"/>
                  <a:gd name="T10" fmla="*/ 5 w 6"/>
                  <a:gd name="T11" fmla="*/ 10 h 5"/>
                  <a:gd name="T12" fmla="*/ 2 w 6"/>
                  <a:gd name="T13" fmla="*/ 1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1" y="4"/>
                    </a:moveTo>
                    <a:cubicBezTo>
                      <a:pt x="0" y="4"/>
                      <a:pt x="1" y="3"/>
                      <a:pt x="1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1" y="5"/>
                      <a:pt x="1" y="4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12" name="Freeform 814"/>
              <p:cNvSpPr>
                <a:spLocks noChangeArrowheads="1"/>
              </p:cNvSpPr>
              <p:nvPr/>
            </p:nvSpPr>
            <p:spPr bwMode="auto">
              <a:xfrm>
                <a:off x="426" y="19"/>
                <a:ext cx="12" cy="12"/>
              </a:xfrm>
              <a:custGeom>
                <a:avLst/>
                <a:gdLst>
                  <a:gd name="T0" fmla="*/ 0 w 5"/>
                  <a:gd name="T1" fmla="*/ 12 h 5"/>
                  <a:gd name="T2" fmla="*/ 0 w 5"/>
                  <a:gd name="T3" fmla="*/ 7 h 5"/>
                  <a:gd name="T4" fmla="*/ 7 w 5"/>
                  <a:gd name="T5" fmla="*/ 0 h 5"/>
                  <a:gd name="T6" fmla="*/ 12 w 5"/>
                  <a:gd name="T7" fmla="*/ 0 h 5"/>
                  <a:gd name="T8" fmla="*/ 12 w 5"/>
                  <a:gd name="T9" fmla="*/ 5 h 5"/>
                  <a:gd name="T10" fmla="*/ 5 w 5"/>
                  <a:gd name="T11" fmla="*/ 12 h 5"/>
                  <a:gd name="T12" fmla="*/ 0 w 5"/>
                  <a:gd name="T13" fmla="*/ 12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5"/>
                  <a:gd name="T23" fmla="*/ 5 w 5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5">
                    <a:moveTo>
                      <a:pt x="0" y="5"/>
                    </a:moveTo>
                    <a:cubicBezTo>
                      <a:pt x="0" y="4"/>
                      <a:pt x="0" y="4"/>
                      <a:pt x="0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13" name="Freeform 815"/>
              <p:cNvSpPr>
                <a:spLocks noChangeArrowheads="1"/>
              </p:cNvSpPr>
              <p:nvPr/>
            </p:nvSpPr>
            <p:spPr bwMode="auto">
              <a:xfrm>
                <a:off x="1151" y="17"/>
                <a:ext cx="97" cy="99"/>
              </a:xfrm>
              <a:custGeom>
                <a:avLst/>
                <a:gdLst>
                  <a:gd name="T0" fmla="*/ 92 w 41"/>
                  <a:gd name="T1" fmla="*/ 38 h 42"/>
                  <a:gd name="T2" fmla="*/ 59 w 41"/>
                  <a:gd name="T3" fmla="*/ 92 h 42"/>
                  <a:gd name="T4" fmla="*/ 5 w 41"/>
                  <a:gd name="T5" fmla="*/ 61 h 42"/>
                  <a:gd name="T6" fmla="*/ 38 w 41"/>
                  <a:gd name="T7" fmla="*/ 7 h 42"/>
                  <a:gd name="T8" fmla="*/ 92 w 41"/>
                  <a:gd name="T9" fmla="*/ 38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39" y="16"/>
                    </a:moveTo>
                    <a:cubicBezTo>
                      <a:pt x="41" y="26"/>
                      <a:pt x="35" y="36"/>
                      <a:pt x="25" y="39"/>
                    </a:cubicBezTo>
                    <a:cubicBezTo>
                      <a:pt x="15" y="42"/>
                      <a:pt x="5" y="36"/>
                      <a:pt x="2" y="26"/>
                    </a:cubicBezTo>
                    <a:cubicBezTo>
                      <a:pt x="0" y="16"/>
                      <a:pt x="6" y="5"/>
                      <a:pt x="16" y="3"/>
                    </a:cubicBezTo>
                    <a:cubicBezTo>
                      <a:pt x="26" y="0"/>
                      <a:pt x="36" y="6"/>
                      <a:pt x="39" y="16"/>
                    </a:cubicBezTo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14" name="Freeform 816"/>
              <p:cNvSpPr>
                <a:spLocks noChangeArrowheads="1"/>
              </p:cNvSpPr>
              <p:nvPr/>
            </p:nvSpPr>
            <p:spPr bwMode="auto">
              <a:xfrm>
                <a:off x="1165" y="38"/>
                <a:ext cx="52" cy="62"/>
              </a:xfrm>
              <a:custGeom>
                <a:avLst/>
                <a:gdLst>
                  <a:gd name="T0" fmla="*/ 35 w 22"/>
                  <a:gd name="T1" fmla="*/ 0 h 26"/>
                  <a:gd name="T2" fmla="*/ 28 w 22"/>
                  <a:gd name="T3" fmla="*/ 0 h 26"/>
                  <a:gd name="T4" fmla="*/ 5 w 22"/>
                  <a:gd name="T5" fmla="*/ 38 h 26"/>
                  <a:gd name="T6" fmla="*/ 35 w 22"/>
                  <a:gd name="T7" fmla="*/ 62 h 26"/>
                  <a:gd name="T8" fmla="*/ 43 w 22"/>
                  <a:gd name="T9" fmla="*/ 62 h 26"/>
                  <a:gd name="T10" fmla="*/ 52 w 22"/>
                  <a:gd name="T11" fmla="*/ 57 h 26"/>
                  <a:gd name="T12" fmla="*/ 26 w 22"/>
                  <a:gd name="T13" fmla="*/ 33 h 26"/>
                  <a:gd name="T14" fmla="*/ 38 w 22"/>
                  <a:gd name="T15" fmla="*/ 0 h 26"/>
                  <a:gd name="T16" fmla="*/ 35 w 22"/>
                  <a:gd name="T17" fmla="*/ 0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"/>
                  <a:gd name="T28" fmla="*/ 0 h 26"/>
                  <a:gd name="T29" fmla="*/ 22 w 22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" h="26">
                    <a:moveTo>
                      <a:pt x="15" y="0"/>
                    </a:moveTo>
                    <a:cubicBezTo>
                      <a:pt x="14" y="0"/>
                      <a:pt x="13" y="0"/>
                      <a:pt x="12" y="0"/>
                    </a:cubicBezTo>
                    <a:cubicBezTo>
                      <a:pt x="4" y="2"/>
                      <a:pt x="0" y="9"/>
                      <a:pt x="2" y="16"/>
                    </a:cubicBezTo>
                    <a:cubicBezTo>
                      <a:pt x="4" y="22"/>
                      <a:pt x="9" y="26"/>
                      <a:pt x="15" y="26"/>
                    </a:cubicBezTo>
                    <a:cubicBezTo>
                      <a:pt x="16" y="26"/>
                      <a:pt x="17" y="26"/>
                      <a:pt x="18" y="26"/>
                    </a:cubicBezTo>
                    <a:cubicBezTo>
                      <a:pt x="20" y="26"/>
                      <a:pt x="21" y="25"/>
                      <a:pt x="22" y="24"/>
                    </a:cubicBezTo>
                    <a:cubicBezTo>
                      <a:pt x="17" y="24"/>
                      <a:pt x="12" y="20"/>
                      <a:pt x="11" y="14"/>
                    </a:cubicBezTo>
                    <a:cubicBezTo>
                      <a:pt x="9" y="9"/>
                      <a:pt x="12" y="3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solidFill>
                <a:srgbClr val="6D59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15" name="Freeform 817"/>
              <p:cNvSpPr>
                <a:spLocks noChangeArrowheads="1"/>
              </p:cNvSpPr>
              <p:nvPr/>
            </p:nvSpPr>
            <p:spPr bwMode="auto">
              <a:xfrm>
                <a:off x="1167" y="33"/>
                <a:ext cx="52" cy="67"/>
              </a:xfrm>
              <a:custGeom>
                <a:avLst/>
                <a:gdLst>
                  <a:gd name="T0" fmla="*/ 24 w 22"/>
                  <a:gd name="T1" fmla="*/ 36 h 28"/>
                  <a:gd name="T2" fmla="*/ 38 w 22"/>
                  <a:gd name="T3" fmla="*/ 0 h 28"/>
                  <a:gd name="T4" fmla="*/ 26 w 22"/>
                  <a:gd name="T5" fmla="*/ 2 h 28"/>
                  <a:gd name="T6" fmla="*/ 5 w 22"/>
                  <a:gd name="T7" fmla="*/ 41 h 28"/>
                  <a:gd name="T8" fmla="*/ 43 w 22"/>
                  <a:gd name="T9" fmla="*/ 62 h 28"/>
                  <a:gd name="T10" fmla="*/ 52 w 22"/>
                  <a:gd name="T11" fmla="*/ 57 h 28"/>
                  <a:gd name="T12" fmla="*/ 24 w 22"/>
                  <a:gd name="T13" fmla="*/ 36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"/>
                  <a:gd name="T22" fmla="*/ 0 h 28"/>
                  <a:gd name="T23" fmla="*/ 22 w 22"/>
                  <a:gd name="T24" fmla="*/ 28 h 2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" h="28">
                    <a:moveTo>
                      <a:pt x="10" y="15"/>
                    </a:moveTo>
                    <a:cubicBezTo>
                      <a:pt x="9" y="9"/>
                      <a:pt x="11" y="3"/>
                      <a:pt x="16" y="0"/>
                    </a:cubicBezTo>
                    <a:cubicBezTo>
                      <a:pt x="14" y="0"/>
                      <a:pt x="13" y="0"/>
                      <a:pt x="11" y="1"/>
                    </a:cubicBezTo>
                    <a:cubicBezTo>
                      <a:pt x="4" y="3"/>
                      <a:pt x="0" y="10"/>
                      <a:pt x="2" y="17"/>
                    </a:cubicBezTo>
                    <a:cubicBezTo>
                      <a:pt x="4" y="24"/>
                      <a:pt x="11" y="28"/>
                      <a:pt x="18" y="26"/>
                    </a:cubicBezTo>
                    <a:cubicBezTo>
                      <a:pt x="19" y="26"/>
                      <a:pt x="21" y="25"/>
                      <a:pt x="22" y="24"/>
                    </a:cubicBezTo>
                    <a:cubicBezTo>
                      <a:pt x="17" y="24"/>
                      <a:pt x="12" y="20"/>
                      <a:pt x="10" y="15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16" name="Freeform 818"/>
              <p:cNvSpPr>
                <a:spLocks noChangeArrowheads="1"/>
              </p:cNvSpPr>
              <p:nvPr/>
            </p:nvSpPr>
            <p:spPr bwMode="auto">
              <a:xfrm>
                <a:off x="280" y="159"/>
                <a:ext cx="90" cy="90"/>
              </a:xfrm>
              <a:custGeom>
                <a:avLst/>
                <a:gdLst>
                  <a:gd name="T0" fmla="*/ 90 w 38"/>
                  <a:gd name="T1" fmla="*/ 45 h 38"/>
                  <a:gd name="T2" fmla="*/ 45 w 38"/>
                  <a:gd name="T3" fmla="*/ 90 h 38"/>
                  <a:gd name="T4" fmla="*/ 2 w 38"/>
                  <a:gd name="T5" fmla="*/ 45 h 38"/>
                  <a:gd name="T6" fmla="*/ 47 w 38"/>
                  <a:gd name="T7" fmla="*/ 0 h 38"/>
                  <a:gd name="T8" fmla="*/ 90 w 38"/>
                  <a:gd name="T9" fmla="*/ 45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8"/>
                  <a:gd name="T17" fmla="*/ 38 w 38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8">
                    <a:moveTo>
                      <a:pt x="38" y="19"/>
                    </a:moveTo>
                    <a:cubicBezTo>
                      <a:pt x="38" y="30"/>
                      <a:pt x="29" y="38"/>
                      <a:pt x="19" y="38"/>
                    </a:cubicBezTo>
                    <a:cubicBezTo>
                      <a:pt x="9" y="38"/>
                      <a:pt x="0" y="29"/>
                      <a:pt x="1" y="19"/>
                    </a:cubicBezTo>
                    <a:cubicBezTo>
                      <a:pt x="1" y="8"/>
                      <a:pt x="9" y="0"/>
                      <a:pt x="20" y="0"/>
                    </a:cubicBezTo>
                    <a:cubicBezTo>
                      <a:pt x="30" y="0"/>
                      <a:pt x="38" y="9"/>
                      <a:pt x="38" y="19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17" name="Freeform 819"/>
              <p:cNvSpPr>
                <a:spLocks noChangeArrowheads="1"/>
              </p:cNvSpPr>
              <p:nvPr/>
            </p:nvSpPr>
            <p:spPr bwMode="auto">
              <a:xfrm>
                <a:off x="294" y="180"/>
                <a:ext cx="66" cy="33"/>
              </a:xfrm>
              <a:custGeom>
                <a:avLst/>
                <a:gdLst>
                  <a:gd name="T0" fmla="*/ 59 w 28"/>
                  <a:gd name="T1" fmla="*/ 19 h 14"/>
                  <a:gd name="T2" fmla="*/ 59 w 28"/>
                  <a:gd name="T3" fmla="*/ 19 h 14"/>
                  <a:gd name="T4" fmla="*/ 59 w 28"/>
                  <a:gd name="T5" fmla="*/ 19 h 14"/>
                  <a:gd name="T6" fmla="*/ 50 w 28"/>
                  <a:gd name="T7" fmla="*/ 9 h 14"/>
                  <a:gd name="T8" fmla="*/ 45 w 28"/>
                  <a:gd name="T9" fmla="*/ 9 h 14"/>
                  <a:gd name="T10" fmla="*/ 33 w 28"/>
                  <a:gd name="T11" fmla="*/ 0 h 14"/>
                  <a:gd name="T12" fmla="*/ 19 w 28"/>
                  <a:gd name="T13" fmla="*/ 12 h 14"/>
                  <a:gd name="T14" fmla="*/ 17 w 28"/>
                  <a:gd name="T15" fmla="*/ 9 h 14"/>
                  <a:gd name="T16" fmla="*/ 7 w 28"/>
                  <a:gd name="T17" fmla="*/ 19 h 14"/>
                  <a:gd name="T18" fmla="*/ 7 w 28"/>
                  <a:gd name="T19" fmla="*/ 19 h 14"/>
                  <a:gd name="T20" fmla="*/ 7 w 28"/>
                  <a:gd name="T21" fmla="*/ 19 h 14"/>
                  <a:gd name="T22" fmla="*/ 0 w 28"/>
                  <a:gd name="T23" fmla="*/ 26 h 14"/>
                  <a:gd name="T24" fmla="*/ 0 w 28"/>
                  <a:gd name="T25" fmla="*/ 26 h 14"/>
                  <a:gd name="T26" fmla="*/ 7 w 28"/>
                  <a:gd name="T27" fmla="*/ 33 h 14"/>
                  <a:gd name="T28" fmla="*/ 59 w 28"/>
                  <a:gd name="T29" fmla="*/ 33 h 14"/>
                  <a:gd name="T30" fmla="*/ 66 w 28"/>
                  <a:gd name="T31" fmla="*/ 28 h 14"/>
                  <a:gd name="T32" fmla="*/ 66 w 28"/>
                  <a:gd name="T33" fmla="*/ 26 h 14"/>
                  <a:gd name="T34" fmla="*/ 59 w 28"/>
                  <a:gd name="T35" fmla="*/ 19 h 1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"/>
                  <a:gd name="T55" fmla="*/ 0 h 14"/>
                  <a:gd name="T56" fmla="*/ 28 w 28"/>
                  <a:gd name="T57" fmla="*/ 14 h 1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" h="14">
                    <a:moveTo>
                      <a:pt x="25" y="8"/>
                    </a:move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6"/>
                      <a:pt x="23" y="4"/>
                      <a:pt x="21" y="4"/>
                    </a:cubicBezTo>
                    <a:cubicBezTo>
                      <a:pt x="20" y="4"/>
                      <a:pt x="20" y="4"/>
                      <a:pt x="19" y="4"/>
                    </a:cubicBezTo>
                    <a:cubicBezTo>
                      <a:pt x="18" y="2"/>
                      <a:pt x="16" y="0"/>
                      <a:pt x="14" y="0"/>
                    </a:cubicBezTo>
                    <a:cubicBezTo>
                      <a:pt x="11" y="0"/>
                      <a:pt x="9" y="2"/>
                      <a:pt x="8" y="5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5" y="4"/>
                      <a:pt x="3" y="6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9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6" y="14"/>
                      <a:pt x="28" y="13"/>
                      <a:pt x="28" y="12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0"/>
                      <a:pt x="26" y="8"/>
                      <a:pt x="25" y="8"/>
                    </a:cubicBezTo>
                    <a:close/>
                  </a:path>
                </a:pathLst>
              </a:custGeom>
              <a:solidFill>
                <a:srgbClr val="EA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18" name="Freeform 820"/>
              <p:cNvSpPr>
                <a:spLocks noChangeArrowheads="1"/>
              </p:cNvSpPr>
              <p:nvPr/>
            </p:nvSpPr>
            <p:spPr bwMode="auto">
              <a:xfrm>
                <a:off x="0" y="156"/>
                <a:ext cx="102" cy="100"/>
              </a:xfrm>
              <a:custGeom>
                <a:avLst/>
                <a:gdLst>
                  <a:gd name="T0" fmla="*/ 74 w 43"/>
                  <a:gd name="T1" fmla="*/ 88 h 42"/>
                  <a:gd name="T2" fmla="*/ 12 w 43"/>
                  <a:gd name="T3" fmla="*/ 74 h 42"/>
                  <a:gd name="T4" fmla="*/ 28 w 43"/>
                  <a:gd name="T5" fmla="*/ 12 h 42"/>
                  <a:gd name="T6" fmla="*/ 88 w 43"/>
                  <a:gd name="T7" fmla="*/ 26 h 42"/>
                  <a:gd name="T8" fmla="*/ 74 w 43"/>
                  <a:gd name="T9" fmla="*/ 88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42"/>
                  <a:gd name="T17" fmla="*/ 43 w 43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42">
                    <a:moveTo>
                      <a:pt x="31" y="37"/>
                    </a:moveTo>
                    <a:cubicBezTo>
                      <a:pt x="22" y="42"/>
                      <a:pt x="10" y="40"/>
                      <a:pt x="5" y="31"/>
                    </a:cubicBezTo>
                    <a:cubicBezTo>
                      <a:pt x="0" y="22"/>
                      <a:pt x="3" y="10"/>
                      <a:pt x="12" y="5"/>
                    </a:cubicBezTo>
                    <a:cubicBezTo>
                      <a:pt x="20" y="0"/>
                      <a:pt x="32" y="2"/>
                      <a:pt x="37" y="11"/>
                    </a:cubicBezTo>
                    <a:cubicBezTo>
                      <a:pt x="43" y="20"/>
                      <a:pt x="40" y="32"/>
                      <a:pt x="31" y="37"/>
                    </a:cubicBezTo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919" name="Freeform 821"/>
              <p:cNvSpPr>
                <a:spLocks noChangeArrowheads="1"/>
              </p:cNvSpPr>
              <p:nvPr/>
            </p:nvSpPr>
            <p:spPr bwMode="auto">
              <a:xfrm>
                <a:off x="22" y="204"/>
                <a:ext cx="16" cy="7"/>
              </a:xfrm>
              <a:custGeom>
                <a:avLst/>
                <a:gdLst>
                  <a:gd name="T0" fmla="*/ 16 w 16"/>
                  <a:gd name="T1" fmla="*/ 0 h 7"/>
                  <a:gd name="T2" fmla="*/ 2 w 16"/>
                  <a:gd name="T3" fmla="*/ 5 h 7"/>
                  <a:gd name="T4" fmla="*/ 0 w 16"/>
                  <a:gd name="T5" fmla="*/ 7 h 7"/>
                  <a:gd name="T6" fmla="*/ 2 w 16"/>
                  <a:gd name="T7" fmla="*/ 7 h 7"/>
                  <a:gd name="T8" fmla="*/ 16 w 16"/>
                  <a:gd name="T9" fmla="*/ 0 h 7"/>
                  <a:gd name="T10" fmla="*/ 16 w 16"/>
                  <a:gd name="T11" fmla="*/ 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7"/>
                  <a:gd name="T20" fmla="*/ 16 w 1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7">
                    <a:moveTo>
                      <a:pt x="16" y="0"/>
                    </a:moveTo>
                    <a:lnTo>
                      <a:pt x="2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3B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4365" name="Group 1023"/>
            <p:cNvGrpSpPr>
              <a:grpSpLocks/>
            </p:cNvGrpSpPr>
            <p:nvPr/>
          </p:nvGrpSpPr>
          <p:grpSpPr bwMode="auto">
            <a:xfrm>
              <a:off x="407" y="1092"/>
              <a:ext cx="2336" cy="1389"/>
              <a:chOff x="0" y="0"/>
              <a:chExt cx="2336" cy="1389"/>
            </a:xfrm>
          </p:grpSpPr>
          <p:sp>
            <p:nvSpPr>
              <p:cNvPr id="16520" name="Freeform 823"/>
              <p:cNvSpPr>
                <a:spLocks noChangeArrowheads="1"/>
              </p:cNvSpPr>
              <p:nvPr/>
            </p:nvSpPr>
            <p:spPr bwMode="auto">
              <a:xfrm>
                <a:off x="672" y="434"/>
                <a:ext cx="16" cy="7"/>
              </a:xfrm>
              <a:custGeom>
                <a:avLst/>
                <a:gdLst>
                  <a:gd name="T0" fmla="*/ 16 w 16"/>
                  <a:gd name="T1" fmla="*/ 0 h 7"/>
                  <a:gd name="T2" fmla="*/ 2 w 16"/>
                  <a:gd name="T3" fmla="*/ 5 h 7"/>
                  <a:gd name="T4" fmla="*/ 0 w 16"/>
                  <a:gd name="T5" fmla="*/ 7 h 7"/>
                  <a:gd name="T6" fmla="*/ 2 w 16"/>
                  <a:gd name="T7" fmla="*/ 7 h 7"/>
                  <a:gd name="T8" fmla="*/ 16 w 16"/>
                  <a:gd name="T9" fmla="*/ 0 h 7"/>
                  <a:gd name="T10" fmla="*/ 16 w 16"/>
                  <a:gd name="T11" fmla="*/ 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7"/>
                  <a:gd name="T20" fmla="*/ 16 w 1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7">
                    <a:moveTo>
                      <a:pt x="16" y="0"/>
                    </a:moveTo>
                    <a:lnTo>
                      <a:pt x="2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21" name="Freeform 824"/>
              <p:cNvSpPr>
                <a:spLocks noChangeArrowheads="1"/>
              </p:cNvSpPr>
              <p:nvPr/>
            </p:nvSpPr>
            <p:spPr bwMode="auto">
              <a:xfrm>
                <a:off x="669" y="427"/>
                <a:ext cx="17" cy="9"/>
              </a:xfrm>
              <a:custGeom>
                <a:avLst/>
                <a:gdLst>
                  <a:gd name="T0" fmla="*/ 17 w 17"/>
                  <a:gd name="T1" fmla="*/ 0 h 9"/>
                  <a:gd name="T2" fmla="*/ 0 w 17"/>
                  <a:gd name="T3" fmla="*/ 7 h 9"/>
                  <a:gd name="T4" fmla="*/ 0 w 17"/>
                  <a:gd name="T5" fmla="*/ 9 h 9"/>
                  <a:gd name="T6" fmla="*/ 0 w 17"/>
                  <a:gd name="T7" fmla="*/ 9 h 9"/>
                  <a:gd name="T8" fmla="*/ 17 w 17"/>
                  <a:gd name="T9" fmla="*/ 2 h 9"/>
                  <a:gd name="T10" fmla="*/ 17 w 17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"/>
                  <a:gd name="T19" fmla="*/ 0 h 9"/>
                  <a:gd name="T20" fmla="*/ 17 w 17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" h="9">
                    <a:moveTo>
                      <a:pt x="17" y="0"/>
                    </a:moveTo>
                    <a:lnTo>
                      <a:pt x="0" y="7"/>
                    </a:lnTo>
                    <a:lnTo>
                      <a:pt x="0" y="9"/>
                    </a:lnTo>
                    <a:lnTo>
                      <a:pt x="17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3B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22" name="Freeform 825"/>
              <p:cNvSpPr>
                <a:spLocks noChangeArrowheads="1"/>
              </p:cNvSpPr>
              <p:nvPr/>
            </p:nvSpPr>
            <p:spPr bwMode="auto">
              <a:xfrm>
                <a:off x="669" y="427"/>
                <a:ext cx="17" cy="9"/>
              </a:xfrm>
              <a:custGeom>
                <a:avLst/>
                <a:gdLst>
                  <a:gd name="T0" fmla="*/ 17 w 17"/>
                  <a:gd name="T1" fmla="*/ 0 h 9"/>
                  <a:gd name="T2" fmla="*/ 0 w 17"/>
                  <a:gd name="T3" fmla="*/ 7 h 9"/>
                  <a:gd name="T4" fmla="*/ 0 w 17"/>
                  <a:gd name="T5" fmla="*/ 9 h 9"/>
                  <a:gd name="T6" fmla="*/ 0 w 17"/>
                  <a:gd name="T7" fmla="*/ 9 h 9"/>
                  <a:gd name="T8" fmla="*/ 17 w 17"/>
                  <a:gd name="T9" fmla="*/ 2 h 9"/>
                  <a:gd name="T10" fmla="*/ 17 w 17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"/>
                  <a:gd name="T19" fmla="*/ 0 h 9"/>
                  <a:gd name="T20" fmla="*/ 17 w 17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" h="9">
                    <a:moveTo>
                      <a:pt x="17" y="0"/>
                    </a:moveTo>
                    <a:lnTo>
                      <a:pt x="0" y="7"/>
                    </a:lnTo>
                    <a:lnTo>
                      <a:pt x="0" y="9"/>
                    </a:lnTo>
                    <a:lnTo>
                      <a:pt x="17" y="2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23" name="Freeform 826"/>
              <p:cNvSpPr>
                <a:spLocks noChangeArrowheads="1"/>
              </p:cNvSpPr>
              <p:nvPr/>
            </p:nvSpPr>
            <p:spPr bwMode="auto">
              <a:xfrm>
                <a:off x="677" y="439"/>
                <a:ext cx="16" cy="7"/>
              </a:xfrm>
              <a:custGeom>
                <a:avLst/>
                <a:gdLst>
                  <a:gd name="T0" fmla="*/ 14 w 16"/>
                  <a:gd name="T1" fmla="*/ 0 h 7"/>
                  <a:gd name="T2" fmla="*/ 0 w 16"/>
                  <a:gd name="T3" fmla="*/ 7 h 7"/>
                  <a:gd name="T4" fmla="*/ 0 w 16"/>
                  <a:gd name="T5" fmla="*/ 7 h 7"/>
                  <a:gd name="T6" fmla="*/ 0 w 16"/>
                  <a:gd name="T7" fmla="*/ 7 h 7"/>
                  <a:gd name="T8" fmla="*/ 16 w 16"/>
                  <a:gd name="T9" fmla="*/ 2 h 7"/>
                  <a:gd name="T10" fmla="*/ 14 w 16"/>
                  <a:gd name="T11" fmla="*/ 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7"/>
                  <a:gd name="T20" fmla="*/ 16 w 1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7">
                    <a:moveTo>
                      <a:pt x="14" y="0"/>
                    </a:moveTo>
                    <a:lnTo>
                      <a:pt x="0" y="7"/>
                    </a:lnTo>
                    <a:lnTo>
                      <a:pt x="16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83B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24" name="Freeform 827"/>
              <p:cNvSpPr>
                <a:spLocks noChangeArrowheads="1"/>
              </p:cNvSpPr>
              <p:nvPr/>
            </p:nvSpPr>
            <p:spPr bwMode="auto">
              <a:xfrm>
                <a:off x="677" y="439"/>
                <a:ext cx="16" cy="7"/>
              </a:xfrm>
              <a:custGeom>
                <a:avLst/>
                <a:gdLst>
                  <a:gd name="T0" fmla="*/ 14 w 16"/>
                  <a:gd name="T1" fmla="*/ 0 h 7"/>
                  <a:gd name="T2" fmla="*/ 0 w 16"/>
                  <a:gd name="T3" fmla="*/ 7 h 7"/>
                  <a:gd name="T4" fmla="*/ 0 w 16"/>
                  <a:gd name="T5" fmla="*/ 7 h 7"/>
                  <a:gd name="T6" fmla="*/ 0 w 16"/>
                  <a:gd name="T7" fmla="*/ 7 h 7"/>
                  <a:gd name="T8" fmla="*/ 16 w 16"/>
                  <a:gd name="T9" fmla="*/ 2 h 7"/>
                  <a:gd name="T10" fmla="*/ 14 w 16"/>
                  <a:gd name="T11" fmla="*/ 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7"/>
                  <a:gd name="T20" fmla="*/ 16 w 1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7">
                    <a:moveTo>
                      <a:pt x="14" y="0"/>
                    </a:moveTo>
                    <a:lnTo>
                      <a:pt x="0" y="7"/>
                    </a:lnTo>
                    <a:lnTo>
                      <a:pt x="16" y="2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25" name="Freeform 828"/>
              <p:cNvSpPr>
                <a:spLocks noChangeArrowheads="1"/>
              </p:cNvSpPr>
              <p:nvPr/>
            </p:nvSpPr>
            <p:spPr bwMode="auto">
              <a:xfrm>
                <a:off x="679" y="443"/>
                <a:ext cx="16" cy="7"/>
              </a:xfrm>
              <a:custGeom>
                <a:avLst/>
                <a:gdLst>
                  <a:gd name="T0" fmla="*/ 16 w 16"/>
                  <a:gd name="T1" fmla="*/ 0 h 7"/>
                  <a:gd name="T2" fmla="*/ 0 w 16"/>
                  <a:gd name="T3" fmla="*/ 7 h 7"/>
                  <a:gd name="T4" fmla="*/ 0 w 16"/>
                  <a:gd name="T5" fmla="*/ 7 h 7"/>
                  <a:gd name="T6" fmla="*/ 0 w 16"/>
                  <a:gd name="T7" fmla="*/ 7 h 7"/>
                  <a:gd name="T8" fmla="*/ 16 w 16"/>
                  <a:gd name="T9" fmla="*/ 3 h 7"/>
                  <a:gd name="T10" fmla="*/ 16 w 16"/>
                  <a:gd name="T11" fmla="*/ 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7"/>
                  <a:gd name="T20" fmla="*/ 16 w 1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7">
                    <a:moveTo>
                      <a:pt x="16" y="0"/>
                    </a:moveTo>
                    <a:lnTo>
                      <a:pt x="0" y="7"/>
                    </a:lnTo>
                    <a:lnTo>
                      <a:pt x="16" y="3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3B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26" name="Freeform 829"/>
              <p:cNvSpPr>
                <a:spLocks noChangeArrowheads="1"/>
              </p:cNvSpPr>
              <p:nvPr/>
            </p:nvSpPr>
            <p:spPr bwMode="auto">
              <a:xfrm>
                <a:off x="679" y="443"/>
                <a:ext cx="16" cy="7"/>
              </a:xfrm>
              <a:custGeom>
                <a:avLst/>
                <a:gdLst>
                  <a:gd name="T0" fmla="*/ 16 w 16"/>
                  <a:gd name="T1" fmla="*/ 0 h 7"/>
                  <a:gd name="T2" fmla="*/ 0 w 16"/>
                  <a:gd name="T3" fmla="*/ 7 h 7"/>
                  <a:gd name="T4" fmla="*/ 0 w 16"/>
                  <a:gd name="T5" fmla="*/ 7 h 7"/>
                  <a:gd name="T6" fmla="*/ 0 w 16"/>
                  <a:gd name="T7" fmla="*/ 7 h 7"/>
                  <a:gd name="T8" fmla="*/ 16 w 16"/>
                  <a:gd name="T9" fmla="*/ 3 h 7"/>
                  <a:gd name="T10" fmla="*/ 16 w 16"/>
                  <a:gd name="T11" fmla="*/ 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7"/>
                  <a:gd name="T20" fmla="*/ 16 w 1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7">
                    <a:moveTo>
                      <a:pt x="16" y="0"/>
                    </a:moveTo>
                    <a:lnTo>
                      <a:pt x="0" y="7"/>
                    </a:lnTo>
                    <a:lnTo>
                      <a:pt x="16" y="3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27" name="Freeform 830"/>
              <p:cNvSpPr>
                <a:spLocks noChangeArrowheads="1"/>
              </p:cNvSpPr>
              <p:nvPr/>
            </p:nvSpPr>
            <p:spPr bwMode="auto">
              <a:xfrm>
                <a:off x="681" y="448"/>
                <a:ext cx="17" cy="10"/>
              </a:xfrm>
              <a:custGeom>
                <a:avLst/>
                <a:gdLst>
                  <a:gd name="T0" fmla="*/ 17 w 17"/>
                  <a:gd name="T1" fmla="*/ 0 h 10"/>
                  <a:gd name="T2" fmla="*/ 3 w 17"/>
                  <a:gd name="T3" fmla="*/ 7 h 10"/>
                  <a:gd name="T4" fmla="*/ 0 w 17"/>
                  <a:gd name="T5" fmla="*/ 10 h 10"/>
                  <a:gd name="T6" fmla="*/ 3 w 17"/>
                  <a:gd name="T7" fmla="*/ 10 h 10"/>
                  <a:gd name="T8" fmla="*/ 17 w 17"/>
                  <a:gd name="T9" fmla="*/ 2 h 10"/>
                  <a:gd name="T10" fmla="*/ 17 w 17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"/>
                  <a:gd name="T19" fmla="*/ 0 h 10"/>
                  <a:gd name="T20" fmla="*/ 17 w 17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" h="10">
                    <a:moveTo>
                      <a:pt x="17" y="0"/>
                    </a:moveTo>
                    <a:lnTo>
                      <a:pt x="3" y="7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17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3B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28" name="Freeform 831"/>
              <p:cNvSpPr>
                <a:spLocks noChangeArrowheads="1"/>
              </p:cNvSpPr>
              <p:nvPr/>
            </p:nvSpPr>
            <p:spPr bwMode="auto">
              <a:xfrm>
                <a:off x="681" y="448"/>
                <a:ext cx="17" cy="10"/>
              </a:xfrm>
              <a:custGeom>
                <a:avLst/>
                <a:gdLst>
                  <a:gd name="T0" fmla="*/ 17 w 17"/>
                  <a:gd name="T1" fmla="*/ 0 h 10"/>
                  <a:gd name="T2" fmla="*/ 3 w 17"/>
                  <a:gd name="T3" fmla="*/ 7 h 10"/>
                  <a:gd name="T4" fmla="*/ 0 w 17"/>
                  <a:gd name="T5" fmla="*/ 10 h 10"/>
                  <a:gd name="T6" fmla="*/ 3 w 17"/>
                  <a:gd name="T7" fmla="*/ 10 h 10"/>
                  <a:gd name="T8" fmla="*/ 17 w 17"/>
                  <a:gd name="T9" fmla="*/ 2 h 10"/>
                  <a:gd name="T10" fmla="*/ 17 w 17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"/>
                  <a:gd name="T19" fmla="*/ 0 h 10"/>
                  <a:gd name="T20" fmla="*/ 17 w 17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" h="10">
                    <a:moveTo>
                      <a:pt x="17" y="0"/>
                    </a:moveTo>
                    <a:lnTo>
                      <a:pt x="3" y="7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17" y="2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29" name="Freeform 832"/>
              <p:cNvSpPr>
                <a:spLocks noChangeArrowheads="1"/>
              </p:cNvSpPr>
              <p:nvPr/>
            </p:nvSpPr>
            <p:spPr bwMode="auto">
              <a:xfrm>
                <a:off x="677" y="405"/>
                <a:ext cx="47" cy="60"/>
              </a:xfrm>
              <a:custGeom>
                <a:avLst/>
                <a:gdLst>
                  <a:gd name="T0" fmla="*/ 9 w 20"/>
                  <a:gd name="T1" fmla="*/ 0 h 25"/>
                  <a:gd name="T2" fmla="*/ 5 w 20"/>
                  <a:gd name="T3" fmla="*/ 2 h 25"/>
                  <a:gd name="T4" fmla="*/ 5 w 20"/>
                  <a:gd name="T5" fmla="*/ 2 h 25"/>
                  <a:gd name="T6" fmla="*/ 2 w 20"/>
                  <a:gd name="T7" fmla="*/ 12 h 25"/>
                  <a:gd name="T8" fmla="*/ 9 w 20"/>
                  <a:gd name="T9" fmla="*/ 22 h 25"/>
                  <a:gd name="T10" fmla="*/ 9 w 20"/>
                  <a:gd name="T11" fmla="*/ 24 h 25"/>
                  <a:gd name="T12" fmla="*/ 12 w 20"/>
                  <a:gd name="T13" fmla="*/ 29 h 25"/>
                  <a:gd name="T14" fmla="*/ 12 w 20"/>
                  <a:gd name="T15" fmla="*/ 29 h 25"/>
                  <a:gd name="T16" fmla="*/ 14 w 20"/>
                  <a:gd name="T17" fmla="*/ 34 h 25"/>
                  <a:gd name="T18" fmla="*/ 16 w 20"/>
                  <a:gd name="T19" fmla="*/ 36 h 25"/>
                  <a:gd name="T20" fmla="*/ 19 w 20"/>
                  <a:gd name="T21" fmla="*/ 38 h 25"/>
                  <a:gd name="T22" fmla="*/ 19 w 20"/>
                  <a:gd name="T23" fmla="*/ 41 h 25"/>
                  <a:gd name="T24" fmla="*/ 21 w 20"/>
                  <a:gd name="T25" fmla="*/ 43 h 25"/>
                  <a:gd name="T26" fmla="*/ 21 w 20"/>
                  <a:gd name="T27" fmla="*/ 46 h 25"/>
                  <a:gd name="T28" fmla="*/ 28 w 20"/>
                  <a:gd name="T29" fmla="*/ 58 h 25"/>
                  <a:gd name="T30" fmla="*/ 35 w 20"/>
                  <a:gd name="T31" fmla="*/ 60 h 25"/>
                  <a:gd name="T32" fmla="*/ 38 w 20"/>
                  <a:gd name="T33" fmla="*/ 60 h 25"/>
                  <a:gd name="T34" fmla="*/ 38 w 20"/>
                  <a:gd name="T35" fmla="*/ 60 h 25"/>
                  <a:gd name="T36" fmla="*/ 40 w 20"/>
                  <a:gd name="T37" fmla="*/ 50 h 25"/>
                  <a:gd name="T38" fmla="*/ 40 w 20"/>
                  <a:gd name="T39" fmla="*/ 48 h 25"/>
                  <a:gd name="T40" fmla="*/ 40 w 20"/>
                  <a:gd name="T41" fmla="*/ 48 h 25"/>
                  <a:gd name="T42" fmla="*/ 45 w 20"/>
                  <a:gd name="T43" fmla="*/ 36 h 25"/>
                  <a:gd name="T44" fmla="*/ 42 w 20"/>
                  <a:gd name="T45" fmla="*/ 34 h 25"/>
                  <a:gd name="T46" fmla="*/ 42 w 20"/>
                  <a:gd name="T47" fmla="*/ 17 h 25"/>
                  <a:gd name="T48" fmla="*/ 33 w 20"/>
                  <a:gd name="T49" fmla="*/ 12 h 25"/>
                  <a:gd name="T50" fmla="*/ 28 w 20"/>
                  <a:gd name="T51" fmla="*/ 12 h 25"/>
                  <a:gd name="T52" fmla="*/ 26 w 20"/>
                  <a:gd name="T53" fmla="*/ 7 h 25"/>
                  <a:gd name="T54" fmla="*/ 19 w 20"/>
                  <a:gd name="T55" fmla="*/ 5 h 25"/>
                  <a:gd name="T56" fmla="*/ 14 w 20"/>
                  <a:gd name="T57" fmla="*/ 5 h 25"/>
                  <a:gd name="T58" fmla="*/ 14 w 20"/>
                  <a:gd name="T59" fmla="*/ 5 h 25"/>
                  <a:gd name="T60" fmla="*/ 14 w 20"/>
                  <a:gd name="T61" fmla="*/ 5 h 25"/>
                  <a:gd name="T62" fmla="*/ 9 w 20"/>
                  <a:gd name="T63" fmla="*/ 0 h 2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"/>
                  <a:gd name="T97" fmla="*/ 0 h 25"/>
                  <a:gd name="T98" fmla="*/ 20 w 20"/>
                  <a:gd name="T99" fmla="*/ 25 h 2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" h="25">
                    <a:moveTo>
                      <a:pt x="4" y="0"/>
                    </a:moveTo>
                    <a:cubicBezTo>
                      <a:pt x="3" y="0"/>
                      <a:pt x="3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0" y="3"/>
                      <a:pt x="1" y="5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3" y="25"/>
                      <a:pt x="14" y="25"/>
                      <a:pt x="15" y="25"/>
                    </a:cubicBezTo>
                    <a:cubicBezTo>
                      <a:pt x="15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8" y="24"/>
                      <a:pt x="18" y="22"/>
                      <a:pt x="17" y="21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19"/>
                      <a:pt x="20" y="17"/>
                      <a:pt x="19" y="15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2"/>
                      <a:pt x="20" y="9"/>
                      <a:pt x="18" y="7"/>
                    </a:cubicBezTo>
                    <a:cubicBezTo>
                      <a:pt x="17" y="5"/>
                      <a:pt x="15" y="5"/>
                      <a:pt x="14" y="5"/>
                    </a:cubicBezTo>
                    <a:cubicBezTo>
                      <a:pt x="13" y="5"/>
                      <a:pt x="12" y="5"/>
                      <a:pt x="12" y="5"/>
                    </a:cubicBezTo>
                    <a:cubicBezTo>
                      <a:pt x="12" y="4"/>
                      <a:pt x="12" y="4"/>
                      <a:pt x="11" y="3"/>
                    </a:cubicBezTo>
                    <a:cubicBezTo>
                      <a:pt x="11" y="2"/>
                      <a:pt x="9" y="2"/>
                      <a:pt x="8" y="2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4" y="0"/>
                      <a:pt x="4" y="0"/>
                    </a:cubicBezTo>
                  </a:path>
                </a:pathLst>
              </a:custGeom>
              <a:solidFill>
                <a:srgbClr val="83B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30" name="Freeform 833"/>
              <p:cNvSpPr>
                <a:spLocks noChangeArrowheads="1"/>
              </p:cNvSpPr>
              <p:nvPr/>
            </p:nvSpPr>
            <p:spPr bwMode="auto">
              <a:xfrm>
                <a:off x="674" y="427"/>
                <a:ext cx="33" cy="14"/>
              </a:xfrm>
              <a:custGeom>
                <a:avLst/>
                <a:gdLst>
                  <a:gd name="T0" fmla="*/ 3 w 33"/>
                  <a:gd name="T1" fmla="*/ 14 h 14"/>
                  <a:gd name="T2" fmla="*/ 0 w 33"/>
                  <a:gd name="T3" fmla="*/ 14 h 14"/>
                  <a:gd name="T4" fmla="*/ 3 w 33"/>
                  <a:gd name="T5" fmla="*/ 14 h 14"/>
                  <a:gd name="T6" fmla="*/ 31 w 33"/>
                  <a:gd name="T7" fmla="*/ 0 h 14"/>
                  <a:gd name="T8" fmla="*/ 33 w 33"/>
                  <a:gd name="T9" fmla="*/ 2 h 14"/>
                  <a:gd name="T10" fmla="*/ 33 w 33"/>
                  <a:gd name="T11" fmla="*/ 2 h 14"/>
                  <a:gd name="T12" fmla="*/ 3 w 33"/>
                  <a:gd name="T13" fmla="*/ 14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"/>
                  <a:gd name="T22" fmla="*/ 0 h 14"/>
                  <a:gd name="T23" fmla="*/ 33 w 33"/>
                  <a:gd name="T24" fmla="*/ 14 h 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" h="14">
                    <a:moveTo>
                      <a:pt x="3" y="14"/>
                    </a:moveTo>
                    <a:lnTo>
                      <a:pt x="0" y="14"/>
                    </a:lnTo>
                    <a:lnTo>
                      <a:pt x="3" y="14"/>
                    </a:lnTo>
                    <a:lnTo>
                      <a:pt x="31" y="0"/>
                    </a:lnTo>
                    <a:lnTo>
                      <a:pt x="33" y="2"/>
                    </a:lnTo>
                    <a:lnTo>
                      <a:pt x="3" y="14"/>
                    </a:lnTo>
                    <a:close/>
                  </a:path>
                </a:pathLst>
              </a:custGeom>
              <a:solidFill>
                <a:srgbClr val="EA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31" name="Freeform 834"/>
              <p:cNvSpPr>
                <a:spLocks noChangeArrowheads="1"/>
              </p:cNvSpPr>
              <p:nvPr/>
            </p:nvSpPr>
            <p:spPr bwMode="auto">
              <a:xfrm>
                <a:off x="672" y="422"/>
                <a:ext cx="33" cy="14"/>
              </a:xfrm>
              <a:custGeom>
                <a:avLst/>
                <a:gdLst>
                  <a:gd name="T0" fmla="*/ 0 w 33"/>
                  <a:gd name="T1" fmla="*/ 14 h 14"/>
                  <a:gd name="T2" fmla="*/ 0 w 33"/>
                  <a:gd name="T3" fmla="*/ 14 h 14"/>
                  <a:gd name="T4" fmla="*/ 0 w 33"/>
                  <a:gd name="T5" fmla="*/ 12 h 14"/>
                  <a:gd name="T6" fmla="*/ 31 w 33"/>
                  <a:gd name="T7" fmla="*/ 0 h 14"/>
                  <a:gd name="T8" fmla="*/ 33 w 33"/>
                  <a:gd name="T9" fmla="*/ 0 h 14"/>
                  <a:gd name="T10" fmla="*/ 31 w 33"/>
                  <a:gd name="T11" fmla="*/ 2 h 14"/>
                  <a:gd name="T12" fmla="*/ 0 w 33"/>
                  <a:gd name="T13" fmla="*/ 14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"/>
                  <a:gd name="T22" fmla="*/ 0 h 14"/>
                  <a:gd name="T23" fmla="*/ 33 w 33"/>
                  <a:gd name="T24" fmla="*/ 14 h 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" h="14">
                    <a:moveTo>
                      <a:pt x="0" y="14"/>
                    </a:moveTo>
                    <a:lnTo>
                      <a:pt x="0" y="14"/>
                    </a:lnTo>
                    <a:lnTo>
                      <a:pt x="0" y="12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1" y="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EA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32" name="Freeform 835"/>
              <p:cNvSpPr>
                <a:spLocks noChangeArrowheads="1"/>
              </p:cNvSpPr>
              <p:nvPr/>
            </p:nvSpPr>
            <p:spPr bwMode="auto">
              <a:xfrm>
                <a:off x="679" y="434"/>
                <a:ext cx="31" cy="14"/>
              </a:xfrm>
              <a:custGeom>
                <a:avLst/>
                <a:gdLst>
                  <a:gd name="T0" fmla="*/ 0 w 31"/>
                  <a:gd name="T1" fmla="*/ 14 h 14"/>
                  <a:gd name="T2" fmla="*/ 0 w 31"/>
                  <a:gd name="T3" fmla="*/ 12 h 14"/>
                  <a:gd name="T4" fmla="*/ 0 w 31"/>
                  <a:gd name="T5" fmla="*/ 12 h 14"/>
                  <a:gd name="T6" fmla="*/ 31 w 31"/>
                  <a:gd name="T7" fmla="*/ 0 h 14"/>
                  <a:gd name="T8" fmla="*/ 31 w 31"/>
                  <a:gd name="T9" fmla="*/ 0 h 14"/>
                  <a:gd name="T10" fmla="*/ 31 w 31"/>
                  <a:gd name="T11" fmla="*/ 0 h 14"/>
                  <a:gd name="T12" fmla="*/ 0 w 31"/>
                  <a:gd name="T13" fmla="*/ 14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"/>
                  <a:gd name="T22" fmla="*/ 0 h 14"/>
                  <a:gd name="T23" fmla="*/ 31 w 31"/>
                  <a:gd name="T24" fmla="*/ 14 h 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" h="14">
                    <a:moveTo>
                      <a:pt x="0" y="14"/>
                    </a:moveTo>
                    <a:lnTo>
                      <a:pt x="0" y="12"/>
                    </a:lnTo>
                    <a:lnTo>
                      <a:pt x="31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EA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33" name="Freeform 836"/>
              <p:cNvSpPr>
                <a:spLocks noChangeArrowheads="1"/>
              </p:cNvSpPr>
              <p:nvPr/>
            </p:nvSpPr>
            <p:spPr bwMode="auto">
              <a:xfrm>
                <a:off x="681" y="439"/>
                <a:ext cx="33" cy="14"/>
              </a:xfrm>
              <a:custGeom>
                <a:avLst/>
                <a:gdLst>
                  <a:gd name="T0" fmla="*/ 0 w 33"/>
                  <a:gd name="T1" fmla="*/ 14 h 14"/>
                  <a:gd name="T2" fmla="*/ 0 w 33"/>
                  <a:gd name="T3" fmla="*/ 14 h 14"/>
                  <a:gd name="T4" fmla="*/ 0 w 33"/>
                  <a:gd name="T5" fmla="*/ 11 h 14"/>
                  <a:gd name="T6" fmla="*/ 31 w 33"/>
                  <a:gd name="T7" fmla="*/ 0 h 14"/>
                  <a:gd name="T8" fmla="*/ 33 w 33"/>
                  <a:gd name="T9" fmla="*/ 0 h 14"/>
                  <a:gd name="T10" fmla="*/ 31 w 33"/>
                  <a:gd name="T11" fmla="*/ 2 h 14"/>
                  <a:gd name="T12" fmla="*/ 0 w 33"/>
                  <a:gd name="T13" fmla="*/ 14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"/>
                  <a:gd name="T22" fmla="*/ 0 h 14"/>
                  <a:gd name="T23" fmla="*/ 33 w 33"/>
                  <a:gd name="T24" fmla="*/ 14 h 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" h="14">
                    <a:moveTo>
                      <a:pt x="0" y="14"/>
                    </a:moveTo>
                    <a:lnTo>
                      <a:pt x="0" y="14"/>
                    </a:lnTo>
                    <a:lnTo>
                      <a:pt x="0" y="11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1" y="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EA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34" name="Freeform 837"/>
              <p:cNvSpPr>
                <a:spLocks noChangeArrowheads="1"/>
              </p:cNvSpPr>
              <p:nvPr/>
            </p:nvSpPr>
            <p:spPr bwMode="auto">
              <a:xfrm>
                <a:off x="684" y="443"/>
                <a:ext cx="33" cy="15"/>
              </a:xfrm>
              <a:custGeom>
                <a:avLst/>
                <a:gdLst>
                  <a:gd name="T0" fmla="*/ 2 w 33"/>
                  <a:gd name="T1" fmla="*/ 15 h 15"/>
                  <a:gd name="T2" fmla="*/ 0 w 33"/>
                  <a:gd name="T3" fmla="*/ 15 h 15"/>
                  <a:gd name="T4" fmla="*/ 2 w 33"/>
                  <a:gd name="T5" fmla="*/ 12 h 15"/>
                  <a:gd name="T6" fmla="*/ 30 w 33"/>
                  <a:gd name="T7" fmla="*/ 0 h 15"/>
                  <a:gd name="T8" fmla="*/ 33 w 33"/>
                  <a:gd name="T9" fmla="*/ 0 h 15"/>
                  <a:gd name="T10" fmla="*/ 33 w 33"/>
                  <a:gd name="T11" fmla="*/ 3 h 15"/>
                  <a:gd name="T12" fmla="*/ 2 w 33"/>
                  <a:gd name="T13" fmla="*/ 15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"/>
                  <a:gd name="T22" fmla="*/ 0 h 15"/>
                  <a:gd name="T23" fmla="*/ 33 w 33"/>
                  <a:gd name="T24" fmla="*/ 15 h 1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" h="15">
                    <a:moveTo>
                      <a:pt x="2" y="15"/>
                    </a:moveTo>
                    <a:lnTo>
                      <a:pt x="0" y="15"/>
                    </a:lnTo>
                    <a:lnTo>
                      <a:pt x="2" y="12"/>
                    </a:lnTo>
                    <a:lnTo>
                      <a:pt x="30" y="0"/>
                    </a:lnTo>
                    <a:lnTo>
                      <a:pt x="33" y="0"/>
                    </a:lnTo>
                    <a:lnTo>
                      <a:pt x="33" y="3"/>
                    </a:ln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EA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35" name="Freeform 838"/>
              <p:cNvSpPr>
                <a:spLocks noChangeArrowheads="1"/>
              </p:cNvSpPr>
              <p:nvPr/>
            </p:nvSpPr>
            <p:spPr bwMode="auto">
              <a:xfrm>
                <a:off x="679" y="405"/>
                <a:ext cx="47" cy="62"/>
              </a:xfrm>
              <a:custGeom>
                <a:avLst/>
                <a:gdLst>
                  <a:gd name="T0" fmla="*/ 40 w 20"/>
                  <a:gd name="T1" fmla="*/ 50 h 26"/>
                  <a:gd name="T2" fmla="*/ 40 w 20"/>
                  <a:gd name="T3" fmla="*/ 50 h 26"/>
                  <a:gd name="T4" fmla="*/ 40 w 20"/>
                  <a:gd name="T5" fmla="*/ 50 h 26"/>
                  <a:gd name="T6" fmla="*/ 45 w 20"/>
                  <a:gd name="T7" fmla="*/ 36 h 26"/>
                  <a:gd name="T8" fmla="*/ 42 w 20"/>
                  <a:gd name="T9" fmla="*/ 33 h 26"/>
                  <a:gd name="T10" fmla="*/ 42 w 20"/>
                  <a:gd name="T11" fmla="*/ 19 h 26"/>
                  <a:gd name="T12" fmla="*/ 28 w 20"/>
                  <a:gd name="T13" fmla="*/ 12 h 26"/>
                  <a:gd name="T14" fmla="*/ 26 w 20"/>
                  <a:gd name="T15" fmla="*/ 10 h 26"/>
                  <a:gd name="T16" fmla="*/ 14 w 20"/>
                  <a:gd name="T17" fmla="*/ 5 h 26"/>
                  <a:gd name="T18" fmla="*/ 14 w 20"/>
                  <a:gd name="T19" fmla="*/ 5 h 26"/>
                  <a:gd name="T20" fmla="*/ 14 w 20"/>
                  <a:gd name="T21" fmla="*/ 5 h 26"/>
                  <a:gd name="T22" fmla="*/ 5 w 20"/>
                  <a:gd name="T23" fmla="*/ 2 h 26"/>
                  <a:gd name="T24" fmla="*/ 5 w 20"/>
                  <a:gd name="T25" fmla="*/ 2 h 26"/>
                  <a:gd name="T26" fmla="*/ 2 w 20"/>
                  <a:gd name="T27" fmla="*/ 12 h 26"/>
                  <a:gd name="T28" fmla="*/ 28 w 20"/>
                  <a:gd name="T29" fmla="*/ 57 h 26"/>
                  <a:gd name="T30" fmla="*/ 38 w 20"/>
                  <a:gd name="T31" fmla="*/ 60 h 26"/>
                  <a:gd name="T32" fmla="*/ 38 w 20"/>
                  <a:gd name="T33" fmla="*/ 60 h 26"/>
                  <a:gd name="T34" fmla="*/ 40 w 20"/>
                  <a:gd name="T35" fmla="*/ 50 h 2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"/>
                  <a:gd name="T55" fmla="*/ 0 h 26"/>
                  <a:gd name="T56" fmla="*/ 20 w 20"/>
                  <a:gd name="T57" fmla="*/ 26 h 2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" h="26">
                    <a:moveTo>
                      <a:pt x="17" y="21"/>
                    </a:move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9" y="19"/>
                      <a:pt x="20" y="17"/>
                      <a:pt x="19" y="15"/>
                    </a:cubicBezTo>
                    <a:cubicBezTo>
                      <a:pt x="18" y="15"/>
                      <a:pt x="18" y="14"/>
                      <a:pt x="18" y="14"/>
                    </a:cubicBezTo>
                    <a:cubicBezTo>
                      <a:pt x="19" y="12"/>
                      <a:pt x="20" y="10"/>
                      <a:pt x="18" y="8"/>
                    </a:cubicBezTo>
                    <a:cubicBezTo>
                      <a:pt x="17" y="5"/>
                      <a:pt x="14" y="4"/>
                      <a:pt x="12" y="5"/>
                    </a:cubicBezTo>
                    <a:cubicBezTo>
                      <a:pt x="12" y="5"/>
                      <a:pt x="12" y="4"/>
                      <a:pt x="11" y="4"/>
                    </a:cubicBezTo>
                    <a:cubicBezTo>
                      <a:pt x="10" y="2"/>
                      <a:pt x="8" y="1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3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3" y="26"/>
                      <a:pt x="15" y="26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8" y="24"/>
                      <a:pt x="18" y="22"/>
                      <a:pt x="17" y="21"/>
                    </a:cubicBez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36" name="Freeform 839"/>
              <p:cNvSpPr>
                <a:spLocks noChangeArrowheads="1"/>
              </p:cNvSpPr>
              <p:nvPr/>
            </p:nvSpPr>
            <p:spPr bwMode="auto">
              <a:xfrm>
                <a:off x="80" y="360"/>
                <a:ext cx="109" cy="48"/>
              </a:xfrm>
              <a:custGeom>
                <a:avLst/>
                <a:gdLst>
                  <a:gd name="T0" fmla="*/ 0 w 109"/>
                  <a:gd name="T1" fmla="*/ 0 h 48"/>
                  <a:gd name="T2" fmla="*/ 29 w 109"/>
                  <a:gd name="T3" fmla="*/ 41 h 48"/>
                  <a:gd name="T4" fmla="*/ 109 w 109"/>
                  <a:gd name="T5" fmla="*/ 48 h 48"/>
                  <a:gd name="T6" fmla="*/ 38 w 109"/>
                  <a:gd name="T7" fmla="*/ 3 h 48"/>
                  <a:gd name="T8" fmla="*/ 0 w 109"/>
                  <a:gd name="T9" fmla="*/ 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48"/>
                  <a:gd name="T17" fmla="*/ 109 w 109"/>
                  <a:gd name="T18" fmla="*/ 48 h 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48">
                    <a:moveTo>
                      <a:pt x="0" y="0"/>
                    </a:moveTo>
                    <a:lnTo>
                      <a:pt x="29" y="41"/>
                    </a:lnTo>
                    <a:lnTo>
                      <a:pt x="109" y="48"/>
                    </a:lnTo>
                    <a:lnTo>
                      <a:pt x="38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37" name="Freeform 840"/>
              <p:cNvSpPr>
                <a:spLocks noChangeArrowheads="1"/>
              </p:cNvSpPr>
              <p:nvPr/>
            </p:nvSpPr>
            <p:spPr bwMode="auto">
              <a:xfrm>
                <a:off x="80" y="360"/>
                <a:ext cx="109" cy="48"/>
              </a:xfrm>
              <a:custGeom>
                <a:avLst/>
                <a:gdLst>
                  <a:gd name="T0" fmla="*/ 0 w 109"/>
                  <a:gd name="T1" fmla="*/ 0 h 48"/>
                  <a:gd name="T2" fmla="*/ 29 w 109"/>
                  <a:gd name="T3" fmla="*/ 41 h 48"/>
                  <a:gd name="T4" fmla="*/ 109 w 109"/>
                  <a:gd name="T5" fmla="*/ 48 h 48"/>
                  <a:gd name="T6" fmla="*/ 38 w 109"/>
                  <a:gd name="T7" fmla="*/ 3 h 48"/>
                  <a:gd name="T8" fmla="*/ 0 w 109"/>
                  <a:gd name="T9" fmla="*/ 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48"/>
                  <a:gd name="T17" fmla="*/ 109 w 109"/>
                  <a:gd name="T18" fmla="*/ 48 h 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48">
                    <a:moveTo>
                      <a:pt x="0" y="0"/>
                    </a:moveTo>
                    <a:lnTo>
                      <a:pt x="29" y="41"/>
                    </a:lnTo>
                    <a:lnTo>
                      <a:pt x="109" y="48"/>
                    </a:lnTo>
                    <a:lnTo>
                      <a:pt x="38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38" name="Freeform 841"/>
              <p:cNvSpPr>
                <a:spLocks noChangeArrowheads="1"/>
              </p:cNvSpPr>
              <p:nvPr/>
            </p:nvSpPr>
            <p:spPr bwMode="auto">
              <a:xfrm>
                <a:off x="80" y="360"/>
                <a:ext cx="78" cy="29"/>
              </a:xfrm>
              <a:custGeom>
                <a:avLst/>
                <a:gdLst>
                  <a:gd name="T0" fmla="*/ 0 w 78"/>
                  <a:gd name="T1" fmla="*/ 0 h 29"/>
                  <a:gd name="T2" fmla="*/ 17 w 78"/>
                  <a:gd name="T3" fmla="*/ 24 h 29"/>
                  <a:gd name="T4" fmla="*/ 78 w 78"/>
                  <a:gd name="T5" fmla="*/ 29 h 29"/>
                  <a:gd name="T6" fmla="*/ 38 w 78"/>
                  <a:gd name="T7" fmla="*/ 3 h 29"/>
                  <a:gd name="T8" fmla="*/ 0 w 78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29"/>
                  <a:gd name="T17" fmla="*/ 78 w 78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29">
                    <a:moveTo>
                      <a:pt x="0" y="0"/>
                    </a:moveTo>
                    <a:lnTo>
                      <a:pt x="17" y="24"/>
                    </a:lnTo>
                    <a:lnTo>
                      <a:pt x="78" y="29"/>
                    </a:lnTo>
                    <a:lnTo>
                      <a:pt x="38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39" name="Freeform 842"/>
              <p:cNvSpPr>
                <a:spLocks noChangeArrowheads="1"/>
              </p:cNvSpPr>
              <p:nvPr/>
            </p:nvSpPr>
            <p:spPr bwMode="auto">
              <a:xfrm>
                <a:off x="80" y="360"/>
                <a:ext cx="78" cy="29"/>
              </a:xfrm>
              <a:custGeom>
                <a:avLst/>
                <a:gdLst>
                  <a:gd name="T0" fmla="*/ 0 w 78"/>
                  <a:gd name="T1" fmla="*/ 0 h 29"/>
                  <a:gd name="T2" fmla="*/ 17 w 78"/>
                  <a:gd name="T3" fmla="*/ 24 h 29"/>
                  <a:gd name="T4" fmla="*/ 78 w 78"/>
                  <a:gd name="T5" fmla="*/ 29 h 29"/>
                  <a:gd name="T6" fmla="*/ 38 w 78"/>
                  <a:gd name="T7" fmla="*/ 3 h 29"/>
                  <a:gd name="T8" fmla="*/ 0 w 78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29"/>
                  <a:gd name="T17" fmla="*/ 78 w 78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29">
                    <a:moveTo>
                      <a:pt x="0" y="0"/>
                    </a:moveTo>
                    <a:lnTo>
                      <a:pt x="17" y="24"/>
                    </a:lnTo>
                    <a:lnTo>
                      <a:pt x="78" y="29"/>
                    </a:lnTo>
                    <a:lnTo>
                      <a:pt x="38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40" name="Freeform 843"/>
              <p:cNvSpPr>
                <a:spLocks noChangeArrowheads="1"/>
              </p:cNvSpPr>
              <p:nvPr/>
            </p:nvSpPr>
            <p:spPr bwMode="auto">
              <a:xfrm>
                <a:off x="0" y="377"/>
                <a:ext cx="239" cy="45"/>
              </a:xfrm>
              <a:custGeom>
                <a:avLst/>
                <a:gdLst>
                  <a:gd name="T0" fmla="*/ 12 w 101"/>
                  <a:gd name="T1" fmla="*/ 26 h 19"/>
                  <a:gd name="T2" fmla="*/ 0 w 101"/>
                  <a:gd name="T3" fmla="*/ 12 h 19"/>
                  <a:gd name="T4" fmla="*/ 14 w 101"/>
                  <a:gd name="T5" fmla="*/ 0 h 19"/>
                  <a:gd name="T6" fmla="*/ 227 w 101"/>
                  <a:gd name="T7" fmla="*/ 17 h 19"/>
                  <a:gd name="T8" fmla="*/ 239 w 101"/>
                  <a:gd name="T9" fmla="*/ 31 h 19"/>
                  <a:gd name="T10" fmla="*/ 225 w 101"/>
                  <a:gd name="T11" fmla="*/ 43 h 19"/>
                  <a:gd name="T12" fmla="*/ 12 w 101"/>
                  <a:gd name="T13" fmla="*/ 26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"/>
                  <a:gd name="T22" fmla="*/ 0 h 19"/>
                  <a:gd name="T23" fmla="*/ 101 w 101"/>
                  <a:gd name="T24" fmla="*/ 19 h 1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" h="19">
                    <a:moveTo>
                      <a:pt x="5" y="11"/>
                    </a:moveTo>
                    <a:cubicBezTo>
                      <a:pt x="2" y="11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9" y="7"/>
                      <a:pt x="101" y="10"/>
                      <a:pt x="101" y="13"/>
                    </a:cubicBezTo>
                    <a:cubicBezTo>
                      <a:pt x="101" y="16"/>
                      <a:pt x="98" y="19"/>
                      <a:pt x="95" y="18"/>
                    </a:cubicBezTo>
                    <a:cubicBezTo>
                      <a:pt x="5" y="11"/>
                      <a:pt x="5" y="11"/>
                      <a:pt x="5" y="11"/>
                    </a:cubicBezTo>
                  </a:path>
                </a:pathLst>
              </a:custGeom>
              <a:solidFill>
                <a:srgbClr val="BAA4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41" name="Freeform 844"/>
              <p:cNvSpPr>
                <a:spLocks noChangeArrowheads="1"/>
              </p:cNvSpPr>
              <p:nvPr/>
            </p:nvSpPr>
            <p:spPr bwMode="auto">
              <a:xfrm>
                <a:off x="7" y="339"/>
                <a:ext cx="42" cy="45"/>
              </a:xfrm>
              <a:custGeom>
                <a:avLst/>
                <a:gdLst>
                  <a:gd name="T0" fmla="*/ 0 w 42"/>
                  <a:gd name="T1" fmla="*/ 0 h 45"/>
                  <a:gd name="T2" fmla="*/ 0 w 42"/>
                  <a:gd name="T3" fmla="*/ 43 h 45"/>
                  <a:gd name="T4" fmla="*/ 42 w 42"/>
                  <a:gd name="T5" fmla="*/ 45 h 45"/>
                  <a:gd name="T6" fmla="*/ 19 w 42"/>
                  <a:gd name="T7" fmla="*/ 2 h 45"/>
                  <a:gd name="T8" fmla="*/ 0 w 42"/>
                  <a:gd name="T9" fmla="*/ 0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5"/>
                  <a:gd name="T17" fmla="*/ 42 w 42"/>
                  <a:gd name="T18" fmla="*/ 45 h 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5">
                    <a:moveTo>
                      <a:pt x="0" y="0"/>
                    </a:moveTo>
                    <a:lnTo>
                      <a:pt x="0" y="43"/>
                    </a:lnTo>
                    <a:lnTo>
                      <a:pt x="42" y="45"/>
                    </a:lnTo>
                    <a:lnTo>
                      <a:pt x="19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42" name="Freeform 845"/>
              <p:cNvSpPr>
                <a:spLocks noChangeArrowheads="1"/>
              </p:cNvSpPr>
              <p:nvPr/>
            </p:nvSpPr>
            <p:spPr bwMode="auto">
              <a:xfrm>
                <a:off x="7" y="339"/>
                <a:ext cx="42" cy="45"/>
              </a:xfrm>
              <a:custGeom>
                <a:avLst/>
                <a:gdLst>
                  <a:gd name="T0" fmla="*/ 0 w 42"/>
                  <a:gd name="T1" fmla="*/ 0 h 45"/>
                  <a:gd name="T2" fmla="*/ 0 w 42"/>
                  <a:gd name="T3" fmla="*/ 43 h 45"/>
                  <a:gd name="T4" fmla="*/ 42 w 42"/>
                  <a:gd name="T5" fmla="*/ 45 h 45"/>
                  <a:gd name="T6" fmla="*/ 19 w 42"/>
                  <a:gd name="T7" fmla="*/ 2 h 45"/>
                  <a:gd name="T8" fmla="*/ 0 w 42"/>
                  <a:gd name="T9" fmla="*/ 0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5"/>
                  <a:gd name="T17" fmla="*/ 42 w 42"/>
                  <a:gd name="T18" fmla="*/ 45 h 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5">
                    <a:moveTo>
                      <a:pt x="0" y="0"/>
                    </a:moveTo>
                    <a:lnTo>
                      <a:pt x="0" y="43"/>
                    </a:lnTo>
                    <a:lnTo>
                      <a:pt x="42" y="45"/>
                    </a:lnTo>
                    <a:lnTo>
                      <a:pt x="19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43" name="Freeform 846"/>
              <p:cNvSpPr>
                <a:spLocks noChangeArrowheads="1"/>
              </p:cNvSpPr>
              <p:nvPr/>
            </p:nvSpPr>
            <p:spPr bwMode="auto">
              <a:xfrm>
                <a:off x="47" y="391"/>
                <a:ext cx="5" cy="5"/>
              </a:xfrm>
              <a:custGeom>
                <a:avLst/>
                <a:gdLst>
                  <a:gd name="T0" fmla="*/ 5 w 2"/>
                  <a:gd name="T1" fmla="*/ 3 h 2"/>
                  <a:gd name="T2" fmla="*/ 3 w 2"/>
                  <a:gd name="T3" fmla="*/ 5 h 2"/>
                  <a:gd name="T4" fmla="*/ 0 w 2"/>
                  <a:gd name="T5" fmla="*/ 3 h 2"/>
                  <a:gd name="T6" fmla="*/ 3 w 2"/>
                  <a:gd name="T7" fmla="*/ 0 h 2"/>
                  <a:gd name="T8" fmla="*/ 5 w 2"/>
                  <a:gd name="T9" fmla="*/ 3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44" name="Freeform 847"/>
              <p:cNvSpPr>
                <a:spLocks noChangeArrowheads="1"/>
              </p:cNvSpPr>
              <p:nvPr/>
            </p:nvSpPr>
            <p:spPr bwMode="auto">
              <a:xfrm>
                <a:off x="56" y="391"/>
                <a:ext cx="8" cy="7"/>
              </a:xfrm>
              <a:custGeom>
                <a:avLst/>
                <a:gdLst>
                  <a:gd name="T0" fmla="*/ 8 w 3"/>
                  <a:gd name="T1" fmla="*/ 2 h 3"/>
                  <a:gd name="T2" fmla="*/ 3 w 3"/>
                  <a:gd name="T3" fmla="*/ 5 h 3"/>
                  <a:gd name="T4" fmla="*/ 0 w 3"/>
                  <a:gd name="T5" fmla="*/ 2 h 3"/>
                  <a:gd name="T6" fmla="*/ 5 w 3"/>
                  <a:gd name="T7" fmla="*/ 0 h 3"/>
                  <a:gd name="T8" fmla="*/ 8 w 3"/>
                  <a:gd name="T9" fmla="*/ 2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2" y="3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45" name="Freeform 848"/>
              <p:cNvSpPr>
                <a:spLocks noChangeArrowheads="1"/>
              </p:cNvSpPr>
              <p:nvPr/>
            </p:nvSpPr>
            <p:spPr bwMode="auto">
              <a:xfrm>
                <a:off x="68" y="391"/>
                <a:ext cx="5" cy="7"/>
              </a:xfrm>
              <a:custGeom>
                <a:avLst/>
                <a:gdLst>
                  <a:gd name="T0" fmla="*/ 5 w 2"/>
                  <a:gd name="T1" fmla="*/ 5 h 3"/>
                  <a:gd name="T2" fmla="*/ 3 w 2"/>
                  <a:gd name="T3" fmla="*/ 7 h 3"/>
                  <a:gd name="T4" fmla="*/ 0 w 2"/>
                  <a:gd name="T5" fmla="*/ 2 h 3"/>
                  <a:gd name="T6" fmla="*/ 3 w 2"/>
                  <a:gd name="T7" fmla="*/ 0 h 3"/>
                  <a:gd name="T8" fmla="*/ 5 w 2"/>
                  <a:gd name="T9" fmla="*/ 5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46" name="Freeform 849"/>
              <p:cNvSpPr>
                <a:spLocks noChangeArrowheads="1"/>
              </p:cNvSpPr>
              <p:nvPr/>
            </p:nvSpPr>
            <p:spPr bwMode="auto">
              <a:xfrm>
                <a:off x="78" y="394"/>
                <a:ext cx="7" cy="4"/>
              </a:xfrm>
              <a:custGeom>
                <a:avLst/>
                <a:gdLst>
                  <a:gd name="T0" fmla="*/ 7 w 3"/>
                  <a:gd name="T1" fmla="*/ 2 h 2"/>
                  <a:gd name="T2" fmla="*/ 2 w 3"/>
                  <a:gd name="T3" fmla="*/ 4 h 2"/>
                  <a:gd name="T4" fmla="*/ 0 w 3"/>
                  <a:gd name="T5" fmla="*/ 2 h 2"/>
                  <a:gd name="T6" fmla="*/ 2 w 3"/>
                  <a:gd name="T7" fmla="*/ 0 h 2"/>
                  <a:gd name="T8" fmla="*/ 7 w 3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47" name="Freeform 850"/>
              <p:cNvSpPr>
                <a:spLocks noChangeArrowheads="1"/>
              </p:cNvSpPr>
              <p:nvPr/>
            </p:nvSpPr>
            <p:spPr bwMode="auto">
              <a:xfrm>
                <a:off x="87" y="394"/>
                <a:ext cx="7" cy="7"/>
              </a:xfrm>
              <a:custGeom>
                <a:avLst/>
                <a:gdLst>
                  <a:gd name="T0" fmla="*/ 7 w 3"/>
                  <a:gd name="T1" fmla="*/ 2 h 3"/>
                  <a:gd name="T2" fmla="*/ 5 w 3"/>
                  <a:gd name="T3" fmla="*/ 7 h 3"/>
                  <a:gd name="T4" fmla="*/ 0 w 3"/>
                  <a:gd name="T5" fmla="*/ 2 h 3"/>
                  <a:gd name="T6" fmla="*/ 5 w 3"/>
                  <a:gd name="T7" fmla="*/ 0 h 3"/>
                  <a:gd name="T8" fmla="*/ 7 w 3"/>
                  <a:gd name="T9" fmla="*/ 2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2" y="3"/>
                      <a:pt x="2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48" name="Oval 851"/>
              <p:cNvSpPr>
                <a:spLocks noChangeArrowheads="1"/>
              </p:cNvSpPr>
              <p:nvPr/>
            </p:nvSpPr>
            <p:spPr bwMode="auto">
              <a:xfrm>
                <a:off x="99" y="394"/>
                <a:ext cx="5" cy="7"/>
              </a:xfrm>
              <a:prstGeom prst="ellipse">
                <a:avLst/>
              </a:pr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49" name="Freeform 852"/>
              <p:cNvSpPr>
                <a:spLocks noChangeArrowheads="1"/>
              </p:cNvSpPr>
              <p:nvPr/>
            </p:nvSpPr>
            <p:spPr bwMode="auto">
              <a:xfrm>
                <a:off x="109" y="396"/>
                <a:ext cx="7" cy="5"/>
              </a:xfrm>
              <a:custGeom>
                <a:avLst/>
                <a:gdLst>
                  <a:gd name="T0" fmla="*/ 7 w 3"/>
                  <a:gd name="T1" fmla="*/ 3 h 2"/>
                  <a:gd name="T2" fmla="*/ 2 w 3"/>
                  <a:gd name="T3" fmla="*/ 5 h 2"/>
                  <a:gd name="T4" fmla="*/ 0 w 3"/>
                  <a:gd name="T5" fmla="*/ 3 h 2"/>
                  <a:gd name="T6" fmla="*/ 5 w 3"/>
                  <a:gd name="T7" fmla="*/ 0 h 2"/>
                  <a:gd name="T8" fmla="*/ 7 w 3"/>
                  <a:gd name="T9" fmla="*/ 3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50" name="Freeform 853"/>
              <p:cNvSpPr>
                <a:spLocks noChangeArrowheads="1"/>
              </p:cNvSpPr>
              <p:nvPr/>
            </p:nvSpPr>
            <p:spPr bwMode="auto">
              <a:xfrm>
                <a:off x="120" y="396"/>
                <a:ext cx="5" cy="7"/>
              </a:xfrm>
              <a:custGeom>
                <a:avLst/>
                <a:gdLst>
                  <a:gd name="T0" fmla="*/ 5 w 2"/>
                  <a:gd name="T1" fmla="*/ 2 h 3"/>
                  <a:gd name="T2" fmla="*/ 3 w 2"/>
                  <a:gd name="T3" fmla="*/ 7 h 3"/>
                  <a:gd name="T4" fmla="*/ 0 w 2"/>
                  <a:gd name="T5" fmla="*/ 2 h 3"/>
                  <a:gd name="T6" fmla="*/ 3 w 2"/>
                  <a:gd name="T7" fmla="*/ 0 h 3"/>
                  <a:gd name="T8" fmla="*/ 5 w 2"/>
                  <a:gd name="T9" fmla="*/ 2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1"/>
                    </a:moveTo>
                    <a:cubicBezTo>
                      <a:pt x="2" y="2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51" name="Freeform 854"/>
              <p:cNvSpPr>
                <a:spLocks noChangeArrowheads="1"/>
              </p:cNvSpPr>
              <p:nvPr/>
            </p:nvSpPr>
            <p:spPr bwMode="auto">
              <a:xfrm>
                <a:off x="130" y="396"/>
                <a:ext cx="7" cy="7"/>
              </a:xfrm>
              <a:custGeom>
                <a:avLst/>
                <a:gdLst>
                  <a:gd name="T0" fmla="*/ 5 w 3"/>
                  <a:gd name="T1" fmla="*/ 5 h 3"/>
                  <a:gd name="T2" fmla="*/ 2 w 3"/>
                  <a:gd name="T3" fmla="*/ 7 h 3"/>
                  <a:gd name="T4" fmla="*/ 0 w 3"/>
                  <a:gd name="T5" fmla="*/ 5 h 3"/>
                  <a:gd name="T6" fmla="*/ 2 w 3"/>
                  <a:gd name="T7" fmla="*/ 0 h 3"/>
                  <a:gd name="T8" fmla="*/ 5 w 3"/>
                  <a:gd name="T9" fmla="*/ 5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2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3" y="1"/>
                      <a:pt x="2" y="2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52" name="Oval 855"/>
              <p:cNvSpPr>
                <a:spLocks noChangeArrowheads="1"/>
              </p:cNvSpPr>
              <p:nvPr/>
            </p:nvSpPr>
            <p:spPr bwMode="auto">
              <a:xfrm>
                <a:off x="139" y="398"/>
                <a:ext cx="7" cy="5"/>
              </a:xfrm>
              <a:prstGeom prst="ellipse">
                <a:avLst/>
              </a:pr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53" name="Oval 856"/>
              <p:cNvSpPr>
                <a:spLocks noChangeArrowheads="1"/>
              </p:cNvSpPr>
              <p:nvPr/>
            </p:nvSpPr>
            <p:spPr bwMode="auto">
              <a:xfrm>
                <a:off x="151" y="398"/>
                <a:ext cx="5" cy="7"/>
              </a:xfrm>
              <a:prstGeom prst="ellipse">
                <a:avLst/>
              </a:pr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54" name="Oval 857"/>
              <p:cNvSpPr>
                <a:spLocks noChangeArrowheads="1"/>
              </p:cNvSpPr>
              <p:nvPr/>
            </p:nvSpPr>
            <p:spPr bwMode="auto">
              <a:xfrm>
                <a:off x="161" y="398"/>
                <a:ext cx="7" cy="7"/>
              </a:xfrm>
              <a:prstGeom prst="ellipse">
                <a:avLst/>
              </a:pr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55" name="Freeform 858"/>
              <p:cNvSpPr>
                <a:spLocks noChangeArrowheads="1"/>
              </p:cNvSpPr>
              <p:nvPr/>
            </p:nvSpPr>
            <p:spPr bwMode="auto">
              <a:xfrm>
                <a:off x="170" y="401"/>
                <a:ext cx="7" cy="4"/>
              </a:xfrm>
              <a:custGeom>
                <a:avLst/>
                <a:gdLst>
                  <a:gd name="T0" fmla="*/ 7 w 3"/>
                  <a:gd name="T1" fmla="*/ 2 h 2"/>
                  <a:gd name="T2" fmla="*/ 5 w 3"/>
                  <a:gd name="T3" fmla="*/ 4 h 2"/>
                  <a:gd name="T4" fmla="*/ 2 w 3"/>
                  <a:gd name="T5" fmla="*/ 2 h 2"/>
                  <a:gd name="T6" fmla="*/ 5 w 3"/>
                  <a:gd name="T7" fmla="*/ 0 h 2"/>
                  <a:gd name="T8" fmla="*/ 7 w 3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56" name="Freeform 859"/>
              <p:cNvSpPr>
                <a:spLocks noChangeArrowheads="1"/>
              </p:cNvSpPr>
              <p:nvPr/>
            </p:nvSpPr>
            <p:spPr bwMode="auto">
              <a:xfrm>
                <a:off x="182" y="401"/>
                <a:ext cx="5" cy="7"/>
              </a:xfrm>
              <a:custGeom>
                <a:avLst/>
                <a:gdLst>
                  <a:gd name="T0" fmla="*/ 5 w 2"/>
                  <a:gd name="T1" fmla="*/ 2 h 3"/>
                  <a:gd name="T2" fmla="*/ 3 w 2"/>
                  <a:gd name="T3" fmla="*/ 7 h 3"/>
                  <a:gd name="T4" fmla="*/ 0 w 2"/>
                  <a:gd name="T5" fmla="*/ 2 h 3"/>
                  <a:gd name="T6" fmla="*/ 3 w 2"/>
                  <a:gd name="T7" fmla="*/ 0 h 3"/>
                  <a:gd name="T8" fmla="*/ 5 w 2"/>
                  <a:gd name="T9" fmla="*/ 2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1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57" name="Freeform 860"/>
              <p:cNvSpPr>
                <a:spLocks noChangeArrowheads="1"/>
              </p:cNvSpPr>
              <p:nvPr/>
            </p:nvSpPr>
            <p:spPr bwMode="auto">
              <a:xfrm>
                <a:off x="191" y="401"/>
                <a:ext cx="7" cy="7"/>
              </a:xfrm>
              <a:custGeom>
                <a:avLst/>
                <a:gdLst>
                  <a:gd name="T0" fmla="*/ 7 w 3"/>
                  <a:gd name="T1" fmla="*/ 5 h 3"/>
                  <a:gd name="T2" fmla="*/ 2 w 3"/>
                  <a:gd name="T3" fmla="*/ 7 h 3"/>
                  <a:gd name="T4" fmla="*/ 0 w 3"/>
                  <a:gd name="T5" fmla="*/ 5 h 3"/>
                  <a:gd name="T6" fmla="*/ 5 w 3"/>
                  <a:gd name="T7" fmla="*/ 0 h 3"/>
                  <a:gd name="T8" fmla="*/ 7 w 3"/>
                  <a:gd name="T9" fmla="*/ 5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2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58" name="Oval 861"/>
              <p:cNvSpPr>
                <a:spLocks noChangeArrowheads="1"/>
              </p:cNvSpPr>
              <p:nvPr/>
            </p:nvSpPr>
            <p:spPr bwMode="auto">
              <a:xfrm>
                <a:off x="203" y="403"/>
                <a:ext cx="5" cy="5"/>
              </a:xfrm>
              <a:prstGeom prst="ellipse">
                <a:avLst/>
              </a:pr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59" name="Freeform 862"/>
              <p:cNvSpPr>
                <a:spLocks noChangeArrowheads="1"/>
              </p:cNvSpPr>
              <p:nvPr/>
            </p:nvSpPr>
            <p:spPr bwMode="auto">
              <a:xfrm>
                <a:off x="30" y="396"/>
                <a:ext cx="12" cy="9"/>
              </a:xfrm>
              <a:custGeom>
                <a:avLst/>
                <a:gdLst>
                  <a:gd name="T0" fmla="*/ 12 w 12"/>
                  <a:gd name="T1" fmla="*/ 0 h 9"/>
                  <a:gd name="T2" fmla="*/ 0 w 12"/>
                  <a:gd name="T3" fmla="*/ 9 h 9"/>
                  <a:gd name="T4" fmla="*/ 5 w 12"/>
                  <a:gd name="T5" fmla="*/ 9 h 9"/>
                  <a:gd name="T6" fmla="*/ 12 w 12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"/>
                  <a:gd name="T13" fmla="*/ 0 h 9"/>
                  <a:gd name="T14" fmla="*/ 12 w 12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" h="9">
                    <a:moveTo>
                      <a:pt x="12" y="0"/>
                    </a:moveTo>
                    <a:lnTo>
                      <a:pt x="0" y="9"/>
                    </a:lnTo>
                    <a:lnTo>
                      <a:pt x="5" y="9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AD94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60" name="Freeform 863"/>
              <p:cNvSpPr>
                <a:spLocks noChangeArrowheads="1"/>
              </p:cNvSpPr>
              <p:nvPr/>
            </p:nvSpPr>
            <p:spPr bwMode="auto">
              <a:xfrm>
                <a:off x="30" y="396"/>
                <a:ext cx="12" cy="9"/>
              </a:xfrm>
              <a:custGeom>
                <a:avLst/>
                <a:gdLst>
                  <a:gd name="T0" fmla="*/ 12 w 12"/>
                  <a:gd name="T1" fmla="*/ 0 h 9"/>
                  <a:gd name="T2" fmla="*/ 0 w 12"/>
                  <a:gd name="T3" fmla="*/ 9 h 9"/>
                  <a:gd name="T4" fmla="*/ 5 w 12"/>
                  <a:gd name="T5" fmla="*/ 9 h 9"/>
                  <a:gd name="T6" fmla="*/ 12 w 12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"/>
                  <a:gd name="T13" fmla="*/ 0 h 9"/>
                  <a:gd name="T14" fmla="*/ 12 w 12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" h="9">
                    <a:moveTo>
                      <a:pt x="12" y="0"/>
                    </a:moveTo>
                    <a:lnTo>
                      <a:pt x="0" y="9"/>
                    </a:lnTo>
                    <a:lnTo>
                      <a:pt x="5" y="9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61" name="Freeform 864"/>
              <p:cNvSpPr>
                <a:spLocks noChangeArrowheads="1"/>
              </p:cNvSpPr>
              <p:nvPr/>
            </p:nvSpPr>
            <p:spPr bwMode="auto">
              <a:xfrm>
                <a:off x="0" y="391"/>
                <a:ext cx="42" cy="31"/>
              </a:xfrm>
              <a:custGeom>
                <a:avLst/>
                <a:gdLst>
                  <a:gd name="T0" fmla="*/ 0 w 42"/>
                  <a:gd name="T1" fmla="*/ 29 h 31"/>
                  <a:gd name="T2" fmla="*/ 7 w 42"/>
                  <a:gd name="T3" fmla="*/ 0 h 31"/>
                  <a:gd name="T4" fmla="*/ 42 w 42"/>
                  <a:gd name="T5" fmla="*/ 5 h 31"/>
                  <a:gd name="T6" fmla="*/ 14 w 42"/>
                  <a:gd name="T7" fmla="*/ 31 h 31"/>
                  <a:gd name="T8" fmla="*/ 0 w 42"/>
                  <a:gd name="T9" fmla="*/ 29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31"/>
                  <a:gd name="T17" fmla="*/ 42 w 4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31">
                    <a:moveTo>
                      <a:pt x="0" y="29"/>
                    </a:moveTo>
                    <a:lnTo>
                      <a:pt x="7" y="0"/>
                    </a:lnTo>
                    <a:lnTo>
                      <a:pt x="42" y="5"/>
                    </a:lnTo>
                    <a:lnTo>
                      <a:pt x="14" y="31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62" name="Freeform 865"/>
              <p:cNvSpPr>
                <a:spLocks noChangeArrowheads="1"/>
              </p:cNvSpPr>
              <p:nvPr/>
            </p:nvSpPr>
            <p:spPr bwMode="auto">
              <a:xfrm>
                <a:off x="0" y="391"/>
                <a:ext cx="42" cy="31"/>
              </a:xfrm>
              <a:custGeom>
                <a:avLst/>
                <a:gdLst>
                  <a:gd name="T0" fmla="*/ 0 w 42"/>
                  <a:gd name="T1" fmla="*/ 29 h 31"/>
                  <a:gd name="T2" fmla="*/ 7 w 42"/>
                  <a:gd name="T3" fmla="*/ 0 h 31"/>
                  <a:gd name="T4" fmla="*/ 42 w 42"/>
                  <a:gd name="T5" fmla="*/ 5 h 31"/>
                  <a:gd name="T6" fmla="*/ 14 w 42"/>
                  <a:gd name="T7" fmla="*/ 31 h 31"/>
                  <a:gd name="T8" fmla="*/ 0 w 42"/>
                  <a:gd name="T9" fmla="*/ 29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31"/>
                  <a:gd name="T17" fmla="*/ 42 w 4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31">
                    <a:moveTo>
                      <a:pt x="0" y="29"/>
                    </a:moveTo>
                    <a:lnTo>
                      <a:pt x="7" y="0"/>
                    </a:lnTo>
                    <a:lnTo>
                      <a:pt x="42" y="5"/>
                    </a:lnTo>
                    <a:lnTo>
                      <a:pt x="14" y="31"/>
                    </a:lnTo>
                    <a:lnTo>
                      <a:pt x="0" y="2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63" name="Freeform 866"/>
              <p:cNvSpPr>
                <a:spLocks noChangeArrowheads="1"/>
              </p:cNvSpPr>
              <p:nvPr/>
            </p:nvSpPr>
            <p:spPr bwMode="auto">
              <a:xfrm>
                <a:off x="0" y="382"/>
                <a:ext cx="49" cy="7"/>
              </a:xfrm>
              <a:custGeom>
                <a:avLst/>
                <a:gdLst>
                  <a:gd name="T0" fmla="*/ 9 w 21"/>
                  <a:gd name="T1" fmla="*/ 0 h 3"/>
                  <a:gd name="T2" fmla="*/ 2 w 21"/>
                  <a:gd name="T3" fmla="*/ 0 h 3"/>
                  <a:gd name="T4" fmla="*/ 0 w 21"/>
                  <a:gd name="T5" fmla="*/ 7 h 3"/>
                  <a:gd name="T6" fmla="*/ 49 w 21"/>
                  <a:gd name="T7" fmla="*/ 2 h 3"/>
                  <a:gd name="T8" fmla="*/ 9 w 21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3"/>
                  <a:gd name="T17" fmla="*/ 21 w 21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3">
                    <a:moveTo>
                      <a:pt x="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AD94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64" name="Freeform 867"/>
              <p:cNvSpPr>
                <a:spLocks noChangeArrowheads="1"/>
              </p:cNvSpPr>
              <p:nvPr/>
            </p:nvSpPr>
            <p:spPr bwMode="auto">
              <a:xfrm>
                <a:off x="92" y="410"/>
                <a:ext cx="28" cy="3"/>
              </a:xfrm>
              <a:custGeom>
                <a:avLst/>
                <a:gdLst>
                  <a:gd name="T0" fmla="*/ 0 w 28"/>
                  <a:gd name="T1" fmla="*/ 0 h 3"/>
                  <a:gd name="T2" fmla="*/ 0 w 28"/>
                  <a:gd name="T3" fmla="*/ 0 h 3"/>
                  <a:gd name="T4" fmla="*/ 28 w 28"/>
                  <a:gd name="T5" fmla="*/ 3 h 3"/>
                  <a:gd name="T6" fmla="*/ 0 w 28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8"/>
                  <a:gd name="T13" fmla="*/ 0 h 3"/>
                  <a:gd name="T14" fmla="*/ 28 w 28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8" h="3">
                    <a:moveTo>
                      <a:pt x="0" y="0"/>
                    </a:moveTo>
                    <a:lnTo>
                      <a:pt x="0" y="0"/>
                    </a:lnTo>
                    <a:lnTo>
                      <a:pt x="28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DE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65" name="Freeform 868"/>
              <p:cNvSpPr>
                <a:spLocks noChangeArrowheads="1"/>
              </p:cNvSpPr>
              <p:nvPr/>
            </p:nvSpPr>
            <p:spPr bwMode="auto">
              <a:xfrm>
                <a:off x="92" y="410"/>
                <a:ext cx="28" cy="3"/>
              </a:xfrm>
              <a:custGeom>
                <a:avLst/>
                <a:gdLst>
                  <a:gd name="T0" fmla="*/ 0 w 28"/>
                  <a:gd name="T1" fmla="*/ 0 h 3"/>
                  <a:gd name="T2" fmla="*/ 0 w 28"/>
                  <a:gd name="T3" fmla="*/ 0 h 3"/>
                  <a:gd name="T4" fmla="*/ 28 w 28"/>
                  <a:gd name="T5" fmla="*/ 3 h 3"/>
                  <a:gd name="T6" fmla="*/ 0 w 28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8"/>
                  <a:gd name="T13" fmla="*/ 0 h 3"/>
                  <a:gd name="T14" fmla="*/ 28 w 28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8" h="3">
                    <a:moveTo>
                      <a:pt x="0" y="0"/>
                    </a:moveTo>
                    <a:lnTo>
                      <a:pt x="0" y="0"/>
                    </a:lnTo>
                    <a:lnTo>
                      <a:pt x="28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66" name="Freeform 869"/>
              <p:cNvSpPr>
                <a:spLocks noChangeArrowheads="1"/>
              </p:cNvSpPr>
              <p:nvPr/>
            </p:nvSpPr>
            <p:spPr bwMode="auto">
              <a:xfrm>
                <a:off x="92" y="403"/>
                <a:ext cx="95" cy="12"/>
              </a:xfrm>
              <a:custGeom>
                <a:avLst/>
                <a:gdLst>
                  <a:gd name="T0" fmla="*/ 14 w 95"/>
                  <a:gd name="T1" fmla="*/ 0 h 12"/>
                  <a:gd name="T2" fmla="*/ 0 w 95"/>
                  <a:gd name="T3" fmla="*/ 7 h 12"/>
                  <a:gd name="T4" fmla="*/ 28 w 95"/>
                  <a:gd name="T5" fmla="*/ 10 h 12"/>
                  <a:gd name="T6" fmla="*/ 73 w 95"/>
                  <a:gd name="T7" fmla="*/ 12 h 12"/>
                  <a:gd name="T8" fmla="*/ 95 w 95"/>
                  <a:gd name="T9" fmla="*/ 7 h 12"/>
                  <a:gd name="T10" fmla="*/ 14 w 95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5"/>
                  <a:gd name="T19" fmla="*/ 0 h 12"/>
                  <a:gd name="T20" fmla="*/ 95 w 95"/>
                  <a:gd name="T21" fmla="*/ 12 h 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5" h="12">
                    <a:moveTo>
                      <a:pt x="14" y="0"/>
                    </a:moveTo>
                    <a:lnTo>
                      <a:pt x="0" y="7"/>
                    </a:lnTo>
                    <a:lnTo>
                      <a:pt x="28" y="10"/>
                    </a:lnTo>
                    <a:lnTo>
                      <a:pt x="73" y="12"/>
                    </a:lnTo>
                    <a:lnTo>
                      <a:pt x="95" y="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AD94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67" name="Freeform 870"/>
              <p:cNvSpPr>
                <a:spLocks noChangeArrowheads="1"/>
              </p:cNvSpPr>
              <p:nvPr/>
            </p:nvSpPr>
            <p:spPr bwMode="auto">
              <a:xfrm>
                <a:off x="92" y="403"/>
                <a:ext cx="95" cy="12"/>
              </a:xfrm>
              <a:custGeom>
                <a:avLst/>
                <a:gdLst>
                  <a:gd name="T0" fmla="*/ 14 w 95"/>
                  <a:gd name="T1" fmla="*/ 0 h 12"/>
                  <a:gd name="T2" fmla="*/ 0 w 95"/>
                  <a:gd name="T3" fmla="*/ 7 h 12"/>
                  <a:gd name="T4" fmla="*/ 28 w 95"/>
                  <a:gd name="T5" fmla="*/ 10 h 12"/>
                  <a:gd name="T6" fmla="*/ 73 w 95"/>
                  <a:gd name="T7" fmla="*/ 12 h 12"/>
                  <a:gd name="T8" fmla="*/ 95 w 95"/>
                  <a:gd name="T9" fmla="*/ 7 h 12"/>
                  <a:gd name="T10" fmla="*/ 14 w 95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5"/>
                  <a:gd name="T19" fmla="*/ 0 h 12"/>
                  <a:gd name="T20" fmla="*/ 95 w 95"/>
                  <a:gd name="T21" fmla="*/ 12 h 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5" h="12">
                    <a:moveTo>
                      <a:pt x="14" y="0"/>
                    </a:moveTo>
                    <a:lnTo>
                      <a:pt x="0" y="7"/>
                    </a:lnTo>
                    <a:lnTo>
                      <a:pt x="28" y="10"/>
                    </a:lnTo>
                    <a:lnTo>
                      <a:pt x="73" y="12"/>
                    </a:lnTo>
                    <a:lnTo>
                      <a:pt x="95" y="7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68" name="Freeform 871"/>
              <p:cNvSpPr>
                <a:spLocks noChangeArrowheads="1"/>
              </p:cNvSpPr>
              <p:nvPr/>
            </p:nvSpPr>
            <p:spPr bwMode="auto">
              <a:xfrm>
                <a:off x="68" y="403"/>
                <a:ext cx="119" cy="64"/>
              </a:xfrm>
              <a:custGeom>
                <a:avLst/>
                <a:gdLst>
                  <a:gd name="T0" fmla="*/ 0 w 119"/>
                  <a:gd name="T1" fmla="*/ 62 h 64"/>
                  <a:gd name="T2" fmla="*/ 38 w 119"/>
                  <a:gd name="T3" fmla="*/ 0 h 64"/>
                  <a:gd name="T4" fmla="*/ 119 w 119"/>
                  <a:gd name="T5" fmla="*/ 7 h 64"/>
                  <a:gd name="T6" fmla="*/ 38 w 119"/>
                  <a:gd name="T7" fmla="*/ 64 h 64"/>
                  <a:gd name="T8" fmla="*/ 0 w 119"/>
                  <a:gd name="T9" fmla="*/ 62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"/>
                  <a:gd name="T16" fmla="*/ 0 h 64"/>
                  <a:gd name="T17" fmla="*/ 119 w 119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" h="64">
                    <a:moveTo>
                      <a:pt x="0" y="62"/>
                    </a:moveTo>
                    <a:lnTo>
                      <a:pt x="38" y="0"/>
                    </a:lnTo>
                    <a:lnTo>
                      <a:pt x="119" y="7"/>
                    </a:lnTo>
                    <a:lnTo>
                      <a:pt x="38" y="64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69" name="Freeform 872"/>
              <p:cNvSpPr>
                <a:spLocks noChangeArrowheads="1"/>
              </p:cNvSpPr>
              <p:nvPr/>
            </p:nvSpPr>
            <p:spPr bwMode="auto">
              <a:xfrm>
                <a:off x="2002" y="0"/>
                <a:ext cx="64" cy="38"/>
              </a:xfrm>
              <a:custGeom>
                <a:avLst/>
                <a:gdLst>
                  <a:gd name="T0" fmla="*/ 64 w 27"/>
                  <a:gd name="T1" fmla="*/ 33 h 16"/>
                  <a:gd name="T2" fmla="*/ 55 w 27"/>
                  <a:gd name="T3" fmla="*/ 38 h 16"/>
                  <a:gd name="T4" fmla="*/ 5 w 27"/>
                  <a:gd name="T5" fmla="*/ 14 h 16"/>
                  <a:gd name="T6" fmla="*/ 0 w 27"/>
                  <a:gd name="T7" fmla="*/ 5 h 16"/>
                  <a:gd name="T8" fmla="*/ 9 w 27"/>
                  <a:gd name="T9" fmla="*/ 2 h 16"/>
                  <a:gd name="T10" fmla="*/ 59 w 27"/>
                  <a:gd name="T11" fmla="*/ 24 h 16"/>
                  <a:gd name="T12" fmla="*/ 64 w 27"/>
                  <a:gd name="T13" fmla="*/ 33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7"/>
                  <a:gd name="T22" fmla="*/ 0 h 16"/>
                  <a:gd name="T23" fmla="*/ 27 w 27"/>
                  <a:gd name="T24" fmla="*/ 16 h 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7" h="16">
                    <a:moveTo>
                      <a:pt x="27" y="14"/>
                    </a:moveTo>
                    <a:cubicBezTo>
                      <a:pt x="26" y="16"/>
                      <a:pt x="24" y="16"/>
                      <a:pt x="23" y="1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5"/>
                      <a:pt x="0" y="3"/>
                      <a:pt x="0" y="2"/>
                    </a:cubicBezTo>
                    <a:cubicBezTo>
                      <a:pt x="1" y="0"/>
                      <a:pt x="3" y="0"/>
                      <a:pt x="4" y="1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7" y="11"/>
                      <a:pt x="27" y="13"/>
                      <a:pt x="27" y="14"/>
                    </a:cubicBez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70" name="Freeform 873"/>
              <p:cNvSpPr>
                <a:spLocks noChangeArrowheads="1"/>
              </p:cNvSpPr>
              <p:nvPr/>
            </p:nvSpPr>
            <p:spPr bwMode="auto">
              <a:xfrm>
                <a:off x="1962" y="86"/>
                <a:ext cx="64" cy="37"/>
              </a:xfrm>
              <a:custGeom>
                <a:avLst/>
                <a:gdLst>
                  <a:gd name="T0" fmla="*/ 64 w 27"/>
                  <a:gd name="T1" fmla="*/ 32 h 16"/>
                  <a:gd name="T2" fmla="*/ 55 w 27"/>
                  <a:gd name="T3" fmla="*/ 37 h 16"/>
                  <a:gd name="T4" fmla="*/ 5 w 27"/>
                  <a:gd name="T5" fmla="*/ 14 h 16"/>
                  <a:gd name="T6" fmla="*/ 0 w 27"/>
                  <a:gd name="T7" fmla="*/ 5 h 16"/>
                  <a:gd name="T8" fmla="*/ 9 w 27"/>
                  <a:gd name="T9" fmla="*/ 0 h 16"/>
                  <a:gd name="T10" fmla="*/ 59 w 27"/>
                  <a:gd name="T11" fmla="*/ 23 h 16"/>
                  <a:gd name="T12" fmla="*/ 64 w 27"/>
                  <a:gd name="T13" fmla="*/ 32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7"/>
                  <a:gd name="T22" fmla="*/ 0 h 16"/>
                  <a:gd name="T23" fmla="*/ 27 w 27"/>
                  <a:gd name="T24" fmla="*/ 16 h 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7" h="16">
                    <a:moveTo>
                      <a:pt x="27" y="14"/>
                    </a:moveTo>
                    <a:cubicBezTo>
                      <a:pt x="26" y="16"/>
                      <a:pt x="24" y="16"/>
                      <a:pt x="23" y="1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5"/>
                      <a:pt x="0" y="3"/>
                      <a:pt x="0" y="2"/>
                    </a:cubicBezTo>
                    <a:cubicBezTo>
                      <a:pt x="1" y="0"/>
                      <a:pt x="3" y="0"/>
                      <a:pt x="4" y="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7" y="11"/>
                      <a:pt x="27" y="13"/>
                      <a:pt x="27" y="14"/>
                    </a:cubicBez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71" name="Freeform 874"/>
              <p:cNvSpPr>
                <a:spLocks noChangeArrowheads="1"/>
              </p:cNvSpPr>
              <p:nvPr/>
            </p:nvSpPr>
            <p:spPr bwMode="auto">
              <a:xfrm>
                <a:off x="1723" y="1254"/>
                <a:ext cx="78" cy="116"/>
              </a:xfrm>
              <a:custGeom>
                <a:avLst/>
                <a:gdLst>
                  <a:gd name="T0" fmla="*/ 66 w 33"/>
                  <a:gd name="T1" fmla="*/ 111 h 49"/>
                  <a:gd name="T2" fmla="*/ 64 w 33"/>
                  <a:gd name="T3" fmla="*/ 114 h 49"/>
                  <a:gd name="T4" fmla="*/ 2 w 33"/>
                  <a:gd name="T5" fmla="*/ 109 h 49"/>
                  <a:gd name="T6" fmla="*/ 0 w 33"/>
                  <a:gd name="T7" fmla="*/ 104 h 49"/>
                  <a:gd name="T8" fmla="*/ 9 w 33"/>
                  <a:gd name="T9" fmla="*/ 5 h 49"/>
                  <a:gd name="T10" fmla="*/ 14 w 33"/>
                  <a:gd name="T11" fmla="*/ 0 h 49"/>
                  <a:gd name="T12" fmla="*/ 73 w 33"/>
                  <a:gd name="T13" fmla="*/ 7 h 49"/>
                  <a:gd name="T14" fmla="*/ 78 w 33"/>
                  <a:gd name="T15" fmla="*/ 12 h 49"/>
                  <a:gd name="T16" fmla="*/ 66 w 33"/>
                  <a:gd name="T17" fmla="*/ 111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3"/>
                  <a:gd name="T28" fmla="*/ 0 h 49"/>
                  <a:gd name="T29" fmla="*/ 33 w 33"/>
                  <a:gd name="T30" fmla="*/ 49 h 4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3" h="49">
                    <a:moveTo>
                      <a:pt x="28" y="47"/>
                    </a:moveTo>
                    <a:cubicBezTo>
                      <a:pt x="28" y="48"/>
                      <a:pt x="27" y="49"/>
                      <a:pt x="27" y="48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0" y="46"/>
                      <a:pt x="0" y="45"/>
                      <a:pt x="0" y="4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2" y="3"/>
                      <a:pt x="33" y="4"/>
                      <a:pt x="33" y="5"/>
                    </a:cubicBezTo>
                    <a:cubicBezTo>
                      <a:pt x="28" y="47"/>
                      <a:pt x="28" y="47"/>
                      <a:pt x="28" y="47"/>
                    </a:cubicBezTo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72" name="Freeform 875"/>
              <p:cNvSpPr>
                <a:spLocks noChangeArrowheads="1"/>
              </p:cNvSpPr>
              <p:nvPr/>
            </p:nvSpPr>
            <p:spPr bwMode="auto">
              <a:xfrm>
                <a:off x="1730" y="1299"/>
                <a:ext cx="59" cy="59"/>
              </a:xfrm>
              <a:custGeom>
                <a:avLst/>
                <a:gdLst>
                  <a:gd name="T0" fmla="*/ 57 w 25"/>
                  <a:gd name="T1" fmla="*/ 33 h 25"/>
                  <a:gd name="T2" fmla="*/ 26 w 25"/>
                  <a:gd name="T3" fmla="*/ 59 h 25"/>
                  <a:gd name="T4" fmla="*/ 2 w 25"/>
                  <a:gd name="T5" fmla="*/ 26 h 25"/>
                  <a:gd name="T6" fmla="*/ 33 w 25"/>
                  <a:gd name="T7" fmla="*/ 2 h 25"/>
                  <a:gd name="T8" fmla="*/ 57 w 25"/>
                  <a:gd name="T9" fmla="*/ 33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25"/>
                  <a:gd name="T17" fmla="*/ 25 w 25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25">
                    <a:moveTo>
                      <a:pt x="24" y="14"/>
                    </a:moveTo>
                    <a:cubicBezTo>
                      <a:pt x="24" y="21"/>
                      <a:pt x="18" y="25"/>
                      <a:pt x="11" y="25"/>
                    </a:cubicBezTo>
                    <a:cubicBezTo>
                      <a:pt x="5" y="24"/>
                      <a:pt x="0" y="18"/>
                      <a:pt x="1" y="11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20" y="1"/>
                      <a:pt x="25" y="7"/>
                      <a:pt x="24" y="14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73" name="Freeform 876"/>
              <p:cNvSpPr>
                <a:spLocks noChangeArrowheads="1"/>
              </p:cNvSpPr>
              <p:nvPr/>
            </p:nvSpPr>
            <p:spPr bwMode="auto">
              <a:xfrm>
                <a:off x="1737" y="1306"/>
                <a:ext cx="45" cy="47"/>
              </a:xfrm>
              <a:custGeom>
                <a:avLst/>
                <a:gdLst>
                  <a:gd name="T0" fmla="*/ 45 w 19"/>
                  <a:gd name="T1" fmla="*/ 26 h 20"/>
                  <a:gd name="T2" fmla="*/ 21 w 19"/>
                  <a:gd name="T3" fmla="*/ 45 h 20"/>
                  <a:gd name="T4" fmla="*/ 0 w 19"/>
                  <a:gd name="T5" fmla="*/ 21 h 20"/>
                  <a:gd name="T6" fmla="*/ 26 w 19"/>
                  <a:gd name="T7" fmla="*/ 0 h 20"/>
                  <a:gd name="T8" fmla="*/ 45 w 19"/>
                  <a:gd name="T9" fmla="*/ 26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0"/>
                  <a:gd name="T17" fmla="*/ 19 w 19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0">
                    <a:moveTo>
                      <a:pt x="19" y="11"/>
                    </a:moveTo>
                    <a:cubicBezTo>
                      <a:pt x="18" y="16"/>
                      <a:pt x="14" y="20"/>
                      <a:pt x="9" y="19"/>
                    </a:cubicBezTo>
                    <a:cubicBezTo>
                      <a:pt x="3" y="18"/>
                      <a:pt x="0" y="14"/>
                      <a:pt x="0" y="9"/>
                    </a:cubicBezTo>
                    <a:cubicBezTo>
                      <a:pt x="1" y="4"/>
                      <a:pt x="5" y="0"/>
                      <a:pt x="11" y="0"/>
                    </a:cubicBezTo>
                    <a:cubicBezTo>
                      <a:pt x="16" y="1"/>
                      <a:pt x="19" y="6"/>
                      <a:pt x="19" y="11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74" name="Freeform 877"/>
              <p:cNvSpPr>
                <a:spLocks noChangeArrowheads="1"/>
              </p:cNvSpPr>
              <p:nvPr/>
            </p:nvSpPr>
            <p:spPr bwMode="auto">
              <a:xfrm>
                <a:off x="1744" y="1313"/>
                <a:ext cx="31" cy="33"/>
              </a:xfrm>
              <a:custGeom>
                <a:avLst/>
                <a:gdLst>
                  <a:gd name="T0" fmla="*/ 31 w 13"/>
                  <a:gd name="T1" fmla="*/ 17 h 14"/>
                  <a:gd name="T2" fmla="*/ 14 w 13"/>
                  <a:gd name="T3" fmla="*/ 31 h 14"/>
                  <a:gd name="T4" fmla="*/ 0 w 13"/>
                  <a:gd name="T5" fmla="*/ 14 h 14"/>
                  <a:gd name="T6" fmla="*/ 17 w 13"/>
                  <a:gd name="T7" fmla="*/ 0 h 14"/>
                  <a:gd name="T8" fmla="*/ 31 w 13"/>
                  <a:gd name="T9" fmla="*/ 17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14"/>
                  <a:gd name="T17" fmla="*/ 13 w 13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14">
                    <a:moveTo>
                      <a:pt x="13" y="7"/>
                    </a:moveTo>
                    <a:cubicBezTo>
                      <a:pt x="13" y="11"/>
                      <a:pt x="9" y="14"/>
                      <a:pt x="6" y="13"/>
                    </a:cubicBezTo>
                    <a:cubicBezTo>
                      <a:pt x="2" y="13"/>
                      <a:pt x="0" y="10"/>
                      <a:pt x="0" y="6"/>
                    </a:cubicBezTo>
                    <a:cubicBezTo>
                      <a:pt x="0" y="2"/>
                      <a:pt x="4" y="0"/>
                      <a:pt x="7" y="0"/>
                    </a:cubicBezTo>
                    <a:cubicBezTo>
                      <a:pt x="11" y="0"/>
                      <a:pt x="13" y="4"/>
                      <a:pt x="13" y="7"/>
                    </a:cubicBezTo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75" name="Freeform 878"/>
              <p:cNvSpPr>
                <a:spLocks noChangeArrowheads="1"/>
              </p:cNvSpPr>
              <p:nvPr/>
            </p:nvSpPr>
            <p:spPr bwMode="auto">
              <a:xfrm>
                <a:off x="1744" y="1315"/>
                <a:ext cx="26" cy="29"/>
              </a:xfrm>
              <a:custGeom>
                <a:avLst/>
                <a:gdLst>
                  <a:gd name="T0" fmla="*/ 9 w 11"/>
                  <a:gd name="T1" fmla="*/ 0 h 12"/>
                  <a:gd name="T2" fmla="*/ 0 w 11"/>
                  <a:gd name="T3" fmla="*/ 12 h 12"/>
                  <a:gd name="T4" fmla="*/ 0 w 11"/>
                  <a:gd name="T5" fmla="*/ 12 h 12"/>
                  <a:gd name="T6" fmla="*/ 0 w 11"/>
                  <a:gd name="T7" fmla="*/ 15 h 12"/>
                  <a:gd name="T8" fmla="*/ 14 w 11"/>
                  <a:gd name="T9" fmla="*/ 29 h 12"/>
                  <a:gd name="T10" fmla="*/ 17 w 11"/>
                  <a:gd name="T11" fmla="*/ 29 h 12"/>
                  <a:gd name="T12" fmla="*/ 26 w 11"/>
                  <a:gd name="T13" fmla="*/ 24 h 12"/>
                  <a:gd name="T14" fmla="*/ 21 w 11"/>
                  <a:gd name="T15" fmla="*/ 27 h 12"/>
                  <a:gd name="T16" fmla="*/ 19 w 11"/>
                  <a:gd name="T17" fmla="*/ 27 h 12"/>
                  <a:gd name="T18" fmla="*/ 5 w 11"/>
                  <a:gd name="T19" fmla="*/ 7 h 12"/>
                  <a:gd name="T20" fmla="*/ 9 w 11"/>
                  <a:gd name="T21" fmla="*/ 0 h 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"/>
                  <a:gd name="T34" fmla="*/ 0 h 12"/>
                  <a:gd name="T35" fmla="*/ 11 w 11"/>
                  <a:gd name="T36" fmla="*/ 12 h 1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" h="12">
                    <a:moveTo>
                      <a:pt x="4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6" y="12"/>
                      <a:pt x="6" y="12"/>
                      <a:pt x="7" y="12"/>
                    </a:cubicBezTo>
                    <a:cubicBezTo>
                      <a:pt x="8" y="12"/>
                      <a:pt x="10" y="11"/>
                      <a:pt x="11" y="10"/>
                    </a:cubicBezTo>
                    <a:cubicBezTo>
                      <a:pt x="11" y="10"/>
                      <a:pt x="10" y="11"/>
                      <a:pt x="9" y="11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5" y="10"/>
                      <a:pt x="2" y="7"/>
                      <a:pt x="2" y="3"/>
                    </a:cubicBezTo>
                    <a:cubicBezTo>
                      <a:pt x="3" y="2"/>
                      <a:pt x="3" y="1"/>
                      <a:pt x="4" y="0"/>
                    </a:cubicBezTo>
                  </a:path>
                </a:pathLst>
              </a:custGeom>
              <a:solidFill>
                <a:srgbClr val="F1A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76" name="Freeform 879"/>
              <p:cNvSpPr>
                <a:spLocks noEditPoints="1" noChangeArrowheads="1"/>
              </p:cNvSpPr>
              <p:nvPr/>
            </p:nvSpPr>
            <p:spPr bwMode="auto">
              <a:xfrm>
                <a:off x="1739" y="1301"/>
                <a:ext cx="47" cy="31"/>
              </a:xfrm>
              <a:custGeom>
                <a:avLst/>
                <a:gdLst>
                  <a:gd name="T0" fmla="*/ 47 w 20"/>
                  <a:gd name="T1" fmla="*/ 31 h 13"/>
                  <a:gd name="T2" fmla="*/ 47 w 20"/>
                  <a:gd name="T3" fmla="*/ 31 h 13"/>
                  <a:gd name="T4" fmla="*/ 47 w 20"/>
                  <a:gd name="T5" fmla="*/ 31 h 13"/>
                  <a:gd name="T6" fmla="*/ 47 w 20"/>
                  <a:gd name="T7" fmla="*/ 31 h 13"/>
                  <a:gd name="T8" fmla="*/ 47 w 20"/>
                  <a:gd name="T9" fmla="*/ 31 h 13"/>
                  <a:gd name="T10" fmla="*/ 47 w 20"/>
                  <a:gd name="T11" fmla="*/ 31 h 13"/>
                  <a:gd name="T12" fmla="*/ 14 w 20"/>
                  <a:gd name="T13" fmla="*/ 0 h 13"/>
                  <a:gd name="T14" fmla="*/ 0 w 20"/>
                  <a:gd name="T15" fmla="*/ 7 h 13"/>
                  <a:gd name="T16" fmla="*/ 0 w 20"/>
                  <a:gd name="T17" fmla="*/ 7 h 13"/>
                  <a:gd name="T18" fmla="*/ 14 w 20"/>
                  <a:gd name="T19" fmla="*/ 0 h 13"/>
                  <a:gd name="T20" fmla="*/ 14 w 20"/>
                  <a:gd name="T21" fmla="*/ 0 h 13"/>
                  <a:gd name="T22" fmla="*/ 14 w 20"/>
                  <a:gd name="T23" fmla="*/ 0 h 13"/>
                  <a:gd name="T24" fmla="*/ 14 w 20"/>
                  <a:gd name="T25" fmla="*/ 0 h 13"/>
                  <a:gd name="T26" fmla="*/ 14 w 20"/>
                  <a:gd name="T27" fmla="*/ 0 h 13"/>
                  <a:gd name="T28" fmla="*/ 14 w 20"/>
                  <a:gd name="T29" fmla="*/ 0 h 13"/>
                  <a:gd name="T30" fmla="*/ 14 w 20"/>
                  <a:gd name="T31" fmla="*/ 0 h 13"/>
                  <a:gd name="T32" fmla="*/ 14 w 20"/>
                  <a:gd name="T33" fmla="*/ 0 h 13"/>
                  <a:gd name="T34" fmla="*/ 14 w 20"/>
                  <a:gd name="T35" fmla="*/ 0 h 13"/>
                  <a:gd name="T36" fmla="*/ 14 w 20"/>
                  <a:gd name="T37" fmla="*/ 0 h 13"/>
                  <a:gd name="T38" fmla="*/ 14 w 20"/>
                  <a:gd name="T39" fmla="*/ 0 h 13"/>
                  <a:gd name="T40" fmla="*/ 14 w 20"/>
                  <a:gd name="T41" fmla="*/ 0 h 13"/>
                  <a:gd name="T42" fmla="*/ 14 w 20"/>
                  <a:gd name="T43" fmla="*/ 0 h 13"/>
                  <a:gd name="T44" fmla="*/ 14 w 20"/>
                  <a:gd name="T45" fmla="*/ 0 h 13"/>
                  <a:gd name="T46" fmla="*/ 14 w 20"/>
                  <a:gd name="T47" fmla="*/ 0 h 13"/>
                  <a:gd name="T48" fmla="*/ 14 w 20"/>
                  <a:gd name="T49" fmla="*/ 0 h 13"/>
                  <a:gd name="T50" fmla="*/ 14 w 20"/>
                  <a:gd name="T51" fmla="*/ 0 h 13"/>
                  <a:gd name="T52" fmla="*/ 14 w 20"/>
                  <a:gd name="T53" fmla="*/ 0 h 13"/>
                  <a:gd name="T54" fmla="*/ 14 w 20"/>
                  <a:gd name="T55" fmla="*/ 0 h 13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20"/>
                  <a:gd name="T85" fmla="*/ 0 h 13"/>
                  <a:gd name="T86" fmla="*/ 20 w 20"/>
                  <a:gd name="T87" fmla="*/ 13 h 13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20" h="13">
                    <a:moveTo>
                      <a:pt x="20" y="13"/>
                    </a:move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moveTo>
                      <a:pt x="20" y="13"/>
                    </a:move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moveTo>
                      <a:pt x="6" y="0"/>
                    </a:moveTo>
                    <a:cubicBezTo>
                      <a:pt x="4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4" y="1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2D1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77" name="Freeform 880"/>
              <p:cNvSpPr>
                <a:spLocks noChangeArrowheads="1"/>
              </p:cNvSpPr>
              <p:nvPr/>
            </p:nvSpPr>
            <p:spPr bwMode="auto">
              <a:xfrm>
                <a:off x="1739" y="1301"/>
                <a:ext cx="47" cy="52"/>
              </a:xfrm>
              <a:custGeom>
                <a:avLst/>
                <a:gdLst>
                  <a:gd name="T0" fmla="*/ 19 w 20"/>
                  <a:gd name="T1" fmla="*/ 0 h 22"/>
                  <a:gd name="T2" fmla="*/ 14 w 20"/>
                  <a:gd name="T3" fmla="*/ 0 h 22"/>
                  <a:gd name="T4" fmla="*/ 14 w 20"/>
                  <a:gd name="T5" fmla="*/ 0 h 22"/>
                  <a:gd name="T6" fmla="*/ 14 w 20"/>
                  <a:gd name="T7" fmla="*/ 0 h 22"/>
                  <a:gd name="T8" fmla="*/ 14 w 20"/>
                  <a:gd name="T9" fmla="*/ 0 h 22"/>
                  <a:gd name="T10" fmla="*/ 14 w 20"/>
                  <a:gd name="T11" fmla="*/ 0 h 22"/>
                  <a:gd name="T12" fmla="*/ 14 w 20"/>
                  <a:gd name="T13" fmla="*/ 0 h 22"/>
                  <a:gd name="T14" fmla="*/ 14 w 20"/>
                  <a:gd name="T15" fmla="*/ 0 h 22"/>
                  <a:gd name="T16" fmla="*/ 14 w 20"/>
                  <a:gd name="T17" fmla="*/ 0 h 22"/>
                  <a:gd name="T18" fmla="*/ 14 w 20"/>
                  <a:gd name="T19" fmla="*/ 0 h 22"/>
                  <a:gd name="T20" fmla="*/ 14 w 20"/>
                  <a:gd name="T21" fmla="*/ 0 h 22"/>
                  <a:gd name="T22" fmla="*/ 14 w 20"/>
                  <a:gd name="T23" fmla="*/ 0 h 22"/>
                  <a:gd name="T24" fmla="*/ 14 w 20"/>
                  <a:gd name="T25" fmla="*/ 0 h 22"/>
                  <a:gd name="T26" fmla="*/ 14 w 20"/>
                  <a:gd name="T27" fmla="*/ 0 h 22"/>
                  <a:gd name="T28" fmla="*/ 0 w 20"/>
                  <a:gd name="T29" fmla="*/ 7 h 22"/>
                  <a:gd name="T30" fmla="*/ 12 w 20"/>
                  <a:gd name="T31" fmla="*/ 5 h 22"/>
                  <a:gd name="T32" fmla="*/ 14 w 20"/>
                  <a:gd name="T33" fmla="*/ 5 h 22"/>
                  <a:gd name="T34" fmla="*/ 16 w 20"/>
                  <a:gd name="T35" fmla="*/ 5 h 22"/>
                  <a:gd name="T36" fmla="*/ 19 w 20"/>
                  <a:gd name="T37" fmla="*/ 5 h 22"/>
                  <a:gd name="T38" fmla="*/ 24 w 20"/>
                  <a:gd name="T39" fmla="*/ 5 h 22"/>
                  <a:gd name="T40" fmla="*/ 42 w 20"/>
                  <a:gd name="T41" fmla="*/ 31 h 22"/>
                  <a:gd name="T42" fmla="*/ 40 w 20"/>
                  <a:gd name="T43" fmla="*/ 35 h 22"/>
                  <a:gd name="T44" fmla="*/ 33 w 20"/>
                  <a:gd name="T45" fmla="*/ 52 h 22"/>
                  <a:gd name="T46" fmla="*/ 47 w 20"/>
                  <a:gd name="T47" fmla="*/ 31 h 22"/>
                  <a:gd name="T48" fmla="*/ 47 w 20"/>
                  <a:gd name="T49" fmla="*/ 31 h 22"/>
                  <a:gd name="T50" fmla="*/ 47 w 20"/>
                  <a:gd name="T51" fmla="*/ 31 h 22"/>
                  <a:gd name="T52" fmla="*/ 47 w 20"/>
                  <a:gd name="T53" fmla="*/ 31 h 22"/>
                  <a:gd name="T54" fmla="*/ 47 w 20"/>
                  <a:gd name="T55" fmla="*/ 31 h 22"/>
                  <a:gd name="T56" fmla="*/ 47 w 20"/>
                  <a:gd name="T57" fmla="*/ 28 h 22"/>
                  <a:gd name="T58" fmla="*/ 24 w 20"/>
                  <a:gd name="T59" fmla="*/ 0 h 22"/>
                  <a:gd name="T60" fmla="*/ 24 w 20"/>
                  <a:gd name="T61" fmla="*/ 0 h 22"/>
                  <a:gd name="T62" fmla="*/ 19 w 20"/>
                  <a:gd name="T63" fmla="*/ 0 h 2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"/>
                  <a:gd name="T97" fmla="*/ 0 h 22"/>
                  <a:gd name="T98" fmla="*/ 20 w 20"/>
                  <a:gd name="T99" fmla="*/ 22 h 2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" h="22">
                    <a:moveTo>
                      <a:pt x="8" y="0"/>
                    </a:moveTo>
                    <a:cubicBezTo>
                      <a:pt x="8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1" y="2"/>
                      <a:pt x="0" y="3"/>
                    </a:cubicBezTo>
                    <a:cubicBezTo>
                      <a:pt x="1" y="3"/>
                      <a:pt x="3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5" y="3"/>
                      <a:pt x="18" y="8"/>
                      <a:pt x="18" y="13"/>
                    </a:cubicBezTo>
                    <a:cubicBezTo>
                      <a:pt x="18" y="14"/>
                      <a:pt x="17" y="15"/>
                      <a:pt x="17" y="15"/>
                    </a:cubicBezTo>
                    <a:cubicBezTo>
                      <a:pt x="17" y="18"/>
                      <a:pt x="16" y="21"/>
                      <a:pt x="14" y="22"/>
                    </a:cubicBezTo>
                    <a:cubicBezTo>
                      <a:pt x="17" y="21"/>
                      <a:pt x="20" y="17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2"/>
                      <a:pt x="20" y="12"/>
                    </a:cubicBezTo>
                    <a:cubicBezTo>
                      <a:pt x="20" y="6"/>
                      <a:pt x="16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8" y="0"/>
                    </a:cubicBezTo>
                  </a:path>
                </a:pathLst>
              </a:custGeom>
              <a:solidFill>
                <a:srgbClr val="F1D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78" name="Freeform 881"/>
              <p:cNvSpPr>
                <a:spLocks noChangeArrowheads="1"/>
              </p:cNvSpPr>
              <p:nvPr/>
            </p:nvSpPr>
            <p:spPr bwMode="auto">
              <a:xfrm>
                <a:off x="1756" y="1306"/>
                <a:ext cx="26" cy="31"/>
              </a:xfrm>
              <a:custGeom>
                <a:avLst/>
                <a:gdLst>
                  <a:gd name="T0" fmla="*/ 2 w 11"/>
                  <a:gd name="T1" fmla="*/ 0 h 13"/>
                  <a:gd name="T2" fmla="*/ 0 w 11"/>
                  <a:gd name="T3" fmla="*/ 0 h 13"/>
                  <a:gd name="T4" fmla="*/ 24 w 11"/>
                  <a:gd name="T5" fmla="*/ 31 h 13"/>
                  <a:gd name="T6" fmla="*/ 24 w 11"/>
                  <a:gd name="T7" fmla="*/ 31 h 13"/>
                  <a:gd name="T8" fmla="*/ 26 w 11"/>
                  <a:gd name="T9" fmla="*/ 26 h 13"/>
                  <a:gd name="T10" fmla="*/ 7 w 11"/>
                  <a:gd name="T11" fmla="*/ 0 h 13"/>
                  <a:gd name="T12" fmla="*/ 2 w 11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"/>
                  <a:gd name="T22" fmla="*/ 0 h 13"/>
                  <a:gd name="T23" fmla="*/ 11 w 11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" h="13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6" y="2"/>
                      <a:pt x="11" y="7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1" y="12"/>
                      <a:pt x="11" y="11"/>
                    </a:cubicBezTo>
                    <a:cubicBezTo>
                      <a:pt x="11" y="6"/>
                      <a:pt x="8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79" name="Freeform 882"/>
              <p:cNvSpPr>
                <a:spLocks noChangeArrowheads="1"/>
              </p:cNvSpPr>
              <p:nvPr/>
            </p:nvSpPr>
            <p:spPr bwMode="auto">
              <a:xfrm>
                <a:off x="1914" y="1275"/>
                <a:ext cx="78" cy="114"/>
              </a:xfrm>
              <a:custGeom>
                <a:avLst/>
                <a:gdLst>
                  <a:gd name="T0" fmla="*/ 66 w 33"/>
                  <a:gd name="T1" fmla="*/ 112 h 48"/>
                  <a:gd name="T2" fmla="*/ 64 w 33"/>
                  <a:gd name="T3" fmla="*/ 114 h 48"/>
                  <a:gd name="T4" fmla="*/ 2 w 33"/>
                  <a:gd name="T5" fmla="*/ 107 h 48"/>
                  <a:gd name="T6" fmla="*/ 0 w 33"/>
                  <a:gd name="T7" fmla="*/ 105 h 48"/>
                  <a:gd name="T8" fmla="*/ 12 w 33"/>
                  <a:gd name="T9" fmla="*/ 5 h 48"/>
                  <a:gd name="T10" fmla="*/ 14 w 33"/>
                  <a:gd name="T11" fmla="*/ 0 h 48"/>
                  <a:gd name="T12" fmla="*/ 76 w 33"/>
                  <a:gd name="T13" fmla="*/ 7 h 48"/>
                  <a:gd name="T14" fmla="*/ 78 w 33"/>
                  <a:gd name="T15" fmla="*/ 12 h 48"/>
                  <a:gd name="T16" fmla="*/ 66 w 33"/>
                  <a:gd name="T17" fmla="*/ 112 h 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3"/>
                  <a:gd name="T28" fmla="*/ 0 h 48"/>
                  <a:gd name="T29" fmla="*/ 33 w 33"/>
                  <a:gd name="T30" fmla="*/ 48 h 4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3" h="48">
                    <a:moveTo>
                      <a:pt x="28" y="47"/>
                    </a:moveTo>
                    <a:cubicBezTo>
                      <a:pt x="28" y="48"/>
                      <a:pt x="28" y="48"/>
                      <a:pt x="27" y="48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5"/>
                      <a:pt x="0" y="45"/>
                      <a:pt x="0" y="44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0"/>
                      <a:pt x="6" y="0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3" y="4"/>
                      <a:pt x="33" y="5"/>
                    </a:cubicBezTo>
                    <a:cubicBezTo>
                      <a:pt x="28" y="47"/>
                      <a:pt x="28" y="47"/>
                      <a:pt x="28" y="47"/>
                    </a:cubicBezTo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80" name="Freeform 883"/>
              <p:cNvSpPr>
                <a:spLocks noChangeArrowheads="1"/>
              </p:cNvSpPr>
              <p:nvPr/>
            </p:nvSpPr>
            <p:spPr bwMode="auto">
              <a:xfrm>
                <a:off x="1921" y="1320"/>
                <a:ext cx="60" cy="59"/>
              </a:xfrm>
              <a:custGeom>
                <a:avLst/>
                <a:gdLst>
                  <a:gd name="T0" fmla="*/ 60 w 25"/>
                  <a:gd name="T1" fmla="*/ 33 h 25"/>
                  <a:gd name="T2" fmla="*/ 26 w 25"/>
                  <a:gd name="T3" fmla="*/ 57 h 25"/>
                  <a:gd name="T4" fmla="*/ 2 w 25"/>
                  <a:gd name="T5" fmla="*/ 26 h 25"/>
                  <a:gd name="T6" fmla="*/ 34 w 25"/>
                  <a:gd name="T7" fmla="*/ 0 h 25"/>
                  <a:gd name="T8" fmla="*/ 60 w 25"/>
                  <a:gd name="T9" fmla="*/ 33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25"/>
                  <a:gd name="T17" fmla="*/ 25 w 25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25">
                    <a:moveTo>
                      <a:pt x="25" y="14"/>
                    </a:moveTo>
                    <a:cubicBezTo>
                      <a:pt x="24" y="20"/>
                      <a:pt x="18" y="25"/>
                      <a:pt x="11" y="24"/>
                    </a:cubicBezTo>
                    <a:cubicBezTo>
                      <a:pt x="5" y="24"/>
                      <a:pt x="0" y="18"/>
                      <a:pt x="1" y="11"/>
                    </a:cubicBezTo>
                    <a:cubicBezTo>
                      <a:pt x="2" y="5"/>
                      <a:pt x="7" y="0"/>
                      <a:pt x="14" y="0"/>
                    </a:cubicBezTo>
                    <a:cubicBezTo>
                      <a:pt x="21" y="1"/>
                      <a:pt x="25" y="7"/>
                      <a:pt x="25" y="14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81" name="Freeform 884"/>
              <p:cNvSpPr>
                <a:spLocks noChangeArrowheads="1"/>
              </p:cNvSpPr>
              <p:nvPr/>
            </p:nvSpPr>
            <p:spPr bwMode="auto">
              <a:xfrm>
                <a:off x="1928" y="1327"/>
                <a:ext cx="48" cy="45"/>
              </a:xfrm>
              <a:custGeom>
                <a:avLst/>
                <a:gdLst>
                  <a:gd name="T0" fmla="*/ 46 w 20"/>
                  <a:gd name="T1" fmla="*/ 24 h 19"/>
                  <a:gd name="T2" fmla="*/ 22 w 20"/>
                  <a:gd name="T3" fmla="*/ 45 h 19"/>
                  <a:gd name="T4" fmla="*/ 0 w 20"/>
                  <a:gd name="T5" fmla="*/ 19 h 19"/>
                  <a:gd name="T6" fmla="*/ 26 w 20"/>
                  <a:gd name="T7" fmla="*/ 0 h 19"/>
                  <a:gd name="T8" fmla="*/ 46 w 20"/>
                  <a:gd name="T9" fmla="*/ 24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9"/>
                  <a:gd name="T17" fmla="*/ 20 w 20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9">
                    <a:moveTo>
                      <a:pt x="19" y="10"/>
                    </a:moveTo>
                    <a:cubicBezTo>
                      <a:pt x="18" y="16"/>
                      <a:pt x="14" y="19"/>
                      <a:pt x="9" y="19"/>
                    </a:cubicBezTo>
                    <a:cubicBezTo>
                      <a:pt x="4" y="18"/>
                      <a:pt x="0" y="14"/>
                      <a:pt x="0" y="8"/>
                    </a:cubicBezTo>
                    <a:cubicBezTo>
                      <a:pt x="1" y="3"/>
                      <a:pt x="6" y="0"/>
                      <a:pt x="11" y="0"/>
                    </a:cubicBezTo>
                    <a:cubicBezTo>
                      <a:pt x="16" y="1"/>
                      <a:pt x="20" y="5"/>
                      <a:pt x="19" y="10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82" name="Freeform 885"/>
              <p:cNvSpPr>
                <a:spLocks noChangeArrowheads="1"/>
              </p:cNvSpPr>
              <p:nvPr/>
            </p:nvSpPr>
            <p:spPr bwMode="auto">
              <a:xfrm>
                <a:off x="1936" y="1332"/>
                <a:ext cx="33" cy="33"/>
              </a:xfrm>
              <a:custGeom>
                <a:avLst/>
                <a:gdLst>
                  <a:gd name="T0" fmla="*/ 31 w 14"/>
                  <a:gd name="T1" fmla="*/ 19 h 14"/>
                  <a:gd name="T2" fmla="*/ 14 w 14"/>
                  <a:gd name="T3" fmla="*/ 33 h 14"/>
                  <a:gd name="T4" fmla="*/ 0 w 14"/>
                  <a:gd name="T5" fmla="*/ 17 h 14"/>
                  <a:gd name="T6" fmla="*/ 17 w 14"/>
                  <a:gd name="T7" fmla="*/ 2 h 14"/>
                  <a:gd name="T8" fmla="*/ 31 w 14"/>
                  <a:gd name="T9" fmla="*/ 19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14"/>
                  <a:gd name="T17" fmla="*/ 14 w 14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14">
                    <a:moveTo>
                      <a:pt x="13" y="8"/>
                    </a:moveTo>
                    <a:cubicBezTo>
                      <a:pt x="13" y="12"/>
                      <a:pt x="10" y="14"/>
                      <a:pt x="6" y="14"/>
                    </a:cubicBezTo>
                    <a:cubicBezTo>
                      <a:pt x="2" y="14"/>
                      <a:pt x="0" y="10"/>
                      <a:pt x="0" y="7"/>
                    </a:cubicBezTo>
                    <a:cubicBezTo>
                      <a:pt x="1" y="3"/>
                      <a:pt x="4" y="0"/>
                      <a:pt x="7" y="1"/>
                    </a:cubicBezTo>
                    <a:cubicBezTo>
                      <a:pt x="11" y="1"/>
                      <a:pt x="14" y="4"/>
                      <a:pt x="13" y="8"/>
                    </a:cubicBezTo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83" name="Freeform 886"/>
              <p:cNvSpPr>
                <a:spLocks noEditPoints="1" noChangeArrowheads="1"/>
              </p:cNvSpPr>
              <p:nvPr/>
            </p:nvSpPr>
            <p:spPr bwMode="auto">
              <a:xfrm>
                <a:off x="1936" y="1341"/>
                <a:ext cx="28" cy="22"/>
              </a:xfrm>
              <a:custGeom>
                <a:avLst/>
                <a:gdLst>
                  <a:gd name="T0" fmla="*/ 26 w 12"/>
                  <a:gd name="T1" fmla="*/ 22 h 9"/>
                  <a:gd name="T2" fmla="*/ 26 w 12"/>
                  <a:gd name="T3" fmla="*/ 22 h 9"/>
                  <a:gd name="T4" fmla="*/ 26 w 12"/>
                  <a:gd name="T5" fmla="*/ 22 h 9"/>
                  <a:gd name="T6" fmla="*/ 26 w 12"/>
                  <a:gd name="T7" fmla="*/ 22 h 9"/>
                  <a:gd name="T8" fmla="*/ 26 w 12"/>
                  <a:gd name="T9" fmla="*/ 22 h 9"/>
                  <a:gd name="T10" fmla="*/ 26 w 12"/>
                  <a:gd name="T11" fmla="*/ 22 h 9"/>
                  <a:gd name="T12" fmla="*/ 26 w 12"/>
                  <a:gd name="T13" fmla="*/ 22 h 9"/>
                  <a:gd name="T14" fmla="*/ 26 w 12"/>
                  <a:gd name="T15" fmla="*/ 22 h 9"/>
                  <a:gd name="T16" fmla="*/ 26 w 12"/>
                  <a:gd name="T17" fmla="*/ 22 h 9"/>
                  <a:gd name="T18" fmla="*/ 28 w 12"/>
                  <a:gd name="T19" fmla="*/ 20 h 9"/>
                  <a:gd name="T20" fmla="*/ 28 w 12"/>
                  <a:gd name="T21" fmla="*/ 20 h 9"/>
                  <a:gd name="T22" fmla="*/ 26 w 12"/>
                  <a:gd name="T23" fmla="*/ 22 h 9"/>
                  <a:gd name="T24" fmla="*/ 28 w 12"/>
                  <a:gd name="T25" fmla="*/ 20 h 9"/>
                  <a:gd name="T26" fmla="*/ 0 w 12"/>
                  <a:gd name="T27" fmla="*/ 7 h 9"/>
                  <a:gd name="T28" fmla="*/ 0 w 12"/>
                  <a:gd name="T29" fmla="*/ 7 h 9"/>
                  <a:gd name="T30" fmla="*/ 0 w 12"/>
                  <a:gd name="T31" fmla="*/ 7 h 9"/>
                  <a:gd name="T32" fmla="*/ 0 w 12"/>
                  <a:gd name="T33" fmla="*/ 7 h 9"/>
                  <a:gd name="T34" fmla="*/ 0 w 12"/>
                  <a:gd name="T35" fmla="*/ 7 h 9"/>
                  <a:gd name="T36" fmla="*/ 0 w 12"/>
                  <a:gd name="T37" fmla="*/ 7 h 9"/>
                  <a:gd name="T38" fmla="*/ 0 w 12"/>
                  <a:gd name="T39" fmla="*/ 5 h 9"/>
                  <a:gd name="T40" fmla="*/ 0 w 12"/>
                  <a:gd name="T41" fmla="*/ 7 h 9"/>
                  <a:gd name="T42" fmla="*/ 0 w 12"/>
                  <a:gd name="T43" fmla="*/ 5 h 9"/>
                  <a:gd name="T44" fmla="*/ 0 w 12"/>
                  <a:gd name="T45" fmla="*/ 5 h 9"/>
                  <a:gd name="T46" fmla="*/ 0 w 12"/>
                  <a:gd name="T47" fmla="*/ 5 h 9"/>
                  <a:gd name="T48" fmla="*/ 0 w 12"/>
                  <a:gd name="T49" fmla="*/ 5 h 9"/>
                  <a:gd name="T50" fmla="*/ 0 w 12"/>
                  <a:gd name="T51" fmla="*/ 5 h 9"/>
                  <a:gd name="T52" fmla="*/ 0 w 12"/>
                  <a:gd name="T53" fmla="*/ 5 h 9"/>
                  <a:gd name="T54" fmla="*/ 0 w 12"/>
                  <a:gd name="T55" fmla="*/ 5 h 9"/>
                  <a:gd name="T56" fmla="*/ 0 w 12"/>
                  <a:gd name="T57" fmla="*/ 5 h 9"/>
                  <a:gd name="T58" fmla="*/ 0 w 12"/>
                  <a:gd name="T59" fmla="*/ 5 h 9"/>
                  <a:gd name="T60" fmla="*/ 0 w 12"/>
                  <a:gd name="T61" fmla="*/ 5 h 9"/>
                  <a:gd name="T62" fmla="*/ 2 w 12"/>
                  <a:gd name="T63" fmla="*/ 0 h 9"/>
                  <a:gd name="T64" fmla="*/ 0 w 12"/>
                  <a:gd name="T65" fmla="*/ 5 h 9"/>
                  <a:gd name="T66" fmla="*/ 2 w 12"/>
                  <a:gd name="T67" fmla="*/ 0 h 9"/>
                  <a:gd name="T68" fmla="*/ 2 w 12"/>
                  <a:gd name="T69" fmla="*/ 0 h 9"/>
                  <a:gd name="T70" fmla="*/ 2 w 12"/>
                  <a:gd name="T71" fmla="*/ 0 h 9"/>
                  <a:gd name="T72" fmla="*/ 2 w 12"/>
                  <a:gd name="T73" fmla="*/ 0 h 9"/>
                  <a:gd name="T74" fmla="*/ 2 w 12"/>
                  <a:gd name="T75" fmla="*/ 0 h 9"/>
                  <a:gd name="T76" fmla="*/ 2 w 12"/>
                  <a:gd name="T77" fmla="*/ 0 h 9"/>
                  <a:gd name="T78" fmla="*/ 2 w 12"/>
                  <a:gd name="T79" fmla="*/ 0 h 9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2"/>
                  <a:gd name="T121" fmla="*/ 0 h 9"/>
                  <a:gd name="T122" fmla="*/ 12 w 12"/>
                  <a:gd name="T123" fmla="*/ 9 h 9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2" h="9">
                    <a:moveTo>
                      <a:pt x="11" y="9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moveTo>
                      <a:pt x="11" y="9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moveTo>
                      <a:pt x="11" y="9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8"/>
                      <a:pt x="11" y="9"/>
                    </a:cubicBezTo>
                    <a:cubicBezTo>
                      <a:pt x="11" y="8"/>
                      <a:pt x="11" y="8"/>
                      <a:pt x="12" y="8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84" name="Freeform 887"/>
              <p:cNvSpPr>
                <a:spLocks noChangeArrowheads="1"/>
              </p:cNvSpPr>
              <p:nvPr/>
            </p:nvSpPr>
            <p:spPr bwMode="auto">
              <a:xfrm>
                <a:off x="1936" y="1334"/>
                <a:ext cx="28" cy="31"/>
              </a:xfrm>
              <a:custGeom>
                <a:avLst/>
                <a:gdLst>
                  <a:gd name="T0" fmla="*/ 9 w 12"/>
                  <a:gd name="T1" fmla="*/ 0 h 13"/>
                  <a:gd name="T2" fmla="*/ 2 w 12"/>
                  <a:gd name="T3" fmla="*/ 7 h 13"/>
                  <a:gd name="T4" fmla="*/ 2 w 12"/>
                  <a:gd name="T5" fmla="*/ 7 h 13"/>
                  <a:gd name="T6" fmla="*/ 2 w 12"/>
                  <a:gd name="T7" fmla="*/ 7 h 13"/>
                  <a:gd name="T8" fmla="*/ 2 w 12"/>
                  <a:gd name="T9" fmla="*/ 7 h 13"/>
                  <a:gd name="T10" fmla="*/ 2 w 12"/>
                  <a:gd name="T11" fmla="*/ 7 h 13"/>
                  <a:gd name="T12" fmla="*/ 0 w 12"/>
                  <a:gd name="T13" fmla="*/ 12 h 13"/>
                  <a:gd name="T14" fmla="*/ 0 w 12"/>
                  <a:gd name="T15" fmla="*/ 12 h 13"/>
                  <a:gd name="T16" fmla="*/ 0 w 12"/>
                  <a:gd name="T17" fmla="*/ 12 h 13"/>
                  <a:gd name="T18" fmla="*/ 0 w 12"/>
                  <a:gd name="T19" fmla="*/ 12 h 13"/>
                  <a:gd name="T20" fmla="*/ 0 w 12"/>
                  <a:gd name="T21" fmla="*/ 12 h 13"/>
                  <a:gd name="T22" fmla="*/ 0 w 12"/>
                  <a:gd name="T23" fmla="*/ 12 h 13"/>
                  <a:gd name="T24" fmla="*/ 0 w 12"/>
                  <a:gd name="T25" fmla="*/ 12 h 13"/>
                  <a:gd name="T26" fmla="*/ 0 w 12"/>
                  <a:gd name="T27" fmla="*/ 12 h 13"/>
                  <a:gd name="T28" fmla="*/ 0 w 12"/>
                  <a:gd name="T29" fmla="*/ 14 h 13"/>
                  <a:gd name="T30" fmla="*/ 0 w 12"/>
                  <a:gd name="T31" fmla="*/ 14 h 13"/>
                  <a:gd name="T32" fmla="*/ 0 w 12"/>
                  <a:gd name="T33" fmla="*/ 14 h 13"/>
                  <a:gd name="T34" fmla="*/ 0 w 12"/>
                  <a:gd name="T35" fmla="*/ 14 h 13"/>
                  <a:gd name="T36" fmla="*/ 0 w 12"/>
                  <a:gd name="T37" fmla="*/ 14 h 13"/>
                  <a:gd name="T38" fmla="*/ 0 w 12"/>
                  <a:gd name="T39" fmla="*/ 14 h 13"/>
                  <a:gd name="T40" fmla="*/ 0 w 12"/>
                  <a:gd name="T41" fmla="*/ 14 h 13"/>
                  <a:gd name="T42" fmla="*/ 0 w 12"/>
                  <a:gd name="T43" fmla="*/ 14 h 13"/>
                  <a:gd name="T44" fmla="*/ 14 w 12"/>
                  <a:gd name="T45" fmla="*/ 31 h 13"/>
                  <a:gd name="T46" fmla="*/ 16 w 12"/>
                  <a:gd name="T47" fmla="*/ 31 h 13"/>
                  <a:gd name="T48" fmla="*/ 26 w 12"/>
                  <a:gd name="T49" fmla="*/ 29 h 13"/>
                  <a:gd name="T50" fmla="*/ 26 w 12"/>
                  <a:gd name="T51" fmla="*/ 29 h 13"/>
                  <a:gd name="T52" fmla="*/ 26 w 12"/>
                  <a:gd name="T53" fmla="*/ 29 h 13"/>
                  <a:gd name="T54" fmla="*/ 26 w 12"/>
                  <a:gd name="T55" fmla="*/ 29 h 13"/>
                  <a:gd name="T56" fmla="*/ 26 w 12"/>
                  <a:gd name="T57" fmla="*/ 29 h 13"/>
                  <a:gd name="T58" fmla="*/ 26 w 12"/>
                  <a:gd name="T59" fmla="*/ 29 h 13"/>
                  <a:gd name="T60" fmla="*/ 26 w 12"/>
                  <a:gd name="T61" fmla="*/ 29 h 13"/>
                  <a:gd name="T62" fmla="*/ 28 w 12"/>
                  <a:gd name="T63" fmla="*/ 26 h 13"/>
                  <a:gd name="T64" fmla="*/ 21 w 12"/>
                  <a:gd name="T65" fmla="*/ 26 h 13"/>
                  <a:gd name="T66" fmla="*/ 21 w 12"/>
                  <a:gd name="T67" fmla="*/ 26 h 13"/>
                  <a:gd name="T68" fmla="*/ 7 w 12"/>
                  <a:gd name="T69" fmla="*/ 10 h 13"/>
                  <a:gd name="T70" fmla="*/ 9 w 12"/>
                  <a:gd name="T71" fmla="*/ 0 h 1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2"/>
                  <a:gd name="T109" fmla="*/ 0 h 13"/>
                  <a:gd name="T110" fmla="*/ 12 w 12"/>
                  <a:gd name="T111" fmla="*/ 13 h 1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2" h="13">
                    <a:moveTo>
                      <a:pt x="4" y="0"/>
                    </a:moveTo>
                    <a:cubicBezTo>
                      <a:pt x="3" y="1"/>
                      <a:pt x="2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6" y="13"/>
                      <a:pt x="7" y="13"/>
                      <a:pt x="7" y="13"/>
                    </a:cubicBezTo>
                    <a:cubicBezTo>
                      <a:pt x="8" y="13"/>
                      <a:pt x="10" y="13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1"/>
                      <a:pt x="11" y="11"/>
                      <a:pt x="12" y="11"/>
                    </a:cubicBezTo>
                    <a:cubicBezTo>
                      <a:pt x="11" y="11"/>
                      <a:pt x="10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5" y="11"/>
                      <a:pt x="2" y="8"/>
                      <a:pt x="3" y="4"/>
                    </a:cubicBezTo>
                    <a:cubicBezTo>
                      <a:pt x="3" y="3"/>
                      <a:pt x="3" y="1"/>
                      <a:pt x="4" y="0"/>
                    </a:cubicBezTo>
                  </a:path>
                </a:pathLst>
              </a:custGeom>
              <a:solidFill>
                <a:srgbClr val="F1A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85" name="Freeform 888"/>
              <p:cNvSpPr>
                <a:spLocks noEditPoints="1" noChangeArrowheads="1"/>
              </p:cNvSpPr>
              <p:nvPr/>
            </p:nvSpPr>
            <p:spPr bwMode="auto">
              <a:xfrm>
                <a:off x="1947" y="1320"/>
                <a:ext cx="34" cy="55"/>
              </a:xfrm>
              <a:custGeom>
                <a:avLst/>
                <a:gdLst>
                  <a:gd name="T0" fmla="*/ 17 w 14"/>
                  <a:gd name="T1" fmla="*/ 55 h 23"/>
                  <a:gd name="T2" fmla="*/ 17 w 14"/>
                  <a:gd name="T3" fmla="*/ 55 h 23"/>
                  <a:gd name="T4" fmla="*/ 17 w 14"/>
                  <a:gd name="T5" fmla="*/ 55 h 23"/>
                  <a:gd name="T6" fmla="*/ 17 w 14"/>
                  <a:gd name="T7" fmla="*/ 55 h 23"/>
                  <a:gd name="T8" fmla="*/ 17 w 14"/>
                  <a:gd name="T9" fmla="*/ 55 h 23"/>
                  <a:gd name="T10" fmla="*/ 19 w 14"/>
                  <a:gd name="T11" fmla="*/ 55 h 23"/>
                  <a:gd name="T12" fmla="*/ 19 w 14"/>
                  <a:gd name="T13" fmla="*/ 55 h 23"/>
                  <a:gd name="T14" fmla="*/ 19 w 14"/>
                  <a:gd name="T15" fmla="*/ 55 h 23"/>
                  <a:gd name="T16" fmla="*/ 19 w 14"/>
                  <a:gd name="T17" fmla="*/ 55 h 23"/>
                  <a:gd name="T18" fmla="*/ 19 w 14"/>
                  <a:gd name="T19" fmla="*/ 55 h 23"/>
                  <a:gd name="T20" fmla="*/ 19 w 14"/>
                  <a:gd name="T21" fmla="*/ 55 h 23"/>
                  <a:gd name="T22" fmla="*/ 19 w 14"/>
                  <a:gd name="T23" fmla="*/ 55 h 23"/>
                  <a:gd name="T24" fmla="*/ 19 w 14"/>
                  <a:gd name="T25" fmla="*/ 55 h 23"/>
                  <a:gd name="T26" fmla="*/ 19 w 14"/>
                  <a:gd name="T27" fmla="*/ 55 h 23"/>
                  <a:gd name="T28" fmla="*/ 19 w 14"/>
                  <a:gd name="T29" fmla="*/ 55 h 23"/>
                  <a:gd name="T30" fmla="*/ 19 w 14"/>
                  <a:gd name="T31" fmla="*/ 55 h 23"/>
                  <a:gd name="T32" fmla="*/ 19 w 14"/>
                  <a:gd name="T33" fmla="*/ 53 h 23"/>
                  <a:gd name="T34" fmla="*/ 19 w 14"/>
                  <a:gd name="T35" fmla="*/ 53 h 23"/>
                  <a:gd name="T36" fmla="*/ 19 w 14"/>
                  <a:gd name="T37" fmla="*/ 53 h 23"/>
                  <a:gd name="T38" fmla="*/ 19 w 14"/>
                  <a:gd name="T39" fmla="*/ 53 h 23"/>
                  <a:gd name="T40" fmla="*/ 19 w 14"/>
                  <a:gd name="T41" fmla="*/ 53 h 23"/>
                  <a:gd name="T42" fmla="*/ 22 w 14"/>
                  <a:gd name="T43" fmla="*/ 53 h 23"/>
                  <a:gd name="T44" fmla="*/ 27 w 14"/>
                  <a:gd name="T45" fmla="*/ 48 h 23"/>
                  <a:gd name="T46" fmla="*/ 27 w 14"/>
                  <a:gd name="T47" fmla="*/ 48 h 23"/>
                  <a:gd name="T48" fmla="*/ 27 w 14"/>
                  <a:gd name="T49" fmla="*/ 48 h 23"/>
                  <a:gd name="T50" fmla="*/ 27 w 14"/>
                  <a:gd name="T51" fmla="*/ 48 h 23"/>
                  <a:gd name="T52" fmla="*/ 27 w 14"/>
                  <a:gd name="T53" fmla="*/ 48 h 23"/>
                  <a:gd name="T54" fmla="*/ 27 w 14"/>
                  <a:gd name="T55" fmla="*/ 48 h 23"/>
                  <a:gd name="T56" fmla="*/ 27 w 14"/>
                  <a:gd name="T57" fmla="*/ 48 h 23"/>
                  <a:gd name="T58" fmla="*/ 27 w 14"/>
                  <a:gd name="T59" fmla="*/ 48 h 23"/>
                  <a:gd name="T60" fmla="*/ 27 w 14"/>
                  <a:gd name="T61" fmla="*/ 48 h 23"/>
                  <a:gd name="T62" fmla="*/ 27 w 14"/>
                  <a:gd name="T63" fmla="*/ 48 h 23"/>
                  <a:gd name="T64" fmla="*/ 27 w 14"/>
                  <a:gd name="T65" fmla="*/ 48 h 23"/>
                  <a:gd name="T66" fmla="*/ 34 w 14"/>
                  <a:gd name="T67" fmla="*/ 33 h 23"/>
                  <a:gd name="T68" fmla="*/ 34 w 14"/>
                  <a:gd name="T69" fmla="*/ 33 h 23"/>
                  <a:gd name="T70" fmla="*/ 0 w 14"/>
                  <a:gd name="T71" fmla="*/ 2 h 23"/>
                  <a:gd name="T72" fmla="*/ 0 w 14"/>
                  <a:gd name="T73" fmla="*/ 2 h 23"/>
                  <a:gd name="T74" fmla="*/ 0 w 14"/>
                  <a:gd name="T75" fmla="*/ 2 h 23"/>
                  <a:gd name="T76" fmla="*/ 0 w 14"/>
                  <a:gd name="T77" fmla="*/ 2 h 23"/>
                  <a:gd name="T78" fmla="*/ 0 w 14"/>
                  <a:gd name="T79" fmla="*/ 2 h 23"/>
                  <a:gd name="T80" fmla="*/ 0 w 14"/>
                  <a:gd name="T81" fmla="*/ 2 h 23"/>
                  <a:gd name="T82" fmla="*/ 0 w 14"/>
                  <a:gd name="T83" fmla="*/ 2 h 23"/>
                  <a:gd name="T84" fmla="*/ 34 w 14"/>
                  <a:gd name="T85" fmla="*/ 29 h 2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4"/>
                  <a:gd name="T130" fmla="*/ 0 h 23"/>
                  <a:gd name="T131" fmla="*/ 14 w 14"/>
                  <a:gd name="T132" fmla="*/ 23 h 2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4" h="23">
                    <a:moveTo>
                      <a:pt x="7" y="23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moveTo>
                      <a:pt x="7" y="23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moveTo>
                      <a:pt x="7" y="23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moveTo>
                      <a:pt x="7" y="23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moveTo>
                      <a:pt x="7" y="23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8" y="22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2"/>
                    </a:cubicBezTo>
                    <a:moveTo>
                      <a:pt x="8" y="22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moveTo>
                      <a:pt x="8" y="22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moveTo>
                      <a:pt x="8" y="22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moveTo>
                      <a:pt x="8" y="22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moveTo>
                      <a:pt x="9" y="22"/>
                    </a:moveTo>
                    <a:cubicBezTo>
                      <a:pt x="9" y="22"/>
                      <a:pt x="9" y="22"/>
                      <a:pt x="8" y="22"/>
                    </a:cubicBezTo>
                    <a:cubicBezTo>
                      <a:pt x="9" y="22"/>
                      <a:pt x="9" y="22"/>
                      <a:pt x="9" y="22"/>
                    </a:cubicBezTo>
                    <a:moveTo>
                      <a:pt x="11" y="20"/>
                    </a:moveTo>
                    <a:cubicBezTo>
                      <a:pt x="10" y="21"/>
                      <a:pt x="9" y="22"/>
                      <a:pt x="9" y="22"/>
                    </a:cubicBezTo>
                    <a:cubicBezTo>
                      <a:pt x="9" y="22"/>
                      <a:pt x="10" y="21"/>
                      <a:pt x="11" y="20"/>
                    </a:cubicBezTo>
                    <a:moveTo>
                      <a:pt x="11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moveTo>
                      <a:pt x="11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moveTo>
                      <a:pt x="11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moveTo>
                      <a:pt x="11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moveTo>
                      <a:pt x="11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moveTo>
                      <a:pt x="11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moveTo>
                      <a:pt x="11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moveTo>
                      <a:pt x="11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moveTo>
                      <a:pt x="11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moveTo>
                      <a:pt x="11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moveTo>
                      <a:pt x="11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9" y="1"/>
                      <a:pt x="14" y="6"/>
                      <a:pt x="14" y="12"/>
                    </a:cubicBezTo>
                    <a:cubicBezTo>
                      <a:pt x="14" y="6"/>
                      <a:pt x="9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solidFill>
                <a:srgbClr val="2D1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86" name="Freeform 889"/>
              <p:cNvSpPr>
                <a:spLocks noChangeArrowheads="1"/>
              </p:cNvSpPr>
              <p:nvPr/>
            </p:nvSpPr>
            <p:spPr bwMode="auto">
              <a:xfrm>
                <a:off x="1931" y="1320"/>
                <a:ext cx="50" cy="55"/>
              </a:xfrm>
              <a:custGeom>
                <a:avLst/>
                <a:gdLst>
                  <a:gd name="T0" fmla="*/ 17 w 21"/>
                  <a:gd name="T1" fmla="*/ 2 h 23"/>
                  <a:gd name="T2" fmla="*/ 17 w 21"/>
                  <a:gd name="T3" fmla="*/ 2 h 23"/>
                  <a:gd name="T4" fmla="*/ 17 w 21"/>
                  <a:gd name="T5" fmla="*/ 2 h 23"/>
                  <a:gd name="T6" fmla="*/ 17 w 21"/>
                  <a:gd name="T7" fmla="*/ 2 h 23"/>
                  <a:gd name="T8" fmla="*/ 17 w 21"/>
                  <a:gd name="T9" fmla="*/ 2 h 23"/>
                  <a:gd name="T10" fmla="*/ 17 w 21"/>
                  <a:gd name="T11" fmla="*/ 2 h 23"/>
                  <a:gd name="T12" fmla="*/ 17 w 21"/>
                  <a:gd name="T13" fmla="*/ 2 h 23"/>
                  <a:gd name="T14" fmla="*/ 12 w 21"/>
                  <a:gd name="T15" fmla="*/ 7 h 23"/>
                  <a:gd name="T16" fmla="*/ 19 w 21"/>
                  <a:gd name="T17" fmla="*/ 7 h 23"/>
                  <a:gd name="T18" fmla="*/ 24 w 21"/>
                  <a:gd name="T19" fmla="*/ 7 h 23"/>
                  <a:gd name="T20" fmla="*/ 40 w 21"/>
                  <a:gd name="T21" fmla="*/ 38 h 23"/>
                  <a:gd name="T22" fmla="*/ 33 w 21"/>
                  <a:gd name="T23" fmla="*/ 55 h 23"/>
                  <a:gd name="T24" fmla="*/ 33 w 21"/>
                  <a:gd name="T25" fmla="*/ 55 h 23"/>
                  <a:gd name="T26" fmla="*/ 33 w 21"/>
                  <a:gd name="T27" fmla="*/ 55 h 23"/>
                  <a:gd name="T28" fmla="*/ 33 w 21"/>
                  <a:gd name="T29" fmla="*/ 55 h 23"/>
                  <a:gd name="T30" fmla="*/ 33 w 21"/>
                  <a:gd name="T31" fmla="*/ 55 h 23"/>
                  <a:gd name="T32" fmla="*/ 36 w 21"/>
                  <a:gd name="T33" fmla="*/ 55 h 23"/>
                  <a:gd name="T34" fmla="*/ 36 w 21"/>
                  <a:gd name="T35" fmla="*/ 55 h 23"/>
                  <a:gd name="T36" fmla="*/ 36 w 21"/>
                  <a:gd name="T37" fmla="*/ 55 h 23"/>
                  <a:gd name="T38" fmla="*/ 36 w 21"/>
                  <a:gd name="T39" fmla="*/ 55 h 23"/>
                  <a:gd name="T40" fmla="*/ 36 w 21"/>
                  <a:gd name="T41" fmla="*/ 55 h 23"/>
                  <a:gd name="T42" fmla="*/ 36 w 21"/>
                  <a:gd name="T43" fmla="*/ 55 h 23"/>
                  <a:gd name="T44" fmla="*/ 36 w 21"/>
                  <a:gd name="T45" fmla="*/ 55 h 23"/>
                  <a:gd name="T46" fmla="*/ 36 w 21"/>
                  <a:gd name="T47" fmla="*/ 55 h 23"/>
                  <a:gd name="T48" fmla="*/ 36 w 21"/>
                  <a:gd name="T49" fmla="*/ 55 h 23"/>
                  <a:gd name="T50" fmla="*/ 36 w 21"/>
                  <a:gd name="T51" fmla="*/ 55 h 23"/>
                  <a:gd name="T52" fmla="*/ 36 w 21"/>
                  <a:gd name="T53" fmla="*/ 53 h 23"/>
                  <a:gd name="T54" fmla="*/ 36 w 21"/>
                  <a:gd name="T55" fmla="*/ 53 h 23"/>
                  <a:gd name="T56" fmla="*/ 36 w 21"/>
                  <a:gd name="T57" fmla="*/ 53 h 23"/>
                  <a:gd name="T58" fmla="*/ 36 w 21"/>
                  <a:gd name="T59" fmla="*/ 53 h 23"/>
                  <a:gd name="T60" fmla="*/ 36 w 21"/>
                  <a:gd name="T61" fmla="*/ 53 h 23"/>
                  <a:gd name="T62" fmla="*/ 38 w 21"/>
                  <a:gd name="T63" fmla="*/ 53 h 23"/>
                  <a:gd name="T64" fmla="*/ 43 w 21"/>
                  <a:gd name="T65" fmla="*/ 48 h 23"/>
                  <a:gd name="T66" fmla="*/ 43 w 21"/>
                  <a:gd name="T67" fmla="*/ 48 h 23"/>
                  <a:gd name="T68" fmla="*/ 43 w 21"/>
                  <a:gd name="T69" fmla="*/ 48 h 23"/>
                  <a:gd name="T70" fmla="*/ 43 w 21"/>
                  <a:gd name="T71" fmla="*/ 48 h 23"/>
                  <a:gd name="T72" fmla="*/ 43 w 21"/>
                  <a:gd name="T73" fmla="*/ 48 h 23"/>
                  <a:gd name="T74" fmla="*/ 43 w 21"/>
                  <a:gd name="T75" fmla="*/ 48 h 23"/>
                  <a:gd name="T76" fmla="*/ 43 w 21"/>
                  <a:gd name="T77" fmla="*/ 48 h 23"/>
                  <a:gd name="T78" fmla="*/ 43 w 21"/>
                  <a:gd name="T79" fmla="*/ 48 h 23"/>
                  <a:gd name="T80" fmla="*/ 43 w 21"/>
                  <a:gd name="T81" fmla="*/ 48 h 23"/>
                  <a:gd name="T82" fmla="*/ 43 w 21"/>
                  <a:gd name="T83" fmla="*/ 48 h 23"/>
                  <a:gd name="T84" fmla="*/ 43 w 21"/>
                  <a:gd name="T85" fmla="*/ 48 h 23"/>
                  <a:gd name="T86" fmla="*/ 43 w 21"/>
                  <a:gd name="T87" fmla="*/ 48 h 23"/>
                  <a:gd name="T88" fmla="*/ 50 w 21"/>
                  <a:gd name="T89" fmla="*/ 33 h 23"/>
                  <a:gd name="T90" fmla="*/ 50 w 21"/>
                  <a:gd name="T91" fmla="*/ 33 h 23"/>
                  <a:gd name="T92" fmla="*/ 50 w 21"/>
                  <a:gd name="T93" fmla="*/ 29 h 23"/>
                  <a:gd name="T94" fmla="*/ 21 w 21"/>
                  <a:gd name="T95" fmla="*/ 0 h 23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1"/>
                  <a:gd name="T145" fmla="*/ 0 h 23"/>
                  <a:gd name="T146" fmla="*/ 21 w 21"/>
                  <a:gd name="T147" fmla="*/ 23 h 23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1" h="23">
                    <a:moveTo>
                      <a:pt x="9" y="0"/>
                    </a:moveTo>
                    <a:cubicBezTo>
                      <a:pt x="8" y="0"/>
                      <a:pt x="8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4" y="1"/>
                      <a:pt x="2" y="2"/>
                      <a:pt x="0" y="4"/>
                    </a:cubicBezTo>
                    <a:cubicBezTo>
                      <a:pt x="2" y="3"/>
                      <a:pt x="4" y="3"/>
                      <a:pt x="5" y="3"/>
                    </a:cubicBezTo>
                    <a:cubicBezTo>
                      <a:pt x="6" y="3"/>
                      <a:pt x="6" y="3"/>
                      <a:pt x="7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3"/>
                      <a:pt x="9" y="3"/>
                      <a:pt x="10" y="3"/>
                    </a:cubicBezTo>
                    <a:cubicBezTo>
                      <a:pt x="15" y="4"/>
                      <a:pt x="19" y="8"/>
                      <a:pt x="18" y="13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9"/>
                      <a:pt x="16" y="21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7" y="21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20" y="18"/>
                      <a:pt x="20" y="16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2"/>
                    </a:cubicBezTo>
                    <a:cubicBezTo>
                      <a:pt x="21" y="6"/>
                      <a:pt x="16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</a:path>
                </a:pathLst>
              </a:custGeom>
              <a:solidFill>
                <a:srgbClr val="F1D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87" name="Freeform 890"/>
              <p:cNvSpPr>
                <a:spLocks noChangeArrowheads="1"/>
              </p:cNvSpPr>
              <p:nvPr/>
            </p:nvSpPr>
            <p:spPr bwMode="auto">
              <a:xfrm>
                <a:off x="1950" y="1327"/>
                <a:ext cx="26" cy="31"/>
              </a:xfrm>
              <a:custGeom>
                <a:avLst/>
                <a:gdLst>
                  <a:gd name="T0" fmla="*/ 2 w 11"/>
                  <a:gd name="T1" fmla="*/ 0 h 13"/>
                  <a:gd name="T2" fmla="*/ 0 w 11"/>
                  <a:gd name="T3" fmla="*/ 0 h 13"/>
                  <a:gd name="T4" fmla="*/ 21 w 11"/>
                  <a:gd name="T5" fmla="*/ 31 h 13"/>
                  <a:gd name="T6" fmla="*/ 21 w 11"/>
                  <a:gd name="T7" fmla="*/ 31 h 13"/>
                  <a:gd name="T8" fmla="*/ 24 w 11"/>
                  <a:gd name="T9" fmla="*/ 24 h 13"/>
                  <a:gd name="T10" fmla="*/ 5 w 11"/>
                  <a:gd name="T11" fmla="*/ 0 h 13"/>
                  <a:gd name="T12" fmla="*/ 2 w 11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"/>
                  <a:gd name="T22" fmla="*/ 0 h 13"/>
                  <a:gd name="T23" fmla="*/ 11 w 11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" h="1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1"/>
                      <a:pt x="10" y="7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0" y="11"/>
                      <a:pt x="10" y="10"/>
                    </a:cubicBezTo>
                    <a:cubicBezTo>
                      <a:pt x="11" y="5"/>
                      <a:pt x="7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88" name="Freeform 891"/>
              <p:cNvSpPr>
                <a:spLocks noChangeArrowheads="1"/>
              </p:cNvSpPr>
              <p:nvPr/>
            </p:nvSpPr>
            <p:spPr bwMode="auto">
              <a:xfrm>
                <a:off x="1945" y="1287"/>
                <a:ext cx="24" cy="26"/>
              </a:xfrm>
              <a:custGeom>
                <a:avLst/>
                <a:gdLst>
                  <a:gd name="T0" fmla="*/ 24 w 10"/>
                  <a:gd name="T1" fmla="*/ 14 h 11"/>
                  <a:gd name="T2" fmla="*/ 10 w 10"/>
                  <a:gd name="T3" fmla="*/ 26 h 11"/>
                  <a:gd name="T4" fmla="*/ 0 w 10"/>
                  <a:gd name="T5" fmla="*/ 12 h 11"/>
                  <a:gd name="T6" fmla="*/ 14 w 10"/>
                  <a:gd name="T7" fmla="*/ 2 h 11"/>
                  <a:gd name="T8" fmla="*/ 24 w 10"/>
                  <a:gd name="T9" fmla="*/ 14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11"/>
                  <a:gd name="T17" fmla="*/ 10 w 10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11">
                    <a:moveTo>
                      <a:pt x="10" y="6"/>
                    </a:moveTo>
                    <a:cubicBezTo>
                      <a:pt x="10" y="9"/>
                      <a:pt x="7" y="11"/>
                      <a:pt x="4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1"/>
                    </a:cubicBezTo>
                    <a:cubicBezTo>
                      <a:pt x="8" y="1"/>
                      <a:pt x="10" y="4"/>
                      <a:pt x="10" y="6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89" name="Freeform 892"/>
              <p:cNvSpPr>
                <a:spLocks noChangeArrowheads="1"/>
              </p:cNvSpPr>
              <p:nvPr/>
            </p:nvSpPr>
            <p:spPr bwMode="auto">
              <a:xfrm>
                <a:off x="1947" y="1292"/>
                <a:ext cx="19" cy="19"/>
              </a:xfrm>
              <a:custGeom>
                <a:avLst/>
                <a:gdLst>
                  <a:gd name="T0" fmla="*/ 19 w 8"/>
                  <a:gd name="T1" fmla="*/ 10 h 8"/>
                  <a:gd name="T2" fmla="*/ 10 w 8"/>
                  <a:gd name="T3" fmla="*/ 19 h 8"/>
                  <a:gd name="T4" fmla="*/ 0 w 8"/>
                  <a:gd name="T5" fmla="*/ 7 h 8"/>
                  <a:gd name="T6" fmla="*/ 10 w 8"/>
                  <a:gd name="T7" fmla="*/ 0 h 8"/>
                  <a:gd name="T8" fmla="*/ 19 w 8"/>
                  <a:gd name="T9" fmla="*/ 1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8"/>
                  <a:gd name="T17" fmla="*/ 8 w 8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8">
                    <a:moveTo>
                      <a:pt x="8" y="4"/>
                    </a:moveTo>
                    <a:cubicBezTo>
                      <a:pt x="8" y="6"/>
                      <a:pt x="6" y="8"/>
                      <a:pt x="4" y="8"/>
                    </a:cubicBezTo>
                    <a:cubicBezTo>
                      <a:pt x="1" y="8"/>
                      <a:pt x="0" y="6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90" name="Freeform 893"/>
              <p:cNvSpPr>
                <a:spLocks noEditPoints="1" noChangeArrowheads="1"/>
              </p:cNvSpPr>
              <p:nvPr/>
            </p:nvSpPr>
            <p:spPr bwMode="auto">
              <a:xfrm>
                <a:off x="1952" y="1289"/>
                <a:ext cx="17" cy="12"/>
              </a:xfrm>
              <a:custGeom>
                <a:avLst/>
                <a:gdLst>
                  <a:gd name="T0" fmla="*/ 17 w 7"/>
                  <a:gd name="T1" fmla="*/ 12 h 5"/>
                  <a:gd name="T2" fmla="*/ 17 w 7"/>
                  <a:gd name="T3" fmla="*/ 12 h 5"/>
                  <a:gd name="T4" fmla="*/ 17 w 7"/>
                  <a:gd name="T5" fmla="*/ 12 h 5"/>
                  <a:gd name="T6" fmla="*/ 0 w 7"/>
                  <a:gd name="T7" fmla="*/ 0 h 5"/>
                  <a:gd name="T8" fmla="*/ 0 w 7"/>
                  <a:gd name="T9" fmla="*/ 0 h 5"/>
                  <a:gd name="T10" fmla="*/ 0 w 7"/>
                  <a:gd name="T11" fmla="*/ 0 h 5"/>
                  <a:gd name="T12" fmla="*/ 0 w 7"/>
                  <a:gd name="T13" fmla="*/ 0 h 5"/>
                  <a:gd name="T14" fmla="*/ 0 w 7"/>
                  <a:gd name="T15" fmla="*/ 0 h 5"/>
                  <a:gd name="T16" fmla="*/ 0 w 7"/>
                  <a:gd name="T17" fmla="*/ 0 h 5"/>
                  <a:gd name="T18" fmla="*/ 5 w 7"/>
                  <a:gd name="T19" fmla="*/ 0 h 5"/>
                  <a:gd name="T20" fmla="*/ 0 w 7"/>
                  <a:gd name="T21" fmla="*/ 0 h 5"/>
                  <a:gd name="T22" fmla="*/ 5 w 7"/>
                  <a:gd name="T23" fmla="*/ 0 h 5"/>
                  <a:gd name="T24" fmla="*/ 7 w 7"/>
                  <a:gd name="T25" fmla="*/ 0 h 5"/>
                  <a:gd name="T26" fmla="*/ 17 w 7"/>
                  <a:gd name="T27" fmla="*/ 12 h 5"/>
                  <a:gd name="T28" fmla="*/ 7 w 7"/>
                  <a:gd name="T29" fmla="*/ 0 h 5"/>
                  <a:gd name="T30" fmla="*/ 5 w 7"/>
                  <a:gd name="T31" fmla="*/ 0 h 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7"/>
                  <a:gd name="T49" fmla="*/ 0 h 5"/>
                  <a:gd name="T50" fmla="*/ 7 w 7"/>
                  <a:gd name="T51" fmla="*/ 5 h 5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7" h="5">
                    <a:moveTo>
                      <a:pt x="7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5" y="0"/>
                      <a:pt x="7" y="2"/>
                      <a:pt x="7" y="5"/>
                    </a:cubicBezTo>
                    <a:cubicBezTo>
                      <a:pt x="7" y="2"/>
                      <a:pt x="5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2D1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91" name="Freeform 894"/>
              <p:cNvSpPr>
                <a:spLocks noChangeArrowheads="1"/>
              </p:cNvSpPr>
              <p:nvPr/>
            </p:nvSpPr>
            <p:spPr bwMode="auto">
              <a:xfrm>
                <a:off x="1947" y="1289"/>
                <a:ext cx="22" cy="22"/>
              </a:xfrm>
              <a:custGeom>
                <a:avLst/>
                <a:gdLst>
                  <a:gd name="T0" fmla="*/ 10 w 9"/>
                  <a:gd name="T1" fmla="*/ 0 h 9"/>
                  <a:gd name="T2" fmla="*/ 5 w 9"/>
                  <a:gd name="T3" fmla="*/ 0 h 9"/>
                  <a:gd name="T4" fmla="*/ 5 w 9"/>
                  <a:gd name="T5" fmla="*/ 0 h 9"/>
                  <a:gd name="T6" fmla="*/ 5 w 9"/>
                  <a:gd name="T7" fmla="*/ 0 h 9"/>
                  <a:gd name="T8" fmla="*/ 5 w 9"/>
                  <a:gd name="T9" fmla="*/ 0 h 9"/>
                  <a:gd name="T10" fmla="*/ 5 w 9"/>
                  <a:gd name="T11" fmla="*/ 0 h 9"/>
                  <a:gd name="T12" fmla="*/ 0 w 9"/>
                  <a:gd name="T13" fmla="*/ 2 h 9"/>
                  <a:gd name="T14" fmla="*/ 7 w 9"/>
                  <a:gd name="T15" fmla="*/ 2 h 9"/>
                  <a:gd name="T16" fmla="*/ 7 w 9"/>
                  <a:gd name="T17" fmla="*/ 2 h 9"/>
                  <a:gd name="T18" fmla="*/ 10 w 9"/>
                  <a:gd name="T19" fmla="*/ 2 h 9"/>
                  <a:gd name="T20" fmla="*/ 10 w 9"/>
                  <a:gd name="T21" fmla="*/ 2 h 9"/>
                  <a:gd name="T22" fmla="*/ 10 w 9"/>
                  <a:gd name="T23" fmla="*/ 2 h 9"/>
                  <a:gd name="T24" fmla="*/ 20 w 9"/>
                  <a:gd name="T25" fmla="*/ 12 h 9"/>
                  <a:gd name="T26" fmla="*/ 20 w 9"/>
                  <a:gd name="T27" fmla="*/ 15 h 9"/>
                  <a:gd name="T28" fmla="*/ 15 w 9"/>
                  <a:gd name="T29" fmla="*/ 22 h 9"/>
                  <a:gd name="T30" fmla="*/ 22 w 9"/>
                  <a:gd name="T31" fmla="*/ 12 h 9"/>
                  <a:gd name="T32" fmla="*/ 22 w 9"/>
                  <a:gd name="T33" fmla="*/ 12 h 9"/>
                  <a:gd name="T34" fmla="*/ 22 w 9"/>
                  <a:gd name="T35" fmla="*/ 12 h 9"/>
                  <a:gd name="T36" fmla="*/ 22 w 9"/>
                  <a:gd name="T37" fmla="*/ 12 h 9"/>
                  <a:gd name="T38" fmla="*/ 12 w 9"/>
                  <a:gd name="T39" fmla="*/ 0 h 9"/>
                  <a:gd name="T40" fmla="*/ 10 w 9"/>
                  <a:gd name="T41" fmla="*/ 0 h 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"/>
                  <a:gd name="T64" fmla="*/ 0 h 9"/>
                  <a:gd name="T65" fmla="*/ 9 w 9"/>
                  <a:gd name="T66" fmla="*/ 9 h 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" h="9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7" y="1"/>
                      <a:pt x="8" y="3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8"/>
                      <a:pt x="7" y="9"/>
                      <a:pt x="6" y="9"/>
                    </a:cubicBezTo>
                    <a:cubicBezTo>
                      <a:pt x="8" y="9"/>
                      <a:pt x="9" y="7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F1D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92" name="Freeform 895"/>
              <p:cNvSpPr>
                <a:spLocks noChangeArrowheads="1"/>
              </p:cNvSpPr>
              <p:nvPr/>
            </p:nvSpPr>
            <p:spPr bwMode="auto">
              <a:xfrm>
                <a:off x="1957" y="1292"/>
                <a:ext cx="9" cy="11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0 h 5"/>
                  <a:gd name="T4" fmla="*/ 9 w 4"/>
                  <a:gd name="T5" fmla="*/ 11 h 5"/>
                  <a:gd name="T6" fmla="*/ 9 w 4"/>
                  <a:gd name="T7" fmla="*/ 11 h 5"/>
                  <a:gd name="T8" fmla="*/ 9 w 4"/>
                  <a:gd name="T9" fmla="*/ 9 h 5"/>
                  <a:gd name="T10" fmla="*/ 0 w 4"/>
                  <a:gd name="T11" fmla="*/ 0 h 5"/>
                  <a:gd name="T12" fmla="*/ 0 w 4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5"/>
                  <a:gd name="T23" fmla="*/ 4 w 4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" y="3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2"/>
                      <a:pt x="3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93" name="Freeform 896"/>
              <p:cNvSpPr>
                <a:spLocks noChangeArrowheads="1"/>
              </p:cNvSpPr>
              <p:nvPr/>
            </p:nvSpPr>
            <p:spPr bwMode="auto">
              <a:xfrm>
                <a:off x="1796" y="1348"/>
                <a:ext cx="114" cy="34"/>
              </a:xfrm>
              <a:custGeom>
                <a:avLst/>
                <a:gdLst>
                  <a:gd name="T0" fmla="*/ 2 w 48"/>
                  <a:gd name="T1" fmla="*/ 22 h 14"/>
                  <a:gd name="T2" fmla="*/ 0 w 48"/>
                  <a:gd name="T3" fmla="*/ 17 h 14"/>
                  <a:gd name="T4" fmla="*/ 0 w 48"/>
                  <a:gd name="T5" fmla="*/ 5 h 14"/>
                  <a:gd name="T6" fmla="*/ 5 w 48"/>
                  <a:gd name="T7" fmla="*/ 0 h 14"/>
                  <a:gd name="T8" fmla="*/ 112 w 48"/>
                  <a:gd name="T9" fmla="*/ 12 h 14"/>
                  <a:gd name="T10" fmla="*/ 114 w 48"/>
                  <a:gd name="T11" fmla="*/ 17 h 14"/>
                  <a:gd name="T12" fmla="*/ 112 w 48"/>
                  <a:gd name="T13" fmla="*/ 32 h 14"/>
                  <a:gd name="T14" fmla="*/ 109 w 48"/>
                  <a:gd name="T15" fmla="*/ 34 h 14"/>
                  <a:gd name="T16" fmla="*/ 2 w 48"/>
                  <a:gd name="T17" fmla="*/ 22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8"/>
                  <a:gd name="T28" fmla="*/ 0 h 14"/>
                  <a:gd name="T29" fmla="*/ 48 w 48"/>
                  <a:gd name="T30" fmla="*/ 14 h 1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8" h="14">
                    <a:moveTo>
                      <a:pt x="1" y="9"/>
                    </a:moveTo>
                    <a:cubicBezTo>
                      <a:pt x="0" y="9"/>
                      <a:pt x="0" y="8"/>
                      <a:pt x="0" y="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8" y="5"/>
                      <a:pt x="48" y="6"/>
                      <a:pt x="48" y="7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3"/>
                      <a:pt x="47" y="14"/>
                      <a:pt x="46" y="14"/>
                    </a:cubicBezTo>
                    <a:cubicBezTo>
                      <a:pt x="1" y="9"/>
                      <a:pt x="1" y="9"/>
                      <a:pt x="1" y="9"/>
                    </a:cubicBezTo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94" name="Freeform 897"/>
              <p:cNvSpPr>
                <a:spLocks noChangeArrowheads="1"/>
              </p:cNvSpPr>
              <p:nvPr/>
            </p:nvSpPr>
            <p:spPr bwMode="auto">
              <a:xfrm>
                <a:off x="1822" y="1360"/>
                <a:ext cx="5" cy="5"/>
              </a:xfrm>
              <a:custGeom>
                <a:avLst/>
                <a:gdLst>
                  <a:gd name="T0" fmla="*/ 5 w 2"/>
                  <a:gd name="T1" fmla="*/ 3 h 2"/>
                  <a:gd name="T2" fmla="*/ 3 w 2"/>
                  <a:gd name="T3" fmla="*/ 5 h 2"/>
                  <a:gd name="T4" fmla="*/ 0 w 2"/>
                  <a:gd name="T5" fmla="*/ 3 h 2"/>
                  <a:gd name="T6" fmla="*/ 3 w 2"/>
                  <a:gd name="T7" fmla="*/ 0 h 2"/>
                  <a:gd name="T8" fmla="*/ 5 w 2"/>
                  <a:gd name="T9" fmla="*/ 3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95" name="Rectangle 898"/>
              <p:cNvSpPr>
                <a:spLocks noChangeArrowheads="1"/>
              </p:cNvSpPr>
              <p:nvPr/>
            </p:nvSpPr>
            <p:spPr bwMode="auto">
              <a:xfrm>
                <a:off x="1824" y="1360"/>
                <a:ext cx="1" cy="1"/>
              </a:xfrm>
              <a:prstGeom prst="rect">
                <a:avLst/>
              </a:prstGeom>
              <a:solidFill>
                <a:srgbClr val="2B13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96" name="Freeform 899"/>
              <p:cNvSpPr>
                <a:spLocks noChangeArrowheads="1"/>
              </p:cNvSpPr>
              <p:nvPr/>
            </p:nvSpPr>
            <p:spPr bwMode="auto">
              <a:xfrm>
                <a:off x="1824" y="136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97" name="Freeform 900"/>
              <p:cNvSpPr>
                <a:spLocks noChangeArrowheads="1"/>
              </p:cNvSpPr>
              <p:nvPr/>
            </p:nvSpPr>
            <p:spPr bwMode="auto">
              <a:xfrm>
                <a:off x="1822" y="1360"/>
                <a:ext cx="5" cy="5"/>
              </a:xfrm>
              <a:custGeom>
                <a:avLst/>
                <a:gdLst>
                  <a:gd name="T0" fmla="*/ 3 w 2"/>
                  <a:gd name="T1" fmla="*/ 0 h 2"/>
                  <a:gd name="T2" fmla="*/ 3 w 2"/>
                  <a:gd name="T3" fmla="*/ 0 h 2"/>
                  <a:gd name="T4" fmla="*/ 0 w 2"/>
                  <a:gd name="T5" fmla="*/ 3 h 2"/>
                  <a:gd name="T6" fmla="*/ 0 w 2"/>
                  <a:gd name="T7" fmla="*/ 3 h 2"/>
                  <a:gd name="T8" fmla="*/ 0 w 2"/>
                  <a:gd name="T9" fmla="*/ 3 h 2"/>
                  <a:gd name="T10" fmla="*/ 3 w 2"/>
                  <a:gd name="T11" fmla="*/ 5 h 2"/>
                  <a:gd name="T12" fmla="*/ 5 w 2"/>
                  <a:gd name="T13" fmla="*/ 3 h 2"/>
                  <a:gd name="T14" fmla="*/ 3 w 2"/>
                  <a:gd name="T15" fmla="*/ 3 h 2"/>
                  <a:gd name="T16" fmla="*/ 3 w 2"/>
                  <a:gd name="T17" fmla="*/ 3 h 2"/>
                  <a:gd name="T18" fmla="*/ 3 w 2"/>
                  <a:gd name="T19" fmla="*/ 3 h 2"/>
                  <a:gd name="T20" fmla="*/ 3 w 2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"/>
                  <a:gd name="T34" fmla="*/ 0 h 2"/>
                  <a:gd name="T35" fmla="*/ 2 w 2"/>
                  <a:gd name="T36" fmla="*/ 2 h 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9E8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98" name="Freeform 901"/>
              <p:cNvSpPr>
                <a:spLocks noChangeArrowheads="1"/>
              </p:cNvSpPr>
              <p:nvPr/>
            </p:nvSpPr>
            <p:spPr bwMode="auto">
              <a:xfrm>
                <a:off x="1829" y="1360"/>
                <a:ext cx="2" cy="5"/>
              </a:xfrm>
              <a:custGeom>
                <a:avLst/>
                <a:gdLst>
                  <a:gd name="T0" fmla="*/ 2 w 1"/>
                  <a:gd name="T1" fmla="*/ 3 h 2"/>
                  <a:gd name="T2" fmla="*/ 0 w 1"/>
                  <a:gd name="T3" fmla="*/ 5 h 2"/>
                  <a:gd name="T4" fmla="*/ 0 w 1"/>
                  <a:gd name="T5" fmla="*/ 3 h 2"/>
                  <a:gd name="T6" fmla="*/ 0 w 1"/>
                  <a:gd name="T7" fmla="*/ 0 h 2"/>
                  <a:gd name="T8" fmla="*/ 2 w 1"/>
                  <a:gd name="T9" fmla="*/ 3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99" name="Rectangle 902"/>
              <p:cNvSpPr>
                <a:spLocks noChangeArrowheads="1"/>
              </p:cNvSpPr>
              <p:nvPr/>
            </p:nvSpPr>
            <p:spPr bwMode="auto">
              <a:xfrm>
                <a:off x="1829" y="1360"/>
                <a:ext cx="1" cy="1"/>
              </a:xfrm>
              <a:prstGeom prst="rect">
                <a:avLst/>
              </a:prstGeom>
              <a:solidFill>
                <a:srgbClr val="2B13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00" name="Freeform 903"/>
              <p:cNvSpPr>
                <a:spLocks noChangeArrowheads="1"/>
              </p:cNvSpPr>
              <p:nvPr/>
            </p:nvSpPr>
            <p:spPr bwMode="auto">
              <a:xfrm>
                <a:off x="1829" y="136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01" name="Freeform 904"/>
              <p:cNvSpPr>
                <a:spLocks noChangeArrowheads="1"/>
              </p:cNvSpPr>
              <p:nvPr/>
            </p:nvSpPr>
            <p:spPr bwMode="auto">
              <a:xfrm>
                <a:off x="1829" y="1360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3 h 2"/>
                  <a:gd name="T6" fmla="*/ 0 w 1"/>
                  <a:gd name="T7" fmla="*/ 3 h 2"/>
                  <a:gd name="T8" fmla="*/ 0 w 1"/>
                  <a:gd name="T9" fmla="*/ 3 h 2"/>
                  <a:gd name="T10" fmla="*/ 0 w 1"/>
                  <a:gd name="T11" fmla="*/ 5 h 2"/>
                  <a:gd name="T12" fmla="*/ 2 w 1"/>
                  <a:gd name="T13" fmla="*/ 5 h 2"/>
                  <a:gd name="T14" fmla="*/ 2 w 1"/>
                  <a:gd name="T15" fmla="*/ 5 h 2"/>
                  <a:gd name="T16" fmla="*/ 0 w 1"/>
                  <a:gd name="T17" fmla="*/ 3 h 2"/>
                  <a:gd name="T18" fmla="*/ 0 w 1"/>
                  <a:gd name="T19" fmla="*/ 3 h 2"/>
                  <a:gd name="T20" fmla="*/ 0 w 1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2"/>
                  <a:gd name="T35" fmla="*/ 1 w 1"/>
                  <a:gd name="T36" fmla="*/ 2 h 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9E8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02" name="Oval 905"/>
              <p:cNvSpPr>
                <a:spLocks noChangeArrowheads="1"/>
              </p:cNvSpPr>
              <p:nvPr/>
            </p:nvSpPr>
            <p:spPr bwMode="auto">
              <a:xfrm>
                <a:off x="1834" y="1363"/>
                <a:ext cx="2" cy="2"/>
              </a:xfrm>
              <a:prstGeom prst="ellipse">
                <a:avLst/>
              </a:pr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03" name="Rectangle 906"/>
              <p:cNvSpPr>
                <a:spLocks noChangeArrowheads="1"/>
              </p:cNvSpPr>
              <p:nvPr/>
            </p:nvSpPr>
            <p:spPr bwMode="auto">
              <a:xfrm>
                <a:off x="1834" y="1363"/>
                <a:ext cx="1" cy="1"/>
              </a:xfrm>
              <a:prstGeom prst="rect">
                <a:avLst/>
              </a:prstGeom>
              <a:solidFill>
                <a:srgbClr val="2B13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04" name="Freeform 907"/>
              <p:cNvSpPr>
                <a:spLocks noChangeArrowheads="1"/>
              </p:cNvSpPr>
              <p:nvPr/>
            </p:nvSpPr>
            <p:spPr bwMode="auto">
              <a:xfrm>
                <a:off x="1834" y="136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05" name="Freeform 908"/>
              <p:cNvSpPr>
                <a:spLocks noChangeArrowheads="1"/>
              </p:cNvSpPr>
              <p:nvPr/>
            </p:nvSpPr>
            <p:spPr bwMode="auto">
              <a:xfrm>
                <a:off x="1834" y="136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2 w 1"/>
                  <a:gd name="T11" fmla="*/ 2 h 1"/>
                  <a:gd name="T12" fmla="*/ 2 w 1"/>
                  <a:gd name="T13" fmla="*/ 2 h 1"/>
                  <a:gd name="T14" fmla="*/ 2 w 1"/>
                  <a:gd name="T15" fmla="*/ 2 h 1"/>
                  <a:gd name="T16" fmla="*/ 0 w 1"/>
                  <a:gd name="T17" fmla="*/ 2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9E8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06" name="Freeform 909"/>
              <p:cNvSpPr>
                <a:spLocks noChangeArrowheads="1"/>
              </p:cNvSpPr>
              <p:nvPr/>
            </p:nvSpPr>
            <p:spPr bwMode="auto">
              <a:xfrm>
                <a:off x="1841" y="1360"/>
                <a:ext cx="31" cy="10"/>
              </a:xfrm>
              <a:custGeom>
                <a:avLst/>
                <a:gdLst>
                  <a:gd name="T0" fmla="*/ 28 w 31"/>
                  <a:gd name="T1" fmla="*/ 10 h 10"/>
                  <a:gd name="T2" fmla="*/ 0 w 31"/>
                  <a:gd name="T3" fmla="*/ 7 h 10"/>
                  <a:gd name="T4" fmla="*/ 2 w 31"/>
                  <a:gd name="T5" fmla="*/ 0 h 10"/>
                  <a:gd name="T6" fmla="*/ 31 w 31"/>
                  <a:gd name="T7" fmla="*/ 3 h 10"/>
                  <a:gd name="T8" fmla="*/ 28 w 31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10"/>
                  <a:gd name="T17" fmla="*/ 31 w 31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10">
                    <a:moveTo>
                      <a:pt x="28" y="10"/>
                    </a:moveTo>
                    <a:lnTo>
                      <a:pt x="0" y="7"/>
                    </a:lnTo>
                    <a:lnTo>
                      <a:pt x="2" y="0"/>
                    </a:lnTo>
                    <a:lnTo>
                      <a:pt x="31" y="3"/>
                    </a:lnTo>
                    <a:lnTo>
                      <a:pt x="28" y="10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07" name="Freeform 910"/>
              <p:cNvSpPr>
                <a:spLocks noChangeArrowheads="1"/>
              </p:cNvSpPr>
              <p:nvPr/>
            </p:nvSpPr>
            <p:spPr bwMode="auto">
              <a:xfrm>
                <a:off x="1841" y="1360"/>
                <a:ext cx="31" cy="10"/>
              </a:xfrm>
              <a:custGeom>
                <a:avLst/>
                <a:gdLst>
                  <a:gd name="T0" fmla="*/ 28 w 31"/>
                  <a:gd name="T1" fmla="*/ 10 h 10"/>
                  <a:gd name="T2" fmla="*/ 0 w 31"/>
                  <a:gd name="T3" fmla="*/ 7 h 10"/>
                  <a:gd name="T4" fmla="*/ 2 w 31"/>
                  <a:gd name="T5" fmla="*/ 0 h 10"/>
                  <a:gd name="T6" fmla="*/ 31 w 31"/>
                  <a:gd name="T7" fmla="*/ 3 h 10"/>
                  <a:gd name="T8" fmla="*/ 28 w 31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10"/>
                  <a:gd name="T17" fmla="*/ 31 w 31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10">
                    <a:moveTo>
                      <a:pt x="28" y="10"/>
                    </a:moveTo>
                    <a:lnTo>
                      <a:pt x="0" y="7"/>
                    </a:lnTo>
                    <a:lnTo>
                      <a:pt x="2" y="0"/>
                    </a:lnTo>
                    <a:lnTo>
                      <a:pt x="31" y="3"/>
                    </a:lnTo>
                    <a:lnTo>
                      <a:pt x="28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08" name="Freeform 911"/>
              <p:cNvSpPr>
                <a:spLocks noEditPoints="1" noChangeArrowheads="1"/>
              </p:cNvSpPr>
              <p:nvPr/>
            </p:nvSpPr>
            <p:spPr bwMode="auto">
              <a:xfrm>
                <a:off x="1843" y="1360"/>
                <a:ext cx="29" cy="10"/>
              </a:xfrm>
              <a:custGeom>
                <a:avLst/>
                <a:gdLst>
                  <a:gd name="T0" fmla="*/ 26 w 29"/>
                  <a:gd name="T1" fmla="*/ 10 h 10"/>
                  <a:gd name="T2" fmla="*/ 26 w 29"/>
                  <a:gd name="T3" fmla="*/ 10 h 10"/>
                  <a:gd name="T4" fmla="*/ 26 w 29"/>
                  <a:gd name="T5" fmla="*/ 10 h 10"/>
                  <a:gd name="T6" fmla="*/ 26 w 29"/>
                  <a:gd name="T7" fmla="*/ 10 h 10"/>
                  <a:gd name="T8" fmla="*/ 0 w 29"/>
                  <a:gd name="T9" fmla="*/ 0 h 10"/>
                  <a:gd name="T10" fmla="*/ 0 w 29"/>
                  <a:gd name="T11" fmla="*/ 3 h 10"/>
                  <a:gd name="T12" fmla="*/ 0 w 29"/>
                  <a:gd name="T13" fmla="*/ 3 h 10"/>
                  <a:gd name="T14" fmla="*/ 0 w 29"/>
                  <a:gd name="T15" fmla="*/ 0 h 10"/>
                  <a:gd name="T16" fmla="*/ 29 w 29"/>
                  <a:gd name="T17" fmla="*/ 3 h 10"/>
                  <a:gd name="T18" fmla="*/ 0 w 29"/>
                  <a:gd name="T19" fmla="*/ 0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9"/>
                  <a:gd name="T31" fmla="*/ 0 h 10"/>
                  <a:gd name="T32" fmla="*/ 29 w 29"/>
                  <a:gd name="T33" fmla="*/ 10 h 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9" h="10">
                    <a:moveTo>
                      <a:pt x="26" y="10"/>
                    </a:moveTo>
                    <a:lnTo>
                      <a:pt x="26" y="10"/>
                    </a:lnTo>
                    <a:close/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29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B13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09" name="Freeform 912"/>
              <p:cNvSpPr>
                <a:spLocks noEditPoints="1" noChangeArrowheads="1"/>
              </p:cNvSpPr>
              <p:nvPr/>
            </p:nvSpPr>
            <p:spPr bwMode="auto">
              <a:xfrm>
                <a:off x="1843" y="1360"/>
                <a:ext cx="29" cy="10"/>
              </a:xfrm>
              <a:custGeom>
                <a:avLst/>
                <a:gdLst>
                  <a:gd name="T0" fmla="*/ 26 w 29"/>
                  <a:gd name="T1" fmla="*/ 10 h 10"/>
                  <a:gd name="T2" fmla="*/ 26 w 29"/>
                  <a:gd name="T3" fmla="*/ 10 h 10"/>
                  <a:gd name="T4" fmla="*/ 26 w 29"/>
                  <a:gd name="T5" fmla="*/ 10 h 10"/>
                  <a:gd name="T6" fmla="*/ 26 w 29"/>
                  <a:gd name="T7" fmla="*/ 10 h 10"/>
                  <a:gd name="T8" fmla="*/ 0 w 29"/>
                  <a:gd name="T9" fmla="*/ 0 h 10"/>
                  <a:gd name="T10" fmla="*/ 0 w 29"/>
                  <a:gd name="T11" fmla="*/ 3 h 10"/>
                  <a:gd name="T12" fmla="*/ 0 w 29"/>
                  <a:gd name="T13" fmla="*/ 3 h 10"/>
                  <a:gd name="T14" fmla="*/ 0 w 29"/>
                  <a:gd name="T15" fmla="*/ 0 h 10"/>
                  <a:gd name="T16" fmla="*/ 29 w 29"/>
                  <a:gd name="T17" fmla="*/ 3 h 10"/>
                  <a:gd name="T18" fmla="*/ 0 w 29"/>
                  <a:gd name="T19" fmla="*/ 0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9"/>
                  <a:gd name="T31" fmla="*/ 0 h 10"/>
                  <a:gd name="T32" fmla="*/ 29 w 29"/>
                  <a:gd name="T33" fmla="*/ 10 h 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9" h="10">
                    <a:moveTo>
                      <a:pt x="26" y="10"/>
                    </a:moveTo>
                    <a:lnTo>
                      <a:pt x="26" y="10"/>
                    </a:lnTo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29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10" name="Freeform 913"/>
              <p:cNvSpPr>
                <a:spLocks noChangeArrowheads="1"/>
              </p:cNvSpPr>
              <p:nvPr/>
            </p:nvSpPr>
            <p:spPr bwMode="auto">
              <a:xfrm>
                <a:off x="1843" y="1360"/>
                <a:ext cx="29" cy="10"/>
              </a:xfrm>
              <a:custGeom>
                <a:avLst/>
                <a:gdLst>
                  <a:gd name="T0" fmla="*/ 0 w 29"/>
                  <a:gd name="T1" fmla="*/ 0 h 10"/>
                  <a:gd name="T2" fmla="*/ 0 w 29"/>
                  <a:gd name="T3" fmla="*/ 3 h 10"/>
                  <a:gd name="T4" fmla="*/ 26 w 29"/>
                  <a:gd name="T5" fmla="*/ 5 h 10"/>
                  <a:gd name="T6" fmla="*/ 26 w 29"/>
                  <a:gd name="T7" fmla="*/ 10 h 10"/>
                  <a:gd name="T8" fmla="*/ 26 w 29"/>
                  <a:gd name="T9" fmla="*/ 10 h 10"/>
                  <a:gd name="T10" fmla="*/ 29 w 29"/>
                  <a:gd name="T11" fmla="*/ 3 h 10"/>
                  <a:gd name="T12" fmla="*/ 0 w 29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"/>
                  <a:gd name="T22" fmla="*/ 0 h 10"/>
                  <a:gd name="T23" fmla="*/ 29 w 29"/>
                  <a:gd name="T24" fmla="*/ 10 h 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" h="10">
                    <a:moveTo>
                      <a:pt x="0" y="0"/>
                    </a:moveTo>
                    <a:lnTo>
                      <a:pt x="0" y="3"/>
                    </a:lnTo>
                    <a:lnTo>
                      <a:pt x="26" y="5"/>
                    </a:lnTo>
                    <a:lnTo>
                      <a:pt x="26" y="10"/>
                    </a:lnTo>
                    <a:lnTo>
                      <a:pt x="29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3BF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11" name="Freeform 914"/>
              <p:cNvSpPr>
                <a:spLocks noChangeArrowheads="1"/>
              </p:cNvSpPr>
              <p:nvPr/>
            </p:nvSpPr>
            <p:spPr bwMode="auto">
              <a:xfrm>
                <a:off x="1843" y="1360"/>
                <a:ext cx="29" cy="10"/>
              </a:xfrm>
              <a:custGeom>
                <a:avLst/>
                <a:gdLst>
                  <a:gd name="T0" fmla="*/ 0 w 29"/>
                  <a:gd name="T1" fmla="*/ 0 h 10"/>
                  <a:gd name="T2" fmla="*/ 0 w 29"/>
                  <a:gd name="T3" fmla="*/ 3 h 10"/>
                  <a:gd name="T4" fmla="*/ 26 w 29"/>
                  <a:gd name="T5" fmla="*/ 5 h 10"/>
                  <a:gd name="T6" fmla="*/ 26 w 29"/>
                  <a:gd name="T7" fmla="*/ 10 h 10"/>
                  <a:gd name="T8" fmla="*/ 26 w 29"/>
                  <a:gd name="T9" fmla="*/ 10 h 10"/>
                  <a:gd name="T10" fmla="*/ 29 w 29"/>
                  <a:gd name="T11" fmla="*/ 3 h 10"/>
                  <a:gd name="T12" fmla="*/ 0 w 29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"/>
                  <a:gd name="T22" fmla="*/ 0 h 10"/>
                  <a:gd name="T23" fmla="*/ 29 w 29"/>
                  <a:gd name="T24" fmla="*/ 10 h 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" h="10">
                    <a:moveTo>
                      <a:pt x="0" y="0"/>
                    </a:moveTo>
                    <a:lnTo>
                      <a:pt x="0" y="3"/>
                    </a:lnTo>
                    <a:lnTo>
                      <a:pt x="26" y="5"/>
                    </a:lnTo>
                    <a:lnTo>
                      <a:pt x="26" y="10"/>
                    </a:lnTo>
                    <a:lnTo>
                      <a:pt x="29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12" name="Freeform 915"/>
              <p:cNvSpPr>
                <a:spLocks noChangeArrowheads="1"/>
              </p:cNvSpPr>
              <p:nvPr/>
            </p:nvSpPr>
            <p:spPr bwMode="auto">
              <a:xfrm>
                <a:off x="1801" y="1356"/>
                <a:ext cx="14" cy="14"/>
              </a:xfrm>
              <a:custGeom>
                <a:avLst/>
                <a:gdLst>
                  <a:gd name="T0" fmla="*/ 5 w 6"/>
                  <a:gd name="T1" fmla="*/ 0 h 6"/>
                  <a:gd name="T2" fmla="*/ 2 w 6"/>
                  <a:gd name="T3" fmla="*/ 7 h 6"/>
                  <a:gd name="T4" fmla="*/ 7 w 6"/>
                  <a:gd name="T5" fmla="*/ 14 h 6"/>
                  <a:gd name="T6" fmla="*/ 7 w 6"/>
                  <a:gd name="T7" fmla="*/ 14 h 6"/>
                  <a:gd name="T8" fmla="*/ 14 w 6"/>
                  <a:gd name="T9" fmla="*/ 12 h 6"/>
                  <a:gd name="T10" fmla="*/ 9 w 6"/>
                  <a:gd name="T11" fmla="*/ 12 h 6"/>
                  <a:gd name="T12" fmla="*/ 9 w 6"/>
                  <a:gd name="T13" fmla="*/ 12 h 6"/>
                  <a:gd name="T14" fmla="*/ 5 w 6"/>
                  <a:gd name="T15" fmla="*/ 5 h 6"/>
                  <a:gd name="T16" fmla="*/ 5 w 6"/>
                  <a:gd name="T17" fmla="*/ 5 h 6"/>
                  <a:gd name="T18" fmla="*/ 5 w 6"/>
                  <a:gd name="T19" fmla="*/ 2 h 6"/>
                  <a:gd name="T20" fmla="*/ 5 w 6"/>
                  <a:gd name="T21" fmla="*/ 2 h 6"/>
                  <a:gd name="T22" fmla="*/ 5 w 6"/>
                  <a:gd name="T23" fmla="*/ 2 h 6"/>
                  <a:gd name="T24" fmla="*/ 5 w 6"/>
                  <a:gd name="T25" fmla="*/ 0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"/>
                  <a:gd name="T40" fmla="*/ 0 h 6"/>
                  <a:gd name="T41" fmla="*/ 6 w 6"/>
                  <a:gd name="T42" fmla="*/ 6 h 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" h="6">
                    <a:moveTo>
                      <a:pt x="2" y="0"/>
                    </a:moveTo>
                    <a:cubicBezTo>
                      <a:pt x="2" y="1"/>
                      <a:pt x="1" y="2"/>
                      <a:pt x="1" y="3"/>
                    </a:cubicBezTo>
                    <a:cubicBezTo>
                      <a:pt x="0" y="4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5" y="5"/>
                      <a:pt x="6" y="5"/>
                    </a:cubicBezTo>
                    <a:cubicBezTo>
                      <a:pt x="5" y="5"/>
                      <a:pt x="5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2" y="4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rgbClr val="260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13" name="Freeform 916"/>
              <p:cNvSpPr>
                <a:spLocks noChangeArrowheads="1"/>
              </p:cNvSpPr>
              <p:nvPr/>
            </p:nvSpPr>
            <p:spPr bwMode="auto">
              <a:xfrm>
                <a:off x="1803" y="1353"/>
                <a:ext cx="14" cy="14"/>
              </a:xfrm>
              <a:custGeom>
                <a:avLst/>
                <a:gdLst>
                  <a:gd name="T0" fmla="*/ 14 w 6"/>
                  <a:gd name="T1" fmla="*/ 7 h 6"/>
                  <a:gd name="T2" fmla="*/ 7 w 6"/>
                  <a:gd name="T3" fmla="*/ 14 h 6"/>
                  <a:gd name="T4" fmla="*/ 2 w 6"/>
                  <a:gd name="T5" fmla="*/ 7 h 6"/>
                  <a:gd name="T6" fmla="*/ 9 w 6"/>
                  <a:gd name="T7" fmla="*/ 0 h 6"/>
                  <a:gd name="T8" fmla="*/ 14 w 6"/>
                  <a:gd name="T9" fmla="*/ 7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6"/>
                  <a:gd name="T17" fmla="*/ 6 w 6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6">
                    <a:moveTo>
                      <a:pt x="6" y="3"/>
                    </a:moveTo>
                    <a:cubicBezTo>
                      <a:pt x="6" y="5"/>
                      <a:pt x="5" y="6"/>
                      <a:pt x="3" y="6"/>
                    </a:cubicBezTo>
                    <a:cubicBezTo>
                      <a:pt x="2" y="6"/>
                      <a:pt x="0" y="4"/>
                      <a:pt x="1" y="3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5" y="1"/>
                      <a:pt x="6" y="2"/>
                      <a:pt x="6" y="3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14" name="Freeform 917"/>
              <p:cNvSpPr>
                <a:spLocks noEditPoints="1" noChangeArrowheads="1"/>
              </p:cNvSpPr>
              <p:nvPr/>
            </p:nvSpPr>
            <p:spPr bwMode="auto">
              <a:xfrm>
                <a:off x="1805" y="1358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2 h 1"/>
                  <a:gd name="T6" fmla="*/ 0 w 1"/>
                  <a:gd name="T7" fmla="*/ 2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40E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15" name="Freeform 918"/>
              <p:cNvSpPr>
                <a:spLocks noChangeArrowheads="1"/>
              </p:cNvSpPr>
              <p:nvPr/>
            </p:nvSpPr>
            <p:spPr bwMode="auto">
              <a:xfrm>
                <a:off x="1805" y="1356"/>
                <a:ext cx="10" cy="11"/>
              </a:xfrm>
              <a:custGeom>
                <a:avLst/>
                <a:gdLst>
                  <a:gd name="T0" fmla="*/ 3 w 4"/>
                  <a:gd name="T1" fmla="*/ 0 h 5"/>
                  <a:gd name="T2" fmla="*/ 0 w 4"/>
                  <a:gd name="T3" fmla="*/ 2 h 5"/>
                  <a:gd name="T4" fmla="*/ 0 w 4"/>
                  <a:gd name="T5" fmla="*/ 2 h 5"/>
                  <a:gd name="T6" fmla="*/ 0 w 4"/>
                  <a:gd name="T7" fmla="*/ 2 h 5"/>
                  <a:gd name="T8" fmla="*/ 0 w 4"/>
                  <a:gd name="T9" fmla="*/ 4 h 5"/>
                  <a:gd name="T10" fmla="*/ 0 w 4"/>
                  <a:gd name="T11" fmla="*/ 4 h 5"/>
                  <a:gd name="T12" fmla="*/ 5 w 4"/>
                  <a:gd name="T13" fmla="*/ 11 h 5"/>
                  <a:gd name="T14" fmla="*/ 5 w 4"/>
                  <a:gd name="T15" fmla="*/ 11 h 5"/>
                  <a:gd name="T16" fmla="*/ 10 w 4"/>
                  <a:gd name="T17" fmla="*/ 9 h 5"/>
                  <a:gd name="T18" fmla="*/ 7 w 4"/>
                  <a:gd name="T19" fmla="*/ 9 h 5"/>
                  <a:gd name="T20" fmla="*/ 7 w 4"/>
                  <a:gd name="T21" fmla="*/ 9 h 5"/>
                  <a:gd name="T22" fmla="*/ 0 w 4"/>
                  <a:gd name="T23" fmla="*/ 2 h 5"/>
                  <a:gd name="T24" fmla="*/ 3 w 4"/>
                  <a:gd name="T25" fmla="*/ 0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"/>
                  <a:gd name="T40" fmla="*/ 0 h 5"/>
                  <a:gd name="T41" fmla="*/ 4 w 4"/>
                  <a:gd name="T42" fmla="*/ 5 h 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" h="5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5"/>
                      <a:pt x="4" y="4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" y="4"/>
                      <a:pt x="0" y="3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F1D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16" name="Freeform 919"/>
              <p:cNvSpPr>
                <a:spLocks noChangeArrowheads="1"/>
              </p:cNvSpPr>
              <p:nvPr/>
            </p:nvSpPr>
            <p:spPr bwMode="auto">
              <a:xfrm>
                <a:off x="1874" y="1365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5 h 3"/>
                  <a:gd name="T4" fmla="*/ 2 w 3"/>
                  <a:gd name="T5" fmla="*/ 7 h 3"/>
                  <a:gd name="T6" fmla="*/ 2 w 3"/>
                  <a:gd name="T7" fmla="*/ 7 h 3"/>
                  <a:gd name="T8" fmla="*/ 7 w 3"/>
                  <a:gd name="T9" fmla="*/ 5 h 3"/>
                  <a:gd name="T10" fmla="*/ 5 w 3"/>
                  <a:gd name="T11" fmla="*/ 7 h 3"/>
                  <a:gd name="T12" fmla="*/ 5 w 3"/>
                  <a:gd name="T13" fmla="*/ 7 h 3"/>
                  <a:gd name="T14" fmla="*/ 0 w 3"/>
                  <a:gd name="T15" fmla="*/ 2 h 3"/>
                  <a:gd name="T16" fmla="*/ 0 w 3"/>
                  <a:gd name="T17" fmla="*/ 2 h 3"/>
                  <a:gd name="T18" fmla="*/ 2 w 3"/>
                  <a:gd name="T19" fmla="*/ 0 h 3"/>
                  <a:gd name="T20" fmla="*/ 2 w 3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"/>
                  <a:gd name="T34" fmla="*/ 0 h 3"/>
                  <a:gd name="T35" fmla="*/ 3 w 3"/>
                  <a:gd name="T36" fmla="*/ 3 h 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" h="3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260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17" name="Freeform 920"/>
              <p:cNvSpPr>
                <a:spLocks noChangeArrowheads="1"/>
              </p:cNvSpPr>
              <p:nvPr/>
            </p:nvSpPr>
            <p:spPr bwMode="auto">
              <a:xfrm>
                <a:off x="1874" y="1365"/>
                <a:ext cx="7" cy="7"/>
              </a:xfrm>
              <a:custGeom>
                <a:avLst/>
                <a:gdLst>
                  <a:gd name="T0" fmla="*/ 7 w 3"/>
                  <a:gd name="T1" fmla="*/ 2 h 3"/>
                  <a:gd name="T2" fmla="*/ 5 w 3"/>
                  <a:gd name="T3" fmla="*/ 7 h 3"/>
                  <a:gd name="T4" fmla="*/ 0 w 3"/>
                  <a:gd name="T5" fmla="*/ 2 h 3"/>
                  <a:gd name="T6" fmla="*/ 5 w 3"/>
                  <a:gd name="T7" fmla="*/ 0 h 3"/>
                  <a:gd name="T8" fmla="*/ 7 w 3"/>
                  <a:gd name="T9" fmla="*/ 2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3" y="3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18" name="Freeform 921"/>
              <p:cNvSpPr>
                <a:spLocks noChangeArrowheads="1"/>
              </p:cNvSpPr>
              <p:nvPr/>
            </p:nvSpPr>
            <p:spPr bwMode="auto">
              <a:xfrm>
                <a:off x="1874" y="1365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2 h 1"/>
                  <a:gd name="T4" fmla="*/ 0 w 1"/>
                  <a:gd name="T5" fmla="*/ 2 h 1"/>
                  <a:gd name="T6" fmla="*/ 0 w 1"/>
                  <a:gd name="T7" fmla="*/ 2 h 1"/>
                  <a:gd name="T8" fmla="*/ 2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</a:path>
                </a:pathLst>
              </a:custGeom>
              <a:solidFill>
                <a:srgbClr val="220C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19" name="Freeform 922"/>
              <p:cNvSpPr>
                <a:spLocks noChangeArrowheads="1"/>
              </p:cNvSpPr>
              <p:nvPr/>
            </p:nvSpPr>
            <p:spPr bwMode="auto">
              <a:xfrm>
                <a:off x="1874" y="1365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0 h 3"/>
                  <a:gd name="T4" fmla="*/ 0 w 3"/>
                  <a:gd name="T5" fmla="*/ 2 h 3"/>
                  <a:gd name="T6" fmla="*/ 0 w 3"/>
                  <a:gd name="T7" fmla="*/ 2 h 3"/>
                  <a:gd name="T8" fmla="*/ 5 w 3"/>
                  <a:gd name="T9" fmla="*/ 7 h 3"/>
                  <a:gd name="T10" fmla="*/ 5 w 3"/>
                  <a:gd name="T11" fmla="*/ 7 h 3"/>
                  <a:gd name="T12" fmla="*/ 7 w 3"/>
                  <a:gd name="T13" fmla="*/ 5 h 3"/>
                  <a:gd name="T14" fmla="*/ 5 w 3"/>
                  <a:gd name="T15" fmla="*/ 5 h 3"/>
                  <a:gd name="T16" fmla="*/ 2 w 3"/>
                  <a:gd name="T17" fmla="*/ 2 h 3"/>
                  <a:gd name="T18" fmla="*/ 2 w 3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"/>
                  <a:gd name="T31" fmla="*/ 0 h 3"/>
                  <a:gd name="T32" fmla="*/ 3 w 3"/>
                  <a:gd name="T33" fmla="*/ 3 h 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19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20" name="Freeform 923"/>
              <p:cNvSpPr>
                <a:spLocks noChangeArrowheads="1"/>
              </p:cNvSpPr>
              <p:nvPr/>
            </p:nvSpPr>
            <p:spPr bwMode="auto">
              <a:xfrm>
                <a:off x="1886" y="1365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5 h 5"/>
                  <a:gd name="T4" fmla="*/ 2 w 5"/>
                  <a:gd name="T5" fmla="*/ 5 h 5"/>
                  <a:gd name="T6" fmla="*/ 5 w 5"/>
                  <a:gd name="T7" fmla="*/ 0 h 5"/>
                  <a:gd name="T8" fmla="*/ 0 w 5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0" y="0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0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21" name="Freeform 924"/>
              <p:cNvSpPr>
                <a:spLocks noChangeArrowheads="1"/>
              </p:cNvSpPr>
              <p:nvPr/>
            </p:nvSpPr>
            <p:spPr bwMode="auto">
              <a:xfrm>
                <a:off x="1886" y="1365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5 h 5"/>
                  <a:gd name="T4" fmla="*/ 2 w 5"/>
                  <a:gd name="T5" fmla="*/ 5 h 5"/>
                  <a:gd name="T6" fmla="*/ 5 w 5"/>
                  <a:gd name="T7" fmla="*/ 0 h 5"/>
                  <a:gd name="T8" fmla="*/ 0 w 5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0" y="0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22" name="Rectangle 925"/>
              <p:cNvSpPr>
                <a:spLocks noChangeArrowheads="1"/>
              </p:cNvSpPr>
              <p:nvPr/>
            </p:nvSpPr>
            <p:spPr bwMode="auto">
              <a:xfrm>
                <a:off x="1891" y="1367"/>
                <a:ext cx="4" cy="3"/>
              </a:xfrm>
              <a:prstGeom prst="rect">
                <a:avLst/>
              </a:prstGeom>
              <a:solidFill>
                <a:srgbClr val="260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23" name="Rectangle 926"/>
              <p:cNvSpPr>
                <a:spLocks noChangeArrowheads="1"/>
              </p:cNvSpPr>
              <p:nvPr/>
            </p:nvSpPr>
            <p:spPr bwMode="auto">
              <a:xfrm>
                <a:off x="1891" y="1367"/>
                <a:ext cx="4" cy="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24" name="Freeform 927"/>
              <p:cNvSpPr>
                <a:spLocks noChangeArrowheads="1"/>
              </p:cNvSpPr>
              <p:nvPr/>
            </p:nvSpPr>
            <p:spPr bwMode="auto">
              <a:xfrm>
                <a:off x="1898" y="1367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3 h 3"/>
                  <a:gd name="T4" fmla="*/ 2 w 4"/>
                  <a:gd name="T5" fmla="*/ 3 h 3"/>
                  <a:gd name="T6" fmla="*/ 4 w 4"/>
                  <a:gd name="T7" fmla="*/ 0 h 3"/>
                  <a:gd name="T8" fmla="*/ 0 w 4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3"/>
                  <a:gd name="T17" fmla="*/ 4 w 4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0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25" name="Freeform 928"/>
              <p:cNvSpPr>
                <a:spLocks noChangeArrowheads="1"/>
              </p:cNvSpPr>
              <p:nvPr/>
            </p:nvSpPr>
            <p:spPr bwMode="auto">
              <a:xfrm>
                <a:off x="1898" y="1367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3 h 3"/>
                  <a:gd name="T4" fmla="*/ 2 w 4"/>
                  <a:gd name="T5" fmla="*/ 3 h 3"/>
                  <a:gd name="T6" fmla="*/ 4 w 4"/>
                  <a:gd name="T7" fmla="*/ 0 h 3"/>
                  <a:gd name="T8" fmla="*/ 0 w 4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3"/>
                  <a:gd name="T17" fmla="*/ 4 w 4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26" name="Rectangle 929"/>
              <p:cNvSpPr>
                <a:spLocks noChangeArrowheads="1"/>
              </p:cNvSpPr>
              <p:nvPr/>
            </p:nvSpPr>
            <p:spPr bwMode="auto">
              <a:xfrm>
                <a:off x="1886" y="1365"/>
                <a:ext cx="5" cy="2"/>
              </a:xfrm>
              <a:prstGeom prst="rect">
                <a:avLst/>
              </a:pr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27" name="Freeform 930"/>
              <p:cNvSpPr>
                <a:spLocks noChangeArrowheads="1"/>
              </p:cNvSpPr>
              <p:nvPr/>
            </p:nvSpPr>
            <p:spPr bwMode="auto">
              <a:xfrm>
                <a:off x="1893" y="1365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0 w 2"/>
                  <a:gd name="T3" fmla="*/ 2 h 5"/>
                  <a:gd name="T4" fmla="*/ 0 w 2"/>
                  <a:gd name="T5" fmla="*/ 0 h 5"/>
                  <a:gd name="T6" fmla="*/ 2 w 2"/>
                  <a:gd name="T7" fmla="*/ 0 h 5"/>
                  <a:gd name="T8" fmla="*/ 2 w 2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5"/>
                  <a:gd name="T17" fmla="*/ 2 w 2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5">
                    <a:moveTo>
                      <a:pt x="2" y="5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28" name="Freeform 931"/>
              <p:cNvSpPr>
                <a:spLocks noChangeArrowheads="1"/>
              </p:cNvSpPr>
              <p:nvPr/>
            </p:nvSpPr>
            <p:spPr bwMode="auto">
              <a:xfrm>
                <a:off x="1898" y="1365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0 w 4"/>
                  <a:gd name="T3" fmla="*/ 5 h 5"/>
                  <a:gd name="T4" fmla="*/ 0 w 4"/>
                  <a:gd name="T5" fmla="*/ 0 h 5"/>
                  <a:gd name="T6" fmla="*/ 4 w 4"/>
                  <a:gd name="T7" fmla="*/ 2 h 5"/>
                  <a:gd name="T8" fmla="*/ 4 w 4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4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4" y="2"/>
                    </a:ln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29" name="Freeform 932"/>
              <p:cNvSpPr>
                <a:spLocks noChangeArrowheads="1"/>
              </p:cNvSpPr>
              <p:nvPr/>
            </p:nvSpPr>
            <p:spPr bwMode="auto">
              <a:xfrm>
                <a:off x="1884" y="1370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2 h 5"/>
                  <a:gd name="T4" fmla="*/ 4 w 4"/>
                  <a:gd name="T5" fmla="*/ 5 h 5"/>
                  <a:gd name="T6" fmla="*/ 4 w 4"/>
                  <a:gd name="T7" fmla="*/ 0 h 5"/>
                  <a:gd name="T8" fmla="*/ 2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2" y="0"/>
                    </a:moveTo>
                    <a:lnTo>
                      <a:pt x="0" y="2"/>
                    </a:lnTo>
                    <a:lnTo>
                      <a:pt x="4" y="5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60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30" name="Freeform 933"/>
              <p:cNvSpPr>
                <a:spLocks noChangeArrowheads="1"/>
              </p:cNvSpPr>
              <p:nvPr/>
            </p:nvSpPr>
            <p:spPr bwMode="auto">
              <a:xfrm>
                <a:off x="1884" y="1370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2 h 5"/>
                  <a:gd name="T4" fmla="*/ 4 w 4"/>
                  <a:gd name="T5" fmla="*/ 5 h 5"/>
                  <a:gd name="T6" fmla="*/ 4 w 4"/>
                  <a:gd name="T7" fmla="*/ 0 h 5"/>
                  <a:gd name="T8" fmla="*/ 2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2" y="0"/>
                    </a:moveTo>
                    <a:lnTo>
                      <a:pt x="0" y="2"/>
                    </a:lnTo>
                    <a:lnTo>
                      <a:pt x="4" y="5"/>
                    </a:lnTo>
                    <a:lnTo>
                      <a:pt x="4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31" name="Freeform 934"/>
              <p:cNvSpPr>
                <a:spLocks noChangeArrowheads="1"/>
              </p:cNvSpPr>
              <p:nvPr/>
            </p:nvSpPr>
            <p:spPr bwMode="auto">
              <a:xfrm>
                <a:off x="1891" y="1370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5 h 5"/>
                  <a:gd name="T4" fmla="*/ 4 w 4"/>
                  <a:gd name="T5" fmla="*/ 5 h 5"/>
                  <a:gd name="T6" fmla="*/ 4 w 4"/>
                  <a:gd name="T7" fmla="*/ 2 h 5"/>
                  <a:gd name="T8" fmla="*/ 0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0" y="0"/>
                    </a:moveTo>
                    <a:lnTo>
                      <a:pt x="0" y="5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0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32" name="Freeform 935"/>
              <p:cNvSpPr>
                <a:spLocks noChangeArrowheads="1"/>
              </p:cNvSpPr>
              <p:nvPr/>
            </p:nvSpPr>
            <p:spPr bwMode="auto">
              <a:xfrm>
                <a:off x="1891" y="1370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5 h 5"/>
                  <a:gd name="T4" fmla="*/ 4 w 4"/>
                  <a:gd name="T5" fmla="*/ 5 h 5"/>
                  <a:gd name="T6" fmla="*/ 4 w 4"/>
                  <a:gd name="T7" fmla="*/ 2 h 5"/>
                  <a:gd name="T8" fmla="*/ 0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0" y="0"/>
                    </a:moveTo>
                    <a:lnTo>
                      <a:pt x="0" y="5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33" name="Freeform 936"/>
              <p:cNvSpPr>
                <a:spLocks noChangeArrowheads="1"/>
              </p:cNvSpPr>
              <p:nvPr/>
            </p:nvSpPr>
            <p:spPr bwMode="auto">
              <a:xfrm>
                <a:off x="1895" y="1372"/>
                <a:ext cx="5" cy="3"/>
              </a:xfrm>
              <a:custGeom>
                <a:avLst/>
                <a:gdLst>
                  <a:gd name="T0" fmla="*/ 3 w 5"/>
                  <a:gd name="T1" fmla="*/ 0 h 3"/>
                  <a:gd name="T2" fmla="*/ 0 w 5"/>
                  <a:gd name="T3" fmla="*/ 3 h 3"/>
                  <a:gd name="T4" fmla="*/ 5 w 5"/>
                  <a:gd name="T5" fmla="*/ 3 h 3"/>
                  <a:gd name="T6" fmla="*/ 5 w 5"/>
                  <a:gd name="T7" fmla="*/ 0 h 3"/>
                  <a:gd name="T8" fmla="*/ 3 w 5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3" y="0"/>
                    </a:moveTo>
                    <a:lnTo>
                      <a:pt x="0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60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34" name="Freeform 937"/>
              <p:cNvSpPr>
                <a:spLocks noChangeArrowheads="1"/>
              </p:cNvSpPr>
              <p:nvPr/>
            </p:nvSpPr>
            <p:spPr bwMode="auto">
              <a:xfrm>
                <a:off x="1895" y="1372"/>
                <a:ext cx="5" cy="3"/>
              </a:xfrm>
              <a:custGeom>
                <a:avLst/>
                <a:gdLst>
                  <a:gd name="T0" fmla="*/ 3 w 5"/>
                  <a:gd name="T1" fmla="*/ 0 h 3"/>
                  <a:gd name="T2" fmla="*/ 0 w 5"/>
                  <a:gd name="T3" fmla="*/ 3 h 3"/>
                  <a:gd name="T4" fmla="*/ 5 w 5"/>
                  <a:gd name="T5" fmla="*/ 3 h 3"/>
                  <a:gd name="T6" fmla="*/ 5 w 5"/>
                  <a:gd name="T7" fmla="*/ 0 h 3"/>
                  <a:gd name="T8" fmla="*/ 3 w 5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3" y="0"/>
                    </a:moveTo>
                    <a:lnTo>
                      <a:pt x="0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35" name="Rectangle 938"/>
              <p:cNvSpPr>
                <a:spLocks noChangeArrowheads="1"/>
              </p:cNvSpPr>
              <p:nvPr/>
            </p:nvSpPr>
            <p:spPr bwMode="auto">
              <a:xfrm>
                <a:off x="1886" y="1370"/>
                <a:ext cx="5" cy="2"/>
              </a:xfrm>
              <a:prstGeom prst="rect">
                <a:avLst/>
              </a:pr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36" name="Freeform 939"/>
              <p:cNvSpPr>
                <a:spLocks noChangeArrowheads="1"/>
              </p:cNvSpPr>
              <p:nvPr/>
            </p:nvSpPr>
            <p:spPr bwMode="auto">
              <a:xfrm>
                <a:off x="1891" y="1370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0 w 4"/>
                  <a:gd name="T3" fmla="*/ 2 h 5"/>
                  <a:gd name="T4" fmla="*/ 2 w 4"/>
                  <a:gd name="T5" fmla="*/ 0 h 5"/>
                  <a:gd name="T6" fmla="*/ 4 w 4"/>
                  <a:gd name="T7" fmla="*/ 0 h 5"/>
                  <a:gd name="T8" fmla="*/ 4 w 4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4" y="5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37" name="Freeform 940"/>
              <p:cNvSpPr>
                <a:spLocks noChangeArrowheads="1"/>
              </p:cNvSpPr>
              <p:nvPr/>
            </p:nvSpPr>
            <p:spPr bwMode="auto">
              <a:xfrm>
                <a:off x="1898" y="1370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0 w 4"/>
                  <a:gd name="T3" fmla="*/ 5 h 5"/>
                  <a:gd name="T4" fmla="*/ 0 w 4"/>
                  <a:gd name="T5" fmla="*/ 0 h 5"/>
                  <a:gd name="T6" fmla="*/ 4 w 4"/>
                  <a:gd name="T7" fmla="*/ 2 h 5"/>
                  <a:gd name="T8" fmla="*/ 4 w 4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4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4" y="2"/>
                    </a:ln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38" name="Freeform 941"/>
              <p:cNvSpPr>
                <a:spLocks noChangeArrowheads="1"/>
              </p:cNvSpPr>
              <p:nvPr/>
            </p:nvSpPr>
            <p:spPr bwMode="auto">
              <a:xfrm>
                <a:off x="1048" y="1173"/>
                <a:ext cx="14" cy="14"/>
              </a:xfrm>
              <a:custGeom>
                <a:avLst/>
                <a:gdLst>
                  <a:gd name="T0" fmla="*/ 14 w 6"/>
                  <a:gd name="T1" fmla="*/ 12 h 6"/>
                  <a:gd name="T2" fmla="*/ 5 w 6"/>
                  <a:gd name="T3" fmla="*/ 12 h 6"/>
                  <a:gd name="T4" fmla="*/ 0 w 6"/>
                  <a:gd name="T5" fmla="*/ 2 h 6"/>
                  <a:gd name="T6" fmla="*/ 12 w 6"/>
                  <a:gd name="T7" fmla="*/ 2 h 6"/>
                  <a:gd name="T8" fmla="*/ 14 w 6"/>
                  <a:gd name="T9" fmla="*/ 12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6"/>
                  <a:gd name="T17" fmla="*/ 6 w 6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6">
                    <a:moveTo>
                      <a:pt x="6" y="5"/>
                    </a:moveTo>
                    <a:cubicBezTo>
                      <a:pt x="5" y="6"/>
                      <a:pt x="3" y="6"/>
                      <a:pt x="2" y="5"/>
                    </a:cubicBez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3" y="0"/>
                      <a:pt x="5" y="1"/>
                    </a:cubicBezTo>
                    <a:cubicBezTo>
                      <a:pt x="6" y="3"/>
                      <a:pt x="6" y="4"/>
                      <a:pt x="6" y="5"/>
                    </a:cubicBezTo>
                    <a:close/>
                  </a:path>
                </a:pathLst>
              </a:custGeom>
              <a:solidFill>
                <a:srgbClr val="505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39" name="Freeform 942"/>
              <p:cNvSpPr>
                <a:spLocks noChangeArrowheads="1"/>
              </p:cNvSpPr>
              <p:nvPr/>
            </p:nvSpPr>
            <p:spPr bwMode="auto">
              <a:xfrm>
                <a:off x="1043" y="1133"/>
                <a:ext cx="57" cy="57"/>
              </a:xfrm>
              <a:custGeom>
                <a:avLst/>
                <a:gdLst>
                  <a:gd name="T0" fmla="*/ 38 w 24"/>
                  <a:gd name="T1" fmla="*/ 48 h 24"/>
                  <a:gd name="T2" fmla="*/ 12 w 24"/>
                  <a:gd name="T3" fmla="*/ 50 h 24"/>
                  <a:gd name="T4" fmla="*/ 7 w 24"/>
                  <a:gd name="T5" fmla="*/ 21 h 24"/>
                  <a:gd name="T6" fmla="*/ 19 w 24"/>
                  <a:gd name="T7" fmla="*/ 7 h 24"/>
                  <a:gd name="T8" fmla="*/ 48 w 24"/>
                  <a:gd name="T9" fmla="*/ 7 h 24"/>
                  <a:gd name="T10" fmla="*/ 50 w 24"/>
                  <a:gd name="T11" fmla="*/ 33 h 24"/>
                  <a:gd name="T12" fmla="*/ 38 w 24"/>
                  <a:gd name="T13" fmla="*/ 48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"/>
                  <a:gd name="T22" fmla="*/ 0 h 24"/>
                  <a:gd name="T23" fmla="*/ 24 w 24"/>
                  <a:gd name="T24" fmla="*/ 24 h 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" h="24">
                    <a:moveTo>
                      <a:pt x="16" y="20"/>
                    </a:moveTo>
                    <a:cubicBezTo>
                      <a:pt x="13" y="24"/>
                      <a:pt x="8" y="24"/>
                      <a:pt x="5" y="21"/>
                    </a:cubicBezTo>
                    <a:cubicBezTo>
                      <a:pt x="1" y="18"/>
                      <a:pt x="0" y="13"/>
                      <a:pt x="3" y="9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1" y="0"/>
                      <a:pt x="16" y="0"/>
                      <a:pt x="20" y="3"/>
                    </a:cubicBezTo>
                    <a:cubicBezTo>
                      <a:pt x="23" y="6"/>
                      <a:pt x="24" y="11"/>
                      <a:pt x="21" y="14"/>
                    </a:cubicBezTo>
                    <a:cubicBezTo>
                      <a:pt x="16" y="20"/>
                      <a:pt x="16" y="20"/>
                      <a:pt x="16" y="20"/>
                    </a:cubicBezTo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40" name="Freeform 943"/>
              <p:cNvSpPr>
                <a:spLocks noChangeArrowheads="1"/>
              </p:cNvSpPr>
              <p:nvPr/>
            </p:nvSpPr>
            <p:spPr bwMode="auto">
              <a:xfrm>
                <a:off x="1058" y="1145"/>
                <a:ext cx="33" cy="28"/>
              </a:xfrm>
              <a:custGeom>
                <a:avLst/>
                <a:gdLst>
                  <a:gd name="T0" fmla="*/ 33 w 33"/>
                  <a:gd name="T1" fmla="*/ 28 h 28"/>
                  <a:gd name="T2" fmla="*/ 30 w 33"/>
                  <a:gd name="T3" fmla="*/ 28 h 28"/>
                  <a:gd name="T4" fmla="*/ 0 w 33"/>
                  <a:gd name="T5" fmla="*/ 2 h 28"/>
                  <a:gd name="T6" fmla="*/ 0 w 33"/>
                  <a:gd name="T7" fmla="*/ 0 h 28"/>
                  <a:gd name="T8" fmla="*/ 2 w 33"/>
                  <a:gd name="T9" fmla="*/ 0 h 28"/>
                  <a:gd name="T10" fmla="*/ 33 w 33"/>
                  <a:gd name="T11" fmla="*/ 26 h 28"/>
                  <a:gd name="T12" fmla="*/ 33 w 33"/>
                  <a:gd name="T13" fmla="*/ 28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"/>
                  <a:gd name="T22" fmla="*/ 0 h 28"/>
                  <a:gd name="T23" fmla="*/ 33 w 33"/>
                  <a:gd name="T24" fmla="*/ 28 h 2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" h="28">
                    <a:moveTo>
                      <a:pt x="33" y="28"/>
                    </a:moveTo>
                    <a:lnTo>
                      <a:pt x="30" y="28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3" y="26"/>
                    </a:lnTo>
                    <a:lnTo>
                      <a:pt x="33" y="28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41" name="Freeform 944"/>
              <p:cNvSpPr>
                <a:spLocks noChangeArrowheads="1"/>
              </p:cNvSpPr>
              <p:nvPr/>
            </p:nvSpPr>
            <p:spPr bwMode="auto">
              <a:xfrm>
                <a:off x="1053" y="1149"/>
                <a:ext cx="33" cy="29"/>
              </a:xfrm>
              <a:custGeom>
                <a:avLst/>
                <a:gdLst>
                  <a:gd name="T0" fmla="*/ 33 w 33"/>
                  <a:gd name="T1" fmla="*/ 29 h 29"/>
                  <a:gd name="T2" fmla="*/ 31 w 33"/>
                  <a:gd name="T3" fmla="*/ 29 h 29"/>
                  <a:gd name="T4" fmla="*/ 0 w 33"/>
                  <a:gd name="T5" fmla="*/ 3 h 29"/>
                  <a:gd name="T6" fmla="*/ 0 w 33"/>
                  <a:gd name="T7" fmla="*/ 0 h 29"/>
                  <a:gd name="T8" fmla="*/ 2 w 33"/>
                  <a:gd name="T9" fmla="*/ 0 h 29"/>
                  <a:gd name="T10" fmla="*/ 33 w 33"/>
                  <a:gd name="T11" fmla="*/ 27 h 29"/>
                  <a:gd name="T12" fmla="*/ 33 w 33"/>
                  <a:gd name="T13" fmla="*/ 29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"/>
                  <a:gd name="T22" fmla="*/ 0 h 29"/>
                  <a:gd name="T23" fmla="*/ 33 w 33"/>
                  <a:gd name="T24" fmla="*/ 29 h 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" h="29">
                    <a:moveTo>
                      <a:pt x="33" y="29"/>
                    </a:moveTo>
                    <a:lnTo>
                      <a:pt x="31" y="29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3" y="27"/>
                    </a:lnTo>
                    <a:lnTo>
                      <a:pt x="33" y="29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42" name="Freeform 945"/>
              <p:cNvSpPr>
                <a:spLocks noChangeArrowheads="1"/>
              </p:cNvSpPr>
              <p:nvPr/>
            </p:nvSpPr>
            <p:spPr bwMode="auto">
              <a:xfrm>
                <a:off x="1048" y="1154"/>
                <a:ext cx="33" cy="29"/>
              </a:xfrm>
              <a:custGeom>
                <a:avLst/>
                <a:gdLst>
                  <a:gd name="T0" fmla="*/ 33 w 33"/>
                  <a:gd name="T1" fmla="*/ 29 h 29"/>
                  <a:gd name="T2" fmla="*/ 31 w 33"/>
                  <a:gd name="T3" fmla="*/ 29 h 29"/>
                  <a:gd name="T4" fmla="*/ 0 w 33"/>
                  <a:gd name="T5" fmla="*/ 3 h 29"/>
                  <a:gd name="T6" fmla="*/ 0 w 33"/>
                  <a:gd name="T7" fmla="*/ 0 h 29"/>
                  <a:gd name="T8" fmla="*/ 2 w 33"/>
                  <a:gd name="T9" fmla="*/ 0 h 29"/>
                  <a:gd name="T10" fmla="*/ 33 w 33"/>
                  <a:gd name="T11" fmla="*/ 26 h 29"/>
                  <a:gd name="T12" fmla="*/ 33 w 33"/>
                  <a:gd name="T13" fmla="*/ 29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"/>
                  <a:gd name="T22" fmla="*/ 0 h 29"/>
                  <a:gd name="T23" fmla="*/ 33 w 33"/>
                  <a:gd name="T24" fmla="*/ 29 h 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" h="29">
                    <a:moveTo>
                      <a:pt x="33" y="29"/>
                    </a:moveTo>
                    <a:lnTo>
                      <a:pt x="31" y="29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3" y="26"/>
                    </a:lnTo>
                    <a:lnTo>
                      <a:pt x="33" y="29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43" name="Freeform 946"/>
              <p:cNvSpPr>
                <a:spLocks noChangeArrowheads="1"/>
              </p:cNvSpPr>
              <p:nvPr/>
            </p:nvSpPr>
            <p:spPr bwMode="auto">
              <a:xfrm>
                <a:off x="1055" y="1147"/>
                <a:ext cx="33" cy="26"/>
              </a:xfrm>
              <a:custGeom>
                <a:avLst/>
                <a:gdLst>
                  <a:gd name="T0" fmla="*/ 33 w 33"/>
                  <a:gd name="T1" fmla="*/ 26 h 26"/>
                  <a:gd name="T2" fmla="*/ 31 w 33"/>
                  <a:gd name="T3" fmla="*/ 26 h 26"/>
                  <a:gd name="T4" fmla="*/ 3 w 33"/>
                  <a:gd name="T5" fmla="*/ 2 h 26"/>
                  <a:gd name="T6" fmla="*/ 0 w 33"/>
                  <a:gd name="T7" fmla="*/ 0 h 26"/>
                  <a:gd name="T8" fmla="*/ 3 w 33"/>
                  <a:gd name="T9" fmla="*/ 0 h 26"/>
                  <a:gd name="T10" fmla="*/ 33 w 33"/>
                  <a:gd name="T11" fmla="*/ 26 h 26"/>
                  <a:gd name="T12" fmla="*/ 33 w 33"/>
                  <a:gd name="T13" fmla="*/ 26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"/>
                  <a:gd name="T22" fmla="*/ 0 h 26"/>
                  <a:gd name="T23" fmla="*/ 33 w 33"/>
                  <a:gd name="T24" fmla="*/ 26 h 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" h="26">
                    <a:moveTo>
                      <a:pt x="33" y="26"/>
                    </a:moveTo>
                    <a:lnTo>
                      <a:pt x="31" y="26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3" y="26"/>
                    </a:lnTo>
                    <a:close/>
                  </a:path>
                </a:pathLst>
              </a:custGeom>
              <a:solidFill>
                <a:srgbClr val="505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44" name="Freeform 947"/>
              <p:cNvSpPr>
                <a:spLocks noChangeArrowheads="1"/>
              </p:cNvSpPr>
              <p:nvPr/>
            </p:nvSpPr>
            <p:spPr bwMode="auto">
              <a:xfrm>
                <a:off x="1053" y="1152"/>
                <a:ext cx="33" cy="28"/>
              </a:xfrm>
              <a:custGeom>
                <a:avLst/>
                <a:gdLst>
                  <a:gd name="T0" fmla="*/ 33 w 33"/>
                  <a:gd name="T1" fmla="*/ 28 h 28"/>
                  <a:gd name="T2" fmla="*/ 31 w 33"/>
                  <a:gd name="T3" fmla="*/ 28 h 28"/>
                  <a:gd name="T4" fmla="*/ 0 w 33"/>
                  <a:gd name="T5" fmla="*/ 2 h 28"/>
                  <a:gd name="T6" fmla="*/ 0 w 33"/>
                  <a:gd name="T7" fmla="*/ 0 h 28"/>
                  <a:gd name="T8" fmla="*/ 0 w 33"/>
                  <a:gd name="T9" fmla="*/ 0 h 28"/>
                  <a:gd name="T10" fmla="*/ 31 w 33"/>
                  <a:gd name="T11" fmla="*/ 26 h 28"/>
                  <a:gd name="T12" fmla="*/ 33 w 33"/>
                  <a:gd name="T13" fmla="*/ 28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"/>
                  <a:gd name="T22" fmla="*/ 0 h 28"/>
                  <a:gd name="T23" fmla="*/ 33 w 33"/>
                  <a:gd name="T24" fmla="*/ 28 h 2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" h="28">
                    <a:moveTo>
                      <a:pt x="33" y="28"/>
                    </a:moveTo>
                    <a:lnTo>
                      <a:pt x="31" y="28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1" y="26"/>
                    </a:lnTo>
                    <a:lnTo>
                      <a:pt x="33" y="28"/>
                    </a:lnTo>
                    <a:close/>
                  </a:path>
                </a:pathLst>
              </a:custGeom>
              <a:solidFill>
                <a:srgbClr val="505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45" name="Freeform 948"/>
              <p:cNvSpPr>
                <a:spLocks noChangeArrowheads="1"/>
              </p:cNvSpPr>
              <p:nvPr/>
            </p:nvSpPr>
            <p:spPr bwMode="auto">
              <a:xfrm>
                <a:off x="1048" y="1157"/>
                <a:ext cx="33" cy="28"/>
              </a:xfrm>
              <a:custGeom>
                <a:avLst/>
                <a:gdLst>
                  <a:gd name="T0" fmla="*/ 33 w 33"/>
                  <a:gd name="T1" fmla="*/ 28 h 28"/>
                  <a:gd name="T2" fmla="*/ 31 w 33"/>
                  <a:gd name="T3" fmla="*/ 28 h 28"/>
                  <a:gd name="T4" fmla="*/ 0 w 33"/>
                  <a:gd name="T5" fmla="*/ 2 h 28"/>
                  <a:gd name="T6" fmla="*/ 0 w 33"/>
                  <a:gd name="T7" fmla="*/ 0 h 28"/>
                  <a:gd name="T8" fmla="*/ 2 w 33"/>
                  <a:gd name="T9" fmla="*/ 0 h 28"/>
                  <a:gd name="T10" fmla="*/ 33 w 33"/>
                  <a:gd name="T11" fmla="*/ 26 h 28"/>
                  <a:gd name="T12" fmla="*/ 33 w 33"/>
                  <a:gd name="T13" fmla="*/ 28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"/>
                  <a:gd name="T22" fmla="*/ 0 h 28"/>
                  <a:gd name="T23" fmla="*/ 33 w 33"/>
                  <a:gd name="T24" fmla="*/ 28 h 2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" h="28">
                    <a:moveTo>
                      <a:pt x="33" y="28"/>
                    </a:moveTo>
                    <a:lnTo>
                      <a:pt x="31" y="28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3" y="26"/>
                    </a:lnTo>
                    <a:lnTo>
                      <a:pt x="33" y="28"/>
                    </a:lnTo>
                    <a:close/>
                  </a:path>
                </a:pathLst>
              </a:custGeom>
              <a:solidFill>
                <a:srgbClr val="505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46" name="Freeform 949"/>
              <p:cNvSpPr>
                <a:spLocks noChangeArrowheads="1"/>
              </p:cNvSpPr>
              <p:nvPr/>
            </p:nvSpPr>
            <p:spPr bwMode="auto">
              <a:xfrm>
                <a:off x="1062" y="1038"/>
                <a:ext cx="121" cy="128"/>
              </a:xfrm>
              <a:custGeom>
                <a:avLst/>
                <a:gdLst>
                  <a:gd name="T0" fmla="*/ 17 w 51"/>
                  <a:gd name="T1" fmla="*/ 73 h 54"/>
                  <a:gd name="T2" fmla="*/ 5 w 51"/>
                  <a:gd name="T3" fmla="*/ 88 h 54"/>
                  <a:gd name="T4" fmla="*/ 2 w 51"/>
                  <a:gd name="T5" fmla="*/ 100 h 54"/>
                  <a:gd name="T6" fmla="*/ 33 w 51"/>
                  <a:gd name="T7" fmla="*/ 128 h 54"/>
                  <a:gd name="T8" fmla="*/ 45 w 51"/>
                  <a:gd name="T9" fmla="*/ 123 h 54"/>
                  <a:gd name="T10" fmla="*/ 57 w 51"/>
                  <a:gd name="T11" fmla="*/ 107 h 54"/>
                  <a:gd name="T12" fmla="*/ 81 w 51"/>
                  <a:gd name="T13" fmla="*/ 100 h 54"/>
                  <a:gd name="T14" fmla="*/ 104 w 51"/>
                  <a:gd name="T15" fmla="*/ 83 h 54"/>
                  <a:gd name="T16" fmla="*/ 100 w 51"/>
                  <a:gd name="T17" fmla="*/ 17 h 54"/>
                  <a:gd name="T18" fmla="*/ 100 w 51"/>
                  <a:gd name="T19" fmla="*/ 17 h 54"/>
                  <a:gd name="T20" fmla="*/ 100 w 51"/>
                  <a:gd name="T21" fmla="*/ 17 h 54"/>
                  <a:gd name="T22" fmla="*/ 33 w 51"/>
                  <a:gd name="T23" fmla="*/ 24 h 54"/>
                  <a:gd name="T24" fmla="*/ 21 w 51"/>
                  <a:gd name="T25" fmla="*/ 50 h 54"/>
                  <a:gd name="T26" fmla="*/ 17 w 51"/>
                  <a:gd name="T27" fmla="*/ 73 h 5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1"/>
                  <a:gd name="T43" fmla="*/ 0 h 54"/>
                  <a:gd name="T44" fmla="*/ 51 w 51"/>
                  <a:gd name="T45" fmla="*/ 54 h 5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1" h="54">
                    <a:moveTo>
                      <a:pt x="7" y="31"/>
                    </a:moveTo>
                    <a:cubicBezTo>
                      <a:pt x="6" y="33"/>
                      <a:pt x="4" y="35"/>
                      <a:pt x="2" y="37"/>
                    </a:cubicBezTo>
                    <a:cubicBezTo>
                      <a:pt x="1" y="39"/>
                      <a:pt x="0" y="40"/>
                      <a:pt x="1" y="42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6" y="54"/>
                      <a:pt x="18" y="53"/>
                      <a:pt x="19" y="52"/>
                    </a:cubicBezTo>
                    <a:cubicBezTo>
                      <a:pt x="21" y="50"/>
                      <a:pt x="22" y="47"/>
                      <a:pt x="24" y="45"/>
                    </a:cubicBezTo>
                    <a:cubicBezTo>
                      <a:pt x="27" y="43"/>
                      <a:pt x="30" y="43"/>
                      <a:pt x="34" y="42"/>
                    </a:cubicBezTo>
                    <a:cubicBezTo>
                      <a:pt x="38" y="41"/>
                      <a:pt x="41" y="39"/>
                      <a:pt x="44" y="35"/>
                    </a:cubicBezTo>
                    <a:cubicBezTo>
                      <a:pt x="51" y="27"/>
                      <a:pt x="50" y="14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33" y="0"/>
                      <a:pt x="21" y="1"/>
                      <a:pt x="14" y="10"/>
                    </a:cubicBezTo>
                    <a:cubicBezTo>
                      <a:pt x="11" y="13"/>
                      <a:pt x="9" y="17"/>
                      <a:pt x="9" y="21"/>
                    </a:cubicBezTo>
                    <a:cubicBezTo>
                      <a:pt x="8" y="25"/>
                      <a:pt x="9" y="28"/>
                      <a:pt x="7" y="31"/>
                    </a:cubicBezTo>
                  </a:path>
                </a:pathLst>
              </a:custGeom>
              <a:solidFill>
                <a:srgbClr val="EFC4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47" name="Freeform 950"/>
              <p:cNvSpPr>
                <a:spLocks noChangeArrowheads="1"/>
              </p:cNvSpPr>
              <p:nvPr/>
            </p:nvSpPr>
            <p:spPr bwMode="auto">
              <a:xfrm>
                <a:off x="1062" y="1038"/>
                <a:ext cx="121" cy="128"/>
              </a:xfrm>
              <a:custGeom>
                <a:avLst/>
                <a:gdLst>
                  <a:gd name="T0" fmla="*/ 17 w 51"/>
                  <a:gd name="T1" fmla="*/ 73 h 54"/>
                  <a:gd name="T2" fmla="*/ 5 w 51"/>
                  <a:gd name="T3" fmla="*/ 88 h 54"/>
                  <a:gd name="T4" fmla="*/ 2 w 51"/>
                  <a:gd name="T5" fmla="*/ 100 h 54"/>
                  <a:gd name="T6" fmla="*/ 33 w 51"/>
                  <a:gd name="T7" fmla="*/ 128 h 54"/>
                  <a:gd name="T8" fmla="*/ 45 w 51"/>
                  <a:gd name="T9" fmla="*/ 123 h 54"/>
                  <a:gd name="T10" fmla="*/ 57 w 51"/>
                  <a:gd name="T11" fmla="*/ 107 h 54"/>
                  <a:gd name="T12" fmla="*/ 81 w 51"/>
                  <a:gd name="T13" fmla="*/ 100 h 54"/>
                  <a:gd name="T14" fmla="*/ 104 w 51"/>
                  <a:gd name="T15" fmla="*/ 83 h 54"/>
                  <a:gd name="T16" fmla="*/ 100 w 51"/>
                  <a:gd name="T17" fmla="*/ 17 h 54"/>
                  <a:gd name="T18" fmla="*/ 100 w 51"/>
                  <a:gd name="T19" fmla="*/ 17 h 54"/>
                  <a:gd name="T20" fmla="*/ 100 w 51"/>
                  <a:gd name="T21" fmla="*/ 17 h 54"/>
                  <a:gd name="T22" fmla="*/ 33 w 51"/>
                  <a:gd name="T23" fmla="*/ 24 h 54"/>
                  <a:gd name="T24" fmla="*/ 21 w 51"/>
                  <a:gd name="T25" fmla="*/ 50 h 54"/>
                  <a:gd name="T26" fmla="*/ 17 w 51"/>
                  <a:gd name="T27" fmla="*/ 73 h 5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1"/>
                  <a:gd name="T43" fmla="*/ 0 h 54"/>
                  <a:gd name="T44" fmla="*/ 51 w 51"/>
                  <a:gd name="T45" fmla="*/ 54 h 5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1" h="54">
                    <a:moveTo>
                      <a:pt x="7" y="31"/>
                    </a:moveTo>
                    <a:cubicBezTo>
                      <a:pt x="6" y="33"/>
                      <a:pt x="4" y="35"/>
                      <a:pt x="2" y="37"/>
                    </a:cubicBezTo>
                    <a:cubicBezTo>
                      <a:pt x="1" y="39"/>
                      <a:pt x="0" y="40"/>
                      <a:pt x="1" y="42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6" y="54"/>
                      <a:pt x="18" y="53"/>
                      <a:pt x="19" y="52"/>
                    </a:cubicBezTo>
                    <a:cubicBezTo>
                      <a:pt x="21" y="50"/>
                      <a:pt x="22" y="47"/>
                      <a:pt x="24" y="45"/>
                    </a:cubicBezTo>
                    <a:cubicBezTo>
                      <a:pt x="27" y="43"/>
                      <a:pt x="30" y="43"/>
                      <a:pt x="34" y="42"/>
                    </a:cubicBezTo>
                    <a:cubicBezTo>
                      <a:pt x="38" y="41"/>
                      <a:pt x="41" y="39"/>
                      <a:pt x="44" y="35"/>
                    </a:cubicBezTo>
                    <a:cubicBezTo>
                      <a:pt x="51" y="27"/>
                      <a:pt x="50" y="14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33" y="0"/>
                      <a:pt x="21" y="1"/>
                      <a:pt x="14" y="10"/>
                    </a:cubicBezTo>
                    <a:cubicBezTo>
                      <a:pt x="11" y="13"/>
                      <a:pt x="9" y="17"/>
                      <a:pt x="9" y="21"/>
                    </a:cubicBezTo>
                    <a:cubicBezTo>
                      <a:pt x="8" y="25"/>
                      <a:pt x="9" y="28"/>
                      <a:pt x="7" y="31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48" name="Freeform 951"/>
              <p:cNvSpPr>
                <a:spLocks noChangeArrowheads="1"/>
              </p:cNvSpPr>
              <p:nvPr/>
            </p:nvSpPr>
            <p:spPr bwMode="auto">
              <a:xfrm>
                <a:off x="1076" y="1093"/>
                <a:ext cx="55" cy="61"/>
              </a:xfrm>
              <a:custGeom>
                <a:avLst/>
                <a:gdLst>
                  <a:gd name="T0" fmla="*/ 48 w 55"/>
                  <a:gd name="T1" fmla="*/ 0 h 61"/>
                  <a:gd name="T2" fmla="*/ 45 w 55"/>
                  <a:gd name="T3" fmla="*/ 2 h 61"/>
                  <a:gd name="T4" fmla="*/ 48 w 55"/>
                  <a:gd name="T5" fmla="*/ 4 h 61"/>
                  <a:gd name="T6" fmla="*/ 31 w 55"/>
                  <a:gd name="T7" fmla="*/ 23 h 61"/>
                  <a:gd name="T8" fmla="*/ 27 w 55"/>
                  <a:gd name="T9" fmla="*/ 19 h 61"/>
                  <a:gd name="T10" fmla="*/ 0 w 55"/>
                  <a:gd name="T11" fmla="*/ 47 h 61"/>
                  <a:gd name="T12" fmla="*/ 17 w 55"/>
                  <a:gd name="T13" fmla="*/ 61 h 61"/>
                  <a:gd name="T14" fmla="*/ 38 w 55"/>
                  <a:gd name="T15" fmla="*/ 28 h 61"/>
                  <a:gd name="T16" fmla="*/ 34 w 55"/>
                  <a:gd name="T17" fmla="*/ 26 h 61"/>
                  <a:gd name="T18" fmla="*/ 50 w 55"/>
                  <a:gd name="T19" fmla="*/ 7 h 61"/>
                  <a:gd name="T20" fmla="*/ 53 w 55"/>
                  <a:gd name="T21" fmla="*/ 7 h 61"/>
                  <a:gd name="T22" fmla="*/ 55 w 55"/>
                  <a:gd name="T23" fmla="*/ 4 h 61"/>
                  <a:gd name="T24" fmla="*/ 48 w 55"/>
                  <a:gd name="T25" fmla="*/ 0 h 6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5"/>
                  <a:gd name="T40" fmla="*/ 0 h 61"/>
                  <a:gd name="T41" fmla="*/ 55 w 55"/>
                  <a:gd name="T42" fmla="*/ 61 h 6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5" h="61">
                    <a:moveTo>
                      <a:pt x="48" y="0"/>
                    </a:moveTo>
                    <a:lnTo>
                      <a:pt x="45" y="2"/>
                    </a:lnTo>
                    <a:lnTo>
                      <a:pt x="48" y="4"/>
                    </a:lnTo>
                    <a:lnTo>
                      <a:pt x="31" y="23"/>
                    </a:lnTo>
                    <a:lnTo>
                      <a:pt x="27" y="19"/>
                    </a:lnTo>
                    <a:lnTo>
                      <a:pt x="0" y="47"/>
                    </a:lnTo>
                    <a:lnTo>
                      <a:pt x="17" y="61"/>
                    </a:lnTo>
                    <a:lnTo>
                      <a:pt x="38" y="28"/>
                    </a:lnTo>
                    <a:lnTo>
                      <a:pt x="34" y="26"/>
                    </a:lnTo>
                    <a:lnTo>
                      <a:pt x="50" y="7"/>
                    </a:lnTo>
                    <a:lnTo>
                      <a:pt x="53" y="7"/>
                    </a:lnTo>
                    <a:lnTo>
                      <a:pt x="55" y="4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ECD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49" name="Freeform 952"/>
              <p:cNvSpPr>
                <a:spLocks noChangeArrowheads="1"/>
              </p:cNvSpPr>
              <p:nvPr/>
            </p:nvSpPr>
            <p:spPr bwMode="auto">
              <a:xfrm>
                <a:off x="1076" y="1093"/>
                <a:ext cx="55" cy="61"/>
              </a:xfrm>
              <a:custGeom>
                <a:avLst/>
                <a:gdLst>
                  <a:gd name="T0" fmla="*/ 48 w 55"/>
                  <a:gd name="T1" fmla="*/ 0 h 61"/>
                  <a:gd name="T2" fmla="*/ 45 w 55"/>
                  <a:gd name="T3" fmla="*/ 2 h 61"/>
                  <a:gd name="T4" fmla="*/ 48 w 55"/>
                  <a:gd name="T5" fmla="*/ 4 h 61"/>
                  <a:gd name="T6" fmla="*/ 31 w 55"/>
                  <a:gd name="T7" fmla="*/ 23 h 61"/>
                  <a:gd name="T8" fmla="*/ 27 w 55"/>
                  <a:gd name="T9" fmla="*/ 19 h 61"/>
                  <a:gd name="T10" fmla="*/ 0 w 55"/>
                  <a:gd name="T11" fmla="*/ 47 h 61"/>
                  <a:gd name="T12" fmla="*/ 17 w 55"/>
                  <a:gd name="T13" fmla="*/ 61 h 61"/>
                  <a:gd name="T14" fmla="*/ 38 w 55"/>
                  <a:gd name="T15" fmla="*/ 28 h 61"/>
                  <a:gd name="T16" fmla="*/ 34 w 55"/>
                  <a:gd name="T17" fmla="*/ 26 h 61"/>
                  <a:gd name="T18" fmla="*/ 50 w 55"/>
                  <a:gd name="T19" fmla="*/ 7 h 61"/>
                  <a:gd name="T20" fmla="*/ 53 w 55"/>
                  <a:gd name="T21" fmla="*/ 7 h 61"/>
                  <a:gd name="T22" fmla="*/ 55 w 55"/>
                  <a:gd name="T23" fmla="*/ 4 h 61"/>
                  <a:gd name="T24" fmla="*/ 48 w 55"/>
                  <a:gd name="T25" fmla="*/ 0 h 6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5"/>
                  <a:gd name="T40" fmla="*/ 0 h 61"/>
                  <a:gd name="T41" fmla="*/ 55 w 55"/>
                  <a:gd name="T42" fmla="*/ 61 h 6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5" h="61">
                    <a:moveTo>
                      <a:pt x="48" y="0"/>
                    </a:moveTo>
                    <a:lnTo>
                      <a:pt x="45" y="2"/>
                    </a:lnTo>
                    <a:lnTo>
                      <a:pt x="48" y="4"/>
                    </a:lnTo>
                    <a:lnTo>
                      <a:pt x="31" y="23"/>
                    </a:lnTo>
                    <a:lnTo>
                      <a:pt x="27" y="19"/>
                    </a:lnTo>
                    <a:lnTo>
                      <a:pt x="0" y="47"/>
                    </a:lnTo>
                    <a:lnTo>
                      <a:pt x="17" y="61"/>
                    </a:lnTo>
                    <a:lnTo>
                      <a:pt x="38" y="28"/>
                    </a:lnTo>
                    <a:lnTo>
                      <a:pt x="34" y="26"/>
                    </a:lnTo>
                    <a:lnTo>
                      <a:pt x="50" y="7"/>
                    </a:lnTo>
                    <a:lnTo>
                      <a:pt x="53" y="7"/>
                    </a:lnTo>
                    <a:lnTo>
                      <a:pt x="55" y="4"/>
                    </a:lnTo>
                    <a:lnTo>
                      <a:pt x="4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50" name="Freeform 953"/>
              <p:cNvSpPr>
                <a:spLocks noChangeArrowheads="1"/>
              </p:cNvSpPr>
              <p:nvPr/>
            </p:nvSpPr>
            <p:spPr bwMode="auto">
              <a:xfrm>
                <a:off x="1091" y="1100"/>
                <a:ext cx="64" cy="52"/>
              </a:xfrm>
              <a:custGeom>
                <a:avLst/>
                <a:gdLst>
                  <a:gd name="T0" fmla="*/ 0 w 27"/>
                  <a:gd name="T1" fmla="*/ 52 h 22"/>
                  <a:gd name="T2" fmla="*/ 0 w 27"/>
                  <a:gd name="T3" fmla="*/ 52 h 22"/>
                  <a:gd name="T4" fmla="*/ 2 w 27"/>
                  <a:gd name="T5" fmla="*/ 47 h 22"/>
                  <a:gd name="T6" fmla="*/ 26 w 27"/>
                  <a:gd name="T7" fmla="*/ 21 h 22"/>
                  <a:gd name="T8" fmla="*/ 45 w 27"/>
                  <a:gd name="T9" fmla="*/ 12 h 22"/>
                  <a:gd name="T10" fmla="*/ 50 w 27"/>
                  <a:gd name="T11" fmla="*/ 9 h 22"/>
                  <a:gd name="T12" fmla="*/ 55 w 27"/>
                  <a:gd name="T13" fmla="*/ 7 h 22"/>
                  <a:gd name="T14" fmla="*/ 57 w 27"/>
                  <a:gd name="T15" fmla="*/ 5 h 22"/>
                  <a:gd name="T16" fmla="*/ 59 w 27"/>
                  <a:gd name="T17" fmla="*/ 5 h 22"/>
                  <a:gd name="T18" fmla="*/ 64 w 27"/>
                  <a:gd name="T19" fmla="*/ 0 h 22"/>
                  <a:gd name="T20" fmla="*/ 64 w 27"/>
                  <a:gd name="T21" fmla="*/ 0 h 22"/>
                  <a:gd name="T22" fmla="*/ 64 w 27"/>
                  <a:gd name="T23" fmla="*/ 2 h 22"/>
                  <a:gd name="T24" fmla="*/ 59 w 27"/>
                  <a:gd name="T25" fmla="*/ 5 h 22"/>
                  <a:gd name="T26" fmla="*/ 57 w 27"/>
                  <a:gd name="T27" fmla="*/ 5 h 22"/>
                  <a:gd name="T28" fmla="*/ 55 w 27"/>
                  <a:gd name="T29" fmla="*/ 7 h 22"/>
                  <a:gd name="T30" fmla="*/ 50 w 27"/>
                  <a:gd name="T31" fmla="*/ 9 h 22"/>
                  <a:gd name="T32" fmla="*/ 45 w 27"/>
                  <a:gd name="T33" fmla="*/ 12 h 22"/>
                  <a:gd name="T34" fmla="*/ 26 w 27"/>
                  <a:gd name="T35" fmla="*/ 21 h 22"/>
                  <a:gd name="T36" fmla="*/ 5 w 27"/>
                  <a:gd name="T37" fmla="*/ 47 h 22"/>
                  <a:gd name="T38" fmla="*/ 0 w 27"/>
                  <a:gd name="T39" fmla="*/ 52 h 22"/>
                  <a:gd name="T40" fmla="*/ 0 w 27"/>
                  <a:gd name="T41" fmla="*/ 52 h 2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7"/>
                  <a:gd name="T64" fmla="*/ 0 h 22"/>
                  <a:gd name="T65" fmla="*/ 27 w 27"/>
                  <a:gd name="T66" fmla="*/ 22 h 2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7" h="22">
                    <a:moveTo>
                      <a:pt x="0" y="22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1"/>
                      <a:pt x="1" y="20"/>
                      <a:pt x="1" y="20"/>
                    </a:cubicBezTo>
                    <a:cubicBezTo>
                      <a:pt x="4" y="16"/>
                      <a:pt x="9" y="10"/>
                      <a:pt x="11" y="9"/>
                    </a:cubicBezTo>
                    <a:cubicBezTo>
                      <a:pt x="14" y="7"/>
                      <a:pt x="16" y="6"/>
                      <a:pt x="19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2" y="3"/>
                      <a:pt x="23" y="3"/>
                    </a:cubicBezTo>
                    <a:cubicBezTo>
                      <a:pt x="23" y="3"/>
                      <a:pt x="24" y="2"/>
                      <a:pt x="24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6" y="1"/>
                      <a:pt x="26" y="1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6" y="2"/>
                      <a:pt x="25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3"/>
                      <a:pt x="24" y="3"/>
                      <a:pt x="23" y="3"/>
                    </a:cubicBezTo>
                    <a:cubicBezTo>
                      <a:pt x="22" y="3"/>
                      <a:pt x="22" y="4"/>
                      <a:pt x="21" y="4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7" y="6"/>
                      <a:pt x="14" y="7"/>
                      <a:pt x="11" y="9"/>
                    </a:cubicBezTo>
                    <a:cubicBezTo>
                      <a:pt x="9" y="10"/>
                      <a:pt x="4" y="16"/>
                      <a:pt x="2" y="20"/>
                    </a:cubicBezTo>
                    <a:cubicBezTo>
                      <a:pt x="1" y="21"/>
                      <a:pt x="1" y="21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51" name="Freeform 954"/>
              <p:cNvSpPr>
                <a:spLocks noChangeArrowheads="1"/>
              </p:cNvSpPr>
              <p:nvPr/>
            </p:nvSpPr>
            <p:spPr bwMode="auto">
              <a:xfrm>
                <a:off x="1076" y="1074"/>
                <a:ext cx="45" cy="66"/>
              </a:xfrm>
              <a:custGeom>
                <a:avLst/>
                <a:gdLst>
                  <a:gd name="T0" fmla="*/ 0 w 19"/>
                  <a:gd name="T1" fmla="*/ 66 h 28"/>
                  <a:gd name="T2" fmla="*/ 0 w 19"/>
                  <a:gd name="T3" fmla="*/ 66 h 28"/>
                  <a:gd name="T4" fmla="*/ 0 w 19"/>
                  <a:gd name="T5" fmla="*/ 66 h 28"/>
                  <a:gd name="T6" fmla="*/ 14 w 19"/>
                  <a:gd name="T7" fmla="*/ 54 h 28"/>
                  <a:gd name="T8" fmla="*/ 19 w 19"/>
                  <a:gd name="T9" fmla="*/ 50 h 28"/>
                  <a:gd name="T10" fmla="*/ 24 w 19"/>
                  <a:gd name="T11" fmla="*/ 42 h 28"/>
                  <a:gd name="T12" fmla="*/ 24 w 19"/>
                  <a:gd name="T13" fmla="*/ 42 h 28"/>
                  <a:gd name="T14" fmla="*/ 28 w 19"/>
                  <a:gd name="T15" fmla="*/ 35 h 28"/>
                  <a:gd name="T16" fmla="*/ 28 w 19"/>
                  <a:gd name="T17" fmla="*/ 33 h 28"/>
                  <a:gd name="T18" fmla="*/ 36 w 19"/>
                  <a:gd name="T19" fmla="*/ 14 h 28"/>
                  <a:gd name="T20" fmla="*/ 38 w 19"/>
                  <a:gd name="T21" fmla="*/ 12 h 28"/>
                  <a:gd name="T22" fmla="*/ 40 w 19"/>
                  <a:gd name="T23" fmla="*/ 7 h 28"/>
                  <a:gd name="T24" fmla="*/ 40 w 19"/>
                  <a:gd name="T25" fmla="*/ 5 h 28"/>
                  <a:gd name="T26" fmla="*/ 43 w 19"/>
                  <a:gd name="T27" fmla="*/ 0 h 28"/>
                  <a:gd name="T28" fmla="*/ 45 w 19"/>
                  <a:gd name="T29" fmla="*/ 0 h 28"/>
                  <a:gd name="T30" fmla="*/ 45 w 19"/>
                  <a:gd name="T31" fmla="*/ 0 h 28"/>
                  <a:gd name="T32" fmla="*/ 43 w 19"/>
                  <a:gd name="T33" fmla="*/ 5 h 28"/>
                  <a:gd name="T34" fmla="*/ 40 w 19"/>
                  <a:gd name="T35" fmla="*/ 7 h 28"/>
                  <a:gd name="T36" fmla="*/ 38 w 19"/>
                  <a:gd name="T37" fmla="*/ 12 h 28"/>
                  <a:gd name="T38" fmla="*/ 38 w 19"/>
                  <a:gd name="T39" fmla="*/ 14 h 28"/>
                  <a:gd name="T40" fmla="*/ 28 w 19"/>
                  <a:gd name="T41" fmla="*/ 33 h 28"/>
                  <a:gd name="T42" fmla="*/ 28 w 19"/>
                  <a:gd name="T43" fmla="*/ 35 h 28"/>
                  <a:gd name="T44" fmla="*/ 26 w 19"/>
                  <a:gd name="T45" fmla="*/ 42 h 28"/>
                  <a:gd name="T46" fmla="*/ 24 w 19"/>
                  <a:gd name="T47" fmla="*/ 45 h 28"/>
                  <a:gd name="T48" fmla="*/ 19 w 19"/>
                  <a:gd name="T49" fmla="*/ 50 h 28"/>
                  <a:gd name="T50" fmla="*/ 14 w 19"/>
                  <a:gd name="T51" fmla="*/ 54 h 28"/>
                  <a:gd name="T52" fmla="*/ 2 w 19"/>
                  <a:gd name="T53" fmla="*/ 66 h 28"/>
                  <a:gd name="T54" fmla="*/ 0 w 19"/>
                  <a:gd name="T55" fmla="*/ 66 h 2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9"/>
                  <a:gd name="T85" fmla="*/ 0 h 28"/>
                  <a:gd name="T86" fmla="*/ 19 w 19"/>
                  <a:gd name="T87" fmla="*/ 28 h 2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9" h="28">
                    <a:moveTo>
                      <a:pt x="0" y="28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" y="27"/>
                      <a:pt x="4" y="25"/>
                      <a:pt x="6" y="23"/>
                    </a:cubicBezTo>
                    <a:cubicBezTo>
                      <a:pt x="6" y="22"/>
                      <a:pt x="7" y="21"/>
                      <a:pt x="8" y="21"/>
                    </a:cubicBezTo>
                    <a:cubicBezTo>
                      <a:pt x="9" y="20"/>
                      <a:pt x="9" y="19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7"/>
                      <a:pt x="12" y="16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3" y="12"/>
                      <a:pt x="14" y="9"/>
                      <a:pt x="15" y="6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6" y="4"/>
                      <a:pt x="17" y="4"/>
                      <a:pt x="17" y="3"/>
                    </a:cubicBezTo>
                    <a:cubicBezTo>
                      <a:pt x="17" y="3"/>
                      <a:pt x="17" y="2"/>
                      <a:pt x="17" y="2"/>
                    </a:cubicBezTo>
                    <a:cubicBezTo>
                      <a:pt x="18" y="1"/>
                      <a:pt x="18" y="0"/>
                      <a:pt x="1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0"/>
                      <a:pt x="18" y="1"/>
                      <a:pt x="18" y="2"/>
                    </a:cubicBezTo>
                    <a:cubicBezTo>
                      <a:pt x="17" y="2"/>
                      <a:pt x="17" y="3"/>
                      <a:pt x="17" y="3"/>
                    </a:cubicBezTo>
                    <a:cubicBezTo>
                      <a:pt x="17" y="4"/>
                      <a:pt x="17" y="4"/>
                      <a:pt x="16" y="5"/>
                    </a:cubicBezTo>
                    <a:cubicBezTo>
                      <a:pt x="16" y="5"/>
                      <a:pt x="16" y="6"/>
                      <a:pt x="16" y="6"/>
                    </a:cubicBezTo>
                    <a:cubicBezTo>
                      <a:pt x="14" y="9"/>
                      <a:pt x="13" y="12"/>
                      <a:pt x="12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6"/>
                      <a:pt x="12" y="17"/>
                      <a:pt x="11" y="18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19"/>
                      <a:pt x="9" y="20"/>
                      <a:pt x="8" y="21"/>
                    </a:cubicBezTo>
                    <a:cubicBezTo>
                      <a:pt x="7" y="22"/>
                      <a:pt x="7" y="22"/>
                      <a:pt x="6" y="23"/>
                    </a:cubicBezTo>
                    <a:cubicBezTo>
                      <a:pt x="4" y="25"/>
                      <a:pt x="2" y="27"/>
                      <a:pt x="1" y="28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52" name="Freeform 955"/>
              <p:cNvSpPr>
                <a:spLocks noChangeArrowheads="1"/>
              </p:cNvSpPr>
              <p:nvPr/>
            </p:nvSpPr>
            <p:spPr bwMode="auto">
              <a:xfrm>
                <a:off x="1105" y="1090"/>
                <a:ext cx="38" cy="31"/>
              </a:xfrm>
              <a:custGeom>
                <a:avLst/>
                <a:gdLst>
                  <a:gd name="T0" fmla="*/ 0 w 16"/>
                  <a:gd name="T1" fmla="*/ 31 h 13"/>
                  <a:gd name="T2" fmla="*/ 0 w 16"/>
                  <a:gd name="T3" fmla="*/ 31 h 13"/>
                  <a:gd name="T4" fmla="*/ 17 w 16"/>
                  <a:gd name="T5" fmla="*/ 12 h 13"/>
                  <a:gd name="T6" fmla="*/ 26 w 16"/>
                  <a:gd name="T7" fmla="*/ 5 h 13"/>
                  <a:gd name="T8" fmla="*/ 38 w 16"/>
                  <a:gd name="T9" fmla="*/ 0 h 13"/>
                  <a:gd name="T10" fmla="*/ 38 w 16"/>
                  <a:gd name="T11" fmla="*/ 0 h 13"/>
                  <a:gd name="T12" fmla="*/ 38 w 16"/>
                  <a:gd name="T13" fmla="*/ 0 h 13"/>
                  <a:gd name="T14" fmla="*/ 26 w 16"/>
                  <a:gd name="T15" fmla="*/ 7 h 13"/>
                  <a:gd name="T16" fmla="*/ 17 w 16"/>
                  <a:gd name="T17" fmla="*/ 12 h 13"/>
                  <a:gd name="T18" fmla="*/ 2 w 16"/>
                  <a:gd name="T19" fmla="*/ 31 h 13"/>
                  <a:gd name="T20" fmla="*/ 0 w 16"/>
                  <a:gd name="T21" fmla="*/ 31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6"/>
                  <a:gd name="T34" fmla="*/ 0 h 13"/>
                  <a:gd name="T35" fmla="*/ 16 w 16"/>
                  <a:gd name="T36" fmla="*/ 13 h 1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6" h="13">
                    <a:moveTo>
                      <a:pt x="0" y="13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2" y="11"/>
                      <a:pt x="5" y="8"/>
                      <a:pt x="7" y="5"/>
                    </a:cubicBezTo>
                    <a:cubicBezTo>
                      <a:pt x="8" y="4"/>
                      <a:pt x="9" y="3"/>
                      <a:pt x="11" y="2"/>
                    </a:cubicBezTo>
                    <a:cubicBezTo>
                      <a:pt x="12" y="2"/>
                      <a:pt x="14" y="1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1"/>
                      <a:pt x="12" y="2"/>
                      <a:pt x="11" y="3"/>
                    </a:cubicBezTo>
                    <a:cubicBezTo>
                      <a:pt x="10" y="3"/>
                      <a:pt x="9" y="4"/>
                      <a:pt x="7" y="5"/>
                    </a:cubicBezTo>
                    <a:cubicBezTo>
                      <a:pt x="5" y="8"/>
                      <a:pt x="2" y="11"/>
                      <a:pt x="1" y="13"/>
                    </a:cubicBezTo>
                    <a:cubicBezTo>
                      <a:pt x="0" y="13"/>
                      <a:pt x="0" y="13"/>
                      <a:pt x="0" y="13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53" name="Freeform 956"/>
              <p:cNvSpPr>
                <a:spLocks noChangeArrowheads="1"/>
              </p:cNvSpPr>
              <p:nvPr/>
            </p:nvSpPr>
            <p:spPr bwMode="auto">
              <a:xfrm>
                <a:off x="1103" y="1078"/>
                <a:ext cx="26" cy="41"/>
              </a:xfrm>
              <a:custGeom>
                <a:avLst/>
                <a:gdLst>
                  <a:gd name="T0" fmla="*/ 0 w 11"/>
                  <a:gd name="T1" fmla="*/ 41 h 17"/>
                  <a:gd name="T2" fmla="*/ 0 w 11"/>
                  <a:gd name="T3" fmla="*/ 41 h 17"/>
                  <a:gd name="T4" fmla="*/ 0 w 11"/>
                  <a:gd name="T5" fmla="*/ 41 h 17"/>
                  <a:gd name="T6" fmla="*/ 5 w 11"/>
                  <a:gd name="T7" fmla="*/ 36 h 17"/>
                  <a:gd name="T8" fmla="*/ 19 w 11"/>
                  <a:gd name="T9" fmla="*/ 22 h 17"/>
                  <a:gd name="T10" fmla="*/ 21 w 11"/>
                  <a:gd name="T11" fmla="*/ 17 h 17"/>
                  <a:gd name="T12" fmla="*/ 21 w 11"/>
                  <a:gd name="T13" fmla="*/ 14 h 17"/>
                  <a:gd name="T14" fmla="*/ 26 w 11"/>
                  <a:gd name="T15" fmla="*/ 0 h 17"/>
                  <a:gd name="T16" fmla="*/ 26 w 11"/>
                  <a:gd name="T17" fmla="*/ 0 h 17"/>
                  <a:gd name="T18" fmla="*/ 26 w 11"/>
                  <a:gd name="T19" fmla="*/ 0 h 17"/>
                  <a:gd name="T20" fmla="*/ 24 w 11"/>
                  <a:gd name="T21" fmla="*/ 14 h 17"/>
                  <a:gd name="T22" fmla="*/ 21 w 11"/>
                  <a:gd name="T23" fmla="*/ 17 h 17"/>
                  <a:gd name="T24" fmla="*/ 19 w 11"/>
                  <a:gd name="T25" fmla="*/ 22 h 17"/>
                  <a:gd name="T26" fmla="*/ 7 w 11"/>
                  <a:gd name="T27" fmla="*/ 36 h 17"/>
                  <a:gd name="T28" fmla="*/ 2 w 11"/>
                  <a:gd name="T29" fmla="*/ 41 h 17"/>
                  <a:gd name="T30" fmla="*/ 0 w 11"/>
                  <a:gd name="T31" fmla="*/ 41 h 1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1"/>
                  <a:gd name="T49" fmla="*/ 0 h 17"/>
                  <a:gd name="T50" fmla="*/ 11 w 11"/>
                  <a:gd name="T51" fmla="*/ 17 h 1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1" h="17">
                    <a:moveTo>
                      <a:pt x="0" y="1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7"/>
                      <a:pt x="2" y="16"/>
                      <a:pt x="2" y="15"/>
                    </a:cubicBezTo>
                    <a:cubicBezTo>
                      <a:pt x="4" y="13"/>
                      <a:pt x="6" y="11"/>
                      <a:pt x="8" y="9"/>
                    </a:cubicBezTo>
                    <a:cubicBezTo>
                      <a:pt x="9" y="8"/>
                      <a:pt x="9" y="8"/>
                      <a:pt x="9" y="7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5"/>
                      <a:pt x="11" y="2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2"/>
                      <a:pt x="10" y="5"/>
                      <a:pt x="10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8"/>
                      <a:pt x="9" y="8"/>
                      <a:pt x="8" y="9"/>
                    </a:cubicBezTo>
                    <a:cubicBezTo>
                      <a:pt x="7" y="11"/>
                      <a:pt x="5" y="13"/>
                      <a:pt x="3" y="15"/>
                    </a:cubicBezTo>
                    <a:cubicBezTo>
                      <a:pt x="2" y="16"/>
                      <a:pt x="1" y="17"/>
                      <a:pt x="1" y="17"/>
                    </a:cubicBez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54" name="Freeform 957"/>
              <p:cNvSpPr>
                <a:spLocks noEditPoints="1" noChangeArrowheads="1"/>
              </p:cNvSpPr>
              <p:nvPr/>
            </p:nvSpPr>
            <p:spPr bwMode="auto">
              <a:xfrm>
                <a:off x="1114" y="1071"/>
                <a:ext cx="43" cy="33"/>
              </a:xfrm>
              <a:custGeom>
                <a:avLst/>
                <a:gdLst>
                  <a:gd name="T0" fmla="*/ 2 w 18"/>
                  <a:gd name="T1" fmla="*/ 2 h 14"/>
                  <a:gd name="T2" fmla="*/ 0 w 18"/>
                  <a:gd name="T3" fmla="*/ 2 h 14"/>
                  <a:gd name="T4" fmla="*/ 5 w 18"/>
                  <a:gd name="T5" fmla="*/ 0 h 14"/>
                  <a:gd name="T6" fmla="*/ 7 w 18"/>
                  <a:gd name="T7" fmla="*/ 2 h 14"/>
                  <a:gd name="T8" fmla="*/ 12 w 18"/>
                  <a:gd name="T9" fmla="*/ 5 h 14"/>
                  <a:gd name="T10" fmla="*/ 12 w 18"/>
                  <a:gd name="T11" fmla="*/ 7 h 14"/>
                  <a:gd name="T12" fmla="*/ 17 w 18"/>
                  <a:gd name="T13" fmla="*/ 9 h 14"/>
                  <a:gd name="T14" fmla="*/ 19 w 18"/>
                  <a:gd name="T15" fmla="*/ 12 h 14"/>
                  <a:gd name="T16" fmla="*/ 22 w 18"/>
                  <a:gd name="T17" fmla="*/ 14 h 14"/>
                  <a:gd name="T18" fmla="*/ 24 w 18"/>
                  <a:gd name="T19" fmla="*/ 17 h 14"/>
                  <a:gd name="T20" fmla="*/ 26 w 18"/>
                  <a:gd name="T21" fmla="*/ 17 h 14"/>
                  <a:gd name="T22" fmla="*/ 29 w 18"/>
                  <a:gd name="T23" fmla="*/ 19 h 14"/>
                  <a:gd name="T24" fmla="*/ 33 w 18"/>
                  <a:gd name="T25" fmla="*/ 24 h 14"/>
                  <a:gd name="T26" fmla="*/ 36 w 18"/>
                  <a:gd name="T27" fmla="*/ 24 h 14"/>
                  <a:gd name="T28" fmla="*/ 38 w 18"/>
                  <a:gd name="T29" fmla="*/ 28 h 14"/>
                  <a:gd name="T30" fmla="*/ 41 w 18"/>
                  <a:gd name="T31" fmla="*/ 31 h 14"/>
                  <a:gd name="T32" fmla="*/ 41 w 18"/>
                  <a:gd name="T33" fmla="*/ 33 h 14"/>
                  <a:gd name="T34" fmla="*/ 41 w 18"/>
                  <a:gd name="T35" fmla="*/ 31 h 14"/>
                  <a:gd name="T36" fmla="*/ 41 w 18"/>
                  <a:gd name="T37" fmla="*/ 31 h 14"/>
                  <a:gd name="T38" fmla="*/ 38 w 18"/>
                  <a:gd name="T39" fmla="*/ 28 h 14"/>
                  <a:gd name="T40" fmla="*/ 36 w 18"/>
                  <a:gd name="T41" fmla="*/ 26 h 14"/>
                  <a:gd name="T42" fmla="*/ 36 w 18"/>
                  <a:gd name="T43" fmla="*/ 26 h 14"/>
                  <a:gd name="T44" fmla="*/ 33 w 18"/>
                  <a:gd name="T45" fmla="*/ 26 h 14"/>
                  <a:gd name="T46" fmla="*/ 33 w 18"/>
                  <a:gd name="T47" fmla="*/ 24 h 14"/>
                  <a:gd name="T48" fmla="*/ 31 w 18"/>
                  <a:gd name="T49" fmla="*/ 24 h 14"/>
                  <a:gd name="T50" fmla="*/ 33 w 18"/>
                  <a:gd name="T51" fmla="*/ 24 h 14"/>
                  <a:gd name="T52" fmla="*/ 31 w 18"/>
                  <a:gd name="T53" fmla="*/ 21 h 14"/>
                  <a:gd name="T54" fmla="*/ 31 w 18"/>
                  <a:gd name="T55" fmla="*/ 21 h 14"/>
                  <a:gd name="T56" fmla="*/ 29 w 18"/>
                  <a:gd name="T57" fmla="*/ 21 h 14"/>
                  <a:gd name="T58" fmla="*/ 26 w 18"/>
                  <a:gd name="T59" fmla="*/ 19 h 14"/>
                  <a:gd name="T60" fmla="*/ 26 w 18"/>
                  <a:gd name="T61" fmla="*/ 19 h 14"/>
                  <a:gd name="T62" fmla="*/ 26 w 18"/>
                  <a:gd name="T63" fmla="*/ 17 h 14"/>
                  <a:gd name="T64" fmla="*/ 26 w 18"/>
                  <a:gd name="T65" fmla="*/ 17 h 14"/>
                  <a:gd name="T66" fmla="*/ 24 w 18"/>
                  <a:gd name="T67" fmla="*/ 17 h 14"/>
                  <a:gd name="T68" fmla="*/ 24 w 18"/>
                  <a:gd name="T69" fmla="*/ 14 h 14"/>
                  <a:gd name="T70" fmla="*/ 22 w 18"/>
                  <a:gd name="T71" fmla="*/ 14 h 14"/>
                  <a:gd name="T72" fmla="*/ 22 w 18"/>
                  <a:gd name="T73" fmla="*/ 14 h 14"/>
                  <a:gd name="T74" fmla="*/ 22 w 18"/>
                  <a:gd name="T75" fmla="*/ 14 h 14"/>
                  <a:gd name="T76" fmla="*/ 19 w 18"/>
                  <a:gd name="T77" fmla="*/ 12 h 14"/>
                  <a:gd name="T78" fmla="*/ 19 w 18"/>
                  <a:gd name="T79" fmla="*/ 12 h 14"/>
                  <a:gd name="T80" fmla="*/ 17 w 18"/>
                  <a:gd name="T81" fmla="*/ 12 h 14"/>
                  <a:gd name="T82" fmla="*/ 14 w 18"/>
                  <a:gd name="T83" fmla="*/ 9 h 14"/>
                  <a:gd name="T84" fmla="*/ 14 w 18"/>
                  <a:gd name="T85" fmla="*/ 7 h 14"/>
                  <a:gd name="T86" fmla="*/ 12 w 18"/>
                  <a:gd name="T87" fmla="*/ 7 h 14"/>
                  <a:gd name="T88" fmla="*/ 10 w 18"/>
                  <a:gd name="T89" fmla="*/ 5 h 14"/>
                  <a:gd name="T90" fmla="*/ 10 w 18"/>
                  <a:gd name="T91" fmla="*/ 5 h 14"/>
                  <a:gd name="T92" fmla="*/ 7 w 18"/>
                  <a:gd name="T93" fmla="*/ 5 h 14"/>
                  <a:gd name="T94" fmla="*/ 10 w 18"/>
                  <a:gd name="T95" fmla="*/ 2 h 14"/>
                  <a:gd name="T96" fmla="*/ 7 w 18"/>
                  <a:gd name="T97" fmla="*/ 2 h 14"/>
                  <a:gd name="T98" fmla="*/ 5 w 18"/>
                  <a:gd name="T99" fmla="*/ 2 h 14"/>
                  <a:gd name="T100" fmla="*/ 5 w 18"/>
                  <a:gd name="T101" fmla="*/ 2 h 14"/>
                  <a:gd name="T102" fmla="*/ 2 w 18"/>
                  <a:gd name="T103" fmla="*/ 2 h 14"/>
                  <a:gd name="T104" fmla="*/ 2 w 18"/>
                  <a:gd name="T105" fmla="*/ 2 h 1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8"/>
                  <a:gd name="T160" fmla="*/ 0 h 14"/>
                  <a:gd name="T161" fmla="*/ 18 w 18"/>
                  <a:gd name="T162" fmla="*/ 14 h 1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8" h="14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2" y="8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55" name="Freeform 958"/>
              <p:cNvSpPr>
                <a:spLocks noChangeArrowheads="1"/>
              </p:cNvSpPr>
              <p:nvPr/>
            </p:nvSpPr>
            <p:spPr bwMode="auto">
              <a:xfrm>
                <a:off x="764" y="761"/>
                <a:ext cx="76" cy="83"/>
              </a:xfrm>
              <a:custGeom>
                <a:avLst/>
                <a:gdLst>
                  <a:gd name="T0" fmla="*/ 76 w 76"/>
                  <a:gd name="T1" fmla="*/ 83 h 83"/>
                  <a:gd name="T2" fmla="*/ 0 w 76"/>
                  <a:gd name="T3" fmla="*/ 47 h 83"/>
                  <a:gd name="T4" fmla="*/ 69 w 76"/>
                  <a:gd name="T5" fmla="*/ 0 h 83"/>
                  <a:gd name="T6" fmla="*/ 76 w 76"/>
                  <a:gd name="T7" fmla="*/ 83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6"/>
                  <a:gd name="T13" fmla="*/ 0 h 83"/>
                  <a:gd name="T14" fmla="*/ 76 w 76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6" h="83">
                    <a:moveTo>
                      <a:pt x="76" y="83"/>
                    </a:moveTo>
                    <a:lnTo>
                      <a:pt x="0" y="47"/>
                    </a:lnTo>
                    <a:lnTo>
                      <a:pt x="69" y="0"/>
                    </a:lnTo>
                    <a:lnTo>
                      <a:pt x="76" y="83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56" name="Freeform 959"/>
              <p:cNvSpPr>
                <a:spLocks noChangeArrowheads="1"/>
              </p:cNvSpPr>
              <p:nvPr/>
            </p:nvSpPr>
            <p:spPr bwMode="auto">
              <a:xfrm>
                <a:off x="833" y="76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2 h 2"/>
                  <a:gd name="T12" fmla="*/ 0 w 2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57" name="Freeform 960"/>
              <p:cNvSpPr>
                <a:spLocks noEditPoints="1" noChangeArrowheads="1"/>
              </p:cNvSpPr>
              <p:nvPr/>
            </p:nvSpPr>
            <p:spPr bwMode="auto">
              <a:xfrm>
                <a:off x="804" y="766"/>
                <a:ext cx="29" cy="56"/>
              </a:xfrm>
              <a:custGeom>
                <a:avLst/>
                <a:gdLst>
                  <a:gd name="T0" fmla="*/ 0 w 29"/>
                  <a:gd name="T1" fmla="*/ 56 h 56"/>
                  <a:gd name="T2" fmla="*/ 3 w 29"/>
                  <a:gd name="T3" fmla="*/ 54 h 56"/>
                  <a:gd name="T4" fmla="*/ 3 w 29"/>
                  <a:gd name="T5" fmla="*/ 56 h 56"/>
                  <a:gd name="T6" fmla="*/ 3 w 29"/>
                  <a:gd name="T7" fmla="*/ 52 h 56"/>
                  <a:gd name="T8" fmla="*/ 5 w 29"/>
                  <a:gd name="T9" fmla="*/ 49 h 56"/>
                  <a:gd name="T10" fmla="*/ 5 w 29"/>
                  <a:gd name="T11" fmla="*/ 49 h 56"/>
                  <a:gd name="T12" fmla="*/ 3 w 29"/>
                  <a:gd name="T13" fmla="*/ 52 h 56"/>
                  <a:gd name="T14" fmla="*/ 5 w 29"/>
                  <a:gd name="T15" fmla="*/ 47 h 56"/>
                  <a:gd name="T16" fmla="*/ 7 w 29"/>
                  <a:gd name="T17" fmla="*/ 45 h 56"/>
                  <a:gd name="T18" fmla="*/ 7 w 29"/>
                  <a:gd name="T19" fmla="*/ 47 h 56"/>
                  <a:gd name="T20" fmla="*/ 7 w 29"/>
                  <a:gd name="T21" fmla="*/ 42 h 56"/>
                  <a:gd name="T22" fmla="*/ 10 w 29"/>
                  <a:gd name="T23" fmla="*/ 40 h 56"/>
                  <a:gd name="T24" fmla="*/ 10 w 29"/>
                  <a:gd name="T25" fmla="*/ 40 h 56"/>
                  <a:gd name="T26" fmla="*/ 7 w 29"/>
                  <a:gd name="T27" fmla="*/ 42 h 56"/>
                  <a:gd name="T28" fmla="*/ 10 w 29"/>
                  <a:gd name="T29" fmla="*/ 38 h 56"/>
                  <a:gd name="T30" fmla="*/ 12 w 29"/>
                  <a:gd name="T31" fmla="*/ 33 h 56"/>
                  <a:gd name="T32" fmla="*/ 10 w 29"/>
                  <a:gd name="T33" fmla="*/ 38 h 56"/>
                  <a:gd name="T34" fmla="*/ 12 w 29"/>
                  <a:gd name="T35" fmla="*/ 33 h 56"/>
                  <a:gd name="T36" fmla="*/ 15 w 29"/>
                  <a:gd name="T37" fmla="*/ 28 h 56"/>
                  <a:gd name="T38" fmla="*/ 15 w 29"/>
                  <a:gd name="T39" fmla="*/ 30 h 56"/>
                  <a:gd name="T40" fmla="*/ 12 w 29"/>
                  <a:gd name="T41" fmla="*/ 33 h 56"/>
                  <a:gd name="T42" fmla="*/ 15 w 29"/>
                  <a:gd name="T43" fmla="*/ 26 h 56"/>
                  <a:gd name="T44" fmla="*/ 17 w 29"/>
                  <a:gd name="T45" fmla="*/ 23 h 56"/>
                  <a:gd name="T46" fmla="*/ 15 w 29"/>
                  <a:gd name="T47" fmla="*/ 28 h 56"/>
                  <a:gd name="T48" fmla="*/ 17 w 29"/>
                  <a:gd name="T49" fmla="*/ 21 h 56"/>
                  <a:gd name="T50" fmla="*/ 19 w 29"/>
                  <a:gd name="T51" fmla="*/ 19 h 56"/>
                  <a:gd name="T52" fmla="*/ 19 w 29"/>
                  <a:gd name="T53" fmla="*/ 19 h 56"/>
                  <a:gd name="T54" fmla="*/ 17 w 29"/>
                  <a:gd name="T55" fmla="*/ 21 h 56"/>
                  <a:gd name="T56" fmla="*/ 19 w 29"/>
                  <a:gd name="T57" fmla="*/ 16 h 56"/>
                  <a:gd name="T58" fmla="*/ 22 w 29"/>
                  <a:gd name="T59" fmla="*/ 14 h 56"/>
                  <a:gd name="T60" fmla="*/ 19 w 29"/>
                  <a:gd name="T61" fmla="*/ 16 h 56"/>
                  <a:gd name="T62" fmla="*/ 22 w 29"/>
                  <a:gd name="T63" fmla="*/ 11 h 56"/>
                  <a:gd name="T64" fmla="*/ 24 w 29"/>
                  <a:gd name="T65" fmla="*/ 9 h 56"/>
                  <a:gd name="T66" fmla="*/ 24 w 29"/>
                  <a:gd name="T67" fmla="*/ 9 h 56"/>
                  <a:gd name="T68" fmla="*/ 22 w 29"/>
                  <a:gd name="T69" fmla="*/ 11 h 56"/>
                  <a:gd name="T70" fmla="*/ 24 w 29"/>
                  <a:gd name="T71" fmla="*/ 7 h 56"/>
                  <a:gd name="T72" fmla="*/ 26 w 29"/>
                  <a:gd name="T73" fmla="*/ 4 h 56"/>
                  <a:gd name="T74" fmla="*/ 24 w 29"/>
                  <a:gd name="T75" fmla="*/ 7 h 56"/>
                  <a:gd name="T76" fmla="*/ 26 w 29"/>
                  <a:gd name="T77" fmla="*/ 2 h 56"/>
                  <a:gd name="T78" fmla="*/ 29 w 29"/>
                  <a:gd name="T79" fmla="*/ 0 h 56"/>
                  <a:gd name="T80" fmla="*/ 29 w 29"/>
                  <a:gd name="T81" fmla="*/ 0 h 56"/>
                  <a:gd name="T82" fmla="*/ 26 w 29"/>
                  <a:gd name="T83" fmla="*/ 2 h 5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9"/>
                  <a:gd name="T127" fmla="*/ 0 h 56"/>
                  <a:gd name="T128" fmla="*/ 29 w 29"/>
                  <a:gd name="T129" fmla="*/ 56 h 5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9" h="56">
                    <a:moveTo>
                      <a:pt x="0" y="56"/>
                    </a:moveTo>
                    <a:lnTo>
                      <a:pt x="0" y="56"/>
                    </a:lnTo>
                    <a:lnTo>
                      <a:pt x="3" y="54"/>
                    </a:lnTo>
                    <a:lnTo>
                      <a:pt x="3" y="56"/>
                    </a:lnTo>
                    <a:lnTo>
                      <a:pt x="0" y="56"/>
                    </a:lnTo>
                    <a:close/>
                    <a:moveTo>
                      <a:pt x="3" y="52"/>
                    </a:moveTo>
                    <a:lnTo>
                      <a:pt x="3" y="52"/>
                    </a:lnTo>
                    <a:lnTo>
                      <a:pt x="5" y="49"/>
                    </a:lnTo>
                    <a:lnTo>
                      <a:pt x="5" y="52"/>
                    </a:lnTo>
                    <a:lnTo>
                      <a:pt x="3" y="52"/>
                    </a:lnTo>
                    <a:close/>
                    <a:moveTo>
                      <a:pt x="5" y="47"/>
                    </a:moveTo>
                    <a:lnTo>
                      <a:pt x="5" y="47"/>
                    </a:lnTo>
                    <a:lnTo>
                      <a:pt x="7" y="45"/>
                    </a:lnTo>
                    <a:lnTo>
                      <a:pt x="7" y="47"/>
                    </a:lnTo>
                    <a:lnTo>
                      <a:pt x="5" y="47"/>
                    </a:lnTo>
                    <a:close/>
                    <a:moveTo>
                      <a:pt x="7" y="42"/>
                    </a:moveTo>
                    <a:lnTo>
                      <a:pt x="7" y="42"/>
                    </a:lnTo>
                    <a:lnTo>
                      <a:pt x="10" y="40"/>
                    </a:lnTo>
                    <a:lnTo>
                      <a:pt x="7" y="42"/>
                    </a:lnTo>
                    <a:close/>
                    <a:moveTo>
                      <a:pt x="10" y="38"/>
                    </a:moveTo>
                    <a:lnTo>
                      <a:pt x="10" y="38"/>
                    </a:lnTo>
                    <a:lnTo>
                      <a:pt x="12" y="35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10" y="38"/>
                    </a:lnTo>
                    <a:close/>
                    <a:moveTo>
                      <a:pt x="12" y="33"/>
                    </a:moveTo>
                    <a:lnTo>
                      <a:pt x="12" y="30"/>
                    </a:lnTo>
                    <a:lnTo>
                      <a:pt x="15" y="28"/>
                    </a:lnTo>
                    <a:lnTo>
                      <a:pt x="15" y="30"/>
                    </a:lnTo>
                    <a:lnTo>
                      <a:pt x="12" y="33"/>
                    </a:lnTo>
                    <a:close/>
                    <a:moveTo>
                      <a:pt x="15" y="28"/>
                    </a:moveTo>
                    <a:lnTo>
                      <a:pt x="15" y="26"/>
                    </a:lnTo>
                    <a:lnTo>
                      <a:pt x="17" y="23"/>
                    </a:lnTo>
                    <a:lnTo>
                      <a:pt x="15" y="28"/>
                    </a:lnTo>
                    <a:close/>
                    <a:moveTo>
                      <a:pt x="17" y="21"/>
                    </a:moveTo>
                    <a:lnTo>
                      <a:pt x="17" y="21"/>
                    </a:lnTo>
                    <a:lnTo>
                      <a:pt x="19" y="19"/>
                    </a:lnTo>
                    <a:lnTo>
                      <a:pt x="17" y="21"/>
                    </a:lnTo>
                    <a:close/>
                    <a:moveTo>
                      <a:pt x="19" y="16"/>
                    </a:moveTo>
                    <a:lnTo>
                      <a:pt x="19" y="16"/>
                    </a:lnTo>
                    <a:lnTo>
                      <a:pt x="22" y="14"/>
                    </a:lnTo>
                    <a:lnTo>
                      <a:pt x="19" y="16"/>
                    </a:lnTo>
                    <a:close/>
                    <a:moveTo>
                      <a:pt x="22" y="11"/>
                    </a:moveTo>
                    <a:lnTo>
                      <a:pt x="22" y="11"/>
                    </a:lnTo>
                    <a:lnTo>
                      <a:pt x="24" y="9"/>
                    </a:lnTo>
                    <a:lnTo>
                      <a:pt x="22" y="11"/>
                    </a:lnTo>
                    <a:close/>
                    <a:moveTo>
                      <a:pt x="24" y="7"/>
                    </a:moveTo>
                    <a:lnTo>
                      <a:pt x="24" y="7"/>
                    </a:lnTo>
                    <a:lnTo>
                      <a:pt x="26" y="4"/>
                    </a:lnTo>
                    <a:lnTo>
                      <a:pt x="24" y="7"/>
                    </a:lnTo>
                    <a:close/>
                    <a:moveTo>
                      <a:pt x="26" y="2"/>
                    </a:moveTo>
                    <a:lnTo>
                      <a:pt x="26" y="2"/>
                    </a:lnTo>
                    <a:lnTo>
                      <a:pt x="29" y="0"/>
                    </a:lnTo>
                    <a:lnTo>
                      <a:pt x="26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58" name="Freeform 961"/>
              <p:cNvSpPr>
                <a:spLocks noChangeArrowheads="1"/>
              </p:cNvSpPr>
              <p:nvPr/>
            </p:nvSpPr>
            <p:spPr bwMode="auto">
              <a:xfrm>
                <a:off x="804" y="825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0 w 1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59" name="Freeform 962"/>
              <p:cNvSpPr>
                <a:spLocks noChangeArrowheads="1"/>
              </p:cNvSpPr>
              <p:nvPr/>
            </p:nvSpPr>
            <p:spPr bwMode="auto">
              <a:xfrm>
                <a:off x="792" y="775"/>
                <a:ext cx="74" cy="81"/>
              </a:xfrm>
              <a:custGeom>
                <a:avLst/>
                <a:gdLst>
                  <a:gd name="T0" fmla="*/ 74 w 74"/>
                  <a:gd name="T1" fmla="*/ 81 h 81"/>
                  <a:gd name="T2" fmla="*/ 0 w 74"/>
                  <a:gd name="T3" fmla="*/ 47 h 81"/>
                  <a:gd name="T4" fmla="*/ 57 w 74"/>
                  <a:gd name="T5" fmla="*/ 0 h 81"/>
                  <a:gd name="T6" fmla="*/ 74 w 74"/>
                  <a:gd name="T7" fmla="*/ 81 h 8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4"/>
                  <a:gd name="T13" fmla="*/ 0 h 81"/>
                  <a:gd name="T14" fmla="*/ 74 w 74"/>
                  <a:gd name="T15" fmla="*/ 81 h 8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4" h="81">
                    <a:moveTo>
                      <a:pt x="74" y="81"/>
                    </a:moveTo>
                    <a:lnTo>
                      <a:pt x="0" y="47"/>
                    </a:lnTo>
                    <a:lnTo>
                      <a:pt x="57" y="0"/>
                    </a:lnTo>
                    <a:lnTo>
                      <a:pt x="74" y="81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60" name="Freeform 963"/>
              <p:cNvSpPr>
                <a:spLocks noChangeArrowheads="1"/>
              </p:cNvSpPr>
              <p:nvPr/>
            </p:nvSpPr>
            <p:spPr bwMode="auto">
              <a:xfrm>
                <a:off x="847" y="775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2 h 2"/>
                  <a:gd name="T12" fmla="*/ 0 w 2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61" name="Freeform 964"/>
              <p:cNvSpPr>
                <a:spLocks noEditPoints="1" noChangeArrowheads="1"/>
              </p:cNvSpPr>
              <p:nvPr/>
            </p:nvSpPr>
            <p:spPr bwMode="auto">
              <a:xfrm>
                <a:off x="823" y="780"/>
                <a:ext cx="24" cy="52"/>
              </a:xfrm>
              <a:custGeom>
                <a:avLst/>
                <a:gdLst>
                  <a:gd name="T0" fmla="*/ 0 w 24"/>
                  <a:gd name="T1" fmla="*/ 50 h 52"/>
                  <a:gd name="T2" fmla="*/ 0 w 24"/>
                  <a:gd name="T3" fmla="*/ 47 h 52"/>
                  <a:gd name="T4" fmla="*/ 0 w 24"/>
                  <a:gd name="T5" fmla="*/ 52 h 52"/>
                  <a:gd name="T6" fmla="*/ 3 w 24"/>
                  <a:gd name="T7" fmla="*/ 45 h 52"/>
                  <a:gd name="T8" fmla="*/ 3 w 24"/>
                  <a:gd name="T9" fmla="*/ 42 h 52"/>
                  <a:gd name="T10" fmla="*/ 3 w 24"/>
                  <a:gd name="T11" fmla="*/ 42 h 52"/>
                  <a:gd name="T12" fmla="*/ 3 w 24"/>
                  <a:gd name="T13" fmla="*/ 45 h 52"/>
                  <a:gd name="T14" fmla="*/ 5 w 24"/>
                  <a:gd name="T15" fmla="*/ 40 h 52"/>
                  <a:gd name="T16" fmla="*/ 5 w 24"/>
                  <a:gd name="T17" fmla="*/ 38 h 52"/>
                  <a:gd name="T18" fmla="*/ 5 w 24"/>
                  <a:gd name="T19" fmla="*/ 40 h 52"/>
                  <a:gd name="T20" fmla="*/ 7 w 24"/>
                  <a:gd name="T21" fmla="*/ 35 h 52"/>
                  <a:gd name="T22" fmla="*/ 7 w 24"/>
                  <a:gd name="T23" fmla="*/ 33 h 52"/>
                  <a:gd name="T24" fmla="*/ 10 w 24"/>
                  <a:gd name="T25" fmla="*/ 33 h 52"/>
                  <a:gd name="T26" fmla="*/ 7 w 24"/>
                  <a:gd name="T27" fmla="*/ 35 h 52"/>
                  <a:gd name="T28" fmla="*/ 10 w 24"/>
                  <a:gd name="T29" fmla="*/ 28 h 52"/>
                  <a:gd name="T30" fmla="*/ 12 w 24"/>
                  <a:gd name="T31" fmla="*/ 26 h 52"/>
                  <a:gd name="T32" fmla="*/ 10 w 24"/>
                  <a:gd name="T33" fmla="*/ 31 h 52"/>
                  <a:gd name="T34" fmla="*/ 12 w 24"/>
                  <a:gd name="T35" fmla="*/ 24 h 52"/>
                  <a:gd name="T36" fmla="*/ 12 w 24"/>
                  <a:gd name="T37" fmla="*/ 21 h 52"/>
                  <a:gd name="T38" fmla="*/ 14 w 24"/>
                  <a:gd name="T39" fmla="*/ 21 h 52"/>
                  <a:gd name="T40" fmla="*/ 12 w 24"/>
                  <a:gd name="T41" fmla="*/ 24 h 52"/>
                  <a:gd name="T42" fmla="*/ 14 w 24"/>
                  <a:gd name="T43" fmla="*/ 19 h 52"/>
                  <a:gd name="T44" fmla="*/ 17 w 24"/>
                  <a:gd name="T45" fmla="*/ 16 h 52"/>
                  <a:gd name="T46" fmla="*/ 14 w 24"/>
                  <a:gd name="T47" fmla="*/ 19 h 52"/>
                  <a:gd name="T48" fmla="*/ 17 w 24"/>
                  <a:gd name="T49" fmla="*/ 14 h 52"/>
                  <a:gd name="T50" fmla="*/ 19 w 24"/>
                  <a:gd name="T51" fmla="*/ 9 h 52"/>
                  <a:gd name="T52" fmla="*/ 19 w 24"/>
                  <a:gd name="T53" fmla="*/ 12 h 52"/>
                  <a:gd name="T54" fmla="*/ 17 w 24"/>
                  <a:gd name="T55" fmla="*/ 14 h 52"/>
                  <a:gd name="T56" fmla="*/ 19 w 24"/>
                  <a:gd name="T57" fmla="*/ 7 h 52"/>
                  <a:gd name="T58" fmla="*/ 22 w 24"/>
                  <a:gd name="T59" fmla="*/ 5 h 52"/>
                  <a:gd name="T60" fmla="*/ 19 w 24"/>
                  <a:gd name="T61" fmla="*/ 7 h 52"/>
                  <a:gd name="T62" fmla="*/ 22 w 24"/>
                  <a:gd name="T63" fmla="*/ 2 h 52"/>
                  <a:gd name="T64" fmla="*/ 24 w 24"/>
                  <a:gd name="T65" fmla="*/ 0 h 52"/>
                  <a:gd name="T66" fmla="*/ 24 w 24"/>
                  <a:gd name="T67" fmla="*/ 0 h 52"/>
                  <a:gd name="T68" fmla="*/ 22 w 24"/>
                  <a:gd name="T69" fmla="*/ 2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4"/>
                  <a:gd name="T106" fmla="*/ 0 h 52"/>
                  <a:gd name="T107" fmla="*/ 24 w 24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4" h="52">
                    <a:moveTo>
                      <a:pt x="0" y="52"/>
                    </a:moveTo>
                    <a:lnTo>
                      <a:pt x="0" y="50"/>
                    </a:lnTo>
                    <a:lnTo>
                      <a:pt x="0" y="47"/>
                    </a:lnTo>
                    <a:lnTo>
                      <a:pt x="0" y="52"/>
                    </a:lnTo>
                    <a:close/>
                    <a:moveTo>
                      <a:pt x="3" y="45"/>
                    </a:moveTo>
                    <a:lnTo>
                      <a:pt x="3" y="45"/>
                    </a:lnTo>
                    <a:lnTo>
                      <a:pt x="3" y="42"/>
                    </a:lnTo>
                    <a:lnTo>
                      <a:pt x="3" y="45"/>
                    </a:lnTo>
                    <a:close/>
                    <a:moveTo>
                      <a:pt x="5" y="40"/>
                    </a:moveTo>
                    <a:lnTo>
                      <a:pt x="5" y="40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5" y="40"/>
                    </a:lnTo>
                    <a:close/>
                    <a:moveTo>
                      <a:pt x="7" y="35"/>
                    </a:moveTo>
                    <a:lnTo>
                      <a:pt x="7" y="35"/>
                    </a:lnTo>
                    <a:lnTo>
                      <a:pt x="7" y="33"/>
                    </a:lnTo>
                    <a:lnTo>
                      <a:pt x="7" y="31"/>
                    </a:lnTo>
                    <a:lnTo>
                      <a:pt x="10" y="33"/>
                    </a:lnTo>
                    <a:lnTo>
                      <a:pt x="7" y="35"/>
                    </a:lnTo>
                    <a:close/>
                    <a:moveTo>
                      <a:pt x="10" y="31"/>
                    </a:moveTo>
                    <a:lnTo>
                      <a:pt x="10" y="28"/>
                    </a:lnTo>
                    <a:lnTo>
                      <a:pt x="10" y="26"/>
                    </a:lnTo>
                    <a:lnTo>
                      <a:pt x="12" y="26"/>
                    </a:lnTo>
                    <a:lnTo>
                      <a:pt x="10" y="31"/>
                    </a:lnTo>
                    <a:close/>
                    <a:moveTo>
                      <a:pt x="12" y="24"/>
                    </a:moveTo>
                    <a:lnTo>
                      <a:pt x="12" y="24"/>
                    </a:lnTo>
                    <a:lnTo>
                      <a:pt x="12" y="21"/>
                    </a:lnTo>
                    <a:lnTo>
                      <a:pt x="14" y="21"/>
                    </a:lnTo>
                    <a:lnTo>
                      <a:pt x="12" y="24"/>
                    </a:lnTo>
                    <a:close/>
                    <a:moveTo>
                      <a:pt x="14" y="19"/>
                    </a:moveTo>
                    <a:lnTo>
                      <a:pt x="14" y="19"/>
                    </a:lnTo>
                    <a:lnTo>
                      <a:pt x="14" y="16"/>
                    </a:lnTo>
                    <a:lnTo>
                      <a:pt x="17" y="16"/>
                    </a:lnTo>
                    <a:lnTo>
                      <a:pt x="14" y="19"/>
                    </a:lnTo>
                    <a:close/>
                    <a:moveTo>
                      <a:pt x="17" y="14"/>
                    </a:moveTo>
                    <a:lnTo>
                      <a:pt x="17" y="14"/>
                    </a:lnTo>
                    <a:lnTo>
                      <a:pt x="19" y="9"/>
                    </a:lnTo>
                    <a:lnTo>
                      <a:pt x="19" y="12"/>
                    </a:lnTo>
                    <a:lnTo>
                      <a:pt x="17" y="14"/>
                    </a:lnTo>
                    <a:close/>
                    <a:moveTo>
                      <a:pt x="19" y="7"/>
                    </a:moveTo>
                    <a:lnTo>
                      <a:pt x="19" y="7"/>
                    </a:lnTo>
                    <a:lnTo>
                      <a:pt x="22" y="5"/>
                    </a:lnTo>
                    <a:lnTo>
                      <a:pt x="19" y="7"/>
                    </a:lnTo>
                    <a:close/>
                    <a:moveTo>
                      <a:pt x="22" y="2"/>
                    </a:moveTo>
                    <a:lnTo>
                      <a:pt x="22" y="2"/>
                    </a:lnTo>
                    <a:lnTo>
                      <a:pt x="24" y="0"/>
                    </a:lnTo>
                    <a:lnTo>
                      <a:pt x="22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62" name="Freeform 965"/>
              <p:cNvSpPr>
                <a:spLocks noChangeArrowheads="1"/>
              </p:cNvSpPr>
              <p:nvPr/>
            </p:nvSpPr>
            <p:spPr bwMode="auto">
              <a:xfrm>
                <a:off x="821" y="83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63" name="Freeform 966"/>
              <p:cNvSpPr>
                <a:spLocks noChangeArrowheads="1"/>
              </p:cNvSpPr>
              <p:nvPr/>
            </p:nvSpPr>
            <p:spPr bwMode="auto">
              <a:xfrm>
                <a:off x="745" y="780"/>
                <a:ext cx="55" cy="45"/>
              </a:xfrm>
              <a:custGeom>
                <a:avLst/>
                <a:gdLst>
                  <a:gd name="T0" fmla="*/ 55 w 55"/>
                  <a:gd name="T1" fmla="*/ 45 h 45"/>
                  <a:gd name="T2" fmla="*/ 0 w 55"/>
                  <a:gd name="T3" fmla="*/ 21 h 45"/>
                  <a:gd name="T4" fmla="*/ 40 w 55"/>
                  <a:gd name="T5" fmla="*/ 0 h 45"/>
                  <a:gd name="T6" fmla="*/ 55 w 55"/>
                  <a:gd name="T7" fmla="*/ 45 h 4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5"/>
                  <a:gd name="T13" fmla="*/ 0 h 45"/>
                  <a:gd name="T14" fmla="*/ 55 w 55"/>
                  <a:gd name="T15" fmla="*/ 45 h 4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5" h="45">
                    <a:moveTo>
                      <a:pt x="55" y="45"/>
                    </a:moveTo>
                    <a:lnTo>
                      <a:pt x="0" y="21"/>
                    </a:lnTo>
                    <a:lnTo>
                      <a:pt x="40" y="0"/>
                    </a:lnTo>
                    <a:lnTo>
                      <a:pt x="55" y="45"/>
                    </a:lnTo>
                    <a:close/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64" name="Freeform 967"/>
              <p:cNvSpPr>
                <a:spLocks noChangeArrowheads="1"/>
              </p:cNvSpPr>
              <p:nvPr/>
            </p:nvSpPr>
            <p:spPr bwMode="auto">
              <a:xfrm>
                <a:off x="811" y="737"/>
                <a:ext cx="86" cy="128"/>
              </a:xfrm>
              <a:custGeom>
                <a:avLst/>
                <a:gdLst>
                  <a:gd name="T0" fmla="*/ 74 w 86"/>
                  <a:gd name="T1" fmla="*/ 128 h 128"/>
                  <a:gd name="T2" fmla="*/ 0 w 86"/>
                  <a:gd name="T3" fmla="*/ 93 h 128"/>
                  <a:gd name="T4" fmla="*/ 86 w 86"/>
                  <a:gd name="T5" fmla="*/ 0 h 128"/>
                  <a:gd name="T6" fmla="*/ 74 w 86"/>
                  <a:gd name="T7" fmla="*/ 128 h 1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6"/>
                  <a:gd name="T13" fmla="*/ 0 h 128"/>
                  <a:gd name="T14" fmla="*/ 86 w 86"/>
                  <a:gd name="T15" fmla="*/ 128 h 1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6" h="128">
                    <a:moveTo>
                      <a:pt x="74" y="128"/>
                    </a:moveTo>
                    <a:lnTo>
                      <a:pt x="0" y="93"/>
                    </a:lnTo>
                    <a:lnTo>
                      <a:pt x="86" y="0"/>
                    </a:lnTo>
                    <a:lnTo>
                      <a:pt x="74" y="128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65" name="Freeform 968"/>
              <p:cNvSpPr>
                <a:spLocks noChangeArrowheads="1"/>
              </p:cNvSpPr>
              <p:nvPr/>
            </p:nvSpPr>
            <p:spPr bwMode="auto">
              <a:xfrm>
                <a:off x="897" y="74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66" name="Freeform 969"/>
              <p:cNvSpPr>
                <a:spLocks noEditPoints="1" noChangeArrowheads="1"/>
              </p:cNvSpPr>
              <p:nvPr/>
            </p:nvSpPr>
            <p:spPr bwMode="auto">
              <a:xfrm>
                <a:off x="849" y="742"/>
                <a:ext cx="48" cy="102"/>
              </a:xfrm>
              <a:custGeom>
                <a:avLst/>
                <a:gdLst>
                  <a:gd name="T0" fmla="*/ 0 w 48"/>
                  <a:gd name="T1" fmla="*/ 99 h 102"/>
                  <a:gd name="T2" fmla="*/ 0 w 48"/>
                  <a:gd name="T3" fmla="*/ 102 h 102"/>
                  <a:gd name="T4" fmla="*/ 3 w 48"/>
                  <a:gd name="T5" fmla="*/ 97 h 102"/>
                  <a:gd name="T6" fmla="*/ 3 w 48"/>
                  <a:gd name="T7" fmla="*/ 95 h 102"/>
                  <a:gd name="T8" fmla="*/ 5 w 48"/>
                  <a:gd name="T9" fmla="*/ 92 h 102"/>
                  <a:gd name="T10" fmla="*/ 5 w 48"/>
                  <a:gd name="T11" fmla="*/ 88 h 102"/>
                  <a:gd name="T12" fmla="*/ 5 w 48"/>
                  <a:gd name="T13" fmla="*/ 92 h 102"/>
                  <a:gd name="T14" fmla="*/ 7 w 48"/>
                  <a:gd name="T15" fmla="*/ 83 h 102"/>
                  <a:gd name="T16" fmla="*/ 7 w 48"/>
                  <a:gd name="T17" fmla="*/ 85 h 102"/>
                  <a:gd name="T18" fmla="*/ 10 w 48"/>
                  <a:gd name="T19" fmla="*/ 80 h 102"/>
                  <a:gd name="T20" fmla="*/ 10 w 48"/>
                  <a:gd name="T21" fmla="*/ 78 h 102"/>
                  <a:gd name="T22" fmla="*/ 12 w 48"/>
                  <a:gd name="T23" fmla="*/ 76 h 102"/>
                  <a:gd name="T24" fmla="*/ 12 w 48"/>
                  <a:gd name="T25" fmla="*/ 73 h 102"/>
                  <a:gd name="T26" fmla="*/ 12 w 48"/>
                  <a:gd name="T27" fmla="*/ 76 h 102"/>
                  <a:gd name="T28" fmla="*/ 14 w 48"/>
                  <a:gd name="T29" fmla="*/ 69 h 102"/>
                  <a:gd name="T30" fmla="*/ 14 w 48"/>
                  <a:gd name="T31" fmla="*/ 71 h 102"/>
                  <a:gd name="T32" fmla="*/ 17 w 48"/>
                  <a:gd name="T33" fmla="*/ 66 h 102"/>
                  <a:gd name="T34" fmla="*/ 17 w 48"/>
                  <a:gd name="T35" fmla="*/ 64 h 102"/>
                  <a:gd name="T36" fmla="*/ 19 w 48"/>
                  <a:gd name="T37" fmla="*/ 62 h 102"/>
                  <a:gd name="T38" fmla="*/ 19 w 48"/>
                  <a:gd name="T39" fmla="*/ 57 h 102"/>
                  <a:gd name="T40" fmla="*/ 19 w 48"/>
                  <a:gd name="T41" fmla="*/ 62 h 102"/>
                  <a:gd name="T42" fmla="*/ 22 w 48"/>
                  <a:gd name="T43" fmla="*/ 52 h 102"/>
                  <a:gd name="T44" fmla="*/ 22 w 48"/>
                  <a:gd name="T45" fmla="*/ 54 h 102"/>
                  <a:gd name="T46" fmla="*/ 24 w 48"/>
                  <a:gd name="T47" fmla="*/ 50 h 102"/>
                  <a:gd name="T48" fmla="*/ 24 w 48"/>
                  <a:gd name="T49" fmla="*/ 47 h 102"/>
                  <a:gd name="T50" fmla="*/ 26 w 48"/>
                  <a:gd name="T51" fmla="*/ 45 h 102"/>
                  <a:gd name="T52" fmla="*/ 26 w 48"/>
                  <a:gd name="T53" fmla="*/ 43 h 102"/>
                  <a:gd name="T54" fmla="*/ 26 w 48"/>
                  <a:gd name="T55" fmla="*/ 45 h 102"/>
                  <a:gd name="T56" fmla="*/ 29 w 48"/>
                  <a:gd name="T57" fmla="*/ 38 h 102"/>
                  <a:gd name="T58" fmla="*/ 29 w 48"/>
                  <a:gd name="T59" fmla="*/ 40 h 102"/>
                  <a:gd name="T60" fmla="*/ 31 w 48"/>
                  <a:gd name="T61" fmla="*/ 33 h 102"/>
                  <a:gd name="T62" fmla="*/ 31 w 48"/>
                  <a:gd name="T63" fmla="*/ 33 h 102"/>
                  <a:gd name="T64" fmla="*/ 33 w 48"/>
                  <a:gd name="T65" fmla="*/ 31 h 102"/>
                  <a:gd name="T66" fmla="*/ 33 w 48"/>
                  <a:gd name="T67" fmla="*/ 26 h 102"/>
                  <a:gd name="T68" fmla="*/ 33 w 48"/>
                  <a:gd name="T69" fmla="*/ 31 h 102"/>
                  <a:gd name="T70" fmla="*/ 36 w 48"/>
                  <a:gd name="T71" fmla="*/ 21 h 102"/>
                  <a:gd name="T72" fmla="*/ 36 w 48"/>
                  <a:gd name="T73" fmla="*/ 24 h 102"/>
                  <a:gd name="T74" fmla="*/ 38 w 48"/>
                  <a:gd name="T75" fmla="*/ 19 h 102"/>
                  <a:gd name="T76" fmla="*/ 38 w 48"/>
                  <a:gd name="T77" fmla="*/ 16 h 102"/>
                  <a:gd name="T78" fmla="*/ 41 w 48"/>
                  <a:gd name="T79" fmla="*/ 14 h 102"/>
                  <a:gd name="T80" fmla="*/ 41 w 48"/>
                  <a:gd name="T81" fmla="*/ 12 h 102"/>
                  <a:gd name="T82" fmla="*/ 41 w 48"/>
                  <a:gd name="T83" fmla="*/ 14 h 102"/>
                  <a:gd name="T84" fmla="*/ 43 w 48"/>
                  <a:gd name="T85" fmla="*/ 7 h 102"/>
                  <a:gd name="T86" fmla="*/ 43 w 48"/>
                  <a:gd name="T87" fmla="*/ 9 h 102"/>
                  <a:gd name="T88" fmla="*/ 45 w 48"/>
                  <a:gd name="T89" fmla="*/ 2 h 102"/>
                  <a:gd name="T90" fmla="*/ 48 w 48"/>
                  <a:gd name="T91" fmla="*/ 0 h 10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48"/>
                  <a:gd name="T139" fmla="*/ 0 h 102"/>
                  <a:gd name="T140" fmla="*/ 48 w 48"/>
                  <a:gd name="T141" fmla="*/ 102 h 10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48" h="102">
                    <a:moveTo>
                      <a:pt x="0" y="102"/>
                    </a:moveTo>
                    <a:lnTo>
                      <a:pt x="0" y="102"/>
                    </a:lnTo>
                    <a:lnTo>
                      <a:pt x="0" y="99"/>
                    </a:lnTo>
                    <a:lnTo>
                      <a:pt x="0" y="102"/>
                    </a:lnTo>
                    <a:close/>
                    <a:moveTo>
                      <a:pt x="3" y="97"/>
                    </a:moveTo>
                    <a:lnTo>
                      <a:pt x="3" y="97"/>
                    </a:lnTo>
                    <a:lnTo>
                      <a:pt x="3" y="92"/>
                    </a:lnTo>
                    <a:lnTo>
                      <a:pt x="3" y="95"/>
                    </a:lnTo>
                    <a:lnTo>
                      <a:pt x="3" y="97"/>
                    </a:lnTo>
                    <a:close/>
                    <a:moveTo>
                      <a:pt x="5" y="92"/>
                    </a:moveTo>
                    <a:lnTo>
                      <a:pt x="5" y="90"/>
                    </a:lnTo>
                    <a:lnTo>
                      <a:pt x="5" y="88"/>
                    </a:lnTo>
                    <a:lnTo>
                      <a:pt x="5" y="92"/>
                    </a:lnTo>
                    <a:close/>
                    <a:moveTo>
                      <a:pt x="7" y="85"/>
                    </a:moveTo>
                    <a:lnTo>
                      <a:pt x="7" y="85"/>
                    </a:lnTo>
                    <a:lnTo>
                      <a:pt x="7" y="83"/>
                    </a:lnTo>
                    <a:lnTo>
                      <a:pt x="7" y="85"/>
                    </a:lnTo>
                    <a:close/>
                    <a:moveTo>
                      <a:pt x="10" y="80"/>
                    </a:moveTo>
                    <a:lnTo>
                      <a:pt x="10" y="80"/>
                    </a:lnTo>
                    <a:lnTo>
                      <a:pt x="10" y="78"/>
                    </a:lnTo>
                    <a:lnTo>
                      <a:pt x="10" y="80"/>
                    </a:lnTo>
                    <a:close/>
                    <a:moveTo>
                      <a:pt x="12" y="76"/>
                    </a:moveTo>
                    <a:lnTo>
                      <a:pt x="12" y="76"/>
                    </a:lnTo>
                    <a:lnTo>
                      <a:pt x="12" y="73"/>
                    </a:lnTo>
                    <a:lnTo>
                      <a:pt x="12" y="76"/>
                    </a:lnTo>
                    <a:close/>
                    <a:moveTo>
                      <a:pt x="14" y="71"/>
                    </a:moveTo>
                    <a:lnTo>
                      <a:pt x="14" y="71"/>
                    </a:lnTo>
                    <a:lnTo>
                      <a:pt x="14" y="69"/>
                    </a:lnTo>
                    <a:lnTo>
                      <a:pt x="14" y="71"/>
                    </a:lnTo>
                    <a:close/>
                    <a:moveTo>
                      <a:pt x="17" y="66"/>
                    </a:moveTo>
                    <a:lnTo>
                      <a:pt x="17" y="66"/>
                    </a:lnTo>
                    <a:lnTo>
                      <a:pt x="17" y="62"/>
                    </a:lnTo>
                    <a:lnTo>
                      <a:pt x="17" y="64"/>
                    </a:lnTo>
                    <a:lnTo>
                      <a:pt x="17" y="66"/>
                    </a:lnTo>
                    <a:close/>
                    <a:moveTo>
                      <a:pt x="19" y="62"/>
                    </a:moveTo>
                    <a:lnTo>
                      <a:pt x="19" y="59"/>
                    </a:lnTo>
                    <a:lnTo>
                      <a:pt x="19" y="57"/>
                    </a:lnTo>
                    <a:lnTo>
                      <a:pt x="19" y="59"/>
                    </a:lnTo>
                    <a:lnTo>
                      <a:pt x="19" y="62"/>
                    </a:lnTo>
                    <a:close/>
                    <a:moveTo>
                      <a:pt x="22" y="54"/>
                    </a:moveTo>
                    <a:lnTo>
                      <a:pt x="22" y="54"/>
                    </a:lnTo>
                    <a:lnTo>
                      <a:pt x="22" y="52"/>
                    </a:lnTo>
                    <a:lnTo>
                      <a:pt x="22" y="54"/>
                    </a:lnTo>
                    <a:close/>
                    <a:moveTo>
                      <a:pt x="24" y="50"/>
                    </a:moveTo>
                    <a:lnTo>
                      <a:pt x="24" y="50"/>
                    </a:lnTo>
                    <a:lnTo>
                      <a:pt x="24" y="47"/>
                    </a:lnTo>
                    <a:lnTo>
                      <a:pt x="24" y="50"/>
                    </a:lnTo>
                    <a:close/>
                    <a:moveTo>
                      <a:pt x="26" y="45"/>
                    </a:moveTo>
                    <a:lnTo>
                      <a:pt x="26" y="45"/>
                    </a:lnTo>
                    <a:lnTo>
                      <a:pt x="26" y="43"/>
                    </a:lnTo>
                    <a:lnTo>
                      <a:pt x="26" y="45"/>
                    </a:lnTo>
                    <a:close/>
                    <a:moveTo>
                      <a:pt x="29" y="40"/>
                    </a:moveTo>
                    <a:lnTo>
                      <a:pt x="29" y="40"/>
                    </a:lnTo>
                    <a:lnTo>
                      <a:pt x="29" y="38"/>
                    </a:lnTo>
                    <a:lnTo>
                      <a:pt x="29" y="35"/>
                    </a:lnTo>
                    <a:lnTo>
                      <a:pt x="29" y="38"/>
                    </a:lnTo>
                    <a:lnTo>
                      <a:pt x="29" y="40"/>
                    </a:lnTo>
                    <a:close/>
                    <a:moveTo>
                      <a:pt x="31" y="35"/>
                    </a:moveTo>
                    <a:lnTo>
                      <a:pt x="31" y="33"/>
                    </a:lnTo>
                    <a:lnTo>
                      <a:pt x="31" y="31"/>
                    </a:lnTo>
                    <a:lnTo>
                      <a:pt x="31" y="33"/>
                    </a:lnTo>
                    <a:lnTo>
                      <a:pt x="31" y="35"/>
                    </a:lnTo>
                    <a:close/>
                    <a:moveTo>
                      <a:pt x="33" y="31"/>
                    </a:moveTo>
                    <a:lnTo>
                      <a:pt x="33" y="28"/>
                    </a:lnTo>
                    <a:lnTo>
                      <a:pt x="33" y="26"/>
                    </a:lnTo>
                    <a:lnTo>
                      <a:pt x="33" y="28"/>
                    </a:lnTo>
                    <a:lnTo>
                      <a:pt x="33" y="31"/>
                    </a:lnTo>
                    <a:close/>
                    <a:moveTo>
                      <a:pt x="36" y="24"/>
                    </a:moveTo>
                    <a:lnTo>
                      <a:pt x="36" y="24"/>
                    </a:lnTo>
                    <a:lnTo>
                      <a:pt x="36" y="21"/>
                    </a:lnTo>
                    <a:lnTo>
                      <a:pt x="36" y="24"/>
                    </a:lnTo>
                    <a:close/>
                    <a:moveTo>
                      <a:pt x="38" y="19"/>
                    </a:moveTo>
                    <a:lnTo>
                      <a:pt x="38" y="19"/>
                    </a:lnTo>
                    <a:lnTo>
                      <a:pt x="38" y="16"/>
                    </a:lnTo>
                    <a:lnTo>
                      <a:pt x="38" y="19"/>
                    </a:lnTo>
                    <a:close/>
                    <a:moveTo>
                      <a:pt x="41" y="14"/>
                    </a:moveTo>
                    <a:lnTo>
                      <a:pt x="41" y="14"/>
                    </a:lnTo>
                    <a:lnTo>
                      <a:pt x="41" y="12"/>
                    </a:lnTo>
                    <a:lnTo>
                      <a:pt x="41" y="14"/>
                    </a:lnTo>
                    <a:close/>
                    <a:moveTo>
                      <a:pt x="43" y="9"/>
                    </a:moveTo>
                    <a:lnTo>
                      <a:pt x="43" y="9"/>
                    </a:lnTo>
                    <a:lnTo>
                      <a:pt x="43" y="7"/>
                    </a:lnTo>
                    <a:lnTo>
                      <a:pt x="43" y="5"/>
                    </a:lnTo>
                    <a:lnTo>
                      <a:pt x="45" y="7"/>
                    </a:lnTo>
                    <a:lnTo>
                      <a:pt x="43" y="9"/>
                    </a:lnTo>
                    <a:close/>
                    <a:moveTo>
                      <a:pt x="45" y="5"/>
                    </a:moveTo>
                    <a:lnTo>
                      <a:pt x="45" y="2"/>
                    </a:lnTo>
                    <a:lnTo>
                      <a:pt x="45" y="0"/>
                    </a:lnTo>
                    <a:lnTo>
                      <a:pt x="48" y="0"/>
                    </a:lnTo>
                    <a:lnTo>
                      <a:pt x="45" y="5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67" name="Freeform 970"/>
              <p:cNvSpPr>
                <a:spLocks noChangeArrowheads="1"/>
              </p:cNvSpPr>
              <p:nvPr/>
            </p:nvSpPr>
            <p:spPr bwMode="auto">
              <a:xfrm>
                <a:off x="847" y="846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3 h 3"/>
                  <a:gd name="T12" fmla="*/ 0 w 1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68" name="Freeform 971"/>
              <p:cNvSpPr>
                <a:spLocks noChangeArrowheads="1"/>
              </p:cNvSpPr>
              <p:nvPr/>
            </p:nvSpPr>
            <p:spPr bwMode="auto">
              <a:xfrm>
                <a:off x="783" y="78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2 h 2"/>
                  <a:gd name="T12" fmla="*/ 2 w 2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69" name="Freeform 972"/>
              <p:cNvSpPr>
                <a:spLocks noEditPoints="1" noChangeArrowheads="1"/>
              </p:cNvSpPr>
              <p:nvPr/>
            </p:nvSpPr>
            <p:spPr bwMode="auto">
              <a:xfrm>
                <a:off x="771" y="785"/>
                <a:ext cx="12" cy="23"/>
              </a:xfrm>
              <a:custGeom>
                <a:avLst/>
                <a:gdLst>
                  <a:gd name="T0" fmla="*/ 0 w 12"/>
                  <a:gd name="T1" fmla="*/ 23 h 23"/>
                  <a:gd name="T2" fmla="*/ 0 w 12"/>
                  <a:gd name="T3" fmla="*/ 23 h 23"/>
                  <a:gd name="T4" fmla="*/ 3 w 12"/>
                  <a:gd name="T5" fmla="*/ 21 h 23"/>
                  <a:gd name="T6" fmla="*/ 3 w 12"/>
                  <a:gd name="T7" fmla="*/ 19 h 23"/>
                  <a:gd name="T8" fmla="*/ 3 w 12"/>
                  <a:gd name="T9" fmla="*/ 21 h 23"/>
                  <a:gd name="T10" fmla="*/ 3 w 12"/>
                  <a:gd name="T11" fmla="*/ 23 h 23"/>
                  <a:gd name="T12" fmla="*/ 0 w 12"/>
                  <a:gd name="T13" fmla="*/ 23 h 23"/>
                  <a:gd name="T14" fmla="*/ 3 w 12"/>
                  <a:gd name="T15" fmla="*/ 19 h 23"/>
                  <a:gd name="T16" fmla="*/ 3 w 12"/>
                  <a:gd name="T17" fmla="*/ 16 h 23"/>
                  <a:gd name="T18" fmla="*/ 5 w 12"/>
                  <a:gd name="T19" fmla="*/ 14 h 23"/>
                  <a:gd name="T20" fmla="*/ 5 w 12"/>
                  <a:gd name="T21" fmla="*/ 14 h 23"/>
                  <a:gd name="T22" fmla="*/ 5 w 12"/>
                  <a:gd name="T23" fmla="*/ 14 h 23"/>
                  <a:gd name="T24" fmla="*/ 5 w 12"/>
                  <a:gd name="T25" fmla="*/ 19 h 23"/>
                  <a:gd name="T26" fmla="*/ 3 w 12"/>
                  <a:gd name="T27" fmla="*/ 19 h 23"/>
                  <a:gd name="T28" fmla="*/ 5 w 12"/>
                  <a:gd name="T29" fmla="*/ 11 h 23"/>
                  <a:gd name="T30" fmla="*/ 5 w 12"/>
                  <a:gd name="T31" fmla="*/ 11 h 23"/>
                  <a:gd name="T32" fmla="*/ 7 w 12"/>
                  <a:gd name="T33" fmla="*/ 9 h 23"/>
                  <a:gd name="T34" fmla="*/ 7 w 12"/>
                  <a:gd name="T35" fmla="*/ 9 h 23"/>
                  <a:gd name="T36" fmla="*/ 7 w 12"/>
                  <a:gd name="T37" fmla="*/ 9 h 23"/>
                  <a:gd name="T38" fmla="*/ 7 w 12"/>
                  <a:gd name="T39" fmla="*/ 11 h 23"/>
                  <a:gd name="T40" fmla="*/ 5 w 12"/>
                  <a:gd name="T41" fmla="*/ 11 h 23"/>
                  <a:gd name="T42" fmla="*/ 7 w 12"/>
                  <a:gd name="T43" fmla="*/ 7 h 23"/>
                  <a:gd name="T44" fmla="*/ 7 w 12"/>
                  <a:gd name="T45" fmla="*/ 7 h 23"/>
                  <a:gd name="T46" fmla="*/ 10 w 12"/>
                  <a:gd name="T47" fmla="*/ 4 h 23"/>
                  <a:gd name="T48" fmla="*/ 10 w 12"/>
                  <a:gd name="T49" fmla="*/ 4 h 23"/>
                  <a:gd name="T50" fmla="*/ 10 w 12"/>
                  <a:gd name="T51" fmla="*/ 4 h 23"/>
                  <a:gd name="T52" fmla="*/ 10 w 12"/>
                  <a:gd name="T53" fmla="*/ 7 h 23"/>
                  <a:gd name="T54" fmla="*/ 7 w 12"/>
                  <a:gd name="T55" fmla="*/ 7 h 23"/>
                  <a:gd name="T56" fmla="*/ 10 w 12"/>
                  <a:gd name="T57" fmla="*/ 2 h 23"/>
                  <a:gd name="T58" fmla="*/ 10 w 12"/>
                  <a:gd name="T59" fmla="*/ 2 h 23"/>
                  <a:gd name="T60" fmla="*/ 12 w 12"/>
                  <a:gd name="T61" fmla="*/ 0 h 23"/>
                  <a:gd name="T62" fmla="*/ 12 w 12"/>
                  <a:gd name="T63" fmla="*/ 0 h 23"/>
                  <a:gd name="T64" fmla="*/ 12 w 12"/>
                  <a:gd name="T65" fmla="*/ 0 h 23"/>
                  <a:gd name="T66" fmla="*/ 12 w 12"/>
                  <a:gd name="T67" fmla="*/ 2 h 23"/>
                  <a:gd name="T68" fmla="*/ 10 w 12"/>
                  <a:gd name="T69" fmla="*/ 2 h 2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2"/>
                  <a:gd name="T106" fmla="*/ 0 h 23"/>
                  <a:gd name="T107" fmla="*/ 12 w 12"/>
                  <a:gd name="T108" fmla="*/ 23 h 2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2" h="23">
                    <a:moveTo>
                      <a:pt x="0" y="23"/>
                    </a:moveTo>
                    <a:lnTo>
                      <a:pt x="0" y="23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3" y="21"/>
                    </a:lnTo>
                    <a:lnTo>
                      <a:pt x="3" y="23"/>
                    </a:lnTo>
                    <a:lnTo>
                      <a:pt x="0" y="23"/>
                    </a:lnTo>
                    <a:close/>
                    <a:moveTo>
                      <a:pt x="3" y="19"/>
                    </a:moveTo>
                    <a:lnTo>
                      <a:pt x="3" y="16"/>
                    </a:lnTo>
                    <a:lnTo>
                      <a:pt x="5" y="14"/>
                    </a:lnTo>
                    <a:lnTo>
                      <a:pt x="5" y="19"/>
                    </a:lnTo>
                    <a:lnTo>
                      <a:pt x="3" y="19"/>
                    </a:lnTo>
                    <a:close/>
                    <a:moveTo>
                      <a:pt x="5" y="11"/>
                    </a:moveTo>
                    <a:lnTo>
                      <a:pt x="5" y="11"/>
                    </a:lnTo>
                    <a:lnTo>
                      <a:pt x="7" y="9"/>
                    </a:lnTo>
                    <a:lnTo>
                      <a:pt x="7" y="11"/>
                    </a:lnTo>
                    <a:lnTo>
                      <a:pt x="5" y="11"/>
                    </a:lnTo>
                    <a:close/>
                    <a:moveTo>
                      <a:pt x="7" y="7"/>
                    </a:moveTo>
                    <a:lnTo>
                      <a:pt x="7" y="7"/>
                    </a:lnTo>
                    <a:lnTo>
                      <a:pt x="10" y="4"/>
                    </a:lnTo>
                    <a:lnTo>
                      <a:pt x="10" y="7"/>
                    </a:lnTo>
                    <a:lnTo>
                      <a:pt x="7" y="7"/>
                    </a:lnTo>
                    <a:close/>
                    <a:moveTo>
                      <a:pt x="10" y="2"/>
                    </a:moveTo>
                    <a:lnTo>
                      <a:pt x="10" y="2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70" name="Freeform 973"/>
              <p:cNvSpPr>
                <a:spLocks noChangeArrowheads="1"/>
              </p:cNvSpPr>
              <p:nvPr/>
            </p:nvSpPr>
            <p:spPr bwMode="auto">
              <a:xfrm>
                <a:off x="771" y="8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71" name="Freeform 974"/>
              <p:cNvSpPr>
                <a:spLocks noChangeArrowheads="1"/>
              </p:cNvSpPr>
              <p:nvPr/>
            </p:nvSpPr>
            <p:spPr bwMode="auto">
              <a:xfrm>
                <a:off x="842" y="818"/>
                <a:ext cx="76" cy="61"/>
              </a:xfrm>
              <a:custGeom>
                <a:avLst/>
                <a:gdLst>
                  <a:gd name="T0" fmla="*/ 76 w 76"/>
                  <a:gd name="T1" fmla="*/ 61 h 61"/>
                  <a:gd name="T2" fmla="*/ 0 w 76"/>
                  <a:gd name="T3" fmla="*/ 28 h 61"/>
                  <a:gd name="T4" fmla="*/ 59 w 76"/>
                  <a:gd name="T5" fmla="*/ 0 h 61"/>
                  <a:gd name="T6" fmla="*/ 76 w 76"/>
                  <a:gd name="T7" fmla="*/ 61 h 6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6"/>
                  <a:gd name="T13" fmla="*/ 0 h 61"/>
                  <a:gd name="T14" fmla="*/ 76 w 76"/>
                  <a:gd name="T15" fmla="*/ 61 h 6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6" h="61">
                    <a:moveTo>
                      <a:pt x="76" y="61"/>
                    </a:moveTo>
                    <a:lnTo>
                      <a:pt x="0" y="28"/>
                    </a:lnTo>
                    <a:lnTo>
                      <a:pt x="59" y="0"/>
                    </a:lnTo>
                    <a:lnTo>
                      <a:pt x="76" y="61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72" name="Freeform 975"/>
              <p:cNvSpPr>
                <a:spLocks noChangeArrowheads="1"/>
              </p:cNvSpPr>
              <p:nvPr/>
            </p:nvSpPr>
            <p:spPr bwMode="auto">
              <a:xfrm>
                <a:off x="899" y="81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2 h 2"/>
                  <a:gd name="T12" fmla="*/ 0 w 2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73" name="Freeform 976"/>
              <p:cNvSpPr>
                <a:spLocks noEditPoints="1" noChangeArrowheads="1"/>
              </p:cNvSpPr>
              <p:nvPr/>
            </p:nvSpPr>
            <p:spPr bwMode="auto">
              <a:xfrm>
                <a:off x="882" y="822"/>
                <a:ext cx="17" cy="36"/>
              </a:xfrm>
              <a:custGeom>
                <a:avLst/>
                <a:gdLst>
                  <a:gd name="T0" fmla="*/ 0 w 17"/>
                  <a:gd name="T1" fmla="*/ 36 h 36"/>
                  <a:gd name="T2" fmla="*/ 0 w 17"/>
                  <a:gd name="T3" fmla="*/ 36 h 36"/>
                  <a:gd name="T4" fmla="*/ 0 w 17"/>
                  <a:gd name="T5" fmla="*/ 34 h 36"/>
                  <a:gd name="T6" fmla="*/ 0 w 17"/>
                  <a:gd name="T7" fmla="*/ 34 h 36"/>
                  <a:gd name="T8" fmla="*/ 3 w 17"/>
                  <a:gd name="T9" fmla="*/ 34 h 36"/>
                  <a:gd name="T10" fmla="*/ 0 w 17"/>
                  <a:gd name="T11" fmla="*/ 36 h 36"/>
                  <a:gd name="T12" fmla="*/ 0 w 17"/>
                  <a:gd name="T13" fmla="*/ 36 h 36"/>
                  <a:gd name="T14" fmla="*/ 3 w 17"/>
                  <a:gd name="T15" fmla="*/ 31 h 36"/>
                  <a:gd name="T16" fmla="*/ 3 w 17"/>
                  <a:gd name="T17" fmla="*/ 31 h 36"/>
                  <a:gd name="T18" fmla="*/ 3 w 17"/>
                  <a:gd name="T19" fmla="*/ 29 h 36"/>
                  <a:gd name="T20" fmla="*/ 5 w 17"/>
                  <a:gd name="T21" fmla="*/ 29 h 36"/>
                  <a:gd name="T22" fmla="*/ 5 w 17"/>
                  <a:gd name="T23" fmla="*/ 29 h 36"/>
                  <a:gd name="T24" fmla="*/ 3 w 17"/>
                  <a:gd name="T25" fmla="*/ 31 h 36"/>
                  <a:gd name="T26" fmla="*/ 3 w 17"/>
                  <a:gd name="T27" fmla="*/ 31 h 36"/>
                  <a:gd name="T28" fmla="*/ 5 w 17"/>
                  <a:gd name="T29" fmla="*/ 27 h 36"/>
                  <a:gd name="T30" fmla="*/ 5 w 17"/>
                  <a:gd name="T31" fmla="*/ 24 h 36"/>
                  <a:gd name="T32" fmla="*/ 5 w 17"/>
                  <a:gd name="T33" fmla="*/ 22 h 36"/>
                  <a:gd name="T34" fmla="*/ 8 w 17"/>
                  <a:gd name="T35" fmla="*/ 22 h 36"/>
                  <a:gd name="T36" fmla="*/ 8 w 17"/>
                  <a:gd name="T37" fmla="*/ 22 h 36"/>
                  <a:gd name="T38" fmla="*/ 5 w 17"/>
                  <a:gd name="T39" fmla="*/ 27 h 36"/>
                  <a:gd name="T40" fmla="*/ 5 w 17"/>
                  <a:gd name="T41" fmla="*/ 27 h 36"/>
                  <a:gd name="T42" fmla="*/ 8 w 17"/>
                  <a:gd name="T43" fmla="*/ 19 h 36"/>
                  <a:gd name="T44" fmla="*/ 8 w 17"/>
                  <a:gd name="T45" fmla="*/ 19 h 36"/>
                  <a:gd name="T46" fmla="*/ 8 w 17"/>
                  <a:gd name="T47" fmla="*/ 17 h 36"/>
                  <a:gd name="T48" fmla="*/ 10 w 17"/>
                  <a:gd name="T49" fmla="*/ 17 h 36"/>
                  <a:gd name="T50" fmla="*/ 10 w 17"/>
                  <a:gd name="T51" fmla="*/ 17 h 36"/>
                  <a:gd name="T52" fmla="*/ 8 w 17"/>
                  <a:gd name="T53" fmla="*/ 19 h 36"/>
                  <a:gd name="T54" fmla="*/ 8 w 17"/>
                  <a:gd name="T55" fmla="*/ 19 h 36"/>
                  <a:gd name="T56" fmla="*/ 10 w 17"/>
                  <a:gd name="T57" fmla="*/ 15 h 36"/>
                  <a:gd name="T58" fmla="*/ 10 w 17"/>
                  <a:gd name="T59" fmla="*/ 15 h 36"/>
                  <a:gd name="T60" fmla="*/ 12 w 17"/>
                  <a:gd name="T61" fmla="*/ 12 h 36"/>
                  <a:gd name="T62" fmla="*/ 12 w 17"/>
                  <a:gd name="T63" fmla="*/ 12 h 36"/>
                  <a:gd name="T64" fmla="*/ 12 w 17"/>
                  <a:gd name="T65" fmla="*/ 12 h 36"/>
                  <a:gd name="T66" fmla="*/ 10 w 17"/>
                  <a:gd name="T67" fmla="*/ 15 h 36"/>
                  <a:gd name="T68" fmla="*/ 10 w 17"/>
                  <a:gd name="T69" fmla="*/ 15 h 36"/>
                  <a:gd name="T70" fmla="*/ 12 w 17"/>
                  <a:gd name="T71" fmla="*/ 10 h 36"/>
                  <a:gd name="T72" fmla="*/ 12 w 17"/>
                  <a:gd name="T73" fmla="*/ 8 h 36"/>
                  <a:gd name="T74" fmla="*/ 15 w 17"/>
                  <a:gd name="T75" fmla="*/ 5 h 36"/>
                  <a:gd name="T76" fmla="*/ 15 w 17"/>
                  <a:gd name="T77" fmla="*/ 5 h 36"/>
                  <a:gd name="T78" fmla="*/ 15 w 17"/>
                  <a:gd name="T79" fmla="*/ 5 h 36"/>
                  <a:gd name="T80" fmla="*/ 12 w 17"/>
                  <a:gd name="T81" fmla="*/ 10 h 36"/>
                  <a:gd name="T82" fmla="*/ 12 w 17"/>
                  <a:gd name="T83" fmla="*/ 10 h 36"/>
                  <a:gd name="T84" fmla="*/ 15 w 17"/>
                  <a:gd name="T85" fmla="*/ 3 h 36"/>
                  <a:gd name="T86" fmla="*/ 15 w 17"/>
                  <a:gd name="T87" fmla="*/ 3 h 36"/>
                  <a:gd name="T88" fmla="*/ 17 w 17"/>
                  <a:gd name="T89" fmla="*/ 0 h 36"/>
                  <a:gd name="T90" fmla="*/ 17 w 17"/>
                  <a:gd name="T91" fmla="*/ 0 h 36"/>
                  <a:gd name="T92" fmla="*/ 17 w 17"/>
                  <a:gd name="T93" fmla="*/ 0 h 36"/>
                  <a:gd name="T94" fmla="*/ 15 w 17"/>
                  <a:gd name="T95" fmla="*/ 3 h 36"/>
                  <a:gd name="T96" fmla="*/ 15 w 17"/>
                  <a:gd name="T97" fmla="*/ 3 h 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7"/>
                  <a:gd name="T148" fmla="*/ 0 h 36"/>
                  <a:gd name="T149" fmla="*/ 17 w 17"/>
                  <a:gd name="T150" fmla="*/ 36 h 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7" h="36">
                    <a:moveTo>
                      <a:pt x="0" y="36"/>
                    </a:moveTo>
                    <a:lnTo>
                      <a:pt x="0" y="36"/>
                    </a:lnTo>
                    <a:lnTo>
                      <a:pt x="0" y="34"/>
                    </a:lnTo>
                    <a:lnTo>
                      <a:pt x="3" y="34"/>
                    </a:lnTo>
                    <a:lnTo>
                      <a:pt x="0" y="36"/>
                    </a:lnTo>
                    <a:close/>
                    <a:moveTo>
                      <a:pt x="3" y="31"/>
                    </a:moveTo>
                    <a:lnTo>
                      <a:pt x="3" y="31"/>
                    </a:lnTo>
                    <a:lnTo>
                      <a:pt x="3" y="29"/>
                    </a:lnTo>
                    <a:lnTo>
                      <a:pt x="5" y="29"/>
                    </a:lnTo>
                    <a:lnTo>
                      <a:pt x="3" y="31"/>
                    </a:lnTo>
                    <a:close/>
                    <a:moveTo>
                      <a:pt x="5" y="27"/>
                    </a:moveTo>
                    <a:lnTo>
                      <a:pt x="5" y="24"/>
                    </a:lnTo>
                    <a:lnTo>
                      <a:pt x="5" y="22"/>
                    </a:lnTo>
                    <a:lnTo>
                      <a:pt x="8" y="22"/>
                    </a:lnTo>
                    <a:lnTo>
                      <a:pt x="5" y="27"/>
                    </a:lnTo>
                    <a:close/>
                    <a:moveTo>
                      <a:pt x="8" y="19"/>
                    </a:moveTo>
                    <a:lnTo>
                      <a:pt x="8" y="19"/>
                    </a:lnTo>
                    <a:lnTo>
                      <a:pt x="8" y="17"/>
                    </a:lnTo>
                    <a:lnTo>
                      <a:pt x="10" y="17"/>
                    </a:lnTo>
                    <a:lnTo>
                      <a:pt x="8" y="19"/>
                    </a:lnTo>
                    <a:close/>
                    <a:moveTo>
                      <a:pt x="10" y="15"/>
                    </a:moveTo>
                    <a:lnTo>
                      <a:pt x="10" y="15"/>
                    </a:lnTo>
                    <a:lnTo>
                      <a:pt x="12" y="12"/>
                    </a:lnTo>
                    <a:lnTo>
                      <a:pt x="10" y="15"/>
                    </a:lnTo>
                    <a:close/>
                    <a:moveTo>
                      <a:pt x="12" y="10"/>
                    </a:moveTo>
                    <a:lnTo>
                      <a:pt x="12" y="8"/>
                    </a:lnTo>
                    <a:lnTo>
                      <a:pt x="15" y="5"/>
                    </a:lnTo>
                    <a:lnTo>
                      <a:pt x="12" y="10"/>
                    </a:lnTo>
                    <a:close/>
                    <a:moveTo>
                      <a:pt x="15" y="3"/>
                    </a:moveTo>
                    <a:lnTo>
                      <a:pt x="15" y="3"/>
                    </a:lnTo>
                    <a:lnTo>
                      <a:pt x="17" y="0"/>
                    </a:ln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74" name="Freeform 977"/>
              <p:cNvSpPr>
                <a:spLocks noChangeArrowheads="1"/>
              </p:cNvSpPr>
              <p:nvPr/>
            </p:nvSpPr>
            <p:spPr bwMode="auto">
              <a:xfrm>
                <a:off x="880" y="860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3 h 3"/>
                  <a:gd name="T12" fmla="*/ 0 w 1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75" name="Freeform 978"/>
              <p:cNvSpPr>
                <a:spLocks noChangeArrowheads="1"/>
              </p:cNvSpPr>
              <p:nvPr/>
            </p:nvSpPr>
            <p:spPr bwMode="auto">
              <a:xfrm>
                <a:off x="783" y="777"/>
                <a:ext cx="5" cy="5"/>
              </a:xfrm>
              <a:custGeom>
                <a:avLst/>
                <a:gdLst>
                  <a:gd name="T0" fmla="*/ 5 w 2"/>
                  <a:gd name="T1" fmla="*/ 5 h 2"/>
                  <a:gd name="T2" fmla="*/ 0 w 2"/>
                  <a:gd name="T3" fmla="*/ 5 h 2"/>
                  <a:gd name="T4" fmla="*/ 0 w 2"/>
                  <a:gd name="T5" fmla="*/ 3 h 2"/>
                  <a:gd name="T6" fmla="*/ 3 w 2"/>
                  <a:gd name="T7" fmla="*/ 0 h 2"/>
                  <a:gd name="T8" fmla="*/ 5 w 2"/>
                  <a:gd name="T9" fmla="*/ 5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76" name="Freeform 979"/>
              <p:cNvSpPr>
                <a:spLocks noChangeArrowheads="1"/>
              </p:cNvSpPr>
              <p:nvPr/>
            </p:nvSpPr>
            <p:spPr bwMode="auto">
              <a:xfrm>
                <a:off x="830" y="758"/>
                <a:ext cx="7" cy="5"/>
              </a:xfrm>
              <a:custGeom>
                <a:avLst/>
                <a:gdLst>
                  <a:gd name="T0" fmla="*/ 5 w 3"/>
                  <a:gd name="T1" fmla="*/ 5 h 2"/>
                  <a:gd name="T2" fmla="*/ 2 w 3"/>
                  <a:gd name="T3" fmla="*/ 5 h 2"/>
                  <a:gd name="T4" fmla="*/ 2 w 3"/>
                  <a:gd name="T5" fmla="*/ 3 h 2"/>
                  <a:gd name="T6" fmla="*/ 5 w 3"/>
                  <a:gd name="T7" fmla="*/ 0 h 2"/>
                  <a:gd name="T8" fmla="*/ 5 w 3"/>
                  <a:gd name="T9" fmla="*/ 5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2" y="2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77" name="Freeform 980"/>
              <p:cNvSpPr>
                <a:spLocks noChangeArrowheads="1"/>
              </p:cNvSpPr>
              <p:nvPr/>
            </p:nvSpPr>
            <p:spPr bwMode="auto">
              <a:xfrm>
                <a:off x="894" y="735"/>
                <a:ext cx="7" cy="5"/>
              </a:xfrm>
              <a:custGeom>
                <a:avLst/>
                <a:gdLst>
                  <a:gd name="T0" fmla="*/ 5 w 3"/>
                  <a:gd name="T1" fmla="*/ 5 h 2"/>
                  <a:gd name="T2" fmla="*/ 2 w 3"/>
                  <a:gd name="T3" fmla="*/ 5 h 2"/>
                  <a:gd name="T4" fmla="*/ 0 w 3"/>
                  <a:gd name="T5" fmla="*/ 3 h 2"/>
                  <a:gd name="T6" fmla="*/ 5 w 3"/>
                  <a:gd name="T7" fmla="*/ 0 h 2"/>
                  <a:gd name="T8" fmla="*/ 5 w 3"/>
                  <a:gd name="T9" fmla="*/ 5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2" y="2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78" name="Freeform 981"/>
              <p:cNvSpPr>
                <a:spLocks noChangeArrowheads="1"/>
              </p:cNvSpPr>
              <p:nvPr/>
            </p:nvSpPr>
            <p:spPr bwMode="auto">
              <a:xfrm>
                <a:off x="845" y="773"/>
                <a:ext cx="7" cy="4"/>
              </a:xfrm>
              <a:custGeom>
                <a:avLst/>
                <a:gdLst>
                  <a:gd name="T0" fmla="*/ 7 w 3"/>
                  <a:gd name="T1" fmla="*/ 4 h 2"/>
                  <a:gd name="T2" fmla="*/ 2 w 3"/>
                  <a:gd name="T3" fmla="*/ 4 h 2"/>
                  <a:gd name="T4" fmla="*/ 2 w 3"/>
                  <a:gd name="T5" fmla="*/ 2 h 2"/>
                  <a:gd name="T6" fmla="*/ 5 w 3"/>
                  <a:gd name="T7" fmla="*/ 0 h 2"/>
                  <a:gd name="T8" fmla="*/ 7 w 3"/>
                  <a:gd name="T9" fmla="*/ 4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79" name="Freeform 982"/>
              <p:cNvSpPr>
                <a:spLocks noChangeArrowheads="1"/>
              </p:cNvSpPr>
              <p:nvPr/>
            </p:nvSpPr>
            <p:spPr bwMode="auto">
              <a:xfrm>
                <a:off x="897" y="815"/>
                <a:ext cx="7" cy="7"/>
              </a:xfrm>
              <a:custGeom>
                <a:avLst/>
                <a:gdLst>
                  <a:gd name="T0" fmla="*/ 7 w 3"/>
                  <a:gd name="T1" fmla="*/ 5 h 3"/>
                  <a:gd name="T2" fmla="*/ 2 w 3"/>
                  <a:gd name="T3" fmla="*/ 5 h 3"/>
                  <a:gd name="T4" fmla="*/ 2 w 3"/>
                  <a:gd name="T5" fmla="*/ 2 h 3"/>
                  <a:gd name="T6" fmla="*/ 5 w 3"/>
                  <a:gd name="T7" fmla="*/ 0 h 3"/>
                  <a:gd name="T8" fmla="*/ 7 w 3"/>
                  <a:gd name="T9" fmla="*/ 5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3" y="2"/>
                    </a:moveTo>
                    <a:cubicBezTo>
                      <a:pt x="2" y="2"/>
                      <a:pt x="2" y="3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80" name="Freeform 983"/>
              <p:cNvSpPr>
                <a:spLocks noChangeArrowheads="1"/>
              </p:cNvSpPr>
              <p:nvPr/>
            </p:nvSpPr>
            <p:spPr bwMode="auto">
              <a:xfrm>
                <a:off x="965" y="1000"/>
                <a:ext cx="36" cy="76"/>
              </a:xfrm>
              <a:custGeom>
                <a:avLst/>
                <a:gdLst>
                  <a:gd name="T0" fmla="*/ 36 w 15"/>
                  <a:gd name="T1" fmla="*/ 33 h 32"/>
                  <a:gd name="T2" fmla="*/ 34 w 15"/>
                  <a:gd name="T3" fmla="*/ 24 h 32"/>
                  <a:gd name="T4" fmla="*/ 29 w 15"/>
                  <a:gd name="T5" fmla="*/ 19 h 32"/>
                  <a:gd name="T6" fmla="*/ 29 w 15"/>
                  <a:gd name="T7" fmla="*/ 19 h 32"/>
                  <a:gd name="T8" fmla="*/ 26 w 15"/>
                  <a:gd name="T9" fmla="*/ 19 h 32"/>
                  <a:gd name="T10" fmla="*/ 29 w 15"/>
                  <a:gd name="T11" fmla="*/ 17 h 32"/>
                  <a:gd name="T12" fmla="*/ 34 w 15"/>
                  <a:gd name="T13" fmla="*/ 12 h 32"/>
                  <a:gd name="T14" fmla="*/ 29 w 15"/>
                  <a:gd name="T15" fmla="*/ 0 h 32"/>
                  <a:gd name="T16" fmla="*/ 19 w 15"/>
                  <a:gd name="T17" fmla="*/ 7 h 32"/>
                  <a:gd name="T18" fmla="*/ 22 w 15"/>
                  <a:gd name="T19" fmla="*/ 14 h 32"/>
                  <a:gd name="T20" fmla="*/ 19 w 15"/>
                  <a:gd name="T21" fmla="*/ 17 h 32"/>
                  <a:gd name="T22" fmla="*/ 19 w 15"/>
                  <a:gd name="T23" fmla="*/ 17 h 32"/>
                  <a:gd name="T24" fmla="*/ 19 w 15"/>
                  <a:gd name="T25" fmla="*/ 17 h 32"/>
                  <a:gd name="T26" fmla="*/ 12 w 15"/>
                  <a:gd name="T27" fmla="*/ 17 h 32"/>
                  <a:gd name="T28" fmla="*/ 5 w 15"/>
                  <a:gd name="T29" fmla="*/ 24 h 32"/>
                  <a:gd name="T30" fmla="*/ 0 w 15"/>
                  <a:gd name="T31" fmla="*/ 36 h 32"/>
                  <a:gd name="T32" fmla="*/ 0 w 15"/>
                  <a:gd name="T33" fmla="*/ 40 h 32"/>
                  <a:gd name="T34" fmla="*/ 2 w 15"/>
                  <a:gd name="T35" fmla="*/ 45 h 32"/>
                  <a:gd name="T36" fmla="*/ 7 w 15"/>
                  <a:gd name="T37" fmla="*/ 43 h 32"/>
                  <a:gd name="T38" fmla="*/ 7 w 15"/>
                  <a:gd name="T39" fmla="*/ 38 h 32"/>
                  <a:gd name="T40" fmla="*/ 12 w 15"/>
                  <a:gd name="T41" fmla="*/ 26 h 32"/>
                  <a:gd name="T42" fmla="*/ 12 w 15"/>
                  <a:gd name="T43" fmla="*/ 24 h 32"/>
                  <a:gd name="T44" fmla="*/ 7 w 15"/>
                  <a:gd name="T45" fmla="*/ 40 h 32"/>
                  <a:gd name="T46" fmla="*/ 7 w 15"/>
                  <a:gd name="T47" fmla="*/ 40 h 32"/>
                  <a:gd name="T48" fmla="*/ 7 w 15"/>
                  <a:gd name="T49" fmla="*/ 40 h 32"/>
                  <a:gd name="T50" fmla="*/ 0 w 15"/>
                  <a:gd name="T51" fmla="*/ 66 h 32"/>
                  <a:gd name="T52" fmla="*/ 2 w 15"/>
                  <a:gd name="T53" fmla="*/ 71 h 32"/>
                  <a:gd name="T54" fmla="*/ 7 w 15"/>
                  <a:gd name="T55" fmla="*/ 69 h 32"/>
                  <a:gd name="T56" fmla="*/ 14 w 15"/>
                  <a:gd name="T57" fmla="*/ 47 h 32"/>
                  <a:gd name="T58" fmla="*/ 17 w 15"/>
                  <a:gd name="T59" fmla="*/ 50 h 32"/>
                  <a:gd name="T60" fmla="*/ 10 w 15"/>
                  <a:gd name="T61" fmla="*/ 71 h 32"/>
                  <a:gd name="T62" fmla="*/ 12 w 15"/>
                  <a:gd name="T63" fmla="*/ 76 h 32"/>
                  <a:gd name="T64" fmla="*/ 17 w 15"/>
                  <a:gd name="T65" fmla="*/ 71 h 32"/>
                  <a:gd name="T66" fmla="*/ 26 w 15"/>
                  <a:gd name="T67" fmla="*/ 45 h 32"/>
                  <a:gd name="T68" fmla="*/ 26 w 15"/>
                  <a:gd name="T69" fmla="*/ 45 h 32"/>
                  <a:gd name="T70" fmla="*/ 26 w 15"/>
                  <a:gd name="T71" fmla="*/ 45 h 32"/>
                  <a:gd name="T72" fmla="*/ 29 w 15"/>
                  <a:gd name="T73" fmla="*/ 31 h 32"/>
                  <a:gd name="T74" fmla="*/ 29 w 15"/>
                  <a:gd name="T75" fmla="*/ 31 h 32"/>
                  <a:gd name="T76" fmla="*/ 26 w 15"/>
                  <a:gd name="T77" fmla="*/ 43 h 32"/>
                  <a:gd name="T78" fmla="*/ 26 w 15"/>
                  <a:gd name="T79" fmla="*/ 47 h 32"/>
                  <a:gd name="T80" fmla="*/ 29 w 15"/>
                  <a:gd name="T81" fmla="*/ 52 h 32"/>
                  <a:gd name="T82" fmla="*/ 31 w 15"/>
                  <a:gd name="T83" fmla="*/ 50 h 32"/>
                  <a:gd name="T84" fmla="*/ 34 w 15"/>
                  <a:gd name="T85" fmla="*/ 45 h 32"/>
                  <a:gd name="T86" fmla="*/ 36 w 15"/>
                  <a:gd name="T87" fmla="*/ 33 h 3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5"/>
                  <a:gd name="T133" fmla="*/ 0 h 32"/>
                  <a:gd name="T134" fmla="*/ 15 w 15"/>
                  <a:gd name="T135" fmla="*/ 32 h 32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5" h="32">
                    <a:moveTo>
                      <a:pt x="15" y="14"/>
                    </a:moveTo>
                    <a:cubicBezTo>
                      <a:pt x="15" y="13"/>
                      <a:pt x="15" y="11"/>
                      <a:pt x="14" y="10"/>
                    </a:cubicBezTo>
                    <a:cubicBezTo>
                      <a:pt x="14" y="9"/>
                      <a:pt x="13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4" y="6"/>
                      <a:pt x="14" y="5"/>
                    </a:cubicBezTo>
                    <a:cubicBezTo>
                      <a:pt x="15" y="3"/>
                      <a:pt x="14" y="1"/>
                      <a:pt x="12" y="0"/>
                    </a:cubicBezTo>
                    <a:cubicBezTo>
                      <a:pt x="10" y="0"/>
                      <a:pt x="8" y="1"/>
                      <a:pt x="8" y="3"/>
                    </a:cubicBezTo>
                    <a:cubicBezTo>
                      <a:pt x="7" y="4"/>
                      <a:pt x="8" y="6"/>
                      <a:pt x="9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3" y="7"/>
                      <a:pt x="3" y="9"/>
                      <a:pt x="2" y="10"/>
                    </a:cubicBezTo>
                    <a:cubicBezTo>
                      <a:pt x="1" y="12"/>
                      <a:pt x="1" y="14"/>
                      <a:pt x="0" y="15"/>
                    </a:cubicBezTo>
                    <a:cubicBezTo>
                      <a:pt x="0" y="16"/>
                      <a:pt x="0" y="16"/>
                      <a:pt x="0" y="17"/>
                    </a:cubicBezTo>
                    <a:cubicBezTo>
                      <a:pt x="0" y="18"/>
                      <a:pt x="0" y="18"/>
                      <a:pt x="1" y="19"/>
                    </a:cubicBezTo>
                    <a:cubicBezTo>
                      <a:pt x="2" y="19"/>
                      <a:pt x="3" y="18"/>
                      <a:pt x="3" y="18"/>
                    </a:cubicBezTo>
                    <a:cubicBezTo>
                      <a:pt x="3" y="17"/>
                      <a:pt x="3" y="17"/>
                      <a:pt x="3" y="16"/>
                    </a:cubicBezTo>
                    <a:cubicBezTo>
                      <a:pt x="4" y="14"/>
                      <a:pt x="4" y="13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30"/>
                      <a:pt x="1" y="30"/>
                    </a:cubicBezTo>
                    <a:cubicBezTo>
                      <a:pt x="2" y="31"/>
                      <a:pt x="3" y="30"/>
                      <a:pt x="3" y="29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1"/>
                      <a:pt x="5" y="32"/>
                    </a:cubicBezTo>
                    <a:cubicBezTo>
                      <a:pt x="6" y="32"/>
                      <a:pt x="7" y="31"/>
                      <a:pt x="7" y="3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5"/>
                      <a:pt x="11" y="17"/>
                      <a:pt x="11" y="18"/>
                    </a:cubicBezTo>
                    <a:cubicBezTo>
                      <a:pt x="11" y="19"/>
                      <a:pt x="11" y="19"/>
                      <a:pt x="11" y="20"/>
                    </a:cubicBezTo>
                    <a:cubicBezTo>
                      <a:pt x="10" y="21"/>
                      <a:pt x="11" y="21"/>
                      <a:pt x="12" y="22"/>
                    </a:cubicBezTo>
                    <a:cubicBezTo>
                      <a:pt x="12" y="22"/>
                      <a:pt x="13" y="21"/>
                      <a:pt x="13" y="21"/>
                    </a:cubicBezTo>
                    <a:cubicBezTo>
                      <a:pt x="13" y="20"/>
                      <a:pt x="14" y="20"/>
                      <a:pt x="14" y="19"/>
                    </a:cubicBezTo>
                    <a:cubicBezTo>
                      <a:pt x="14" y="18"/>
                      <a:pt x="15" y="16"/>
                      <a:pt x="15" y="1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81" name="Freeform 984"/>
              <p:cNvSpPr>
                <a:spLocks noEditPoints="1" noChangeArrowheads="1"/>
              </p:cNvSpPr>
              <p:nvPr/>
            </p:nvSpPr>
            <p:spPr bwMode="auto">
              <a:xfrm>
                <a:off x="1005" y="1014"/>
                <a:ext cx="36" cy="74"/>
              </a:xfrm>
              <a:custGeom>
                <a:avLst/>
                <a:gdLst>
                  <a:gd name="T0" fmla="*/ 34 w 15"/>
                  <a:gd name="T1" fmla="*/ 48 h 31"/>
                  <a:gd name="T2" fmla="*/ 34 w 15"/>
                  <a:gd name="T3" fmla="*/ 43 h 31"/>
                  <a:gd name="T4" fmla="*/ 36 w 15"/>
                  <a:gd name="T5" fmla="*/ 31 h 31"/>
                  <a:gd name="T6" fmla="*/ 34 w 15"/>
                  <a:gd name="T7" fmla="*/ 21 h 31"/>
                  <a:gd name="T8" fmla="*/ 29 w 15"/>
                  <a:gd name="T9" fmla="*/ 19 h 31"/>
                  <a:gd name="T10" fmla="*/ 29 w 15"/>
                  <a:gd name="T11" fmla="*/ 19 h 31"/>
                  <a:gd name="T12" fmla="*/ 29 w 15"/>
                  <a:gd name="T13" fmla="*/ 19 h 31"/>
                  <a:gd name="T14" fmla="*/ 29 w 15"/>
                  <a:gd name="T15" fmla="*/ 17 h 31"/>
                  <a:gd name="T16" fmla="*/ 36 w 15"/>
                  <a:gd name="T17" fmla="*/ 12 h 31"/>
                  <a:gd name="T18" fmla="*/ 31 w 15"/>
                  <a:gd name="T19" fmla="*/ 0 h 31"/>
                  <a:gd name="T20" fmla="*/ 31 w 15"/>
                  <a:gd name="T21" fmla="*/ 0 h 31"/>
                  <a:gd name="T22" fmla="*/ 31 w 15"/>
                  <a:gd name="T23" fmla="*/ 0 h 31"/>
                  <a:gd name="T24" fmla="*/ 19 w 15"/>
                  <a:gd name="T25" fmla="*/ 7 h 31"/>
                  <a:gd name="T26" fmla="*/ 22 w 15"/>
                  <a:gd name="T27" fmla="*/ 14 h 31"/>
                  <a:gd name="T28" fmla="*/ 22 w 15"/>
                  <a:gd name="T29" fmla="*/ 17 h 31"/>
                  <a:gd name="T30" fmla="*/ 22 w 15"/>
                  <a:gd name="T31" fmla="*/ 17 h 31"/>
                  <a:gd name="T32" fmla="*/ 22 w 15"/>
                  <a:gd name="T33" fmla="*/ 17 h 31"/>
                  <a:gd name="T34" fmla="*/ 14 w 15"/>
                  <a:gd name="T35" fmla="*/ 17 h 31"/>
                  <a:gd name="T36" fmla="*/ 7 w 15"/>
                  <a:gd name="T37" fmla="*/ 24 h 31"/>
                  <a:gd name="T38" fmla="*/ 2 w 15"/>
                  <a:gd name="T39" fmla="*/ 36 h 31"/>
                  <a:gd name="T40" fmla="*/ 2 w 15"/>
                  <a:gd name="T41" fmla="*/ 38 h 31"/>
                  <a:gd name="T42" fmla="*/ 2 w 15"/>
                  <a:gd name="T43" fmla="*/ 41 h 31"/>
                  <a:gd name="T44" fmla="*/ 2 w 15"/>
                  <a:gd name="T45" fmla="*/ 45 h 31"/>
                  <a:gd name="T46" fmla="*/ 5 w 15"/>
                  <a:gd name="T47" fmla="*/ 48 h 31"/>
                  <a:gd name="T48" fmla="*/ 7 w 15"/>
                  <a:gd name="T49" fmla="*/ 50 h 31"/>
                  <a:gd name="T50" fmla="*/ 2 w 15"/>
                  <a:gd name="T51" fmla="*/ 67 h 31"/>
                  <a:gd name="T52" fmla="*/ 5 w 15"/>
                  <a:gd name="T53" fmla="*/ 72 h 31"/>
                  <a:gd name="T54" fmla="*/ 10 w 15"/>
                  <a:gd name="T55" fmla="*/ 67 h 31"/>
                  <a:gd name="T56" fmla="*/ 14 w 15"/>
                  <a:gd name="T57" fmla="*/ 53 h 31"/>
                  <a:gd name="T58" fmla="*/ 14 w 15"/>
                  <a:gd name="T59" fmla="*/ 53 h 31"/>
                  <a:gd name="T60" fmla="*/ 14 w 15"/>
                  <a:gd name="T61" fmla="*/ 53 h 31"/>
                  <a:gd name="T62" fmla="*/ 17 w 15"/>
                  <a:gd name="T63" fmla="*/ 53 h 31"/>
                  <a:gd name="T64" fmla="*/ 12 w 15"/>
                  <a:gd name="T65" fmla="*/ 69 h 31"/>
                  <a:gd name="T66" fmla="*/ 14 w 15"/>
                  <a:gd name="T67" fmla="*/ 74 h 31"/>
                  <a:gd name="T68" fmla="*/ 19 w 15"/>
                  <a:gd name="T69" fmla="*/ 72 h 31"/>
                  <a:gd name="T70" fmla="*/ 24 w 15"/>
                  <a:gd name="T71" fmla="*/ 55 h 31"/>
                  <a:gd name="T72" fmla="*/ 26 w 15"/>
                  <a:gd name="T73" fmla="*/ 55 h 31"/>
                  <a:gd name="T74" fmla="*/ 31 w 15"/>
                  <a:gd name="T75" fmla="*/ 53 h 31"/>
                  <a:gd name="T76" fmla="*/ 31 w 15"/>
                  <a:gd name="T77" fmla="*/ 50 h 31"/>
                  <a:gd name="T78" fmla="*/ 34 w 15"/>
                  <a:gd name="T79" fmla="*/ 48 h 31"/>
                  <a:gd name="T80" fmla="*/ 29 w 15"/>
                  <a:gd name="T81" fmla="*/ 38 h 31"/>
                  <a:gd name="T82" fmla="*/ 29 w 15"/>
                  <a:gd name="T83" fmla="*/ 36 h 31"/>
                  <a:gd name="T84" fmla="*/ 31 w 15"/>
                  <a:gd name="T85" fmla="*/ 29 h 31"/>
                  <a:gd name="T86" fmla="*/ 31 w 15"/>
                  <a:gd name="T87" fmla="*/ 31 h 31"/>
                  <a:gd name="T88" fmla="*/ 29 w 15"/>
                  <a:gd name="T89" fmla="*/ 38 h 31"/>
                  <a:gd name="T90" fmla="*/ 14 w 15"/>
                  <a:gd name="T91" fmla="*/ 24 h 31"/>
                  <a:gd name="T92" fmla="*/ 12 w 15"/>
                  <a:gd name="T93" fmla="*/ 31 h 31"/>
                  <a:gd name="T94" fmla="*/ 12 w 15"/>
                  <a:gd name="T95" fmla="*/ 31 h 31"/>
                  <a:gd name="T96" fmla="*/ 14 w 15"/>
                  <a:gd name="T97" fmla="*/ 26 h 31"/>
                  <a:gd name="T98" fmla="*/ 14 w 15"/>
                  <a:gd name="T99" fmla="*/ 24 h 3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5"/>
                  <a:gd name="T151" fmla="*/ 0 h 31"/>
                  <a:gd name="T152" fmla="*/ 15 w 15"/>
                  <a:gd name="T153" fmla="*/ 31 h 3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5" h="31">
                    <a:moveTo>
                      <a:pt x="14" y="20"/>
                    </a:moveTo>
                    <a:cubicBezTo>
                      <a:pt x="14" y="19"/>
                      <a:pt x="14" y="19"/>
                      <a:pt x="14" y="18"/>
                    </a:cubicBezTo>
                    <a:cubicBezTo>
                      <a:pt x="15" y="17"/>
                      <a:pt x="15" y="15"/>
                      <a:pt x="15" y="13"/>
                    </a:cubicBezTo>
                    <a:cubicBezTo>
                      <a:pt x="15" y="12"/>
                      <a:pt x="15" y="11"/>
                      <a:pt x="14" y="9"/>
                    </a:cubicBezTo>
                    <a:cubicBezTo>
                      <a:pt x="14" y="8"/>
                      <a:pt x="13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7"/>
                      <a:pt x="15" y="6"/>
                      <a:pt x="15" y="5"/>
                    </a:cubicBezTo>
                    <a:cubicBezTo>
                      <a:pt x="15" y="3"/>
                      <a:pt x="14" y="1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0"/>
                      <a:pt x="9" y="1"/>
                      <a:pt x="8" y="3"/>
                    </a:cubicBezTo>
                    <a:cubicBezTo>
                      <a:pt x="8" y="4"/>
                      <a:pt x="8" y="5"/>
                      <a:pt x="9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7"/>
                      <a:pt x="7" y="6"/>
                      <a:pt x="6" y="7"/>
                    </a:cubicBezTo>
                    <a:cubicBezTo>
                      <a:pt x="5" y="8"/>
                      <a:pt x="4" y="9"/>
                      <a:pt x="3" y="10"/>
                    </a:cubicBezTo>
                    <a:cubicBezTo>
                      <a:pt x="2" y="11"/>
                      <a:pt x="2" y="13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1" y="18"/>
                      <a:pt x="0" y="18"/>
                      <a:pt x="1" y="19"/>
                    </a:cubicBezTo>
                    <a:cubicBezTo>
                      <a:pt x="1" y="20"/>
                      <a:pt x="1" y="20"/>
                      <a:pt x="2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9"/>
                      <a:pt x="2" y="30"/>
                    </a:cubicBezTo>
                    <a:cubicBezTo>
                      <a:pt x="3" y="30"/>
                      <a:pt x="4" y="29"/>
                      <a:pt x="4" y="28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4" y="30"/>
                      <a:pt x="5" y="30"/>
                      <a:pt x="6" y="31"/>
                    </a:cubicBezTo>
                    <a:cubicBezTo>
                      <a:pt x="7" y="31"/>
                      <a:pt x="7" y="30"/>
                      <a:pt x="8" y="30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2" y="23"/>
                      <a:pt x="12" y="23"/>
                      <a:pt x="13" y="22"/>
                    </a:cubicBezTo>
                    <a:cubicBezTo>
                      <a:pt x="13" y="22"/>
                      <a:pt x="13" y="21"/>
                      <a:pt x="13" y="21"/>
                    </a:cubicBezTo>
                    <a:cubicBezTo>
                      <a:pt x="14" y="21"/>
                      <a:pt x="14" y="20"/>
                      <a:pt x="14" y="20"/>
                    </a:cubicBezTo>
                    <a:close/>
                    <a:moveTo>
                      <a:pt x="12" y="16"/>
                    </a:move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4"/>
                      <a:pt x="13" y="13"/>
                      <a:pt x="13" y="1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4"/>
                      <a:pt x="13" y="15"/>
                      <a:pt x="12" y="16"/>
                    </a:cubicBezTo>
                    <a:close/>
                    <a:moveTo>
                      <a:pt x="6" y="10"/>
                    </a:moveTo>
                    <a:cubicBezTo>
                      <a:pt x="6" y="11"/>
                      <a:pt x="5" y="12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2"/>
                      <a:pt x="5" y="11"/>
                      <a:pt x="6" y="11"/>
                    </a:cubicBez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82" name="Freeform 985"/>
              <p:cNvSpPr>
                <a:spLocks noChangeArrowheads="1"/>
              </p:cNvSpPr>
              <p:nvPr/>
            </p:nvSpPr>
            <p:spPr bwMode="auto">
              <a:xfrm>
                <a:off x="1356" y="121"/>
                <a:ext cx="40" cy="47"/>
              </a:xfrm>
              <a:custGeom>
                <a:avLst/>
                <a:gdLst>
                  <a:gd name="T0" fmla="*/ 40 w 17"/>
                  <a:gd name="T1" fmla="*/ 47 h 20"/>
                  <a:gd name="T2" fmla="*/ 0 w 17"/>
                  <a:gd name="T3" fmla="*/ 9 h 20"/>
                  <a:gd name="T4" fmla="*/ 16 w 17"/>
                  <a:gd name="T5" fmla="*/ 0 h 20"/>
                  <a:gd name="T6" fmla="*/ 40 w 17"/>
                  <a:gd name="T7" fmla="*/ 47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"/>
                  <a:gd name="T13" fmla="*/ 0 h 20"/>
                  <a:gd name="T14" fmla="*/ 17 w 17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" h="20">
                    <a:moveTo>
                      <a:pt x="17" y="2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2"/>
                      <a:pt x="4" y="1"/>
                      <a:pt x="7" y="0"/>
                    </a:cubicBezTo>
                    <a:lnTo>
                      <a:pt x="17" y="2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83" name="Freeform 986"/>
              <p:cNvSpPr>
                <a:spLocks noChangeArrowheads="1"/>
              </p:cNvSpPr>
              <p:nvPr/>
            </p:nvSpPr>
            <p:spPr bwMode="auto">
              <a:xfrm>
                <a:off x="1339" y="131"/>
                <a:ext cx="57" cy="49"/>
              </a:xfrm>
              <a:custGeom>
                <a:avLst/>
                <a:gdLst>
                  <a:gd name="T0" fmla="*/ 57 w 24"/>
                  <a:gd name="T1" fmla="*/ 37 h 21"/>
                  <a:gd name="T2" fmla="*/ 2 w 24"/>
                  <a:gd name="T3" fmla="*/ 49 h 21"/>
                  <a:gd name="T4" fmla="*/ 17 w 24"/>
                  <a:gd name="T5" fmla="*/ 0 h 21"/>
                  <a:gd name="T6" fmla="*/ 57 w 24"/>
                  <a:gd name="T7" fmla="*/ 37 h 2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1"/>
                  <a:gd name="T14" fmla="*/ 24 w 24"/>
                  <a:gd name="T15" fmla="*/ 21 h 2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1">
                    <a:moveTo>
                      <a:pt x="24" y="16"/>
                    </a:moveTo>
                    <a:cubicBezTo>
                      <a:pt x="1" y="21"/>
                      <a:pt x="1" y="21"/>
                      <a:pt x="1" y="21"/>
                    </a:cubicBezTo>
                    <a:cubicBezTo>
                      <a:pt x="0" y="13"/>
                      <a:pt x="2" y="6"/>
                      <a:pt x="7" y="0"/>
                    </a:cubicBezTo>
                    <a:lnTo>
                      <a:pt x="24" y="16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84" name="Freeform 987"/>
              <p:cNvSpPr>
                <a:spLocks noChangeArrowheads="1"/>
              </p:cNvSpPr>
              <p:nvPr/>
            </p:nvSpPr>
            <p:spPr bwMode="auto">
              <a:xfrm>
                <a:off x="1342" y="168"/>
                <a:ext cx="54" cy="22"/>
              </a:xfrm>
              <a:custGeom>
                <a:avLst/>
                <a:gdLst>
                  <a:gd name="T0" fmla="*/ 54 w 23"/>
                  <a:gd name="T1" fmla="*/ 0 h 9"/>
                  <a:gd name="T2" fmla="*/ 2 w 23"/>
                  <a:gd name="T3" fmla="*/ 22 h 9"/>
                  <a:gd name="T4" fmla="*/ 0 w 23"/>
                  <a:gd name="T5" fmla="*/ 12 h 9"/>
                  <a:gd name="T6" fmla="*/ 54 w 23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9"/>
                  <a:gd name="T14" fmla="*/ 23 w 2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9">
                    <a:moveTo>
                      <a:pt x="23" y="0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0" y="7"/>
                      <a:pt x="0" y="5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85" name="Freeform 988"/>
              <p:cNvSpPr>
                <a:spLocks noChangeArrowheads="1"/>
              </p:cNvSpPr>
              <p:nvPr/>
            </p:nvSpPr>
            <p:spPr bwMode="auto">
              <a:xfrm>
                <a:off x="1344" y="168"/>
                <a:ext cx="52" cy="57"/>
              </a:xfrm>
              <a:custGeom>
                <a:avLst/>
                <a:gdLst>
                  <a:gd name="T0" fmla="*/ 52 w 22"/>
                  <a:gd name="T1" fmla="*/ 0 h 24"/>
                  <a:gd name="T2" fmla="*/ 47 w 22"/>
                  <a:gd name="T3" fmla="*/ 57 h 24"/>
                  <a:gd name="T4" fmla="*/ 0 w 22"/>
                  <a:gd name="T5" fmla="*/ 21 h 24"/>
                  <a:gd name="T6" fmla="*/ 52 w 22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24"/>
                  <a:gd name="T14" fmla="*/ 22 w 22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24">
                    <a:moveTo>
                      <a:pt x="22" y="0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11" y="23"/>
                      <a:pt x="4" y="18"/>
                      <a:pt x="0" y="9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86" name="Freeform 989"/>
              <p:cNvSpPr>
                <a:spLocks noChangeArrowheads="1"/>
              </p:cNvSpPr>
              <p:nvPr/>
            </p:nvSpPr>
            <p:spPr bwMode="auto">
              <a:xfrm>
                <a:off x="1391" y="168"/>
                <a:ext cx="14" cy="57"/>
              </a:xfrm>
              <a:custGeom>
                <a:avLst/>
                <a:gdLst>
                  <a:gd name="T0" fmla="*/ 5 w 6"/>
                  <a:gd name="T1" fmla="*/ 0 h 24"/>
                  <a:gd name="T2" fmla="*/ 14 w 6"/>
                  <a:gd name="T3" fmla="*/ 55 h 24"/>
                  <a:gd name="T4" fmla="*/ 0 w 6"/>
                  <a:gd name="T5" fmla="*/ 57 h 24"/>
                  <a:gd name="T6" fmla="*/ 5 w 6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"/>
                  <a:gd name="T13" fmla="*/ 0 h 24"/>
                  <a:gd name="T14" fmla="*/ 6 w 6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" h="24">
                    <a:moveTo>
                      <a:pt x="2" y="0"/>
                    </a:moveTo>
                    <a:cubicBezTo>
                      <a:pt x="6" y="23"/>
                      <a:pt x="6" y="23"/>
                      <a:pt x="6" y="23"/>
                    </a:cubicBezTo>
                    <a:cubicBezTo>
                      <a:pt x="4" y="24"/>
                      <a:pt x="2" y="24"/>
                      <a:pt x="0" y="24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87" name="Freeform 990"/>
              <p:cNvSpPr>
                <a:spLocks noChangeArrowheads="1"/>
              </p:cNvSpPr>
              <p:nvPr/>
            </p:nvSpPr>
            <p:spPr bwMode="auto">
              <a:xfrm>
                <a:off x="1396" y="168"/>
                <a:ext cx="33" cy="55"/>
              </a:xfrm>
              <a:custGeom>
                <a:avLst/>
                <a:gdLst>
                  <a:gd name="T0" fmla="*/ 0 w 14"/>
                  <a:gd name="T1" fmla="*/ 0 h 23"/>
                  <a:gd name="T2" fmla="*/ 33 w 14"/>
                  <a:gd name="T3" fmla="*/ 45 h 23"/>
                  <a:gd name="T4" fmla="*/ 9 w 14"/>
                  <a:gd name="T5" fmla="*/ 55 h 23"/>
                  <a:gd name="T6" fmla="*/ 0 w 14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3"/>
                  <a:gd name="T14" fmla="*/ 14 w 14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3">
                    <a:moveTo>
                      <a:pt x="0" y="0"/>
                    </a:moveTo>
                    <a:cubicBezTo>
                      <a:pt x="14" y="19"/>
                      <a:pt x="14" y="19"/>
                      <a:pt x="14" y="19"/>
                    </a:cubicBezTo>
                    <a:cubicBezTo>
                      <a:pt x="11" y="21"/>
                      <a:pt x="8" y="23"/>
                      <a:pt x="4" y="2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88" name="Freeform 991"/>
              <p:cNvSpPr>
                <a:spLocks noChangeArrowheads="1"/>
              </p:cNvSpPr>
              <p:nvPr/>
            </p:nvSpPr>
            <p:spPr bwMode="auto">
              <a:xfrm>
                <a:off x="1396" y="166"/>
                <a:ext cx="57" cy="47"/>
              </a:xfrm>
              <a:custGeom>
                <a:avLst/>
                <a:gdLst>
                  <a:gd name="T0" fmla="*/ 0 w 24"/>
                  <a:gd name="T1" fmla="*/ 2 h 20"/>
                  <a:gd name="T2" fmla="*/ 55 w 24"/>
                  <a:gd name="T3" fmla="*/ 0 h 20"/>
                  <a:gd name="T4" fmla="*/ 33 w 24"/>
                  <a:gd name="T5" fmla="*/ 47 h 20"/>
                  <a:gd name="T6" fmla="*/ 0 w 24"/>
                  <a:gd name="T7" fmla="*/ 2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0"/>
                  <a:gd name="T14" fmla="*/ 24 w 24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0">
                    <a:moveTo>
                      <a:pt x="0" y="1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4" y="8"/>
                      <a:pt x="20" y="15"/>
                      <a:pt x="14" y="2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89" name="Freeform 992"/>
              <p:cNvSpPr>
                <a:spLocks noChangeArrowheads="1"/>
              </p:cNvSpPr>
              <p:nvPr/>
            </p:nvSpPr>
            <p:spPr bwMode="auto">
              <a:xfrm>
                <a:off x="1396" y="161"/>
                <a:ext cx="54" cy="7"/>
              </a:xfrm>
              <a:custGeom>
                <a:avLst/>
                <a:gdLst>
                  <a:gd name="T0" fmla="*/ 0 w 23"/>
                  <a:gd name="T1" fmla="*/ 7 h 3"/>
                  <a:gd name="T2" fmla="*/ 54 w 23"/>
                  <a:gd name="T3" fmla="*/ 0 h 3"/>
                  <a:gd name="T4" fmla="*/ 54 w 23"/>
                  <a:gd name="T5" fmla="*/ 5 h 3"/>
                  <a:gd name="T6" fmla="*/ 0 w 23"/>
                  <a:gd name="T7" fmla="*/ 7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3"/>
                  <a:gd name="T14" fmla="*/ 23 w 23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3">
                    <a:moveTo>
                      <a:pt x="0" y="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1"/>
                      <a:pt x="23" y="1"/>
                      <a:pt x="23" y="2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C77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90" name="Freeform 993"/>
              <p:cNvSpPr>
                <a:spLocks noChangeArrowheads="1"/>
              </p:cNvSpPr>
              <p:nvPr/>
            </p:nvSpPr>
            <p:spPr bwMode="auto">
              <a:xfrm>
                <a:off x="1396" y="150"/>
                <a:ext cx="54" cy="18"/>
              </a:xfrm>
              <a:custGeom>
                <a:avLst/>
                <a:gdLst>
                  <a:gd name="T0" fmla="*/ 0 w 23"/>
                  <a:gd name="T1" fmla="*/ 18 h 8"/>
                  <a:gd name="T2" fmla="*/ 49 w 23"/>
                  <a:gd name="T3" fmla="*/ 0 h 8"/>
                  <a:gd name="T4" fmla="*/ 54 w 23"/>
                  <a:gd name="T5" fmla="*/ 11 h 8"/>
                  <a:gd name="T6" fmla="*/ 0 w 23"/>
                  <a:gd name="T7" fmla="*/ 18 h 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8"/>
                  <a:gd name="T14" fmla="*/ 23 w 23"/>
                  <a:gd name="T15" fmla="*/ 8 h 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8">
                    <a:moveTo>
                      <a:pt x="0" y="8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2" y="1"/>
                      <a:pt x="22" y="3"/>
                      <a:pt x="23" y="5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E90E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91" name="Freeform 994"/>
              <p:cNvSpPr>
                <a:spLocks noChangeArrowheads="1"/>
              </p:cNvSpPr>
              <p:nvPr/>
            </p:nvSpPr>
            <p:spPr bwMode="auto">
              <a:xfrm>
                <a:off x="1396" y="128"/>
                <a:ext cx="50" cy="40"/>
              </a:xfrm>
              <a:custGeom>
                <a:avLst/>
                <a:gdLst>
                  <a:gd name="T0" fmla="*/ 0 w 21"/>
                  <a:gd name="T1" fmla="*/ 40 h 17"/>
                  <a:gd name="T2" fmla="*/ 36 w 21"/>
                  <a:gd name="T3" fmla="*/ 0 h 17"/>
                  <a:gd name="T4" fmla="*/ 50 w 21"/>
                  <a:gd name="T5" fmla="*/ 21 h 17"/>
                  <a:gd name="T6" fmla="*/ 0 w 21"/>
                  <a:gd name="T7" fmla="*/ 40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"/>
                  <a:gd name="T13" fmla="*/ 0 h 17"/>
                  <a:gd name="T14" fmla="*/ 21 w 21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" h="17">
                    <a:moveTo>
                      <a:pt x="0" y="17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8" y="3"/>
                      <a:pt x="20" y="5"/>
                      <a:pt x="21" y="9"/>
                    </a:cubicBez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92" name="Freeform 995"/>
              <p:cNvSpPr>
                <a:spLocks noChangeArrowheads="1"/>
              </p:cNvSpPr>
              <p:nvPr/>
            </p:nvSpPr>
            <p:spPr bwMode="auto">
              <a:xfrm>
                <a:off x="1396" y="116"/>
                <a:ext cx="35" cy="52"/>
              </a:xfrm>
              <a:custGeom>
                <a:avLst/>
                <a:gdLst>
                  <a:gd name="T0" fmla="*/ 0 w 15"/>
                  <a:gd name="T1" fmla="*/ 52 h 22"/>
                  <a:gd name="T2" fmla="*/ 12 w 15"/>
                  <a:gd name="T3" fmla="*/ 0 h 22"/>
                  <a:gd name="T4" fmla="*/ 35 w 15"/>
                  <a:gd name="T5" fmla="*/ 12 h 22"/>
                  <a:gd name="T6" fmla="*/ 0 w 15"/>
                  <a:gd name="T7" fmla="*/ 52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22"/>
                  <a:gd name="T14" fmla="*/ 15 w 15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22">
                    <a:moveTo>
                      <a:pt x="0" y="22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9" y="1"/>
                      <a:pt x="12" y="2"/>
                      <a:pt x="15" y="5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93" name="Freeform 996"/>
              <p:cNvSpPr>
                <a:spLocks noChangeArrowheads="1"/>
              </p:cNvSpPr>
              <p:nvPr/>
            </p:nvSpPr>
            <p:spPr bwMode="auto">
              <a:xfrm>
                <a:off x="1372" y="114"/>
                <a:ext cx="36" cy="54"/>
              </a:xfrm>
              <a:custGeom>
                <a:avLst/>
                <a:gdLst>
                  <a:gd name="T0" fmla="*/ 24 w 15"/>
                  <a:gd name="T1" fmla="*/ 54 h 23"/>
                  <a:gd name="T2" fmla="*/ 0 w 15"/>
                  <a:gd name="T3" fmla="*/ 7 h 23"/>
                  <a:gd name="T4" fmla="*/ 36 w 15"/>
                  <a:gd name="T5" fmla="*/ 2 h 23"/>
                  <a:gd name="T6" fmla="*/ 24 w 15"/>
                  <a:gd name="T7" fmla="*/ 54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23"/>
                  <a:gd name="T14" fmla="*/ 15 w 15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23">
                    <a:moveTo>
                      <a:pt x="10" y="2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5" y="0"/>
                      <a:pt x="10" y="0"/>
                      <a:pt x="15" y="1"/>
                    </a:cubicBezTo>
                    <a:lnTo>
                      <a:pt x="10" y="23"/>
                    </a:lnTo>
                    <a:close/>
                  </a:path>
                </a:pathLst>
              </a:custGeom>
              <a:solidFill>
                <a:srgbClr val="A307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94" name="Freeform 997"/>
              <p:cNvSpPr>
                <a:spLocks noChangeArrowheads="1"/>
              </p:cNvSpPr>
              <p:nvPr/>
            </p:nvSpPr>
            <p:spPr bwMode="auto">
              <a:xfrm>
                <a:off x="1330" y="107"/>
                <a:ext cx="130" cy="125"/>
              </a:xfrm>
              <a:custGeom>
                <a:avLst/>
                <a:gdLst>
                  <a:gd name="T0" fmla="*/ 121 w 55"/>
                  <a:gd name="T1" fmla="*/ 59 h 53"/>
                  <a:gd name="T2" fmla="*/ 121 w 55"/>
                  <a:gd name="T3" fmla="*/ 71 h 53"/>
                  <a:gd name="T4" fmla="*/ 116 w 55"/>
                  <a:gd name="T5" fmla="*/ 83 h 53"/>
                  <a:gd name="T6" fmla="*/ 73 w 55"/>
                  <a:gd name="T7" fmla="*/ 116 h 53"/>
                  <a:gd name="T8" fmla="*/ 71 w 55"/>
                  <a:gd name="T9" fmla="*/ 118 h 53"/>
                  <a:gd name="T10" fmla="*/ 59 w 55"/>
                  <a:gd name="T11" fmla="*/ 116 h 53"/>
                  <a:gd name="T12" fmla="*/ 17 w 55"/>
                  <a:gd name="T13" fmla="*/ 87 h 53"/>
                  <a:gd name="T14" fmla="*/ 12 w 55"/>
                  <a:gd name="T15" fmla="*/ 71 h 53"/>
                  <a:gd name="T16" fmla="*/ 19 w 55"/>
                  <a:gd name="T17" fmla="*/ 35 h 53"/>
                  <a:gd name="T18" fmla="*/ 38 w 55"/>
                  <a:gd name="T19" fmla="*/ 17 h 53"/>
                  <a:gd name="T20" fmla="*/ 52 w 55"/>
                  <a:gd name="T21" fmla="*/ 9 h 53"/>
                  <a:gd name="T22" fmla="*/ 52 w 55"/>
                  <a:gd name="T23" fmla="*/ 0 h 53"/>
                  <a:gd name="T24" fmla="*/ 33 w 55"/>
                  <a:gd name="T25" fmla="*/ 7 h 53"/>
                  <a:gd name="T26" fmla="*/ 12 w 55"/>
                  <a:gd name="T27" fmla="*/ 31 h 53"/>
                  <a:gd name="T28" fmla="*/ 2 w 55"/>
                  <a:gd name="T29" fmla="*/ 71 h 53"/>
                  <a:gd name="T30" fmla="*/ 9 w 55"/>
                  <a:gd name="T31" fmla="*/ 92 h 53"/>
                  <a:gd name="T32" fmla="*/ 59 w 55"/>
                  <a:gd name="T33" fmla="*/ 125 h 53"/>
                  <a:gd name="T34" fmla="*/ 71 w 55"/>
                  <a:gd name="T35" fmla="*/ 125 h 53"/>
                  <a:gd name="T36" fmla="*/ 76 w 55"/>
                  <a:gd name="T37" fmla="*/ 125 h 53"/>
                  <a:gd name="T38" fmla="*/ 125 w 55"/>
                  <a:gd name="T39" fmla="*/ 87 h 53"/>
                  <a:gd name="T40" fmla="*/ 128 w 55"/>
                  <a:gd name="T41" fmla="*/ 71 h 53"/>
                  <a:gd name="T42" fmla="*/ 130 w 55"/>
                  <a:gd name="T43" fmla="*/ 57 h 53"/>
                  <a:gd name="T44" fmla="*/ 121 w 55"/>
                  <a:gd name="T45" fmla="*/ 59 h 5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55"/>
                  <a:gd name="T70" fmla="*/ 0 h 53"/>
                  <a:gd name="T71" fmla="*/ 55 w 55"/>
                  <a:gd name="T72" fmla="*/ 53 h 53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55" h="53">
                    <a:moveTo>
                      <a:pt x="51" y="25"/>
                    </a:moveTo>
                    <a:cubicBezTo>
                      <a:pt x="51" y="26"/>
                      <a:pt x="51" y="28"/>
                      <a:pt x="51" y="30"/>
                    </a:cubicBezTo>
                    <a:cubicBezTo>
                      <a:pt x="50" y="32"/>
                      <a:pt x="50" y="33"/>
                      <a:pt x="49" y="35"/>
                    </a:cubicBezTo>
                    <a:cubicBezTo>
                      <a:pt x="46" y="43"/>
                      <a:pt x="39" y="48"/>
                      <a:pt x="31" y="49"/>
                    </a:cubicBezTo>
                    <a:cubicBezTo>
                      <a:pt x="31" y="49"/>
                      <a:pt x="30" y="49"/>
                      <a:pt x="30" y="50"/>
                    </a:cubicBezTo>
                    <a:cubicBezTo>
                      <a:pt x="28" y="50"/>
                      <a:pt x="27" y="50"/>
                      <a:pt x="25" y="49"/>
                    </a:cubicBezTo>
                    <a:cubicBezTo>
                      <a:pt x="17" y="49"/>
                      <a:pt x="11" y="44"/>
                      <a:pt x="7" y="37"/>
                    </a:cubicBezTo>
                    <a:cubicBezTo>
                      <a:pt x="6" y="35"/>
                      <a:pt x="5" y="32"/>
                      <a:pt x="5" y="30"/>
                    </a:cubicBezTo>
                    <a:cubicBezTo>
                      <a:pt x="4" y="24"/>
                      <a:pt x="5" y="20"/>
                      <a:pt x="8" y="15"/>
                    </a:cubicBezTo>
                    <a:cubicBezTo>
                      <a:pt x="10" y="11"/>
                      <a:pt x="12" y="9"/>
                      <a:pt x="16" y="7"/>
                    </a:cubicBezTo>
                    <a:cubicBezTo>
                      <a:pt x="18" y="5"/>
                      <a:pt x="20" y="4"/>
                      <a:pt x="22" y="4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9" y="1"/>
                      <a:pt x="17" y="2"/>
                      <a:pt x="14" y="3"/>
                    </a:cubicBezTo>
                    <a:cubicBezTo>
                      <a:pt x="10" y="6"/>
                      <a:pt x="7" y="9"/>
                      <a:pt x="5" y="13"/>
                    </a:cubicBezTo>
                    <a:cubicBezTo>
                      <a:pt x="1" y="18"/>
                      <a:pt x="0" y="24"/>
                      <a:pt x="1" y="30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8" y="47"/>
                      <a:pt x="16" y="52"/>
                      <a:pt x="25" y="53"/>
                    </a:cubicBezTo>
                    <a:cubicBezTo>
                      <a:pt x="27" y="53"/>
                      <a:pt x="28" y="53"/>
                      <a:pt x="30" y="53"/>
                    </a:cubicBezTo>
                    <a:cubicBezTo>
                      <a:pt x="31" y="53"/>
                      <a:pt x="31" y="53"/>
                      <a:pt x="32" y="53"/>
                    </a:cubicBezTo>
                    <a:cubicBezTo>
                      <a:pt x="41" y="52"/>
                      <a:pt x="49" y="46"/>
                      <a:pt x="53" y="37"/>
                    </a:cubicBezTo>
                    <a:cubicBezTo>
                      <a:pt x="54" y="34"/>
                      <a:pt x="54" y="32"/>
                      <a:pt x="54" y="30"/>
                    </a:cubicBezTo>
                    <a:cubicBezTo>
                      <a:pt x="55" y="28"/>
                      <a:pt x="55" y="26"/>
                      <a:pt x="55" y="24"/>
                    </a:cubicBezTo>
                    <a:lnTo>
                      <a:pt x="51" y="25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95" name="Freeform 998"/>
              <p:cNvSpPr>
                <a:spLocks noChangeArrowheads="1"/>
              </p:cNvSpPr>
              <p:nvPr/>
            </p:nvSpPr>
            <p:spPr bwMode="auto">
              <a:xfrm>
                <a:off x="1330" y="104"/>
                <a:ext cx="120" cy="133"/>
              </a:xfrm>
              <a:custGeom>
                <a:avLst/>
                <a:gdLst>
                  <a:gd name="T0" fmla="*/ 113 w 51"/>
                  <a:gd name="T1" fmla="*/ 93 h 56"/>
                  <a:gd name="T2" fmla="*/ 106 w 51"/>
                  <a:gd name="T3" fmla="*/ 102 h 56"/>
                  <a:gd name="T4" fmla="*/ 96 w 51"/>
                  <a:gd name="T5" fmla="*/ 112 h 56"/>
                  <a:gd name="T6" fmla="*/ 42 w 51"/>
                  <a:gd name="T7" fmla="*/ 114 h 56"/>
                  <a:gd name="T8" fmla="*/ 40 w 51"/>
                  <a:gd name="T9" fmla="*/ 114 h 56"/>
                  <a:gd name="T10" fmla="*/ 31 w 51"/>
                  <a:gd name="T11" fmla="*/ 107 h 56"/>
                  <a:gd name="T12" fmla="*/ 12 w 51"/>
                  <a:gd name="T13" fmla="*/ 59 h 56"/>
                  <a:gd name="T14" fmla="*/ 16 w 51"/>
                  <a:gd name="T15" fmla="*/ 43 h 56"/>
                  <a:gd name="T16" fmla="*/ 42 w 51"/>
                  <a:gd name="T17" fmla="*/ 17 h 56"/>
                  <a:gd name="T18" fmla="*/ 68 w 51"/>
                  <a:gd name="T19" fmla="*/ 10 h 56"/>
                  <a:gd name="T20" fmla="*/ 85 w 51"/>
                  <a:gd name="T21" fmla="*/ 14 h 56"/>
                  <a:gd name="T22" fmla="*/ 87 w 51"/>
                  <a:gd name="T23" fmla="*/ 5 h 56"/>
                  <a:gd name="T24" fmla="*/ 68 w 51"/>
                  <a:gd name="T25" fmla="*/ 2 h 56"/>
                  <a:gd name="T26" fmla="*/ 38 w 51"/>
                  <a:gd name="T27" fmla="*/ 7 h 56"/>
                  <a:gd name="T28" fmla="*/ 9 w 51"/>
                  <a:gd name="T29" fmla="*/ 38 h 56"/>
                  <a:gd name="T30" fmla="*/ 2 w 51"/>
                  <a:gd name="T31" fmla="*/ 59 h 56"/>
                  <a:gd name="T32" fmla="*/ 26 w 51"/>
                  <a:gd name="T33" fmla="*/ 114 h 56"/>
                  <a:gd name="T34" fmla="*/ 35 w 51"/>
                  <a:gd name="T35" fmla="*/ 121 h 56"/>
                  <a:gd name="T36" fmla="*/ 38 w 51"/>
                  <a:gd name="T37" fmla="*/ 124 h 56"/>
                  <a:gd name="T38" fmla="*/ 101 w 51"/>
                  <a:gd name="T39" fmla="*/ 119 h 56"/>
                  <a:gd name="T40" fmla="*/ 113 w 51"/>
                  <a:gd name="T41" fmla="*/ 107 h 56"/>
                  <a:gd name="T42" fmla="*/ 120 w 51"/>
                  <a:gd name="T43" fmla="*/ 95 h 56"/>
                  <a:gd name="T44" fmla="*/ 113 w 51"/>
                  <a:gd name="T45" fmla="*/ 93 h 5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51"/>
                  <a:gd name="T70" fmla="*/ 0 h 56"/>
                  <a:gd name="T71" fmla="*/ 51 w 51"/>
                  <a:gd name="T72" fmla="*/ 56 h 5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51" h="56">
                    <a:moveTo>
                      <a:pt x="48" y="39"/>
                    </a:moveTo>
                    <a:cubicBezTo>
                      <a:pt x="47" y="40"/>
                      <a:pt x="46" y="42"/>
                      <a:pt x="45" y="43"/>
                    </a:cubicBezTo>
                    <a:cubicBezTo>
                      <a:pt x="44" y="44"/>
                      <a:pt x="43" y="45"/>
                      <a:pt x="41" y="47"/>
                    </a:cubicBezTo>
                    <a:cubicBezTo>
                      <a:pt x="34" y="51"/>
                      <a:pt x="26" y="52"/>
                      <a:pt x="18" y="48"/>
                    </a:cubicBezTo>
                    <a:cubicBezTo>
                      <a:pt x="18" y="48"/>
                      <a:pt x="17" y="48"/>
                      <a:pt x="17" y="48"/>
                    </a:cubicBezTo>
                    <a:cubicBezTo>
                      <a:pt x="15" y="47"/>
                      <a:pt x="14" y="46"/>
                      <a:pt x="13" y="45"/>
                    </a:cubicBezTo>
                    <a:cubicBezTo>
                      <a:pt x="7" y="40"/>
                      <a:pt x="4" y="33"/>
                      <a:pt x="5" y="25"/>
                    </a:cubicBezTo>
                    <a:cubicBezTo>
                      <a:pt x="5" y="23"/>
                      <a:pt x="6" y="20"/>
                      <a:pt x="7" y="18"/>
                    </a:cubicBezTo>
                    <a:cubicBezTo>
                      <a:pt x="9" y="13"/>
                      <a:pt x="13" y="9"/>
                      <a:pt x="18" y="7"/>
                    </a:cubicBezTo>
                    <a:cubicBezTo>
                      <a:pt x="21" y="5"/>
                      <a:pt x="25" y="4"/>
                      <a:pt x="29" y="4"/>
                    </a:cubicBezTo>
                    <a:cubicBezTo>
                      <a:pt x="31" y="4"/>
                      <a:pt x="34" y="5"/>
                      <a:pt x="36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5" y="1"/>
                      <a:pt x="32" y="1"/>
                      <a:pt x="29" y="1"/>
                    </a:cubicBezTo>
                    <a:cubicBezTo>
                      <a:pt x="24" y="0"/>
                      <a:pt x="20" y="1"/>
                      <a:pt x="16" y="3"/>
                    </a:cubicBezTo>
                    <a:cubicBezTo>
                      <a:pt x="10" y="6"/>
                      <a:pt x="6" y="10"/>
                      <a:pt x="4" y="16"/>
                    </a:cubicBezTo>
                    <a:cubicBezTo>
                      <a:pt x="2" y="19"/>
                      <a:pt x="1" y="22"/>
                      <a:pt x="1" y="25"/>
                    </a:cubicBezTo>
                    <a:cubicBezTo>
                      <a:pt x="0" y="34"/>
                      <a:pt x="4" y="42"/>
                      <a:pt x="11" y="48"/>
                    </a:cubicBezTo>
                    <a:cubicBezTo>
                      <a:pt x="12" y="49"/>
                      <a:pt x="13" y="50"/>
                      <a:pt x="15" y="51"/>
                    </a:cubicBezTo>
                    <a:cubicBezTo>
                      <a:pt x="15" y="51"/>
                      <a:pt x="16" y="52"/>
                      <a:pt x="16" y="52"/>
                    </a:cubicBezTo>
                    <a:cubicBezTo>
                      <a:pt x="25" y="56"/>
                      <a:pt x="35" y="55"/>
                      <a:pt x="43" y="50"/>
                    </a:cubicBezTo>
                    <a:cubicBezTo>
                      <a:pt x="45" y="48"/>
                      <a:pt x="46" y="47"/>
                      <a:pt x="48" y="45"/>
                    </a:cubicBezTo>
                    <a:cubicBezTo>
                      <a:pt x="49" y="44"/>
                      <a:pt x="50" y="42"/>
                      <a:pt x="51" y="40"/>
                    </a:cubicBezTo>
                    <a:lnTo>
                      <a:pt x="48" y="39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96" name="Freeform 999"/>
              <p:cNvSpPr>
                <a:spLocks noChangeArrowheads="1"/>
              </p:cNvSpPr>
              <p:nvPr/>
            </p:nvSpPr>
            <p:spPr bwMode="auto">
              <a:xfrm>
                <a:off x="1330" y="104"/>
                <a:ext cx="120" cy="128"/>
              </a:xfrm>
              <a:custGeom>
                <a:avLst/>
                <a:gdLst>
                  <a:gd name="T0" fmla="*/ 85 w 51"/>
                  <a:gd name="T1" fmla="*/ 116 h 54"/>
                  <a:gd name="T2" fmla="*/ 75 w 51"/>
                  <a:gd name="T3" fmla="*/ 119 h 54"/>
                  <a:gd name="T4" fmla="*/ 61 w 51"/>
                  <a:gd name="T5" fmla="*/ 121 h 54"/>
                  <a:gd name="T6" fmla="*/ 16 w 51"/>
                  <a:gd name="T7" fmla="*/ 90 h 54"/>
                  <a:gd name="T8" fmla="*/ 14 w 51"/>
                  <a:gd name="T9" fmla="*/ 85 h 54"/>
                  <a:gd name="T10" fmla="*/ 12 w 51"/>
                  <a:gd name="T11" fmla="*/ 76 h 54"/>
                  <a:gd name="T12" fmla="*/ 26 w 51"/>
                  <a:gd name="T13" fmla="*/ 26 h 54"/>
                  <a:gd name="T14" fmla="*/ 42 w 51"/>
                  <a:gd name="T15" fmla="*/ 17 h 54"/>
                  <a:gd name="T16" fmla="*/ 78 w 51"/>
                  <a:gd name="T17" fmla="*/ 12 h 54"/>
                  <a:gd name="T18" fmla="*/ 101 w 51"/>
                  <a:gd name="T19" fmla="*/ 24 h 54"/>
                  <a:gd name="T20" fmla="*/ 113 w 51"/>
                  <a:gd name="T21" fmla="*/ 38 h 54"/>
                  <a:gd name="T22" fmla="*/ 120 w 51"/>
                  <a:gd name="T23" fmla="*/ 33 h 54"/>
                  <a:gd name="T24" fmla="*/ 108 w 51"/>
                  <a:gd name="T25" fmla="*/ 17 h 54"/>
                  <a:gd name="T26" fmla="*/ 80 w 51"/>
                  <a:gd name="T27" fmla="*/ 2 h 54"/>
                  <a:gd name="T28" fmla="*/ 38 w 51"/>
                  <a:gd name="T29" fmla="*/ 7 h 54"/>
                  <a:gd name="T30" fmla="*/ 21 w 51"/>
                  <a:gd name="T31" fmla="*/ 21 h 54"/>
                  <a:gd name="T32" fmla="*/ 5 w 51"/>
                  <a:gd name="T33" fmla="*/ 78 h 54"/>
                  <a:gd name="T34" fmla="*/ 7 w 51"/>
                  <a:gd name="T35" fmla="*/ 90 h 54"/>
                  <a:gd name="T36" fmla="*/ 9 w 51"/>
                  <a:gd name="T37" fmla="*/ 92 h 54"/>
                  <a:gd name="T38" fmla="*/ 61 w 51"/>
                  <a:gd name="T39" fmla="*/ 128 h 54"/>
                  <a:gd name="T40" fmla="*/ 75 w 51"/>
                  <a:gd name="T41" fmla="*/ 128 h 54"/>
                  <a:gd name="T42" fmla="*/ 89 w 51"/>
                  <a:gd name="T43" fmla="*/ 123 h 54"/>
                  <a:gd name="T44" fmla="*/ 85 w 51"/>
                  <a:gd name="T45" fmla="*/ 116 h 5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51"/>
                  <a:gd name="T70" fmla="*/ 0 h 54"/>
                  <a:gd name="T71" fmla="*/ 51 w 51"/>
                  <a:gd name="T72" fmla="*/ 54 h 5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51" h="54">
                    <a:moveTo>
                      <a:pt x="36" y="49"/>
                    </a:moveTo>
                    <a:cubicBezTo>
                      <a:pt x="35" y="50"/>
                      <a:pt x="33" y="50"/>
                      <a:pt x="32" y="50"/>
                    </a:cubicBezTo>
                    <a:cubicBezTo>
                      <a:pt x="30" y="51"/>
                      <a:pt x="28" y="51"/>
                      <a:pt x="26" y="51"/>
                    </a:cubicBezTo>
                    <a:cubicBezTo>
                      <a:pt x="17" y="50"/>
                      <a:pt x="11" y="45"/>
                      <a:pt x="7" y="38"/>
                    </a:cubicBezTo>
                    <a:cubicBezTo>
                      <a:pt x="7" y="37"/>
                      <a:pt x="7" y="37"/>
                      <a:pt x="6" y="36"/>
                    </a:cubicBezTo>
                    <a:cubicBezTo>
                      <a:pt x="6" y="35"/>
                      <a:pt x="5" y="34"/>
                      <a:pt x="5" y="32"/>
                    </a:cubicBezTo>
                    <a:cubicBezTo>
                      <a:pt x="4" y="24"/>
                      <a:pt x="6" y="17"/>
                      <a:pt x="11" y="11"/>
                    </a:cubicBezTo>
                    <a:cubicBezTo>
                      <a:pt x="13" y="9"/>
                      <a:pt x="15" y="8"/>
                      <a:pt x="18" y="7"/>
                    </a:cubicBezTo>
                    <a:cubicBezTo>
                      <a:pt x="23" y="4"/>
                      <a:pt x="28" y="4"/>
                      <a:pt x="33" y="5"/>
                    </a:cubicBezTo>
                    <a:cubicBezTo>
                      <a:pt x="37" y="6"/>
                      <a:pt x="40" y="7"/>
                      <a:pt x="43" y="10"/>
                    </a:cubicBezTo>
                    <a:cubicBezTo>
                      <a:pt x="45" y="12"/>
                      <a:pt x="47" y="14"/>
                      <a:pt x="48" y="16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0" y="12"/>
                      <a:pt x="48" y="9"/>
                      <a:pt x="46" y="7"/>
                    </a:cubicBezTo>
                    <a:cubicBezTo>
                      <a:pt x="42" y="4"/>
                      <a:pt x="38" y="2"/>
                      <a:pt x="34" y="1"/>
                    </a:cubicBezTo>
                    <a:cubicBezTo>
                      <a:pt x="28" y="0"/>
                      <a:pt x="22" y="1"/>
                      <a:pt x="16" y="3"/>
                    </a:cubicBezTo>
                    <a:cubicBezTo>
                      <a:pt x="14" y="5"/>
                      <a:pt x="11" y="6"/>
                      <a:pt x="9" y="9"/>
                    </a:cubicBezTo>
                    <a:cubicBezTo>
                      <a:pt x="2" y="15"/>
                      <a:pt x="0" y="24"/>
                      <a:pt x="2" y="33"/>
                    </a:cubicBezTo>
                    <a:cubicBezTo>
                      <a:pt x="2" y="35"/>
                      <a:pt x="2" y="36"/>
                      <a:pt x="3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8" y="48"/>
                      <a:pt x="16" y="53"/>
                      <a:pt x="26" y="54"/>
                    </a:cubicBezTo>
                    <a:cubicBezTo>
                      <a:pt x="28" y="54"/>
                      <a:pt x="30" y="54"/>
                      <a:pt x="32" y="54"/>
                    </a:cubicBezTo>
                    <a:cubicBezTo>
                      <a:pt x="34" y="54"/>
                      <a:pt x="36" y="53"/>
                      <a:pt x="38" y="52"/>
                    </a:cubicBezTo>
                    <a:lnTo>
                      <a:pt x="36" y="4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97" name="Freeform 1000"/>
              <p:cNvSpPr>
                <a:spLocks noChangeArrowheads="1"/>
              </p:cNvSpPr>
              <p:nvPr/>
            </p:nvSpPr>
            <p:spPr bwMode="auto">
              <a:xfrm>
                <a:off x="1351" y="142"/>
                <a:ext cx="14" cy="12"/>
              </a:xfrm>
              <a:custGeom>
                <a:avLst/>
                <a:gdLst>
                  <a:gd name="T0" fmla="*/ 7 w 6"/>
                  <a:gd name="T1" fmla="*/ 7 h 5"/>
                  <a:gd name="T2" fmla="*/ 7 w 6"/>
                  <a:gd name="T3" fmla="*/ 10 h 5"/>
                  <a:gd name="T4" fmla="*/ 5 w 6"/>
                  <a:gd name="T5" fmla="*/ 12 h 5"/>
                  <a:gd name="T6" fmla="*/ 0 w 6"/>
                  <a:gd name="T7" fmla="*/ 10 h 5"/>
                  <a:gd name="T8" fmla="*/ 0 w 6"/>
                  <a:gd name="T9" fmla="*/ 10 h 5"/>
                  <a:gd name="T10" fmla="*/ 2 w 6"/>
                  <a:gd name="T11" fmla="*/ 5 h 5"/>
                  <a:gd name="T12" fmla="*/ 2 w 6"/>
                  <a:gd name="T13" fmla="*/ 5 h 5"/>
                  <a:gd name="T14" fmla="*/ 2 w 6"/>
                  <a:gd name="T15" fmla="*/ 7 h 5"/>
                  <a:gd name="T16" fmla="*/ 2 w 6"/>
                  <a:gd name="T17" fmla="*/ 7 h 5"/>
                  <a:gd name="T18" fmla="*/ 2 w 6"/>
                  <a:gd name="T19" fmla="*/ 7 h 5"/>
                  <a:gd name="T20" fmla="*/ 2 w 6"/>
                  <a:gd name="T21" fmla="*/ 10 h 5"/>
                  <a:gd name="T22" fmla="*/ 2 w 6"/>
                  <a:gd name="T23" fmla="*/ 10 h 5"/>
                  <a:gd name="T24" fmla="*/ 7 w 6"/>
                  <a:gd name="T25" fmla="*/ 7 h 5"/>
                  <a:gd name="T26" fmla="*/ 7 w 6"/>
                  <a:gd name="T27" fmla="*/ 7 h 5"/>
                  <a:gd name="T28" fmla="*/ 7 w 6"/>
                  <a:gd name="T29" fmla="*/ 5 h 5"/>
                  <a:gd name="T30" fmla="*/ 7 w 6"/>
                  <a:gd name="T31" fmla="*/ 5 h 5"/>
                  <a:gd name="T32" fmla="*/ 7 w 6"/>
                  <a:gd name="T33" fmla="*/ 5 h 5"/>
                  <a:gd name="T34" fmla="*/ 9 w 6"/>
                  <a:gd name="T35" fmla="*/ 7 h 5"/>
                  <a:gd name="T36" fmla="*/ 12 w 6"/>
                  <a:gd name="T37" fmla="*/ 5 h 5"/>
                  <a:gd name="T38" fmla="*/ 12 w 6"/>
                  <a:gd name="T39" fmla="*/ 5 h 5"/>
                  <a:gd name="T40" fmla="*/ 12 w 6"/>
                  <a:gd name="T41" fmla="*/ 2 h 5"/>
                  <a:gd name="T42" fmla="*/ 12 w 6"/>
                  <a:gd name="T43" fmla="*/ 2 h 5"/>
                  <a:gd name="T44" fmla="*/ 9 w 6"/>
                  <a:gd name="T45" fmla="*/ 5 h 5"/>
                  <a:gd name="T46" fmla="*/ 9 w 6"/>
                  <a:gd name="T47" fmla="*/ 2 h 5"/>
                  <a:gd name="T48" fmla="*/ 9 w 6"/>
                  <a:gd name="T49" fmla="*/ 2 h 5"/>
                  <a:gd name="T50" fmla="*/ 14 w 6"/>
                  <a:gd name="T51" fmla="*/ 2 h 5"/>
                  <a:gd name="T52" fmla="*/ 14 w 6"/>
                  <a:gd name="T53" fmla="*/ 2 h 5"/>
                  <a:gd name="T54" fmla="*/ 12 w 6"/>
                  <a:gd name="T55" fmla="*/ 7 h 5"/>
                  <a:gd name="T56" fmla="*/ 9 w 6"/>
                  <a:gd name="T57" fmla="*/ 7 h 5"/>
                  <a:gd name="T58" fmla="*/ 7 w 6"/>
                  <a:gd name="T59" fmla="*/ 7 h 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6"/>
                  <a:gd name="T91" fmla="*/ 0 h 5"/>
                  <a:gd name="T92" fmla="*/ 6 w 6"/>
                  <a:gd name="T93" fmla="*/ 5 h 5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6" h="5">
                    <a:moveTo>
                      <a:pt x="3" y="3"/>
                    </a:moveTo>
                    <a:cubicBezTo>
                      <a:pt x="3" y="3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98" name="Freeform 1001"/>
              <p:cNvSpPr>
                <a:spLocks noChangeArrowheads="1"/>
              </p:cNvSpPr>
              <p:nvPr/>
            </p:nvSpPr>
            <p:spPr bwMode="auto">
              <a:xfrm>
                <a:off x="1353" y="150"/>
                <a:ext cx="15" cy="11"/>
              </a:xfrm>
              <a:custGeom>
                <a:avLst/>
                <a:gdLst>
                  <a:gd name="T0" fmla="*/ 10 w 6"/>
                  <a:gd name="T1" fmla="*/ 7 h 5"/>
                  <a:gd name="T2" fmla="*/ 8 w 6"/>
                  <a:gd name="T3" fmla="*/ 9 h 5"/>
                  <a:gd name="T4" fmla="*/ 5 w 6"/>
                  <a:gd name="T5" fmla="*/ 9 h 5"/>
                  <a:gd name="T6" fmla="*/ 3 w 6"/>
                  <a:gd name="T7" fmla="*/ 9 h 5"/>
                  <a:gd name="T8" fmla="*/ 3 w 6"/>
                  <a:gd name="T9" fmla="*/ 7 h 5"/>
                  <a:gd name="T10" fmla="*/ 3 w 6"/>
                  <a:gd name="T11" fmla="*/ 4 h 5"/>
                  <a:gd name="T12" fmla="*/ 3 w 6"/>
                  <a:gd name="T13" fmla="*/ 4 h 5"/>
                  <a:gd name="T14" fmla="*/ 5 w 6"/>
                  <a:gd name="T15" fmla="*/ 7 h 5"/>
                  <a:gd name="T16" fmla="*/ 3 w 6"/>
                  <a:gd name="T17" fmla="*/ 7 h 5"/>
                  <a:gd name="T18" fmla="*/ 3 w 6"/>
                  <a:gd name="T19" fmla="*/ 7 h 5"/>
                  <a:gd name="T20" fmla="*/ 3 w 6"/>
                  <a:gd name="T21" fmla="*/ 7 h 5"/>
                  <a:gd name="T22" fmla="*/ 5 w 6"/>
                  <a:gd name="T23" fmla="*/ 9 h 5"/>
                  <a:gd name="T24" fmla="*/ 8 w 6"/>
                  <a:gd name="T25" fmla="*/ 7 h 5"/>
                  <a:gd name="T26" fmla="*/ 8 w 6"/>
                  <a:gd name="T27" fmla="*/ 4 h 5"/>
                  <a:gd name="T28" fmla="*/ 8 w 6"/>
                  <a:gd name="T29" fmla="*/ 4 h 5"/>
                  <a:gd name="T30" fmla="*/ 10 w 6"/>
                  <a:gd name="T31" fmla="*/ 4 h 5"/>
                  <a:gd name="T32" fmla="*/ 10 w 6"/>
                  <a:gd name="T33" fmla="*/ 4 h 5"/>
                  <a:gd name="T34" fmla="*/ 10 w 6"/>
                  <a:gd name="T35" fmla="*/ 4 h 5"/>
                  <a:gd name="T36" fmla="*/ 13 w 6"/>
                  <a:gd name="T37" fmla="*/ 4 h 5"/>
                  <a:gd name="T38" fmla="*/ 13 w 6"/>
                  <a:gd name="T39" fmla="*/ 2 h 5"/>
                  <a:gd name="T40" fmla="*/ 13 w 6"/>
                  <a:gd name="T41" fmla="*/ 2 h 5"/>
                  <a:gd name="T42" fmla="*/ 13 w 6"/>
                  <a:gd name="T43" fmla="*/ 2 h 5"/>
                  <a:gd name="T44" fmla="*/ 10 w 6"/>
                  <a:gd name="T45" fmla="*/ 2 h 5"/>
                  <a:gd name="T46" fmla="*/ 10 w 6"/>
                  <a:gd name="T47" fmla="*/ 2 h 5"/>
                  <a:gd name="T48" fmla="*/ 13 w 6"/>
                  <a:gd name="T49" fmla="*/ 0 h 5"/>
                  <a:gd name="T50" fmla="*/ 15 w 6"/>
                  <a:gd name="T51" fmla="*/ 2 h 5"/>
                  <a:gd name="T52" fmla="*/ 15 w 6"/>
                  <a:gd name="T53" fmla="*/ 2 h 5"/>
                  <a:gd name="T54" fmla="*/ 15 w 6"/>
                  <a:gd name="T55" fmla="*/ 7 h 5"/>
                  <a:gd name="T56" fmla="*/ 13 w 6"/>
                  <a:gd name="T57" fmla="*/ 7 h 5"/>
                  <a:gd name="T58" fmla="*/ 10 w 6"/>
                  <a:gd name="T59" fmla="*/ 7 h 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6"/>
                  <a:gd name="T91" fmla="*/ 0 h 5"/>
                  <a:gd name="T92" fmla="*/ 6 w 6"/>
                  <a:gd name="T93" fmla="*/ 5 h 5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6" h="5">
                    <a:moveTo>
                      <a:pt x="4" y="3"/>
                    </a:moveTo>
                    <a:cubicBezTo>
                      <a:pt x="4" y="3"/>
                      <a:pt x="4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699" name="Freeform 1002"/>
              <p:cNvSpPr>
                <a:spLocks noEditPoints="1" noChangeArrowheads="1"/>
              </p:cNvSpPr>
              <p:nvPr/>
            </p:nvSpPr>
            <p:spPr bwMode="auto">
              <a:xfrm>
                <a:off x="1358" y="157"/>
                <a:ext cx="14" cy="14"/>
              </a:xfrm>
              <a:custGeom>
                <a:avLst/>
                <a:gdLst>
                  <a:gd name="T0" fmla="*/ 5 w 6"/>
                  <a:gd name="T1" fmla="*/ 5 h 6"/>
                  <a:gd name="T2" fmla="*/ 5 w 6"/>
                  <a:gd name="T3" fmla="*/ 5 h 6"/>
                  <a:gd name="T4" fmla="*/ 7 w 6"/>
                  <a:gd name="T5" fmla="*/ 2 h 6"/>
                  <a:gd name="T6" fmla="*/ 9 w 6"/>
                  <a:gd name="T7" fmla="*/ 0 h 6"/>
                  <a:gd name="T8" fmla="*/ 12 w 6"/>
                  <a:gd name="T9" fmla="*/ 0 h 6"/>
                  <a:gd name="T10" fmla="*/ 12 w 6"/>
                  <a:gd name="T11" fmla="*/ 2 h 6"/>
                  <a:gd name="T12" fmla="*/ 12 w 6"/>
                  <a:gd name="T13" fmla="*/ 5 h 6"/>
                  <a:gd name="T14" fmla="*/ 7 w 6"/>
                  <a:gd name="T15" fmla="*/ 5 h 6"/>
                  <a:gd name="T16" fmla="*/ 5 w 6"/>
                  <a:gd name="T17" fmla="*/ 5 h 6"/>
                  <a:gd name="T18" fmla="*/ 12 w 6"/>
                  <a:gd name="T19" fmla="*/ 2 h 6"/>
                  <a:gd name="T20" fmla="*/ 12 w 6"/>
                  <a:gd name="T21" fmla="*/ 2 h 6"/>
                  <a:gd name="T22" fmla="*/ 12 w 6"/>
                  <a:gd name="T23" fmla="*/ 2 h 6"/>
                  <a:gd name="T24" fmla="*/ 7 w 6"/>
                  <a:gd name="T25" fmla="*/ 2 h 6"/>
                  <a:gd name="T26" fmla="*/ 7 w 6"/>
                  <a:gd name="T27" fmla="*/ 5 h 6"/>
                  <a:gd name="T28" fmla="*/ 7 w 6"/>
                  <a:gd name="T29" fmla="*/ 5 h 6"/>
                  <a:gd name="T30" fmla="*/ 7 w 6"/>
                  <a:gd name="T31" fmla="*/ 5 h 6"/>
                  <a:gd name="T32" fmla="*/ 12 w 6"/>
                  <a:gd name="T33" fmla="*/ 2 h 6"/>
                  <a:gd name="T34" fmla="*/ 14 w 6"/>
                  <a:gd name="T35" fmla="*/ 7 h 6"/>
                  <a:gd name="T36" fmla="*/ 0 w 6"/>
                  <a:gd name="T37" fmla="*/ 9 h 6"/>
                  <a:gd name="T38" fmla="*/ 0 w 6"/>
                  <a:gd name="T39" fmla="*/ 7 h 6"/>
                  <a:gd name="T40" fmla="*/ 14 w 6"/>
                  <a:gd name="T41" fmla="*/ 5 h 6"/>
                  <a:gd name="T42" fmla="*/ 14 w 6"/>
                  <a:gd name="T43" fmla="*/ 7 h 6"/>
                  <a:gd name="T44" fmla="*/ 2 w 6"/>
                  <a:gd name="T45" fmla="*/ 14 h 6"/>
                  <a:gd name="T46" fmla="*/ 2 w 6"/>
                  <a:gd name="T47" fmla="*/ 14 h 6"/>
                  <a:gd name="T48" fmla="*/ 2 w 6"/>
                  <a:gd name="T49" fmla="*/ 12 h 6"/>
                  <a:gd name="T50" fmla="*/ 7 w 6"/>
                  <a:gd name="T51" fmla="*/ 9 h 6"/>
                  <a:gd name="T52" fmla="*/ 9 w 6"/>
                  <a:gd name="T53" fmla="*/ 9 h 6"/>
                  <a:gd name="T54" fmla="*/ 9 w 6"/>
                  <a:gd name="T55" fmla="*/ 12 h 6"/>
                  <a:gd name="T56" fmla="*/ 9 w 6"/>
                  <a:gd name="T57" fmla="*/ 12 h 6"/>
                  <a:gd name="T58" fmla="*/ 5 w 6"/>
                  <a:gd name="T59" fmla="*/ 14 h 6"/>
                  <a:gd name="T60" fmla="*/ 2 w 6"/>
                  <a:gd name="T61" fmla="*/ 14 h 6"/>
                  <a:gd name="T62" fmla="*/ 9 w 6"/>
                  <a:gd name="T63" fmla="*/ 12 h 6"/>
                  <a:gd name="T64" fmla="*/ 9 w 6"/>
                  <a:gd name="T65" fmla="*/ 12 h 6"/>
                  <a:gd name="T66" fmla="*/ 7 w 6"/>
                  <a:gd name="T67" fmla="*/ 9 h 6"/>
                  <a:gd name="T68" fmla="*/ 5 w 6"/>
                  <a:gd name="T69" fmla="*/ 12 h 6"/>
                  <a:gd name="T70" fmla="*/ 2 w 6"/>
                  <a:gd name="T71" fmla="*/ 14 h 6"/>
                  <a:gd name="T72" fmla="*/ 5 w 6"/>
                  <a:gd name="T73" fmla="*/ 14 h 6"/>
                  <a:gd name="T74" fmla="*/ 5 w 6"/>
                  <a:gd name="T75" fmla="*/ 14 h 6"/>
                  <a:gd name="T76" fmla="*/ 7 w 6"/>
                  <a:gd name="T77" fmla="*/ 12 h 6"/>
                  <a:gd name="T78" fmla="*/ 9 w 6"/>
                  <a:gd name="T79" fmla="*/ 12 h 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6"/>
                  <a:gd name="T121" fmla="*/ 0 h 6"/>
                  <a:gd name="T122" fmla="*/ 6 w 6"/>
                  <a:gd name="T123" fmla="*/ 6 h 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6" h="6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2"/>
                      <a:pt x="2" y="2"/>
                    </a:cubicBezTo>
                    <a:close/>
                    <a:moveTo>
                      <a:pt x="5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5" y="1"/>
                      <a:pt x="5" y="1"/>
                      <a:pt x="5" y="1"/>
                    </a:cubicBezTo>
                    <a:close/>
                    <a:moveTo>
                      <a:pt x="6" y="3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" y="2"/>
                      <a:pt x="6" y="2"/>
                      <a:pt x="6" y="2"/>
                    </a:cubicBezTo>
                    <a:lnTo>
                      <a:pt x="6" y="3"/>
                    </a:lnTo>
                    <a:close/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lose/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00" name="Freeform 1003"/>
              <p:cNvSpPr>
                <a:spLocks noChangeArrowheads="1"/>
              </p:cNvSpPr>
              <p:nvPr/>
            </p:nvSpPr>
            <p:spPr bwMode="auto">
              <a:xfrm>
                <a:off x="1417" y="171"/>
                <a:ext cx="12" cy="9"/>
              </a:xfrm>
              <a:custGeom>
                <a:avLst/>
                <a:gdLst>
                  <a:gd name="T0" fmla="*/ 10 w 12"/>
                  <a:gd name="T1" fmla="*/ 2 h 9"/>
                  <a:gd name="T2" fmla="*/ 10 w 12"/>
                  <a:gd name="T3" fmla="*/ 0 h 9"/>
                  <a:gd name="T4" fmla="*/ 12 w 12"/>
                  <a:gd name="T5" fmla="*/ 2 h 9"/>
                  <a:gd name="T6" fmla="*/ 12 w 12"/>
                  <a:gd name="T7" fmla="*/ 2 h 9"/>
                  <a:gd name="T8" fmla="*/ 12 w 12"/>
                  <a:gd name="T9" fmla="*/ 2 h 9"/>
                  <a:gd name="T10" fmla="*/ 12 w 12"/>
                  <a:gd name="T11" fmla="*/ 2 h 9"/>
                  <a:gd name="T12" fmla="*/ 0 w 12"/>
                  <a:gd name="T13" fmla="*/ 9 h 9"/>
                  <a:gd name="T14" fmla="*/ 0 w 12"/>
                  <a:gd name="T15" fmla="*/ 7 h 9"/>
                  <a:gd name="T16" fmla="*/ 10 w 12"/>
                  <a:gd name="T17" fmla="*/ 2 h 9"/>
                  <a:gd name="T18" fmla="*/ 10 w 12"/>
                  <a:gd name="T19" fmla="*/ 2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"/>
                  <a:gd name="T31" fmla="*/ 0 h 9"/>
                  <a:gd name="T32" fmla="*/ 12 w 12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" h="9">
                    <a:moveTo>
                      <a:pt x="10" y="2"/>
                    </a:moveTo>
                    <a:lnTo>
                      <a:pt x="10" y="0"/>
                    </a:lnTo>
                    <a:lnTo>
                      <a:pt x="12" y="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01" name="Freeform 1004"/>
              <p:cNvSpPr>
                <a:spLocks noChangeArrowheads="1"/>
              </p:cNvSpPr>
              <p:nvPr/>
            </p:nvSpPr>
            <p:spPr bwMode="auto">
              <a:xfrm>
                <a:off x="1417" y="176"/>
                <a:ext cx="17" cy="11"/>
              </a:xfrm>
              <a:custGeom>
                <a:avLst/>
                <a:gdLst>
                  <a:gd name="T0" fmla="*/ 10 w 7"/>
                  <a:gd name="T1" fmla="*/ 7 h 5"/>
                  <a:gd name="T2" fmla="*/ 10 w 7"/>
                  <a:gd name="T3" fmla="*/ 9 h 5"/>
                  <a:gd name="T4" fmla="*/ 5 w 7"/>
                  <a:gd name="T5" fmla="*/ 9 h 5"/>
                  <a:gd name="T6" fmla="*/ 2 w 7"/>
                  <a:gd name="T7" fmla="*/ 9 h 5"/>
                  <a:gd name="T8" fmla="*/ 2 w 7"/>
                  <a:gd name="T9" fmla="*/ 7 h 5"/>
                  <a:gd name="T10" fmla="*/ 2 w 7"/>
                  <a:gd name="T11" fmla="*/ 4 h 5"/>
                  <a:gd name="T12" fmla="*/ 5 w 7"/>
                  <a:gd name="T13" fmla="*/ 4 h 5"/>
                  <a:gd name="T14" fmla="*/ 5 w 7"/>
                  <a:gd name="T15" fmla="*/ 7 h 5"/>
                  <a:gd name="T16" fmla="*/ 5 w 7"/>
                  <a:gd name="T17" fmla="*/ 7 h 5"/>
                  <a:gd name="T18" fmla="*/ 2 w 7"/>
                  <a:gd name="T19" fmla="*/ 7 h 5"/>
                  <a:gd name="T20" fmla="*/ 5 w 7"/>
                  <a:gd name="T21" fmla="*/ 7 h 5"/>
                  <a:gd name="T22" fmla="*/ 5 w 7"/>
                  <a:gd name="T23" fmla="*/ 9 h 5"/>
                  <a:gd name="T24" fmla="*/ 7 w 7"/>
                  <a:gd name="T25" fmla="*/ 7 h 5"/>
                  <a:gd name="T26" fmla="*/ 7 w 7"/>
                  <a:gd name="T27" fmla="*/ 7 h 5"/>
                  <a:gd name="T28" fmla="*/ 7 w 7"/>
                  <a:gd name="T29" fmla="*/ 4 h 5"/>
                  <a:gd name="T30" fmla="*/ 10 w 7"/>
                  <a:gd name="T31" fmla="*/ 4 h 5"/>
                  <a:gd name="T32" fmla="*/ 10 w 7"/>
                  <a:gd name="T33" fmla="*/ 4 h 5"/>
                  <a:gd name="T34" fmla="*/ 10 w 7"/>
                  <a:gd name="T35" fmla="*/ 4 h 5"/>
                  <a:gd name="T36" fmla="*/ 12 w 7"/>
                  <a:gd name="T37" fmla="*/ 4 h 5"/>
                  <a:gd name="T38" fmla="*/ 15 w 7"/>
                  <a:gd name="T39" fmla="*/ 2 h 5"/>
                  <a:gd name="T40" fmla="*/ 15 w 7"/>
                  <a:gd name="T41" fmla="*/ 2 h 5"/>
                  <a:gd name="T42" fmla="*/ 12 w 7"/>
                  <a:gd name="T43" fmla="*/ 2 h 5"/>
                  <a:gd name="T44" fmla="*/ 12 w 7"/>
                  <a:gd name="T45" fmla="*/ 2 h 5"/>
                  <a:gd name="T46" fmla="*/ 10 w 7"/>
                  <a:gd name="T47" fmla="*/ 2 h 5"/>
                  <a:gd name="T48" fmla="*/ 12 w 7"/>
                  <a:gd name="T49" fmla="*/ 0 h 5"/>
                  <a:gd name="T50" fmla="*/ 15 w 7"/>
                  <a:gd name="T51" fmla="*/ 2 h 5"/>
                  <a:gd name="T52" fmla="*/ 15 w 7"/>
                  <a:gd name="T53" fmla="*/ 2 h 5"/>
                  <a:gd name="T54" fmla="*/ 15 w 7"/>
                  <a:gd name="T55" fmla="*/ 7 h 5"/>
                  <a:gd name="T56" fmla="*/ 12 w 7"/>
                  <a:gd name="T57" fmla="*/ 7 h 5"/>
                  <a:gd name="T58" fmla="*/ 10 w 7"/>
                  <a:gd name="T59" fmla="*/ 7 h 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"/>
                  <a:gd name="T91" fmla="*/ 0 h 5"/>
                  <a:gd name="T92" fmla="*/ 7 w 7"/>
                  <a:gd name="T93" fmla="*/ 5 h 5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" h="5">
                    <a:moveTo>
                      <a:pt x="4" y="3"/>
                    </a:moveTo>
                    <a:cubicBezTo>
                      <a:pt x="4" y="3"/>
                      <a:pt x="4" y="4"/>
                      <a:pt x="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7" y="2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02" name="Freeform 1005"/>
              <p:cNvSpPr>
                <a:spLocks noEditPoints="1" noChangeArrowheads="1"/>
              </p:cNvSpPr>
              <p:nvPr/>
            </p:nvSpPr>
            <p:spPr bwMode="auto">
              <a:xfrm>
                <a:off x="1422" y="183"/>
                <a:ext cx="17" cy="14"/>
              </a:xfrm>
              <a:custGeom>
                <a:avLst/>
                <a:gdLst>
                  <a:gd name="T0" fmla="*/ 7 w 7"/>
                  <a:gd name="T1" fmla="*/ 5 h 6"/>
                  <a:gd name="T2" fmla="*/ 7 w 7"/>
                  <a:gd name="T3" fmla="*/ 5 h 6"/>
                  <a:gd name="T4" fmla="*/ 7 w 7"/>
                  <a:gd name="T5" fmla="*/ 2 h 6"/>
                  <a:gd name="T6" fmla="*/ 12 w 7"/>
                  <a:gd name="T7" fmla="*/ 0 h 6"/>
                  <a:gd name="T8" fmla="*/ 12 w 7"/>
                  <a:gd name="T9" fmla="*/ 0 h 6"/>
                  <a:gd name="T10" fmla="*/ 15 w 7"/>
                  <a:gd name="T11" fmla="*/ 2 h 6"/>
                  <a:gd name="T12" fmla="*/ 12 w 7"/>
                  <a:gd name="T13" fmla="*/ 5 h 6"/>
                  <a:gd name="T14" fmla="*/ 10 w 7"/>
                  <a:gd name="T15" fmla="*/ 5 h 6"/>
                  <a:gd name="T16" fmla="*/ 7 w 7"/>
                  <a:gd name="T17" fmla="*/ 5 h 6"/>
                  <a:gd name="T18" fmla="*/ 12 w 7"/>
                  <a:gd name="T19" fmla="*/ 2 h 6"/>
                  <a:gd name="T20" fmla="*/ 12 w 7"/>
                  <a:gd name="T21" fmla="*/ 2 h 6"/>
                  <a:gd name="T22" fmla="*/ 12 w 7"/>
                  <a:gd name="T23" fmla="*/ 2 h 6"/>
                  <a:gd name="T24" fmla="*/ 7 w 7"/>
                  <a:gd name="T25" fmla="*/ 2 h 6"/>
                  <a:gd name="T26" fmla="*/ 7 w 7"/>
                  <a:gd name="T27" fmla="*/ 5 h 6"/>
                  <a:gd name="T28" fmla="*/ 7 w 7"/>
                  <a:gd name="T29" fmla="*/ 5 h 6"/>
                  <a:gd name="T30" fmla="*/ 7 w 7"/>
                  <a:gd name="T31" fmla="*/ 5 h 6"/>
                  <a:gd name="T32" fmla="*/ 12 w 7"/>
                  <a:gd name="T33" fmla="*/ 2 h 6"/>
                  <a:gd name="T34" fmla="*/ 17 w 7"/>
                  <a:gd name="T35" fmla="*/ 7 h 6"/>
                  <a:gd name="T36" fmla="*/ 0 w 7"/>
                  <a:gd name="T37" fmla="*/ 9 h 6"/>
                  <a:gd name="T38" fmla="*/ 0 w 7"/>
                  <a:gd name="T39" fmla="*/ 7 h 6"/>
                  <a:gd name="T40" fmla="*/ 15 w 7"/>
                  <a:gd name="T41" fmla="*/ 7 h 6"/>
                  <a:gd name="T42" fmla="*/ 17 w 7"/>
                  <a:gd name="T43" fmla="*/ 7 h 6"/>
                  <a:gd name="T44" fmla="*/ 2 w 7"/>
                  <a:gd name="T45" fmla="*/ 14 h 6"/>
                  <a:gd name="T46" fmla="*/ 2 w 7"/>
                  <a:gd name="T47" fmla="*/ 14 h 6"/>
                  <a:gd name="T48" fmla="*/ 5 w 7"/>
                  <a:gd name="T49" fmla="*/ 12 h 6"/>
                  <a:gd name="T50" fmla="*/ 7 w 7"/>
                  <a:gd name="T51" fmla="*/ 9 h 6"/>
                  <a:gd name="T52" fmla="*/ 10 w 7"/>
                  <a:gd name="T53" fmla="*/ 9 h 6"/>
                  <a:gd name="T54" fmla="*/ 10 w 7"/>
                  <a:gd name="T55" fmla="*/ 12 h 6"/>
                  <a:gd name="T56" fmla="*/ 10 w 7"/>
                  <a:gd name="T57" fmla="*/ 12 h 6"/>
                  <a:gd name="T58" fmla="*/ 5 w 7"/>
                  <a:gd name="T59" fmla="*/ 14 h 6"/>
                  <a:gd name="T60" fmla="*/ 2 w 7"/>
                  <a:gd name="T61" fmla="*/ 14 h 6"/>
                  <a:gd name="T62" fmla="*/ 10 w 7"/>
                  <a:gd name="T63" fmla="*/ 12 h 6"/>
                  <a:gd name="T64" fmla="*/ 10 w 7"/>
                  <a:gd name="T65" fmla="*/ 12 h 6"/>
                  <a:gd name="T66" fmla="*/ 7 w 7"/>
                  <a:gd name="T67" fmla="*/ 12 h 6"/>
                  <a:gd name="T68" fmla="*/ 5 w 7"/>
                  <a:gd name="T69" fmla="*/ 12 h 6"/>
                  <a:gd name="T70" fmla="*/ 5 w 7"/>
                  <a:gd name="T71" fmla="*/ 14 h 6"/>
                  <a:gd name="T72" fmla="*/ 5 w 7"/>
                  <a:gd name="T73" fmla="*/ 14 h 6"/>
                  <a:gd name="T74" fmla="*/ 5 w 7"/>
                  <a:gd name="T75" fmla="*/ 14 h 6"/>
                  <a:gd name="T76" fmla="*/ 10 w 7"/>
                  <a:gd name="T77" fmla="*/ 12 h 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7"/>
                  <a:gd name="T118" fmla="*/ 0 h 6"/>
                  <a:gd name="T119" fmla="*/ 7 w 7"/>
                  <a:gd name="T120" fmla="*/ 6 h 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7" h="6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3"/>
                      <a:pt x="3" y="2"/>
                      <a:pt x="3" y="2"/>
                    </a:cubicBezTo>
                    <a:close/>
                    <a:moveTo>
                      <a:pt x="5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5" y="1"/>
                      <a:pt x="5" y="1"/>
                      <a:pt x="5" y="1"/>
                    </a:cubicBezTo>
                    <a:close/>
                    <a:moveTo>
                      <a:pt x="7" y="3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" y="3"/>
                      <a:pt x="6" y="3"/>
                      <a:pt x="6" y="3"/>
                    </a:cubicBezTo>
                    <a:lnTo>
                      <a:pt x="7" y="3"/>
                    </a:lnTo>
                    <a:close/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1" y="6"/>
                    </a:cubicBezTo>
                    <a:close/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03" name="Freeform 1006"/>
              <p:cNvSpPr>
                <a:spLocks noChangeArrowheads="1"/>
              </p:cNvSpPr>
              <p:nvPr/>
            </p:nvSpPr>
            <p:spPr bwMode="auto">
              <a:xfrm>
                <a:off x="2302" y="946"/>
                <a:ext cx="26" cy="23"/>
              </a:xfrm>
              <a:custGeom>
                <a:avLst/>
                <a:gdLst>
                  <a:gd name="T0" fmla="*/ 21 w 11"/>
                  <a:gd name="T1" fmla="*/ 0 h 10"/>
                  <a:gd name="T2" fmla="*/ 14 w 11"/>
                  <a:gd name="T3" fmla="*/ 5 h 10"/>
                  <a:gd name="T4" fmla="*/ 14 w 11"/>
                  <a:gd name="T5" fmla="*/ 5 h 10"/>
                  <a:gd name="T6" fmla="*/ 0 w 11"/>
                  <a:gd name="T7" fmla="*/ 7 h 10"/>
                  <a:gd name="T8" fmla="*/ 2 w 11"/>
                  <a:gd name="T9" fmla="*/ 9 h 10"/>
                  <a:gd name="T10" fmla="*/ 7 w 11"/>
                  <a:gd name="T11" fmla="*/ 16 h 10"/>
                  <a:gd name="T12" fmla="*/ 12 w 11"/>
                  <a:gd name="T13" fmla="*/ 21 h 10"/>
                  <a:gd name="T14" fmla="*/ 14 w 11"/>
                  <a:gd name="T15" fmla="*/ 23 h 10"/>
                  <a:gd name="T16" fmla="*/ 19 w 11"/>
                  <a:gd name="T17" fmla="*/ 9 h 10"/>
                  <a:gd name="T18" fmla="*/ 21 w 11"/>
                  <a:gd name="T19" fmla="*/ 9 h 10"/>
                  <a:gd name="T20" fmla="*/ 26 w 11"/>
                  <a:gd name="T21" fmla="*/ 7 h 10"/>
                  <a:gd name="T22" fmla="*/ 24 w 11"/>
                  <a:gd name="T23" fmla="*/ 5 h 10"/>
                  <a:gd name="T24" fmla="*/ 24 w 11"/>
                  <a:gd name="T25" fmla="*/ 2 h 10"/>
                  <a:gd name="T26" fmla="*/ 24 w 11"/>
                  <a:gd name="T27" fmla="*/ 2 h 10"/>
                  <a:gd name="T28" fmla="*/ 21 w 11"/>
                  <a:gd name="T29" fmla="*/ 2 h 10"/>
                  <a:gd name="T30" fmla="*/ 21 w 11"/>
                  <a:gd name="T31" fmla="*/ 0 h 1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1"/>
                  <a:gd name="T49" fmla="*/ 0 h 10"/>
                  <a:gd name="T50" fmla="*/ 11 w 11"/>
                  <a:gd name="T51" fmla="*/ 10 h 1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1" h="10">
                    <a:moveTo>
                      <a:pt x="9" y="0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5"/>
                      <a:pt x="3" y="7"/>
                    </a:cubicBezTo>
                    <a:cubicBezTo>
                      <a:pt x="4" y="8"/>
                      <a:pt x="5" y="9"/>
                      <a:pt x="5" y="9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E4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04" name="Freeform 1007"/>
              <p:cNvSpPr>
                <a:spLocks noEditPoints="1" noChangeArrowheads="1"/>
              </p:cNvSpPr>
              <p:nvPr/>
            </p:nvSpPr>
            <p:spPr bwMode="auto">
              <a:xfrm>
                <a:off x="2217" y="1017"/>
                <a:ext cx="14" cy="19"/>
              </a:xfrm>
              <a:custGeom>
                <a:avLst/>
                <a:gdLst>
                  <a:gd name="T0" fmla="*/ 14 w 6"/>
                  <a:gd name="T1" fmla="*/ 14 h 8"/>
                  <a:gd name="T2" fmla="*/ 14 w 6"/>
                  <a:gd name="T3" fmla="*/ 14 h 8"/>
                  <a:gd name="T4" fmla="*/ 14 w 6"/>
                  <a:gd name="T5" fmla="*/ 19 h 8"/>
                  <a:gd name="T6" fmla="*/ 14 w 6"/>
                  <a:gd name="T7" fmla="*/ 14 h 8"/>
                  <a:gd name="T8" fmla="*/ 0 w 6"/>
                  <a:gd name="T9" fmla="*/ 0 h 8"/>
                  <a:gd name="T10" fmla="*/ 2 w 6"/>
                  <a:gd name="T11" fmla="*/ 0 h 8"/>
                  <a:gd name="T12" fmla="*/ 5 w 6"/>
                  <a:gd name="T13" fmla="*/ 2 h 8"/>
                  <a:gd name="T14" fmla="*/ 0 w 6"/>
                  <a:gd name="T15" fmla="*/ 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"/>
                  <a:gd name="T25" fmla="*/ 0 h 8"/>
                  <a:gd name="T26" fmla="*/ 6 w 6"/>
                  <a:gd name="T27" fmla="*/ 8 h 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" h="8">
                    <a:moveTo>
                      <a:pt x="6" y="6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6" y="7"/>
                      <a:pt x="6" y="6"/>
                      <a:pt x="6" y="6"/>
                    </a:cubicBezTo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C4D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05" name="Freeform 1008"/>
              <p:cNvSpPr>
                <a:spLocks noChangeArrowheads="1"/>
              </p:cNvSpPr>
              <p:nvPr/>
            </p:nvSpPr>
            <p:spPr bwMode="auto">
              <a:xfrm>
                <a:off x="2286" y="946"/>
                <a:ext cx="42" cy="23"/>
              </a:xfrm>
              <a:custGeom>
                <a:avLst/>
                <a:gdLst>
                  <a:gd name="T0" fmla="*/ 38 w 42"/>
                  <a:gd name="T1" fmla="*/ 0 h 23"/>
                  <a:gd name="T2" fmla="*/ 31 w 42"/>
                  <a:gd name="T3" fmla="*/ 2 h 23"/>
                  <a:gd name="T4" fmla="*/ 0 w 42"/>
                  <a:gd name="T5" fmla="*/ 9 h 23"/>
                  <a:gd name="T6" fmla="*/ 16 w 42"/>
                  <a:gd name="T7" fmla="*/ 7 h 23"/>
                  <a:gd name="T8" fmla="*/ 16 w 42"/>
                  <a:gd name="T9" fmla="*/ 7 h 23"/>
                  <a:gd name="T10" fmla="*/ 31 w 42"/>
                  <a:gd name="T11" fmla="*/ 4 h 23"/>
                  <a:gd name="T12" fmla="*/ 31 w 42"/>
                  <a:gd name="T13" fmla="*/ 4 h 23"/>
                  <a:gd name="T14" fmla="*/ 38 w 42"/>
                  <a:gd name="T15" fmla="*/ 0 h 23"/>
                  <a:gd name="T16" fmla="*/ 38 w 42"/>
                  <a:gd name="T17" fmla="*/ 2 h 23"/>
                  <a:gd name="T18" fmla="*/ 40 w 42"/>
                  <a:gd name="T19" fmla="*/ 2 h 23"/>
                  <a:gd name="T20" fmla="*/ 40 w 42"/>
                  <a:gd name="T21" fmla="*/ 2 h 23"/>
                  <a:gd name="T22" fmla="*/ 40 w 42"/>
                  <a:gd name="T23" fmla="*/ 4 h 23"/>
                  <a:gd name="T24" fmla="*/ 42 w 42"/>
                  <a:gd name="T25" fmla="*/ 7 h 23"/>
                  <a:gd name="T26" fmla="*/ 38 w 42"/>
                  <a:gd name="T27" fmla="*/ 9 h 23"/>
                  <a:gd name="T28" fmla="*/ 35 w 42"/>
                  <a:gd name="T29" fmla="*/ 9 h 23"/>
                  <a:gd name="T30" fmla="*/ 31 w 42"/>
                  <a:gd name="T31" fmla="*/ 23 h 23"/>
                  <a:gd name="T32" fmla="*/ 31 w 42"/>
                  <a:gd name="T33" fmla="*/ 23 h 23"/>
                  <a:gd name="T34" fmla="*/ 38 w 42"/>
                  <a:gd name="T35" fmla="*/ 9 h 23"/>
                  <a:gd name="T36" fmla="*/ 42 w 42"/>
                  <a:gd name="T37" fmla="*/ 7 h 23"/>
                  <a:gd name="T38" fmla="*/ 40 w 42"/>
                  <a:gd name="T39" fmla="*/ 2 h 23"/>
                  <a:gd name="T40" fmla="*/ 40 w 42"/>
                  <a:gd name="T41" fmla="*/ 2 h 23"/>
                  <a:gd name="T42" fmla="*/ 40 w 42"/>
                  <a:gd name="T43" fmla="*/ 2 h 23"/>
                  <a:gd name="T44" fmla="*/ 40 w 42"/>
                  <a:gd name="T45" fmla="*/ 2 h 23"/>
                  <a:gd name="T46" fmla="*/ 38 w 42"/>
                  <a:gd name="T47" fmla="*/ 0 h 2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2"/>
                  <a:gd name="T73" fmla="*/ 0 h 23"/>
                  <a:gd name="T74" fmla="*/ 42 w 42"/>
                  <a:gd name="T75" fmla="*/ 23 h 2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2" h="23">
                    <a:moveTo>
                      <a:pt x="38" y="0"/>
                    </a:moveTo>
                    <a:lnTo>
                      <a:pt x="31" y="2"/>
                    </a:lnTo>
                    <a:lnTo>
                      <a:pt x="0" y="9"/>
                    </a:lnTo>
                    <a:lnTo>
                      <a:pt x="16" y="7"/>
                    </a:lnTo>
                    <a:lnTo>
                      <a:pt x="31" y="4"/>
                    </a:lnTo>
                    <a:lnTo>
                      <a:pt x="38" y="0"/>
                    </a:lnTo>
                    <a:lnTo>
                      <a:pt x="38" y="2"/>
                    </a:lnTo>
                    <a:lnTo>
                      <a:pt x="40" y="2"/>
                    </a:lnTo>
                    <a:lnTo>
                      <a:pt x="40" y="4"/>
                    </a:lnTo>
                    <a:lnTo>
                      <a:pt x="42" y="7"/>
                    </a:lnTo>
                    <a:lnTo>
                      <a:pt x="38" y="9"/>
                    </a:lnTo>
                    <a:lnTo>
                      <a:pt x="35" y="9"/>
                    </a:lnTo>
                    <a:lnTo>
                      <a:pt x="31" y="23"/>
                    </a:lnTo>
                    <a:lnTo>
                      <a:pt x="38" y="9"/>
                    </a:lnTo>
                    <a:lnTo>
                      <a:pt x="42" y="7"/>
                    </a:lnTo>
                    <a:lnTo>
                      <a:pt x="40" y="2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2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06" name="Freeform 1009"/>
              <p:cNvSpPr>
                <a:spLocks noChangeArrowheads="1"/>
              </p:cNvSpPr>
              <p:nvPr/>
            </p:nvSpPr>
            <p:spPr bwMode="auto">
              <a:xfrm>
                <a:off x="2286" y="946"/>
                <a:ext cx="42" cy="23"/>
              </a:xfrm>
              <a:custGeom>
                <a:avLst/>
                <a:gdLst>
                  <a:gd name="T0" fmla="*/ 38 w 42"/>
                  <a:gd name="T1" fmla="*/ 0 h 23"/>
                  <a:gd name="T2" fmla="*/ 31 w 42"/>
                  <a:gd name="T3" fmla="*/ 2 h 23"/>
                  <a:gd name="T4" fmla="*/ 0 w 42"/>
                  <a:gd name="T5" fmla="*/ 9 h 23"/>
                  <a:gd name="T6" fmla="*/ 16 w 42"/>
                  <a:gd name="T7" fmla="*/ 7 h 23"/>
                  <a:gd name="T8" fmla="*/ 16 w 42"/>
                  <a:gd name="T9" fmla="*/ 7 h 23"/>
                  <a:gd name="T10" fmla="*/ 31 w 42"/>
                  <a:gd name="T11" fmla="*/ 4 h 23"/>
                  <a:gd name="T12" fmla="*/ 31 w 42"/>
                  <a:gd name="T13" fmla="*/ 4 h 23"/>
                  <a:gd name="T14" fmla="*/ 38 w 42"/>
                  <a:gd name="T15" fmla="*/ 0 h 23"/>
                  <a:gd name="T16" fmla="*/ 38 w 42"/>
                  <a:gd name="T17" fmla="*/ 2 h 23"/>
                  <a:gd name="T18" fmla="*/ 40 w 42"/>
                  <a:gd name="T19" fmla="*/ 2 h 23"/>
                  <a:gd name="T20" fmla="*/ 40 w 42"/>
                  <a:gd name="T21" fmla="*/ 2 h 23"/>
                  <a:gd name="T22" fmla="*/ 40 w 42"/>
                  <a:gd name="T23" fmla="*/ 4 h 23"/>
                  <a:gd name="T24" fmla="*/ 42 w 42"/>
                  <a:gd name="T25" fmla="*/ 7 h 23"/>
                  <a:gd name="T26" fmla="*/ 38 w 42"/>
                  <a:gd name="T27" fmla="*/ 9 h 23"/>
                  <a:gd name="T28" fmla="*/ 35 w 42"/>
                  <a:gd name="T29" fmla="*/ 9 h 23"/>
                  <a:gd name="T30" fmla="*/ 31 w 42"/>
                  <a:gd name="T31" fmla="*/ 23 h 23"/>
                  <a:gd name="T32" fmla="*/ 31 w 42"/>
                  <a:gd name="T33" fmla="*/ 23 h 23"/>
                  <a:gd name="T34" fmla="*/ 38 w 42"/>
                  <a:gd name="T35" fmla="*/ 9 h 23"/>
                  <a:gd name="T36" fmla="*/ 42 w 42"/>
                  <a:gd name="T37" fmla="*/ 7 h 23"/>
                  <a:gd name="T38" fmla="*/ 40 w 42"/>
                  <a:gd name="T39" fmla="*/ 2 h 23"/>
                  <a:gd name="T40" fmla="*/ 40 w 42"/>
                  <a:gd name="T41" fmla="*/ 2 h 23"/>
                  <a:gd name="T42" fmla="*/ 40 w 42"/>
                  <a:gd name="T43" fmla="*/ 2 h 23"/>
                  <a:gd name="T44" fmla="*/ 40 w 42"/>
                  <a:gd name="T45" fmla="*/ 2 h 23"/>
                  <a:gd name="T46" fmla="*/ 38 w 42"/>
                  <a:gd name="T47" fmla="*/ 0 h 2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2"/>
                  <a:gd name="T73" fmla="*/ 0 h 23"/>
                  <a:gd name="T74" fmla="*/ 42 w 42"/>
                  <a:gd name="T75" fmla="*/ 23 h 2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2" h="23">
                    <a:moveTo>
                      <a:pt x="38" y="0"/>
                    </a:moveTo>
                    <a:lnTo>
                      <a:pt x="31" y="2"/>
                    </a:lnTo>
                    <a:lnTo>
                      <a:pt x="0" y="9"/>
                    </a:lnTo>
                    <a:lnTo>
                      <a:pt x="16" y="7"/>
                    </a:lnTo>
                    <a:lnTo>
                      <a:pt x="31" y="4"/>
                    </a:lnTo>
                    <a:lnTo>
                      <a:pt x="38" y="0"/>
                    </a:lnTo>
                    <a:lnTo>
                      <a:pt x="38" y="2"/>
                    </a:lnTo>
                    <a:lnTo>
                      <a:pt x="40" y="2"/>
                    </a:lnTo>
                    <a:lnTo>
                      <a:pt x="40" y="4"/>
                    </a:lnTo>
                    <a:lnTo>
                      <a:pt x="42" y="7"/>
                    </a:lnTo>
                    <a:lnTo>
                      <a:pt x="38" y="9"/>
                    </a:lnTo>
                    <a:lnTo>
                      <a:pt x="35" y="9"/>
                    </a:lnTo>
                    <a:lnTo>
                      <a:pt x="31" y="23"/>
                    </a:lnTo>
                    <a:lnTo>
                      <a:pt x="38" y="9"/>
                    </a:lnTo>
                    <a:lnTo>
                      <a:pt x="42" y="7"/>
                    </a:lnTo>
                    <a:lnTo>
                      <a:pt x="40" y="2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07" name="Freeform 1010"/>
              <p:cNvSpPr>
                <a:spLocks noChangeArrowheads="1"/>
              </p:cNvSpPr>
              <p:nvPr/>
            </p:nvSpPr>
            <p:spPr bwMode="auto">
              <a:xfrm>
                <a:off x="2215" y="953"/>
                <a:ext cx="102" cy="87"/>
              </a:xfrm>
              <a:custGeom>
                <a:avLst/>
                <a:gdLst>
                  <a:gd name="T0" fmla="*/ 71 w 43"/>
                  <a:gd name="T1" fmla="*/ 2 h 37"/>
                  <a:gd name="T2" fmla="*/ 69 w 43"/>
                  <a:gd name="T3" fmla="*/ 5 h 37"/>
                  <a:gd name="T4" fmla="*/ 2 w 43"/>
                  <a:gd name="T5" fmla="*/ 54 h 37"/>
                  <a:gd name="T6" fmla="*/ 0 w 43"/>
                  <a:gd name="T7" fmla="*/ 59 h 37"/>
                  <a:gd name="T8" fmla="*/ 7 w 43"/>
                  <a:gd name="T9" fmla="*/ 66 h 37"/>
                  <a:gd name="T10" fmla="*/ 9 w 43"/>
                  <a:gd name="T11" fmla="*/ 73 h 37"/>
                  <a:gd name="T12" fmla="*/ 9 w 43"/>
                  <a:gd name="T13" fmla="*/ 73 h 37"/>
                  <a:gd name="T14" fmla="*/ 9 w 43"/>
                  <a:gd name="T15" fmla="*/ 73 h 37"/>
                  <a:gd name="T16" fmla="*/ 9 w 43"/>
                  <a:gd name="T17" fmla="*/ 73 h 37"/>
                  <a:gd name="T18" fmla="*/ 9 w 43"/>
                  <a:gd name="T19" fmla="*/ 73 h 37"/>
                  <a:gd name="T20" fmla="*/ 17 w 43"/>
                  <a:gd name="T21" fmla="*/ 78 h 37"/>
                  <a:gd name="T22" fmla="*/ 19 w 43"/>
                  <a:gd name="T23" fmla="*/ 85 h 37"/>
                  <a:gd name="T24" fmla="*/ 26 w 43"/>
                  <a:gd name="T25" fmla="*/ 85 h 37"/>
                  <a:gd name="T26" fmla="*/ 93 w 43"/>
                  <a:gd name="T27" fmla="*/ 35 h 37"/>
                  <a:gd name="T28" fmla="*/ 95 w 43"/>
                  <a:gd name="T29" fmla="*/ 31 h 37"/>
                  <a:gd name="T30" fmla="*/ 102 w 43"/>
                  <a:gd name="T31" fmla="*/ 16 h 37"/>
                  <a:gd name="T32" fmla="*/ 88 w 43"/>
                  <a:gd name="T33" fmla="*/ 0 h 37"/>
                  <a:gd name="T34" fmla="*/ 71 w 43"/>
                  <a:gd name="T35" fmla="*/ 2 h 3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3"/>
                  <a:gd name="T55" fmla="*/ 0 h 37"/>
                  <a:gd name="T56" fmla="*/ 43 w 43"/>
                  <a:gd name="T57" fmla="*/ 37 h 3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3" h="37">
                    <a:moveTo>
                      <a:pt x="30" y="1"/>
                    </a:moveTo>
                    <a:cubicBezTo>
                      <a:pt x="30" y="1"/>
                      <a:pt x="29" y="1"/>
                      <a:pt x="29" y="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23"/>
                      <a:pt x="0" y="25"/>
                      <a:pt x="0" y="25"/>
                    </a:cubicBezTo>
                    <a:cubicBezTo>
                      <a:pt x="1" y="27"/>
                      <a:pt x="2" y="27"/>
                      <a:pt x="3" y="28"/>
                    </a:cubicBezTo>
                    <a:cubicBezTo>
                      <a:pt x="3" y="29"/>
                      <a:pt x="3" y="30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5" y="32"/>
                      <a:pt x="6" y="33"/>
                      <a:pt x="7" y="33"/>
                    </a:cubicBezTo>
                    <a:cubicBezTo>
                      <a:pt x="8" y="34"/>
                      <a:pt x="7" y="35"/>
                      <a:pt x="8" y="36"/>
                    </a:cubicBezTo>
                    <a:cubicBezTo>
                      <a:pt x="9" y="37"/>
                      <a:pt x="10" y="37"/>
                      <a:pt x="11" y="36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4"/>
                      <a:pt x="40" y="14"/>
                      <a:pt x="40" y="13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0" y="1"/>
                      <a:pt x="30" y="1"/>
                      <a:pt x="30" y="1"/>
                    </a:cubicBezTo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08" name="Freeform 1011"/>
              <p:cNvSpPr>
                <a:spLocks noChangeArrowheads="1"/>
              </p:cNvSpPr>
              <p:nvPr/>
            </p:nvSpPr>
            <p:spPr bwMode="auto">
              <a:xfrm>
                <a:off x="2321" y="939"/>
                <a:ext cx="15" cy="14"/>
              </a:xfrm>
              <a:custGeom>
                <a:avLst/>
                <a:gdLst>
                  <a:gd name="T0" fmla="*/ 7 w 15"/>
                  <a:gd name="T1" fmla="*/ 14 h 14"/>
                  <a:gd name="T2" fmla="*/ 0 w 15"/>
                  <a:gd name="T3" fmla="*/ 7 h 14"/>
                  <a:gd name="T4" fmla="*/ 7 w 15"/>
                  <a:gd name="T5" fmla="*/ 0 h 14"/>
                  <a:gd name="T6" fmla="*/ 15 w 15"/>
                  <a:gd name="T7" fmla="*/ 9 h 14"/>
                  <a:gd name="T8" fmla="*/ 7 w 15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14"/>
                  <a:gd name="T17" fmla="*/ 15 w 15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14">
                    <a:moveTo>
                      <a:pt x="7" y="14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5" y="9"/>
                    </a:lnTo>
                    <a:lnTo>
                      <a:pt x="7" y="14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09" name="Freeform 1012"/>
              <p:cNvSpPr>
                <a:spLocks noChangeArrowheads="1"/>
              </p:cNvSpPr>
              <p:nvPr/>
            </p:nvSpPr>
            <p:spPr bwMode="auto">
              <a:xfrm>
                <a:off x="2243" y="967"/>
                <a:ext cx="50" cy="52"/>
              </a:xfrm>
              <a:custGeom>
                <a:avLst/>
                <a:gdLst>
                  <a:gd name="T0" fmla="*/ 24 w 50"/>
                  <a:gd name="T1" fmla="*/ 52 h 52"/>
                  <a:gd name="T2" fmla="*/ 0 w 50"/>
                  <a:gd name="T3" fmla="*/ 21 h 52"/>
                  <a:gd name="T4" fmla="*/ 26 w 50"/>
                  <a:gd name="T5" fmla="*/ 0 h 52"/>
                  <a:gd name="T6" fmla="*/ 50 w 50"/>
                  <a:gd name="T7" fmla="*/ 31 h 52"/>
                  <a:gd name="T8" fmla="*/ 24 w 50"/>
                  <a:gd name="T9" fmla="*/ 52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"/>
                  <a:gd name="T16" fmla="*/ 0 h 52"/>
                  <a:gd name="T17" fmla="*/ 50 w 50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" h="52">
                    <a:moveTo>
                      <a:pt x="24" y="52"/>
                    </a:moveTo>
                    <a:lnTo>
                      <a:pt x="0" y="21"/>
                    </a:lnTo>
                    <a:lnTo>
                      <a:pt x="26" y="0"/>
                    </a:lnTo>
                    <a:lnTo>
                      <a:pt x="50" y="31"/>
                    </a:lnTo>
                    <a:lnTo>
                      <a:pt x="24" y="5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10" name="Freeform 1013"/>
              <p:cNvSpPr>
                <a:spLocks noChangeArrowheads="1"/>
              </p:cNvSpPr>
              <p:nvPr/>
            </p:nvSpPr>
            <p:spPr bwMode="auto">
              <a:xfrm>
                <a:off x="2243" y="967"/>
                <a:ext cx="50" cy="52"/>
              </a:xfrm>
              <a:custGeom>
                <a:avLst/>
                <a:gdLst>
                  <a:gd name="T0" fmla="*/ 24 w 50"/>
                  <a:gd name="T1" fmla="*/ 52 h 52"/>
                  <a:gd name="T2" fmla="*/ 0 w 50"/>
                  <a:gd name="T3" fmla="*/ 21 h 52"/>
                  <a:gd name="T4" fmla="*/ 26 w 50"/>
                  <a:gd name="T5" fmla="*/ 0 h 52"/>
                  <a:gd name="T6" fmla="*/ 50 w 50"/>
                  <a:gd name="T7" fmla="*/ 31 h 52"/>
                  <a:gd name="T8" fmla="*/ 24 w 50"/>
                  <a:gd name="T9" fmla="*/ 52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"/>
                  <a:gd name="T16" fmla="*/ 0 h 52"/>
                  <a:gd name="T17" fmla="*/ 50 w 50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" h="52">
                    <a:moveTo>
                      <a:pt x="24" y="52"/>
                    </a:moveTo>
                    <a:lnTo>
                      <a:pt x="0" y="21"/>
                    </a:lnTo>
                    <a:lnTo>
                      <a:pt x="26" y="0"/>
                    </a:lnTo>
                    <a:lnTo>
                      <a:pt x="50" y="31"/>
                    </a:lnTo>
                    <a:lnTo>
                      <a:pt x="24" y="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11" name="Freeform 1014"/>
              <p:cNvSpPr>
                <a:spLocks noChangeArrowheads="1"/>
              </p:cNvSpPr>
              <p:nvPr/>
            </p:nvSpPr>
            <p:spPr bwMode="auto">
              <a:xfrm>
                <a:off x="2305" y="955"/>
                <a:ext cx="9" cy="12"/>
              </a:xfrm>
              <a:custGeom>
                <a:avLst/>
                <a:gdLst>
                  <a:gd name="T0" fmla="*/ 0 w 4"/>
                  <a:gd name="T1" fmla="*/ 0 h 5"/>
                  <a:gd name="T2" fmla="*/ 9 w 4"/>
                  <a:gd name="T3" fmla="*/ 12 h 5"/>
                  <a:gd name="T4" fmla="*/ 5 w 4"/>
                  <a:gd name="T5" fmla="*/ 7 h 5"/>
                  <a:gd name="T6" fmla="*/ 0 w 4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5"/>
                  <a:gd name="T14" fmla="*/ 4 w 4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5">
                    <a:moveTo>
                      <a:pt x="0" y="0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3" y="4"/>
                      <a:pt x="2" y="3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EDF5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12" name="Freeform 1015"/>
              <p:cNvSpPr>
                <a:spLocks noChangeArrowheads="1"/>
              </p:cNvSpPr>
              <p:nvPr/>
            </p:nvSpPr>
            <p:spPr bwMode="auto">
              <a:xfrm>
                <a:off x="2302" y="953"/>
                <a:ext cx="15" cy="16"/>
              </a:xfrm>
              <a:custGeom>
                <a:avLst/>
                <a:gdLst>
                  <a:gd name="T0" fmla="*/ 0 w 6"/>
                  <a:gd name="T1" fmla="*/ 0 h 7"/>
                  <a:gd name="T2" fmla="*/ 0 w 6"/>
                  <a:gd name="T3" fmla="*/ 0 h 7"/>
                  <a:gd name="T4" fmla="*/ 8 w 6"/>
                  <a:gd name="T5" fmla="*/ 9 h 7"/>
                  <a:gd name="T6" fmla="*/ 15 w 6"/>
                  <a:gd name="T7" fmla="*/ 16 h 7"/>
                  <a:gd name="T8" fmla="*/ 15 w 6"/>
                  <a:gd name="T9" fmla="*/ 16 h 7"/>
                  <a:gd name="T10" fmla="*/ 13 w 6"/>
                  <a:gd name="T11" fmla="*/ 14 h 7"/>
                  <a:gd name="T12" fmla="*/ 3 w 6"/>
                  <a:gd name="T13" fmla="*/ 2 h 7"/>
                  <a:gd name="T14" fmla="*/ 0 w 6"/>
                  <a:gd name="T15" fmla="*/ 0 h 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"/>
                  <a:gd name="T25" fmla="*/ 0 h 7"/>
                  <a:gd name="T26" fmla="*/ 6 w 6"/>
                  <a:gd name="T27" fmla="*/ 7 h 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" h="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2"/>
                      <a:pt x="3" y="4"/>
                    </a:cubicBezTo>
                    <a:cubicBezTo>
                      <a:pt x="4" y="6"/>
                      <a:pt x="5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5" y="7"/>
                      <a:pt x="5" y="6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13" name="Freeform 1016"/>
              <p:cNvSpPr>
                <a:spLocks noChangeArrowheads="1"/>
              </p:cNvSpPr>
              <p:nvPr/>
            </p:nvSpPr>
            <p:spPr bwMode="auto">
              <a:xfrm>
                <a:off x="2291" y="97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14" name="Freeform 1017"/>
              <p:cNvSpPr>
                <a:spLocks noChangeArrowheads="1"/>
              </p:cNvSpPr>
              <p:nvPr/>
            </p:nvSpPr>
            <p:spPr bwMode="auto">
              <a:xfrm>
                <a:off x="2291" y="97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15" name="Freeform 1018"/>
              <p:cNvSpPr>
                <a:spLocks noChangeArrowheads="1"/>
              </p:cNvSpPr>
              <p:nvPr/>
            </p:nvSpPr>
            <p:spPr bwMode="auto">
              <a:xfrm>
                <a:off x="2279" y="969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3"/>
                  <a:gd name="T11" fmla="*/ 2 w 2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16" name="Freeform 1019"/>
              <p:cNvSpPr>
                <a:spLocks noChangeArrowheads="1"/>
              </p:cNvSpPr>
              <p:nvPr/>
            </p:nvSpPr>
            <p:spPr bwMode="auto">
              <a:xfrm>
                <a:off x="2279" y="969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3"/>
                  <a:gd name="T11" fmla="*/ 2 w 2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17" name="Freeform 1020"/>
              <p:cNvSpPr>
                <a:spLocks noChangeArrowheads="1"/>
              </p:cNvSpPr>
              <p:nvPr/>
            </p:nvSpPr>
            <p:spPr bwMode="auto">
              <a:xfrm>
                <a:off x="2288" y="967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18" name="Freeform 1021"/>
              <p:cNvSpPr>
                <a:spLocks noChangeArrowheads="1"/>
              </p:cNvSpPr>
              <p:nvPr/>
            </p:nvSpPr>
            <p:spPr bwMode="auto">
              <a:xfrm>
                <a:off x="2288" y="967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719" name="Freeform 1022"/>
              <p:cNvSpPr>
                <a:spLocks noChangeArrowheads="1"/>
              </p:cNvSpPr>
              <p:nvPr/>
            </p:nvSpPr>
            <p:spPr bwMode="auto">
              <a:xfrm>
                <a:off x="2286" y="97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4366" name="Group 1224"/>
            <p:cNvGrpSpPr>
              <a:grpSpLocks/>
            </p:cNvGrpSpPr>
            <p:nvPr/>
          </p:nvGrpSpPr>
          <p:grpSpPr bwMode="auto">
            <a:xfrm>
              <a:off x="504" y="1137"/>
              <a:ext cx="2397" cy="1839"/>
              <a:chOff x="0" y="0"/>
              <a:chExt cx="2397" cy="1839"/>
            </a:xfrm>
          </p:grpSpPr>
          <p:sp>
            <p:nvSpPr>
              <p:cNvPr id="16320" name="Freeform 1024"/>
              <p:cNvSpPr>
                <a:spLocks noChangeArrowheads="1"/>
              </p:cNvSpPr>
              <p:nvPr/>
            </p:nvSpPr>
            <p:spPr bwMode="auto">
              <a:xfrm>
                <a:off x="2189" y="9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21" name="Freeform 1025"/>
              <p:cNvSpPr>
                <a:spLocks noChangeArrowheads="1"/>
              </p:cNvSpPr>
              <p:nvPr/>
            </p:nvSpPr>
            <p:spPr bwMode="auto">
              <a:xfrm>
                <a:off x="2203" y="924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22" name="Freeform 1026"/>
              <p:cNvSpPr>
                <a:spLocks noChangeArrowheads="1"/>
              </p:cNvSpPr>
              <p:nvPr/>
            </p:nvSpPr>
            <p:spPr bwMode="auto">
              <a:xfrm>
                <a:off x="2203" y="924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23" name="Freeform 1027"/>
              <p:cNvSpPr>
                <a:spLocks noChangeArrowheads="1"/>
              </p:cNvSpPr>
              <p:nvPr/>
            </p:nvSpPr>
            <p:spPr bwMode="auto">
              <a:xfrm>
                <a:off x="2186" y="93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24" name="Freeform 1028"/>
              <p:cNvSpPr>
                <a:spLocks noChangeArrowheads="1"/>
              </p:cNvSpPr>
              <p:nvPr/>
            </p:nvSpPr>
            <p:spPr bwMode="auto">
              <a:xfrm>
                <a:off x="2186" y="93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25" name="Freeform 1029"/>
              <p:cNvSpPr>
                <a:spLocks noChangeArrowheads="1"/>
              </p:cNvSpPr>
              <p:nvPr/>
            </p:nvSpPr>
            <p:spPr bwMode="auto">
              <a:xfrm>
                <a:off x="2146" y="955"/>
                <a:ext cx="1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3 h 1"/>
                  <a:gd name="T4" fmla="*/ 0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26" name="Freeform 1030"/>
              <p:cNvSpPr>
                <a:spLocks noChangeArrowheads="1"/>
              </p:cNvSpPr>
              <p:nvPr/>
            </p:nvSpPr>
            <p:spPr bwMode="auto">
              <a:xfrm>
                <a:off x="2146" y="9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27" name="Freeform 1031"/>
              <p:cNvSpPr>
                <a:spLocks noChangeArrowheads="1"/>
              </p:cNvSpPr>
              <p:nvPr/>
            </p:nvSpPr>
            <p:spPr bwMode="auto">
              <a:xfrm>
                <a:off x="2146" y="9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28" name="Freeform 1032"/>
              <p:cNvSpPr>
                <a:spLocks noChangeArrowheads="1"/>
              </p:cNvSpPr>
              <p:nvPr/>
            </p:nvSpPr>
            <p:spPr bwMode="auto">
              <a:xfrm>
                <a:off x="2142" y="97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29" name="Freeform 1033"/>
              <p:cNvSpPr>
                <a:spLocks noChangeArrowheads="1"/>
              </p:cNvSpPr>
              <p:nvPr/>
            </p:nvSpPr>
            <p:spPr bwMode="auto">
              <a:xfrm>
                <a:off x="2142" y="97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30" name="Freeform 1034"/>
              <p:cNvSpPr>
                <a:spLocks noChangeArrowheads="1"/>
              </p:cNvSpPr>
              <p:nvPr/>
            </p:nvSpPr>
            <p:spPr bwMode="auto">
              <a:xfrm>
                <a:off x="2137" y="96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31" name="Freeform 1035"/>
              <p:cNvSpPr>
                <a:spLocks noChangeArrowheads="1"/>
              </p:cNvSpPr>
              <p:nvPr/>
            </p:nvSpPr>
            <p:spPr bwMode="auto">
              <a:xfrm>
                <a:off x="2134" y="9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32" name="Freeform 1036"/>
              <p:cNvSpPr>
                <a:spLocks noChangeArrowheads="1"/>
              </p:cNvSpPr>
              <p:nvPr/>
            </p:nvSpPr>
            <p:spPr bwMode="auto">
              <a:xfrm>
                <a:off x="2134" y="9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33" name="Freeform 1037"/>
              <p:cNvSpPr>
                <a:spLocks noChangeArrowheads="1"/>
              </p:cNvSpPr>
              <p:nvPr/>
            </p:nvSpPr>
            <p:spPr bwMode="auto">
              <a:xfrm>
                <a:off x="2127" y="96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34" name="Freeform 1038"/>
              <p:cNvSpPr>
                <a:spLocks noChangeArrowheads="1"/>
              </p:cNvSpPr>
              <p:nvPr/>
            </p:nvSpPr>
            <p:spPr bwMode="auto">
              <a:xfrm>
                <a:off x="2127" y="96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35" name="Freeform 1039"/>
              <p:cNvSpPr>
                <a:spLocks noChangeArrowheads="1"/>
              </p:cNvSpPr>
              <p:nvPr/>
            </p:nvSpPr>
            <p:spPr bwMode="auto">
              <a:xfrm>
                <a:off x="2139" y="96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36" name="Freeform 1040"/>
              <p:cNvSpPr>
                <a:spLocks noChangeArrowheads="1"/>
              </p:cNvSpPr>
              <p:nvPr/>
            </p:nvSpPr>
            <p:spPr bwMode="auto">
              <a:xfrm>
                <a:off x="2139" y="96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37" name="Freeform 1041"/>
              <p:cNvSpPr>
                <a:spLocks noChangeArrowheads="1"/>
              </p:cNvSpPr>
              <p:nvPr/>
            </p:nvSpPr>
            <p:spPr bwMode="auto">
              <a:xfrm>
                <a:off x="2132" y="974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3"/>
                  <a:gd name="T11" fmla="*/ 2 w 2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38" name="Freeform 1042"/>
              <p:cNvSpPr>
                <a:spLocks noChangeArrowheads="1"/>
              </p:cNvSpPr>
              <p:nvPr/>
            </p:nvSpPr>
            <p:spPr bwMode="auto">
              <a:xfrm>
                <a:off x="2132" y="974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3"/>
                  <a:gd name="T11" fmla="*/ 2 w 2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39" name="Freeform 1043"/>
              <p:cNvSpPr>
                <a:spLocks noChangeArrowheads="1"/>
              </p:cNvSpPr>
              <p:nvPr/>
            </p:nvSpPr>
            <p:spPr bwMode="auto">
              <a:xfrm>
                <a:off x="2144" y="9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40" name="Freeform 1044"/>
              <p:cNvSpPr>
                <a:spLocks noChangeArrowheads="1"/>
              </p:cNvSpPr>
              <p:nvPr/>
            </p:nvSpPr>
            <p:spPr bwMode="auto">
              <a:xfrm>
                <a:off x="2144" y="9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41" name="Freeform 1045"/>
              <p:cNvSpPr>
                <a:spLocks noChangeArrowheads="1"/>
              </p:cNvSpPr>
              <p:nvPr/>
            </p:nvSpPr>
            <p:spPr bwMode="auto">
              <a:xfrm>
                <a:off x="2139" y="98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42" name="Freeform 1046"/>
              <p:cNvSpPr>
                <a:spLocks noChangeArrowheads="1"/>
              </p:cNvSpPr>
              <p:nvPr/>
            </p:nvSpPr>
            <p:spPr bwMode="auto">
              <a:xfrm>
                <a:off x="2139" y="98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43" name="Freeform 1047"/>
              <p:cNvSpPr>
                <a:spLocks noChangeArrowheads="1"/>
              </p:cNvSpPr>
              <p:nvPr/>
            </p:nvSpPr>
            <p:spPr bwMode="auto">
              <a:xfrm>
                <a:off x="2132" y="981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3"/>
                  <a:gd name="T11" fmla="*/ 2 w 2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44" name="Freeform 1048"/>
              <p:cNvSpPr>
                <a:spLocks noChangeArrowheads="1"/>
              </p:cNvSpPr>
              <p:nvPr/>
            </p:nvSpPr>
            <p:spPr bwMode="auto">
              <a:xfrm>
                <a:off x="2132" y="981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3"/>
                  <a:gd name="T11" fmla="*/ 2 w 2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45" name="Freeform 1049"/>
              <p:cNvSpPr>
                <a:spLocks noChangeArrowheads="1"/>
              </p:cNvSpPr>
              <p:nvPr/>
            </p:nvSpPr>
            <p:spPr bwMode="auto">
              <a:xfrm>
                <a:off x="2130" y="97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46" name="Freeform 1050"/>
              <p:cNvSpPr>
                <a:spLocks noChangeArrowheads="1"/>
              </p:cNvSpPr>
              <p:nvPr/>
            </p:nvSpPr>
            <p:spPr bwMode="auto">
              <a:xfrm>
                <a:off x="2130" y="97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47" name="Freeform 1051"/>
              <p:cNvSpPr>
                <a:spLocks noChangeArrowheads="1"/>
              </p:cNvSpPr>
              <p:nvPr/>
            </p:nvSpPr>
            <p:spPr bwMode="auto">
              <a:xfrm>
                <a:off x="2123" y="9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48" name="Freeform 1052"/>
              <p:cNvSpPr>
                <a:spLocks noChangeArrowheads="1"/>
              </p:cNvSpPr>
              <p:nvPr/>
            </p:nvSpPr>
            <p:spPr bwMode="auto">
              <a:xfrm>
                <a:off x="2123" y="9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49" name="Freeform 1053"/>
              <p:cNvSpPr>
                <a:spLocks noChangeArrowheads="1"/>
              </p:cNvSpPr>
              <p:nvPr/>
            </p:nvSpPr>
            <p:spPr bwMode="auto">
              <a:xfrm>
                <a:off x="2149" y="96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50" name="Freeform 1054"/>
              <p:cNvSpPr>
                <a:spLocks noChangeArrowheads="1"/>
              </p:cNvSpPr>
              <p:nvPr/>
            </p:nvSpPr>
            <p:spPr bwMode="auto">
              <a:xfrm>
                <a:off x="2149" y="96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51" name="Freeform 1055"/>
              <p:cNvSpPr>
                <a:spLocks noChangeArrowheads="1"/>
              </p:cNvSpPr>
              <p:nvPr/>
            </p:nvSpPr>
            <p:spPr bwMode="auto">
              <a:xfrm>
                <a:off x="2153" y="95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52" name="Freeform 1056"/>
              <p:cNvSpPr>
                <a:spLocks noChangeArrowheads="1"/>
              </p:cNvSpPr>
              <p:nvPr/>
            </p:nvSpPr>
            <p:spPr bwMode="auto">
              <a:xfrm>
                <a:off x="2153" y="95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53" name="Freeform 1057"/>
              <p:cNvSpPr>
                <a:spLocks noChangeArrowheads="1"/>
              </p:cNvSpPr>
              <p:nvPr/>
            </p:nvSpPr>
            <p:spPr bwMode="auto">
              <a:xfrm>
                <a:off x="2201" y="91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54" name="Freeform 1058"/>
              <p:cNvSpPr>
                <a:spLocks noChangeArrowheads="1"/>
              </p:cNvSpPr>
              <p:nvPr/>
            </p:nvSpPr>
            <p:spPr bwMode="auto">
              <a:xfrm>
                <a:off x="2201" y="91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55" name="Freeform 1059"/>
              <p:cNvSpPr>
                <a:spLocks noChangeArrowheads="1"/>
              </p:cNvSpPr>
              <p:nvPr/>
            </p:nvSpPr>
            <p:spPr bwMode="auto">
              <a:xfrm>
                <a:off x="2205" y="91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56" name="Freeform 1060"/>
              <p:cNvSpPr>
                <a:spLocks noChangeArrowheads="1"/>
              </p:cNvSpPr>
              <p:nvPr/>
            </p:nvSpPr>
            <p:spPr bwMode="auto">
              <a:xfrm>
                <a:off x="2205" y="91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57" name="Freeform 1061"/>
              <p:cNvSpPr>
                <a:spLocks noChangeArrowheads="1"/>
              </p:cNvSpPr>
              <p:nvPr/>
            </p:nvSpPr>
            <p:spPr bwMode="auto">
              <a:xfrm>
                <a:off x="2208" y="931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58" name="Freeform 1062"/>
              <p:cNvSpPr>
                <a:spLocks noChangeArrowheads="1"/>
              </p:cNvSpPr>
              <p:nvPr/>
            </p:nvSpPr>
            <p:spPr bwMode="auto">
              <a:xfrm>
                <a:off x="2208" y="931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59" name="Freeform 1063"/>
              <p:cNvSpPr>
                <a:spLocks noChangeArrowheads="1"/>
              </p:cNvSpPr>
              <p:nvPr/>
            </p:nvSpPr>
            <p:spPr bwMode="auto">
              <a:xfrm>
                <a:off x="2184" y="92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60" name="Freeform 1064"/>
              <p:cNvSpPr>
                <a:spLocks noChangeArrowheads="1"/>
              </p:cNvSpPr>
              <p:nvPr/>
            </p:nvSpPr>
            <p:spPr bwMode="auto">
              <a:xfrm>
                <a:off x="2184" y="92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61" name="Freeform 1065"/>
              <p:cNvSpPr>
                <a:spLocks noEditPoints="1" noChangeArrowheads="1"/>
              </p:cNvSpPr>
              <p:nvPr/>
            </p:nvSpPr>
            <p:spPr bwMode="auto">
              <a:xfrm>
                <a:off x="2134" y="929"/>
                <a:ext cx="74" cy="59"/>
              </a:xfrm>
              <a:custGeom>
                <a:avLst/>
                <a:gdLst>
                  <a:gd name="T0" fmla="*/ 12 w 74"/>
                  <a:gd name="T1" fmla="*/ 57 h 59"/>
                  <a:gd name="T2" fmla="*/ 12 w 74"/>
                  <a:gd name="T3" fmla="*/ 55 h 59"/>
                  <a:gd name="T4" fmla="*/ 12 w 74"/>
                  <a:gd name="T5" fmla="*/ 57 h 59"/>
                  <a:gd name="T6" fmla="*/ 5 w 74"/>
                  <a:gd name="T7" fmla="*/ 52 h 59"/>
                  <a:gd name="T8" fmla="*/ 8 w 74"/>
                  <a:gd name="T9" fmla="*/ 52 h 59"/>
                  <a:gd name="T10" fmla="*/ 5 w 74"/>
                  <a:gd name="T11" fmla="*/ 52 h 59"/>
                  <a:gd name="T12" fmla="*/ 15 w 74"/>
                  <a:gd name="T13" fmla="*/ 48 h 59"/>
                  <a:gd name="T14" fmla="*/ 17 w 74"/>
                  <a:gd name="T15" fmla="*/ 48 h 59"/>
                  <a:gd name="T16" fmla="*/ 15 w 74"/>
                  <a:gd name="T17" fmla="*/ 48 h 59"/>
                  <a:gd name="T18" fmla="*/ 24 w 74"/>
                  <a:gd name="T19" fmla="*/ 45 h 59"/>
                  <a:gd name="T20" fmla="*/ 26 w 74"/>
                  <a:gd name="T21" fmla="*/ 43 h 59"/>
                  <a:gd name="T22" fmla="*/ 24 w 74"/>
                  <a:gd name="T23" fmla="*/ 45 h 59"/>
                  <a:gd name="T24" fmla="*/ 17 w 74"/>
                  <a:gd name="T25" fmla="*/ 43 h 59"/>
                  <a:gd name="T26" fmla="*/ 19 w 74"/>
                  <a:gd name="T27" fmla="*/ 43 h 59"/>
                  <a:gd name="T28" fmla="*/ 17 w 74"/>
                  <a:gd name="T29" fmla="*/ 43 h 59"/>
                  <a:gd name="T30" fmla="*/ 24 w 74"/>
                  <a:gd name="T31" fmla="*/ 36 h 59"/>
                  <a:gd name="T32" fmla="*/ 24 w 74"/>
                  <a:gd name="T33" fmla="*/ 36 h 59"/>
                  <a:gd name="T34" fmla="*/ 24 w 74"/>
                  <a:gd name="T35" fmla="*/ 36 h 59"/>
                  <a:gd name="T36" fmla="*/ 26 w 74"/>
                  <a:gd name="T37" fmla="*/ 33 h 59"/>
                  <a:gd name="T38" fmla="*/ 0 w 74"/>
                  <a:gd name="T39" fmla="*/ 52 h 59"/>
                  <a:gd name="T40" fmla="*/ 10 w 74"/>
                  <a:gd name="T41" fmla="*/ 59 h 59"/>
                  <a:gd name="T42" fmla="*/ 34 w 74"/>
                  <a:gd name="T43" fmla="*/ 40 h 59"/>
                  <a:gd name="T44" fmla="*/ 26 w 74"/>
                  <a:gd name="T45" fmla="*/ 33 h 59"/>
                  <a:gd name="T46" fmla="*/ 60 w 74"/>
                  <a:gd name="T47" fmla="*/ 14 h 59"/>
                  <a:gd name="T48" fmla="*/ 60 w 74"/>
                  <a:gd name="T49" fmla="*/ 14 h 59"/>
                  <a:gd name="T50" fmla="*/ 60 w 74"/>
                  <a:gd name="T51" fmla="*/ 14 h 59"/>
                  <a:gd name="T52" fmla="*/ 67 w 74"/>
                  <a:gd name="T53" fmla="*/ 10 h 59"/>
                  <a:gd name="T54" fmla="*/ 67 w 74"/>
                  <a:gd name="T55" fmla="*/ 7 h 59"/>
                  <a:gd name="T56" fmla="*/ 67 w 74"/>
                  <a:gd name="T57" fmla="*/ 10 h 59"/>
                  <a:gd name="T58" fmla="*/ 67 w 74"/>
                  <a:gd name="T59" fmla="*/ 0 h 59"/>
                  <a:gd name="T60" fmla="*/ 52 w 74"/>
                  <a:gd name="T61" fmla="*/ 12 h 59"/>
                  <a:gd name="T62" fmla="*/ 60 w 74"/>
                  <a:gd name="T63" fmla="*/ 19 h 59"/>
                  <a:gd name="T64" fmla="*/ 74 w 74"/>
                  <a:gd name="T65" fmla="*/ 10 h 59"/>
                  <a:gd name="T66" fmla="*/ 67 w 74"/>
                  <a:gd name="T67" fmla="*/ 0 h 5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74"/>
                  <a:gd name="T103" fmla="*/ 0 h 59"/>
                  <a:gd name="T104" fmla="*/ 74 w 74"/>
                  <a:gd name="T105" fmla="*/ 59 h 59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74" h="59">
                    <a:moveTo>
                      <a:pt x="12" y="57"/>
                    </a:moveTo>
                    <a:lnTo>
                      <a:pt x="12" y="55"/>
                    </a:lnTo>
                    <a:lnTo>
                      <a:pt x="12" y="57"/>
                    </a:lnTo>
                    <a:close/>
                    <a:moveTo>
                      <a:pt x="5" y="52"/>
                    </a:moveTo>
                    <a:lnTo>
                      <a:pt x="8" y="52"/>
                    </a:lnTo>
                    <a:lnTo>
                      <a:pt x="5" y="52"/>
                    </a:lnTo>
                    <a:close/>
                    <a:moveTo>
                      <a:pt x="15" y="48"/>
                    </a:moveTo>
                    <a:lnTo>
                      <a:pt x="17" y="48"/>
                    </a:lnTo>
                    <a:lnTo>
                      <a:pt x="15" y="48"/>
                    </a:lnTo>
                    <a:close/>
                    <a:moveTo>
                      <a:pt x="24" y="45"/>
                    </a:moveTo>
                    <a:lnTo>
                      <a:pt x="26" y="43"/>
                    </a:lnTo>
                    <a:lnTo>
                      <a:pt x="24" y="45"/>
                    </a:lnTo>
                    <a:close/>
                    <a:moveTo>
                      <a:pt x="17" y="43"/>
                    </a:moveTo>
                    <a:lnTo>
                      <a:pt x="19" y="43"/>
                    </a:lnTo>
                    <a:lnTo>
                      <a:pt x="17" y="43"/>
                    </a:lnTo>
                    <a:close/>
                    <a:moveTo>
                      <a:pt x="24" y="36"/>
                    </a:moveTo>
                    <a:lnTo>
                      <a:pt x="24" y="36"/>
                    </a:lnTo>
                    <a:close/>
                    <a:moveTo>
                      <a:pt x="26" y="33"/>
                    </a:moveTo>
                    <a:lnTo>
                      <a:pt x="0" y="52"/>
                    </a:lnTo>
                    <a:lnTo>
                      <a:pt x="10" y="59"/>
                    </a:lnTo>
                    <a:lnTo>
                      <a:pt x="34" y="40"/>
                    </a:lnTo>
                    <a:lnTo>
                      <a:pt x="26" y="33"/>
                    </a:lnTo>
                    <a:close/>
                    <a:moveTo>
                      <a:pt x="60" y="14"/>
                    </a:moveTo>
                    <a:lnTo>
                      <a:pt x="60" y="14"/>
                    </a:lnTo>
                    <a:close/>
                    <a:moveTo>
                      <a:pt x="67" y="10"/>
                    </a:moveTo>
                    <a:lnTo>
                      <a:pt x="67" y="7"/>
                    </a:lnTo>
                    <a:lnTo>
                      <a:pt x="67" y="10"/>
                    </a:lnTo>
                    <a:close/>
                    <a:moveTo>
                      <a:pt x="67" y="0"/>
                    </a:moveTo>
                    <a:lnTo>
                      <a:pt x="52" y="12"/>
                    </a:lnTo>
                    <a:lnTo>
                      <a:pt x="60" y="19"/>
                    </a:lnTo>
                    <a:lnTo>
                      <a:pt x="74" y="10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99C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62" name="Freeform 1066"/>
              <p:cNvSpPr>
                <a:spLocks noEditPoints="1" noChangeArrowheads="1"/>
              </p:cNvSpPr>
              <p:nvPr/>
            </p:nvSpPr>
            <p:spPr bwMode="auto">
              <a:xfrm>
                <a:off x="2134" y="929"/>
                <a:ext cx="74" cy="59"/>
              </a:xfrm>
              <a:custGeom>
                <a:avLst/>
                <a:gdLst>
                  <a:gd name="T0" fmla="*/ 12 w 74"/>
                  <a:gd name="T1" fmla="*/ 57 h 59"/>
                  <a:gd name="T2" fmla="*/ 12 w 74"/>
                  <a:gd name="T3" fmla="*/ 55 h 59"/>
                  <a:gd name="T4" fmla="*/ 12 w 74"/>
                  <a:gd name="T5" fmla="*/ 57 h 59"/>
                  <a:gd name="T6" fmla="*/ 5 w 74"/>
                  <a:gd name="T7" fmla="*/ 52 h 59"/>
                  <a:gd name="T8" fmla="*/ 8 w 74"/>
                  <a:gd name="T9" fmla="*/ 52 h 59"/>
                  <a:gd name="T10" fmla="*/ 5 w 74"/>
                  <a:gd name="T11" fmla="*/ 52 h 59"/>
                  <a:gd name="T12" fmla="*/ 15 w 74"/>
                  <a:gd name="T13" fmla="*/ 48 h 59"/>
                  <a:gd name="T14" fmla="*/ 17 w 74"/>
                  <a:gd name="T15" fmla="*/ 48 h 59"/>
                  <a:gd name="T16" fmla="*/ 15 w 74"/>
                  <a:gd name="T17" fmla="*/ 48 h 59"/>
                  <a:gd name="T18" fmla="*/ 24 w 74"/>
                  <a:gd name="T19" fmla="*/ 45 h 59"/>
                  <a:gd name="T20" fmla="*/ 26 w 74"/>
                  <a:gd name="T21" fmla="*/ 43 h 59"/>
                  <a:gd name="T22" fmla="*/ 24 w 74"/>
                  <a:gd name="T23" fmla="*/ 45 h 59"/>
                  <a:gd name="T24" fmla="*/ 17 w 74"/>
                  <a:gd name="T25" fmla="*/ 43 h 59"/>
                  <a:gd name="T26" fmla="*/ 19 w 74"/>
                  <a:gd name="T27" fmla="*/ 43 h 59"/>
                  <a:gd name="T28" fmla="*/ 17 w 74"/>
                  <a:gd name="T29" fmla="*/ 43 h 59"/>
                  <a:gd name="T30" fmla="*/ 24 w 74"/>
                  <a:gd name="T31" fmla="*/ 36 h 59"/>
                  <a:gd name="T32" fmla="*/ 24 w 74"/>
                  <a:gd name="T33" fmla="*/ 36 h 59"/>
                  <a:gd name="T34" fmla="*/ 24 w 74"/>
                  <a:gd name="T35" fmla="*/ 36 h 59"/>
                  <a:gd name="T36" fmla="*/ 26 w 74"/>
                  <a:gd name="T37" fmla="*/ 33 h 59"/>
                  <a:gd name="T38" fmla="*/ 0 w 74"/>
                  <a:gd name="T39" fmla="*/ 52 h 59"/>
                  <a:gd name="T40" fmla="*/ 10 w 74"/>
                  <a:gd name="T41" fmla="*/ 59 h 59"/>
                  <a:gd name="T42" fmla="*/ 34 w 74"/>
                  <a:gd name="T43" fmla="*/ 40 h 59"/>
                  <a:gd name="T44" fmla="*/ 26 w 74"/>
                  <a:gd name="T45" fmla="*/ 33 h 59"/>
                  <a:gd name="T46" fmla="*/ 60 w 74"/>
                  <a:gd name="T47" fmla="*/ 14 h 59"/>
                  <a:gd name="T48" fmla="*/ 60 w 74"/>
                  <a:gd name="T49" fmla="*/ 14 h 59"/>
                  <a:gd name="T50" fmla="*/ 60 w 74"/>
                  <a:gd name="T51" fmla="*/ 14 h 59"/>
                  <a:gd name="T52" fmla="*/ 67 w 74"/>
                  <a:gd name="T53" fmla="*/ 10 h 59"/>
                  <a:gd name="T54" fmla="*/ 67 w 74"/>
                  <a:gd name="T55" fmla="*/ 7 h 59"/>
                  <a:gd name="T56" fmla="*/ 67 w 74"/>
                  <a:gd name="T57" fmla="*/ 10 h 59"/>
                  <a:gd name="T58" fmla="*/ 67 w 74"/>
                  <a:gd name="T59" fmla="*/ 0 h 59"/>
                  <a:gd name="T60" fmla="*/ 52 w 74"/>
                  <a:gd name="T61" fmla="*/ 12 h 59"/>
                  <a:gd name="T62" fmla="*/ 60 w 74"/>
                  <a:gd name="T63" fmla="*/ 19 h 59"/>
                  <a:gd name="T64" fmla="*/ 74 w 74"/>
                  <a:gd name="T65" fmla="*/ 10 h 59"/>
                  <a:gd name="T66" fmla="*/ 67 w 74"/>
                  <a:gd name="T67" fmla="*/ 0 h 5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74"/>
                  <a:gd name="T103" fmla="*/ 0 h 59"/>
                  <a:gd name="T104" fmla="*/ 74 w 74"/>
                  <a:gd name="T105" fmla="*/ 59 h 59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74" h="59">
                    <a:moveTo>
                      <a:pt x="12" y="57"/>
                    </a:moveTo>
                    <a:lnTo>
                      <a:pt x="12" y="55"/>
                    </a:lnTo>
                    <a:lnTo>
                      <a:pt x="12" y="57"/>
                    </a:lnTo>
                    <a:moveTo>
                      <a:pt x="5" y="52"/>
                    </a:moveTo>
                    <a:lnTo>
                      <a:pt x="8" y="52"/>
                    </a:lnTo>
                    <a:lnTo>
                      <a:pt x="5" y="52"/>
                    </a:lnTo>
                    <a:moveTo>
                      <a:pt x="15" y="48"/>
                    </a:moveTo>
                    <a:lnTo>
                      <a:pt x="17" y="48"/>
                    </a:lnTo>
                    <a:lnTo>
                      <a:pt x="15" y="48"/>
                    </a:lnTo>
                    <a:moveTo>
                      <a:pt x="24" y="45"/>
                    </a:moveTo>
                    <a:lnTo>
                      <a:pt x="26" y="43"/>
                    </a:lnTo>
                    <a:lnTo>
                      <a:pt x="24" y="45"/>
                    </a:lnTo>
                    <a:moveTo>
                      <a:pt x="17" y="43"/>
                    </a:moveTo>
                    <a:lnTo>
                      <a:pt x="19" y="43"/>
                    </a:lnTo>
                    <a:lnTo>
                      <a:pt x="17" y="43"/>
                    </a:lnTo>
                    <a:moveTo>
                      <a:pt x="24" y="36"/>
                    </a:moveTo>
                    <a:lnTo>
                      <a:pt x="24" y="36"/>
                    </a:lnTo>
                    <a:moveTo>
                      <a:pt x="26" y="33"/>
                    </a:moveTo>
                    <a:lnTo>
                      <a:pt x="0" y="52"/>
                    </a:lnTo>
                    <a:lnTo>
                      <a:pt x="10" y="59"/>
                    </a:lnTo>
                    <a:lnTo>
                      <a:pt x="34" y="40"/>
                    </a:lnTo>
                    <a:lnTo>
                      <a:pt x="26" y="33"/>
                    </a:lnTo>
                    <a:moveTo>
                      <a:pt x="60" y="14"/>
                    </a:moveTo>
                    <a:lnTo>
                      <a:pt x="60" y="14"/>
                    </a:lnTo>
                    <a:moveTo>
                      <a:pt x="67" y="10"/>
                    </a:moveTo>
                    <a:lnTo>
                      <a:pt x="67" y="7"/>
                    </a:lnTo>
                    <a:lnTo>
                      <a:pt x="67" y="10"/>
                    </a:lnTo>
                    <a:moveTo>
                      <a:pt x="67" y="0"/>
                    </a:moveTo>
                    <a:lnTo>
                      <a:pt x="52" y="12"/>
                    </a:lnTo>
                    <a:lnTo>
                      <a:pt x="60" y="19"/>
                    </a:lnTo>
                    <a:lnTo>
                      <a:pt x="74" y="10"/>
                    </a:lnTo>
                    <a:lnTo>
                      <a:pt x="6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63" name="Freeform 1067"/>
              <p:cNvSpPr>
                <a:spLocks noChangeArrowheads="1"/>
              </p:cNvSpPr>
              <p:nvPr/>
            </p:nvSpPr>
            <p:spPr bwMode="auto">
              <a:xfrm>
                <a:off x="2160" y="941"/>
                <a:ext cx="34" cy="28"/>
              </a:xfrm>
              <a:custGeom>
                <a:avLst/>
                <a:gdLst>
                  <a:gd name="T0" fmla="*/ 26 w 34"/>
                  <a:gd name="T1" fmla="*/ 0 h 28"/>
                  <a:gd name="T2" fmla="*/ 0 w 34"/>
                  <a:gd name="T3" fmla="*/ 21 h 28"/>
                  <a:gd name="T4" fmla="*/ 8 w 34"/>
                  <a:gd name="T5" fmla="*/ 28 h 28"/>
                  <a:gd name="T6" fmla="*/ 34 w 34"/>
                  <a:gd name="T7" fmla="*/ 7 h 28"/>
                  <a:gd name="T8" fmla="*/ 26 w 34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28"/>
                  <a:gd name="T17" fmla="*/ 34 w 34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28">
                    <a:moveTo>
                      <a:pt x="26" y="0"/>
                    </a:moveTo>
                    <a:lnTo>
                      <a:pt x="0" y="21"/>
                    </a:lnTo>
                    <a:lnTo>
                      <a:pt x="8" y="28"/>
                    </a:lnTo>
                    <a:lnTo>
                      <a:pt x="34" y="7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EE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64" name="Freeform 1068"/>
              <p:cNvSpPr>
                <a:spLocks noChangeArrowheads="1"/>
              </p:cNvSpPr>
              <p:nvPr/>
            </p:nvSpPr>
            <p:spPr bwMode="auto">
              <a:xfrm>
                <a:off x="2160" y="941"/>
                <a:ext cx="34" cy="28"/>
              </a:xfrm>
              <a:custGeom>
                <a:avLst/>
                <a:gdLst>
                  <a:gd name="T0" fmla="*/ 26 w 34"/>
                  <a:gd name="T1" fmla="*/ 0 h 28"/>
                  <a:gd name="T2" fmla="*/ 0 w 34"/>
                  <a:gd name="T3" fmla="*/ 21 h 28"/>
                  <a:gd name="T4" fmla="*/ 8 w 34"/>
                  <a:gd name="T5" fmla="*/ 28 h 28"/>
                  <a:gd name="T6" fmla="*/ 34 w 34"/>
                  <a:gd name="T7" fmla="*/ 7 h 28"/>
                  <a:gd name="T8" fmla="*/ 26 w 34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28"/>
                  <a:gd name="T17" fmla="*/ 34 w 34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28">
                    <a:moveTo>
                      <a:pt x="26" y="0"/>
                    </a:moveTo>
                    <a:lnTo>
                      <a:pt x="0" y="21"/>
                    </a:lnTo>
                    <a:lnTo>
                      <a:pt x="8" y="28"/>
                    </a:lnTo>
                    <a:lnTo>
                      <a:pt x="34" y="7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65" name="Freeform 1069"/>
              <p:cNvSpPr>
                <a:spLocks noChangeArrowheads="1"/>
              </p:cNvSpPr>
              <p:nvPr/>
            </p:nvSpPr>
            <p:spPr bwMode="auto">
              <a:xfrm>
                <a:off x="2201" y="936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66" name="Freeform 1070"/>
              <p:cNvSpPr>
                <a:spLocks noChangeArrowheads="1"/>
              </p:cNvSpPr>
              <p:nvPr/>
            </p:nvSpPr>
            <p:spPr bwMode="auto">
              <a:xfrm>
                <a:off x="2201" y="936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67" name="Freeform 1071"/>
              <p:cNvSpPr>
                <a:spLocks noChangeArrowheads="1"/>
              </p:cNvSpPr>
              <p:nvPr/>
            </p:nvSpPr>
            <p:spPr bwMode="auto">
              <a:xfrm>
                <a:off x="2194" y="9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68" name="Freeform 1072"/>
              <p:cNvSpPr>
                <a:spLocks noChangeArrowheads="1"/>
              </p:cNvSpPr>
              <p:nvPr/>
            </p:nvSpPr>
            <p:spPr bwMode="auto">
              <a:xfrm>
                <a:off x="2194" y="9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69" name="Freeform 1073"/>
              <p:cNvSpPr>
                <a:spLocks noChangeArrowheads="1"/>
              </p:cNvSpPr>
              <p:nvPr/>
            </p:nvSpPr>
            <p:spPr bwMode="auto">
              <a:xfrm>
                <a:off x="2158" y="96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70" name="Freeform 1074"/>
              <p:cNvSpPr>
                <a:spLocks noChangeArrowheads="1"/>
              </p:cNvSpPr>
              <p:nvPr/>
            </p:nvSpPr>
            <p:spPr bwMode="auto">
              <a:xfrm>
                <a:off x="2158" y="96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71" name="Freeform 1075"/>
              <p:cNvSpPr>
                <a:spLocks noChangeArrowheads="1"/>
              </p:cNvSpPr>
              <p:nvPr/>
            </p:nvSpPr>
            <p:spPr bwMode="auto">
              <a:xfrm>
                <a:off x="2149" y="977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72" name="Freeform 1076"/>
              <p:cNvSpPr>
                <a:spLocks noChangeArrowheads="1"/>
              </p:cNvSpPr>
              <p:nvPr/>
            </p:nvSpPr>
            <p:spPr bwMode="auto">
              <a:xfrm>
                <a:off x="2149" y="977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73" name="Freeform 1077"/>
              <p:cNvSpPr>
                <a:spLocks noChangeArrowheads="1"/>
              </p:cNvSpPr>
              <p:nvPr/>
            </p:nvSpPr>
            <p:spPr bwMode="auto">
              <a:xfrm>
                <a:off x="2158" y="972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74" name="Freeform 1078"/>
              <p:cNvSpPr>
                <a:spLocks noChangeArrowheads="1"/>
              </p:cNvSpPr>
              <p:nvPr/>
            </p:nvSpPr>
            <p:spPr bwMode="auto">
              <a:xfrm>
                <a:off x="2158" y="972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75" name="Freeform 1079"/>
              <p:cNvSpPr>
                <a:spLocks noChangeArrowheads="1"/>
              </p:cNvSpPr>
              <p:nvPr/>
            </p:nvSpPr>
            <p:spPr bwMode="auto">
              <a:xfrm>
                <a:off x="2151" y="972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76" name="Freeform 1080"/>
              <p:cNvSpPr>
                <a:spLocks noChangeArrowheads="1"/>
              </p:cNvSpPr>
              <p:nvPr/>
            </p:nvSpPr>
            <p:spPr bwMode="auto">
              <a:xfrm>
                <a:off x="2151" y="972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77" name="Freeform 1081"/>
              <p:cNvSpPr>
                <a:spLocks noChangeArrowheads="1"/>
              </p:cNvSpPr>
              <p:nvPr/>
            </p:nvSpPr>
            <p:spPr bwMode="auto">
              <a:xfrm>
                <a:off x="2146" y="98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78" name="Freeform 1082"/>
              <p:cNvSpPr>
                <a:spLocks noChangeArrowheads="1"/>
              </p:cNvSpPr>
              <p:nvPr/>
            </p:nvSpPr>
            <p:spPr bwMode="auto">
              <a:xfrm>
                <a:off x="2146" y="98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79" name="Freeform 1083"/>
              <p:cNvSpPr>
                <a:spLocks noChangeArrowheads="1"/>
              </p:cNvSpPr>
              <p:nvPr/>
            </p:nvSpPr>
            <p:spPr bwMode="auto">
              <a:xfrm>
                <a:off x="2139" y="98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80" name="Freeform 1084"/>
              <p:cNvSpPr>
                <a:spLocks noChangeArrowheads="1"/>
              </p:cNvSpPr>
              <p:nvPr/>
            </p:nvSpPr>
            <p:spPr bwMode="auto">
              <a:xfrm>
                <a:off x="2139" y="98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81" name="Freeform 1085"/>
              <p:cNvSpPr>
                <a:spLocks noChangeArrowheads="1"/>
              </p:cNvSpPr>
              <p:nvPr/>
            </p:nvSpPr>
            <p:spPr bwMode="auto">
              <a:xfrm>
                <a:off x="700" y="529"/>
                <a:ext cx="26" cy="38"/>
              </a:xfrm>
              <a:custGeom>
                <a:avLst/>
                <a:gdLst>
                  <a:gd name="T0" fmla="*/ 7 w 26"/>
                  <a:gd name="T1" fmla="*/ 38 h 38"/>
                  <a:gd name="T2" fmla="*/ 0 w 26"/>
                  <a:gd name="T3" fmla="*/ 33 h 38"/>
                  <a:gd name="T4" fmla="*/ 22 w 26"/>
                  <a:gd name="T5" fmla="*/ 0 h 38"/>
                  <a:gd name="T6" fmla="*/ 26 w 26"/>
                  <a:gd name="T7" fmla="*/ 2 h 38"/>
                  <a:gd name="T8" fmla="*/ 7 w 26"/>
                  <a:gd name="T9" fmla="*/ 38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38"/>
                  <a:gd name="T17" fmla="*/ 26 w 26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38">
                    <a:moveTo>
                      <a:pt x="7" y="38"/>
                    </a:moveTo>
                    <a:lnTo>
                      <a:pt x="0" y="33"/>
                    </a:lnTo>
                    <a:lnTo>
                      <a:pt x="22" y="0"/>
                    </a:lnTo>
                    <a:lnTo>
                      <a:pt x="26" y="2"/>
                    </a:lnTo>
                    <a:lnTo>
                      <a:pt x="7" y="38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82" name="Freeform 1086"/>
              <p:cNvSpPr>
                <a:spLocks noChangeArrowheads="1"/>
              </p:cNvSpPr>
              <p:nvPr/>
            </p:nvSpPr>
            <p:spPr bwMode="auto">
              <a:xfrm>
                <a:off x="710" y="514"/>
                <a:ext cx="21" cy="38"/>
              </a:xfrm>
              <a:custGeom>
                <a:avLst/>
                <a:gdLst>
                  <a:gd name="T0" fmla="*/ 2 w 21"/>
                  <a:gd name="T1" fmla="*/ 38 h 38"/>
                  <a:gd name="T2" fmla="*/ 0 w 21"/>
                  <a:gd name="T3" fmla="*/ 36 h 38"/>
                  <a:gd name="T4" fmla="*/ 21 w 21"/>
                  <a:gd name="T5" fmla="*/ 0 h 38"/>
                  <a:gd name="T6" fmla="*/ 21 w 21"/>
                  <a:gd name="T7" fmla="*/ 3 h 38"/>
                  <a:gd name="T8" fmla="*/ 2 w 21"/>
                  <a:gd name="T9" fmla="*/ 38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38"/>
                  <a:gd name="T17" fmla="*/ 21 w 21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38">
                    <a:moveTo>
                      <a:pt x="2" y="38"/>
                    </a:moveTo>
                    <a:lnTo>
                      <a:pt x="0" y="36"/>
                    </a:lnTo>
                    <a:lnTo>
                      <a:pt x="21" y="0"/>
                    </a:lnTo>
                    <a:lnTo>
                      <a:pt x="21" y="3"/>
                    </a:lnTo>
                    <a:lnTo>
                      <a:pt x="2" y="38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83" name="Freeform 1087"/>
              <p:cNvSpPr>
                <a:spLocks noChangeArrowheads="1"/>
              </p:cNvSpPr>
              <p:nvPr/>
            </p:nvSpPr>
            <p:spPr bwMode="auto">
              <a:xfrm>
                <a:off x="733" y="510"/>
                <a:ext cx="3" cy="2"/>
              </a:xfrm>
              <a:custGeom>
                <a:avLst/>
                <a:gdLst>
                  <a:gd name="T0" fmla="*/ 3 w 1"/>
                  <a:gd name="T1" fmla="*/ 2 h 1"/>
                  <a:gd name="T2" fmla="*/ 0 w 1"/>
                  <a:gd name="T3" fmla="*/ 2 h 1"/>
                  <a:gd name="T4" fmla="*/ 0 w 1"/>
                  <a:gd name="T5" fmla="*/ 0 h 1"/>
                  <a:gd name="T6" fmla="*/ 3 w 1"/>
                  <a:gd name="T7" fmla="*/ 0 h 1"/>
                  <a:gd name="T8" fmla="*/ 3 w 1"/>
                  <a:gd name="T9" fmla="*/ 2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84" name="Freeform 1088"/>
              <p:cNvSpPr>
                <a:spLocks noChangeArrowheads="1"/>
              </p:cNvSpPr>
              <p:nvPr/>
            </p:nvSpPr>
            <p:spPr bwMode="auto">
              <a:xfrm>
                <a:off x="703" y="510"/>
                <a:ext cx="30" cy="2"/>
              </a:xfrm>
              <a:custGeom>
                <a:avLst/>
                <a:gdLst>
                  <a:gd name="T0" fmla="*/ 25 w 13"/>
                  <a:gd name="T1" fmla="*/ 0 h 1"/>
                  <a:gd name="T2" fmla="*/ 0 w 13"/>
                  <a:gd name="T3" fmla="*/ 0 h 1"/>
                  <a:gd name="T4" fmla="*/ 25 w 13"/>
                  <a:gd name="T5" fmla="*/ 2 h 1"/>
                  <a:gd name="T6" fmla="*/ 30 w 13"/>
                  <a:gd name="T7" fmla="*/ 2 h 1"/>
                  <a:gd name="T8" fmla="*/ 25 w 1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1"/>
                  <a:gd name="T17" fmla="*/ 13 w 1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1">
                    <a:moveTo>
                      <a:pt x="11" y="0"/>
                    </a:moveTo>
                    <a:cubicBezTo>
                      <a:pt x="10" y="0"/>
                      <a:pt x="0" y="0"/>
                      <a:pt x="0" y="0"/>
                    </a:cubicBezTo>
                    <a:cubicBezTo>
                      <a:pt x="0" y="1"/>
                      <a:pt x="10" y="1"/>
                      <a:pt x="11" y="1"/>
                    </a:cubicBezTo>
                    <a:cubicBezTo>
                      <a:pt x="12" y="1"/>
                      <a:pt x="13" y="1"/>
                      <a:pt x="13" y="1"/>
                    </a:cubicBezTo>
                    <a:cubicBezTo>
                      <a:pt x="13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85" name="Freeform 1089"/>
              <p:cNvSpPr>
                <a:spLocks noChangeArrowheads="1"/>
              </p:cNvSpPr>
              <p:nvPr/>
            </p:nvSpPr>
            <p:spPr bwMode="auto">
              <a:xfrm>
                <a:off x="733" y="484"/>
                <a:ext cx="17" cy="26"/>
              </a:xfrm>
              <a:custGeom>
                <a:avLst/>
                <a:gdLst>
                  <a:gd name="T0" fmla="*/ 5 w 7"/>
                  <a:gd name="T1" fmla="*/ 24 h 11"/>
                  <a:gd name="T2" fmla="*/ 17 w 7"/>
                  <a:gd name="T3" fmla="*/ 0 h 11"/>
                  <a:gd name="T4" fmla="*/ 2 w 7"/>
                  <a:gd name="T5" fmla="*/ 21 h 11"/>
                  <a:gd name="T6" fmla="*/ 2 w 7"/>
                  <a:gd name="T7" fmla="*/ 26 h 11"/>
                  <a:gd name="T8" fmla="*/ 5 w 7"/>
                  <a:gd name="T9" fmla="*/ 24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11"/>
                  <a:gd name="T17" fmla="*/ 7 w 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11">
                    <a:moveTo>
                      <a:pt x="2" y="10"/>
                    </a:moveTo>
                    <a:cubicBezTo>
                      <a:pt x="3" y="9"/>
                      <a:pt x="7" y="0"/>
                      <a:pt x="7" y="0"/>
                    </a:cubicBezTo>
                    <a:cubicBezTo>
                      <a:pt x="6" y="0"/>
                      <a:pt x="1" y="8"/>
                      <a:pt x="1" y="9"/>
                    </a:cubicBezTo>
                    <a:cubicBezTo>
                      <a:pt x="0" y="10"/>
                      <a:pt x="0" y="11"/>
                      <a:pt x="1" y="11"/>
                    </a:cubicBezTo>
                    <a:cubicBezTo>
                      <a:pt x="1" y="11"/>
                      <a:pt x="2" y="11"/>
                      <a:pt x="2" y="1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86" name="Freeform 1090"/>
              <p:cNvSpPr>
                <a:spLocks noChangeArrowheads="1"/>
              </p:cNvSpPr>
              <p:nvPr/>
            </p:nvSpPr>
            <p:spPr bwMode="auto">
              <a:xfrm>
                <a:off x="733" y="512"/>
                <a:ext cx="17" cy="26"/>
              </a:xfrm>
              <a:custGeom>
                <a:avLst/>
                <a:gdLst>
                  <a:gd name="T0" fmla="*/ 2 w 7"/>
                  <a:gd name="T1" fmla="*/ 5 h 11"/>
                  <a:gd name="T2" fmla="*/ 17 w 7"/>
                  <a:gd name="T3" fmla="*/ 26 h 11"/>
                  <a:gd name="T4" fmla="*/ 5 w 7"/>
                  <a:gd name="T5" fmla="*/ 2 h 11"/>
                  <a:gd name="T6" fmla="*/ 2 w 7"/>
                  <a:gd name="T7" fmla="*/ 0 h 11"/>
                  <a:gd name="T8" fmla="*/ 2 w 7"/>
                  <a:gd name="T9" fmla="*/ 5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11"/>
                  <a:gd name="T17" fmla="*/ 7 w 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11">
                    <a:moveTo>
                      <a:pt x="1" y="2"/>
                    </a:moveTo>
                    <a:cubicBezTo>
                      <a:pt x="2" y="3"/>
                      <a:pt x="7" y="11"/>
                      <a:pt x="7" y="11"/>
                    </a:cubicBezTo>
                    <a:cubicBezTo>
                      <a:pt x="7" y="11"/>
                      <a:pt x="3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87" name="Freeform 1091"/>
              <p:cNvSpPr>
                <a:spLocks noChangeArrowheads="1"/>
              </p:cNvSpPr>
              <p:nvPr/>
            </p:nvSpPr>
            <p:spPr bwMode="auto">
              <a:xfrm>
                <a:off x="738" y="51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2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88" name="Freeform 1092"/>
              <p:cNvSpPr>
                <a:spLocks noChangeArrowheads="1"/>
              </p:cNvSpPr>
              <p:nvPr/>
            </p:nvSpPr>
            <p:spPr bwMode="auto">
              <a:xfrm>
                <a:off x="731" y="507"/>
                <a:ext cx="2" cy="3"/>
              </a:xfrm>
              <a:custGeom>
                <a:avLst/>
                <a:gdLst>
                  <a:gd name="T0" fmla="*/ 2 w 1"/>
                  <a:gd name="T1" fmla="*/ 3 h 1"/>
                  <a:gd name="T2" fmla="*/ 2 w 1"/>
                  <a:gd name="T3" fmla="*/ 0 h 1"/>
                  <a:gd name="T4" fmla="*/ 2 w 1"/>
                  <a:gd name="T5" fmla="*/ 0 h 1"/>
                  <a:gd name="T6" fmla="*/ 0 w 1"/>
                  <a:gd name="T7" fmla="*/ 0 h 1"/>
                  <a:gd name="T8" fmla="*/ 2 w 1"/>
                  <a:gd name="T9" fmla="*/ 3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89" name="Freeform 1093"/>
              <p:cNvSpPr>
                <a:spLocks noChangeArrowheads="1"/>
              </p:cNvSpPr>
              <p:nvPr/>
            </p:nvSpPr>
            <p:spPr bwMode="auto">
              <a:xfrm>
                <a:off x="731" y="51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90" name="Freeform 1094"/>
              <p:cNvSpPr>
                <a:spLocks noChangeArrowheads="1"/>
              </p:cNvSpPr>
              <p:nvPr/>
            </p:nvSpPr>
            <p:spPr bwMode="auto">
              <a:xfrm>
                <a:off x="466" y="230"/>
                <a:ext cx="83" cy="81"/>
              </a:xfrm>
              <a:custGeom>
                <a:avLst/>
                <a:gdLst>
                  <a:gd name="T0" fmla="*/ 47 w 83"/>
                  <a:gd name="T1" fmla="*/ 81 h 81"/>
                  <a:gd name="T2" fmla="*/ 0 w 83"/>
                  <a:gd name="T3" fmla="*/ 47 h 81"/>
                  <a:gd name="T4" fmla="*/ 33 w 83"/>
                  <a:gd name="T5" fmla="*/ 0 h 81"/>
                  <a:gd name="T6" fmla="*/ 83 w 83"/>
                  <a:gd name="T7" fmla="*/ 33 h 81"/>
                  <a:gd name="T8" fmla="*/ 47 w 83"/>
                  <a:gd name="T9" fmla="*/ 81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81"/>
                  <a:gd name="T17" fmla="*/ 83 w 83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81">
                    <a:moveTo>
                      <a:pt x="47" y="81"/>
                    </a:moveTo>
                    <a:lnTo>
                      <a:pt x="0" y="47"/>
                    </a:lnTo>
                    <a:lnTo>
                      <a:pt x="33" y="0"/>
                    </a:lnTo>
                    <a:lnTo>
                      <a:pt x="83" y="33"/>
                    </a:lnTo>
                    <a:lnTo>
                      <a:pt x="47" y="81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91" name="Freeform 1095"/>
              <p:cNvSpPr>
                <a:spLocks noChangeArrowheads="1"/>
              </p:cNvSpPr>
              <p:nvPr/>
            </p:nvSpPr>
            <p:spPr bwMode="auto">
              <a:xfrm>
                <a:off x="480" y="275"/>
                <a:ext cx="31" cy="21"/>
              </a:xfrm>
              <a:custGeom>
                <a:avLst/>
                <a:gdLst>
                  <a:gd name="T0" fmla="*/ 29 w 31"/>
                  <a:gd name="T1" fmla="*/ 21 h 21"/>
                  <a:gd name="T2" fmla="*/ 0 w 31"/>
                  <a:gd name="T3" fmla="*/ 2 h 21"/>
                  <a:gd name="T4" fmla="*/ 2 w 31"/>
                  <a:gd name="T5" fmla="*/ 0 h 21"/>
                  <a:gd name="T6" fmla="*/ 31 w 31"/>
                  <a:gd name="T7" fmla="*/ 19 h 21"/>
                  <a:gd name="T8" fmla="*/ 29 w 31"/>
                  <a:gd name="T9" fmla="*/ 21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21"/>
                  <a:gd name="T17" fmla="*/ 31 w 3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21">
                    <a:moveTo>
                      <a:pt x="29" y="21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31" y="19"/>
                    </a:lnTo>
                    <a:lnTo>
                      <a:pt x="29" y="2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92" name="Freeform 1096"/>
              <p:cNvSpPr>
                <a:spLocks noChangeArrowheads="1"/>
              </p:cNvSpPr>
              <p:nvPr/>
            </p:nvSpPr>
            <p:spPr bwMode="auto">
              <a:xfrm>
                <a:off x="504" y="261"/>
                <a:ext cx="23" cy="31"/>
              </a:xfrm>
              <a:custGeom>
                <a:avLst/>
                <a:gdLst>
                  <a:gd name="T0" fmla="*/ 23 w 23"/>
                  <a:gd name="T1" fmla="*/ 14 h 31"/>
                  <a:gd name="T2" fmla="*/ 23 w 23"/>
                  <a:gd name="T3" fmla="*/ 0 h 31"/>
                  <a:gd name="T4" fmla="*/ 9 w 23"/>
                  <a:gd name="T5" fmla="*/ 2 h 31"/>
                  <a:gd name="T6" fmla="*/ 14 w 23"/>
                  <a:gd name="T7" fmla="*/ 7 h 31"/>
                  <a:gd name="T8" fmla="*/ 0 w 23"/>
                  <a:gd name="T9" fmla="*/ 26 h 31"/>
                  <a:gd name="T10" fmla="*/ 7 w 23"/>
                  <a:gd name="T11" fmla="*/ 31 h 31"/>
                  <a:gd name="T12" fmla="*/ 21 w 23"/>
                  <a:gd name="T13" fmla="*/ 9 h 31"/>
                  <a:gd name="T14" fmla="*/ 23 w 23"/>
                  <a:gd name="T15" fmla="*/ 14 h 3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"/>
                  <a:gd name="T25" fmla="*/ 0 h 31"/>
                  <a:gd name="T26" fmla="*/ 23 w 23"/>
                  <a:gd name="T27" fmla="*/ 31 h 3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" h="31">
                    <a:moveTo>
                      <a:pt x="23" y="14"/>
                    </a:moveTo>
                    <a:lnTo>
                      <a:pt x="23" y="0"/>
                    </a:lnTo>
                    <a:lnTo>
                      <a:pt x="9" y="2"/>
                    </a:lnTo>
                    <a:lnTo>
                      <a:pt x="14" y="7"/>
                    </a:lnTo>
                    <a:lnTo>
                      <a:pt x="0" y="26"/>
                    </a:lnTo>
                    <a:lnTo>
                      <a:pt x="7" y="31"/>
                    </a:lnTo>
                    <a:lnTo>
                      <a:pt x="21" y="9"/>
                    </a:lnTo>
                    <a:lnTo>
                      <a:pt x="23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93" name="Freeform 1097"/>
              <p:cNvSpPr>
                <a:spLocks noChangeArrowheads="1"/>
              </p:cNvSpPr>
              <p:nvPr/>
            </p:nvSpPr>
            <p:spPr bwMode="auto">
              <a:xfrm>
                <a:off x="487" y="247"/>
                <a:ext cx="24" cy="30"/>
              </a:xfrm>
              <a:custGeom>
                <a:avLst/>
                <a:gdLst>
                  <a:gd name="T0" fmla="*/ 24 w 24"/>
                  <a:gd name="T1" fmla="*/ 14 h 30"/>
                  <a:gd name="T2" fmla="*/ 24 w 24"/>
                  <a:gd name="T3" fmla="*/ 0 h 30"/>
                  <a:gd name="T4" fmla="*/ 10 w 24"/>
                  <a:gd name="T5" fmla="*/ 4 h 30"/>
                  <a:gd name="T6" fmla="*/ 14 w 24"/>
                  <a:gd name="T7" fmla="*/ 7 h 30"/>
                  <a:gd name="T8" fmla="*/ 0 w 24"/>
                  <a:gd name="T9" fmla="*/ 26 h 30"/>
                  <a:gd name="T10" fmla="*/ 7 w 24"/>
                  <a:gd name="T11" fmla="*/ 30 h 30"/>
                  <a:gd name="T12" fmla="*/ 19 w 24"/>
                  <a:gd name="T13" fmla="*/ 12 h 30"/>
                  <a:gd name="T14" fmla="*/ 24 w 24"/>
                  <a:gd name="T15" fmla="*/ 14 h 3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30"/>
                  <a:gd name="T26" fmla="*/ 24 w 24"/>
                  <a:gd name="T27" fmla="*/ 30 h 3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30">
                    <a:moveTo>
                      <a:pt x="24" y="14"/>
                    </a:moveTo>
                    <a:lnTo>
                      <a:pt x="24" y="0"/>
                    </a:lnTo>
                    <a:lnTo>
                      <a:pt x="10" y="4"/>
                    </a:lnTo>
                    <a:lnTo>
                      <a:pt x="14" y="7"/>
                    </a:lnTo>
                    <a:lnTo>
                      <a:pt x="0" y="26"/>
                    </a:lnTo>
                    <a:lnTo>
                      <a:pt x="7" y="30"/>
                    </a:lnTo>
                    <a:lnTo>
                      <a:pt x="19" y="12"/>
                    </a:lnTo>
                    <a:lnTo>
                      <a:pt x="24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94" name="Freeform 1098"/>
              <p:cNvSpPr>
                <a:spLocks noEditPoints="1" noChangeArrowheads="1"/>
              </p:cNvSpPr>
              <p:nvPr/>
            </p:nvSpPr>
            <p:spPr bwMode="auto">
              <a:xfrm>
                <a:off x="464" y="228"/>
                <a:ext cx="87" cy="85"/>
              </a:xfrm>
              <a:custGeom>
                <a:avLst/>
                <a:gdLst>
                  <a:gd name="T0" fmla="*/ 80 w 87"/>
                  <a:gd name="T1" fmla="*/ 35 h 85"/>
                  <a:gd name="T2" fmla="*/ 49 w 87"/>
                  <a:gd name="T3" fmla="*/ 80 h 85"/>
                  <a:gd name="T4" fmla="*/ 7 w 87"/>
                  <a:gd name="T5" fmla="*/ 49 h 85"/>
                  <a:gd name="T6" fmla="*/ 37 w 87"/>
                  <a:gd name="T7" fmla="*/ 4 h 85"/>
                  <a:gd name="T8" fmla="*/ 80 w 87"/>
                  <a:gd name="T9" fmla="*/ 35 h 85"/>
                  <a:gd name="T10" fmla="*/ 87 w 87"/>
                  <a:gd name="T11" fmla="*/ 35 h 85"/>
                  <a:gd name="T12" fmla="*/ 35 w 87"/>
                  <a:gd name="T13" fmla="*/ 0 h 85"/>
                  <a:gd name="T14" fmla="*/ 0 w 87"/>
                  <a:gd name="T15" fmla="*/ 49 h 85"/>
                  <a:gd name="T16" fmla="*/ 52 w 87"/>
                  <a:gd name="T17" fmla="*/ 85 h 85"/>
                  <a:gd name="T18" fmla="*/ 87 w 87"/>
                  <a:gd name="T19" fmla="*/ 35 h 8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7"/>
                  <a:gd name="T31" fmla="*/ 0 h 85"/>
                  <a:gd name="T32" fmla="*/ 87 w 87"/>
                  <a:gd name="T33" fmla="*/ 85 h 8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7" h="85">
                    <a:moveTo>
                      <a:pt x="80" y="35"/>
                    </a:moveTo>
                    <a:lnTo>
                      <a:pt x="49" y="80"/>
                    </a:lnTo>
                    <a:lnTo>
                      <a:pt x="7" y="49"/>
                    </a:lnTo>
                    <a:lnTo>
                      <a:pt x="37" y="4"/>
                    </a:lnTo>
                    <a:lnTo>
                      <a:pt x="80" y="35"/>
                    </a:lnTo>
                    <a:close/>
                    <a:moveTo>
                      <a:pt x="87" y="35"/>
                    </a:moveTo>
                    <a:lnTo>
                      <a:pt x="35" y="0"/>
                    </a:lnTo>
                    <a:lnTo>
                      <a:pt x="0" y="49"/>
                    </a:lnTo>
                    <a:lnTo>
                      <a:pt x="52" y="85"/>
                    </a:lnTo>
                    <a:lnTo>
                      <a:pt x="87" y="3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95" name="Freeform 1099"/>
              <p:cNvSpPr>
                <a:spLocks noEditPoints="1" noChangeArrowheads="1"/>
              </p:cNvSpPr>
              <p:nvPr/>
            </p:nvSpPr>
            <p:spPr bwMode="auto">
              <a:xfrm>
                <a:off x="464" y="228"/>
                <a:ext cx="87" cy="85"/>
              </a:xfrm>
              <a:custGeom>
                <a:avLst/>
                <a:gdLst>
                  <a:gd name="T0" fmla="*/ 80 w 87"/>
                  <a:gd name="T1" fmla="*/ 35 h 85"/>
                  <a:gd name="T2" fmla="*/ 49 w 87"/>
                  <a:gd name="T3" fmla="*/ 80 h 85"/>
                  <a:gd name="T4" fmla="*/ 7 w 87"/>
                  <a:gd name="T5" fmla="*/ 49 h 85"/>
                  <a:gd name="T6" fmla="*/ 37 w 87"/>
                  <a:gd name="T7" fmla="*/ 4 h 85"/>
                  <a:gd name="T8" fmla="*/ 80 w 87"/>
                  <a:gd name="T9" fmla="*/ 35 h 85"/>
                  <a:gd name="T10" fmla="*/ 87 w 87"/>
                  <a:gd name="T11" fmla="*/ 35 h 85"/>
                  <a:gd name="T12" fmla="*/ 35 w 87"/>
                  <a:gd name="T13" fmla="*/ 0 h 85"/>
                  <a:gd name="T14" fmla="*/ 0 w 87"/>
                  <a:gd name="T15" fmla="*/ 49 h 85"/>
                  <a:gd name="T16" fmla="*/ 52 w 87"/>
                  <a:gd name="T17" fmla="*/ 85 h 85"/>
                  <a:gd name="T18" fmla="*/ 87 w 87"/>
                  <a:gd name="T19" fmla="*/ 35 h 8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7"/>
                  <a:gd name="T31" fmla="*/ 0 h 85"/>
                  <a:gd name="T32" fmla="*/ 87 w 87"/>
                  <a:gd name="T33" fmla="*/ 85 h 8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7" h="85">
                    <a:moveTo>
                      <a:pt x="80" y="35"/>
                    </a:moveTo>
                    <a:lnTo>
                      <a:pt x="49" y="80"/>
                    </a:lnTo>
                    <a:lnTo>
                      <a:pt x="7" y="49"/>
                    </a:lnTo>
                    <a:lnTo>
                      <a:pt x="37" y="4"/>
                    </a:lnTo>
                    <a:lnTo>
                      <a:pt x="80" y="35"/>
                    </a:lnTo>
                    <a:moveTo>
                      <a:pt x="87" y="35"/>
                    </a:moveTo>
                    <a:lnTo>
                      <a:pt x="35" y="0"/>
                    </a:lnTo>
                    <a:lnTo>
                      <a:pt x="0" y="49"/>
                    </a:lnTo>
                    <a:lnTo>
                      <a:pt x="52" y="85"/>
                    </a:lnTo>
                    <a:lnTo>
                      <a:pt x="87" y="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96" name="Freeform 1100"/>
              <p:cNvSpPr>
                <a:spLocks noChangeArrowheads="1"/>
              </p:cNvSpPr>
              <p:nvPr/>
            </p:nvSpPr>
            <p:spPr bwMode="auto">
              <a:xfrm>
                <a:off x="2317" y="3"/>
                <a:ext cx="78" cy="78"/>
              </a:xfrm>
              <a:custGeom>
                <a:avLst/>
                <a:gdLst>
                  <a:gd name="T0" fmla="*/ 52 w 78"/>
                  <a:gd name="T1" fmla="*/ 78 h 78"/>
                  <a:gd name="T2" fmla="*/ 0 w 78"/>
                  <a:gd name="T3" fmla="*/ 52 h 78"/>
                  <a:gd name="T4" fmla="*/ 26 w 78"/>
                  <a:gd name="T5" fmla="*/ 0 h 78"/>
                  <a:gd name="T6" fmla="*/ 78 w 78"/>
                  <a:gd name="T7" fmla="*/ 26 h 78"/>
                  <a:gd name="T8" fmla="*/ 52 w 78"/>
                  <a:gd name="T9" fmla="*/ 78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78"/>
                  <a:gd name="T17" fmla="*/ 78 w 78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78">
                    <a:moveTo>
                      <a:pt x="52" y="78"/>
                    </a:moveTo>
                    <a:lnTo>
                      <a:pt x="0" y="52"/>
                    </a:lnTo>
                    <a:lnTo>
                      <a:pt x="26" y="0"/>
                    </a:lnTo>
                    <a:lnTo>
                      <a:pt x="78" y="26"/>
                    </a:lnTo>
                    <a:lnTo>
                      <a:pt x="52" y="78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97" name="Freeform 1101"/>
              <p:cNvSpPr>
                <a:spLocks noChangeArrowheads="1"/>
              </p:cNvSpPr>
              <p:nvPr/>
            </p:nvSpPr>
            <p:spPr bwMode="auto">
              <a:xfrm>
                <a:off x="2338" y="24"/>
                <a:ext cx="28" cy="33"/>
              </a:xfrm>
              <a:custGeom>
                <a:avLst/>
                <a:gdLst>
                  <a:gd name="T0" fmla="*/ 2 w 12"/>
                  <a:gd name="T1" fmla="*/ 33 h 14"/>
                  <a:gd name="T2" fmla="*/ 0 w 12"/>
                  <a:gd name="T3" fmla="*/ 28 h 14"/>
                  <a:gd name="T4" fmla="*/ 0 w 12"/>
                  <a:gd name="T5" fmla="*/ 24 h 14"/>
                  <a:gd name="T6" fmla="*/ 5 w 12"/>
                  <a:gd name="T7" fmla="*/ 26 h 14"/>
                  <a:gd name="T8" fmla="*/ 5 w 12"/>
                  <a:gd name="T9" fmla="*/ 26 h 14"/>
                  <a:gd name="T10" fmla="*/ 7 w 12"/>
                  <a:gd name="T11" fmla="*/ 28 h 14"/>
                  <a:gd name="T12" fmla="*/ 12 w 12"/>
                  <a:gd name="T13" fmla="*/ 24 h 14"/>
                  <a:gd name="T14" fmla="*/ 16 w 12"/>
                  <a:gd name="T15" fmla="*/ 12 h 14"/>
                  <a:gd name="T16" fmla="*/ 23 w 12"/>
                  <a:gd name="T17" fmla="*/ 0 h 14"/>
                  <a:gd name="T18" fmla="*/ 28 w 12"/>
                  <a:gd name="T19" fmla="*/ 2 h 14"/>
                  <a:gd name="T20" fmla="*/ 21 w 12"/>
                  <a:gd name="T21" fmla="*/ 14 h 14"/>
                  <a:gd name="T22" fmla="*/ 16 w 12"/>
                  <a:gd name="T23" fmla="*/ 26 h 14"/>
                  <a:gd name="T24" fmla="*/ 7 w 12"/>
                  <a:gd name="T25" fmla="*/ 33 h 14"/>
                  <a:gd name="T26" fmla="*/ 2 w 12"/>
                  <a:gd name="T27" fmla="*/ 33 h 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"/>
                  <a:gd name="T43" fmla="*/ 0 h 14"/>
                  <a:gd name="T44" fmla="*/ 12 w 12"/>
                  <a:gd name="T45" fmla="*/ 14 h 1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" h="14">
                    <a:moveTo>
                      <a:pt x="1" y="14"/>
                    </a:moveTo>
                    <a:cubicBezTo>
                      <a:pt x="1" y="13"/>
                      <a:pt x="1" y="13"/>
                      <a:pt x="0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3" y="12"/>
                      <a:pt x="4" y="12"/>
                      <a:pt x="5" y="10"/>
                    </a:cubicBezTo>
                    <a:cubicBezTo>
                      <a:pt x="5" y="9"/>
                      <a:pt x="6" y="7"/>
                      <a:pt x="7" y="5"/>
                    </a:cubicBezTo>
                    <a:cubicBezTo>
                      <a:pt x="8" y="4"/>
                      <a:pt x="9" y="1"/>
                      <a:pt x="10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0" y="4"/>
                      <a:pt x="9" y="6"/>
                    </a:cubicBezTo>
                    <a:cubicBezTo>
                      <a:pt x="8" y="8"/>
                      <a:pt x="7" y="10"/>
                      <a:pt x="7" y="11"/>
                    </a:cubicBezTo>
                    <a:cubicBezTo>
                      <a:pt x="6" y="14"/>
                      <a:pt x="4" y="14"/>
                      <a:pt x="3" y="14"/>
                    </a:cubicBezTo>
                    <a:cubicBezTo>
                      <a:pt x="2" y="14"/>
                      <a:pt x="2" y="14"/>
                      <a:pt x="1" y="1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98" name="Freeform 1102"/>
              <p:cNvSpPr>
                <a:spLocks noChangeArrowheads="1"/>
              </p:cNvSpPr>
              <p:nvPr/>
            </p:nvSpPr>
            <p:spPr bwMode="auto">
              <a:xfrm>
                <a:off x="2340" y="24"/>
                <a:ext cx="33" cy="24"/>
              </a:xfrm>
              <a:custGeom>
                <a:avLst/>
                <a:gdLst>
                  <a:gd name="T0" fmla="*/ 0 w 14"/>
                  <a:gd name="T1" fmla="*/ 5 h 10"/>
                  <a:gd name="T2" fmla="*/ 24 w 14"/>
                  <a:gd name="T3" fmla="*/ 5 h 10"/>
                  <a:gd name="T4" fmla="*/ 33 w 14"/>
                  <a:gd name="T5" fmla="*/ 24 h 10"/>
                  <a:gd name="T6" fmla="*/ 24 w 14"/>
                  <a:gd name="T7" fmla="*/ 22 h 10"/>
                  <a:gd name="T8" fmla="*/ 14 w 14"/>
                  <a:gd name="T9" fmla="*/ 17 h 10"/>
                  <a:gd name="T10" fmla="*/ 12 w 14"/>
                  <a:gd name="T11" fmla="*/ 12 h 10"/>
                  <a:gd name="T12" fmla="*/ 5 w 14"/>
                  <a:gd name="T13" fmla="*/ 12 h 10"/>
                  <a:gd name="T14" fmla="*/ 0 w 14"/>
                  <a:gd name="T15" fmla="*/ 5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"/>
                  <a:gd name="T25" fmla="*/ 0 h 10"/>
                  <a:gd name="T26" fmla="*/ 14 w 14"/>
                  <a:gd name="T27" fmla="*/ 10 h 1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" h="10">
                    <a:moveTo>
                      <a:pt x="0" y="2"/>
                    </a:moveTo>
                    <a:cubicBezTo>
                      <a:pt x="3" y="0"/>
                      <a:pt x="7" y="1"/>
                      <a:pt x="10" y="2"/>
                    </a:cubicBezTo>
                    <a:cubicBezTo>
                      <a:pt x="13" y="4"/>
                      <a:pt x="14" y="7"/>
                      <a:pt x="14" y="10"/>
                    </a:cubicBezTo>
                    <a:cubicBezTo>
                      <a:pt x="13" y="9"/>
                      <a:pt x="12" y="8"/>
                      <a:pt x="10" y="9"/>
                    </a:cubicBezTo>
                    <a:cubicBezTo>
                      <a:pt x="10" y="7"/>
                      <a:pt x="8" y="7"/>
                      <a:pt x="6" y="7"/>
                    </a:cubicBezTo>
                    <a:cubicBezTo>
                      <a:pt x="7" y="6"/>
                      <a:pt x="6" y="5"/>
                      <a:pt x="5" y="5"/>
                    </a:cubicBezTo>
                    <a:cubicBezTo>
                      <a:pt x="4" y="4"/>
                      <a:pt x="3" y="5"/>
                      <a:pt x="2" y="5"/>
                    </a:cubicBezTo>
                    <a:cubicBezTo>
                      <a:pt x="3" y="4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99" name="Freeform 1103"/>
              <p:cNvSpPr>
                <a:spLocks noEditPoints="1" noChangeArrowheads="1"/>
              </p:cNvSpPr>
              <p:nvPr/>
            </p:nvSpPr>
            <p:spPr bwMode="auto">
              <a:xfrm>
                <a:off x="2314" y="0"/>
                <a:ext cx="83" cy="83"/>
              </a:xfrm>
              <a:custGeom>
                <a:avLst/>
                <a:gdLst>
                  <a:gd name="T0" fmla="*/ 78 w 83"/>
                  <a:gd name="T1" fmla="*/ 31 h 83"/>
                  <a:gd name="T2" fmla="*/ 52 w 83"/>
                  <a:gd name="T3" fmla="*/ 78 h 83"/>
                  <a:gd name="T4" fmla="*/ 5 w 83"/>
                  <a:gd name="T5" fmla="*/ 55 h 83"/>
                  <a:gd name="T6" fmla="*/ 29 w 83"/>
                  <a:gd name="T7" fmla="*/ 5 h 83"/>
                  <a:gd name="T8" fmla="*/ 78 w 83"/>
                  <a:gd name="T9" fmla="*/ 31 h 83"/>
                  <a:gd name="T10" fmla="*/ 83 w 83"/>
                  <a:gd name="T11" fmla="*/ 29 h 83"/>
                  <a:gd name="T12" fmla="*/ 29 w 83"/>
                  <a:gd name="T13" fmla="*/ 0 h 83"/>
                  <a:gd name="T14" fmla="*/ 0 w 83"/>
                  <a:gd name="T15" fmla="*/ 55 h 83"/>
                  <a:gd name="T16" fmla="*/ 55 w 83"/>
                  <a:gd name="T17" fmla="*/ 83 h 83"/>
                  <a:gd name="T18" fmla="*/ 83 w 83"/>
                  <a:gd name="T19" fmla="*/ 29 h 8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3"/>
                  <a:gd name="T31" fmla="*/ 0 h 83"/>
                  <a:gd name="T32" fmla="*/ 83 w 83"/>
                  <a:gd name="T33" fmla="*/ 83 h 8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3" h="83">
                    <a:moveTo>
                      <a:pt x="78" y="31"/>
                    </a:moveTo>
                    <a:lnTo>
                      <a:pt x="52" y="78"/>
                    </a:lnTo>
                    <a:lnTo>
                      <a:pt x="5" y="55"/>
                    </a:lnTo>
                    <a:lnTo>
                      <a:pt x="29" y="5"/>
                    </a:lnTo>
                    <a:lnTo>
                      <a:pt x="78" y="31"/>
                    </a:lnTo>
                    <a:close/>
                    <a:moveTo>
                      <a:pt x="83" y="29"/>
                    </a:moveTo>
                    <a:lnTo>
                      <a:pt x="29" y="0"/>
                    </a:lnTo>
                    <a:lnTo>
                      <a:pt x="0" y="55"/>
                    </a:lnTo>
                    <a:lnTo>
                      <a:pt x="55" y="83"/>
                    </a:lnTo>
                    <a:lnTo>
                      <a:pt x="83" y="2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00" name="Freeform 1104"/>
              <p:cNvSpPr>
                <a:spLocks noEditPoints="1" noChangeArrowheads="1"/>
              </p:cNvSpPr>
              <p:nvPr/>
            </p:nvSpPr>
            <p:spPr bwMode="auto">
              <a:xfrm>
                <a:off x="2314" y="0"/>
                <a:ext cx="83" cy="83"/>
              </a:xfrm>
              <a:custGeom>
                <a:avLst/>
                <a:gdLst>
                  <a:gd name="T0" fmla="*/ 78 w 83"/>
                  <a:gd name="T1" fmla="*/ 31 h 83"/>
                  <a:gd name="T2" fmla="*/ 52 w 83"/>
                  <a:gd name="T3" fmla="*/ 78 h 83"/>
                  <a:gd name="T4" fmla="*/ 5 w 83"/>
                  <a:gd name="T5" fmla="*/ 55 h 83"/>
                  <a:gd name="T6" fmla="*/ 29 w 83"/>
                  <a:gd name="T7" fmla="*/ 5 h 83"/>
                  <a:gd name="T8" fmla="*/ 78 w 83"/>
                  <a:gd name="T9" fmla="*/ 31 h 83"/>
                  <a:gd name="T10" fmla="*/ 83 w 83"/>
                  <a:gd name="T11" fmla="*/ 29 h 83"/>
                  <a:gd name="T12" fmla="*/ 29 w 83"/>
                  <a:gd name="T13" fmla="*/ 0 h 83"/>
                  <a:gd name="T14" fmla="*/ 0 w 83"/>
                  <a:gd name="T15" fmla="*/ 55 h 83"/>
                  <a:gd name="T16" fmla="*/ 55 w 83"/>
                  <a:gd name="T17" fmla="*/ 83 h 83"/>
                  <a:gd name="T18" fmla="*/ 83 w 83"/>
                  <a:gd name="T19" fmla="*/ 29 h 8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3"/>
                  <a:gd name="T31" fmla="*/ 0 h 83"/>
                  <a:gd name="T32" fmla="*/ 83 w 83"/>
                  <a:gd name="T33" fmla="*/ 83 h 8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3" h="83">
                    <a:moveTo>
                      <a:pt x="78" y="31"/>
                    </a:moveTo>
                    <a:lnTo>
                      <a:pt x="52" y="78"/>
                    </a:lnTo>
                    <a:lnTo>
                      <a:pt x="5" y="55"/>
                    </a:lnTo>
                    <a:lnTo>
                      <a:pt x="29" y="5"/>
                    </a:lnTo>
                    <a:lnTo>
                      <a:pt x="78" y="31"/>
                    </a:lnTo>
                    <a:moveTo>
                      <a:pt x="83" y="29"/>
                    </a:moveTo>
                    <a:lnTo>
                      <a:pt x="29" y="0"/>
                    </a:lnTo>
                    <a:lnTo>
                      <a:pt x="0" y="55"/>
                    </a:lnTo>
                    <a:lnTo>
                      <a:pt x="55" y="83"/>
                    </a:lnTo>
                    <a:lnTo>
                      <a:pt x="83" y="2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01" name="Freeform 1105"/>
              <p:cNvSpPr>
                <a:spLocks noChangeArrowheads="1"/>
              </p:cNvSpPr>
              <p:nvPr/>
            </p:nvSpPr>
            <p:spPr bwMode="auto">
              <a:xfrm>
                <a:off x="1029" y="86"/>
                <a:ext cx="175" cy="210"/>
              </a:xfrm>
              <a:custGeom>
                <a:avLst/>
                <a:gdLst>
                  <a:gd name="T0" fmla="*/ 173 w 74"/>
                  <a:gd name="T1" fmla="*/ 160 h 89"/>
                  <a:gd name="T2" fmla="*/ 170 w 74"/>
                  <a:gd name="T3" fmla="*/ 168 h 89"/>
                  <a:gd name="T4" fmla="*/ 80 w 74"/>
                  <a:gd name="T5" fmla="*/ 208 h 89"/>
                  <a:gd name="T6" fmla="*/ 71 w 74"/>
                  <a:gd name="T7" fmla="*/ 205 h 89"/>
                  <a:gd name="T8" fmla="*/ 2 w 74"/>
                  <a:gd name="T9" fmla="*/ 52 h 89"/>
                  <a:gd name="T10" fmla="*/ 5 w 74"/>
                  <a:gd name="T11" fmla="*/ 42 h 89"/>
                  <a:gd name="T12" fmla="*/ 95 w 74"/>
                  <a:gd name="T13" fmla="*/ 2 h 89"/>
                  <a:gd name="T14" fmla="*/ 104 w 74"/>
                  <a:gd name="T15" fmla="*/ 5 h 89"/>
                  <a:gd name="T16" fmla="*/ 173 w 74"/>
                  <a:gd name="T17" fmla="*/ 160 h 8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4"/>
                  <a:gd name="T28" fmla="*/ 0 h 89"/>
                  <a:gd name="T29" fmla="*/ 74 w 74"/>
                  <a:gd name="T30" fmla="*/ 89 h 8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4" h="89">
                    <a:moveTo>
                      <a:pt x="73" y="68"/>
                    </a:moveTo>
                    <a:cubicBezTo>
                      <a:pt x="74" y="69"/>
                      <a:pt x="73" y="71"/>
                      <a:pt x="72" y="71"/>
                    </a:cubicBezTo>
                    <a:cubicBezTo>
                      <a:pt x="34" y="88"/>
                      <a:pt x="34" y="88"/>
                      <a:pt x="34" y="88"/>
                    </a:cubicBezTo>
                    <a:cubicBezTo>
                      <a:pt x="32" y="89"/>
                      <a:pt x="31" y="88"/>
                      <a:pt x="30" y="87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0"/>
                      <a:pt x="1" y="19"/>
                      <a:pt x="2" y="1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2" y="0"/>
                      <a:pt x="43" y="1"/>
                      <a:pt x="44" y="2"/>
                    </a:cubicBezTo>
                    <a:cubicBezTo>
                      <a:pt x="73" y="68"/>
                      <a:pt x="73" y="68"/>
                      <a:pt x="73" y="68"/>
                    </a:cubicBezTo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02" name="Freeform 1106"/>
              <p:cNvSpPr>
                <a:spLocks noChangeArrowheads="1"/>
              </p:cNvSpPr>
              <p:nvPr/>
            </p:nvSpPr>
            <p:spPr bwMode="auto">
              <a:xfrm>
                <a:off x="1046" y="109"/>
                <a:ext cx="142" cy="161"/>
              </a:xfrm>
              <a:custGeom>
                <a:avLst/>
                <a:gdLst>
                  <a:gd name="T0" fmla="*/ 142 w 142"/>
                  <a:gd name="T1" fmla="*/ 123 h 161"/>
                  <a:gd name="T2" fmla="*/ 54 w 142"/>
                  <a:gd name="T3" fmla="*/ 161 h 161"/>
                  <a:gd name="T4" fmla="*/ 0 w 142"/>
                  <a:gd name="T5" fmla="*/ 41 h 161"/>
                  <a:gd name="T6" fmla="*/ 87 w 142"/>
                  <a:gd name="T7" fmla="*/ 0 h 161"/>
                  <a:gd name="T8" fmla="*/ 142 w 142"/>
                  <a:gd name="T9" fmla="*/ 123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2"/>
                  <a:gd name="T16" fmla="*/ 0 h 161"/>
                  <a:gd name="T17" fmla="*/ 142 w 142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2" h="161">
                    <a:moveTo>
                      <a:pt x="142" y="123"/>
                    </a:moveTo>
                    <a:lnTo>
                      <a:pt x="54" y="161"/>
                    </a:lnTo>
                    <a:lnTo>
                      <a:pt x="0" y="41"/>
                    </a:lnTo>
                    <a:lnTo>
                      <a:pt x="87" y="0"/>
                    </a:lnTo>
                    <a:lnTo>
                      <a:pt x="142" y="123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03" name="Freeform 1107"/>
              <p:cNvSpPr>
                <a:spLocks noChangeArrowheads="1"/>
              </p:cNvSpPr>
              <p:nvPr/>
            </p:nvSpPr>
            <p:spPr bwMode="auto">
              <a:xfrm>
                <a:off x="1046" y="109"/>
                <a:ext cx="142" cy="161"/>
              </a:xfrm>
              <a:custGeom>
                <a:avLst/>
                <a:gdLst>
                  <a:gd name="T0" fmla="*/ 142 w 142"/>
                  <a:gd name="T1" fmla="*/ 123 h 161"/>
                  <a:gd name="T2" fmla="*/ 54 w 142"/>
                  <a:gd name="T3" fmla="*/ 161 h 161"/>
                  <a:gd name="T4" fmla="*/ 0 w 142"/>
                  <a:gd name="T5" fmla="*/ 41 h 161"/>
                  <a:gd name="T6" fmla="*/ 87 w 142"/>
                  <a:gd name="T7" fmla="*/ 0 h 161"/>
                  <a:gd name="T8" fmla="*/ 142 w 142"/>
                  <a:gd name="T9" fmla="*/ 123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2"/>
                  <a:gd name="T16" fmla="*/ 0 h 161"/>
                  <a:gd name="T17" fmla="*/ 142 w 142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2" h="161">
                    <a:moveTo>
                      <a:pt x="142" y="123"/>
                    </a:moveTo>
                    <a:lnTo>
                      <a:pt x="54" y="161"/>
                    </a:lnTo>
                    <a:lnTo>
                      <a:pt x="0" y="41"/>
                    </a:lnTo>
                    <a:lnTo>
                      <a:pt x="87" y="0"/>
                    </a:lnTo>
                    <a:lnTo>
                      <a:pt x="142" y="12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04" name="Freeform 1108"/>
              <p:cNvSpPr>
                <a:spLocks noChangeArrowheads="1"/>
              </p:cNvSpPr>
              <p:nvPr/>
            </p:nvSpPr>
            <p:spPr bwMode="auto">
              <a:xfrm>
                <a:off x="1140" y="256"/>
                <a:ext cx="15" cy="14"/>
              </a:xfrm>
              <a:custGeom>
                <a:avLst/>
                <a:gdLst>
                  <a:gd name="T0" fmla="*/ 15 w 6"/>
                  <a:gd name="T1" fmla="*/ 5 h 6"/>
                  <a:gd name="T2" fmla="*/ 10 w 6"/>
                  <a:gd name="T3" fmla="*/ 12 h 6"/>
                  <a:gd name="T4" fmla="*/ 3 w 6"/>
                  <a:gd name="T5" fmla="*/ 9 h 6"/>
                  <a:gd name="T6" fmla="*/ 5 w 6"/>
                  <a:gd name="T7" fmla="*/ 0 h 6"/>
                  <a:gd name="T8" fmla="*/ 15 w 6"/>
                  <a:gd name="T9" fmla="*/ 5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6"/>
                  <a:gd name="T17" fmla="*/ 6 w 6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6">
                    <a:moveTo>
                      <a:pt x="6" y="2"/>
                    </a:moveTo>
                    <a:cubicBezTo>
                      <a:pt x="6" y="3"/>
                      <a:pt x="6" y="5"/>
                      <a:pt x="4" y="5"/>
                    </a:cubicBezTo>
                    <a:cubicBezTo>
                      <a:pt x="3" y="6"/>
                      <a:pt x="2" y="5"/>
                      <a:pt x="1" y="4"/>
                    </a:cubicBezTo>
                    <a:cubicBezTo>
                      <a:pt x="0" y="3"/>
                      <a:pt x="1" y="1"/>
                      <a:pt x="2" y="0"/>
                    </a:cubicBezTo>
                    <a:cubicBezTo>
                      <a:pt x="4" y="0"/>
                      <a:pt x="5" y="0"/>
                      <a:pt x="6" y="2"/>
                    </a:cubicBez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05" name="Freeform 1109"/>
              <p:cNvSpPr>
                <a:spLocks noChangeArrowheads="1"/>
              </p:cNvSpPr>
              <p:nvPr/>
            </p:nvSpPr>
            <p:spPr bwMode="auto">
              <a:xfrm>
                <a:off x="1074" y="114"/>
                <a:ext cx="19" cy="12"/>
              </a:xfrm>
              <a:custGeom>
                <a:avLst/>
                <a:gdLst>
                  <a:gd name="T0" fmla="*/ 19 w 8"/>
                  <a:gd name="T1" fmla="*/ 0 h 5"/>
                  <a:gd name="T2" fmla="*/ 17 w 8"/>
                  <a:gd name="T3" fmla="*/ 5 h 5"/>
                  <a:gd name="T4" fmla="*/ 5 w 8"/>
                  <a:gd name="T5" fmla="*/ 10 h 5"/>
                  <a:gd name="T6" fmla="*/ 0 w 8"/>
                  <a:gd name="T7" fmla="*/ 10 h 5"/>
                  <a:gd name="T8" fmla="*/ 2 w 8"/>
                  <a:gd name="T9" fmla="*/ 5 h 5"/>
                  <a:gd name="T10" fmla="*/ 14 w 8"/>
                  <a:gd name="T11" fmla="*/ 0 h 5"/>
                  <a:gd name="T12" fmla="*/ 19 w 8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5"/>
                  <a:gd name="T23" fmla="*/ 8 w 8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5">
                    <a:moveTo>
                      <a:pt x="8" y="0"/>
                    </a:moveTo>
                    <a:cubicBezTo>
                      <a:pt x="8" y="1"/>
                      <a:pt x="8" y="2"/>
                      <a:pt x="7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4"/>
                      <a:pt x="0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8" y="0"/>
                      <a:pt x="8" y="0"/>
                    </a:cubicBezTo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06" name="Freeform 1110"/>
              <p:cNvSpPr>
                <a:spLocks noChangeArrowheads="1"/>
              </p:cNvSpPr>
              <p:nvPr/>
            </p:nvSpPr>
            <p:spPr bwMode="auto">
              <a:xfrm>
                <a:off x="1046" y="150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4 h 4"/>
                  <a:gd name="T6" fmla="*/ 0 w 2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4"/>
                  <a:gd name="T14" fmla="*/ 2 w 2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D1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07" name="Freeform 1111"/>
              <p:cNvSpPr>
                <a:spLocks noChangeArrowheads="1"/>
              </p:cNvSpPr>
              <p:nvPr/>
            </p:nvSpPr>
            <p:spPr bwMode="auto">
              <a:xfrm>
                <a:off x="1046" y="150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4 h 4"/>
                  <a:gd name="T6" fmla="*/ 0 w 2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4"/>
                  <a:gd name="T14" fmla="*/ 2 w 2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08" name="Freeform 1112"/>
              <p:cNvSpPr>
                <a:spLocks noChangeArrowheads="1"/>
              </p:cNvSpPr>
              <p:nvPr/>
            </p:nvSpPr>
            <p:spPr bwMode="auto">
              <a:xfrm>
                <a:off x="1046" y="109"/>
                <a:ext cx="142" cy="123"/>
              </a:xfrm>
              <a:custGeom>
                <a:avLst/>
                <a:gdLst>
                  <a:gd name="T0" fmla="*/ 87 w 142"/>
                  <a:gd name="T1" fmla="*/ 0 h 123"/>
                  <a:gd name="T2" fmla="*/ 0 w 142"/>
                  <a:gd name="T3" fmla="*/ 41 h 123"/>
                  <a:gd name="T4" fmla="*/ 2 w 142"/>
                  <a:gd name="T5" fmla="*/ 45 h 123"/>
                  <a:gd name="T6" fmla="*/ 85 w 142"/>
                  <a:gd name="T7" fmla="*/ 7 h 123"/>
                  <a:gd name="T8" fmla="*/ 137 w 142"/>
                  <a:gd name="T9" fmla="*/ 123 h 123"/>
                  <a:gd name="T10" fmla="*/ 142 w 142"/>
                  <a:gd name="T11" fmla="*/ 123 h 123"/>
                  <a:gd name="T12" fmla="*/ 87 w 142"/>
                  <a:gd name="T13" fmla="*/ 0 h 1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2"/>
                  <a:gd name="T22" fmla="*/ 0 h 123"/>
                  <a:gd name="T23" fmla="*/ 142 w 142"/>
                  <a:gd name="T24" fmla="*/ 123 h 12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2" h="123">
                    <a:moveTo>
                      <a:pt x="87" y="0"/>
                    </a:moveTo>
                    <a:lnTo>
                      <a:pt x="0" y="41"/>
                    </a:lnTo>
                    <a:lnTo>
                      <a:pt x="2" y="45"/>
                    </a:lnTo>
                    <a:lnTo>
                      <a:pt x="85" y="7"/>
                    </a:lnTo>
                    <a:lnTo>
                      <a:pt x="137" y="123"/>
                    </a:lnTo>
                    <a:lnTo>
                      <a:pt x="142" y="123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F1A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09" name="Freeform 1113"/>
              <p:cNvSpPr>
                <a:spLocks noChangeArrowheads="1"/>
              </p:cNvSpPr>
              <p:nvPr/>
            </p:nvSpPr>
            <p:spPr bwMode="auto">
              <a:xfrm>
                <a:off x="1046" y="109"/>
                <a:ext cx="142" cy="123"/>
              </a:xfrm>
              <a:custGeom>
                <a:avLst/>
                <a:gdLst>
                  <a:gd name="T0" fmla="*/ 87 w 142"/>
                  <a:gd name="T1" fmla="*/ 0 h 123"/>
                  <a:gd name="T2" fmla="*/ 0 w 142"/>
                  <a:gd name="T3" fmla="*/ 41 h 123"/>
                  <a:gd name="T4" fmla="*/ 2 w 142"/>
                  <a:gd name="T5" fmla="*/ 45 h 123"/>
                  <a:gd name="T6" fmla="*/ 85 w 142"/>
                  <a:gd name="T7" fmla="*/ 7 h 123"/>
                  <a:gd name="T8" fmla="*/ 137 w 142"/>
                  <a:gd name="T9" fmla="*/ 123 h 123"/>
                  <a:gd name="T10" fmla="*/ 142 w 142"/>
                  <a:gd name="T11" fmla="*/ 123 h 123"/>
                  <a:gd name="T12" fmla="*/ 87 w 142"/>
                  <a:gd name="T13" fmla="*/ 0 h 1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2"/>
                  <a:gd name="T22" fmla="*/ 0 h 123"/>
                  <a:gd name="T23" fmla="*/ 142 w 142"/>
                  <a:gd name="T24" fmla="*/ 123 h 12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2" h="123">
                    <a:moveTo>
                      <a:pt x="87" y="0"/>
                    </a:moveTo>
                    <a:lnTo>
                      <a:pt x="0" y="41"/>
                    </a:lnTo>
                    <a:lnTo>
                      <a:pt x="2" y="45"/>
                    </a:lnTo>
                    <a:lnTo>
                      <a:pt x="85" y="7"/>
                    </a:lnTo>
                    <a:lnTo>
                      <a:pt x="137" y="123"/>
                    </a:lnTo>
                    <a:lnTo>
                      <a:pt x="142" y="123"/>
                    </a:lnTo>
                    <a:lnTo>
                      <a:pt x="8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10" name="Freeform 1114"/>
              <p:cNvSpPr>
                <a:spLocks noChangeArrowheads="1"/>
              </p:cNvSpPr>
              <p:nvPr/>
            </p:nvSpPr>
            <p:spPr bwMode="auto">
              <a:xfrm>
                <a:off x="73" y="538"/>
                <a:ext cx="31" cy="31"/>
              </a:xfrm>
              <a:custGeom>
                <a:avLst/>
                <a:gdLst>
                  <a:gd name="T0" fmla="*/ 26 w 13"/>
                  <a:gd name="T1" fmla="*/ 24 h 13"/>
                  <a:gd name="T2" fmla="*/ 29 w 13"/>
                  <a:gd name="T3" fmla="*/ 14 h 13"/>
                  <a:gd name="T4" fmla="*/ 21 w 13"/>
                  <a:gd name="T5" fmla="*/ 2 h 13"/>
                  <a:gd name="T6" fmla="*/ 5 w 13"/>
                  <a:gd name="T7" fmla="*/ 0 h 13"/>
                  <a:gd name="T8" fmla="*/ 0 w 13"/>
                  <a:gd name="T9" fmla="*/ 24 h 13"/>
                  <a:gd name="T10" fmla="*/ 21 w 13"/>
                  <a:gd name="T11" fmla="*/ 31 h 13"/>
                  <a:gd name="T12" fmla="*/ 26 w 13"/>
                  <a:gd name="T13" fmla="*/ 24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"/>
                  <a:gd name="T22" fmla="*/ 0 h 13"/>
                  <a:gd name="T23" fmla="*/ 13 w 13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" h="13">
                    <a:moveTo>
                      <a:pt x="11" y="10"/>
                    </a:moveTo>
                    <a:cubicBezTo>
                      <a:pt x="12" y="8"/>
                      <a:pt x="12" y="7"/>
                      <a:pt x="12" y="6"/>
                    </a:cubicBezTo>
                    <a:cubicBezTo>
                      <a:pt x="13" y="4"/>
                      <a:pt x="12" y="3"/>
                      <a:pt x="9" y="1"/>
                    </a:cubicBezTo>
                    <a:cubicBezTo>
                      <a:pt x="7" y="0"/>
                      <a:pt x="4" y="0"/>
                      <a:pt x="2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5" y="10"/>
                      <a:pt x="7" y="11"/>
                      <a:pt x="9" y="13"/>
                    </a:cubicBezTo>
                    <a:cubicBezTo>
                      <a:pt x="10" y="13"/>
                      <a:pt x="10" y="11"/>
                      <a:pt x="11" y="10"/>
                    </a:cubicBez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11" name="Freeform 1115"/>
              <p:cNvSpPr>
                <a:spLocks noChangeArrowheads="1"/>
              </p:cNvSpPr>
              <p:nvPr/>
            </p:nvSpPr>
            <p:spPr bwMode="auto">
              <a:xfrm>
                <a:off x="83" y="548"/>
                <a:ext cx="30" cy="56"/>
              </a:xfrm>
              <a:custGeom>
                <a:avLst/>
                <a:gdLst>
                  <a:gd name="T0" fmla="*/ 21 w 13"/>
                  <a:gd name="T1" fmla="*/ 0 h 24"/>
                  <a:gd name="T2" fmla="*/ 18 w 13"/>
                  <a:gd name="T3" fmla="*/ 9 h 24"/>
                  <a:gd name="T4" fmla="*/ 0 w 13"/>
                  <a:gd name="T5" fmla="*/ 44 h 24"/>
                  <a:gd name="T6" fmla="*/ 21 w 13"/>
                  <a:gd name="T7" fmla="*/ 56 h 24"/>
                  <a:gd name="T8" fmla="*/ 30 w 13"/>
                  <a:gd name="T9" fmla="*/ 35 h 24"/>
                  <a:gd name="T10" fmla="*/ 21 w 13"/>
                  <a:gd name="T11" fmla="*/ 0 h 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"/>
                  <a:gd name="T19" fmla="*/ 0 h 24"/>
                  <a:gd name="T20" fmla="*/ 13 w 13"/>
                  <a:gd name="T21" fmla="*/ 24 h 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" h="24">
                    <a:moveTo>
                      <a:pt x="9" y="0"/>
                    </a:moveTo>
                    <a:cubicBezTo>
                      <a:pt x="9" y="2"/>
                      <a:pt x="9" y="3"/>
                      <a:pt x="8" y="4"/>
                    </a:cubicBezTo>
                    <a:cubicBezTo>
                      <a:pt x="6" y="10"/>
                      <a:pt x="0" y="19"/>
                      <a:pt x="0" y="19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3" y="15"/>
                      <a:pt x="13" y="15"/>
                      <a:pt x="13" y="15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12" name="Freeform 1116"/>
              <p:cNvSpPr>
                <a:spLocks noChangeArrowheads="1"/>
              </p:cNvSpPr>
              <p:nvPr/>
            </p:nvSpPr>
            <p:spPr bwMode="auto">
              <a:xfrm>
                <a:off x="78" y="583"/>
                <a:ext cx="35" cy="29"/>
              </a:xfrm>
              <a:custGeom>
                <a:avLst/>
                <a:gdLst>
                  <a:gd name="T0" fmla="*/ 35 w 35"/>
                  <a:gd name="T1" fmla="*/ 19 h 29"/>
                  <a:gd name="T2" fmla="*/ 7 w 35"/>
                  <a:gd name="T3" fmla="*/ 29 h 29"/>
                  <a:gd name="T4" fmla="*/ 0 w 35"/>
                  <a:gd name="T5" fmla="*/ 0 h 29"/>
                  <a:gd name="T6" fmla="*/ 35 w 35"/>
                  <a:gd name="T7" fmla="*/ 19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5"/>
                  <a:gd name="T13" fmla="*/ 0 h 29"/>
                  <a:gd name="T14" fmla="*/ 35 w 35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5" h="29">
                    <a:moveTo>
                      <a:pt x="35" y="19"/>
                    </a:moveTo>
                    <a:lnTo>
                      <a:pt x="7" y="29"/>
                    </a:lnTo>
                    <a:lnTo>
                      <a:pt x="0" y="0"/>
                    </a:lnTo>
                    <a:lnTo>
                      <a:pt x="35" y="19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13" name="Freeform 1117"/>
              <p:cNvSpPr>
                <a:spLocks noChangeArrowheads="1"/>
              </p:cNvSpPr>
              <p:nvPr/>
            </p:nvSpPr>
            <p:spPr bwMode="auto">
              <a:xfrm>
                <a:off x="47" y="607"/>
                <a:ext cx="33" cy="33"/>
              </a:xfrm>
              <a:custGeom>
                <a:avLst/>
                <a:gdLst>
                  <a:gd name="T0" fmla="*/ 2 w 14"/>
                  <a:gd name="T1" fmla="*/ 19 h 14"/>
                  <a:gd name="T2" fmla="*/ 5 w 14"/>
                  <a:gd name="T3" fmla="*/ 28 h 14"/>
                  <a:gd name="T4" fmla="*/ 19 w 14"/>
                  <a:gd name="T5" fmla="*/ 31 h 14"/>
                  <a:gd name="T6" fmla="*/ 33 w 14"/>
                  <a:gd name="T7" fmla="*/ 14 h 14"/>
                  <a:gd name="T8" fmla="*/ 14 w 14"/>
                  <a:gd name="T9" fmla="*/ 0 h 14"/>
                  <a:gd name="T10" fmla="*/ 0 w 14"/>
                  <a:gd name="T11" fmla="*/ 12 h 14"/>
                  <a:gd name="T12" fmla="*/ 2 w 14"/>
                  <a:gd name="T13" fmla="*/ 19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"/>
                  <a:gd name="T22" fmla="*/ 0 h 14"/>
                  <a:gd name="T23" fmla="*/ 14 w 14"/>
                  <a:gd name="T24" fmla="*/ 14 h 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" h="14">
                    <a:moveTo>
                      <a:pt x="1" y="8"/>
                    </a:moveTo>
                    <a:cubicBezTo>
                      <a:pt x="1" y="10"/>
                      <a:pt x="2" y="11"/>
                      <a:pt x="2" y="12"/>
                    </a:cubicBezTo>
                    <a:cubicBezTo>
                      <a:pt x="4" y="14"/>
                      <a:pt x="5" y="14"/>
                      <a:pt x="8" y="13"/>
                    </a:cubicBezTo>
                    <a:cubicBezTo>
                      <a:pt x="10" y="13"/>
                      <a:pt x="13" y="8"/>
                      <a:pt x="14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1" y="4"/>
                      <a:pt x="0" y="5"/>
                    </a:cubicBezTo>
                    <a:cubicBezTo>
                      <a:pt x="0" y="5"/>
                      <a:pt x="0" y="7"/>
                      <a:pt x="1" y="8"/>
                    </a:cubicBez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14" name="Freeform 1118"/>
              <p:cNvSpPr>
                <a:spLocks noChangeArrowheads="1"/>
              </p:cNvSpPr>
              <p:nvPr/>
            </p:nvSpPr>
            <p:spPr bwMode="auto">
              <a:xfrm>
                <a:off x="16" y="593"/>
                <a:ext cx="38" cy="47"/>
              </a:xfrm>
              <a:custGeom>
                <a:avLst/>
                <a:gdLst>
                  <a:gd name="T0" fmla="*/ 38 w 16"/>
                  <a:gd name="T1" fmla="*/ 47 h 20"/>
                  <a:gd name="T2" fmla="*/ 33 w 16"/>
                  <a:gd name="T3" fmla="*/ 38 h 20"/>
                  <a:gd name="T4" fmla="*/ 21 w 16"/>
                  <a:gd name="T5" fmla="*/ 0 h 20"/>
                  <a:gd name="T6" fmla="*/ 0 w 16"/>
                  <a:gd name="T7" fmla="*/ 7 h 20"/>
                  <a:gd name="T8" fmla="*/ 5 w 16"/>
                  <a:gd name="T9" fmla="*/ 28 h 20"/>
                  <a:gd name="T10" fmla="*/ 38 w 16"/>
                  <a:gd name="T11" fmla="*/ 47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20"/>
                  <a:gd name="T20" fmla="*/ 16 w 16"/>
                  <a:gd name="T21" fmla="*/ 20 h 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20">
                    <a:moveTo>
                      <a:pt x="16" y="20"/>
                    </a:moveTo>
                    <a:cubicBezTo>
                      <a:pt x="15" y="19"/>
                      <a:pt x="14" y="18"/>
                      <a:pt x="14" y="16"/>
                    </a:cubicBezTo>
                    <a:cubicBezTo>
                      <a:pt x="11" y="11"/>
                      <a:pt x="9" y="0"/>
                      <a:pt x="9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12"/>
                      <a:pt x="2" y="12"/>
                      <a:pt x="2" y="12"/>
                    </a:cubicBezTo>
                    <a:lnTo>
                      <a:pt x="16" y="20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15" name="Freeform 1119"/>
              <p:cNvSpPr>
                <a:spLocks noChangeArrowheads="1"/>
              </p:cNvSpPr>
              <p:nvPr/>
            </p:nvSpPr>
            <p:spPr bwMode="auto">
              <a:xfrm>
                <a:off x="9" y="583"/>
                <a:ext cx="38" cy="24"/>
              </a:xfrm>
              <a:custGeom>
                <a:avLst/>
                <a:gdLst>
                  <a:gd name="T0" fmla="*/ 0 w 38"/>
                  <a:gd name="T1" fmla="*/ 24 h 24"/>
                  <a:gd name="T2" fmla="*/ 14 w 38"/>
                  <a:gd name="T3" fmla="*/ 0 h 24"/>
                  <a:gd name="T4" fmla="*/ 38 w 38"/>
                  <a:gd name="T5" fmla="*/ 14 h 24"/>
                  <a:gd name="T6" fmla="*/ 0 w 38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8"/>
                  <a:gd name="T13" fmla="*/ 0 h 24"/>
                  <a:gd name="T14" fmla="*/ 38 w 38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8" h="24">
                    <a:moveTo>
                      <a:pt x="0" y="24"/>
                    </a:moveTo>
                    <a:lnTo>
                      <a:pt x="14" y="0"/>
                    </a:lnTo>
                    <a:lnTo>
                      <a:pt x="38" y="1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16" name="Freeform 1120"/>
              <p:cNvSpPr>
                <a:spLocks noChangeArrowheads="1"/>
              </p:cNvSpPr>
              <p:nvPr/>
            </p:nvSpPr>
            <p:spPr bwMode="auto">
              <a:xfrm>
                <a:off x="0" y="538"/>
                <a:ext cx="28" cy="43"/>
              </a:xfrm>
              <a:custGeom>
                <a:avLst/>
                <a:gdLst>
                  <a:gd name="T0" fmla="*/ 21 w 12"/>
                  <a:gd name="T1" fmla="*/ 2 h 18"/>
                  <a:gd name="T2" fmla="*/ 14 w 12"/>
                  <a:gd name="T3" fmla="*/ 0 h 18"/>
                  <a:gd name="T4" fmla="*/ 2 w 12"/>
                  <a:gd name="T5" fmla="*/ 7 h 18"/>
                  <a:gd name="T6" fmla="*/ 9 w 12"/>
                  <a:gd name="T7" fmla="*/ 43 h 18"/>
                  <a:gd name="T8" fmla="*/ 28 w 12"/>
                  <a:gd name="T9" fmla="*/ 31 h 18"/>
                  <a:gd name="T10" fmla="*/ 28 w 12"/>
                  <a:gd name="T11" fmla="*/ 7 h 18"/>
                  <a:gd name="T12" fmla="*/ 21 w 12"/>
                  <a:gd name="T13" fmla="*/ 2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"/>
                  <a:gd name="T22" fmla="*/ 0 h 18"/>
                  <a:gd name="T23" fmla="*/ 12 w 12"/>
                  <a:gd name="T24" fmla="*/ 18 h 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" h="18">
                    <a:moveTo>
                      <a:pt x="9" y="1"/>
                    </a:moveTo>
                    <a:cubicBezTo>
                      <a:pt x="8" y="1"/>
                      <a:pt x="6" y="0"/>
                      <a:pt x="6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6"/>
                      <a:pt x="2" y="14"/>
                      <a:pt x="4" y="18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1"/>
                      <a:pt x="11" y="4"/>
                      <a:pt x="12" y="3"/>
                    </a:cubicBezTo>
                    <a:cubicBezTo>
                      <a:pt x="12" y="3"/>
                      <a:pt x="11" y="2"/>
                      <a:pt x="9" y="1"/>
                    </a:cubicBez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17" name="Freeform 1121"/>
              <p:cNvSpPr>
                <a:spLocks noChangeArrowheads="1"/>
              </p:cNvSpPr>
              <p:nvPr/>
            </p:nvSpPr>
            <p:spPr bwMode="auto">
              <a:xfrm>
                <a:off x="9" y="526"/>
                <a:ext cx="55" cy="31"/>
              </a:xfrm>
              <a:custGeom>
                <a:avLst/>
                <a:gdLst>
                  <a:gd name="T0" fmla="*/ 0 w 23"/>
                  <a:gd name="T1" fmla="*/ 10 h 13"/>
                  <a:gd name="T2" fmla="*/ 10 w 23"/>
                  <a:gd name="T3" fmla="*/ 12 h 13"/>
                  <a:gd name="T4" fmla="*/ 43 w 23"/>
                  <a:gd name="T5" fmla="*/ 31 h 13"/>
                  <a:gd name="T6" fmla="*/ 55 w 23"/>
                  <a:gd name="T7" fmla="*/ 12 h 13"/>
                  <a:gd name="T8" fmla="*/ 36 w 23"/>
                  <a:gd name="T9" fmla="*/ 0 h 13"/>
                  <a:gd name="T10" fmla="*/ 0 w 23"/>
                  <a:gd name="T11" fmla="*/ 10 h 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"/>
                  <a:gd name="T19" fmla="*/ 0 h 13"/>
                  <a:gd name="T20" fmla="*/ 23 w 23"/>
                  <a:gd name="T21" fmla="*/ 13 h 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" h="13">
                    <a:moveTo>
                      <a:pt x="0" y="4"/>
                    </a:moveTo>
                    <a:cubicBezTo>
                      <a:pt x="1" y="4"/>
                      <a:pt x="3" y="4"/>
                      <a:pt x="4" y="5"/>
                    </a:cubicBezTo>
                    <a:cubicBezTo>
                      <a:pt x="9" y="7"/>
                      <a:pt x="18" y="13"/>
                      <a:pt x="18" y="13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18" name="Freeform 1122"/>
              <p:cNvSpPr>
                <a:spLocks noChangeArrowheads="1"/>
              </p:cNvSpPr>
              <p:nvPr/>
            </p:nvSpPr>
            <p:spPr bwMode="auto">
              <a:xfrm>
                <a:off x="45" y="526"/>
                <a:ext cx="26" cy="36"/>
              </a:xfrm>
              <a:custGeom>
                <a:avLst/>
                <a:gdLst>
                  <a:gd name="T0" fmla="*/ 19 w 26"/>
                  <a:gd name="T1" fmla="*/ 0 h 36"/>
                  <a:gd name="T2" fmla="*/ 26 w 26"/>
                  <a:gd name="T3" fmla="*/ 29 h 36"/>
                  <a:gd name="T4" fmla="*/ 0 w 26"/>
                  <a:gd name="T5" fmla="*/ 36 h 36"/>
                  <a:gd name="T6" fmla="*/ 19 w 26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36"/>
                  <a:gd name="T14" fmla="*/ 26 w 26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36">
                    <a:moveTo>
                      <a:pt x="19" y="0"/>
                    </a:moveTo>
                    <a:lnTo>
                      <a:pt x="26" y="29"/>
                    </a:lnTo>
                    <a:lnTo>
                      <a:pt x="0" y="36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19" name="Freeform 1123"/>
              <p:cNvSpPr>
                <a:spLocks noEditPoints="1" noChangeArrowheads="1"/>
              </p:cNvSpPr>
              <p:nvPr/>
            </p:nvSpPr>
            <p:spPr bwMode="auto">
              <a:xfrm>
                <a:off x="1055" y="1732"/>
                <a:ext cx="100" cy="107"/>
              </a:xfrm>
              <a:custGeom>
                <a:avLst/>
                <a:gdLst>
                  <a:gd name="T0" fmla="*/ 52 w 42"/>
                  <a:gd name="T1" fmla="*/ 17 h 45"/>
                  <a:gd name="T2" fmla="*/ 33 w 42"/>
                  <a:gd name="T3" fmla="*/ 12 h 45"/>
                  <a:gd name="T4" fmla="*/ 36 w 42"/>
                  <a:gd name="T5" fmla="*/ 5 h 45"/>
                  <a:gd name="T6" fmla="*/ 33 w 42"/>
                  <a:gd name="T7" fmla="*/ 2 h 45"/>
                  <a:gd name="T8" fmla="*/ 31 w 42"/>
                  <a:gd name="T9" fmla="*/ 7 h 45"/>
                  <a:gd name="T10" fmla="*/ 31 w 42"/>
                  <a:gd name="T11" fmla="*/ 10 h 45"/>
                  <a:gd name="T12" fmla="*/ 33 w 42"/>
                  <a:gd name="T13" fmla="*/ 14 h 45"/>
                  <a:gd name="T14" fmla="*/ 33 w 42"/>
                  <a:gd name="T15" fmla="*/ 17 h 45"/>
                  <a:gd name="T16" fmla="*/ 21 w 42"/>
                  <a:gd name="T17" fmla="*/ 48 h 45"/>
                  <a:gd name="T18" fmla="*/ 12 w 42"/>
                  <a:gd name="T19" fmla="*/ 38 h 45"/>
                  <a:gd name="T20" fmla="*/ 10 w 42"/>
                  <a:gd name="T21" fmla="*/ 38 h 45"/>
                  <a:gd name="T22" fmla="*/ 2 w 42"/>
                  <a:gd name="T23" fmla="*/ 52 h 45"/>
                  <a:gd name="T24" fmla="*/ 7 w 42"/>
                  <a:gd name="T25" fmla="*/ 48 h 45"/>
                  <a:gd name="T26" fmla="*/ 21 w 42"/>
                  <a:gd name="T27" fmla="*/ 50 h 45"/>
                  <a:gd name="T28" fmla="*/ 10 w 42"/>
                  <a:gd name="T29" fmla="*/ 69 h 45"/>
                  <a:gd name="T30" fmla="*/ 45 w 42"/>
                  <a:gd name="T31" fmla="*/ 97 h 45"/>
                  <a:gd name="T32" fmla="*/ 45 w 42"/>
                  <a:gd name="T33" fmla="*/ 64 h 45"/>
                  <a:gd name="T34" fmla="*/ 55 w 42"/>
                  <a:gd name="T35" fmla="*/ 59 h 45"/>
                  <a:gd name="T36" fmla="*/ 57 w 42"/>
                  <a:gd name="T37" fmla="*/ 62 h 45"/>
                  <a:gd name="T38" fmla="*/ 60 w 42"/>
                  <a:gd name="T39" fmla="*/ 64 h 45"/>
                  <a:gd name="T40" fmla="*/ 64 w 42"/>
                  <a:gd name="T41" fmla="*/ 57 h 45"/>
                  <a:gd name="T42" fmla="*/ 60 w 42"/>
                  <a:gd name="T43" fmla="*/ 59 h 45"/>
                  <a:gd name="T44" fmla="*/ 52 w 42"/>
                  <a:gd name="T45" fmla="*/ 50 h 45"/>
                  <a:gd name="T46" fmla="*/ 45 w 42"/>
                  <a:gd name="T47" fmla="*/ 19 h 45"/>
                  <a:gd name="T48" fmla="*/ 60 w 42"/>
                  <a:gd name="T49" fmla="*/ 43 h 45"/>
                  <a:gd name="T50" fmla="*/ 88 w 42"/>
                  <a:gd name="T51" fmla="*/ 7 h 45"/>
                  <a:gd name="T52" fmla="*/ 45 w 42"/>
                  <a:gd name="T53" fmla="*/ 57 h 45"/>
                  <a:gd name="T54" fmla="*/ 43 w 42"/>
                  <a:gd name="T55" fmla="*/ 57 h 45"/>
                  <a:gd name="T56" fmla="*/ 45 w 42"/>
                  <a:gd name="T57" fmla="*/ 55 h 45"/>
                  <a:gd name="T58" fmla="*/ 43 w 42"/>
                  <a:gd name="T59" fmla="*/ 52 h 45"/>
                  <a:gd name="T60" fmla="*/ 45 w 42"/>
                  <a:gd name="T61" fmla="*/ 55 h 45"/>
                  <a:gd name="T62" fmla="*/ 38 w 42"/>
                  <a:gd name="T63" fmla="*/ 67 h 45"/>
                  <a:gd name="T64" fmla="*/ 26 w 42"/>
                  <a:gd name="T65" fmla="*/ 64 h 45"/>
                  <a:gd name="T66" fmla="*/ 17 w 42"/>
                  <a:gd name="T67" fmla="*/ 97 h 45"/>
                  <a:gd name="T68" fmla="*/ 24 w 42"/>
                  <a:gd name="T69" fmla="*/ 64 h 45"/>
                  <a:gd name="T70" fmla="*/ 29 w 42"/>
                  <a:gd name="T71" fmla="*/ 86 h 45"/>
                  <a:gd name="T72" fmla="*/ 31 w 42"/>
                  <a:gd name="T73" fmla="*/ 83 h 45"/>
                  <a:gd name="T74" fmla="*/ 43 w 42"/>
                  <a:gd name="T75" fmla="*/ 93 h 45"/>
                  <a:gd name="T76" fmla="*/ 26 w 42"/>
                  <a:gd name="T77" fmla="*/ 59 h 45"/>
                  <a:gd name="T78" fmla="*/ 29 w 42"/>
                  <a:gd name="T79" fmla="*/ 52 h 45"/>
                  <a:gd name="T80" fmla="*/ 40 w 42"/>
                  <a:gd name="T81" fmla="*/ 62 h 45"/>
                  <a:gd name="T82" fmla="*/ 40 w 42"/>
                  <a:gd name="T83" fmla="*/ 64 h 45"/>
                  <a:gd name="T84" fmla="*/ 48 w 42"/>
                  <a:gd name="T85" fmla="*/ 57 h 45"/>
                  <a:gd name="T86" fmla="*/ 48 w 42"/>
                  <a:gd name="T87" fmla="*/ 62 h 45"/>
                  <a:gd name="T88" fmla="*/ 52 w 42"/>
                  <a:gd name="T89" fmla="*/ 55 h 45"/>
                  <a:gd name="T90" fmla="*/ 50 w 42"/>
                  <a:gd name="T91" fmla="*/ 50 h 45"/>
                  <a:gd name="T92" fmla="*/ 45 w 42"/>
                  <a:gd name="T93" fmla="*/ 48 h 45"/>
                  <a:gd name="T94" fmla="*/ 38 w 42"/>
                  <a:gd name="T95" fmla="*/ 52 h 45"/>
                  <a:gd name="T96" fmla="*/ 24 w 42"/>
                  <a:gd name="T97" fmla="*/ 48 h 45"/>
                  <a:gd name="T98" fmla="*/ 45 w 42"/>
                  <a:gd name="T99" fmla="*/ 48 h 45"/>
                  <a:gd name="T100" fmla="*/ 62 w 42"/>
                  <a:gd name="T101" fmla="*/ 40 h 45"/>
                  <a:gd name="T102" fmla="*/ 74 w 42"/>
                  <a:gd name="T103" fmla="*/ 26 h 45"/>
                  <a:gd name="T104" fmla="*/ 76 w 42"/>
                  <a:gd name="T105" fmla="*/ 26 h 45"/>
                  <a:gd name="T106" fmla="*/ 57 w 42"/>
                  <a:gd name="T107" fmla="*/ 19 h 45"/>
                  <a:gd name="T108" fmla="*/ 86 w 42"/>
                  <a:gd name="T109" fmla="*/ 12 h 45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42"/>
                  <a:gd name="T166" fmla="*/ 0 h 45"/>
                  <a:gd name="T167" fmla="*/ 42 w 42"/>
                  <a:gd name="T168" fmla="*/ 45 h 45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42" h="45">
                    <a:moveTo>
                      <a:pt x="24" y="5"/>
                    </a:moveTo>
                    <a:cubicBezTo>
                      <a:pt x="23" y="6"/>
                      <a:pt x="22" y="7"/>
                      <a:pt x="22" y="7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4"/>
                      <a:pt x="15" y="4"/>
                    </a:cubicBezTo>
                    <a:cubicBezTo>
                      <a:pt x="15" y="3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5"/>
                      <a:pt x="13" y="6"/>
                      <a:pt x="14" y="6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5" y="17"/>
                      <a:pt x="5" y="16"/>
                    </a:cubicBezTo>
                    <a:cubicBezTo>
                      <a:pt x="5" y="16"/>
                      <a:pt x="5" y="15"/>
                      <a:pt x="5" y="15"/>
                    </a:cubicBezTo>
                    <a:cubicBezTo>
                      <a:pt x="4" y="15"/>
                      <a:pt x="4" y="15"/>
                      <a:pt x="4" y="16"/>
                    </a:cubicBezTo>
                    <a:cubicBezTo>
                      <a:pt x="3" y="18"/>
                      <a:pt x="0" y="19"/>
                      <a:pt x="0" y="21"/>
                    </a:cubicBezTo>
                    <a:cubicBezTo>
                      <a:pt x="0" y="22"/>
                      <a:pt x="0" y="22"/>
                      <a:pt x="1" y="22"/>
                    </a:cubicBezTo>
                    <a:cubicBezTo>
                      <a:pt x="1" y="22"/>
                      <a:pt x="2" y="22"/>
                      <a:pt x="2" y="21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7" y="26"/>
                      <a:pt x="6" y="27"/>
                      <a:pt x="4" y="29"/>
                    </a:cubicBezTo>
                    <a:cubicBezTo>
                      <a:pt x="1" y="33"/>
                      <a:pt x="2" y="39"/>
                      <a:pt x="6" y="42"/>
                    </a:cubicBezTo>
                    <a:cubicBezTo>
                      <a:pt x="10" y="45"/>
                      <a:pt x="16" y="45"/>
                      <a:pt x="19" y="41"/>
                    </a:cubicBezTo>
                    <a:cubicBezTo>
                      <a:pt x="23" y="37"/>
                      <a:pt x="22" y="31"/>
                      <a:pt x="18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0" y="27"/>
                      <a:pt x="22" y="27"/>
                      <a:pt x="23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3"/>
                      <a:pt x="23" y="21"/>
                      <a:pt x="22" y="21"/>
                    </a:cubicBezTo>
                    <a:cubicBezTo>
                      <a:pt x="22" y="20"/>
                      <a:pt x="21" y="20"/>
                      <a:pt x="20" y="20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12"/>
                      <a:pt x="22" y="16"/>
                      <a:pt x="25" y="18"/>
                    </a:cubicBezTo>
                    <a:cubicBezTo>
                      <a:pt x="29" y="22"/>
                      <a:pt x="35" y="21"/>
                      <a:pt x="38" y="17"/>
                    </a:cubicBezTo>
                    <a:cubicBezTo>
                      <a:pt x="42" y="13"/>
                      <a:pt x="41" y="7"/>
                      <a:pt x="37" y="3"/>
                    </a:cubicBezTo>
                    <a:cubicBezTo>
                      <a:pt x="33" y="0"/>
                      <a:pt x="27" y="1"/>
                      <a:pt x="24" y="5"/>
                    </a:cubicBezTo>
                    <a:close/>
                    <a:moveTo>
                      <a:pt x="19" y="24"/>
                    </a:move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4"/>
                      <a:pt x="18" y="24"/>
                    </a:cubicBezTo>
                    <a:lnTo>
                      <a:pt x="19" y="24"/>
                    </a:lnTo>
                    <a:close/>
                    <a:moveTo>
                      <a:pt x="19" y="23"/>
                    </a:move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2"/>
                      <a:pt x="19" y="21"/>
                      <a:pt x="19" y="21"/>
                    </a:cubicBezTo>
                    <a:lnTo>
                      <a:pt x="19" y="23"/>
                    </a:lnTo>
                    <a:close/>
                    <a:moveTo>
                      <a:pt x="11" y="27"/>
                    </a:moveTo>
                    <a:cubicBezTo>
                      <a:pt x="13" y="27"/>
                      <a:pt x="15" y="27"/>
                      <a:pt x="16" y="28"/>
                    </a:cubicBezTo>
                    <a:cubicBezTo>
                      <a:pt x="12" y="33"/>
                      <a:pt x="12" y="33"/>
                      <a:pt x="12" y="33"/>
                    </a:cubicBezTo>
                    <a:lnTo>
                      <a:pt x="11" y="27"/>
                    </a:lnTo>
                    <a:close/>
                    <a:moveTo>
                      <a:pt x="18" y="39"/>
                    </a:moveTo>
                    <a:cubicBezTo>
                      <a:pt x="15" y="43"/>
                      <a:pt x="10" y="43"/>
                      <a:pt x="7" y="41"/>
                    </a:cubicBezTo>
                    <a:cubicBezTo>
                      <a:pt x="4" y="38"/>
                      <a:pt x="3" y="33"/>
                      <a:pt x="6" y="30"/>
                    </a:cubicBezTo>
                    <a:cubicBezTo>
                      <a:pt x="7" y="28"/>
                      <a:pt x="8" y="27"/>
                      <a:pt x="10" y="27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20" y="32"/>
                      <a:pt x="20" y="36"/>
                      <a:pt x="18" y="39"/>
                    </a:cubicBezTo>
                    <a:close/>
                    <a:moveTo>
                      <a:pt x="17" y="27"/>
                    </a:moveTo>
                    <a:cubicBezTo>
                      <a:pt x="15" y="25"/>
                      <a:pt x="13" y="25"/>
                      <a:pt x="11" y="25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4"/>
                      <a:pt x="17" y="25"/>
                      <a:pt x="17" y="26"/>
                    </a:cubicBezTo>
                    <a:cubicBezTo>
                      <a:pt x="18" y="26"/>
                      <a:pt x="18" y="26"/>
                      <a:pt x="18" y="26"/>
                    </a:cubicBezTo>
                    <a:lnTo>
                      <a:pt x="17" y="27"/>
                    </a:lnTo>
                    <a:close/>
                    <a:moveTo>
                      <a:pt x="20" y="26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0" y="26"/>
                      <a:pt x="20" y="26"/>
                    </a:cubicBezTo>
                    <a:close/>
                    <a:moveTo>
                      <a:pt x="21" y="22"/>
                    </a:moveTo>
                    <a:cubicBezTo>
                      <a:pt x="22" y="22"/>
                      <a:pt x="22" y="23"/>
                      <a:pt x="22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1"/>
                      <a:pt x="21" y="21"/>
                      <a:pt x="21" y="21"/>
                    </a:cubicBezTo>
                    <a:lnTo>
                      <a:pt x="21" y="22"/>
                    </a:lnTo>
                    <a:close/>
                    <a:moveTo>
                      <a:pt x="19" y="20"/>
                    </a:moveTo>
                    <a:cubicBezTo>
                      <a:pt x="18" y="20"/>
                      <a:pt x="17" y="20"/>
                      <a:pt x="17" y="2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8" y="9"/>
                      <a:pt x="18" y="9"/>
                      <a:pt x="18" y="9"/>
                    </a:cubicBezTo>
                    <a:lnTo>
                      <a:pt x="19" y="20"/>
                    </a:lnTo>
                    <a:close/>
                    <a:moveTo>
                      <a:pt x="37" y="16"/>
                    </a:moveTo>
                    <a:cubicBezTo>
                      <a:pt x="34" y="19"/>
                      <a:pt x="29" y="20"/>
                      <a:pt x="26" y="17"/>
                    </a:cubicBezTo>
                    <a:cubicBezTo>
                      <a:pt x="24" y="15"/>
                      <a:pt x="23" y="12"/>
                      <a:pt x="23" y="9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0"/>
                      <a:pt x="31" y="10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7"/>
                      <a:pt x="24" y="7"/>
                      <a:pt x="25" y="6"/>
                    </a:cubicBezTo>
                    <a:cubicBezTo>
                      <a:pt x="28" y="3"/>
                      <a:pt x="33" y="2"/>
                      <a:pt x="36" y="5"/>
                    </a:cubicBezTo>
                    <a:cubicBezTo>
                      <a:pt x="39" y="7"/>
                      <a:pt x="40" y="12"/>
                      <a:pt x="37" y="16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20" name="Freeform 1124"/>
              <p:cNvSpPr>
                <a:spLocks noChangeArrowheads="1"/>
              </p:cNvSpPr>
              <p:nvPr/>
            </p:nvSpPr>
            <p:spPr bwMode="auto">
              <a:xfrm>
                <a:off x="459" y="953"/>
                <a:ext cx="12" cy="14"/>
              </a:xfrm>
              <a:custGeom>
                <a:avLst/>
                <a:gdLst>
                  <a:gd name="T0" fmla="*/ 12 w 5"/>
                  <a:gd name="T1" fmla="*/ 0 h 6"/>
                  <a:gd name="T2" fmla="*/ 10 w 5"/>
                  <a:gd name="T3" fmla="*/ 5 h 6"/>
                  <a:gd name="T4" fmla="*/ 2 w 5"/>
                  <a:gd name="T5" fmla="*/ 12 h 6"/>
                  <a:gd name="T6" fmla="*/ 2 w 5"/>
                  <a:gd name="T7" fmla="*/ 14 h 6"/>
                  <a:gd name="T8" fmla="*/ 10 w 5"/>
                  <a:gd name="T9" fmla="*/ 7 h 6"/>
                  <a:gd name="T10" fmla="*/ 12 w 5"/>
                  <a:gd name="T11" fmla="*/ 2 h 6"/>
                  <a:gd name="T12" fmla="*/ 12 w 5"/>
                  <a:gd name="T13" fmla="*/ 0 h 6"/>
                  <a:gd name="T14" fmla="*/ 12 w 5"/>
                  <a:gd name="T15" fmla="*/ 0 h 6"/>
                  <a:gd name="T16" fmla="*/ 12 w 5"/>
                  <a:gd name="T17" fmla="*/ 0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6"/>
                  <a:gd name="T29" fmla="*/ 5 w 5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6">
                    <a:moveTo>
                      <a:pt x="5" y="0"/>
                    </a:moveTo>
                    <a:cubicBezTo>
                      <a:pt x="4" y="0"/>
                      <a:pt x="4" y="1"/>
                      <a:pt x="4" y="2"/>
                    </a:cubicBezTo>
                    <a:cubicBezTo>
                      <a:pt x="3" y="3"/>
                      <a:pt x="2" y="4"/>
                      <a:pt x="1" y="5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5" y="3"/>
                      <a:pt x="5" y="2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21" name="Freeform 1125"/>
              <p:cNvSpPr>
                <a:spLocks noChangeArrowheads="1"/>
              </p:cNvSpPr>
              <p:nvPr/>
            </p:nvSpPr>
            <p:spPr bwMode="auto">
              <a:xfrm>
                <a:off x="423" y="853"/>
                <a:ext cx="76" cy="105"/>
              </a:xfrm>
              <a:custGeom>
                <a:avLst/>
                <a:gdLst>
                  <a:gd name="T0" fmla="*/ 66 w 32"/>
                  <a:gd name="T1" fmla="*/ 69 h 44"/>
                  <a:gd name="T2" fmla="*/ 69 w 32"/>
                  <a:gd name="T3" fmla="*/ 62 h 44"/>
                  <a:gd name="T4" fmla="*/ 62 w 32"/>
                  <a:gd name="T5" fmla="*/ 48 h 44"/>
                  <a:gd name="T6" fmla="*/ 64 w 32"/>
                  <a:gd name="T7" fmla="*/ 41 h 44"/>
                  <a:gd name="T8" fmla="*/ 52 w 32"/>
                  <a:gd name="T9" fmla="*/ 19 h 44"/>
                  <a:gd name="T10" fmla="*/ 52 w 32"/>
                  <a:gd name="T11" fmla="*/ 14 h 44"/>
                  <a:gd name="T12" fmla="*/ 47 w 32"/>
                  <a:gd name="T13" fmla="*/ 5 h 44"/>
                  <a:gd name="T14" fmla="*/ 40 w 32"/>
                  <a:gd name="T15" fmla="*/ 0 h 44"/>
                  <a:gd name="T16" fmla="*/ 36 w 32"/>
                  <a:gd name="T17" fmla="*/ 5 h 44"/>
                  <a:gd name="T18" fmla="*/ 36 w 32"/>
                  <a:gd name="T19" fmla="*/ 5 h 44"/>
                  <a:gd name="T20" fmla="*/ 28 w 32"/>
                  <a:gd name="T21" fmla="*/ 14 h 44"/>
                  <a:gd name="T22" fmla="*/ 28 w 32"/>
                  <a:gd name="T23" fmla="*/ 17 h 44"/>
                  <a:gd name="T24" fmla="*/ 14 w 32"/>
                  <a:gd name="T25" fmla="*/ 41 h 44"/>
                  <a:gd name="T26" fmla="*/ 14 w 32"/>
                  <a:gd name="T27" fmla="*/ 48 h 44"/>
                  <a:gd name="T28" fmla="*/ 5 w 32"/>
                  <a:gd name="T29" fmla="*/ 62 h 44"/>
                  <a:gd name="T30" fmla="*/ 7 w 32"/>
                  <a:gd name="T31" fmla="*/ 69 h 44"/>
                  <a:gd name="T32" fmla="*/ 0 w 32"/>
                  <a:gd name="T33" fmla="*/ 84 h 44"/>
                  <a:gd name="T34" fmla="*/ 17 w 32"/>
                  <a:gd name="T35" fmla="*/ 103 h 44"/>
                  <a:gd name="T36" fmla="*/ 24 w 32"/>
                  <a:gd name="T37" fmla="*/ 100 h 44"/>
                  <a:gd name="T38" fmla="*/ 36 w 32"/>
                  <a:gd name="T39" fmla="*/ 105 h 44"/>
                  <a:gd name="T40" fmla="*/ 50 w 32"/>
                  <a:gd name="T41" fmla="*/ 100 h 44"/>
                  <a:gd name="T42" fmla="*/ 57 w 32"/>
                  <a:gd name="T43" fmla="*/ 103 h 44"/>
                  <a:gd name="T44" fmla="*/ 76 w 32"/>
                  <a:gd name="T45" fmla="*/ 86 h 44"/>
                  <a:gd name="T46" fmla="*/ 66 w 32"/>
                  <a:gd name="T47" fmla="*/ 69 h 4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2"/>
                  <a:gd name="T73" fmla="*/ 0 h 44"/>
                  <a:gd name="T74" fmla="*/ 32 w 32"/>
                  <a:gd name="T75" fmla="*/ 44 h 44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2" h="44">
                    <a:moveTo>
                      <a:pt x="28" y="29"/>
                    </a:moveTo>
                    <a:cubicBezTo>
                      <a:pt x="29" y="28"/>
                      <a:pt x="29" y="27"/>
                      <a:pt x="29" y="26"/>
                    </a:cubicBezTo>
                    <a:cubicBezTo>
                      <a:pt x="29" y="24"/>
                      <a:pt x="28" y="22"/>
                      <a:pt x="26" y="20"/>
                    </a:cubicBezTo>
                    <a:cubicBezTo>
                      <a:pt x="27" y="19"/>
                      <a:pt x="27" y="18"/>
                      <a:pt x="27" y="17"/>
                    </a:cubicBezTo>
                    <a:cubicBezTo>
                      <a:pt x="27" y="13"/>
                      <a:pt x="25" y="10"/>
                      <a:pt x="22" y="8"/>
                    </a:cubicBezTo>
                    <a:cubicBezTo>
                      <a:pt x="22" y="7"/>
                      <a:pt x="22" y="7"/>
                      <a:pt x="22" y="6"/>
                    </a:cubicBezTo>
                    <a:cubicBezTo>
                      <a:pt x="22" y="4"/>
                      <a:pt x="21" y="3"/>
                      <a:pt x="20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3" y="3"/>
                      <a:pt x="12" y="4"/>
                      <a:pt x="12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8"/>
                      <a:pt x="6" y="12"/>
                      <a:pt x="6" y="17"/>
                    </a:cubicBezTo>
                    <a:cubicBezTo>
                      <a:pt x="6" y="18"/>
                      <a:pt x="6" y="19"/>
                      <a:pt x="6" y="20"/>
                    </a:cubicBezTo>
                    <a:cubicBezTo>
                      <a:pt x="4" y="21"/>
                      <a:pt x="2" y="23"/>
                      <a:pt x="2" y="26"/>
                    </a:cubicBezTo>
                    <a:cubicBezTo>
                      <a:pt x="2" y="27"/>
                      <a:pt x="3" y="28"/>
                      <a:pt x="3" y="29"/>
                    </a:cubicBezTo>
                    <a:cubicBezTo>
                      <a:pt x="1" y="31"/>
                      <a:pt x="0" y="33"/>
                      <a:pt x="0" y="35"/>
                    </a:cubicBezTo>
                    <a:cubicBezTo>
                      <a:pt x="0" y="39"/>
                      <a:pt x="3" y="43"/>
                      <a:pt x="7" y="43"/>
                    </a:cubicBezTo>
                    <a:cubicBezTo>
                      <a:pt x="8" y="43"/>
                      <a:pt x="9" y="42"/>
                      <a:pt x="10" y="42"/>
                    </a:cubicBezTo>
                    <a:cubicBezTo>
                      <a:pt x="12" y="43"/>
                      <a:pt x="13" y="44"/>
                      <a:pt x="15" y="44"/>
                    </a:cubicBezTo>
                    <a:cubicBezTo>
                      <a:pt x="17" y="44"/>
                      <a:pt x="19" y="43"/>
                      <a:pt x="21" y="42"/>
                    </a:cubicBezTo>
                    <a:cubicBezTo>
                      <a:pt x="22" y="43"/>
                      <a:pt x="23" y="43"/>
                      <a:pt x="24" y="43"/>
                    </a:cubicBezTo>
                    <a:cubicBezTo>
                      <a:pt x="28" y="43"/>
                      <a:pt x="32" y="40"/>
                      <a:pt x="32" y="36"/>
                    </a:cubicBezTo>
                    <a:cubicBezTo>
                      <a:pt x="32" y="33"/>
                      <a:pt x="30" y="31"/>
                      <a:pt x="28" y="29"/>
                    </a:cubicBezTo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22" name="Freeform 1126"/>
              <p:cNvSpPr>
                <a:spLocks noChangeArrowheads="1"/>
              </p:cNvSpPr>
              <p:nvPr/>
            </p:nvSpPr>
            <p:spPr bwMode="auto">
              <a:xfrm>
                <a:off x="454" y="946"/>
                <a:ext cx="10" cy="42"/>
              </a:xfrm>
              <a:custGeom>
                <a:avLst/>
                <a:gdLst>
                  <a:gd name="T0" fmla="*/ 3 w 4"/>
                  <a:gd name="T1" fmla="*/ 2 h 18"/>
                  <a:gd name="T2" fmla="*/ 3 w 4"/>
                  <a:gd name="T3" fmla="*/ 0 h 18"/>
                  <a:gd name="T4" fmla="*/ 0 w 4"/>
                  <a:gd name="T5" fmla="*/ 42 h 18"/>
                  <a:gd name="T6" fmla="*/ 10 w 4"/>
                  <a:gd name="T7" fmla="*/ 42 h 18"/>
                  <a:gd name="T8" fmla="*/ 10 w 4"/>
                  <a:gd name="T9" fmla="*/ 7 h 18"/>
                  <a:gd name="T10" fmla="*/ 3 w 4"/>
                  <a:gd name="T11" fmla="*/ 2 h 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18"/>
                  <a:gd name="T20" fmla="*/ 4 w 4"/>
                  <a:gd name="T21" fmla="*/ 18 h 1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18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2" y="2"/>
                      <a:pt x="1" y="1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23" name="Freeform 1127"/>
              <p:cNvSpPr>
                <a:spLocks noChangeArrowheads="1"/>
              </p:cNvSpPr>
              <p:nvPr/>
            </p:nvSpPr>
            <p:spPr bwMode="auto">
              <a:xfrm>
                <a:off x="452" y="953"/>
                <a:ext cx="7" cy="9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5 h 4"/>
                  <a:gd name="T4" fmla="*/ 5 w 3"/>
                  <a:gd name="T5" fmla="*/ 9 h 4"/>
                  <a:gd name="T6" fmla="*/ 7 w 3"/>
                  <a:gd name="T7" fmla="*/ 9 h 4"/>
                  <a:gd name="T8" fmla="*/ 5 w 3"/>
                  <a:gd name="T9" fmla="*/ 7 h 4"/>
                  <a:gd name="T10" fmla="*/ 2 w 3"/>
                  <a:gd name="T11" fmla="*/ 2 h 4"/>
                  <a:gd name="T12" fmla="*/ 0 w 3"/>
                  <a:gd name="T13" fmla="*/ 0 h 4"/>
                  <a:gd name="T14" fmla="*/ 0 w 3"/>
                  <a:gd name="T15" fmla="*/ 0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4"/>
                  <a:gd name="T26" fmla="*/ 3 w 3"/>
                  <a:gd name="T27" fmla="*/ 4 h 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4">
                    <a:moveTo>
                      <a:pt x="0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3"/>
                      <a:pt x="2" y="3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24" name="Freeform 1128"/>
              <p:cNvSpPr>
                <a:spLocks noChangeArrowheads="1"/>
              </p:cNvSpPr>
              <p:nvPr/>
            </p:nvSpPr>
            <p:spPr bwMode="auto">
              <a:xfrm>
                <a:off x="428" y="929"/>
                <a:ext cx="24" cy="24"/>
              </a:xfrm>
              <a:custGeom>
                <a:avLst/>
                <a:gdLst>
                  <a:gd name="T0" fmla="*/ 5 w 10"/>
                  <a:gd name="T1" fmla="*/ 0 h 10"/>
                  <a:gd name="T2" fmla="*/ 2 w 10"/>
                  <a:gd name="T3" fmla="*/ 14 h 10"/>
                  <a:gd name="T4" fmla="*/ 10 w 10"/>
                  <a:gd name="T5" fmla="*/ 22 h 10"/>
                  <a:gd name="T6" fmla="*/ 14 w 10"/>
                  <a:gd name="T7" fmla="*/ 24 h 10"/>
                  <a:gd name="T8" fmla="*/ 14 w 10"/>
                  <a:gd name="T9" fmla="*/ 24 h 10"/>
                  <a:gd name="T10" fmla="*/ 19 w 10"/>
                  <a:gd name="T11" fmla="*/ 22 h 10"/>
                  <a:gd name="T12" fmla="*/ 19 w 10"/>
                  <a:gd name="T13" fmla="*/ 17 h 10"/>
                  <a:gd name="T14" fmla="*/ 19 w 10"/>
                  <a:gd name="T15" fmla="*/ 17 h 10"/>
                  <a:gd name="T16" fmla="*/ 14 w 10"/>
                  <a:gd name="T17" fmla="*/ 17 h 10"/>
                  <a:gd name="T18" fmla="*/ 14 w 10"/>
                  <a:gd name="T19" fmla="*/ 17 h 10"/>
                  <a:gd name="T20" fmla="*/ 10 w 10"/>
                  <a:gd name="T21" fmla="*/ 12 h 10"/>
                  <a:gd name="T22" fmla="*/ 7 w 10"/>
                  <a:gd name="T23" fmla="*/ 5 h 10"/>
                  <a:gd name="T24" fmla="*/ 10 w 10"/>
                  <a:gd name="T25" fmla="*/ 2 h 10"/>
                  <a:gd name="T26" fmla="*/ 7 w 10"/>
                  <a:gd name="T27" fmla="*/ 0 h 10"/>
                  <a:gd name="T28" fmla="*/ 7 w 10"/>
                  <a:gd name="T29" fmla="*/ 0 h 10"/>
                  <a:gd name="T30" fmla="*/ 5 w 10"/>
                  <a:gd name="T31" fmla="*/ 0 h 1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"/>
                  <a:gd name="T49" fmla="*/ 0 h 10"/>
                  <a:gd name="T50" fmla="*/ 10 w 10"/>
                  <a:gd name="T51" fmla="*/ 10 h 1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" h="10">
                    <a:moveTo>
                      <a:pt x="2" y="0"/>
                    </a:moveTo>
                    <a:cubicBezTo>
                      <a:pt x="0" y="0"/>
                      <a:pt x="0" y="4"/>
                      <a:pt x="1" y="6"/>
                    </a:cubicBezTo>
                    <a:cubicBezTo>
                      <a:pt x="2" y="7"/>
                      <a:pt x="3" y="8"/>
                      <a:pt x="4" y="9"/>
                    </a:cubicBezTo>
                    <a:cubicBezTo>
                      <a:pt x="5" y="9"/>
                      <a:pt x="5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8" y="9"/>
                      <a:pt x="8" y="9"/>
                    </a:cubicBezTo>
                    <a:cubicBezTo>
                      <a:pt x="10" y="9"/>
                      <a:pt x="9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7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6"/>
                      <a:pt x="4" y="6"/>
                      <a:pt x="4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CED5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25" name="Freeform 1129"/>
              <p:cNvSpPr>
                <a:spLocks noChangeArrowheads="1"/>
              </p:cNvSpPr>
              <p:nvPr/>
            </p:nvSpPr>
            <p:spPr bwMode="auto">
              <a:xfrm>
                <a:off x="433" y="913"/>
                <a:ext cx="21" cy="16"/>
              </a:xfrm>
              <a:custGeom>
                <a:avLst/>
                <a:gdLst>
                  <a:gd name="T0" fmla="*/ 5 w 9"/>
                  <a:gd name="T1" fmla="*/ 0 h 7"/>
                  <a:gd name="T2" fmla="*/ 5 w 9"/>
                  <a:gd name="T3" fmla="*/ 0 h 7"/>
                  <a:gd name="T4" fmla="*/ 2 w 9"/>
                  <a:gd name="T5" fmla="*/ 7 h 7"/>
                  <a:gd name="T6" fmla="*/ 9 w 9"/>
                  <a:gd name="T7" fmla="*/ 11 h 7"/>
                  <a:gd name="T8" fmla="*/ 9 w 9"/>
                  <a:gd name="T9" fmla="*/ 11 h 7"/>
                  <a:gd name="T10" fmla="*/ 9 w 9"/>
                  <a:gd name="T11" fmla="*/ 11 h 7"/>
                  <a:gd name="T12" fmla="*/ 9 w 9"/>
                  <a:gd name="T13" fmla="*/ 11 h 7"/>
                  <a:gd name="T14" fmla="*/ 12 w 9"/>
                  <a:gd name="T15" fmla="*/ 16 h 7"/>
                  <a:gd name="T16" fmla="*/ 12 w 9"/>
                  <a:gd name="T17" fmla="*/ 16 h 7"/>
                  <a:gd name="T18" fmla="*/ 14 w 9"/>
                  <a:gd name="T19" fmla="*/ 16 h 7"/>
                  <a:gd name="T20" fmla="*/ 14 w 9"/>
                  <a:gd name="T21" fmla="*/ 16 h 7"/>
                  <a:gd name="T22" fmla="*/ 19 w 9"/>
                  <a:gd name="T23" fmla="*/ 16 h 7"/>
                  <a:gd name="T24" fmla="*/ 19 w 9"/>
                  <a:gd name="T25" fmla="*/ 9 h 7"/>
                  <a:gd name="T26" fmla="*/ 16 w 9"/>
                  <a:gd name="T27" fmla="*/ 9 h 7"/>
                  <a:gd name="T28" fmla="*/ 14 w 9"/>
                  <a:gd name="T29" fmla="*/ 7 h 7"/>
                  <a:gd name="T30" fmla="*/ 14 w 9"/>
                  <a:gd name="T31" fmla="*/ 5 h 7"/>
                  <a:gd name="T32" fmla="*/ 9 w 9"/>
                  <a:gd name="T33" fmla="*/ 2 h 7"/>
                  <a:gd name="T34" fmla="*/ 9 w 9"/>
                  <a:gd name="T35" fmla="*/ 5 h 7"/>
                  <a:gd name="T36" fmla="*/ 7 w 9"/>
                  <a:gd name="T37" fmla="*/ 5 h 7"/>
                  <a:gd name="T38" fmla="*/ 7 w 9"/>
                  <a:gd name="T39" fmla="*/ 2 h 7"/>
                  <a:gd name="T40" fmla="*/ 7 w 9"/>
                  <a:gd name="T41" fmla="*/ 2 h 7"/>
                  <a:gd name="T42" fmla="*/ 5 w 9"/>
                  <a:gd name="T43" fmla="*/ 0 h 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"/>
                  <a:gd name="T67" fmla="*/ 0 h 7"/>
                  <a:gd name="T68" fmla="*/ 9 w 9"/>
                  <a:gd name="T69" fmla="*/ 7 h 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" h="7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2"/>
                      <a:pt x="1" y="3"/>
                    </a:cubicBezTo>
                    <a:cubicBezTo>
                      <a:pt x="1" y="4"/>
                      <a:pt x="2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4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7"/>
                      <a:pt x="8" y="7"/>
                    </a:cubicBezTo>
                    <a:cubicBezTo>
                      <a:pt x="9" y="6"/>
                      <a:pt x="8" y="5"/>
                      <a:pt x="8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CED5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26" name="Freeform 1130"/>
              <p:cNvSpPr>
                <a:spLocks noChangeArrowheads="1"/>
              </p:cNvSpPr>
              <p:nvPr/>
            </p:nvSpPr>
            <p:spPr bwMode="auto">
              <a:xfrm>
                <a:off x="461" y="917"/>
                <a:ext cx="10" cy="10"/>
              </a:xfrm>
              <a:custGeom>
                <a:avLst/>
                <a:gdLst>
                  <a:gd name="T0" fmla="*/ 5 w 4"/>
                  <a:gd name="T1" fmla="*/ 0 h 4"/>
                  <a:gd name="T2" fmla="*/ 3 w 4"/>
                  <a:gd name="T3" fmla="*/ 0 h 4"/>
                  <a:gd name="T4" fmla="*/ 3 w 4"/>
                  <a:gd name="T5" fmla="*/ 10 h 4"/>
                  <a:gd name="T6" fmla="*/ 5 w 4"/>
                  <a:gd name="T7" fmla="*/ 10 h 4"/>
                  <a:gd name="T8" fmla="*/ 7 w 4"/>
                  <a:gd name="T9" fmla="*/ 10 h 4"/>
                  <a:gd name="T10" fmla="*/ 7 w 4"/>
                  <a:gd name="T11" fmla="*/ 5 h 4"/>
                  <a:gd name="T12" fmla="*/ 7 w 4"/>
                  <a:gd name="T13" fmla="*/ 3 h 4"/>
                  <a:gd name="T14" fmla="*/ 5 w 4"/>
                  <a:gd name="T15" fmla="*/ 3 h 4"/>
                  <a:gd name="T16" fmla="*/ 5 w 4"/>
                  <a:gd name="T17" fmla="*/ 3 h 4"/>
                  <a:gd name="T18" fmla="*/ 5 w 4"/>
                  <a:gd name="T19" fmla="*/ 3 h 4"/>
                  <a:gd name="T20" fmla="*/ 5 w 4"/>
                  <a:gd name="T21" fmla="*/ 0 h 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"/>
                  <a:gd name="T34" fmla="*/ 0 h 4"/>
                  <a:gd name="T35" fmla="*/ 4 w 4"/>
                  <a:gd name="T36" fmla="*/ 4 h 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3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solidFill>
                <a:srgbClr val="CED5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27" name="Freeform 1131"/>
              <p:cNvSpPr>
                <a:spLocks noChangeArrowheads="1"/>
              </p:cNvSpPr>
              <p:nvPr/>
            </p:nvSpPr>
            <p:spPr bwMode="auto">
              <a:xfrm>
                <a:off x="440" y="889"/>
                <a:ext cx="21" cy="19"/>
              </a:xfrm>
              <a:custGeom>
                <a:avLst/>
                <a:gdLst>
                  <a:gd name="T0" fmla="*/ 2 w 9"/>
                  <a:gd name="T1" fmla="*/ 0 h 8"/>
                  <a:gd name="T2" fmla="*/ 0 w 9"/>
                  <a:gd name="T3" fmla="*/ 7 h 8"/>
                  <a:gd name="T4" fmla="*/ 2 w 9"/>
                  <a:gd name="T5" fmla="*/ 14 h 8"/>
                  <a:gd name="T6" fmla="*/ 9 w 9"/>
                  <a:gd name="T7" fmla="*/ 17 h 8"/>
                  <a:gd name="T8" fmla="*/ 14 w 9"/>
                  <a:gd name="T9" fmla="*/ 19 h 8"/>
                  <a:gd name="T10" fmla="*/ 19 w 9"/>
                  <a:gd name="T11" fmla="*/ 19 h 8"/>
                  <a:gd name="T12" fmla="*/ 19 w 9"/>
                  <a:gd name="T13" fmla="*/ 10 h 8"/>
                  <a:gd name="T14" fmla="*/ 12 w 9"/>
                  <a:gd name="T15" fmla="*/ 7 h 8"/>
                  <a:gd name="T16" fmla="*/ 9 w 9"/>
                  <a:gd name="T17" fmla="*/ 7 h 8"/>
                  <a:gd name="T18" fmla="*/ 7 w 9"/>
                  <a:gd name="T19" fmla="*/ 2 h 8"/>
                  <a:gd name="T20" fmla="*/ 7 w 9"/>
                  <a:gd name="T21" fmla="*/ 2 h 8"/>
                  <a:gd name="T22" fmla="*/ 5 w 9"/>
                  <a:gd name="T23" fmla="*/ 2 h 8"/>
                  <a:gd name="T24" fmla="*/ 5 w 9"/>
                  <a:gd name="T25" fmla="*/ 0 h 8"/>
                  <a:gd name="T26" fmla="*/ 2 w 9"/>
                  <a:gd name="T27" fmla="*/ 0 h 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9"/>
                  <a:gd name="T43" fmla="*/ 0 h 8"/>
                  <a:gd name="T44" fmla="*/ 9 w 9"/>
                  <a:gd name="T45" fmla="*/ 8 h 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9" h="8">
                    <a:moveTo>
                      <a:pt x="1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0" y="6"/>
                      <a:pt x="1" y="6"/>
                    </a:cubicBezTo>
                    <a:cubicBezTo>
                      <a:pt x="2" y="7"/>
                      <a:pt x="3" y="7"/>
                      <a:pt x="4" y="7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9" y="7"/>
                      <a:pt x="9" y="5"/>
                      <a:pt x="8" y="4"/>
                    </a:cubicBezTo>
                    <a:cubicBezTo>
                      <a:pt x="7" y="4"/>
                      <a:pt x="6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CED5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28" name="Freeform 1132"/>
              <p:cNvSpPr>
                <a:spLocks noChangeArrowheads="1"/>
              </p:cNvSpPr>
              <p:nvPr/>
            </p:nvSpPr>
            <p:spPr bwMode="auto">
              <a:xfrm>
                <a:off x="449" y="877"/>
                <a:ext cx="5" cy="5"/>
              </a:xfrm>
              <a:custGeom>
                <a:avLst/>
                <a:gdLst>
                  <a:gd name="T0" fmla="*/ 3 w 2"/>
                  <a:gd name="T1" fmla="*/ 0 h 2"/>
                  <a:gd name="T2" fmla="*/ 0 w 2"/>
                  <a:gd name="T3" fmla="*/ 3 h 2"/>
                  <a:gd name="T4" fmla="*/ 3 w 2"/>
                  <a:gd name="T5" fmla="*/ 5 h 2"/>
                  <a:gd name="T6" fmla="*/ 3 w 2"/>
                  <a:gd name="T7" fmla="*/ 5 h 2"/>
                  <a:gd name="T8" fmla="*/ 5 w 2"/>
                  <a:gd name="T9" fmla="*/ 3 h 2"/>
                  <a:gd name="T10" fmla="*/ 5 w 2"/>
                  <a:gd name="T11" fmla="*/ 3 h 2"/>
                  <a:gd name="T12" fmla="*/ 5 w 2"/>
                  <a:gd name="T13" fmla="*/ 0 h 2"/>
                  <a:gd name="T14" fmla="*/ 5 w 2"/>
                  <a:gd name="T15" fmla="*/ 0 h 2"/>
                  <a:gd name="T16" fmla="*/ 3 w 2"/>
                  <a:gd name="T17" fmla="*/ 0 h 2"/>
                  <a:gd name="T18" fmla="*/ 3 w 2"/>
                  <a:gd name="T19" fmla="*/ 0 h 2"/>
                  <a:gd name="T20" fmla="*/ 3 w 2"/>
                  <a:gd name="T21" fmla="*/ 0 h 2"/>
                  <a:gd name="T22" fmla="*/ 3 w 2"/>
                  <a:gd name="T23" fmla="*/ 0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"/>
                  <a:gd name="T37" fmla="*/ 0 h 2"/>
                  <a:gd name="T38" fmla="*/ 2 w 2"/>
                  <a:gd name="T39" fmla="*/ 2 h 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CED5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29" name="Freeform 1133"/>
              <p:cNvSpPr>
                <a:spLocks noEditPoints="1" noChangeArrowheads="1"/>
              </p:cNvSpPr>
              <p:nvPr/>
            </p:nvSpPr>
            <p:spPr bwMode="auto">
              <a:xfrm>
                <a:off x="456" y="863"/>
                <a:ext cx="10" cy="14"/>
              </a:xfrm>
              <a:custGeom>
                <a:avLst/>
                <a:gdLst>
                  <a:gd name="T0" fmla="*/ 0 w 4"/>
                  <a:gd name="T1" fmla="*/ 5 h 6"/>
                  <a:gd name="T2" fmla="*/ 0 w 4"/>
                  <a:gd name="T3" fmla="*/ 5 h 6"/>
                  <a:gd name="T4" fmla="*/ 0 w 4"/>
                  <a:gd name="T5" fmla="*/ 5 h 6"/>
                  <a:gd name="T6" fmla="*/ 5 w 4"/>
                  <a:gd name="T7" fmla="*/ 0 h 6"/>
                  <a:gd name="T8" fmla="*/ 5 w 4"/>
                  <a:gd name="T9" fmla="*/ 0 h 6"/>
                  <a:gd name="T10" fmla="*/ 0 w 4"/>
                  <a:gd name="T11" fmla="*/ 7 h 6"/>
                  <a:gd name="T12" fmla="*/ 5 w 4"/>
                  <a:gd name="T13" fmla="*/ 14 h 6"/>
                  <a:gd name="T14" fmla="*/ 5 w 4"/>
                  <a:gd name="T15" fmla="*/ 14 h 6"/>
                  <a:gd name="T16" fmla="*/ 7 w 4"/>
                  <a:gd name="T17" fmla="*/ 12 h 6"/>
                  <a:gd name="T18" fmla="*/ 7 w 4"/>
                  <a:gd name="T19" fmla="*/ 12 h 6"/>
                  <a:gd name="T20" fmla="*/ 7 w 4"/>
                  <a:gd name="T21" fmla="*/ 12 h 6"/>
                  <a:gd name="T22" fmla="*/ 10 w 4"/>
                  <a:gd name="T23" fmla="*/ 9 h 6"/>
                  <a:gd name="T24" fmla="*/ 7 w 4"/>
                  <a:gd name="T25" fmla="*/ 7 h 6"/>
                  <a:gd name="T26" fmla="*/ 10 w 4"/>
                  <a:gd name="T27" fmla="*/ 5 h 6"/>
                  <a:gd name="T28" fmla="*/ 5 w 4"/>
                  <a:gd name="T29" fmla="*/ 0 h 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"/>
                  <a:gd name="T46" fmla="*/ 0 h 6"/>
                  <a:gd name="T47" fmla="*/ 4 w 4"/>
                  <a:gd name="T48" fmla="*/ 6 h 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" h="6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1"/>
                      <a:pt x="0" y="3"/>
                    </a:cubicBezTo>
                    <a:cubicBezTo>
                      <a:pt x="0" y="4"/>
                      <a:pt x="0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solidFill>
                <a:srgbClr val="CED5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30" name="Freeform 1134"/>
              <p:cNvSpPr>
                <a:spLocks noChangeArrowheads="1"/>
              </p:cNvSpPr>
              <p:nvPr/>
            </p:nvSpPr>
            <p:spPr bwMode="auto">
              <a:xfrm>
                <a:off x="454" y="934"/>
                <a:ext cx="28" cy="16"/>
              </a:xfrm>
              <a:custGeom>
                <a:avLst/>
                <a:gdLst>
                  <a:gd name="T0" fmla="*/ 7 w 12"/>
                  <a:gd name="T1" fmla="*/ 0 h 7"/>
                  <a:gd name="T2" fmla="*/ 2 w 12"/>
                  <a:gd name="T3" fmla="*/ 2 h 7"/>
                  <a:gd name="T4" fmla="*/ 7 w 12"/>
                  <a:gd name="T5" fmla="*/ 9 h 7"/>
                  <a:gd name="T6" fmla="*/ 9 w 12"/>
                  <a:gd name="T7" fmla="*/ 14 h 7"/>
                  <a:gd name="T8" fmla="*/ 12 w 12"/>
                  <a:gd name="T9" fmla="*/ 14 h 7"/>
                  <a:gd name="T10" fmla="*/ 16 w 12"/>
                  <a:gd name="T11" fmla="*/ 14 h 7"/>
                  <a:gd name="T12" fmla="*/ 23 w 12"/>
                  <a:gd name="T13" fmla="*/ 16 h 7"/>
                  <a:gd name="T14" fmla="*/ 26 w 12"/>
                  <a:gd name="T15" fmla="*/ 14 h 7"/>
                  <a:gd name="T16" fmla="*/ 26 w 12"/>
                  <a:gd name="T17" fmla="*/ 9 h 7"/>
                  <a:gd name="T18" fmla="*/ 23 w 12"/>
                  <a:gd name="T19" fmla="*/ 7 h 7"/>
                  <a:gd name="T20" fmla="*/ 19 w 12"/>
                  <a:gd name="T21" fmla="*/ 7 h 7"/>
                  <a:gd name="T22" fmla="*/ 19 w 12"/>
                  <a:gd name="T23" fmla="*/ 5 h 7"/>
                  <a:gd name="T24" fmla="*/ 19 w 12"/>
                  <a:gd name="T25" fmla="*/ 5 h 7"/>
                  <a:gd name="T26" fmla="*/ 14 w 12"/>
                  <a:gd name="T27" fmla="*/ 2 h 7"/>
                  <a:gd name="T28" fmla="*/ 7 w 12"/>
                  <a:gd name="T29" fmla="*/ 0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"/>
                  <a:gd name="T46" fmla="*/ 0 h 7"/>
                  <a:gd name="T47" fmla="*/ 12 w 12"/>
                  <a:gd name="T48" fmla="*/ 7 h 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" h="7">
                    <a:moveTo>
                      <a:pt x="3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3" y="5"/>
                      <a:pt x="3" y="6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8" y="6"/>
                      <a:pt x="9" y="7"/>
                      <a:pt x="10" y="7"/>
                    </a:cubicBezTo>
                    <a:cubicBezTo>
                      <a:pt x="10" y="7"/>
                      <a:pt x="11" y="7"/>
                      <a:pt x="11" y="6"/>
                    </a:cubicBezTo>
                    <a:cubicBezTo>
                      <a:pt x="12" y="6"/>
                      <a:pt x="12" y="4"/>
                      <a:pt x="11" y="4"/>
                    </a:cubicBezTo>
                    <a:cubicBezTo>
                      <a:pt x="11" y="4"/>
                      <a:pt x="10" y="3"/>
                      <a:pt x="10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5" y="0"/>
                      <a:pt x="4" y="0"/>
                      <a:pt x="3" y="0"/>
                    </a:cubicBezTo>
                  </a:path>
                </a:pathLst>
              </a:custGeom>
              <a:solidFill>
                <a:srgbClr val="CED5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31" name="Freeform 1135"/>
              <p:cNvSpPr>
                <a:spLocks noEditPoints="1" noChangeArrowheads="1"/>
              </p:cNvSpPr>
              <p:nvPr/>
            </p:nvSpPr>
            <p:spPr bwMode="auto">
              <a:xfrm>
                <a:off x="473" y="913"/>
                <a:ext cx="17" cy="9"/>
              </a:xfrm>
              <a:custGeom>
                <a:avLst/>
                <a:gdLst>
                  <a:gd name="T0" fmla="*/ 7 w 7"/>
                  <a:gd name="T1" fmla="*/ 5 h 4"/>
                  <a:gd name="T2" fmla="*/ 7 w 7"/>
                  <a:gd name="T3" fmla="*/ 5 h 4"/>
                  <a:gd name="T4" fmla="*/ 7 w 7"/>
                  <a:gd name="T5" fmla="*/ 5 h 4"/>
                  <a:gd name="T6" fmla="*/ 7 w 7"/>
                  <a:gd name="T7" fmla="*/ 5 h 4"/>
                  <a:gd name="T8" fmla="*/ 5 w 7"/>
                  <a:gd name="T9" fmla="*/ 0 h 4"/>
                  <a:gd name="T10" fmla="*/ 2 w 7"/>
                  <a:gd name="T11" fmla="*/ 2 h 4"/>
                  <a:gd name="T12" fmla="*/ 0 w 7"/>
                  <a:gd name="T13" fmla="*/ 5 h 4"/>
                  <a:gd name="T14" fmla="*/ 0 w 7"/>
                  <a:gd name="T15" fmla="*/ 5 h 4"/>
                  <a:gd name="T16" fmla="*/ 2 w 7"/>
                  <a:gd name="T17" fmla="*/ 9 h 4"/>
                  <a:gd name="T18" fmla="*/ 5 w 7"/>
                  <a:gd name="T19" fmla="*/ 9 h 4"/>
                  <a:gd name="T20" fmla="*/ 7 w 7"/>
                  <a:gd name="T21" fmla="*/ 9 h 4"/>
                  <a:gd name="T22" fmla="*/ 10 w 7"/>
                  <a:gd name="T23" fmla="*/ 9 h 4"/>
                  <a:gd name="T24" fmla="*/ 12 w 7"/>
                  <a:gd name="T25" fmla="*/ 9 h 4"/>
                  <a:gd name="T26" fmla="*/ 15 w 7"/>
                  <a:gd name="T27" fmla="*/ 9 h 4"/>
                  <a:gd name="T28" fmla="*/ 17 w 7"/>
                  <a:gd name="T29" fmla="*/ 9 h 4"/>
                  <a:gd name="T30" fmla="*/ 17 w 7"/>
                  <a:gd name="T31" fmla="*/ 7 h 4"/>
                  <a:gd name="T32" fmla="*/ 17 w 7"/>
                  <a:gd name="T33" fmla="*/ 7 h 4"/>
                  <a:gd name="T34" fmla="*/ 15 w 7"/>
                  <a:gd name="T35" fmla="*/ 7 h 4"/>
                  <a:gd name="T36" fmla="*/ 15 w 7"/>
                  <a:gd name="T37" fmla="*/ 7 h 4"/>
                  <a:gd name="T38" fmla="*/ 12 w 7"/>
                  <a:gd name="T39" fmla="*/ 5 h 4"/>
                  <a:gd name="T40" fmla="*/ 10 w 7"/>
                  <a:gd name="T41" fmla="*/ 5 h 4"/>
                  <a:gd name="T42" fmla="*/ 10 w 7"/>
                  <a:gd name="T43" fmla="*/ 5 h 4"/>
                  <a:gd name="T44" fmla="*/ 10 w 7"/>
                  <a:gd name="T45" fmla="*/ 5 h 4"/>
                  <a:gd name="T46" fmla="*/ 7 w 7"/>
                  <a:gd name="T47" fmla="*/ 2 h 4"/>
                  <a:gd name="T48" fmla="*/ 7 w 7"/>
                  <a:gd name="T49" fmla="*/ 2 h 4"/>
                  <a:gd name="T50" fmla="*/ 5 w 7"/>
                  <a:gd name="T51" fmla="*/ 2 h 4"/>
                  <a:gd name="T52" fmla="*/ 5 w 7"/>
                  <a:gd name="T53" fmla="*/ 2 h 4"/>
                  <a:gd name="T54" fmla="*/ 5 w 7"/>
                  <a:gd name="T55" fmla="*/ 0 h 4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7"/>
                  <a:gd name="T85" fmla="*/ 0 h 4"/>
                  <a:gd name="T86" fmla="*/ 7 w 7"/>
                  <a:gd name="T87" fmla="*/ 4 h 4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7" h="4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2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CED5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32" name="Freeform 1136"/>
              <p:cNvSpPr>
                <a:spLocks noEditPoints="1" noChangeArrowheads="1"/>
              </p:cNvSpPr>
              <p:nvPr/>
            </p:nvSpPr>
            <p:spPr bwMode="auto">
              <a:xfrm>
                <a:off x="473" y="896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3 w 2"/>
                  <a:gd name="T11" fmla="*/ 0 h 1"/>
                  <a:gd name="T12" fmla="*/ 3 w 2"/>
                  <a:gd name="T13" fmla="*/ 0 h 1"/>
                  <a:gd name="T14" fmla="*/ 3 w 2"/>
                  <a:gd name="T15" fmla="*/ 0 h 1"/>
                  <a:gd name="T16" fmla="*/ 0 w 2"/>
                  <a:gd name="T17" fmla="*/ 0 h 1"/>
                  <a:gd name="T18" fmla="*/ 0 w 2"/>
                  <a:gd name="T19" fmla="*/ 0 h 1"/>
                  <a:gd name="T20" fmla="*/ 3 w 2"/>
                  <a:gd name="T21" fmla="*/ 0 h 1"/>
                  <a:gd name="T22" fmla="*/ 0 w 2"/>
                  <a:gd name="T23" fmla="*/ 0 h 1"/>
                  <a:gd name="T24" fmla="*/ 0 w 2"/>
                  <a:gd name="T25" fmla="*/ 0 h 1"/>
                  <a:gd name="T26" fmla="*/ 0 w 2"/>
                  <a:gd name="T27" fmla="*/ 0 h 1"/>
                  <a:gd name="T28" fmla="*/ 0 w 2"/>
                  <a:gd name="T29" fmla="*/ 0 h 1"/>
                  <a:gd name="T30" fmla="*/ 0 w 2"/>
                  <a:gd name="T31" fmla="*/ 0 h 1"/>
                  <a:gd name="T32" fmla="*/ 0 w 2"/>
                  <a:gd name="T33" fmla="*/ 0 h 1"/>
                  <a:gd name="T34" fmla="*/ 0 w 2"/>
                  <a:gd name="T35" fmla="*/ 2 h 1"/>
                  <a:gd name="T36" fmla="*/ 3 w 2"/>
                  <a:gd name="T37" fmla="*/ 2 h 1"/>
                  <a:gd name="T38" fmla="*/ 3 w 2"/>
                  <a:gd name="T39" fmla="*/ 2 h 1"/>
                  <a:gd name="T40" fmla="*/ 5 w 2"/>
                  <a:gd name="T41" fmla="*/ 0 h 1"/>
                  <a:gd name="T42" fmla="*/ 3 w 2"/>
                  <a:gd name="T43" fmla="*/ 0 h 1"/>
                  <a:gd name="T44" fmla="*/ 3 w 2"/>
                  <a:gd name="T45" fmla="*/ 0 h 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"/>
                  <a:gd name="T70" fmla="*/ 0 h 1"/>
                  <a:gd name="T71" fmla="*/ 2 w 2"/>
                  <a:gd name="T72" fmla="*/ 1 h 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CED5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33" name="Freeform 1137"/>
              <p:cNvSpPr>
                <a:spLocks noChangeArrowheads="1"/>
              </p:cNvSpPr>
              <p:nvPr/>
            </p:nvSpPr>
            <p:spPr bwMode="auto">
              <a:xfrm>
                <a:off x="1682" y="1467"/>
                <a:ext cx="7" cy="14"/>
              </a:xfrm>
              <a:custGeom>
                <a:avLst/>
                <a:gdLst>
                  <a:gd name="T0" fmla="*/ 5 w 3"/>
                  <a:gd name="T1" fmla="*/ 2 h 6"/>
                  <a:gd name="T2" fmla="*/ 0 w 3"/>
                  <a:gd name="T3" fmla="*/ 7 h 6"/>
                  <a:gd name="T4" fmla="*/ 0 w 3"/>
                  <a:gd name="T5" fmla="*/ 14 h 6"/>
                  <a:gd name="T6" fmla="*/ 5 w 3"/>
                  <a:gd name="T7" fmla="*/ 14 h 6"/>
                  <a:gd name="T8" fmla="*/ 5 w 3"/>
                  <a:gd name="T9" fmla="*/ 9 h 6"/>
                  <a:gd name="T10" fmla="*/ 7 w 3"/>
                  <a:gd name="T11" fmla="*/ 7 h 6"/>
                  <a:gd name="T12" fmla="*/ 7 w 3"/>
                  <a:gd name="T13" fmla="*/ 5 h 6"/>
                  <a:gd name="T14" fmla="*/ 7 w 3"/>
                  <a:gd name="T15" fmla="*/ 2 h 6"/>
                  <a:gd name="T16" fmla="*/ 5 w 3"/>
                  <a:gd name="T17" fmla="*/ 2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6"/>
                  <a:gd name="T29" fmla="*/ 3 w 3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6">
                    <a:moveTo>
                      <a:pt x="2" y="1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3"/>
                      <a:pt x="0" y="5"/>
                      <a:pt x="0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34" name="Freeform 1138"/>
              <p:cNvSpPr>
                <a:spLocks noChangeArrowheads="1"/>
              </p:cNvSpPr>
              <p:nvPr/>
            </p:nvSpPr>
            <p:spPr bwMode="auto">
              <a:xfrm>
                <a:off x="1600" y="1422"/>
                <a:ext cx="11" cy="7"/>
              </a:xfrm>
              <a:custGeom>
                <a:avLst/>
                <a:gdLst>
                  <a:gd name="T0" fmla="*/ 9 w 5"/>
                  <a:gd name="T1" fmla="*/ 0 h 3"/>
                  <a:gd name="T2" fmla="*/ 4 w 5"/>
                  <a:gd name="T3" fmla="*/ 0 h 3"/>
                  <a:gd name="T4" fmla="*/ 2 w 5"/>
                  <a:gd name="T5" fmla="*/ 5 h 3"/>
                  <a:gd name="T6" fmla="*/ 9 w 5"/>
                  <a:gd name="T7" fmla="*/ 7 h 3"/>
                  <a:gd name="T8" fmla="*/ 11 w 5"/>
                  <a:gd name="T9" fmla="*/ 5 h 3"/>
                  <a:gd name="T10" fmla="*/ 11 w 5"/>
                  <a:gd name="T11" fmla="*/ 2 h 3"/>
                  <a:gd name="T12" fmla="*/ 9 w 5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3"/>
                  <a:gd name="T23" fmla="*/ 5 w 5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3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ubicBezTo>
                      <a:pt x="1" y="3"/>
                      <a:pt x="3" y="3"/>
                      <a:pt x="4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1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35" name="Freeform 1139"/>
              <p:cNvSpPr>
                <a:spLocks noChangeArrowheads="1"/>
              </p:cNvSpPr>
              <p:nvPr/>
            </p:nvSpPr>
            <p:spPr bwMode="auto">
              <a:xfrm>
                <a:off x="1633" y="1431"/>
                <a:ext cx="56" cy="38"/>
              </a:xfrm>
              <a:custGeom>
                <a:avLst/>
                <a:gdLst>
                  <a:gd name="T0" fmla="*/ 16 w 24"/>
                  <a:gd name="T1" fmla="*/ 0 h 16"/>
                  <a:gd name="T2" fmla="*/ 7 w 24"/>
                  <a:gd name="T3" fmla="*/ 0 h 16"/>
                  <a:gd name="T4" fmla="*/ 0 w 24"/>
                  <a:gd name="T5" fmla="*/ 2 h 16"/>
                  <a:gd name="T6" fmla="*/ 2 w 24"/>
                  <a:gd name="T7" fmla="*/ 10 h 16"/>
                  <a:gd name="T8" fmla="*/ 14 w 24"/>
                  <a:gd name="T9" fmla="*/ 17 h 16"/>
                  <a:gd name="T10" fmla="*/ 21 w 24"/>
                  <a:gd name="T11" fmla="*/ 21 h 16"/>
                  <a:gd name="T12" fmla="*/ 33 w 24"/>
                  <a:gd name="T13" fmla="*/ 26 h 16"/>
                  <a:gd name="T14" fmla="*/ 47 w 24"/>
                  <a:gd name="T15" fmla="*/ 33 h 16"/>
                  <a:gd name="T16" fmla="*/ 51 w 24"/>
                  <a:gd name="T17" fmla="*/ 36 h 16"/>
                  <a:gd name="T18" fmla="*/ 56 w 24"/>
                  <a:gd name="T19" fmla="*/ 38 h 16"/>
                  <a:gd name="T20" fmla="*/ 56 w 24"/>
                  <a:gd name="T21" fmla="*/ 33 h 16"/>
                  <a:gd name="T22" fmla="*/ 56 w 24"/>
                  <a:gd name="T23" fmla="*/ 28 h 16"/>
                  <a:gd name="T24" fmla="*/ 54 w 24"/>
                  <a:gd name="T25" fmla="*/ 26 h 16"/>
                  <a:gd name="T26" fmla="*/ 49 w 24"/>
                  <a:gd name="T27" fmla="*/ 17 h 16"/>
                  <a:gd name="T28" fmla="*/ 44 w 24"/>
                  <a:gd name="T29" fmla="*/ 14 h 16"/>
                  <a:gd name="T30" fmla="*/ 37 w 24"/>
                  <a:gd name="T31" fmla="*/ 10 h 16"/>
                  <a:gd name="T32" fmla="*/ 23 w 24"/>
                  <a:gd name="T33" fmla="*/ 2 h 16"/>
                  <a:gd name="T34" fmla="*/ 21 w 24"/>
                  <a:gd name="T35" fmla="*/ 2 h 16"/>
                  <a:gd name="T36" fmla="*/ 16 w 24"/>
                  <a:gd name="T37" fmla="*/ 0 h 1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4"/>
                  <a:gd name="T58" fmla="*/ 0 h 16"/>
                  <a:gd name="T59" fmla="*/ 24 w 24"/>
                  <a:gd name="T60" fmla="*/ 16 h 1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4" h="16">
                    <a:moveTo>
                      <a:pt x="7" y="0"/>
                    </a:moveTo>
                    <a:cubicBezTo>
                      <a:pt x="6" y="0"/>
                      <a:pt x="5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1" y="4"/>
                    </a:cubicBezTo>
                    <a:cubicBezTo>
                      <a:pt x="2" y="5"/>
                      <a:pt x="4" y="6"/>
                      <a:pt x="6" y="7"/>
                    </a:cubicBezTo>
                    <a:cubicBezTo>
                      <a:pt x="7" y="7"/>
                      <a:pt x="8" y="8"/>
                      <a:pt x="9" y="9"/>
                    </a:cubicBezTo>
                    <a:cubicBezTo>
                      <a:pt x="11" y="10"/>
                      <a:pt x="12" y="10"/>
                      <a:pt x="14" y="11"/>
                    </a:cubicBezTo>
                    <a:cubicBezTo>
                      <a:pt x="15" y="12"/>
                      <a:pt x="18" y="13"/>
                      <a:pt x="20" y="14"/>
                    </a:cubicBezTo>
                    <a:cubicBezTo>
                      <a:pt x="20" y="14"/>
                      <a:pt x="21" y="15"/>
                      <a:pt x="22" y="15"/>
                    </a:cubicBezTo>
                    <a:cubicBezTo>
                      <a:pt x="23" y="16"/>
                      <a:pt x="23" y="16"/>
                      <a:pt x="24" y="16"/>
                    </a:cubicBezTo>
                    <a:cubicBezTo>
                      <a:pt x="24" y="15"/>
                      <a:pt x="24" y="14"/>
                      <a:pt x="24" y="14"/>
                    </a:cubicBezTo>
                    <a:cubicBezTo>
                      <a:pt x="24" y="13"/>
                      <a:pt x="24" y="13"/>
                      <a:pt x="24" y="12"/>
                    </a:cubicBezTo>
                    <a:cubicBezTo>
                      <a:pt x="24" y="12"/>
                      <a:pt x="24" y="11"/>
                      <a:pt x="23" y="11"/>
                    </a:cubicBezTo>
                    <a:cubicBezTo>
                      <a:pt x="23" y="9"/>
                      <a:pt x="22" y="8"/>
                      <a:pt x="21" y="7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8" y="5"/>
                      <a:pt x="17" y="5"/>
                      <a:pt x="16" y="4"/>
                    </a:cubicBezTo>
                    <a:cubicBezTo>
                      <a:pt x="14" y="3"/>
                      <a:pt x="13" y="2"/>
                      <a:pt x="10" y="1"/>
                    </a:cubicBezTo>
                    <a:cubicBezTo>
                      <a:pt x="10" y="1"/>
                      <a:pt x="10" y="1"/>
                      <a:pt x="9" y="1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36" name="Freeform 1140"/>
              <p:cNvSpPr>
                <a:spLocks noChangeArrowheads="1"/>
              </p:cNvSpPr>
              <p:nvPr/>
            </p:nvSpPr>
            <p:spPr bwMode="auto">
              <a:xfrm>
                <a:off x="1607" y="1436"/>
                <a:ext cx="9" cy="12"/>
              </a:xfrm>
              <a:custGeom>
                <a:avLst/>
                <a:gdLst>
                  <a:gd name="T0" fmla="*/ 7 w 4"/>
                  <a:gd name="T1" fmla="*/ 2 h 5"/>
                  <a:gd name="T2" fmla="*/ 0 w 4"/>
                  <a:gd name="T3" fmla="*/ 5 h 5"/>
                  <a:gd name="T4" fmla="*/ 2 w 4"/>
                  <a:gd name="T5" fmla="*/ 10 h 5"/>
                  <a:gd name="T6" fmla="*/ 7 w 4"/>
                  <a:gd name="T7" fmla="*/ 7 h 5"/>
                  <a:gd name="T8" fmla="*/ 7 w 4"/>
                  <a:gd name="T9" fmla="*/ 2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1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4" y="3"/>
                      <a:pt x="4" y="1"/>
                      <a:pt x="3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37" name="Freeform 1141"/>
              <p:cNvSpPr>
                <a:spLocks noEditPoints="1" noChangeArrowheads="1"/>
              </p:cNvSpPr>
              <p:nvPr/>
            </p:nvSpPr>
            <p:spPr bwMode="auto">
              <a:xfrm>
                <a:off x="1602" y="1434"/>
                <a:ext cx="19" cy="16"/>
              </a:xfrm>
              <a:custGeom>
                <a:avLst/>
                <a:gdLst>
                  <a:gd name="T0" fmla="*/ 14 w 8"/>
                  <a:gd name="T1" fmla="*/ 2 h 7"/>
                  <a:gd name="T2" fmla="*/ 2 w 8"/>
                  <a:gd name="T3" fmla="*/ 5 h 7"/>
                  <a:gd name="T4" fmla="*/ 5 w 8"/>
                  <a:gd name="T5" fmla="*/ 14 h 7"/>
                  <a:gd name="T6" fmla="*/ 17 w 8"/>
                  <a:gd name="T7" fmla="*/ 11 h 7"/>
                  <a:gd name="T8" fmla="*/ 14 w 8"/>
                  <a:gd name="T9" fmla="*/ 2 h 7"/>
                  <a:gd name="T10" fmla="*/ 7 w 8"/>
                  <a:gd name="T11" fmla="*/ 11 h 7"/>
                  <a:gd name="T12" fmla="*/ 5 w 8"/>
                  <a:gd name="T13" fmla="*/ 5 h 7"/>
                  <a:gd name="T14" fmla="*/ 12 w 8"/>
                  <a:gd name="T15" fmla="*/ 5 h 7"/>
                  <a:gd name="T16" fmla="*/ 14 w 8"/>
                  <a:gd name="T17" fmla="*/ 11 h 7"/>
                  <a:gd name="T18" fmla="*/ 7 w 8"/>
                  <a:gd name="T19" fmla="*/ 11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"/>
                  <a:gd name="T31" fmla="*/ 0 h 7"/>
                  <a:gd name="T32" fmla="*/ 8 w 8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" h="7">
                    <a:moveTo>
                      <a:pt x="6" y="1"/>
                    </a:moveTo>
                    <a:cubicBezTo>
                      <a:pt x="4" y="0"/>
                      <a:pt x="2" y="0"/>
                      <a:pt x="1" y="2"/>
                    </a:cubicBezTo>
                    <a:cubicBezTo>
                      <a:pt x="0" y="3"/>
                      <a:pt x="1" y="5"/>
                      <a:pt x="2" y="6"/>
                    </a:cubicBezTo>
                    <a:cubicBezTo>
                      <a:pt x="4" y="7"/>
                      <a:pt x="6" y="7"/>
                      <a:pt x="7" y="5"/>
                    </a:cubicBezTo>
                    <a:cubicBezTo>
                      <a:pt x="8" y="4"/>
                      <a:pt x="7" y="2"/>
                      <a:pt x="6" y="1"/>
                    </a:cubicBezTo>
                    <a:close/>
                    <a:moveTo>
                      <a:pt x="3" y="5"/>
                    </a:moveTo>
                    <a:cubicBezTo>
                      <a:pt x="2" y="5"/>
                      <a:pt x="1" y="3"/>
                      <a:pt x="2" y="2"/>
                    </a:cubicBezTo>
                    <a:cubicBezTo>
                      <a:pt x="3" y="1"/>
                      <a:pt x="4" y="1"/>
                      <a:pt x="5" y="2"/>
                    </a:cubicBezTo>
                    <a:cubicBezTo>
                      <a:pt x="6" y="2"/>
                      <a:pt x="6" y="4"/>
                      <a:pt x="6" y="5"/>
                    </a:cubicBezTo>
                    <a:cubicBezTo>
                      <a:pt x="5" y="6"/>
                      <a:pt x="4" y="6"/>
                      <a:pt x="3" y="5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38" name="Freeform 1142"/>
              <p:cNvSpPr>
                <a:spLocks noChangeArrowheads="1"/>
              </p:cNvSpPr>
              <p:nvPr/>
            </p:nvSpPr>
            <p:spPr bwMode="auto">
              <a:xfrm>
                <a:off x="1666" y="1474"/>
                <a:ext cx="9" cy="10"/>
              </a:xfrm>
              <a:custGeom>
                <a:avLst/>
                <a:gdLst>
                  <a:gd name="T0" fmla="*/ 7 w 4"/>
                  <a:gd name="T1" fmla="*/ 0 h 4"/>
                  <a:gd name="T2" fmla="*/ 2 w 4"/>
                  <a:gd name="T3" fmla="*/ 3 h 4"/>
                  <a:gd name="T4" fmla="*/ 2 w 4"/>
                  <a:gd name="T5" fmla="*/ 7 h 4"/>
                  <a:gd name="T6" fmla="*/ 9 w 4"/>
                  <a:gd name="T7" fmla="*/ 7 h 4"/>
                  <a:gd name="T8" fmla="*/ 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4"/>
                      <a:pt x="3" y="4"/>
                      <a:pt x="4" y="3"/>
                    </a:cubicBezTo>
                    <a:cubicBezTo>
                      <a:pt x="4" y="2"/>
                      <a:pt x="4" y="1"/>
                      <a:pt x="3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39" name="Freeform 1143"/>
              <p:cNvSpPr>
                <a:spLocks noEditPoints="1" noChangeArrowheads="1"/>
              </p:cNvSpPr>
              <p:nvPr/>
            </p:nvSpPr>
            <p:spPr bwMode="auto">
              <a:xfrm>
                <a:off x="1661" y="1469"/>
                <a:ext cx="19" cy="17"/>
              </a:xfrm>
              <a:custGeom>
                <a:avLst/>
                <a:gdLst>
                  <a:gd name="T0" fmla="*/ 14 w 8"/>
                  <a:gd name="T1" fmla="*/ 2 h 7"/>
                  <a:gd name="T2" fmla="*/ 2 w 8"/>
                  <a:gd name="T3" fmla="*/ 5 h 7"/>
                  <a:gd name="T4" fmla="*/ 5 w 8"/>
                  <a:gd name="T5" fmla="*/ 17 h 7"/>
                  <a:gd name="T6" fmla="*/ 17 w 8"/>
                  <a:gd name="T7" fmla="*/ 12 h 7"/>
                  <a:gd name="T8" fmla="*/ 14 w 8"/>
                  <a:gd name="T9" fmla="*/ 2 h 7"/>
                  <a:gd name="T10" fmla="*/ 7 w 8"/>
                  <a:gd name="T11" fmla="*/ 15 h 7"/>
                  <a:gd name="T12" fmla="*/ 5 w 8"/>
                  <a:gd name="T13" fmla="*/ 7 h 7"/>
                  <a:gd name="T14" fmla="*/ 12 w 8"/>
                  <a:gd name="T15" fmla="*/ 5 h 7"/>
                  <a:gd name="T16" fmla="*/ 14 w 8"/>
                  <a:gd name="T17" fmla="*/ 12 h 7"/>
                  <a:gd name="T18" fmla="*/ 7 w 8"/>
                  <a:gd name="T19" fmla="*/ 15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"/>
                  <a:gd name="T31" fmla="*/ 0 h 7"/>
                  <a:gd name="T32" fmla="*/ 8 w 8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" h="7">
                    <a:moveTo>
                      <a:pt x="6" y="1"/>
                    </a:moveTo>
                    <a:cubicBezTo>
                      <a:pt x="4" y="0"/>
                      <a:pt x="2" y="1"/>
                      <a:pt x="1" y="2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4" y="7"/>
                      <a:pt x="6" y="7"/>
                      <a:pt x="7" y="5"/>
                    </a:cubicBezTo>
                    <a:cubicBezTo>
                      <a:pt x="8" y="4"/>
                      <a:pt x="7" y="2"/>
                      <a:pt x="6" y="1"/>
                    </a:cubicBezTo>
                    <a:close/>
                    <a:moveTo>
                      <a:pt x="3" y="6"/>
                    </a:moveTo>
                    <a:cubicBezTo>
                      <a:pt x="2" y="5"/>
                      <a:pt x="2" y="4"/>
                      <a:pt x="2" y="3"/>
                    </a:cubicBezTo>
                    <a:cubicBezTo>
                      <a:pt x="3" y="2"/>
                      <a:pt x="4" y="1"/>
                      <a:pt x="5" y="2"/>
                    </a:cubicBezTo>
                    <a:cubicBezTo>
                      <a:pt x="6" y="3"/>
                      <a:pt x="7" y="4"/>
                      <a:pt x="6" y="5"/>
                    </a:cubicBezTo>
                    <a:cubicBezTo>
                      <a:pt x="5" y="6"/>
                      <a:pt x="4" y="6"/>
                      <a:pt x="3" y="6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40" name="Freeform 1144"/>
              <p:cNvSpPr>
                <a:spLocks noEditPoints="1" noChangeArrowheads="1"/>
              </p:cNvSpPr>
              <p:nvPr/>
            </p:nvSpPr>
            <p:spPr bwMode="auto">
              <a:xfrm>
                <a:off x="1595" y="1422"/>
                <a:ext cx="97" cy="66"/>
              </a:xfrm>
              <a:custGeom>
                <a:avLst/>
                <a:gdLst>
                  <a:gd name="T0" fmla="*/ 92 w 41"/>
                  <a:gd name="T1" fmla="*/ 59 h 28"/>
                  <a:gd name="T2" fmla="*/ 92 w 41"/>
                  <a:gd name="T3" fmla="*/ 57 h 28"/>
                  <a:gd name="T4" fmla="*/ 95 w 41"/>
                  <a:gd name="T5" fmla="*/ 50 h 28"/>
                  <a:gd name="T6" fmla="*/ 85 w 41"/>
                  <a:gd name="T7" fmla="*/ 24 h 28"/>
                  <a:gd name="T8" fmla="*/ 69 w 41"/>
                  <a:gd name="T9" fmla="*/ 14 h 28"/>
                  <a:gd name="T10" fmla="*/ 47 w 41"/>
                  <a:gd name="T11" fmla="*/ 7 h 28"/>
                  <a:gd name="T12" fmla="*/ 24 w 41"/>
                  <a:gd name="T13" fmla="*/ 2 h 28"/>
                  <a:gd name="T14" fmla="*/ 9 w 41"/>
                  <a:gd name="T15" fmla="*/ 0 h 28"/>
                  <a:gd name="T16" fmla="*/ 5 w 41"/>
                  <a:gd name="T17" fmla="*/ 2 h 28"/>
                  <a:gd name="T18" fmla="*/ 2 w 41"/>
                  <a:gd name="T19" fmla="*/ 5 h 28"/>
                  <a:gd name="T20" fmla="*/ 2 w 41"/>
                  <a:gd name="T21" fmla="*/ 9 h 28"/>
                  <a:gd name="T22" fmla="*/ 5 w 41"/>
                  <a:gd name="T23" fmla="*/ 14 h 28"/>
                  <a:gd name="T24" fmla="*/ 21 w 41"/>
                  <a:gd name="T25" fmla="*/ 12 h 28"/>
                  <a:gd name="T26" fmla="*/ 26 w 41"/>
                  <a:gd name="T27" fmla="*/ 28 h 28"/>
                  <a:gd name="T28" fmla="*/ 69 w 41"/>
                  <a:gd name="T29" fmla="*/ 50 h 28"/>
                  <a:gd name="T30" fmla="*/ 85 w 41"/>
                  <a:gd name="T31" fmla="*/ 59 h 28"/>
                  <a:gd name="T32" fmla="*/ 85 w 41"/>
                  <a:gd name="T33" fmla="*/ 64 h 28"/>
                  <a:gd name="T34" fmla="*/ 90 w 41"/>
                  <a:gd name="T35" fmla="*/ 61 h 28"/>
                  <a:gd name="T36" fmla="*/ 7 w 41"/>
                  <a:gd name="T37" fmla="*/ 5 h 28"/>
                  <a:gd name="T38" fmla="*/ 12 w 41"/>
                  <a:gd name="T39" fmla="*/ 0 h 28"/>
                  <a:gd name="T40" fmla="*/ 14 w 41"/>
                  <a:gd name="T41" fmla="*/ 5 h 28"/>
                  <a:gd name="T42" fmla="*/ 62 w 41"/>
                  <a:gd name="T43" fmla="*/ 24 h 28"/>
                  <a:gd name="T44" fmla="*/ 45 w 41"/>
                  <a:gd name="T45" fmla="*/ 17 h 28"/>
                  <a:gd name="T46" fmla="*/ 45 w 41"/>
                  <a:gd name="T47" fmla="*/ 14 h 28"/>
                  <a:gd name="T48" fmla="*/ 47 w 41"/>
                  <a:gd name="T49" fmla="*/ 12 h 28"/>
                  <a:gd name="T50" fmla="*/ 54 w 41"/>
                  <a:gd name="T51" fmla="*/ 12 h 28"/>
                  <a:gd name="T52" fmla="*/ 64 w 41"/>
                  <a:gd name="T53" fmla="*/ 14 h 28"/>
                  <a:gd name="T54" fmla="*/ 62 w 41"/>
                  <a:gd name="T55" fmla="*/ 24 h 28"/>
                  <a:gd name="T56" fmla="*/ 76 w 41"/>
                  <a:gd name="T57" fmla="*/ 35 h 28"/>
                  <a:gd name="T58" fmla="*/ 64 w 41"/>
                  <a:gd name="T59" fmla="*/ 24 h 28"/>
                  <a:gd name="T60" fmla="*/ 71 w 41"/>
                  <a:gd name="T61" fmla="*/ 19 h 28"/>
                  <a:gd name="T62" fmla="*/ 83 w 41"/>
                  <a:gd name="T63" fmla="*/ 28 h 28"/>
                  <a:gd name="T64" fmla="*/ 92 w 41"/>
                  <a:gd name="T65" fmla="*/ 45 h 28"/>
                  <a:gd name="T66" fmla="*/ 83 w 41"/>
                  <a:gd name="T67" fmla="*/ 35 h 28"/>
                  <a:gd name="T68" fmla="*/ 88 w 41"/>
                  <a:gd name="T69" fmla="*/ 31 h 28"/>
                  <a:gd name="T70" fmla="*/ 92 w 41"/>
                  <a:gd name="T71" fmla="*/ 45 h 28"/>
                  <a:gd name="T72" fmla="*/ 92 w 41"/>
                  <a:gd name="T73" fmla="*/ 50 h 28"/>
                  <a:gd name="T74" fmla="*/ 92 w 41"/>
                  <a:gd name="T75" fmla="*/ 54 h 28"/>
                  <a:gd name="T76" fmla="*/ 90 w 41"/>
                  <a:gd name="T77" fmla="*/ 54 h 2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1"/>
                  <a:gd name="T118" fmla="*/ 0 h 28"/>
                  <a:gd name="T119" fmla="*/ 41 w 41"/>
                  <a:gd name="T120" fmla="*/ 28 h 2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1" h="28">
                    <a:moveTo>
                      <a:pt x="38" y="26"/>
                    </a:move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40" y="23"/>
                      <a:pt x="40" y="22"/>
                      <a:pt x="40" y="22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1" y="20"/>
                      <a:pt x="41" y="19"/>
                      <a:pt x="41" y="18"/>
                    </a:cubicBezTo>
                    <a:cubicBezTo>
                      <a:pt x="41" y="16"/>
                      <a:pt x="39" y="12"/>
                      <a:pt x="36" y="10"/>
                    </a:cubicBezTo>
                    <a:cubicBezTo>
                      <a:pt x="36" y="10"/>
                      <a:pt x="35" y="9"/>
                      <a:pt x="35" y="9"/>
                    </a:cubicBezTo>
                    <a:cubicBezTo>
                      <a:pt x="33" y="8"/>
                      <a:pt x="31" y="7"/>
                      <a:pt x="29" y="6"/>
                    </a:cubicBezTo>
                    <a:cubicBezTo>
                      <a:pt x="27" y="5"/>
                      <a:pt x="25" y="4"/>
                      <a:pt x="23" y="3"/>
                    </a:cubicBezTo>
                    <a:cubicBezTo>
                      <a:pt x="22" y="3"/>
                      <a:pt x="21" y="3"/>
                      <a:pt x="20" y="3"/>
                    </a:cubicBezTo>
                    <a:cubicBezTo>
                      <a:pt x="19" y="3"/>
                      <a:pt x="17" y="3"/>
                      <a:pt x="16" y="3"/>
                    </a:cubicBezTo>
                    <a:cubicBezTo>
                      <a:pt x="14" y="3"/>
                      <a:pt x="12" y="2"/>
                      <a:pt x="10" y="1"/>
                    </a:cubicBezTo>
                    <a:cubicBezTo>
                      <a:pt x="9" y="1"/>
                      <a:pt x="8" y="1"/>
                      <a:pt x="8" y="0"/>
                    </a:cubicBezTo>
                    <a:cubicBezTo>
                      <a:pt x="7" y="0"/>
                      <a:pt x="5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7"/>
                      <a:pt x="4" y="6"/>
                      <a:pt x="4" y="6"/>
                    </a:cubicBezTo>
                    <a:cubicBezTo>
                      <a:pt x="5" y="5"/>
                      <a:pt x="7" y="4"/>
                      <a:pt x="9" y="5"/>
                    </a:cubicBezTo>
                    <a:cubicBezTo>
                      <a:pt x="11" y="6"/>
                      <a:pt x="11" y="8"/>
                      <a:pt x="10" y="10"/>
                    </a:cubicBezTo>
                    <a:cubicBezTo>
                      <a:pt x="10" y="11"/>
                      <a:pt x="10" y="11"/>
                      <a:pt x="11" y="1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8" y="22"/>
                      <a:pt x="29" y="22"/>
                      <a:pt x="29" y="21"/>
                    </a:cubicBezTo>
                    <a:cubicBezTo>
                      <a:pt x="30" y="20"/>
                      <a:pt x="32" y="19"/>
                      <a:pt x="34" y="20"/>
                    </a:cubicBezTo>
                    <a:cubicBezTo>
                      <a:pt x="36" y="22"/>
                      <a:pt x="36" y="24"/>
                      <a:pt x="36" y="25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7" y="28"/>
                      <a:pt x="37" y="27"/>
                    </a:cubicBezTo>
                    <a:cubicBezTo>
                      <a:pt x="38" y="27"/>
                      <a:pt x="38" y="27"/>
                      <a:pt x="38" y="26"/>
                    </a:cubicBezTo>
                    <a:close/>
                    <a:moveTo>
                      <a:pt x="5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7" y="2"/>
                      <a:pt x="6" y="2"/>
                    </a:cubicBezTo>
                    <a:cubicBezTo>
                      <a:pt x="6" y="3"/>
                      <a:pt x="6" y="3"/>
                      <a:pt x="5" y="3"/>
                    </a:cubicBezTo>
                    <a:close/>
                    <a:moveTo>
                      <a:pt x="26" y="10"/>
                    </a:moveTo>
                    <a:cubicBezTo>
                      <a:pt x="26" y="11"/>
                      <a:pt x="25" y="11"/>
                      <a:pt x="24" y="10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6"/>
                      <a:pt x="20" y="6"/>
                      <a:pt x="19" y="6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5"/>
                      <a:pt x="19" y="5"/>
                      <a:pt x="20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5" y="5"/>
                      <a:pt x="26" y="5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6"/>
                      <a:pt x="28" y="7"/>
                      <a:pt x="28" y="8"/>
                    </a:cubicBezTo>
                    <a:lnTo>
                      <a:pt x="26" y="10"/>
                    </a:lnTo>
                    <a:close/>
                    <a:moveTo>
                      <a:pt x="34" y="15"/>
                    </a:moveTo>
                    <a:cubicBezTo>
                      <a:pt x="34" y="15"/>
                      <a:pt x="33" y="16"/>
                      <a:pt x="32" y="15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6" y="11"/>
                      <a:pt x="27" y="10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7"/>
                      <a:pt x="29" y="7"/>
                      <a:pt x="30" y="8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6" y="11"/>
                      <a:pt x="36" y="12"/>
                      <a:pt x="35" y="12"/>
                    </a:cubicBezTo>
                    <a:lnTo>
                      <a:pt x="34" y="15"/>
                    </a:lnTo>
                    <a:close/>
                    <a:moveTo>
                      <a:pt x="39" y="19"/>
                    </a:move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6"/>
                      <a:pt x="34" y="16"/>
                      <a:pt x="35" y="15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2"/>
                      <a:pt x="37" y="12"/>
                      <a:pt x="37" y="13"/>
                    </a:cubicBezTo>
                    <a:cubicBezTo>
                      <a:pt x="39" y="14"/>
                      <a:pt x="40" y="16"/>
                      <a:pt x="40" y="19"/>
                    </a:cubicBezTo>
                    <a:cubicBezTo>
                      <a:pt x="40" y="19"/>
                      <a:pt x="39" y="19"/>
                      <a:pt x="39" y="19"/>
                    </a:cubicBezTo>
                    <a:close/>
                    <a:moveTo>
                      <a:pt x="38" y="21"/>
                    </a:moveTo>
                    <a:cubicBezTo>
                      <a:pt x="38" y="21"/>
                      <a:pt x="39" y="20"/>
                      <a:pt x="39" y="21"/>
                    </a:cubicBezTo>
                    <a:cubicBezTo>
                      <a:pt x="39" y="21"/>
                      <a:pt x="40" y="21"/>
                      <a:pt x="39" y="22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9" y="23"/>
                      <a:pt x="38" y="24"/>
                      <a:pt x="38" y="24"/>
                    </a:cubicBezTo>
                    <a:cubicBezTo>
                      <a:pt x="38" y="24"/>
                      <a:pt x="37" y="23"/>
                      <a:pt x="38" y="23"/>
                    </a:cubicBezTo>
                    <a:lnTo>
                      <a:pt x="38" y="2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41" name="Freeform 1145"/>
              <p:cNvSpPr>
                <a:spLocks noChangeArrowheads="1"/>
              </p:cNvSpPr>
              <p:nvPr/>
            </p:nvSpPr>
            <p:spPr bwMode="auto">
              <a:xfrm>
                <a:off x="459" y="531"/>
                <a:ext cx="19" cy="28"/>
              </a:xfrm>
              <a:custGeom>
                <a:avLst/>
                <a:gdLst>
                  <a:gd name="T0" fmla="*/ 19 w 19"/>
                  <a:gd name="T1" fmla="*/ 26 h 28"/>
                  <a:gd name="T2" fmla="*/ 9 w 19"/>
                  <a:gd name="T3" fmla="*/ 0 h 28"/>
                  <a:gd name="T4" fmla="*/ 0 w 19"/>
                  <a:gd name="T5" fmla="*/ 2 h 28"/>
                  <a:gd name="T6" fmla="*/ 12 w 19"/>
                  <a:gd name="T7" fmla="*/ 28 h 28"/>
                  <a:gd name="T8" fmla="*/ 19 w 19"/>
                  <a:gd name="T9" fmla="*/ 26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8"/>
                  <a:gd name="T17" fmla="*/ 19 w 19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8">
                    <a:moveTo>
                      <a:pt x="19" y="26"/>
                    </a:moveTo>
                    <a:lnTo>
                      <a:pt x="9" y="0"/>
                    </a:lnTo>
                    <a:lnTo>
                      <a:pt x="0" y="2"/>
                    </a:lnTo>
                    <a:lnTo>
                      <a:pt x="12" y="28"/>
                    </a:lnTo>
                    <a:lnTo>
                      <a:pt x="19" y="26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42" name="Freeform 1146"/>
              <p:cNvSpPr>
                <a:spLocks noChangeArrowheads="1"/>
              </p:cNvSpPr>
              <p:nvPr/>
            </p:nvSpPr>
            <p:spPr bwMode="auto">
              <a:xfrm>
                <a:off x="440" y="524"/>
                <a:ext cx="26" cy="12"/>
              </a:xfrm>
              <a:custGeom>
                <a:avLst/>
                <a:gdLst>
                  <a:gd name="T0" fmla="*/ 21 w 11"/>
                  <a:gd name="T1" fmla="*/ 2 h 5"/>
                  <a:gd name="T2" fmla="*/ 14 w 11"/>
                  <a:gd name="T3" fmla="*/ 0 h 5"/>
                  <a:gd name="T4" fmla="*/ 5 w 11"/>
                  <a:gd name="T5" fmla="*/ 2 h 5"/>
                  <a:gd name="T6" fmla="*/ 9 w 11"/>
                  <a:gd name="T7" fmla="*/ 10 h 5"/>
                  <a:gd name="T8" fmla="*/ 24 w 11"/>
                  <a:gd name="T9" fmla="*/ 5 h 5"/>
                  <a:gd name="T10" fmla="*/ 24 w 11"/>
                  <a:gd name="T11" fmla="*/ 5 h 5"/>
                  <a:gd name="T12" fmla="*/ 21 w 11"/>
                  <a:gd name="T13" fmla="*/ 2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"/>
                  <a:gd name="T22" fmla="*/ 0 h 5"/>
                  <a:gd name="T23" fmla="*/ 11 w 11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" h="5">
                    <a:moveTo>
                      <a:pt x="9" y="1"/>
                    </a:moveTo>
                    <a:cubicBezTo>
                      <a:pt x="8" y="1"/>
                      <a:pt x="7" y="0"/>
                      <a:pt x="6" y="0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0" y="2"/>
                      <a:pt x="3" y="4"/>
                      <a:pt x="4" y="4"/>
                    </a:cubicBezTo>
                    <a:cubicBezTo>
                      <a:pt x="6" y="5"/>
                      <a:pt x="11" y="4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43" name="Freeform 1147"/>
              <p:cNvSpPr>
                <a:spLocks noChangeArrowheads="1"/>
              </p:cNvSpPr>
              <p:nvPr/>
            </p:nvSpPr>
            <p:spPr bwMode="auto">
              <a:xfrm>
                <a:off x="461" y="559"/>
                <a:ext cx="19" cy="22"/>
              </a:xfrm>
              <a:custGeom>
                <a:avLst/>
                <a:gdLst>
                  <a:gd name="T0" fmla="*/ 17 w 8"/>
                  <a:gd name="T1" fmla="*/ 7 h 9"/>
                  <a:gd name="T2" fmla="*/ 14 w 8"/>
                  <a:gd name="T3" fmla="*/ 15 h 9"/>
                  <a:gd name="T4" fmla="*/ 7 w 8"/>
                  <a:gd name="T5" fmla="*/ 20 h 9"/>
                  <a:gd name="T6" fmla="*/ 5 w 8"/>
                  <a:gd name="T7" fmla="*/ 10 h 9"/>
                  <a:gd name="T8" fmla="*/ 17 w 8"/>
                  <a:gd name="T9" fmla="*/ 2 h 9"/>
                  <a:gd name="T10" fmla="*/ 19 w 8"/>
                  <a:gd name="T11" fmla="*/ 2 h 9"/>
                  <a:gd name="T12" fmla="*/ 17 w 8"/>
                  <a:gd name="T13" fmla="*/ 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9"/>
                  <a:gd name="T23" fmla="*/ 8 w 8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9">
                    <a:moveTo>
                      <a:pt x="7" y="3"/>
                    </a:moveTo>
                    <a:cubicBezTo>
                      <a:pt x="7" y="4"/>
                      <a:pt x="6" y="5"/>
                      <a:pt x="6" y="6"/>
                    </a:cubicBezTo>
                    <a:cubicBezTo>
                      <a:pt x="5" y="7"/>
                      <a:pt x="4" y="8"/>
                      <a:pt x="3" y="8"/>
                    </a:cubicBezTo>
                    <a:cubicBezTo>
                      <a:pt x="0" y="9"/>
                      <a:pt x="1" y="5"/>
                      <a:pt x="2" y="4"/>
                    </a:cubicBezTo>
                    <a:cubicBezTo>
                      <a:pt x="2" y="3"/>
                      <a:pt x="6" y="0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lnTo>
                      <a:pt x="7" y="3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44" name="Freeform 1148"/>
              <p:cNvSpPr>
                <a:spLocks noChangeArrowheads="1"/>
              </p:cNvSpPr>
              <p:nvPr/>
            </p:nvSpPr>
            <p:spPr bwMode="auto">
              <a:xfrm>
                <a:off x="336" y="529"/>
                <a:ext cx="120" cy="99"/>
              </a:xfrm>
              <a:custGeom>
                <a:avLst/>
                <a:gdLst>
                  <a:gd name="T0" fmla="*/ 23 w 120"/>
                  <a:gd name="T1" fmla="*/ 99 h 99"/>
                  <a:gd name="T2" fmla="*/ 0 w 120"/>
                  <a:gd name="T3" fmla="*/ 40 h 99"/>
                  <a:gd name="T4" fmla="*/ 94 w 120"/>
                  <a:gd name="T5" fmla="*/ 0 h 99"/>
                  <a:gd name="T6" fmla="*/ 120 w 120"/>
                  <a:gd name="T7" fmla="*/ 57 h 99"/>
                  <a:gd name="T8" fmla="*/ 23 w 120"/>
                  <a:gd name="T9" fmla="*/ 99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99"/>
                  <a:gd name="T17" fmla="*/ 120 w 120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99">
                    <a:moveTo>
                      <a:pt x="23" y="99"/>
                    </a:moveTo>
                    <a:lnTo>
                      <a:pt x="0" y="40"/>
                    </a:lnTo>
                    <a:lnTo>
                      <a:pt x="94" y="0"/>
                    </a:lnTo>
                    <a:lnTo>
                      <a:pt x="120" y="57"/>
                    </a:lnTo>
                    <a:lnTo>
                      <a:pt x="23" y="99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45" name="Freeform 1149"/>
              <p:cNvSpPr>
                <a:spLocks noChangeArrowheads="1"/>
              </p:cNvSpPr>
              <p:nvPr/>
            </p:nvSpPr>
            <p:spPr bwMode="auto">
              <a:xfrm>
                <a:off x="258" y="614"/>
                <a:ext cx="42" cy="28"/>
              </a:xfrm>
              <a:custGeom>
                <a:avLst/>
                <a:gdLst>
                  <a:gd name="T0" fmla="*/ 42 w 18"/>
                  <a:gd name="T1" fmla="*/ 5 h 12"/>
                  <a:gd name="T2" fmla="*/ 40 w 18"/>
                  <a:gd name="T3" fmla="*/ 2 h 12"/>
                  <a:gd name="T4" fmla="*/ 30 w 18"/>
                  <a:gd name="T5" fmla="*/ 2 h 12"/>
                  <a:gd name="T6" fmla="*/ 12 w 18"/>
                  <a:gd name="T7" fmla="*/ 5 h 12"/>
                  <a:gd name="T8" fmla="*/ 14 w 18"/>
                  <a:gd name="T9" fmla="*/ 9 h 12"/>
                  <a:gd name="T10" fmla="*/ 0 w 18"/>
                  <a:gd name="T11" fmla="*/ 14 h 12"/>
                  <a:gd name="T12" fmla="*/ 0 w 18"/>
                  <a:gd name="T13" fmla="*/ 16 h 12"/>
                  <a:gd name="T14" fmla="*/ 2 w 18"/>
                  <a:gd name="T15" fmla="*/ 16 h 12"/>
                  <a:gd name="T16" fmla="*/ 14 w 18"/>
                  <a:gd name="T17" fmla="*/ 12 h 12"/>
                  <a:gd name="T18" fmla="*/ 16 w 18"/>
                  <a:gd name="T19" fmla="*/ 16 h 12"/>
                  <a:gd name="T20" fmla="*/ 16 w 18"/>
                  <a:gd name="T21" fmla="*/ 16 h 12"/>
                  <a:gd name="T22" fmla="*/ 19 w 18"/>
                  <a:gd name="T23" fmla="*/ 21 h 12"/>
                  <a:gd name="T24" fmla="*/ 5 w 18"/>
                  <a:gd name="T25" fmla="*/ 26 h 12"/>
                  <a:gd name="T26" fmla="*/ 5 w 18"/>
                  <a:gd name="T27" fmla="*/ 28 h 12"/>
                  <a:gd name="T28" fmla="*/ 7 w 18"/>
                  <a:gd name="T29" fmla="*/ 28 h 12"/>
                  <a:gd name="T30" fmla="*/ 19 w 18"/>
                  <a:gd name="T31" fmla="*/ 23 h 12"/>
                  <a:gd name="T32" fmla="*/ 21 w 18"/>
                  <a:gd name="T33" fmla="*/ 26 h 12"/>
                  <a:gd name="T34" fmla="*/ 35 w 18"/>
                  <a:gd name="T35" fmla="*/ 14 h 12"/>
                  <a:gd name="T36" fmla="*/ 42 w 18"/>
                  <a:gd name="T37" fmla="*/ 7 h 12"/>
                  <a:gd name="T38" fmla="*/ 42 w 18"/>
                  <a:gd name="T39" fmla="*/ 5 h 1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8"/>
                  <a:gd name="T61" fmla="*/ 0 h 12"/>
                  <a:gd name="T62" fmla="*/ 18 w 18"/>
                  <a:gd name="T63" fmla="*/ 12 h 1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8" h="12">
                    <a:moveTo>
                      <a:pt x="18" y="2"/>
                    </a:moveTo>
                    <a:cubicBezTo>
                      <a:pt x="18" y="1"/>
                      <a:pt x="17" y="1"/>
                      <a:pt x="17" y="1"/>
                    </a:cubicBezTo>
                    <a:cubicBezTo>
                      <a:pt x="16" y="2"/>
                      <a:pt x="15" y="2"/>
                      <a:pt x="13" y="1"/>
                    </a:cubicBezTo>
                    <a:cubicBezTo>
                      <a:pt x="10" y="0"/>
                      <a:pt x="8" y="1"/>
                      <a:pt x="5" y="2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2" y="10"/>
                      <a:pt x="14" y="9"/>
                      <a:pt x="15" y="6"/>
                    </a:cubicBezTo>
                    <a:cubicBezTo>
                      <a:pt x="15" y="4"/>
                      <a:pt x="17" y="3"/>
                      <a:pt x="18" y="3"/>
                    </a:cubicBezTo>
                    <a:cubicBezTo>
                      <a:pt x="18" y="3"/>
                      <a:pt x="18" y="2"/>
                      <a:pt x="18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46" name="Freeform 1150"/>
              <p:cNvSpPr>
                <a:spLocks noEditPoints="1" noChangeArrowheads="1"/>
              </p:cNvSpPr>
              <p:nvPr/>
            </p:nvSpPr>
            <p:spPr bwMode="auto">
              <a:xfrm>
                <a:off x="298" y="600"/>
                <a:ext cx="47" cy="26"/>
              </a:xfrm>
              <a:custGeom>
                <a:avLst/>
                <a:gdLst>
                  <a:gd name="T0" fmla="*/ 0 w 20"/>
                  <a:gd name="T1" fmla="*/ 19 h 11"/>
                  <a:gd name="T2" fmla="*/ 9 w 20"/>
                  <a:gd name="T3" fmla="*/ 14 h 11"/>
                  <a:gd name="T4" fmla="*/ 24 w 20"/>
                  <a:gd name="T5" fmla="*/ 12 h 11"/>
                  <a:gd name="T6" fmla="*/ 24 w 20"/>
                  <a:gd name="T7" fmla="*/ 12 h 11"/>
                  <a:gd name="T8" fmla="*/ 28 w 20"/>
                  <a:gd name="T9" fmla="*/ 9 h 11"/>
                  <a:gd name="T10" fmla="*/ 45 w 20"/>
                  <a:gd name="T11" fmla="*/ 0 h 11"/>
                  <a:gd name="T12" fmla="*/ 47 w 20"/>
                  <a:gd name="T13" fmla="*/ 2 h 11"/>
                  <a:gd name="T14" fmla="*/ 31 w 20"/>
                  <a:gd name="T15" fmla="*/ 9 h 11"/>
                  <a:gd name="T16" fmla="*/ 26 w 20"/>
                  <a:gd name="T17" fmla="*/ 14 h 11"/>
                  <a:gd name="T18" fmla="*/ 28 w 20"/>
                  <a:gd name="T19" fmla="*/ 19 h 11"/>
                  <a:gd name="T20" fmla="*/ 26 w 20"/>
                  <a:gd name="T21" fmla="*/ 24 h 11"/>
                  <a:gd name="T22" fmla="*/ 21 w 20"/>
                  <a:gd name="T23" fmla="*/ 24 h 11"/>
                  <a:gd name="T24" fmla="*/ 21 w 20"/>
                  <a:gd name="T25" fmla="*/ 14 h 11"/>
                  <a:gd name="T26" fmla="*/ 21 w 20"/>
                  <a:gd name="T27" fmla="*/ 14 h 11"/>
                  <a:gd name="T28" fmla="*/ 9 w 20"/>
                  <a:gd name="T29" fmla="*/ 17 h 11"/>
                  <a:gd name="T30" fmla="*/ 2 w 20"/>
                  <a:gd name="T31" fmla="*/ 19 h 11"/>
                  <a:gd name="T32" fmla="*/ 0 w 20"/>
                  <a:gd name="T33" fmla="*/ 19 h 11"/>
                  <a:gd name="T34" fmla="*/ 24 w 20"/>
                  <a:gd name="T35" fmla="*/ 17 h 11"/>
                  <a:gd name="T36" fmla="*/ 24 w 20"/>
                  <a:gd name="T37" fmla="*/ 21 h 11"/>
                  <a:gd name="T38" fmla="*/ 24 w 20"/>
                  <a:gd name="T39" fmla="*/ 21 h 11"/>
                  <a:gd name="T40" fmla="*/ 26 w 20"/>
                  <a:gd name="T41" fmla="*/ 19 h 11"/>
                  <a:gd name="T42" fmla="*/ 24 w 20"/>
                  <a:gd name="T43" fmla="*/ 17 h 1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0"/>
                  <a:gd name="T67" fmla="*/ 0 h 11"/>
                  <a:gd name="T68" fmla="*/ 20 w 20"/>
                  <a:gd name="T69" fmla="*/ 11 h 11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0" h="11">
                    <a:moveTo>
                      <a:pt x="0" y="8"/>
                    </a:moveTo>
                    <a:cubicBezTo>
                      <a:pt x="1" y="7"/>
                      <a:pt x="3" y="6"/>
                      <a:pt x="4" y="6"/>
                    </a:cubicBezTo>
                    <a:cubicBezTo>
                      <a:pt x="6" y="5"/>
                      <a:pt x="8" y="4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5"/>
                      <a:pt x="11" y="4"/>
                      <a:pt x="12" y="4"/>
                    </a:cubicBezTo>
                    <a:cubicBezTo>
                      <a:pt x="14" y="2"/>
                      <a:pt x="17" y="1"/>
                      <a:pt x="19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7" y="2"/>
                      <a:pt x="15" y="3"/>
                      <a:pt x="13" y="4"/>
                    </a:cubicBezTo>
                    <a:cubicBezTo>
                      <a:pt x="12" y="5"/>
                      <a:pt x="11" y="5"/>
                      <a:pt x="11" y="6"/>
                    </a:cubicBezTo>
                    <a:cubicBezTo>
                      <a:pt x="11" y="6"/>
                      <a:pt x="11" y="7"/>
                      <a:pt x="12" y="8"/>
                    </a:cubicBezTo>
                    <a:cubicBezTo>
                      <a:pt x="12" y="9"/>
                      <a:pt x="12" y="10"/>
                      <a:pt x="11" y="10"/>
                    </a:cubicBezTo>
                    <a:cubicBezTo>
                      <a:pt x="10" y="11"/>
                      <a:pt x="10" y="10"/>
                      <a:pt x="9" y="10"/>
                    </a:cubicBezTo>
                    <a:cubicBezTo>
                      <a:pt x="8" y="9"/>
                      <a:pt x="8" y="7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5"/>
                      <a:pt x="6" y="6"/>
                      <a:pt x="4" y="7"/>
                    </a:cubicBezTo>
                    <a:cubicBezTo>
                      <a:pt x="4" y="7"/>
                      <a:pt x="2" y="8"/>
                      <a:pt x="1" y="8"/>
                    </a:cubicBezTo>
                    <a:lnTo>
                      <a:pt x="0" y="8"/>
                    </a:lnTo>
                    <a:close/>
                    <a:moveTo>
                      <a:pt x="10" y="7"/>
                    </a:moveTo>
                    <a:cubicBezTo>
                      <a:pt x="10" y="7"/>
                      <a:pt x="9" y="8"/>
                      <a:pt x="10" y="9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11" y="9"/>
                      <a:pt x="11" y="9"/>
                      <a:pt x="11" y="8"/>
                    </a:cubicBezTo>
                    <a:cubicBezTo>
                      <a:pt x="11" y="7"/>
                      <a:pt x="10" y="7"/>
                      <a:pt x="10" y="7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47" name="Freeform 1151"/>
              <p:cNvSpPr>
                <a:spLocks noChangeArrowheads="1"/>
              </p:cNvSpPr>
              <p:nvPr/>
            </p:nvSpPr>
            <p:spPr bwMode="auto">
              <a:xfrm>
                <a:off x="423" y="524"/>
                <a:ext cx="10" cy="7"/>
              </a:xfrm>
              <a:custGeom>
                <a:avLst/>
                <a:gdLst>
                  <a:gd name="T0" fmla="*/ 10 w 4"/>
                  <a:gd name="T1" fmla="*/ 7 h 3"/>
                  <a:gd name="T2" fmla="*/ 5 w 4"/>
                  <a:gd name="T3" fmla="*/ 7 h 3"/>
                  <a:gd name="T4" fmla="*/ 3 w 4"/>
                  <a:gd name="T5" fmla="*/ 2 h 3"/>
                  <a:gd name="T6" fmla="*/ 3 w 4"/>
                  <a:gd name="T7" fmla="*/ 0 h 3"/>
                  <a:gd name="T8" fmla="*/ 7 w 4"/>
                  <a:gd name="T9" fmla="*/ 0 h 3"/>
                  <a:gd name="T10" fmla="*/ 10 w 4"/>
                  <a:gd name="T11" fmla="*/ 2 h 3"/>
                  <a:gd name="T12" fmla="*/ 10 w 4"/>
                  <a:gd name="T13" fmla="*/ 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3"/>
                  <a:gd name="T23" fmla="*/ 4 w 4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3">
                    <a:moveTo>
                      <a:pt x="4" y="3"/>
                    </a:moveTo>
                    <a:cubicBezTo>
                      <a:pt x="3" y="3"/>
                      <a:pt x="2" y="3"/>
                      <a:pt x="2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48" name="Freeform 1152"/>
              <p:cNvSpPr>
                <a:spLocks noChangeArrowheads="1"/>
              </p:cNvSpPr>
              <p:nvPr/>
            </p:nvSpPr>
            <p:spPr bwMode="auto">
              <a:xfrm>
                <a:off x="452" y="586"/>
                <a:ext cx="7" cy="9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2 h 4"/>
                  <a:gd name="T4" fmla="*/ 0 w 3"/>
                  <a:gd name="T5" fmla="*/ 7 h 4"/>
                  <a:gd name="T6" fmla="*/ 5 w 3"/>
                  <a:gd name="T7" fmla="*/ 9 h 4"/>
                  <a:gd name="T8" fmla="*/ 7 w 3"/>
                  <a:gd name="T9" fmla="*/ 5 h 4"/>
                  <a:gd name="T10" fmla="*/ 7 w 3"/>
                  <a:gd name="T11" fmla="*/ 2 h 4"/>
                  <a:gd name="T12" fmla="*/ 2 w 3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4"/>
                  <a:gd name="T23" fmla="*/ 3 w 3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49" name="Freeform 1153"/>
              <p:cNvSpPr>
                <a:spLocks noEditPoints="1" noChangeArrowheads="1"/>
              </p:cNvSpPr>
              <p:nvPr/>
            </p:nvSpPr>
            <p:spPr bwMode="auto">
              <a:xfrm>
                <a:off x="326" y="522"/>
                <a:ext cx="156" cy="106"/>
              </a:xfrm>
              <a:custGeom>
                <a:avLst/>
                <a:gdLst>
                  <a:gd name="T0" fmla="*/ 142 w 66"/>
                  <a:gd name="T1" fmla="*/ 7 h 45"/>
                  <a:gd name="T2" fmla="*/ 14 w 66"/>
                  <a:gd name="T3" fmla="*/ 45 h 45"/>
                  <a:gd name="T4" fmla="*/ 19 w 66"/>
                  <a:gd name="T5" fmla="*/ 97 h 45"/>
                  <a:gd name="T6" fmla="*/ 139 w 66"/>
                  <a:gd name="T7" fmla="*/ 61 h 45"/>
                  <a:gd name="T8" fmla="*/ 149 w 66"/>
                  <a:gd name="T9" fmla="*/ 45 h 45"/>
                  <a:gd name="T10" fmla="*/ 144 w 66"/>
                  <a:gd name="T11" fmla="*/ 54 h 45"/>
                  <a:gd name="T12" fmla="*/ 142 w 66"/>
                  <a:gd name="T13" fmla="*/ 49 h 45"/>
                  <a:gd name="T14" fmla="*/ 149 w 66"/>
                  <a:gd name="T15" fmla="*/ 45 h 45"/>
                  <a:gd name="T16" fmla="*/ 149 w 66"/>
                  <a:gd name="T17" fmla="*/ 33 h 45"/>
                  <a:gd name="T18" fmla="*/ 149 w 66"/>
                  <a:gd name="T19" fmla="*/ 33 h 45"/>
                  <a:gd name="T20" fmla="*/ 142 w 66"/>
                  <a:gd name="T21" fmla="*/ 14 h 45"/>
                  <a:gd name="T22" fmla="*/ 128 w 66"/>
                  <a:gd name="T23" fmla="*/ 5 h 45"/>
                  <a:gd name="T24" fmla="*/ 132 w 66"/>
                  <a:gd name="T25" fmla="*/ 7 h 45"/>
                  <a:gd name="T26" fmla="*/ 121 w 66"/>
                  <a:gd name="T27" fmla="*/ 7 h 45"/>
                  <a:gd name="T28" fmla="*/ 104 w 66"/>
                  <a:gd name="T29" fmla="*/ 14 h 45"/>
                  <a:gd name="T30" fmla="*/ 123 w 66"/>
                  <a:gd name="T31" fmla="*/ 64 h 45"/>
                  <a:gd name="T32" fmla="*/ 104 w 66"/>
                  <a:gd name="T33" fmla="*/ 68 h 45"/>
                  <a:gd name="T34" fmla="*/ 87 w 66"/>
                  <a:gd name="T35" fmla="*/ 19 h 45"/>
                  <a:gd name="T36" fmla="*/ 104 w 66"/>
                  <a:gd name="T37" fmla="*/ 14 h 45"/>
                  <a:gd name="T38" fmla="*/ 97 w 66"/>
                  <a:gd name="T39" fmla="*/ 12 h 45"/>
                  <a:gd name="T40" fmla="*/ 73 w 66"/>
                  <a:gd name="T41" fmla="*/ 26 h 45"/>
                  <a:gd name="T42" fmla="*/ 71 w 66"/>
                  <a:gd name="T43" fmla="*/ 26 h 45"/>
                  <a:gd name="T44" fmla="*/ 97 w 66"/>
                  <a:gd name="T45" fmla="*/ 12 h 45"/>
                  <a:gd name="T46" fmla="*/ 59 w 66"/>
                  <a:gd name="T47" fmla="*/ 28 h 45"/>
                  <a:gd name="T48" fmla="*/ 61 w 66"/>
                  <a:gd name="T49" fmla="*/ 31 h 45"/>
                  <a:gd name="T50" fmla="*/ 45 w 66"/>
                  <a:gd name="T51" fmla="*/ 40 h 45"/>
                  <a:gd name="T52" fmla="*/ 33 w 66"/>
                  <a:gd name="T53" fmla="*/ 40 h 45"/>
                  <a:gd name="T54" fmla="*/ 21 w 66"/>
                  <a:gd name="T55" fmla="*/ 52 h 45"/>
                  <a:gd name="T56" fmla="*/ 38 w 66"/>
                  <a:gd name="T57" fmla="*/ 42 h 45"/>
                  <a:gd name="T58" fmla="*/ 59 w 66"/>
                  <a:gd name="T59" fmla="*/ 85 h 45"/>
                  <a:gd name="T60" fmla="*/ 43 w 66"/>
                  <a:gd name="T61" fmla="*/ 97 h 45"/>
                  <a:gd name="T62" fmla="*/ 57 w 66"/>
                  <a:gd name="T63" fmla="*/ 94 h 45"/>
                  <a:gd name="T64" fmla="*/ 64 w 66"/>
                  <a:gd name="T65" fmla="*/ 87 h 45"/>
                  <a:gd name="T66" fmla="*/ 80 w 66"/>
                  <a:gd name="T67" fmla="*/ 78 h 45"/>
                  <a:gd name="T68" fmla="*/ 83 w 66"/>
                  <a:gd name="T69" fmla="*/ 80 h 45"/>
                  <a:gd name="T70" fmla="*/ 57 w 66"/>
                  <a:gd name="T71" fmla="*/ 94 h 45"/>
                  <a:gd name="T72" fmla="*/ 92 w 66"/>
                  <a:gd name="T73" fmla="*/ 78 h 45"/>
                  <a:gd name="T74" fmla="*/ 92 w 66"/>
                  <a:gd name="T75" fmla="*/ 73 h 45"/>
                  <a:gd name="T76" fmla="*/ 121 w 66"/>
                  <a:gd name="T77" fmla="*/ 66 h 45"/>
                  <a:gd name="T78" fmla="*/ 95 w 66"/>
                  <a:gd name="T79" fmla="*/ 78 h 45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66"/>
                  <a:gd name="T121" fmla="*/ 0 h 45"/>
                  <a:gd name="T122" fmla="*/ 66 w 66"/>
                  <a:gd name="T123" fmla="*/ 45 h 45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66" h="45">
                    <a:moveTo>
                      <a:pt x="65" y="16"/>
                    </a:moveTo>
                    <a:cubicBezTo>
                      <a:pt x="60" y="3"/>
                      <a:pt x="60" y="3"/>
                      <a:pt x="60" y="3"/>
                    </a:cubicBezTo>
                    <a:cubicBezTo>
                      <a:pt x="58" y="0"/>
                      <a:pt x="51" y="0"/>
                      <a:pt x="48" y="1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3" y="20"/>
                      <a:pt x="0" y="24"/>
                      <a:pt x="2" y="27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9" y="45"/>
                      <a:pt x="14" y="45"/>
                      <a:pt x="17" y="44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2" y="25"/>
                      <a:pt x="66" y="19"/>
                      <a:pt x="65" y="16"/>
                    </a:cubicBezTo>
                    <a:close/>
                    <a:moveTo>
                      <a:pt x="63" y="19"/>
                    </a:moveTo>
                    <a:cubicBezTo>
                      <a:pt x="63" y="20"/>
                      <a:pt x="63" y="21"/>
                      <a:pt x="62" y="21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0" y="23"/>
                      <a:pt x="60" y="23"/>
                      <a:pt x="59" y="23"/>
                    </a:cubicBezTo>
                    <a:cubicBezTo>
                      <a:pt x="59" y="22"/>
                      <a:pt x="59" y="21"/>
                      <a:pt x="60" y="21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lose/>
                    <a:moveTo>
                      <a:pt x="60" y="6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6"/>
                      <a:pt x="60" y="6"/>
                      <a:pt x="60" y="6"/>
                    </a:cubicBezTo>
                    <a:close/>
                    <a:moveTo>
                      <a:pt x="52" y="2"/>
                    </a:moveTo>
                    <a:cubicBezTo>
                      <a:pt x="54" y="2"/>
                      <a:pt x="54" y="2"/>
                      <a:pt x="54" y="2"/>
                    </a:cubicBezTo>
                    <a:cubicBezTo>
                      <a:pt x="55" y="2"/>
                      <a:pt x="55" y="2"/>
                      <a:pt x="56" y="2"/>
                    </a:cubicBezTo>
                    <a:cubicBezTo>
                      <a:pt x="56" y="2"/>
                      <a:pt x="56" y="3"/>
                      <a:pt x="56" y="3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4"/>
                      <a:pt x="51" y="3"/>
                      <a:pt x="51" y="3"/>
                    </a:cubicBezTo>
                    <a:cubicBezTo>
                      <a:pt x="51" y="2"/>
                      <a:pt x="51" y="2"/>
                      <a:pt x="52" y="2"/>
                    </a:cubicBezTo>
                    <a:close/>
                    <a:moveTo>
                      <a:pt x="44" y="6"/>
                    </a:moveTo>
                    <a:cubicBezTo>
                      <a:pt x="52" y="26"/>
                      <a:pt x="52" y="26"/>
                      <a:pt x="52" y="26"/>
                    </a:cubicBezTo>
                    <a:cubicBezTo>
                      <a:pt x="53" y="26"/>
                      <a:pt x="52" y="27"/>
                      <a:pt x="52" y="27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5" y="29"/>
                      <a:pt x="44" y="29"/>
                      <a:pt x="44" y="29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9"/>
                      <a:pt x="36" y="9"/>
                      <a:pt x="37" y="8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3" y="5"/>
                      <a:pt x="43" y="5"/>
                      <a:pt x="44" y="6"/>
                    </a:cubicBezTo>
                    <a:close/>
                    <a:moveTo>
                      <a:pt x="41" y="5"/>
                    </a:moveTo>
                    <a:cubicBezTo>
                      <a:pt x="41" y="5"/>
                      <a:pt x="41" y="5"/>
                      <a:pt x="41" y="5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0"/>
                      <a:pt x="30" y="10"/>
                      <a:pt x="30" y="10"/>
                    </a:cubicBezTo>
                    <a:lnTo>
                      <a:pt x="41" y="5"/>
                    </a:lnTo>
                    <a:close/>
                    <a:moveTo>
                      <a:pt x="14" y="17"/>
                    </a:moveTo>
                    <a:cubicBezTo>
                      <a:pt x="25" y="12"/>
                      <a:pt x="25" y="12"/>
                      <a:pt x="25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8" y="17"/>
                    </a:cubicBezTo>
                    <a:cubicBezTo>
                      <a:pt x="14" y="17"/>
                      <a:pt x="14" y="17"/>
                      <a:pt x="14" y="17"/>
                    </a:cubicBezTo>
                    <a:close/>
                    <a:moveTo>
                      <a:pt x="17" y="40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8" y="21"/>
                      <a:pt x="9" y="20"/>
                      <a:pt x="9" y="20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7" y="18"/>
                      <a:pt x="17" y="19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7"/>
                      <a:pt x="25" y="37"/>
                      <a:pt x="24" y="38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41"/>
                      <a:pt x="17" y="41"/>
                      <a:pt x="17" y="40"/>
                    </a:cubicBezTo>
                    <a:close/>
                    <a:moveTo>
                      <a:pt x="24" y="40"/>
                    </a:moveTo>
                    <a:cubicBezTo>
                      <a:pt x="24" y="40"/>
                      <a:pt x="24" y="40"/>
                      <a:pt x="24" y="40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6"/>
                      <a:pt x="28" y="36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5"/>
                      <a:pt x="35" y="35"/>
                      <a:pt x="35" y="35"/>
                    </a:cubicBezTo>
                    <a:lnTo>
                      <a:pt x="24" y="40"/>
                    </a:lnTo>
                    <a:close/>
                    <a:moveTo>
                      <a:pt x="40" y="33"/>
                    </a:move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1" y="29"/>
                    </a:cubicBezTo>
                    <a:lnTo>
                      <a:pt x="40" y="3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50" name="Freeform 1154"/>
              <p:cNvSpPr>
                <a:spLocks noChangeArrowheads="1"/>
              </p:cNvSpPr>
              <p:nvPr/>
            </p:nvSpPr>
            <p:spPr bwMode="auto">
              <a:xfrm>
                <a:off x="885" y="1301"/>
                <a:ext cx="19" cy="130"/>
              </a:xfrm>
              <a:custGeom>
                <a:avLst/>
                <a:gdLst>
                  <a:gd name="T0" fmla="*/ 5 w 19"/>
                  <a:gd name="T1" fmla="*/ 130 h 130"/>
                  <a:gd name="T2" fmla="*/ 0 w 19"/>
                  <a:gd name="T3" fmla="*/ 130 h 130"/>
                  <a:gd name="T4" fmla="*/ 16 w 19"/>
                  <a:gd name="T5" fmla="*/ 0 h 130"/>
                  <a:gd name="T6" fmla="*/ 19 w 19"/>
                  <a:gd name="T7" fmla="*/ 0 h 130"/>
                  <a:gd name="T8" fmla="*/ 5 w 19"/>
                  <a:gd name="T9" fmla="*/ 130 h 1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130"/>
                  <a:gd name="T17" fmla="*/ 19 w 19"/>
                  <a:gd name="T18" fmla="*/ 130 h 1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130">
                    <a:moveTo>
                      <a:pt x="5" y="130"/>
                    </a:moveTo>
                    <a:lnTo>
                      <a:pt x="0" y="130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5" y="13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51" name="Freeform 1155"/>
              <p:cNvSpPr>
                <a:spLocks noChangeArrowheads="1"/>
              </p:cNvSpPr>
              <p:nvPr/>
            </p:nvSpPr>
            <p:spPr bwMode="auto">
              <a:xfrm>
                <a:off x="890" y="1306"/>
                <a:ext cx="80" cy="80"/>
              </a:xfrm>
              <a:custGeom>
                <a:avLst/>
                <a:gdLst>
                  <a:gd name="T0" fmla="*/ 71 w 80"/>
                  <a:gd name="T1" fmla="*/ 16 h 80"/>
                  <a:gd name="T2" fmla="*/ 80 w 80"/>
                  <a:gd name="T3" fmla="*/ 7 h 80"/>
                  <a:gd name="T4" fmla="*/ 71 w 80"/>
                  <a:gd name="T5" fmla="*/ 7 h 80"/>
                  <a:gd name="T6" fmla="*/ 61 w 80"/>
                  <a:gd name="T7" fmla="*/ 5 h 80"/>
                  <a:gd name="T8" fmla="*/ 7 w 80"/>
                  <a:gd name="T9" fmla="*/ 0 h 80"/>
                  <a:gd name="T10" fmla="*/ 0 w 80"/>
                  <a:gd name="T11" fmla="*/ 73 h 80"/>
                  <a:gd name="T12" fmla="*/ 61 w 80"/>
                  <a:gd name="T13" fmla="*/ 80 h 80"/>
                  <a:gd name="T14" fmla="*/ 61 w 80"/>
                  <a:gd name="T15" fmla="*/ 80 h 80"/>
                  <a:gd name="T16" fmla="*/ 71 w 80"/>
                  <a:gd name="T17" fmla="*/ 80 h 80"/>
                  <a:gd name="T18" fmla="*/ 63 w 80"/>
                  <a:gd name="T19" fmla="*/ 71 h 80"/>
                  <a:gd name="T20" fmla="*/ 73 w 80"/>
                  <a:gd name="T21" fmla="*/ 64 h 80"/>
                  <a:gd name="T22" fmla="*/ 66 w 80"/>
                  <a:gd name="T23" fmla="*/ 52 h 80"/>
                  <a:gd name="T24" fmla="*/ 75 w 80"/>
                  <a:gd name="T25" fmla="*/ 45 h 80"/>
                  <a:gd name="T26" fmla="*/ 68 w 80"/>
                  <a:gd name="T27" fmla="*/ 33 h 80"/>
                  <a:gd name="T28" fmla="*/ 78 w 80"/>
                  <a:gd name="T29" fmla="*/ 26 h 80"/>
                  <a:gd name="T30" fmla="*/ 71 w 80"/>
                  <a:gd name="T31" fmla="*/ 16 h 8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80"/>
                  <a:gd name="T49" fmla="*/ 0 h 80"/>
                  <a:gd name="T50" fmla="*/ 80 w 80"/>
                  <a:gd name="T51" fmla="*/ 80 h 8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80" h="80">
                    <a:moveTo>
                      <a:pt x="71" y="16"/>
                    </a:moveTo>
                    <a:lnTo>
                      <a:pt x="80" y="7"/>
                    </a:lnTo>
                    <a:lnTo>
                      <a:pt x="71" y="7"/>
                    </a:lnTo>
                    <a:lnTo>
                      <a:pt x="61" y="5"/>
                    </a:lnTo>
                    <a:lnTo>
                      <a:pt x="7" y="0"/>
                    </a:lnTo>
                    <a:lnTo>
                      <a:pt x="0" y="73"/>
                    </a:lnTo>
                    <a:lnTo>
                      <a:pt x="61" y="80"/>
                    </a:lnTo>
                    <a:lnTo>
                      <a:pt x="71" y="80"/>
                    </a:lnTo>
                    <a:lnTo>
                      <a:pt x="63" y="71"/>
                    </a:lnTo>
                    <a:lnTo>
                      <a:pt x="73" y="64"/>
                    </a:lnTo>
                    <a:lnTo>
                      <a:pt x="66" y="52"/>
                    </a:lnTo>
                    <a:lnTo>
                      <a:pt x="75" y="45"/>
                    </a:lnTo>
                    <a:lnTo>
                      <a:pt x="68" y="33"/>
                    </a:lnTo>
                    <a:lnTo>
                      <a:pt x="78" y="26"/>
                    </a:lnTo>
                    <a:lnTo>
                      <a:pt x="71" y="16"/>
                    </a:ln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52" name="Freeform 1156"/>
              <p:cNvSpPr>
                <a:spLocks noChangeArrowheads="1"/>
              </p:cNvSpPr>
              <p:nvPr/>
            </p:nvSpPr>
            <p:spPr bwMode="auto">
              <a:xfrm>
                <a:off x="1143" y="1339"/>
                <a:ext cx="45" cy="38"/>
              </a:xfrm>
              <a:custGeom>
                <a:avLst/>
                <a:gdLst>
                  <a:gd name="T0" fmla="*/ 36 w 19"/>
                  <a:gd name="T1" fmla="*/ 0 h 16"/>
                  <a:gd name="T2" fmla="*/ 45 w 19"/>
                  <a:gd name="T3" fmla="*/ 24 h 16"/>
                  <a:gd name="T4" fmla="*/ 12 w 19"/>
                  <a:gd name="T5" fmla="*/ 38 h 16"/>
                  <a:gd name="T6" fmla="*/ 12 w 19"/>
                  <a:gd name="T7" fmla="*/ 38 h 16"/>
                  <a:gd name="T8" fmla="*/ 2 w 19"/>
                  <a:gd name="T9" fmla="*/ 28 h 16"/>
                  <a:gd name="T10" fmla="*/ 2 w 19"/>
                  <a:gd name="T11" fmla="*/ 14 h 16"/>
                  <a:gd name="T12" fmla="*/ 2 w 19"/>
                  <a:gd name="T13" fmla="*/ 14 h 16"/>
                  <a:gd name="T14" fmla="*/ 36 w 19"/>
                  <a:gd name="T15" fmla="*/ 0 h 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9"/>
                  <a:gd name="T25" fmla="*/ 0 h 16"/>
                  <a:gd name="T26" fmla="*/ 19 w 19"/>
                  <a:gd name="T27" fmla="*/ 16 h 1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9" h="16">
                    <a:moveTo>
                      <a:pt x="15" y="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6"/>
                      <a:pt x="2" y="14"/>
                      <a:pt x="1" y="12"/>
                    </a:cubicBezTo>
                    <a:cubicBezTo>
                      <a:pt x="0" y="9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53" name="Freeform 1157"/>
              <p:cNvSpPr>
                <a:spLocks noChangeArrowheads="1"/>
              </p:cNvSpPr>
              <p:nvPr/>
            </p:nvSpPr>
            <p:spPr bwMode="auto">
              <a:xfrm>
                <a:off x="1174" y="1337"/>
                <a:ext cx="16" cy="26"/>
              </a:xfrm>
              <a:custGeom>
                <a:avLst/>
                <a:gdLst>
                  <a:gd name="T0" fmla="*/ 5 w 7"/>
                  <a:gd name="T1" fmla="*/ 2 h 11"/>
                  <a:gd name="T2" fmla="*/ 5 w 7"/>
                  <a:gd name="T3" fmla="*/ 17 h 11"/>
                  <a:gd name="T4" fmla="*/ 14 w 7"/>
                  <a:gd name="T5" fmla="*/ 26 h 11"/>
                  <a:gd name="T6" fmla="*/ 14 w 7"/>
                  <a:gd name="T7" fmla="*/ 12 h 11"/>
                  <a:gd name="T8" fmla="*/ 5 w 7"/>
                  <a:gd name="T9" fmla="*/ 2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11"/>
                  <a:gd name="T17" fmla="*/ 7 w 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11">
                    <a:moveTo>
                      <a:pt x="2" y="1"/>
                    </a:moveTo>
                    <a:cubicBezTo>
                      <a:pt x="0" y="1"/>
                      <a:pt x="0" y="4"/>
                      <a:pt x="2" y="7"/>
                    </a:cubicBezTo>
                    <a:cubicBezTo>
                      <a:pt x="3" y="9"/>
                      <a:pt x="5" y="11"/>
                      <a:pt x="6" y="11"/>
                    </a:cubicBezTo>
                    <a:cubicBezTo>
                      <a:pt x="7" y="10"/>
                      <a:pt x="7" y="8"/>
                      <a:pt x="6" y="5"/>
                    </a:cubicBezTo>
                    <a:cubicBezTo>
                      <a:pt x="5" y="2"/>
                      <a:pt x="3" y="0"/>
                      <a:pt x="2" y="1"/>
                    </a:cubicBezTo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54" name="Freeform 1158"/>
              <p:cNvSpPr>
                <a:spLocks noChangeArrowheads="1"/>
              </p:cNvSpPr>
              <p:nvPr/>
            </p:nvSpPr>
            <p:spPr bwMode="auto">
              <a:xfrm>
                <a:off x="1148" y="13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55" name="Freeform 1159"/>
              <p:cNvSpPr>
                <a:spLocks noChangeArrowheads="1"/>
              </p:cNvSpPr>
              <p:nvPr/>
            </p:nvSpPr>
            <p:spPr bwMode="auto">
              <a:xfrm>
                <a:off x="1148" y="1356"/>
                <a:ext cx="35" cy="19"/>
              </a:xfrm>
              <a:custGeom>
                <a:avLst/>
                <a:gdLst>
                  <a:gd name="T0" fmla="*/ 30 w 15"/>
                  <a:gd name="T1" fmla="*/ 0 h 8"/>
                  <a:gd name="T2" fmla="*/ 0 w 15"/>
                  <a:gd name="T3" fmla="*/ 14 h 8"/>
                  <a:gd name="T4" fmla="*/ 0 w 15"/>
                  <a:gd name="T5" fmla="*/ 14 h 8"/>
                  <a:gd name="T6" fmla="*/ 2 w 15"/>
                  <a:gd name="T7" fmla="*/ 19 h 8"/>
                  <a:gd name="T8" fmla="*/ 35 w 15"/>
                  <a:gd name="T9" fmla="*/ 5 h 8"/>
                  <a:gd name="T10" fmla="*/ 30 w 15"/>
                  <a:gd name="T11" fmla="*/ 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"/>
                  <a:gd name="T19" fmla="*/ 0 h 8"/>
                  <a:gd name="T20" fmla="*/ 15 w 15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" h="8">
                    <a:moveTo>
                      <a:pt x="13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8"/>
                      <a:pt x="1" y="8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2"/>
                      <a:pt x="14" y="1"/>
                      <a:pt x="13" y="0"/>
                    </a:cubicBezTo>
                  </a:path>
                </a:pathLst>
              </a:custGeom>
              <a:solidFill>
                <a:srgbClr val="DFE5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56" name="Freeform 1160"/>
              <p:cNvSpPr>
                <a:spLocks noChangeArrowheads="1"/>
              </p:cNvSpPr>
              <p:nvPr/>
            </p:nvSpPr>
            <p:spPr bwMode="auto">
              <a:xfrm>
                <a:off x="1155" y="1370"/>
                <a:ext cx="37" cy="35"/>
              </a:xfrm>
              <a:custGeom>
                <a:avLst/>
                <a:gdLst>
                  <a:gd name="T0" fmla="*/ 25 w 16"/>
                  <a:gd name="T1" fmla="*/ 0 h 15"/>
                  <a:gd name="T2" fmla="*/ 37 w 16"/>
                  <a:gd name="T3" fmla="*/ 23 h 15"/>
                  <a:gd name="T4" fmla="*/ 14 w 16"/>
                  <a:gd name="T5" fmla="*/ 35 h 15"/>
                  <a:gd name="T6" fmla="*/ 14 w 16"/>
                  <a:gd name="T7" fmla="*/ 33 h 15"/>
                  <a:gd name="T8" fmla="*/ 2 w 16"/>
                  <a:gd name="T9" fmla="*/ 26 h 15"/>
                  <a:gd name="T10" fmla="*/ 2 w 16"/>
                  <a:gd name="T11" fmla="*/ 12 h 15"/>
                  <a:gd name="T12" fmla="*/ 2 w 16"/>
                  <a:gd name="T13" fmla="*/ 12 h 15"/>
                  <a:gd name="T14" fmla="*/ 25 w 16"/>
                  <a:gd name="T15" fmla="*/ 0 h 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"/>
                  <a:gd name="T25" fmla="*/ 0 h 15"/>
                  <a:gd name="T26" fmla="*/ 16 w 16"/>
                  <a:gd name="T27" fmla="*/ 15 h 1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" h="15">
                    <a:moveTo>
                      <a:pt x="11" y="0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4" y="15"/>
                      <a:pt x="3" y="13"/>
                      <a:pt x="1" y="11"/>
                    </a:cubicBezTo>
                    <a:cubicBezTo>
                      <a:pt x="0" y="8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57" name="Freeform 1161"/>
              <p:cNvSpPr>
                <a:spLocks noChangeArrowheads="1"/>
              </p:cNvSpPr>
              <p:nvPr/>
            </p:nvSpPr>
            <p:spPr bwMode="auto">
              <a:xfrm>
                <a:off x="1178" y="1370"/>
                <a:ext cx="17" cy="24"/>
              </a:xfrm>
              <a:custGeom>
                <a:avLst/>
                <a:gdLst>
                  <a:gd name="T0" fmla="*/ 2 w 7"/>
                  <a:gd name="T1" fmla="*/ 0 h 10"/>
                  <a:gd name="T2" fmla="*/ 5 w 7"/>
                  <a:gd name="T3" fmla="*/ 14 h 10"/>
                  <a:gd name="T4" fmla="*/ 15 w 7"/>
                  <a:gd name="T5" fmla="*/ 24 h 10"/>
                  <a:gd name="T6" fmla="*/ 15 w 7"/>
                  <a:gd name="T7" fmla="*/ 10 h 10"/>
                  <a:gd name="T8" fmla="*/ 2 w 7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10"/>
                  <a:gd name="T17" fmla="*/ 7 w 7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10">
                    <a:moveTo>
                      <a:pt x="1" y="0"/>
                    </a:moveTo>
                    <a:cubicBezTo>
                      <a:pt x="0" y="1"/>
                      <a:pt x="0" y="3"/>
                      <a:pt x="2" y="6"/>
                    </a:cubicBezTo>
                    <a:cubicBezTo>
                      <a:pt x="3" y="9"/>
                      <a:pt x="5" y="10"/>
                      <a:pt x="6" y="10"/>
                    </a:cubicBezTo>
                    <a:cubicBezTo>
                      <a:pt x="7" y="9"/>
                      <a:pt x="7" y="7"/>
                      <a:pt x="6" y="4"/>
                    </a:cubicBezTo>
                    <a:cubicBezTo>
                      <a:pt x="5" y="1"/>
                      <a:pt x="3" y="0"/>
                      <a:pt x="1" y="0"/>
                    </a:cubicBezTo>
                  </a:path>
                </a:pathLst>
              </a:custGeom>
              <a:solidFill>
                <a:srgbClr val="CC6A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58" name="Freeform 1162"/>
              <p:cNvSpPr>
                <a:spLocks noChangeArrowheads="1"/>
              </p:cNvSpPr>
              <p:nvPr/>
            </p:nvSpPr>
            <p:spPr bwMode="auto">
              <a:xfrm>
                <a:off x="1159" y="1386"/>
                <a:ext cx="29" cy="17"/>
              </a:xfrm>
              <a:custGeom>
                <a:avLst/>
                <a:gdLst>
                  <a:gd name="T0" fmla="*/ 24 w 12"/>
                  <a:gd name="T1" fmla="*/ 0 h 7"/>
                  <a:gd name="T2" fmla="*/ 0 w 12"/>
                  <a:gd name="T3" fmla="*/ 10 h 7"/>
                  <a:gd name="T4" fmla="*/ 5 w 12"/>
                  <a:gd name="T5" fmla="*/ 17 h 7"/>
                  <a:gd name="T6" fmla="*/ 29 w 12"/>
                  <a:gd name="T7" fmla="*/ 5 h 7"/>
                  <a:gd name="T8" fmla="*/ 27 w 12"/>
                  <a:gd name="T9" fmla="*/ 5 h 7"/>
                  <a:gd name="T10" fmla="*/ 24 w 12"/>
                  <a:gd name="T11" fmla="*/ 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"/>
                  <a:gd name="T19" fmla="*/ 0 h 7"/>
                  <a:gd name="T20" fmla="*/ 12 w 12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" h="7">
                    <a:moveTo>
                      <a:pt x="1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1" y="1"/>
                      <a:pt x="10" y="1"/>
                      <a:pt x="10" y="0"/>
                    </a:cubicBezTo>
                  </a:path>
                </a:pathLst>
              </a:custGeom>
              <a:solidFill>
                <a:srgbClr val="FFB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59" name="Freeform 1163"/>
              <p:cNvSpPr>
                <a:spLocks noChangeArrowheads="1"/>
              </p:cNvSpPr>
              <p:nvPr/>
            </p:nvSpPr>
            <p:spPr bwMode="auto">
              <a:xfrm>
                <a:off x="1183" y="1386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2 w 1"/>
                  <a:gd name="T5" fmla="*/ 5 h 2"/>
                  <a:gd name="T6" fmla="*/ 0 w 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solidFill>
                <a:srgbClr val="D47D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60" name="Freeform 1164"/>
              <p:cNvSpPr>
                <a:spLocks noChangeArrowheads="1"/>
              </p:cNvSpPr>
              <p:nvPr/>
            </p:nvSpPr>
            <p:spPr bwMode="auto">
              <a:xfrm>
                <a:off x="1166" y="1391"/>
                <a:ext cx="53" cy="43"/>
              </a:xfrm>
              <a:custGeom>
                <a:avLst/>
                <a:gdLst>
                  <a:gd name="T0" fmla="*/ 43 w 22"/>
                  <a:gd name="T1" fmla="*/ 0 h 18"/>
                  <a:gd name="T2" fmla="*/ 53 w 22"/>
                  <a:gd name="T3" fmla="*/ 24 h 18"/>
                  <a:gd name="T4" fmla="*/ 14 w 22"/>
                  <a:gd name="T5" fmla="*/ 41 h 18"/>
                  <a:gd name="T6" fmla="*/ 14 w 22"/>
                  <a:gd name="T7" fmla="*/ 41 h 18"/>
                  <a:gd name="T8" fmla="*/ 5 w 22"/>
                  <a:gd name="T9" fmla="*/ 31 h 18"/>
                  <a:gd name="T10" fmla="*/ 5 w 22"/>
                  <a:gd name="T11" fmla="*/ 19 h 18"/>
                  <a:gd name="T12" fmla="*/ 5 w 22"/>
                  <a:gd name="T13" fmla="*/ 17 h 18"/>
                  <a:gd name="T14" fmla="*/ 43 w 22"/>
                  <a:gd name="T15" fmla="*/ 0 h 1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2"/>
                  <a:gd name="T25" fmla="*/ 0 h 18"/>
                  <a:gd name="T26" fmla="*/ 22 w 22"/>
                  <a:gd name="T27" fmla="*/ 18 h 1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2" h="18">
                    <a:moveTo>
                      <a:pt x="18" y="0"/>
                    </a:moveTo>
                    <a:cubicBezTo>
                      <a:pt x="22" y="10"/>
                      <a:pt x="22" y="10"/>
                      <a:pt x="22" y="1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8"/>
                      <a:pt x="3" y="16"/>
                      <a:pt x="2" y="13"/>
                    </a:cubicBezTo>
                    <a:cubicBezTo>
                      <a:pt x="0" y="11"/>
                      <a:pt x="0" y="8"/>
                      <a:pt x="2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61" name="Freeform 1165"/>
              <p:cNvSpPr>
                <a:spLocks noChangeArrowheads="1"/>
              </p:cNvSpPr>
              <p:nvPr/>
            </p:nvSpPr>
            <p:spPr bwMode="auto">
              <a:xfrm>
                <a:off x="1207" y="1391"/>
                <a:ext cx="14" cy="26"/>
              </a:xfrm>
              <a:custGeom>
                <a:avLst/>
                <a:gdLst>
                  <a:gd name="T0" fmla="*/ 2 w 6"/>
                  <a:gd name="T1" fmla="*/ 0 h 11"/>
                  <a:gd name="T2" fmla="*/ 2 w 6"/>
                  <a:gd name="T3" fmla="*/ 14 h 11"/>
                  <a:gd name="T4" fmla="*/ 12 w 6"/>
                  <a:gd name="T5" fmla="*/ 24 h 11"/>
                  <a:gd name="T6" fmla="*/ 12 w 6"/>
                  <a:gd name="T7" fmla="*/ 9 h 11"/>
                  <a:gd name="T8" fmla="*/ 2 w 6"/>
                  <a:gd name="T9" fmla="*/ 0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11"/>
                  <a:gd name="T17" fmla="*/ 6 w 6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11">
                    <a:moveTo>
                      <a:pt x="1" y="0"/>
                    </a:moveTo>
                    <a:cubicBezTo>
                      <a:pt x="0" y="1"/>
                      <a:pt x="0" y="3"/>
                      <a:pt x="1" y="6"/>
                    </a:cubicBezTo>
                    <a:cubicBezTo>
                      <a:pt x="2" y="9"/>
                      <a:pt x="4" y="11"/>
                      <a:pt x="5" y="10"/>
                    </a:cubicBezTo>
                    <a:cubicBezTo>
                      <a:pt x="6" y="10"/>
                      <a:pt x="6" y="7"/>
                      <a:pt x="5" y="4"/>
                    </a:cubicBezTo>
                    <a:cubicBezTo>
                      <a:pt x="4" y="2"/>
                      <a:pt x="2" y="0"/>
                      <a:pt x="1" y="0"/>
                    </a:cubicBezTo>
                  </a:path>
                </a:pathLst>
              </a:custGeom>
              <a:solidFill>
                <a:srgbClr val="D345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62" name="Freeform 1166"/>
              <p:cNvSpPr>
                <a:spLocks noChangeArrowheads="1"/>
              </p:cNvSpPr>
              <p:nvPr/>
            </p:nvSpPr>
            <p:spPr bwMode="auto">
              <a:xfrm>
                <a:off x="1171" y="1424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5 w 2"/>
                  <a:gd name="T5" fmla="*/ 7 h 3"/>
                  <a:gd name="T6" fmla="*/ 5 w 2"/>
                  <a:gd name="T7" fmla="*/ 7 h 3"/>
                  <a:gd name="T8" fmla="*/ 0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63" name="Freeform 1167"/>
              <p:cNvSpPr>
                <a:spLocks noChangeArrowheads="1"/>
              </p:cNvSpPr>
              <p:nvPr/>
            </p:nvSpPr>
            <p:spPr bwMode="auto">
              <a:xfrm>
                <a:off x="1171" y="1408"/>
                <a:ext cx="43" cy="23"/>
              </a:xfrm>
              <a:custGeom>
                <a:avLst/>
                <a:gdLst>
                  <a:gd name="T0" fmla="*/ 38 w 18"/>
                  <a:gd name="T1" fmla="*/ 0 h 10"/>
                  <a:gd name="T2" fmla="*/ 0 w 18"/>
                  <a:gd name="T3" fmla="*/ 16 h 10"/>
                  <a:gd name="T4" fmla="*/ 5 w 18"/>
                  <a:gd name="T5" fmla="*/ 23 h 10"/>
                  <a:gd name="T6" fmla="*/ 43 w 18"/>
                  <a:gd name="T7" fmla="*/ 5 h 10"/>
                  <a:gd name="T8" fmla="*/ 38 w 18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10"/>
                  <a:gd name="T17" fmla="*/ 18 w 18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10">
                    <a:moveTo>
                      <a:pt x="16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9"/>
                      <a:pt x="2" y="1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7" y="1"/>
                      <a:pt x="16" y="0"/>
                    </a:cubicBezTo>
                  </a:path>
                </a:pathLst>
              </a:custGeom>
              <a:solidFill>
                <a:srgbClr val="F36E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64" name="Freeform 1168"/>
              <p:cNvSpPr>
                <a:spLocks noChangeArrowheads="1"/>
              </p:cNvSpPr>
              <p:nvPr/>
            </p:nvSpPr>
            <p:spPr bwMode="auto">
              <a:xfrm>
                <a:off x="1140" y="1320"/>
                <a:ext cx="17" cy="26"/>
              </a:xfrm>
              <a:custGeom>
                <a:avLst/>
                <a:gdLst>
                  <a:gd name="T0" fmla="*/ 2 w 7"/>
                  <a:gd name="T1" fmla="*/ 0 h 11"/>
                  <a:gd name="T2" fmla="*/ 2 w 7"/>
                  <a:gd name="T3" fmla="*/ 14 h 11"/>
                  <a:gd name="T4" fmla="*/ 12 w 7"/>
                  <a:gd name="T5" fmla="*/ 24 h 11"/>
                  <a:gd name="T6" fmla="*/ 12 w 7"/>
                  <a:gd name="T7" fmla="*/ 9 h 11"/>
                  <a:gd name="T8" fmla="*/ 2 w 7"/>
                  <a:gd name="T9" fmla="*/ 0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11"/>
                  <a:gd name="T17" fmla="*/ 7 w 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11">
                    <a:moveTo>
                      <a:pt x="1" y="0"/>
                    </a:moveTo>
                    <a:cubicBezTo>
                      <a:pt x="0" y="1"/>
                      <a:pt x="0" y="3"/>
                      <a:pt x="1" y="6"/>
                    </a:cubicBezTo>
                    <a:cubicBezTo>
                      <a:pt x="2" y="9"/>
                      <a:pt x="4" y="11"/>
                      <a:pt x="5" y="10"/>
                    </a:cubicBezTo>
                    <a:cubicBezTo>
                      <a:pt x="7" y="10"/>
                      <a:pt x="7" y="7"/>
                      <a:pt x="5" y="4"/>
                    </a:cubicBezTo>
                    <a:cubicBezTo>
                      <a:pt x="4" y="2"/>
                      <a:pt x="2" y="0"/>
                      <a:pt x="1" y="0"/>
                    </a:cubicBezTo>
                  </a:path>
                </a:pathLst>
              </a:custGeom>
              <a:solidFill>
                <a:srgbClr val="C602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65" name="Freeform 1169"/>
              <p:cNvSpPr>
                <a:spLocks noChangeArrowheads="1"/>
              </p:cNvSpPr>
              <p:nvPr/>
            </p:nvSpPr>
            <p:spPr bwMode="auto">
              <a:xfrm>
                <a:off x="1176" y="1339"/>
                <a:ext cx="14" cy="24"/>
              </a:xfrm>
              <a:custGeom>
                <a:avLst/>
                <a:gdLst>
                  <a:gd name="T0" fmla="*/ 2 w 6"/>
                  <a:gd name="T1" fmla="*/ 0 h 10"/>
                  <a:gd name="T2" fmla="*/ 2 w 6"/>
                  <a:gd name="T3" fmla="*/ 0 h 10"/>
                  <a:gd name="T4" fmla="*/ 2 w 6"/>
                  <a:gd name="T5" fmla="*/ 0 h 10"/>
                  <a:gd name="T6" fmla="*/ 0 w 6"/>
                  <a:gd name="T7" fmla="*/ 5 h 10"/>
                  <a:gd name="T8" fmla="*/ 2 w 6"/>
                  <a:gd name="T9" fmla="*/ 14 h 10"/>
                  <a:gd name="T10" fmla="*/ 2 w 6"/>
                  <a:gd name="T11" fmla="*/ 17 h 10"/>
                  <a:gd name="T12" fmla="*/ 2 w 6"/>
                  <a:gd name="T13" fmla="*/ 17 h 10"/>
                  <a:gd name="T14" fmla="*/ 7 w 6"/>
                  <a:gd name="T15" fmla="*/ 22 h 10"/>
                  <a:gd name="T16" fmla="*/ 7 w 6"/>
                  <a:gd name="T17" fmla="*/ 22 h 10"/>
                  <a:gd name="T18" fmla="*/ 9 w 6"/>
                  <a:gd name="T19" fmla="*/ 24 h 10"/>
                  <a:gd name="T20" fmla="*/ 12 w 6"/>
                  <a:gd name="T21" fmla="*/ 24 h 10"/>
                  <a:gd name="T22" fmla="*/ 14 w 6"/>
                  <a:gd name="T23" fmla="*/ 19 h 10"/>
                  <a:gd name="T24" fmla="*/ 12 w 6"/>
                  <a:gd name="T25" fmla="*/ 10 h 10"/>
                  <a:gd name="T26" fmla="*/ 2 w 6"/>
                  <a:gd name="T27" fmla="*/ 0 h 1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"/>
                  <a:gd name="T43" fmla="*/ 0 h 10"/>
                  <a:gd name="T44" fmla="*/ 6 w 6"/>
                  <a:gd name="T45" fmla="*/ 10 h 1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" h="10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6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8"/>
                      <a:pt x="2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9"/>
                      <a:pt x="6" y="9"/>
                      <a:pt x="6" y="8"/>
                    </a:cubicBezTo>
                    <a:cubicBezTo>
                      <a:pt x="6" y="7"/>
                      <a:pt x="5" y="5"/>
                      <a:pt x="5" y="4"/>
                    </a:cubicBezTo>
                    <a:cubicBezTo>
                      <a:pt x="4" y="2"/>
                      <a:pt x="2" y="0"/>
                      <a:pt x="1" y="0"/>
                    </a:cubicBezTo>
                  </a:path>
                </a:pathLst>
              </a:custGeom>
              <a:solidFill>
                <a:srgbClr val="BBB5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66" name="Freeform 1170"/>
              <p:cNvSpPr>
                <a:spLocks noChangeArrowheads="1"/>
              </p:cNvSpPr>
              <p:nvPr/>
            </p:nvSpPr>
            <p:spPr bwMode="auto">
              <a:xfrm>
                <a:off x="1178" y="1356"/>
                <a:ext cx="5" cy="4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5 w 2"/>
                  <a:gd name="T5" fmla="*/ 4 h 2"/>
                  <a:gd name="T6" fmla="*/ 5 w 2"/>
                  <a:gd name="T7" fmla="*/ 4 h 2"/>
                  <a:gd name="T8" fmla="*/ 0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0"/>
                    </a:cubicBezTo>
                  </a:path>
                </a:pathLst>
              </a:custGeom>
              <a:solidFill>
                <a:srgbClr val="C0B9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67" name="Freeform 1171"/>
              <p:cNvSpPr>
                <a:spLocks noChangeArrowheads="1"/>
              </p:cNvSpPr>
              <p:nvPr/>
            </p:nvSpPr>
            <p:spPr bwMode="auto">
              <a:xfrm>
                <a:off x="695" y="1211"/>
                <a:ext cx="88" cy="133"/>
              </a:xfrm>
              <a:custGeom>
                <a:avLst/>
                <a:gdLst>
                  <a:gd name="T0" fmla="*/ 26 w 37"/>
                  <a:gd name="T1" fmla="*/ 124 h 56"/>
                  <a:gd name="T2" fmla="*/ 31 w 37"/>
                  <a:gd name="T3" fmla="*/ 121 h 56"/>
                  <a:gd name="T4" fmla="*/ 40 w 37"/>
                  <a:gd name="T5" fmla="*/ 133 h 56"/>
                  <a:gd name="T6" fmla="*/ 43 w 37"/>
                  <a:gd name="T7" fmla="*/ 128 h 56"/>
                  <a:gd name="T8" fmla="*/ 36 w 37"/>
                  <a:gd name="T9" fmla="*/ 109 h 56"/>
                  <a:gd name="T10" fmla="*/ 43 w 37"/>
                  <a:gd name="T11" fmla="*/ 95 h 56"/>
                  <a:gd name="T12" fmla="*/ 55 w 37"/>
                  <a:gd name="T13" fmla="*/ 71 h 56"/>
                  <a:gd name="T14" fmla="*/ 55 w 37"/>
                  <a:gd name="T15" fmla="*/ 71 h 56"/>
                  <a:gd name="T16" fmla="*/ 55 w 37"/>
                  <a:gd name="T17" fmla="*/ 74 h 56"/>
                  <a:gd name="T18" fmla="*/ 55 w 37"/>
                  <a:gd name="T19" fmla="*/ 78 h 56"/>
                  <a:gd name="T20" fmla="*/ 59 w 37"/>
                  <a:gd name="T21" fmla="*/ 76 h 56"/>
                  <a:gd name="T22" fmla="*/ 59 w 37"/>
                  <a:gd name="T23" fmla="*/ 74 h 56"/>
                  <a:gd name="T24" fmla="*/ 62 w 37"/>
                  <a:gd name="T25" fmla="*/ 74 h 56"/>
                  <a:gd name="T26" fmla="*/ 62 w 37"/>
                  <a:gd name="T27" fmla="*/ 76 h 56"/>
                  <a:gd name="T28" fmla="*/ 62 w 37"/>
                  <a:gd name="T29" fmla="*/ 81 h 56"/>
                  <a:gd name="T30" fmla="*/ 64 w 37"/>
                  <a:gd name="T31" fmla="*/ 78 h 56"/>
                  <a:gd name="T32" fmla="*/ 67 w 37"/>
                  <a:gd name="T33" fmla="*/ 76 h 56"/>
                  <a:gd name="T34" fmla="*/ 86 w 37"/>
                  <a:gd name="T35" fmla="*/ 100 h 56"/>
                  <a:gd name="T36" fmla="*/ 88 w 37"/>
                  <a:gd name="T37" fmla="*/ 93 h 56"/>
                  <a:gd name="T38" fmla="*/ 64 w 37"/>
                  <a:gd name="T39" fmla="*/ 43 h 56"/>
                  <a:gd name="T40" fmla="*/ 76 w 37"/>
                  <a:gd name="T41" fmla="*/ 12 h 56"/>
                  <a:gd name="T42" fmla="*/ 76 w 37"/>
                  <a:gd name="T43" fmla="*/ 2 h 56"/>
                  <a:gd name="T44" fmla="*/ 67 w 37"/>
                  <a:gd name="T45" fmla="*/ 10 h 56"/>
                  <a:gd name="T46" fmla="*/ 55 w 37"/>
                  <a:gd name="T47" fmla="*/ 38 h 56"/>
                  <a:gd name="T48" fmla="*/ 2 w 37"/>
                  <a:gd name="T49" fmla="*/ 57 h 56"/>
                  <a:gd name="T50" fmla="*/ 0 w 37"/>
                  <a:gd name="T51" fmla="*/ 67 h 56"/>
                  <a:gd name="T52" fmla="*/ 31 w 37"/>
                  <a:gd name="T53" fmla="*/ 62 h 56"/>
                  <a:gd name="T54" fmla="*/ 31 w 37"/>
                  <a:gd name="T55" fmla="*/ 64 h 56"/>
                  <a:gd name="T56" fmla="*/ 31 w 37"/>
                  <a:gd name="T57" fmla="*/ 69 h 56"/>
                  <a:gd name="T58" fmla="*/ 33 w 37"/>
                  <a:gd name="T59" fmla="*/ 67 h 56"/>
                  <a:gd name="T60" fmla="*/ 36 w 37"/>
                  <a:gd name="T61" fmla="*/ 62 h 56"/>
                  <a:gd name="T62" fmla="*/ 38 w 37"/>
                  <a:gd name="T63" fmla="*/ 64 h 56"/>
                  <a:gd name="T64" fmla="*/ 36 w 37"/>
                  <a:gd name="T65" fmla="*/ 67 h 56"/>
                  <a:gd name="T66" fmla="*/ 38 w 37"/>
                  <a:gd name="T67" fmla="*/ 71 h 56"/>
                  <a:gd name="T68" fmla="*/ 40 w 37"/>
                  <a:gd name="T69" fmla="*/ 69 h 56"/>
                  <a:gd name="T70" fmla="*/ 40 w 37"/>
                  <a:gd name="T71" fmla="*/ 67 h 56"/>
                  <a:gd name="T72" fmla="*/ 43 w 37"/>
                  <a:gd name="T73" fmla="*/ 67 h 56"/>
                  <a:gd name="T74" fmla="*/ 33 w 37"/>
                  <a:gd name="T75" fmla="*/ 90 h 56"/>
                  <a:gd name="T76" fmla="*/ 29 w 37"/>
                  <a:gd name="T77" fmla="*/ 107 h 56"/>
                  <a:gd name="T78" fmla="*/ 10 w 37"/>
                  <a:gd name="T79" fmla="*/ 116 h 56"/>
                  <a:gd name="T80" fmla="*/ 10 w 37"/>
                  <a:gd name="T81" fmla="*/ 121 h 56"/>
                  <a:gd name="T82" fmla="*/ 26 w 37"/>
                  <a:gd name="T83" fmla="*/ 119 h 56"/>
                  <a:gd name="T84" fmla="*/ 26 w 37"/>
                  <a:gd name="T85" fmla="*/ 124 h 5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7"/>
                  <a:gd name="T130" fmla="*/ 0 h 56"/>
                  <a:gd name="T131" fmla="*/ 37 w 37"/>
                  <a:gd name="T132" fmla="*/ 56 h 5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7" h="56">
                    <a:moveTo>
                      <a:pt x="11" y="52"/>
                    </a:moveTo>
                    <a:cubicBezTo>
                      <a:pt x="11" y="52"/>
                      <a:pt x="12" y="51"/>
                      <a:pt x="13" y="51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17" y="43"/>
                      <a:pt x="18" y="40"/>
                      <a:pt x="18" y="4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1"/>
                      <a:pt x="23" y="33"/>
                      <a:pt x="23" y="33"/>
                    </a:cubicBezTo>
                    <a:cubicBezTo>
                      <a:pt x="24" y="33"/>
                      <a:pt x="25" y="32"/>
                      <a:pt x="25" y="32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3"/>
                      <a:pt x="26" y="34"/>
                      <a:pt x="26" y="34"/>
                    </a:cubicBezTo>
                    <a:cubicBezTo>
                      <a:pt x="26" y="34"/>
                      <a:pt x="27" y="33"/>
                      <a:pt x="27" y="33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3" y="4"/>
                      <a:pt x="33" y="1"/>
                      <a:pt x="32" y="1"/>
                    </a:cubicBezTo>
                    <a:cubicBezTo>
                      <a:pt x="30" y="0"/>
                      <a:pt x="28" y="2"/>
                      <a:pt x="28" y="4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2" y="27"/>
                      <a:pt x="12" y="28"/>
                      <a:pt x="13" y="29"/>
                    </a:cubicBezTo>
                    <a:cubicBezTo>
                      <a:pt x="13" y="29"/>
                      <a:pt x="14" y="28"/>
                      <a:pt x="14" y="28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30"/>
                      <a:pt x="16" y="30"/>
                    </a:cubicBezTo>
                    <a:cubicBezTo>
                      <a:pt x="16" y="30"/>
                      <a:pt x="17" y="29"/>
                      <a:pt x="17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9"/>
                      <a:pt x="13" y="42"/>
                      <a:pt x="12" y="45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1"/>
                      <a:pt x="11" y="52"/>
                      <a:pt x="11" y="5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68" name="Freeform 1172"/>
              <p:cNvSpPr>
                <a:spLocks noChangeArrowheads="1"/>
              </p:cNvSpPr>
              <p:nvPr/>
            </p:nvSpPr>
            <p:spPr bwMode="auto">
              <a:xfrm>
                <a:off x="447" y="1112"/>
                <a:ext cx="19" cy="14"/>
              </a:xfrm>
              <a:custGeom>
                <a:avLst/>
                <a:gdLst>
                  <a:gd name="T0" fmla="*/ 19 w 8"/>
                  <a:gd name="T1" fmla="*/ 9 h 6"/>
                  <a:gd name="T2" fmla="*/ 10 w 8"/>
                  <a:gd name="T3" fmla="*/ 12 h 6"/>
                  <a:gd name="T4" fmla="*/ 2 w 8"/>
                  <a:gd name="T5" fmla="*/ 5 h 6"/>
                  <a:gd name="T6" fmla="*/ 12 w 8"/>
                  <a:gd name="T7" fmla="*/ 2 h 6"/>
                  <a:gd name="T8" fmla="*/ 19 w 8"/>
                  <a:gd name="T9" fmla="*/ 9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6"/>
                  <a:gd name="T17" fmla="*/ 8 w 8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6">
                    <a:moveTo>
                      <a:pt x="8" y="4"/>
                    </a:moveTo>
                    <a:cubicBezTo>
                      <a:pt x="7" y="5"/>
                      <a:pt x="6" y="6"/>
                      <a:pt x="4" y="5"/>
                    </a:cubicBezTo>
                    <a:cubicBezTo>
                      <a:pt x="2" y="5"/>
                      <a:pt x="0" y="3"/>
                      <a:pt x="1" y="2"/>
                    </a:cubicBezTo>
                    <a:cubicBezTo>
                      <a:pt x="1" y="1"/>
                      <a:pt x="3" y="0"/>
                      <a:pt x="5" y="1"/>
                    </a:cubicBezTo>
                    <a:cubicBezTo>
                      <a:pt x="7" y="1"/>
                      <a:pt x="8" y="3"/>
                      <a:pt x="8" y="4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69" name="Freeform 1173"/>
              <p:cNvSpPr>
                <a:spLocks noChangeArrowheads="1"/>
              </p:cNvSpPr>
              <p:nvPr/>
            </p:nvSpPr>
            <p:spPr bwMode="auto">
              <a:xfrm>
                <a:off x="423" y="1112"/>
                <a:ext cx="29" cy="26"/>
              </a:xfrm>
              <a:custGeom>
                <a:avLst/>
                <a:gdLst>
                  <a:gd name="T0" fmla="*/ 27 w 12"/>
                  <a:gd name="T1" fmla="*/ 17 h 11"/>
                  <a:gd name="T2" fmla="*/ 12 w 12"/>
                  <a:gd name="T3" fmla="*/ 26 h 11"/>
                  <a:gd name="T4" fmla="*/ 2 w 12"/>
                  <a:gd name="T5" fmla="*/ 9 h 11"/>
                  <a:gd name="T6" fmla="*/ 19 w 12"/>
                  <a:gd name="T7" fmla="*/ 0 h 11"/>
                  <a:gd name="T8" fmla="*/ 27 w 12"/>
                  <a:gd name="T9" fmla="*/ 17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1"/>
                  <a:gd name="T17" fmla="*/ 12 w 12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1">
                    <a:moveTo>
                      <a:pt x="11" y="7"/>
                    </a:moveTo>
                    <a:cubicBezTo>
                      <a:pt x="11" y="10"/>
                      <a:pt x="8" y="11"/>
                      <a:pt x="5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8" y="0"/>
                    </a:cubicBezTo>
                    <a:cubicBezTo>
                      <a:pt x="11" y="1"/>
                      <a:pt x="12" y="4"/>
                      <a:pt x="11" y="7"/>
                    </a:cubicBezTo>
                    <a:close/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70" name="Freeform 1174"/>
              <p:cNvSpPr>
                <a:spLocks noChangeArrowheads="1"/>
              </p:cNvSpPr>
              <p:nvPr/>
            </p:nvSpPr>
            <p:spPr bwMode="auto">
              <a:xfrm>
                <a:off x="456" y="1119"/>
                <a:ext cx="29" cy="28"/>
              </a:xfrm>
              <a:custGeom>
                <a:avLst/>
                <a:gdLst>
                  <a:gd name="T0" fmla="*/ 27 w 12"/>
                  <a:gd name="T1" fmla="*/ 19 h 12"/>
                  <a:gd name="T2" fmla="*/ 10 w 12"/>
                  <a:gd name="T3" fmla="*/ 26 h 12"/>
                  <a:gd name="T4" fmla="*/ 2 w 12"/>
                  <a:gd name="T5" fmla="*/ 12 h 12"/>
                  <a:gd name="T6" fmla="*/ 19 w 12"/>
                  <a:gd name="T7" fmla="*/ 2 h 12"/>
                  <a:gd name="T8" fmla="*/ 27 w 12"/>
                  <a:gd name="T9" fmla="*/ 19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2"/>
                  <a:gd name="T17" fmla="*/ 12 w 12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2">
                    <a:moveTo>
                      <a:pt x="11" y="8"/>
                    </a:moveTo>
                    <a:cubicBezTo>
                      <a:pt x="10" y="11"/>
                      <a:pt x="7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8" y="1"/>
                    </a:cubicBezTo>
                    <a:cubicBezTo>
                      <a:pt x="10" y="2"/>
                      <a:pt x="12" y="5"/>
                      <a:pt x="11" y="8"/>
                    </a:cubicBez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71" name="Freeform 1175"/>
              <p:cNvSpPr>
                <a:spLocks noChangeArrowheads="1"/>
              </p:cNvSpPr>
              <p:nvPr/>
            </p:nvSpPr>
            <p:spPr bwMode="auto">
              <a:xfrm>
                <a:off x="404" y="1083"/>
                <a:ext cx="34" cy="33"/>
              </a:xfrm>
              <a:custGeom>
                <a:avLst/>
                <a:gdLst>
                  <a:gd name="T0" fmla="*/ 32 w 14"/>
                  <a:gd name="T1" fmla="*/ 21 h 14"/>
                  <a:gd name="T2" fmla="*/ 12 w 14"/>
                  <a:gd name="T3" fmla="*/ 31 h 14"/>
                  <a:gd name="T4" fmla="*/ 2 w 14"/>
                  <a:gd name="T5" fmla="*/ 12 h 14"/>
                  <a:gd name="T6" fmla="*/ 22 w 14"/>
                  <a:gd name="T7" fmla="*/ 2 h 14"/>
                  <a:gd name="T8" fmla="*/ 32 w 14"/>
                  <a:gd name="T9" fmla="*/ 21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14"/>
                  <a:gd name="T17" fmla="*/ 14 w 14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14">
                    <a:moveTo>
                      <a:pt x="13" y="9"/>
                    </a:moveTo>
                    <a:cubicBezTo>
                      <a:pt x="12" y="12"/>
                      <a:pt x="9" y="14"/>
                      <a:pt x="5" y="13"/>
                    </a:cubicBezTo>
                    <a:cubicBezTo>
                      <a:pt x="2" y="12"/>
                      <a:pt x="0" y="8"/>
                      <a:pt x="1" y="5"/>
                    </a:cubicBezTo>
                    <a:cubicBezTo>
                      <a:pt x="2" y="2"/>
                      <a:pt x="6" y="0"/>
                      <a:pt x="9" y="1"/>
                    </a:cubicBezTo>
                    <a:cubicBezTo>
                      <a:pt x="12" y="2"/>
                      <a:pt x="14" y="5"/>
                      <a:pt x="13" y="9"/>
                    </a:cubicBez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72" name="Freeform 1176"/>
              <p:cNvSpPr>
                <a:spLocks noChangeArrowheads="1"/>
              </p:cNvSpPr>
              <p:nvPr/>
            </p:nvSpPr>
            <p:spPr bwMode="auto">
              <a:xfrm>
                <a:off x="478" y="1104"/>
                <a:ext cx="40" cy="38"/>
              </a:xfrm>
              <a:custGeom>
                <a:avLst/>
                <a:gdLst>
                  <a:gd name="T0" fmla="*/ 38 w 17"/>
                  <a:gd name="T1" fmla="*/ 24 h 16"/>
                  <a:gd name="T2" fmla="*/ 16 w 17"/>
                  <a:gd name="T3" fmla="*/ 36 h 16"/>
                  <a:gd name="T4" fmla="*/ 5 w 17"/>
                  <a:gd name="T5" fmla="*/ 14 h 16"/>
                  <a:gd name="T6" fmla="*/ 26 w 17"/>
                  <a:gd name="T7" fmla="*/ 2 h 16"/>
                  <a:gd name="T8" fmla="*/ 38 w 17"/>
                  <a:gd name="T9" fmla="*/ 24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16"/>
                  <a:gd name="T17" fmla="*/ 17 w 17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16">
                    <a:moveTo>
                      <a:pt x="16" y="10"/>
                    </a:moveTo>
                    <a:cubicBezTo>
                      <a:pt x="15" y="14"/>
                      <a:pt x="10" y="16"/>
                      <a:pt x="7" y="15"/>
                    </a:cubicBezTo>
                    <a:cubicBezTo>
                      <a:pt x="3" y="14"/>
                      <a:pt x="0" y="10"/>
                      <a:pt x="2" y="6"/>
                    </a:cubicBezTo>
                    <a:cubicBezTo>
                      <a:pt x="3" y="2"/>
                      <a:pt x="7" y="0"/>
                      <a:pt x="11" y="1"/>
                    </a:cubicBezTo>
                    <a:cubicBezTo>
                      <a:pt x="15" y="2"/>
                      <a:pt x="17" y="6"/>
                      <a:pt x="16" y="10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73" name="Freeform 1177"/>
              <p:cNvSpPr>
                <a:spLocks noEditPoints="1" noChangeArrowheads="1"/>
              </p:cNvSpPr>
              <p:nvPr/>
            </p:nvSpPr>
            <p:spPr bwMode="auto">
              <a:xfrm>
                <a:off x="390" y="1074"/>
                <a:ext cx="133" cy="99"/>
              </a:xfrm>
              <a:custGeom>
                <a:avLst/>
                <a:gdLst>
                  <a:gd name="T0" fmla="*/ 114 w 56"/>
                  <a:gd name="T1" fmla="*/ 26 h 42"/>
                  <a:gd name="T2" fmla="*/ 81 w 56"/>
                  <a:gd name="T3" fmla="*/ 14 h 42"/>
                  <a:gd name="T4" fmla="*/ 74 w 56"/>
                  <a:gd name="T5" fmla="*/ 14 h 42"/>
                  <a:gd name="T6" fmla="*/ 40 w 56"/>
                  <a:gd name="T7" fmla="*/ 5 h 42"/>
                  <a:gd name="T8" fmla="*/ 14 w 56"/>
                  <a:gd name="T9" fmla="*/ 68 h 42"/>
                  <a:gd name="T10" fmla="*/ 45 w 56"/>
                  <a:gd name="T11" fmla="*/ 64 h 42"/>
                  <a:gd name="T12" fmla="*/ 69 w 56"/>
                  <a:gd name="T13" fmla="*/ 57 h 42"/>
                  <a:gd name="T14" fmla="*/ 83 w 56"/>
                  <a:gd name="T15" fmla="*/ 73 h 42"/>
                  <a:gd name="T16" fmla="*/ 128 w 56"/>
                  <a:gd name="T17" fmla="*/ 57 h 42"/>
                  <a:gd name="T18" fmla="*/ 38 w 56"/>
                  <a:gd name="T19" fmla="*/ 31 h 42"/>
                  <a:gd name="T20" fmla="*/ 31 w 56"/>
                  <a:gd name="T21" fmla="*/ 35 h 42"/>
                  <a:gd name="T22" fmla="*/ 26 w 56"/>
                  <a:gd name="T23" fmla="*/ 33 h 42"/>
                  <a:gd name="T24" fmla="*/ 21 w 56"/>
                  <a:gd name="T25" fmla="*/ 26 h 42"/>
                  <a:gd name="T26" fmla="*/ 24 w 56"/>
                  <a:gd name="T27" fmla="*/ 21 h 42"/>
                  <a:gd name="T28" fmla="*/ 31 w 56"/>
                  <a:gd name="T29" fmla="*/ 16 h 42"/>
                  <a:gd name="T30" fmla="*/ 36 w 56"/>
                  <a:gd name="T31" fmla="*/ 19 h 42"/>
                  <a:gd name="T32" fmla="*/ 40 w 56"/>
                  <a:gd name="T33" fmla="*/ 26 h 42"/>
                  <a:gd name="T34" fmla="*/ 38 w 56"/>
                  <a:gd name="T35" fmla="*/ 31 h 42"/>
                  <a:gd name="T36" fmla="*/ 38 w 56"/>
                  <a:gd name="T37" fmla="*/ 47 h 42"/>
                  <a:gd name="T38" fmla="*/ 57 w 56"/>
                  <a:gd name="T39" fmla="*/ 54 h 42"/>
                  <a:gd name="T40" fmla="*/ 69 w 56"/>
                  <a:gd name="T41" fmla="*/ 47 h 42"/>
                  <a:gd name="T42" fmla="*/ 64 w 56"/>
                  <a:gd name="T43" fmla="*/ 45 h 42"/>
                  <a:gd name="T44" fmla="*/ 71 w 56"/>
                  <a:gd name="T45" fmla="*/ 45 h 42"/>
                  <a:gd name="T46" fmla="*/ 69 w 56"/>
                  <a:gd name="T47" fmla="*/ 47 h 42"/>
                  <a:gd name="T48" fmla="*/ 71 w 56"/>
                  <a:gd name="T49" fmla="*/ 59 h 42"/>
                  <a:gd name="T50" fmla="*/ 90 w 56"/>
                  <a:gd name="T51" fmla="*/ 64 h 42"/>
                  <a:gd name="T52" fmla="*/ 100 w 56"/>
                  <a:gd name="T53" fmla="*/ 50 h 42"/>
                  <a:gd name="T54" fmla="*/ 102 w 56"/>
                  <a:gd name="T55" fmla="*/ 42 h 42"/>
                  <a:gd name="T56" fmla="*/ 100 w 56"/>
                  <a:gd name="T57" fmla="*/ 50 h 42"/>
                  <a:gd name="T58" fmla="*/ 102 w 56"/>
                  <a:gd name="T59" fmla="*/ 57 h 42"/>
                  <a:gd name="T60" fmla="*/ 109 w 56"/>
                  <a:gd name="T61" fmla="*/ 59 h 42"/>
                  <a:gd name="T62" fmla="*/ 109 w 56"/>
                  <a:gd name="T63" fmla="*/ 45 h 42"/>
                  <a:gd name="T64" fmla="*/ 112 w 56"/>
                  <a:gd name="T65" fmla="*/ 38 h 42"/>
                  <a:gd name="T66" fmla="*/ 109 w 56"/>
                  <a:gd name="T67" fmla="*/ 45 h 42"/>
                  <a:gd name="T68" fmla="*/ 114 w 56"/>
                  <a:gd name="T69" fmla="*/ 52 h 42"/>
                  <a:gd name="T70" fmla="*/ 119 w 56"/>
                  <a:gd name="T71" fmla="*/ 52 h 4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6"/>
                  <a:gd name="T109" fmla="*/ 0 h 42"/>
                  <a:gd name="T110" fmla="*/ 56 w 56"/>
                  <a:gd name="T111" fmla="*/ 42 h 4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6" h="42">
                    <a:moveTo>
                      <a:pt x="48" y="11"/>
                    </a:moveTo>
                    <a:cubicBezTo>
                      <a:pt x="48" y="11"/>
                      <a:pt x="48" y="11"/>
                      <a:pt x="48" y="11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2" y="0"/>
                      <a:pt x="6" y="3"/>
                      <a:pt x="5" y="9"/>
                    </a:cubicBezTo>
                    <a:cubicBezTo>
                      <a:pt x="3" y="15"/>
                      <a:pt x="0" y="27"/>
                      <a:pt x="6" y="29"/>
                    </a:cubicBezTo>
                    <a:cubicBezTo>
                      <a:pt x="8" y="30"/>
                      <a:pt x="12" y="28"/>
                      <a:pt x="16" y="25"/>
                    </a:cubicBezTo>
                    <a:cubicBezTo>
                      <a:pt x="17" y="26"/>
                      <a:pt x="18" y="27"/>
                      <a:pt x="19" y="27"/>
                    </a:cubicBezTo>
                    <a:cubicBezTo>
                      <a:pt x="22" y="28"/>
                      <a:pt x="25" y="26"/>
                      <a:pt x="26" y="23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8" y="27"/>
                      <a:pt x="29" y="30"/>
                      <a:pt x="32" y="31"/>
                    </a:cubicBezTo>
                    <a:cubicBezTo>
                      <a:pt x="33" y="31"/>
                      <a:pt x="34" y="31"/>
                      <a:pt x="35" y="31"/>
                    </a:cubicBezTo>
                    <a:cubicBezTo>
                      <a:pt x="37" y="35"/>
                      <a:pt x="39" y="39"/>
                      <a:pt x="42" y="40"/>
                    </a:cubicBezTo>
                    <a:cubicBezTo>
                      <a:pt x="48" y="42"/>
                      <a:pt x="52" y="30"/>
                      <a:pt x="54" y="24"/>
                    </a:cubicBezTo>
                    <a:cubicBezTo>
                      <a:pt x="56" y="19"/>
                      <a:pt x="53" y="13"/>
                      <a:pt x="48" y="11"/>
                    </a:cubicBezTo>
                    <a:close/>
                    <a:moveTo>
                      <a:pt x="16" y="13"/>
                    </a:moveTo>
                    <a:cubicBezTo>
                      <a:pt x="14" y="12"/>
                      <a:pt x="14" y="12"/>
                      <a:pt x="14" y="12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2" y="16"/>
                      <a:pt x="11" y="16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1"/>
                      <a:pt x="8" y="10"/>
                      <a:pt x="8" y="10"/>
                    </a:cubicBezTo>
                    <a:cubicBezTo>
                      <a:pt x="8" y="9"/>
                      <a:pt x="9" y="9"/>
                      <a:pt x="10" y="9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6"/>
                      <a:pt x="14" y="6"/>
                      <a:pt x="14" y="6"/>
                    </a:cubicBezTo>
                    <a:cubicBezTo>
                      <a:pt x="15" y="6"/>
                      <a:pt x="15" y="7"/>
                      <a:pt x="15" y="8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8" y="12"/>
                      <a:pt x="18" y="12"/>
                    </a:cubicBezTo>
                    <a:cubicBezTo>
                      <a:pt x="17" y="13"/>
                      <a:pt x="17" y="13"/>
                      <a:pt x="16" y="13"/>
                    </a:cubicBezTo>
                    <a:close/>
                    <a:moveTo>
                      <a:pt x="19" y="26"/>
                    </a:moveTo>
                    <a:cubicBezTo>
                      <a:pt x="17" y="25"/>
                      <a:pt x="16" y="23"/>
                      <a:pt x="16" y="20"/>
                    </a:cubicBezTo>
                    <a:cubicBezTo>
                      <a:pt x="17" y="18"/>
                      <a:pt x="19" y="17"/>
                      <a:pt x="22" y="18"/>
                    </a:cubicBezTo>
                    <a:cubicBezTo>
                      <a:pt x="24" y="18"/>
                      <a:pt x="25" y="21"/>
                      <a:pt x="24" y="23"/>
                    </a:cubicBezTo>
                    <a:cubicBezTo>
                      <a:pt x="24" y="25"/>
                      <a:pt x="21" y="26"/>
                      <a:pt x="19" y="26"/>
                    </a:cubicBezTo>
                    <a:close/>
                    <a:moveTo>
                      <a:pt x="29" y="20"/>
                    </a:move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20"/>
                      <a:pt x="30" y="20"/>
                      <a:pt x="30" y="20"/>
                    </a:cubicBezTo>
                    <a:lnTo>
                      <a:pt x="29" y="20"/>
                    </a:lnTo>
                    <a:close/>
                    <a:moveTo>
                      <a:pt x="33" y="30"/>
                    </a:moveTo>
                    <a:cubicBezTo>
                      <a:pt x="30" y="29"/>
                      <a:pt x="29" y="27"/>
                      <a:pt x="30" y="25"/>
                    </a:cubicBezTo>
                    <a:cubicBezTo>
                      <a:pt x="30" y="22"/>
                      <a:pt x="33" y="21"/>
                      <a:pt x="35" y="22"/>
                    </a:cubicBezTo>
                    <a:cubicBezTo>
                      <a:pt x="37" y="22"/>
                      <a:pt x="38" y="25"/>
                      <a:pt x="38" y="27"/>
                    </a:cubicBezTo>
                    <a:cubicBezTo>
                      <a:pt x="37" y="29"/>
                      <a:pt x="35" y="30"/>
                      <a:pt x="33" y="30"/>
                    </a:cubicBezTo>
                    <a:close/>
                    <a:moveTo>
                      <a:pt x="42" y="21"/>
                    </a:moveTo>
                    <a:cubicBezTo>
                      <a:pt x="41" y="21"/>
                      <a:pt x="40" y="20"/>
                      <a:pt x="41" y="19"/>
                    </a:cubicBezTo>
                    <a:cubicBezTo>
                      <a:pt x="41" y="19"/>
                      <a:pt x="42" y="18"/>
                      <a:pt x="43" y="18"/>
                    </a:cubicBezTo>
                    <a:cubicBezTo>
                      <a:pt x="43" y="19"/>
                      <a:pt x="44" y="20"/>
                      <a:pt x="44" y="20"/>
                    </a:cubicBezTo>
                    <a:cubicBezTo>
                      <a:pt x="43" y="21"/>
                      <a:pt x="42" y="22"/>
                      <a:pt x="42" y="21"/>
                    </a:cubicBezTo>
                    <a:close/>
                    <a:moveTo>
                      <a:pt x="44" y="26"/>
                    </a:moveTo>
                    <a:cubicBezTo>
                      <a:pt x="43" y="26"/>
                      <a:pt x="43" y="25"/>
                      <a:pt x="43" y="24"/>
                    </a:cubicBezTo>
                    <a:cubicBezTo>
                      <a:pt x="43" y="23"/>
                      <a:pt x="44" y="23"/>
                      <a:pt x="45" y="23"/>
                    </a:cubicBezTo>
                    <a:cubicBezTo>
                      <a:pt x="46" y="23"/>
                      <a:pt x="46" y="24"/>
                      <a:pt x="46" y="25"/>
                    </a:cubicBezTo>
                    <a:cubicBezTo>
                      <a:pt x="46" y="26"/>
                      <a:pt x="45" y="26"/>
                      <a:pt x="44" y="26"/>
                    </a:cubicBezTo>
                    <a:close/>
                    <a:moveTo>
                      <a:pt x="46" y="19"/>
                    </a:moveTo>
                    <a:cubicBezTo>
                      <a:pt x="45" y="19"/>
                      <a:pt x="45" y="18"/>
                      <a:pt x="45" y="17"/>
                    </a:cubicBezTo>
                    <a:cubicBezTo>
                      <a:pt x="45" y="16"/>
                      <a:pt x="46" y="16"/>
                      <a:pt x="47" y="16"/>
                    </a:cubicBezTo>
                    <a:cubicBezTo>
                      <a:pt x="48" y="16"/>
                      <a:pt x="48" y="17"/>
                      <a:pt x="48" y="18"/>
                    </a:cubicBezTo>
                    <a:cubicBezTo>
                      <a:pt x="48" y="19"/>
                      <a:pt x="47" y="19"/>
                      <a:pt x="46" y="19"/>
                    </a:cubicBezTo>
                    <a:close/>
                    <a:moveTo>
                      <a:pt x="49" y="23"/>
                    </a:moveTo>
                    <a:cubicBezTo>
                      <a:pt x="48" y="23"/>
                      <a:pt x="47" y="22"/>
                      <a:pt x="48" y="22"/>
                    </a:cubicBezTo>
                    <a:cubicBezTo>
                      <a:pt x="48" y="21"/>
                      <a:pt x="49" y="20"/>
                      <a:pt x="49" y="21"/>
                    </a:cubicBezTo>
                    <a:cubicBezTo>
                      <a:pt x="50" y="21"/>
                      <a:pt x="51" y="22"/>
                      <a:pt x="50" y="22"/>
                    </a:cubicBezTo>
                    <a:cubicBezTo>
                      <a:pt x="50" y="23"/>
                      <a:pt x="49" y="24"/>
                      <a:pt x="49" y="2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74" name="Freeform 1178"/>
              <p:cNvSpPr>
                <a:spLocks noEditPoints="1" noChangeArrowheads="1"/>
              </p:cNvSpPr>
              <p:nvPr/>
            </p:nvSpPr>
            <p:spPr bwMode="auto">
              <a:xfrm>
                <a:off x="464" y="1019"/>
                <a:ext cx="35" cy="74"/>
              </a:xfrm>
              <a:custGeom>
                <a:avLst/>
                <a:gdLst>
                  <a:gd name="T0" fmla="*/ 2 w 15"/>
                  <a:gd name="T1" fmla="*/ 74 h 31"/>
                  <a:gd name="T2" fmla="*/ 0 w 15"/>
                  <a:gd name="T3" fmla="*/ 74 h 31"/>
                  <a:gd name="T4" fmla="*/ 2 w 15"/>
                  <a:gd name="T5" fmla="*/ 72 h 31"/>
                  <a:gd name="T6" fmla="*/ 7 w 15"/>
                  <a:gd name="T7" fmla="*/ 55 h 31"/>
                  <a:gd name="T8" fmla="*/ 19 w 15"/>
                  <a:gd name="T9" fmla="*/ 45 h 31"/>
                  <a:gd name="T10" fmla="*/ 28 w 15"/>
                  <a:gd name="T11" fmla="*/ 38 h 31"/>
                  <a:gd name="T12" fmla="*/ 28 w 15"/>
                  <a:gd name="T13" fmla="*/ 29 h 31"/>
                  <a:gd name="T14" fmla="*/ 28 w 15"/>
                  <a:gd name="T15" fmla="*/ 26 h 31"/>
                  <a:gd name="T16" fmla="*/ 26 w 15"/>
                  <a:gd name="T17" fmla="*/ 29 h 31"/>
                  <a:gd name="T18" fmla="*/ 21 w 15"/>
                  <a:gd name="T19" fmla="*/ 31 h 31"/>
                  <a:gd name="T20" fmla="*/ 16 w 15"/>
                  <a:gd name="T21" fmla="*/ 29 h 31"/>
                  <a:gd name="T22" fmla="*/ 16 w 15"/>
                  <a:gd name="T23" fmla="*/ 24 h 31"/>
                  <a:gd name="T24" fmla="*/ 23 w 15"/>
                  <a:gd name="T25" fmla="*/ 21 h 31"/>
                  <a:gd name="T26" fmla="*/ 28 w 15"/>
                  <a:gd name="T27" fmla="*/ 24 h 31"/>
                  <a:gd name="T28" fmla="*/ 30 w 15"/>
                  <a:gd name="T29" fmla="*/ 14 h 31"/>
                  <a:gd name="T30" fmla="*/ 33 w 15"/>
                  <a:gd name="T31" fmla="*/ 0 h 31"/>
                  <a:gd name="T32" fmla="*/ 35 w 15"/>
                  <a:gd name="T33" fmla="*/ 0 h 31"/>
                  <a:gd name="T34" fmla="*/ 35 w 15"/>
                  <a:gd name="T35" fmla="*/ 0 h 31"/>
                  <a:gd name="T36" fmla="*/ 35 w 15"/>
                  <a:gd name="T37" fmla="*/ 14 h 31"/>
                  <a:gd name="T38" fmla="*/ 30 w 15"/>
                  <a:gd name="T39" fmla="*/ 24 h 31"/>
                  <a:gd name="T40" fmla="*/ 30 w 15"/>
                  <a:gd name="T41" fmla="*/ 26 h 31"/>
                  <a:gd name="T42" fmla="*/ 30 w 15"/>
                  <a:gd name="T43" fmla="*/ 38 h 31"/>
                  <a:gd name="T44" fmla="*/ 21 w 15"/>
                  <a:gd name="T45" fmla="*/ 48 h 31"/>
                  <a:gd name="T46" fmla="*/ 9 w 15"/>
                  <a:gd name="T47" fmla="*/ 57 h 31"/>
                  <a:gd name="T48" fmla="*/ 5 w 15"/>
                  <a:gd name="T49" fmla="*/ 72 h 31"/>
                  <a:gd name="T50" fmla="*/ 5 w 15"/>
                  <a:gd name="T51" fmla="*/ 74 h 31"/>
                  <a:gd name="T52" fmla="*/ 2 w 15"/>
                  <a:gd name="T53" fmla="*/ 74 h 31"/>
                  <a:gd name="T54" fmla="*/ 26 w 15"/>
                  <a:gd name="T55" fmla="*/ 26 h 31"/>
                  <a:gd name="T56" fmla="*/ 23 w 15"/>
                  <a:gd name="T57" fmla="*/ 24 h 31"/>
                  <a:gd name="T58" fmla="*/ 19 w 15"/>
                  <a:gd name="T59" fmla="*/ 26 h 31"/>
                  <a:gd name="T60" fmla="*/ 19 w 15"/>
                  <a:gd name="T61" fmla="*/ 26 h 31"/>
                  <a:gd name="T62" fmla="*/ 21 w 15"/>
                  <a:gd name="T63" fmla="*/ 29 h 31"/>
                  <a:gd name="T64" fmla="*/ 23 w 15"/>
                  <a:gd name="T65" fmla="*/ 26 h 31"/>
                  <a:gd name="T66" fmla="*/ 26 w 15"/>
                  <a:gd name="T67" fmla="*/ 26 h 3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5"/>
                  <a:gd name="T103" fmla="*/ 0 h 31"/>
                  <a:gd name="T104" fmla="*/ 15 w 15"/>
                  <a:gd name="T105" fmla="*/ 31 h 3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5" h="31">
                    <a:moveTo>
                      <a:pt x="1" y="31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0" y="30"/>
                      <a:pt x="1" y="30"/>
                      <a:pt x="1" y="30"/>
                    </a:cubicBezTo>
                    <a:cubicBezTo>
                      <a:pt x="1" y="27"/>
                      <a:pt x="2" y="25"/>
                      <a:pt x="3" y="23"/>
                    </a:cubicBezTo>
                    <a:cubicBezTo>
                      <a:pt x="5" y="22"/>
                      <a:pt x="6" y="21"/>
                      <a:pt x="8" y="19"/>
                    </a:cubicBezTo>
                    <a:cubicBezTo>
                      <a:pt x="10" y="18"/>
                      <a:pt x="12" y="17"/>
                      <a:pt x="12" y="16"/>
                    </a:cubicBezTo>
                    <a:cubicBezTo>
                      <a:pt x="13" y="14"/>
                      <a:pt x="13" y="13"/>
                      <a:pt x="12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8" y="13"/>
                      <a:pt x="8" y="12"/>
                      <a:pt x="7" y="12"/>
                    </a:cubicBezTo>
                    <a:cubicBezTo>
                      <a:pt x="7" y="11"/>
                      <a:pt x="7" y="11"/>
                      <a:pt x="7" y="10"/>
                    </a:cubicBezTo>
                    <a:cubicBezTo>
                      <a:pt x="8" y="9"/>
                      <a:pt x="10" y="9"/>
                      <a:pt x="10" y="9"/>
                    </a:cubicBezTo>
                    <a:cubicBezTo>
                      <a:pt x="11" y="9"/>
                      <a:pt x="11" y="9"/>
                      <a:pt x="12" y="10"/>
                    </a:cubicBezTo>
                    <a:cubicBezTo>
                      <a:pt x="12" y="9"/>
                      <a:pt x="13" y="7"/>
                      <a:pt x="13" y="6"/>
                    </a:cubicBezTo>
                    <a:cubicBezTo>
                      <a:pt x="14" y="4"/>
                      <a:pt x="14" y="3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3"/>
                      <a:pt x="15" y="4"/>
                      <a:pt x="15" y="6"/>
                    </a:cubicBezTo>
                    <a:cubicBezTo>
                      <a:pt x="14" y="8"/>
                      <a:pt x="13" y="9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3"/>
                      <a:pt x="14" y="14"/>
                      <a:pt x="13" y="16"/>
                    </a:cubicBezTo>
                    <a:cubicBezTo>
                      <a:pt x="13" y="18"/>
                      <a:pt x="11" y="19"/>
                      <a:pt x="9" y="20"/>
                    </a:cubicBezTo>
                    <a:cubicBezTo>
                      <a:pt x="7" y="21"/>
                      <a:pt x="5" y="23"/>
                      <a:pt x="4" y="24"/>
                    </a:cubicBezTo>
                    <a:cubicBezTo>
                      <a:pt x="3" y="26"/>
                      <a:pt x="2" y="28"/>
                      <a:pt x="2" y="30"/>
                    </a:cubicBezTo>
                    <a:cubicBezTo>
                      <a:pt x="2" y="30"/>
                      <a:pt x="2" y="31"/>
                      <a:pt x="2" y="31"/>
                    </a:cubicBezTo>
                    <a:lnTo>
                      <a:pt x="1" y="31"/>
                    </a:lnTo>
                    <a:close/>
                    <a:moveTo>
                      <a:pt x="11" y="11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9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10" y="11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75" name="Freeform 1179"/>
              <p:cNvSpPr>
                <a:spLocks noChangeArrowheads="1"/>
              </p:cNvSpPr>
              <p:nvPr/>
            </p:nvSpPr>
            <p:spPr bwMode="auto">
              <a:xfrm>
                <a:off x="745" y="645"/>
                <a:ext cx="95" cy="45"/>
              </a:xfrm>
              <a:custGeom>
                <a:avLst/>
                <a:gdLst>
                  <a:gd name="T0" fmla="*/ 93 w 40"/>
                  <a:gd name="T1" fmla="*/ 43 h 19"/>
                  <a:gd name="T2" fmla="*/ 48 w 40"/>
                  <a:gd name="T3" fmla="*/ 19 h 19"/>
                  <a:gd name="T4" fmla="*/ 0 w 40"/>
                  <a:gd name="T5" fmla="*/ 2 h 19"/>
                  <a:gd name="T6" fmla="*/ 0 w 40"/>
                  <a:gd name="T7" fmla="*/ 2 h 19"/>
                  <a:gd name="T8" fmla="*/ 0 w 40"/>
                  <a:gd name="T9" fmla="*/ 2 h 19"/>
                  <a:gd name="T10" fmla="*/ 43 w 40"/>
                  <a:gd name="T11" fmla="*/ 28 h 19"/>
                  <a:gd name="T12" fmla="*/ 93 w 40"/>
                  <a:gd name="T13" fmla="*/ 45 h 19"/>
                  <a:gd name="T14" fmla="*/ 93 w 40"/>
                  <a:gd name="T15" fmla="*/ 45 h 19"/>
                  <a:gd name="T16" fmla="*/ 93 w 40"/>
                  <a:gd name="T17" fmla="*/ 43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0"/>
                  <a:gd name="T28" fmla="*/ 0 h 19"/>
                  <a:gd name="T29" fmla="*/ 40 w 40"/>
                  <a:gd name="T30" fmla="*/ 19 h 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0" h="19">
                    <a:moveTo>
                      <a:pt x="39" y="18"/>
                    </a:moveTo>
                    <a:cubicBezTo>
                      <a:pt x="40" y="18"/>
                      <a:pt x="31" y="13"/>
                      <a:pt x="20" y="8"/>
                    </a:cubicBezTo>
                    <a:cubicBezTo>
                      <a:pt x="9" y="3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9" y="8"/>
                      <a:pt x="18" y="12"/>
                    </a:cubicBezTo>
                    <a:cubicBezTo>
                      <a:pt x="28" y="17"/>
                      <a:pt x="36" y="19"/>
                      <a:pt x="39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9"/>
                      <a:pt x="39" y="19"/>
                      <a:pt x="39" y="18"/>
                    </a:cubicBezTo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76" name="Freeform 1180"/>
              <p:cNvSpPr>
                <a:spLocks noEditPoints="1" noChangeArrowheads="1"/>
              </p:cNvSpPr>
              <p:nvPr/>
            </p:nvSpPr>
            <p:spPr bwMode="auto">
              <a:xfrm>
                <a:off x="762" y="602"/>
                <a:ext cx="99" cy="74"/>
              </a:xfrm>
              <a:custGeom>
                <a:avLst/>
                <a:gdLst>
                  <a:gd name="T0" fmla="*/ 97 w 42"/>
                  <a:gd name="T1" fmla="*/ 50 h 31"/>
                  <a:gd name="T2" fmla="*/ 87 w 42"/>
                  <a:gd name="T3" fmla="*/ 43 h 31"/>
                  <a:gd name="T4" fmla="*/ 87 w 42"/>
                  <a:gd name="T5" fmla="*/ 41 h 31"/>
                  <a:gd name="T6" fmla="*/ 90 w 42"/>
                  <a:gd name="T7" fmla="*/ 38 h 31"/>
                  <a:gd name="T8" fmla="*/ 87 w 42"/>
                  <a:gd name="T9" fmla="*/ 36 h 31"/>
                  <a:gd name="T10" fmla="*/ 14 w 42"/>
                  <a:gd name="T11" fmla="*/ 2 h 31"/>
                  <a:gd name="T12" fmla="*/ 9 w 42"/>
                  <a:gd name="T13" fmla="*/ 2 h 31"/>
                  <a:gd name="T14" fmla="*/ 9 w 42"/>
                  <a:gd name="T15" fmla="*/ 5 h 31"/>
                  <a:gd name="T16" fmla="*/ 28 w 42"/>
                  <a:gd name="T17" fmla="*/ 69 h 31"/>
                  <a:gd name="T18" fmla="*/ 66 w 42"/>
                  <a:gd name="T19" fmla="*/ 67 h 31"/>
                  <a:gd name="T20" fmla="*/ 94 w 42"/>
                  <a:gd name="T21" fmla="*/ 62 h 31"/>
                  <a:gd name="T22" fmla="*/ 97 w 42"/>
                  <a:gd name="T23" fmla="*/ 50 h 31"/>
                  <a:gd name="T24" fmla="*/ 90 w 42"/>
                  <a:gd name="T25" fmla="*/ 57 h 31"/>
                  <a:gd name="T26" fmla="*/ 75 w 42"/>
                  <a:gd name="T27" fmla="*/ 60 h 31"/>
                  <a:gd name="T28" fmla="*/ 83 w 42"/>
                  <a:gd name="T29" fmla="*/ 50 h 31"/>
                  <a:gd name="T30" fmla="*/ 90 w 42"/>
                  <a:gd name="T31" fmla="*/ 53 h 31"/>
                  <a:gd name="T32" fmla="*/ 90 w 42"/>
                  <a:gd name="T33" fmla="*/ 57 h 3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2"/>
                  <a:gd name="T52" fmla="*/ 0 h 31"/>
                  <a:gd name="T53" fmla="*/ 42 w 42"/>
                  <a:gd name="T54" fmla="*/ 31 h 3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2" h="31">
                    <a:moveTo>
                      <a:pt x="41" y="21"/>
                    </a:moveTo>
                    <a:cubicBezTo>
                      <a:pt x="41" y="19"/>
                      <a:pt x="39" y="18"/>
                      <a:pt x="37" y="18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5"/>
                      <a:pt x="37" y="15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5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0" y="11"/>
                      <a:pt x="0" y="23"/>
                      <a:pt x="12" y="29"/>
                    </a:cubicBezTo>
                    <a:cubicBezTo>
                      <a:pt x="18" y="31"/>
                      <a:pt x="24" y="31"/>
                      <a:pt x="28" y="28"/>
                    </a:cubicBezTo>
                    <a:cubicBezTo>
                      <a:pt x="33" y="29"/>
                      <a:pt x="38" y="29"/>
                      <a:pt x="40" y="26"/>
                    </a:cubicBezTo>
                    <a:cubicBezTo>
                      <a:pt x="41" y="25"/>
                      <a:pt x="42" y="24"/>
                      <a:pt x="41" y="21"/>
                    </a:cubicBezTo>
                    <a:moveTo>
                      <a:pt x="38" y="24"/>
                    </a:moveTo>
                    <a:cubicBezTo>
                      <a:pt x="37" y="25"/>
                      <a:pt x="34" y="25"/>
                      <a:pt x="32" y="25"/>
                    </a:cubicBezTo>
                    <a:cubicBezTo>
                      <a:pt x="33" y="24"/>
                      <a:pt x="34" y="22"/>
                      <a:pt x="35" y="21"/>
                    </a:cubicBezTo>
                    <a:cubicBezTo>
                      <a:pt x="37" y="21"/>
                      <a:pt x="38" y="21"/>
                      <a:pt x="38" y="22"/>
                    </a:cubicBezTo>
                    <a:cubicBezTo>
                      <a:pt x="38" y="23"/>
                      <a:pt x="38" y="24"/>
                      <a:pt x="38" y="24"/>
                    </a:cubicBezTo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77" name="Freeform 1181"/>
              <p:cNvSpPr>
                <a:spLocks noEditPoints="1" noChangeArrowheads="1"/>
              </p:cNvSpPr>
              <p:nvPr/>
            </p:nvSpPr>
            <p:spPr bwMode="auto">
              <a:xfrm>
                <a:off x="750" y="647"/>
                <a:ext cx="87" cy="40"/>
              </a:xfrm>
              <a:custGeom>
                <a:avLst/>
                <a:gdLst>
                  <a:gd name="T0" fmla="*/ 87 w 37"/>
                  <a:gd name="T1" fmla="*/ 40 h 17"/>
                  <a:gd name="T2" fmla="*/ 87 w 37"/>
                  <a:gd name="T3" fmla="*/ 40 h 17"/>
                  <a:gd name="T4" fmla="*/ 87 w 37"/>
                  <a:gd name="T5" fmla="*/ 40 h 17"/>
                  <a:gd name="T6" fmla="*/ 0 w 37"/>
                  <a:gd name="T7" fmla="*/ 0 h 17"/>
                  <a:gd name="T8" fmla="*/ 0 w 37"/>
                  <a:gd name="T9" fmla="*/ 0 h 17"/>
                  <a:gd name="T10" fmla="*/ 0 w 37"/>
                  <a:gd name="T11" fmla="*/ 0 h 17"/>
                  <a:gd name="T12" fmla="*/ 0 w 37"/>
                  <a:gd name="T13" fmla="*/ 0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"/>
                  <a:gd name="T22" fmla="*/ 0 h 17"/>
                  <a:gd name="T23" fmla="*/ 37 w 37"/>
                  <a:gd name="T24" fmla="*/ 17 h 1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" h="17">
                    <a:moveTo>
                      <a:pt x="37" y="17"/>
                    </a:move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78" name="Freeform 1182"/>
              <p:cNvSpPr>
                <a:spLocks noChangeArrowheads="1"/>
              </p:cNvSpPr>
              <p:nvPr/>
            </p:nvSpPr>
            <p:spPr bwMode="auto">
              <a:xfrm>
                <a:off x="745" y="645"/>
                <a:ext cx="92" cy="45"/>
              </a:xfrm>
              <a:custGeom>
                <a:avLst/>
                <a:gdLst>
                  <a:gd name="T0" fmla="*/ 0 w 39"/>
                  <a:gd name="T1" fmla="*/ 0 h 19"/>
                  <a:gd name="T2" fmla="*/ 0 w 39"/>
                  <a:gd name="T3" fmla="*/ 2 h 19"/>
                  <a:gd name="T4" fmla="*/ 0 w 39"/>
                  <a:gd name="T5" fmla="*/ 2 h 19"/>
                  <a:gd name="T6" fmla="*/ 0 w 39"/>
                  <a:gd name="T7" fmla="*/ 2 h 19"/>
                  <a:gd name="T8" fmla="*/ 0 w 39"/>
                  <a:gd name="T9" fmla="*/ 2 h 19"/>
                  <a:gd name="T10" fmla="*/ 42 w 39"/>
                  <a:gd name="T11" fmla="*/ 28 h 19"/>
                  <a:gd name="T12" fmla="*/ 90 w 39"/>
                  <a:gd name="T13" fmla="*/ 45 h 19"/>
                  <a:gd name="T14" fmla="*/ 92 w 39"/>
                  <a:gd name="T15" fmla="*/ 45 h 19"/>
                  <a:gd name="T16" fmla="*/ 92 w 39"/>
                  <a:gd name="T17" fmla="*/ 45 h 19"/>
                  <a:gd name="T18" fmla="*/ 92 w 39"/>
                  <a:gd name="T19" fmla="*/ 45 h 19"/>
                  <a:gd name="T20" fmla="*/ 92 w 39"/>
                  <a:gd name="T21" fmla="*/ 45 h 19"/>
                  <a:gd name="T22" fmla="*/ 92 w 39"/>
                  <a:gd name="T23" fmla="*/ 43 h 19"/>
                  <a:gd name="T24" fmla="*/ 92 w 39"/>
                  <a:gd name="T25" fmla="*/ 43 h 19"/>
                  <a:gd name="T26" fmla="*/ 92 w 39"/>
                  <a:gd name="T27" fmla="*/ 43 h 19"/>
                  <a:gd name="T28" fmla="*/ 90 w 39"/>
                  <a:gd name="T29" fmla="*/ 40 h 19"/>
                  <a:gd name="T30" fmla="*/ 45 w 39"/>
                  <a:gd name="T31" fmla="*/ 26 h 19"/>
                  <a:gd name="T32" fmla="*/ 5 w 39"/>
                  <a:gd name="T33" fmla="*/ 2 h 19"/>
                  <a:gd name="T34" fmla="*/ 5 w 39"/>
                  <a:gd name="T35" fmla="*/ 2 h 19"/>
                  <a:gd name="T36" fmla="*/ 0 w 39"/>
                  <a:gd name="T37" fmla="*/ 0 h 1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9"/>
                  <a:gd name="T58" fmla="*/ 0 h 19"/>
                  <a:gd name="T59" fmla="*/ 39 w 39"/>
                  <a:gd name="T60" fmla="*/ 19 h 1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9" h="19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9" y="8"/>
                      <a:pt x="18" y="12"/>
                    </a:cubicBezTo>
                    <a:cubicBezTo>
                      <a:pt x="27" y="16"/>
                      <a:pt x="34" y="19"/>
                      <a:pt x="38" y="19"/>
                    </a:cubicBezTo>
                    <a:cubicBezTo>
                      <a:pt x="38" y="19"/>
                      <a:pt x="38" y="19"/>
                      <a:pt x="39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9"/>
                      <a:pt x="39" y="19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8"/>
                      <a:pt x="39" y="18"/>
                      <a:pt x="38" y="17"/>
                    </a:cubicBezTo>
                    <a:cubicBezTo>
                      <a:pt x="35" y="17"/>
                      <a:pt x="27" y="15"/>
                      <a:pt x="19" y="11"/>
                    </a:cubicBezTo>
                    <a:cubicBezTo>
                      <a:pt x="11" y="7"/>
                      <a:pt x="5" y="3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C812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79" name="Freeform 1183"/>
              <p:cNvSpPr>
                <a:spLocks noChangeArrowheads="1"/>
              </p:cNvSpPr>
              <p:nvPr/>
            </p:nvSpPr>
            <p:spPr bwMode="auto">
              <a:xfrm>
                <a:off x="766" y="604"/>
                <a:ext cx="19" cy="27"/>
              </a:xfrm>
              <a:custGeom>
                <a:avLst/>
                <a:gdLst>
                  <a:gd name="T0" fmla="*/ 7 w 8"/>
                  <a:gd name="T1" fmla="*/ 0 h 11"/>
                  <a:gd name="T2" fmla="*/ 5 w 8"/>
                  <a:gd name="T3" fmla="*/ 0 h 11"/>
                  <a:gd name="T4" fmla="*/ 5 w 8"/>
                  <a:gd name="T5" fmla="*/ 2 h 11"/>
                  <a:gd name="T6" fmla="*/ 0 w 8"/>
                  <a:gd name="T7" fmla="*/ 27 h 11"/>
                  <a:gd name="T8" fmla="*/ 5 w 8"/>
                  <a:gd name="T9" fmla="*/ 2 h 11"/>
                  <a:gd name="T10" fmla="*/ 5 w 8"/>
                  <a:gd name="T11" fmla="*/ 0 h 11"/>
                  <a:gd name="T12" fmla="*/ 7 w 8"/>
                  <a:gd name="T13" fmla="*/ 0 h 11"/>
                  <a:gd name="T14" fmla="*/ 10 w 8"/>
                  <a:gd name="T15" fmla="*/ 0 h 11"/>
                  <a:gd name="T16" fmla="*/ 19 w 8"/>
                  <a:gd name="T17" fmla="*/ 5 h 11"/>
                  <a:gd name="T18" fmla="*/ 19 w 8"/>
                  <a:gd name="T19" fmla="*/ 5 h 11"/>
                  <a:gd name="T20" fmla="*/ 10 w 8"/>
                  <a:gd name="T21" fmla="*/ 0 h 11"/>
                  <a:gd name="T22" fmla="*/ 7 w 8"/>
                  <a:gd name="T23" fmla="*/ 0 h 1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"/>
                  <a:gd name="T37" fmla="*/ 0 h 11"/>
                  <a:gd name="T38" fmla="*/ 8 w 8"/>
                  <a:gd name="T39" fmla="*/ 11 h 1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" h="11">
                    <a:moveTo>
                      <a:pt x="3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4"/>
                      <a:pt x="0" y="8"/>
                      <a:pt x="0" y="11"/>
                    </a:cubicBezTo>
                    <a:cubicBezTo>
                      <a:pt x="0" y="8"/>
                      <a:pt x="1" y="4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80" name="Freeform 1184"/>
              <p:cNvSpPr>
                <a:spLocks noChangeArrowheads="1"/>
              </p:cNvSpPr>
              <p:nvPr/>
            </p:nvSpPr>
            <p:spPr bwMode="auto">
              <a:xfrm>
                <a:off x="766" y="604"/>
                <a:ext cx="43" cy="69"/>
              </a:xfrm>
              <a:custGeom>
                <a:avLst/>
                <a:gdLst>
                  <a:gd name="T0" fmla="*/ 7 w 18"/>
                  <a:gd name="T1" fmla="*/ 0 h 29"/>
                  <a:gd name="T2" fmla="*/ 5 w 18"/>
                  <a:gd name="T3" fmla="*/ 0 h 29"/>
                  <a:gd name="T4" fmla="*/ 5 w 18"/>
                  <a:gd name="T5" fmla="*/ 2 h 29"/>
                  <a:gd name="T6" fmla="*/ 0 w 18"/>
                  <a:gd name="T7" fmla="*/ 26 h 29"/>
                  <a:gd name="T8" fmla="*/ 24 w 18"/>
                  <a:gd name="T9" fmla="*/ 67 h 29"/>
                  <a:gd name="T10" fmla="*/ 41 w 18"/>
                  <a:gd name="T11" fmla="*/ 69 h 29"/>
                  <a:gd name="T12" fmla="*/ 43 w 18"/>
                  <a:gd name="T13" fmla="*/ 69 h 29"/>
                  <a:gd name="T14" fmla="*/ 38 w 18"/>
                  <a:gd name="T15" fmla="*/ 67 h 29"/>
                  <a:gd name="T16" fmla="*/ 19 w 18"/>
                  <a:gd name="T17" fmla="*/ 5 h 29"/>
                  <a:gd name="T18" fmla="*/ 19 w 18"/>
                  <a:gd name="T19" fmla="*/ 5 h 29"/>
                  <a:gd name="T20" fmla="*/ 10 w 18"/>
                  <a:gd name="T21" fmla="*/ 0 h 29"/>
                  <a:gd name="T22" fmla="*/ 7 w 18"/>
                  <a:gd name="T23" fmla="*/ 0 h 2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8"/>
                  <a:gd name="T37" fmla="*/ 0 h 29"/>
                  <a:gd name="T38" fmla="*/ 18 w 18"/>
                  <a:gd name="T39" fmla="*/ 29 h 2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8" h="29">
                    <a:moveTo>
                      <a:pt x="3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4"/>
                      <a:pt x="0" y="8"/>
                      <a:pt x="0" y="11"/>
                    </a:cubicBezTo>
                    <a:cubicBezTo>
                      <a:pt x="0" y="18"/>
                      <a:pt x="3" y="24"/>
                      <a:pt x="10" y="28"/>
                    </a:cubicBezTo>
                    <a:cubicBezTo>
                      <a:pt x="13" y="29"/>
                      <a:pt x="15" y="29"/>
                      <a:pt x="17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7" y="29"/>
                      <a:pt x="17" y="29"/>
                      <a:pt x="16" y="28"/>
                    </a:cubicBezTo>
                    <a:cubicBezTo>
                      <a:pt x="4" y="23"/>
                      <a:pt x="4" y="1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solidFill>
                <a:srgbClr val="E453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81" name="Freeform 1185"/>
              <p:cNvSpPr>
                <a:spLocks noEditPoints="1" noChangeArrowheads="1"/>
              </p:cNvSpPr>
              <p:nvPr/>
            </p:nvSpPr>
            <p:spPr bwMode="auto">
              <a:xfrm>
                <a:off x="1422" y="1484"/>
                <a:ext cx="123" cy="118"/>
              </a:xfrm>
              <a:custGeom>
                <a:avLst/>
                <a:gdLst>
                  <a:gd name="T0" fmla="*/ 69 w 52"/>
                  <a:gd name="T1" fmla="*/ 9 h 50"/>
                  <a:gd name="T2" fmla="*/ 71 w 52"/>
                  <a:gd name="T3" fmla="*/ 2 h 50"/>
                  <a:gd name="T4" fmla="*/ 66 w 52"/>
                  <a:gd name="T5" fmla="*/ 2 h 50"/>
                  <a:gd name="T6" fmla="*/ 66 w 52"/>
                  <a:gd name="T7" fmla="*/ 5 h 50"/>
                  <a:gd name="T8" fmla="*/ 66 w 52"/>
                  <a:gd name="T9" fmla="*/ 12 h 50"/>
                  <a:gd name="T10" fmla="*/ 47 w 52"/>
                  <a:gd name="T11" fmla="*/ 38 h 50"/>
                  <a:gd name="T12" fmla="*/ 43 w 52"/>
                  <a:gd name="T13" fmla="*/ 26 h 50"/>
                  <a:gd name="T14" fmla="*/ 31 w 52"/>
                  <a:gd name="T15" fmla="*/ 40 h 50"/>
                  <a:gd name="T16" fmla="*/ 38 w 52"/>
                  <a:gd name="T17" fmla="*/ 38 h 50"/>
                  <a:gd name="T18" fmla="*/ 43 w 52"/>
                  <a:gd name="T19" fmla="*/ 40 h 50"/>
                  <a:gd name="T20" fmla="*/ 28 w 52"/>
                  <a:gd name="T21" fmla="*/ 45 h 50"/>
                  <a:gd name="T22" fmla="*/ 21 w 52"/>
                  <a:gd name="T23" fmla="*/ 61 h 50"/>
                  <a:gd name="T24" fmla="*/ 14 w 52"/>
                  <a:gd name="T25" fmla="*/ 52 h 50"/>
                  <a:gd name="T26" fmla="*/ 5 w 52"/>
                  <a:gd name="T27" fmla="*/ 64 h 50"/>
                  <a:gd name="T28" fmla="*/ 9 w 52"/>
                  <a:gd name="T29" fmla="*/ 59 h 50"/>
                  <a:gd name="T30" fmla="*/ 9 w 52"/>
                  <a:gd name="T31" fmla="*/ 80 h 50"/>
                  <a:gd name="T32" fmla="*/ 38 w 52"/>
                  <a:gd name="T33" fmla="*/ 83 h 50"/>
                  <a:gd name="T34" fmla="*/ 50 w 52"/>
                  <a:gd name="T35" fmla="*/ 78 h 50"/>
                  <a:gd name="T36" fmla="*/ 52 w 52"/>
                  <a:gd name="T37" fmla="*/ 83 h 50"/>
                  <a:gd name="T38" fmla="*/ 59 w 52"/>
                  <a:gd name="T39" fmla="*/ 78 h 50"/>
                  <a:gd name="T40" fmla="*/ 50 w 52"/>
                  <a:gd name="T41" fmla="*/ 76 h 50"/>
                  <a:gd name="T42" fmla="*/ 59 w 52"/>
                  <a:gd name="T43" fmla="*/ 45 h 50"/>
                  <a:gd name="T44" fmla="*/ 76 w 52"/>
                  <a:gd name="T45" fmla="*/ 54 h 50"/>
                  <a:gd name="T46" fmla="*/ 80 w 52"/>
                  <a:gd name="T47" fmla="*/ 57 h 50"/>
                  <a:gd name="T48" fmla="*/ 85 w 52"/>
                  <a:gd name="T49" fmla="*/ 57 h 50"/>
                  <a:gd name="T50" fmla="*/ 83 w 52"/>
                  <a:gd name="T51" fmla="*/ 54 h 50"/>
                  <a:gd name="T52" fmla="*/ 66 w 52"/>
                  <a:gd name="T53" fmla="*/ 45 h 50"/>
                  <a:gd name="T54" fmla="*/ 73 w 52"/>
                  <a:gd name="T55" fmla="*/ 14 h 50"/>
                  <a:gd name="T56" fmla="*/ 114 w 52"/>
                  <a:gd name="T57" fmla="*/ 42 h 50"/>
                  <a:gd name="T58" fmla="*/ 69 w 52"/>
                  <a:gd name="T59" fmla="*/ 52 h 50"/>
                  <a:gd name="T60" fmla="*/ 73 w 52"/>
                  <a:gd name="T61" fmla="*/ 52 h 50"/>
                  <a:gd name="T62" fmla="*/ 69 w 52"/>
                  <a:gd name="T63" fmla="*/ 47 h 50"/>
                  <a:gd name="T64" fmla="*/ 73 w 52"/>
                  <a:gd name="T65" fmla="*/ 50 h 50"/>
                  <a:gd name="T66" fmla="*/ 43 w 52"/>
                  <a:gd name="T67" fmla="*/ 76 h 50"/>
                  <a:gd name="T68" fmla="*/ 43 w 52"/>
                  <a:gd name="T69" fmla="*/ 76 h 50"/>
                  <a:gd name="T70" fmla="*/ 40 w 52"/>
                  <a:gd name="T71" fmla="*/ 71 h 50"/>
                  <a:gd name="T72" fmla="*/ 24 w 52"/>
                  <a:gd name="T73" fmla="*/ 78 h 50"/>
                  <a:gd name="T74" fmla="*/ 24 w 52"/>
                  <a:gd name="T75" fmla="*/ 78 h 50"/>
                  <a:gd name="T76" fmla="*/ 12 w 52"/>
                  <a:gd name="T77" fmla="*/ 83 h 50"/>
                  <a:gd name="T78" fmla="*/ 24 w 52"/>
                  <a:gd name="T79" fmla="*/ 97 h 50"/>
                  <a:gd name="T80" fmla="*/ 35 w 52"/>
                  <a:gd name="T81" fmla="*/ 85 h 50"/>
                  <a:gd name="T82" fmla="*/ 24 w 52"/>
                  <a:gd name="T83" fmla="*/ 73 h 50"/>
                  <a:gd name="T84" fmla="*/ 35 w 52"/>
                  <a:gd name="T85" fmla="*/ 73 h 50"/>
                  <a:gd name="T86" fmla="*/ 38 w 52"/>
                  <a:gd name="T87" fmla="*/ 80 h 50"/>
                  <a:gd name="T88" fmla="*/ 47 w 52"/>
                  <a:gd name="T89" fmla="*/ 78 h 50"/>
                  <a:gd name="T90" fmla="*/ 47 w 52"/>
                  <a:gd name="T91" fmla="*/ 73 h 50"/>
                  <a:gd name="T92" fmla="*/ 47 w 52"/>
                  <a:gd name="T93" fmla="*/ 66 h 50"/>
                  <a:gd name="T94" fmla="*/ 31 w 52"/>
                  <a:gd name="T95" fmla="*/ 66 h 50"/>
                  <a:gd name="T96" fmla="*/ 40 w 52"/>
                  <a:gd name="T97" fmla="*/ 50 h 50"/>
                  <a:gd name="T98" fmla="*/ 47 w 52"/>
                  <a:gd name="T99" fmla="*/ 40 h 50"/>
                  <a:gd name="T100" fmla="*/ 57 w 52"/>
                  <a:gd name="T101" fmla="*/ 42 h 50"/>
                  <a:gd name="T102" fmla="*/ 57 w 52"/>
                  <a:gd name="T103" fmla="*/ 42 h 50"/>
                  <a:gd name="T104" fmla="*/ 85 w 52"/>
                  <a:gd name="T105" fmla="*/ 21 h 50"/>
                  <a:gd name="T106" fmla="*/ 102 w 52"/>
                  <a:gd name="T107" fmla="*/ 28 h 50"/>
                  <a:gd name="T108" fmla="*/ 90 w 52"/>
                  <a:gd name="T109" fmla="*/ 14 h 5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52"/>
                  <a:gd name="T166" fmla="*/ 0 h 50"/>
                  <a:gd name="T167" fmla="*/ 52 w 52"/>
                  <a:gd name="T168" fmla="*/ 50 h 50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52" h="50">
                    <a:moveTo>
                      <a:pt x="37" y="5"/>
                    </a:moveTo>
                    <a:cubicBezTo>
                      <a:pt x="36" y="5"/>
                      <a:pt x="36" y="6"/>
                      <a:pt x="35" y="7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3"/>
                      <a:pt x="29" y="3"/>
                      <a:pt x="29" y="2"/>
                    </a:cubicBezTo>
                    <a:cubicBezTo>
                      <a:pt x="30" y="2"/>
                      <a:pt x="30" y="1"/>
                      <a:pt x="30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3"/>
                      <a:pt x="27" y="4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8" y="13"/>
                      <a:pt x="18" y="13"/>
                    </a:cubicBezTo>
                    <a:cubicBezTo>
                      <a:pt x="18" y="12"/>
                      <a:pt x="18" y="12"/>
                      <a:pt x="18" y="11"/>
                    </a:cubicBezTo>
                    <a:cubicBezTo>
                      <a:pt x="18" y="11"/>
                      <a:pt x="17" y="11"/>
                      <a:pt x="17" y="12"/>
                    </a:cubicBezTo>
                    <a:cubicBezTo>
                      <a:pt x="16" y="13"/>
                      <a:pt x="13" y="14"/>
                      <a:pt x="13" y="16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6"/>
                      <a:pt x="18" y="16"/>
                      <a:pt x="18" y="16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4" y="20"/>
                      <a:pt x="13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4" y="21"/>
                      <a:pt x="14" y="21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6" y="23"/>
                      <a:pt x="6" y="23"/>
                    </a:cubicBezTo>
                    <a:cubicBezTo>
                      <a:pt x="7" y="22"/>
                      <a:pt x="7" y="22"/>
                      <a:pt x="6" y="22"/>
                    </a:cubicBezTo>
                    <a:cubicBezTo>
                      <a:pt x="6" y="21"/>
                      <a:pt x="6" y="21"/>
                      <a:pt x="5" y="22"/>
                    </a:cubicBezTo>
                    <a:cubicBezTo>
                      <a:pt x="4" y="24"/>
                      <a:pt x="1" y="24"/>
                      <a:pt x="1" y="26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2" y="28"/>
                      <a:pt x="3" y="27"/>
                      <a:pt x="3" y="27"/>
                    </a:cubicBezTo>
                    <a:cubicBezTo>
                      <a:pt x="4" y="26"/>
                      <a:pt x="4" y="26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7" y="32"/>
                      <a:pt x="5" y="32"/>
                      <a:pt x="4" y="34"/>
                    </a:cubicBezTo>
                    <a:cubicBezTo>
                      <a:pt x="0" y="37"/>
                      <a:pt x="0" y="42"/>
                      <a:pt x="3" y="46"/>
                    </a:cubicBezTo>
                    <a:cubicBezTo>
                      <a:pt x="6" y="49"/>
                      <a:pt x="12" y="50"/>
                      <a:pt x="15" y="47"/>
                    </a:cubicBezTo>
                    <a:cubicBezTo>
                      <a:pt x="19" y="43"/>
                      <a:pt x="19" y="38"/>
                      <a:pt x="16" y="35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8" y="35"/>
                      <a:pt x="20" y="35"/>
                      <a:pt x="21" y="34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2" y="31"/>
                      <a:pt x="22" y="30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1"/>
                      <a:pt x="27" y="22"/>
                      <a:pt x="28" y="23"/>
                    </a:cubicBezTo>
                    <a:cubicBezTo>
                      <a:pt x="29" y="24"/>
                      <a:pt x="31" y="25"/>
                      <a:pt x="32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1"/>
                      <a:pt x="33" y="20"/>
                      <a:pt x="33" y="19"/>
                    </a:cubicBezTo>
                    <a:cubicBezTo>
                      <a:pt x="31" y="18"/>
                      <a:pt x="29" y="17"/>
                      <a:pt x="28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3" y="11"/>
                      <a:pt x="34" y="14"/>
                      <a:pt x="36" y="17"/>
                    </a:cubicBezTo>
                    <a:cubicBezTo>
                      <a:pt x="39" y="21"/>
                      <a:pt x="45" y="21"/>
                      <a:pt x="48" y="18"/>
                    </a:cubicBezTo>
                    <a:cubicBezTo>
                      <a:pt x="52" y="15"/>
                      <a:pt x="52" y="9"/>
                      <a:pt x="49" y="6"/>
                    </a:cubicBezTo>
                    <a:cubicBezTo>
                      <a:pt x="46" y="2"/>
                      <a:pt x="41" y="2"/>
                      <a:pt x="37" y="5"/>
                    </a:cubicBezTo>
                    <a:close/>
                    <a:moveTo>
                      <a:pt x="29" y="22"/>
                    </a:moveTo>
                    <a:cubicBezTo>
                      <a:pt x="28" y="22"/>
                      <a:pt x="28" y="22"/>
                      <a:pt x="28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29" y="23"/>
                      <a:pt x="29" y="22"/>
                    </a:cubicBezTo>
                    <a:close/>
                    <a:moveTo>
                      <a:pt x="29" y="20"/>
                    </a:moveTo>
                    <a:cubicBezTo>
                      <a:pt x="30" y="19"/>
                      <a:pt x="31" y="19"/>
                      <a:pt x="32" y="20"/>
                    </a:cubicBezTo>
                    <a:cubicBezTo>
                      <a:pt x="32" y="20"/>
                      <a:pt x="32" y="21"/>
                      <a:pt x="32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29" y="20"/>
                      <a:pt x="29" y="20"/>
                      <a:pt x="29" y="20"/>
                    </a:cubicBezTo>
                    <a:close/>
                    <a:moveTo>
                      <a:pt x="18" y="32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2"/>
                      <a:pt x="16" y="32"/>
                      <a:pt x="16" y="31"/>
                    </a:cubicBezTo>
                    <a:lnTo>
                      <a:pt x="18" y="32"/>
                    </a:lnTo>
                    <a:close/>
                    <a:moveTo>
                      <a:pt x="19" y="31"/>
                    </a:move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8" y="29"/>
                      <a:pt x="18" y="29"/>
                      <a:pt x="19" y="29"/>
                    </a:cubicBezTo>
                    <a:lnTo>
                      <a:pt x="19" y="31"/>
                    </a:lnTo>
                    <a:close/>
                    <a:moveTo>
                      <a:pt x="10" y="33"/>
                    </a:moveTo>
                    <a:cubicBezTo>
                      <a:pt x="12" y="33"/>
                      <a:pt x="13" y="34"/>
                      <a:pt x="15" y="35"/>
                    </a:cubicBezTo>
                    <a:cubicBezTo>
                      <a:pt x="10" y="39"/>
                      <a:pt x="10" y="39"/>
                      <a:pt x="10" y="39"/>
                    </a:cubicBezTo>
                    <a:lnTo>
                      <a:pt x="10" y="33"/>
                    </a:lnTo>
                    <a:close/>
                    <a:moveTo>
                      <a:pt x="14" y="45"/>
                    </a:moveTo>
                    <a:cubicBezTo>
                      <a:pt x="11" y="48"/>
                      <a:pt x="7" y="48"/>
                      <a:pt x="4" y="45"/>
                    </a:cubicBezTo>
                    <a:cubicBezTo>
                      <a:pt x="2" y="42"/>
                      <a:pt x="2" y="37"/>
                      <a:pt x="5" y="35"/>
                    </a:cubicBezTo>
                    <a:cubicBezTo>
                      <a:pt x="6" y="34"/>
                      <a:pt x="8" y="33"/>
                      <a:pt x="9" y="33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7" y="39"/>
                      <a:pt x="17" y="43"/>
                      <a:pt x="14" y="45"/>
                    </a:cubicBezTo>
                    <a:close/>
                    <a:moveTo>
                      <a:pt x="16" y="34"/>
                    </a:moveTo>
                    <a:cubicBezTo>
                      <a:pt x="14" y="32"/>
                      <a:pt x="12" y="32"/>
                      <a:pt x="10" y="31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2"/>
                      <a:pt x="15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lnTo>
                      <a:pt x="16" y="34"/>
                    </a:lnTo>
                    <a:close/>
                    <a:moveTo>
                      <a:pt x="18" y="33"/>
                    </a:move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19" y="33"/>
                      <a:pt x="19" y="33"/>
                      <a:pt x="18" y="33"/>
                    </a:cubicBezTo>
                    <a:close/>
                    <a:moveTo>
                      <a:pt x="20" y="32"/>
                    </a:move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1"/>
                      <a:pt x="20" y="31"/>
                      <a:pt x="20" y="32"/>
                    </a:cubicBezTo>
                    <a:close/>
                    <a:moveTo>
                      <a:pt x="20" y="28"/>
                    </a:moveTo>
                    <a:cubicBezTo>
                      <a:pt x="19" y="28"/>
                      <a:pt x="17" y="28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20"/>
                      <a:pt x="19" y="19"/>
                      <a:pt x="19" y="18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4" y="19"/>
                      <a:pt x="24" y="19"/>
                      <a:pt x="24" y="19"/>
                    </a:cubicBezTo>
                    <a:lnTo>
                      <a:pt x="20" y="28"/>
                    </a:lnTo>
                    <a:close/>
                    <a:moveTo>
                      <a:pt x="24" y="18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8" y="8"/>
                      <a:pt x="28" y="8"/>
                      <a:pt x="28" y="8"/>
                    </a:cubicBezTo>
                    <a:lnTo>
                      <a:pt x="24" y="18"/>
                    </a:lnTo>
                    <a:close/>
                    <a:moveTo>
                      <a:pt x="47" y="17"/>
                    </a:moveTo>
                    <a:cubicBezTo>
                      <a:pt x="44" y="19"/>
                      <a:pt x="40" y="19"/>
                      <a:pt x="37" y="16"/>
                    </a:cubicBezTo>
                    <a:cubicBezTo>
                      <a:pt x="36" y="14"/>
                      <a:pt x="35" y="11"/>
                      <a:pt x="36" y="9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7"/>
                      <a:pt x="37" y="6"/>
                      <a:pt x="38" y="6"/>
                    </a:cubicBezTo>
                    <a:cubicBezTo>
                      <a:pt x="41" y="3"/>
                      <a:pt x="45" y="4"/>
                      <a:pt x="48" y="7"/>
                    </a:cubicBezTo>
                    <a:cubicBezTo>
                      <a:pt x="50" y="10"/>
                      <a:pt x="50" y="14"/>
                      <a:pt x="47" y="17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82" name="Freeform 1186"/>
              <p:cNvSpPr>
                <a:spLocks noChangeArrowheads="1"/>
              </p:cNvSpPr>
              <p:nvPr/>
            </p:nvSpPr>
            <p:spPr bwMode="auto">
              <a:xfrm>
                <a:off x="1152" y="991"/>
                <a:ext cx="31" cy="35"/>
              </a:xfrm>
              <a:custGeom>
                <a:avLst/>
                <a:gdLst>
                  <a:gd name="T0" fmla="*/ 17 w 13"/>
                  <a:gd name="T1" fmla="*/ 35 h 15"/>
                  <a:gd name="T2" fmla="*/ 10 w 13"/>
                  <a:gd name="T3" fmla="*/ 33 h 15"/>
                  <a:gd name="T4" fmla="*/ 7 w 13"/>
                  <a:gd name="T5" fmla="*/ 26 h 15"/>
                  <a:gd name="T6" fmla="*/ 5 w 13"/>
                  <a:gd name="T7" fmla="*/ 26 h 15"/>
                  <a:gd name="T8" fmla="*/ 2 w 13"/>
                  <a:gd name="T9" fmla="*/ 19 h 15"/>
                  <a:gd name="T10" fmla="*/ 5 w 13"/>
                  <a:gd name="T11" fmla="*/ 9 h 15"/>
                  <a:gd name="T12" fmla="*/ 14 w 13"/>
                  <a:gd name="T13" fmla="*/ 2 h 15"/>
                  <a:gd name="T14" fmla="*/ 21 w 13"/>
                  <a:gd name="T15" fmla="*/ 5 h 15"/>
                  <a:gd name="T16" fmla="*/ 29 w 13"/>
                  <a:gd name="T17" fmla="*/ 26 h 15"/>
                  <a:gd name="T18" fmla="*/ 26 w 13"/>
                  <a:gd name="T19" fmla="*/ 33 h 15"/>
                  <a:gd name="T20" fmla="*/ 17 w 13"/>
                  <a:gd name="T21" fmla="*/ 35 h 1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"/>
                  <a:gd name="T34" fmla="*/ 0 h 15"/>
                  <a:gd name="T35" fmla="*/ 13 w 13"/>
                  <a:gd name="T36" fmla="*/ 15 h 1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" h="15">
                    <a:moveTo>
                      <a:pt x="7" y="15"/>
                    </a:moveTo>
                    <a:cubicBezTo>
                      <a:pt x="6" y="15"/>
                      <a:pt x="5" y="15"/>
                      <a:pt x="4" y="1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2" y="4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0"/>
                      <a:pt x="9" y="1"/>
                      <a:pt x="9" y="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12"/>
                      <a:pt x="12" y="14"/>
                      <a:pt x="11" y="14"/>
                    </a:cubicBezTo>
                    <a:lnTo>
                      <a:pt x="7" y="1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83" name="Freeform 1187"/>
              <p:cNvSpPr>
                <a:spLocks noChangeArrowheads="1"/>
              </p:cNvSpPr>
              <p:nvPr/>
            </p:nvSpPr>
            <p:spPr bwMode="auto">
              <a:xfrm>
                <a:off x="1166" y="1022"/>
                <a:ext cx="19" cy="9"/>
              </a:xfrm>
              <a:custGeom>
                <a:avLst/>
                <a:gdLst>
                  <a:gd name="T0" fmla="*/ 19 w 8"/>
                  <a:gd name="T1" fmla="*/ 2 h 4"/>
                  <a:gd name="T2" fmla="*/ 19 w 8"/>
                  <a:gd name="T3" fmla="*/ 2 h 4"/>
                  <a:gd name="T4" fmla="*/ 7 w 8"/>
                  <a:gd name="T5" fmla="*/ 2 h 4"/>
                  <a:gd name="T6" fmla="*/ 0 w 8"/>
                  <a:gd name="T7" fmla="*/ 9 h 4"/>
                  <a:gd name="T8" fmla="*/ 2 w 8"/>
                  <a:gd name="T9" fmla="*/ 9 h 4"/>
                  <a:gd name="T10" fmla="*/ 19 w 8"/>
                  <a:gd name="T11" fmla="*/ 2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"/>
                  <a:gd name="T19" fmla="*/ 0 h 4"/>
                  <a:gd name="T20" fmla="*/ 8 w 8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" h="4">
                    <a:moveTo>
                      <a:pt x="8" y="1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5" y="0"/>
                      <a:pt x="3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84" name="Freeform 1188"/>
              <p:cNvSpPr>
                <a:spLocks noEditPoints="1" noChangeArrowheads="1"/>
              </p:cNvSpPr>
              <p:nvPr/>
            </p:nvSpPr>
            <p:spPr bwMode="auto">
              <a:xfrm>
                <a:off x="1136" y="981"/>
                <a:ext cx="33" cy="43"/>
              </a:xfrm>
              <a:custGeom>
                <a:avLst/>
                <a:gdLst>
                  <a:gd name="T0" fmla="*/ 7 w 14"/>
                  <a:gd name="T1" fmla="*/ 38 h 18"/>
                  <a:gd name="T2" fmla="*/ 2 w 14"/>
                  <a:gd name="T3" fmla="*/ 22 h 18"/>
                  <a:gd name="T4" fmla="*/ 5 w 14"/>
                  <a:gd name="T5" fmla="*/ 12 h 18"/>
                  <a:gd name="T6" fmla="*/ 5 w 14"/>
                  <a:gd name="T7" fmla="*/ 12 h 18"/>
                  <a:gd name="T8" fmla="*/ 12 w 14"/>
                  <a:gd name="T9" fmla="*/ 2 h 18"/>
                  <a:gd name="T10" fmla="*/ 14 w 14"/>
                  <a:gd name="T11" fmla="*/ 0 h 18"/>
                  <a:gd name="T12" fmla="*/ 21 w 14"/>
                  <a:gd name="T13" fmla="*/ 5 h 18"/>
                  <a:gd name="T14" fmla="*/ 24 w 14"/>
                  <a:gd name="T15" fmla="*/ 12 h 18"/>
                  <a:gd name="T16" fmla="*/ 31 w 14"/>
                  <a:gd name="T17" fmla="*/ 29 h 18"/>
                  <a:gd name="T18" fmla="*/ 26 w 14"/>
                  <a:gd name="T19" fmla="*/ 38 h 18"/>
                  <a:gd name="T20" fmla="*/ 19 w 14"/>
                  <a:gd name="T21" fmla="*/ 43 h 18"/>
                  <a:gd name="T22" fmla="*/ 7 w 14"/>
                  <a:gd name="T23" fmla="*/ 38 h 18"/>
                  <a:gd name="T24" fmla="*/ 14 w 14"/>
                  <a:gd name="T25" fmla="*/ 5 h 18"/>
                  <a:gd name="T26" fmla="*/ 7 w 14"/>
                  <a:gd name="T27" fmla="*/ 14 h 18"/>
                  <a:gd name="T28" fmla="*/ 7 w 14"/>
                  <a:gd name="T29" fmla="*/ 14 h 18"/>
                  <a:gd name="T30" fmla="*/ 7 w 14"/>
                  <a:gd name="T31" fmla="*/ 17 h 18"/>
                  <a:gd name="T32" fmla="*/ 5 w 14"/>
                  <a:gd name="T33" fmla="*/ 19 h 18"/>
                  <a:gd name="T34" fmla="*/ 12 w 14"/>
                  <a:gd name="T35" fmla="*/ 36 h 18"/>
                  <a:gd name="T36" fmla="*/ 17 w 14"/>
                  <a:gd name="T37" fmla="*/ 38 h 18"/>
                  <a:gd name="T38" fmla="*/ 26 w 14"/>
                  <a:gd name="T39" fmla="*/ 36 h 18"/>
                  <a:gd name="T40" fmla="*/ 26 w 14"/>
                  <a:gd name="T41" fmla="*/ 31 h 18"/>
                  <a:gd name="T42" fmla="*/ 21 w 14"/>
                  <a:gd name="T43" fmla="*/ 14 h 18"/>
                  <a:gd name="T44" fmla="*/ 14 w 14"/>
                  <a:gd name="T45" fmla="*/ 5 h 1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4"/>
                  <a:gd name="T70" fmla="*/ 0 h 18"/>
                  <a:gd name="T71" fmla="*/ 14 w 14"/>
                  <a:gd name="T72" fmla="*/ 18 h 18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4" h="18">
                    <a:moveTo>
                      <a:pt x="3" y="16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8"/>
                      <a:pt x="1" y="6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8" y="2"/>
                      <a:pt x="9" y="2"/>
                    </a:cubicBezTo>
                    <a:cubicBezTo>
                      <a:pt x="9" y="3"/>
                      <a:pt x="10" y="4"/>
                      <a:pt x="10" y="5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4" y="14"/>
                      <a:pt x="13" y="16"/>
                      <a:pt x="11" y="16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6" y="18"/>
                      <a:pt x="4" y="18"/>
                      <a:pt x="3" y="16"/>
                    </a:cubicBezTo>
                    <a:close/>
                    <a:moveTo>
                      <a:pt x="6" y="2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6"/>
                      <a:pt x="6" y="16"/>
                      <a:pt x="7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4"/>
                      <a:pt x="12" y="13"/>
                      <a:pt x="11" y="13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4"/>
                      <a:pt x="7" y="3"/>
                      <a:pt x="6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85" name="Freeform 1189"/>
              <p:cNvSpPr>
                <a:spLocks noChangeArrowheads="1"/>
              </p:cNvSpPr>
              <p:nvPr/>
            </p:nvSpPr>
            <p:spPr bwMode="auto">
              <a:xfrm>
                <a:off x="1140" y="995"/>
                <a:ext cx="19" cy="19"/>
              </a:xfrm>
              <a:custGeom>
                <a:avLst/>
                <a:gdLst>
                  <a:gd name="T0" fmla="*/ 17 w 19"/>
                  <a:gd name="T1" fmla="*/ 19 h 19"/>
                  <a:gd name="T2" fmla="*/ 0 w 19"/>
                  <a:gd name="T3" fmla="*/ 0 h 19"/>
                  <a:gd name="T4" fmla="*/ 3 w 19"/>
                  <a:gd name="T5" fmla="*/ 0 h 19"/>
                  <a:gd name="T6" fmla="*/ 19 w 19"/>
                  <a:gd name="T7" fmla="*/ 19 h 19"/>
                  <a:gd name="T8" fmla="*/ 17 w 19"/>
                  <a:gd name="T9" fmla="*/ 19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19"/>
                  <a:gd name="T17" fmla="*/ 19 w 19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19">
                    <a:moveTo>
                      <a:pt x="17" y="1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19" y="19"/>
                    </a:lnTo>
                    <a:lnTo>
                      <a:pt x="17" y="1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86" name="Freeform 1190"/>
              <p:cNvSpPr>
                <a:spLocks noChangeArrowheads="1"/>
              </p:cNvSpPr>
              <p:nvPr/>
            </p:nvSpPr>
            <p:spPr bwMode="auto">
              <a:xfrm>
                <a:off x="1140" y="995"/>
                <a:ext cx="3" cy="5"/>
              </a:xfrm>
              <a:custGeom>
                <a:avLst/>
                <a:gdLst>
                  <a:gd name="T0" fmla="*/ 3 w 1"/>
                  <a:gd name="T1" fmla="*/ 3 h 2"/>
                  <a:gd name="T2" fmla="*/ 0 w 1"/>
                  <a:gd name="T3" fmla="*/ 3 h 2"/>
                  <a:gd name="T4" fmla="*/ 3 w 1"/>
                  <a:gd name="T5" fmla="*/ 0 h 2"/>
                  <a:gd name="T6" fmla="*/ 3 w 1"/>
                  <a:gd name="T7" fmla="*/ 3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87" name="Freeform 1191"/>
              <p:cNvSpPr>
                <a:spLocks noEditPoints="1" noChangeArrowheads="1"/>
              </p:cNvSpPr>
              <p:nvPr/>
            </p:nvSpPr>
            <p:spPr bwMode="auto">
              <a:xfrm>
                <a:off x="1133" y="991"/>
                <a:ext cx="10" cy="12"/>
              </a:xfrm>
              <a:custGeom>
                <a:avLst/>
                <a:gdLst>
                  <a:gd name="T0" fmla="*/ 0 w 10"/>
                  <a:gd name="T1" fmla="*/ 2 h 12"/>
                  <a:gd name="T2" fmla="*/ 0 w 10"/>
                  <a:gd name="T3" fmla="*/ 2 h 12"/>
                  <a:gd name="T4" fmla="*/ 0 w 10"/>
                  <a:gd name="T5" fmla="*/ 0 h 12"/>
                  <a:gd name="T6" fmla="*/ 10 w 10"/>
                  <a:gd name="T7" fmla="*/ 0 h 12"/>
                  <a:gd name="T8" fmla="*/ 10 w 10"/>
                  <a:gd name="T9" fmla="*/ 0 h 12"/>
                  <a:gd name="T10" fmla="*/ 10 w 10"/>
                  <a:gd name="T11" fmla="*/ 0 h 12"/>
                  <a:gd name="T12" fmla="*/ 5 w 10"/>
                  <a:gd name="T13" fmla="*/ 12 h 12"/>
                  <a:gd name="T14" fmla="*/ 5 w 10"/>
                  <a:gd name="T15" fmla="*/ 12 h 12"/>
                  <a:gd name="T16" fmla="*/ 3 w 10"/>
                  <a:gd name="T17" fmla="*/ 12 h 12"/>
                  <a:gd name="T18" fmla="*/ 0 w 10"/>
                  <a:gd name="T19" fmla="*/ 2 h 12"/>
                  <a:gd name="T20" fmla="*/ 0 w 10"/>
                  <a:gd name="T21" fmla="*/ 2 h 12"/>
                  <a:gd name="T22" fmla="*/ 7 w 10"/>
                  <a:gd name="T23" fmla="*/ 2 h 12"/>
                  <a:gd name="T24" fmla="*/ 3 w 10"/>
                  <a:gd name="T25" fmla="*/ 2 h 12"/>
                  <a:gd name="T26" fmla="*/ 5 w 10"/>
                  <a:gd name="T27" fmla="*/ 7 h 12"/>
                  <a:gd name="T28" fmla="*/ 7 w 10"/>
                  <a:gd name="T29" fmla="*/ 2 h 1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"/>
                  <a:gd name="T46" fmla="*/ 0 h 12"/>
                  <a:gd name="T47" fmla="*/ 10 w 10"/>
                  <a:gd name="T48" fmla="*/ 12 h 1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0" y="2"/>
                    </a:lnTo>
                    <a:close/>
                    <a:moveTo>
                      <a:pt x="7" y="2"/>
                    </a:moveTo>
                    <a:lnTo>
                      <a:pt x="3" y="2"/>
                    </a:lnTo>
                    <a:lnTo>
                      <a:pt x="5" y="7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88" name="Freeform 1192"/>
              <p:cNvSpPr>
                <a:spLocks noChangeArrowheads="1"/>
              </p:cNvSpPr>
              <p:nvPr/>
            </p:nvSpPr>
            <p:spPr bwMode="auto">
              <a:xfrm>
                <a:off x="1131" y="984"/>
                <a:ext cx="7" cy="11"/>
              </a:xfrm>
              <a:custGeom>
                <a:avLst/>
                <a:gdLst>
                  <a:gd name="T0" fmla="*/ 0 w 3"/>
                  <a:gd name="T1" fmla="*/ 7 h 5"/>
                  <a:gd name="T2" fmla="*/ 0 w 3"/>
                  <a:gd name="T3" fmla="*/ 4 h 5"/>
                  <a:gd name="T4" fmla="*/ 2 w 3"/>
                  <a:gd name="T5" fmla="*/ 2 h 5"/>
                  <a:gd name="T6" fmla="*/ 7 w 3"/>
                  <a:gd name="T7" fmla="*/ 0 h 5"/>
                  <a:gd name="T8" fmla="*/ 7 w 3"/>
                  <a:gd name="T9" fmla="*/ 0 h 5"/>
                  <a:gd name="T10" fmla="*/ 7 w 3"/>
                  <a:gd name="T11" fmla="*/ 2 h 5"/>
                  <a:gd name="T12" fmla="*/ 5 w 3"/>
                  <a:gd name="T13" fmla="*/ 4 h 5"/>
                  <a:gd name="T14" fmla="*/ 2 w 3"/>
                  <a:gd name="T15" fmla="*/ 4 h 5"/>
                  <a:gd name="T16" fmla="*/ 2 w 3"/>
                  <a:gd name="T17" fmla="*/ 7 h 5"/>
                  <a:gd name="T18" fmla="*/ 5 w 3"/>
                  <a:gd name="T19" fmla="*/ 11 h 5"/>
                  <a:gd name="T20" fmla="*/ 5 w 3"/>
                  <a:gd name="T21" fmla="*/ 11 h 5"/>
                  <a:gd name="T22" fmla="*/ 2 w 3"/>
                  <a:gd name="T23" fmla="*/ 11 h 5"/>
                  <a:gd name="T24" fmla="*/ 0 w 3"/>
                  <a:gd name="T25" fmla="*/ 9 h 5"/>
                  <a:gd name="T26" fmla="*/ 0 w 3"/>
                  <a:gd name="T27" fmla="*/ 7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"/>
                  <a:gd name="T43" fmla="*/ 0 h 5"/>
                  <a:gd name="T44" fmla="*/ 3 w 3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" h="5">
                    <a:moveTo>
                      <a:pt x="0" y="3"/>
                    </a:move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89" name="Freeform 1193"/>
              <p:cNvSpPr>
                <a:spLocks noChangeArrowheads="1"/>
              </p:cNvSpPr>
              <p:nvPr/>
            </p:nvSpPr>
            <p:spPr bwMode="auto">
              <a:xfrm>
                <a:off x="1138" y="962"/>
                <a:ext cx="57" cy="109"/>
              </a:xfrm>
              <a:custGeom>
                <a:avLst/>
                <a:gdLst>
                  <a:gd name="T0" fmla="*/ 57 w 57"/>
                  <a:gd name="T1" fmla="*/ 109 h 109"/>
                  <a:gd name="T2" fmla="*/ 52 w 57"/>
                  <a:gd name="T3" fmla="*/ 88 h 109"/>
                  <a:gd name="T4" fmla="*/ 52 w 57"/>
                  <a:gd name="T5" fmla="*/ 86 h 109"/>
                  <a:gd name="T6" fmla="*/ 52 w 57"/>
                  <a:gd name="T7" fmla="*/ 86 h 109"/>
                  <a:gd name="T8" fmla="*/ 50 w 57"/>
                  <a:gd name="T9" fmla="*/ 78 h 109"/>
                  <a:gd name="T10" fmla="*/ 31 w 57"/>
                  <a:gd name="T11" fmla="*/ 43 h 109"/>
                  <a:gd name="T12" fmla="*/ 31 w 57"/>
                  <a:gd name="T13" fmla="*/ 43 h 109"/>
                  <a:gd name="T14" fmla="*/ 7 w 57"/>
                  <a:gd name="T15" fmla="*/ 0 h 109"/>
                  <a:gd name="T16" fmla="*/ 0 w 57"/>
                  <a:gd name="T17" fmla="*/ 7 h 109"/>
                  <a:gd name="T18" fmla="*/ 24 w 57"/>
                  <a:gd name="T19" fmla="*/ 48 h 109"/>
                  <a:gd name="T20" fmla="*/ 24 w 57"/>
                  <a:gd name="T21" fmla="*/ 48 h 109"/>
                  <a:gd name="T22" fmla="*/ 45 w 57"/>
                  <a:gd name="T23" fmla="*/ 81 h 109"/>
                  <a:gd name="T24" fmla="*/ 47 w 57"/>
                  <a:gd name="T25" fmla="*/ 88 h 109"/>
                  <a:gd name="T26" fmla="*/ 47 w 57"/>
                  <a:gd name="T27" fmla="*/ 88 h 109"/>
                  <a:gd name="T28" fmla="*/ 52 w 57"/>
                  <a:gd name="T29" fmla="*/ 109 h 109"/>
                  <a:gd name="T30" fmla="*/ 57 w 57"/>
                  <a:gd name="T31" fmla="*/ 109 h 10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7"/>
                  <a:gd name="T49" fmla="*/ 0 h 109"/>
                  <a:gd name="T50" fmla="*/ 57 w 57"/>
                  <a:gd name="T51" fmla="*/ 109 h 10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7" h="109">
                    <a:moveTo>
                      <a:pt x="57" y="109"/>
                    </a:moveTo>
                    <a:lnTo>
                      <a:pt x="52" y="88"/>
                    </a:lnTo>
                    <a:lnTo>
                      <a:pt x="52" y="86"/>
                    </a:lnTo>
                    <a:lnTo>
                      <a:pt x="50" y="78"/>
                    </a:lnTo>
                    <a:lnTo>
                      <a:pt x="31" y="43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24" y="48"/>
                    </a:lnTo>
                    <a:lnTo>
                      <a:pt x="45" y="81"/>
                    </a:lnTo>
                    <a:lnTo>
                      <a:pt x="47" y="88"/>
                    </a:lnTo>
                    <a:lnTo>
                      <a:pt x="52" y="109"/>
                    </a:lnTo>
                    <a:lnTo>
                      <a:pt x="57" y="10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90" name="Freeform 1194"/>
              <p:cNvSpPr>
                <a:spLocks noChangeArrowheads="1"/>
              </p:cNvSpPr>
              <p:nvPr/>
            </p:nvSpPr>
            <p:spPr bwMode="auto">
              <a:xfrm>
                <a:off x="1136" y="960"/>
                <a:ext cx="12" cy="12"/>
              </a:xfrm>
              <a:custGeom>
                <a:avLst/>
                <a:gdLst>
                  <a:gd name="T0" fmla="*/ 2 w 12"/>
                  <a:gd name="T1" fmla="*/ 12 h 12"/>
                  <a:gd name="T2" fmla="*/ 0 w 12"/>
                  <a:gd name="T3" fmla="*/ 7 h 12"/>
                  <a:gd name="T4" fmla="*/ 9 w 12"/>
                  <a:gd name="T5" fmla="*/ 0 h 12"/>
                  <a:gd name="T6" fmla="*/ 12 w 12"/>
                  <a:gd name="T7" fmla="*/ 5 h 12"/>
                  <a:gd name="T8" fmla="*/ 2 w 12"/>
                  <a:gd name="T9" fmla="*/ 12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2"/>
                  <a:gd name="T17" fmla="*/ 12 w 12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2">
                    <a:moveTo>
                      <a:pt x="2" y="12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2" y="5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91" name="Freeform 1195"/>
              <p:cNvSpPr>
                <a:spLocks noChangeArrowheads="1"/>
              </p:cNvSpPr>
              <p:nvPr/>
            </p:nvSpPr>
            <p:spPr bwMode="auto">
              <a:xfrm>
                <a:off x="1138" y="962"/>
                <a:ext cx="12" cy="12"/>
              </a:xfrm>
              <a:custGeom>
                <a:avLst/>
                <a:gdLst>
                  <a:gd name="T0" fmla="*/ 0 w 12"/>
                  <a:gd name="T1" fmla="*/ 12 h 12"/>
                  <a:gd name="T2" fmla="*/ 0 w 12"/>
                  <a:gd name="T3" fmla="*/ 7 h 12"/>
                  <a:gd name="T4" fmla="*/ 10 w 12"/>
                  <a:gd name="T5" fmla="*/ 0 h 12"/>
                  <a:gd name="T6" fmla="*/ 12 w 12"/>
                  <a:gd name="T7" fmla="*/ 5 h 12"/>
                  <a:gd name="T8" fmla="*/ 0 w 12"/>
                  <a:gd name="T9" fmla="*/ 12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2"/>
                  <a:gd name="T17" fmla="*/ 12 w 12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2">
                    <a:moveTo>
                      <a:pt x="0" y="12"/>
                    </a:moveTo>
                    <a:lnTo>
                      <a:pt x="0" y="7"/>
                    </a:lnTo>
                    <a:lnTo>
                      <a:pt x="10" y="0"/>
                    </a:lnTo>
                    <a:lnTo>
                      <a:pt x="12" y="5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92" name="Freeform 1196"/>
              <p:cNvSpPr>
                <a:spLocks noChangeArrowheads="1"/>
              </p:cNvSpPr>
              <p:nvPr/>
            </p:nvSpPr>
            <p:spPr bwMode="auto">
              <a:xfrm>
                <a:off x="1062" y="924"/>
                <a:ext cx="86" cy="50"/>
              </a:xfrm>
              <a:custGeom>
                <a:avLst/>
                <a:gdLst>
                  <a:gd name="T0" fmla="*/ 2 w 36"/>
                  <a:gd name="T1" fmla="*/ 5 h 21"/>
                  <a:gd name="T2" fmla="*/ 0 w 36"/>
                  <a:gd name="T3" fmla="*/ 0 h 21"/>
                  <a:gd name="T4" fmla="*/ 5 w 36"/>
                  <a:gd name="T5" fmla="*/ 0 h 21"/>
                  <a:gd name="T6" fmla="*/ 7 w 36"/>
                  <a:gd name="T7" fmla="*/ 5 h 21"/>
                  <a:gd name="T8" fmla="*/ 10 w 36"/>
                  <a:gd name="T9" fmla="*/ 7 h 21"/>
                  <a:gd name="T10" fmla="*/ 22 w 36"/>
                  <a:gd name="T11" fmla="*/ 19 h 21"/>
                  <a:gd name="T12" fmla="*/ 45 w 36"/>
                  <a:gd name="T13" fmla="*/ 24 h 21"/>
                  <a:gd name="T14" fmla="*/ 76 w 36"/>
                  <a:gd name="T15" fmla="*/ 36 h 21"/>
                  <a:gd name="T16" fmla="*/ 86 w 36"/>
                  <a:gd name="T17" fmla="*/ 48 h 21"/>
                  <a:gd name="T18" fmla="*/ 81 w 36"/>
                  <a:gd name="T19" fmla="*/ 50 h 21"/>
                  <a:gd name="T20" fmla="*/ 74 w 36"/>
                  <a:gd name="T21" fmla="*/ 38 h 21"/>
                  <a:gd name="T22" fmla="*/ 45 w 36"/>
                  <a:gd name="T23" fmla="*/ 29 h 21"/>
                  <a:gd name="T24" fmla="*/ 22 w 36"/>
                  <a:gd name="T25" fmla="*/ 24 h 21"/>
                  <a:gd name="T26" fmla="*/ 5 w 36"/>
                  <a:gd name="T27" fmla="*/ 10 h 21"/>
                  <a:gd name="T28" fmla="*/ 5 w 36"/>
                  <a:gd name="T29" fmla="*/ 7 h 21"/>
                  <a:gd name="T30" fmla="*/ 2 w 36"/>
                  <a:gd name="T31" fmla="*/ 5 h 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6"/>
                  <a:gd name="T49" fmla="*/ 0 h 21"/>
                  <a:gd name="T50" fmla="*/ 36 w 36"/>
                  <a:gd name="T51" fmla="*/ 21 h 2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6" h="21">
                    <a:moveTo>
                      <a:pt x="1" y="2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5"/>
                      <a:pt x="7" y="7"/>
                      <a:pt x="9" y="8"/>
                    </a:cubicBezTo>
                    <a:cubicBezTo>
                      <a:pt x="12" y="10"/>
                      <a:pt x="16" y="10"/>
                      <a:pt x="19" y="10"/>
                    </a:cubicBezTo>
                    <a:cubicBezTo>
                      <a:pt x="24" y="10"/>
                      <a:pt x="29" y="11"/>
                      <a:pt x="32" y="15"/>
                    </a:cubicBezTo>
                    <a:cubicBezTo>
                      <a:pt x="34" y="16"/>
                      <a:pt x="35" y="18"/>
                      <a:pt x="36" y="20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3" y="19"/>
                      <a:pt x="32" y="17"/>
                      <a:pt x="31" y="16"/>
                    </a:cubicBezTo>
                    <a:cubicBezTo>
                      <a:pt x="28" y="12"/>
                      <a:pt x="23" y="12"/>
                      <a:pt x="19" y="12"/>
                    </a:cubicBezTo>
                    <a:cubicBezTo>
                      <a:pt x="15" y="12"/>
                      <a:pt x="12" y="11"/>
                      <a:pt x="9" y="10"/>
                    </a:cubicBezTo>
                    <a:cubicBezTo>
                      <a:pt x="6" y="9"/>
                      <a:pt x="3" y="6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93" name="Freeform 1197"/>
              <p:cNvSpPr>
                <a:spLocks noChangeArrowheads="1"/>
              </p:cNvSpPr>
              <p:nvPr/>
            </p:nvSpPr>
            <p:spPr bwMode="auto">
              <a:xfrm>
                <a:off x="1176" y="1071"/>
                <a:ext cx="9" cy="5"/>
              </a:xfrm>
              <a:custGeom>
                <a:avLst/>
                <a:gdLst>
                  <a:gd name="T0" fmla="*/ 2 w 4"/>
                  <a:gd name="T1" fmla="*/ 5 h 2"/>
                  <a:gd name="T2" fmla="*/ 0 w 4"/>
                  <a:gd name="T3" fmla="*/ 3 h 2"/>
                  <a:gd name="T4" fmla="*/ 0 w 4"/>
                  <a:gd name="T5" fmla="*/ 0 h 2"/>
                  <a:gd name="T6" fmla="*/ 9 w 4"/>
                  <a:gd name="T7" fmla="*/ 0 h 2"/>
                  <a:gd name="T8" fmla="*/ 2 w 4"/>
                  <a:gd name="T9" fmla="*/ 5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4" y="0"/>
                      <a:pt x="4" y="0"/>
                    </a:cubicBezTo>
                    <a:cubicBezTo>
                      <a:pt x="4" y="0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94" name="Freeform 1198"/>
              <p:cNvSpPr>
                <a:spLocks noChangeArrowheads="1"/>
              </p:cNvSpPr>
              <p:nvPr/>
            </p:nvSpPr>
            <p:spPr bwMode="auto">
              <a:xfrm>
                <a:off x="1607" y="1064"/>
                <a:ext cx="61" cy="64"/>
              </a:xfrm>
              <a:custGeom>
                <a:avLst/>
                <a:gdLst>
                  <a:gd name="T0" fmla="*/ 28 w 26"/>
                  <a:gd name="T1" fmla="*/ 55 h 27"/>
                  <a:gd name="T2" fmla="*/ 23 w 26"/>
                  <a:gd name="T3" fmla="*/ 57 h 27"/>
                  <a:gd name="T4" fmla="*/ 23 w 26"/>
                  <a:gd name="T5" fmla="*/ 59 h 27"/>
                  <a:gd name="T6" fmla="*/ 35 w 26"/>
                  <a:gd name="T7" fmla="*/ 64 h 27"/>
                  <a:gd name="T8" fmla="*/ 40 w 26"/>
                  <a:gd name="T9" fmla="*/ 62 h 27"/>
                  <a:gd name="T10" fmla="*/ 47 w 26"/>
                  <a:gd name="T11" fmla="*/ 47 h 27"/>
                  <a:gd name="T12" fmla="*/ 47 w 26"/>
                  <a:gd name="T13" fmla="*/ 47 h 27"/>
                  <a:gd name="T14" fmla="*/ 52 w 26"/>
                  <a:gd name="T15" fmla="*/ 52 h 27"/>
                  <a:gd name="T16" fmla="*/ 61 w 26"/>
                  <a:gd name="T17" fmla="*/ 50 h 27"/>
                  <a:gd name="T18" fmla="*/ 56 w 26"/>
                  <a:gd name="T19" fmla="*/ 40 h 27"/>
                  <a:gd name="T20" fmla="*/ 52 w 26"/>
                  <a:gd name="T21" fmla="*/ 40 h 27"/>
                  <a:gd name="T22" fmla="*/ 49 w 26"/>
                  <a:gd name="T23" fmla="*/ 40 h 27"/>
                  <a:gd name="T24" fmla="*/ 56 w 26"/>
                  <a:gd name="T25" fmla="*/ 26 h 27"/>
                  <a:gd name="T26" fmla="*/ 54 w 26"/>
                  <a:gd name="T27" fmla="*/ 21 h 27"/>
                  <a:gd name="T28" fmla="*/ 42 w 26"/>
                  <a:gd name="T29" fmla="*/ 14 h 27"/>
                  <a:gd name="T30" fmla="*/ 42 w 26"/>
                  <a:gd name="T31" fmla="*/ 14 h 27"/>
                  <a:gd name="T32" fmla="*/ 47 w 26"/>
                  <a:gd name="T33" fmla="*/ 9 h 27"/>
                  <a:gd name="T34" fmla="*/ 42 w 26"/>
                  <a:gd name="T35" fmla="*/ 0 h 27"/>
                  <a:gd name="T36" fmla="*/ 35 w 26"/>
                  <a:gd name="T37" fmla="*/ 5 h 27"/>
                  <a:gd name="T38" fmla="*/ 35 w 26"/>
                  <a:gd name="T39" fmla="*/ 9 h 27"/>
                  <a:gd name="T40" fmla="*/ 33 w 26"/>
                  <a:gd name="T41" fmla="*/ 12 h 27"/>
                  <a:gd name="T42" fmla="*/ 21 w 26"/>
                  <a:gd name="T43" fmla="*/ 5 h 27"/>
                  <a:gd name="T44" fmla="*/ 16 w 26"/>
                  <a:gd name="T45" fmla="*/ 7 h 27"/>
                  <a:gd name="T46" fmla="*/ 12 w 26"/>
                  <a:gd name="T47" fmla="*/ 19 h 27"/>
                  <a:gd name="T48" fmla="*/ 12 w 26"/>
                  <a:gd name="T49" fmla="*/ 21 h 27"/>
                  <a:gd name="T50" fmla="*/ 16 w 26"/>
                  <a:gd name="T51" fmla="*/ 21 h 27"/>
                  <a:gd name="T52" fmla="*/ 21 w 26"/>
                  <a:gd name="T53" fmla="*/ 31 h 27"/>
                  <a:gd name="T54" fmla="*/ 12 w 26"/>
                  <a:gd name="T55" fmla="*/ 36 h 27"/>
                  <a:gd name="T56" fmla="*/ 7 w 26"/>
                  <a:gd name="T57" fmla="*/ 31 h 27"/>
                  <a:gd name="T58" fmla="*/ 5 w 26"/>
                  <a:gd name="T59" fmla="*/ 31 h 27"/>
                  <a:gd name="T60" fmla="*/ 0 w 26"/>
                  <a:gd name="T61" fmla="*/ 43 h 27"/>
                  <a:gd name="T62" fmla="*/ 2 w 26"/>
                  <a:gd name="T63" fmla="*/ 50 h 27"/>
                  <a:gd name="T64" fmla="*/ 12 w 26"/>
                  <a:gd name="T65" fmla="*/ 55 h 27"/>
                  <a:gd name="T66" fmla="*/ 14 w 26"/>
                  <a:gd name="T67" fmla="*/ 52 h 27"/>
                  <a:gd name="T68" fmla="*/ 14 w 26"/>
                  <a:gd name="T69" fmla="*/ 47 h 27"/>
                  <a:gd name="T70" fmla="*/ 23 w 26"/>
                  <a:gd name="T71" fmla="*/ 45 h 27"/>
                  <a:gd name="T72" fmla="*/ 28 w 26"/>
                  <a:gd name="T73" fmla="*/ 55 h 2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6"/>
                  <a:gd name="T112" fmla="*/ 0 h 27"/>
                  <a:gd name="T113" fmla="*/ 26 w 26"/>
                  <a:gd name="T114" fmla="*/ 27 h 2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6" h="27">
                    <a:moveTo>
                      <a:pt x="12" y="23"/>
                    </a:moveTo>
                    <a:cubicBezTo>
                      <a:pt x="11" y="23"/>
                      <a:pt x="11" y="24"/>
                      <a:pt x="10" y="24"/>
                    </a:cubicBezTo>
                    <a:cubicBezTo>
                      <a:pt x="10" y="24"/>
                      <a:pt x="10" y="25"/>
                      <a:pt x="10" y="25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6" y="27"/>
                      <a:pt x="17" y="27"/>
                      <a:pt x="17" y="26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1"/>
                      <a:pt x="21" y="22"/>
                      <a:pt x="22" y="22"/>
                    </a:cubicBezTo>
                    <a:cubicBezTo>
                      <a:pt x="23" y="23"/>
                      <a:pt x="25" y="22"/>
                      <a:pt x="26" y="21"/>
                    </a:cubicBezTo>
                    <a:cubicBezTo>
                      <a:pt x="26" y="19"/>
                      <a:pt x="26" y="18"/>
                      <a:pt x="24" y="17"/>
                    </a:cubicBezTo>
                    <a:cubicBezTo>
                      <a:pt x="23" y="17"/>
                      <a:pt x="22" y="17"/>
                      <a:pt x="22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0"/>
                      <a:pt x="24" y="9"/>
                      <a:pt x="23" y="9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9" y="6"/>
                      <a:pt x="20" y="5"/>
                      <a:pt x="20" y="4"/>
                    </a:cubicBezTo>
                    <a:cubicBezTo>
                      <a:pt x="21" y="3"/>
                      <a:pt x="20" y="1"/>
                      <a:pt x="18" y="0"/>
                    </a:cubicBezTo>
                    <a:cubicBezTo>
                      <a:pt x="17" y="0"/>
                      <a:pt x="15" y="0"/>
                      <a:pt x="15" y="2"/>
                    </a:cubicBezTo>
                    <a:cubicBezTo>
                      <a:pt x="14" y="3"/>
                      <a:pt x="14" y="3"/>
                      <a:pt x="15" y="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7" y="2"/>
                      <a:pt x="7" y="3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9" y="10"/>
                      <a:pt x="9" y="12"/>
                      <a:pt x="9" y="13"/>
                    </a:cubicBezTo>
                    <a:cubicBezTo>
                      <a:pt x="8" y="15"/>
                      <a:pt x="6" y="15"/>
                      <a:pt x="5" y="15"/>
                    </a:cubicBezTo>
                    <a:cubicBezTo>
                      <a:pt x="4" y="14"/>
                      <a:pt x="4" y="14"/>
                      <a:pt x="3" y="13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20"/>
                      <a:pt x="1" y="21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6" y="23"/>
                      <a:pt x="6" y="22"/>
                      <a:pt x="6" y="22"/>
                    </a:cubicBezTo>
                    <a:cubicBezTo>
                      <a:pt x="6" y="21"/>
                      <a:pt x="6" y="21"/>
                      <a:pt x="6" y="20"/>
                    </a:cubicBezTo>
                    <a:cubicBezTo>
                      <a:pt x="7" y="19"/>
                      <a:pt x="9" y="18"/>
                      <a:pt x="10" y="19"/>
                    </a:cubicBezTo>
                    <a:cubicBezTo>
                      <a:pt x="12" y="19"/>
                      <a:pt x="12" y="21"/>
                      <a:pt x="12" y="23"/>
                    </a:cubicBezTo>
                    <a:close/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95" name="Freeform 1199"/>
              <p:cNvSpPr>
                <a:spLocks noChangeArrowheads="1"/>
              </p:cNvSpPr>
              <p:nvPr/>
            </p:nvSpPr>
            <p:spPr bwMode="auto">
              <a:xfrm>
                <a:off x="1287" y="863"/>
                <a:ext cx="78" cy="23"/>
              </a:xfrm>
              <a:custGeom>
                <a:avLst/>
                <a:gdLst>
                  <a:gd name="T0" fmla="*/ 78 w 78"/>
                  <a:gd name="T1" fmla="*/ 23 h 23"/>
                  <a:gd name="T2" fmla="*/ 0 w 78"/>
                  <a:gd name="T3" fmla="*/ 0 h 23"/>
                  <a:gd name="T4" fmla="*/ 0 w 78"/>
                  <a:gd name="T5" fmla="*/ 0 h 23"/>
                  <a:gd name="T6" fmla="*/ 78 w 78"/>
                  <a:gd name="T7" fmla="*/ 23 h 23"/>
                  <a:gd name="T8" fmla="*/ 78 w 78"/>
                  <a:gd name="T9" fmla="*/ 23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23"/>
                  <a:gd name="T17" fmla="*/ 78 w 78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23">
                    <a:moveTo>
                      <a:pt x="78" y="23"/>
                    </a:moveTo>
                    <a:lnTo>
                      <a:pt x="0" y="0"/>
                    </a:lnTo>
                    <a:lnTo>
                      <a:pt x="78" y="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96" name="Freeform 1200"/>
              <p:cNvSpPr>
                <a:spLocks noChangeArrowheads="1"/>
              </p:cNvSpPr>
              <p:nvPr/>
            </p:nvSpPr>
            <p:spPr bwMode="auto">
              <a:xfrm>
                <a:off x="1285" y="86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3 h 3"/>
                  <a:gd name="T4" fmla="*/ 2 w 2"/>
                  <a:gd name="T5" fmla="*/ 0 h 3"/>
                  <a:gd name="T6" fmla="*/ 2 w 2"/>
                  <a:gd name="T7" fmla="*/ 0 h 3"/>
                  <a:gd name="T8" fmla="*/ 2 w 2"/>
                  <a:gd name="T9" fmla="*/ 3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3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97" name="Rectangle 1201"/>
              <p:cNvSpPr>
                <a:spLocks noChangeArrowheads="1"/>
              </p:cNvSpPr>
              <p:nvPr/>
            </p:nvSpPr>
            <p:spPr bwMode="auto">
              <a:xfrm>
                <a:off x="1301" y="865"/>
                <a:ext cx="3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98" name="Rectangle 1202"/>
              <p:cNvSpPr>
                <a:spLocks noChangeArrowheads="1"/>
              </p:cNvSpPr>
              <p:nvPr/>
            </p:nvSpPr>
            <p:spPr bwMode="auto">
              <a:xfrm>
                <a:off x="1318" y="870"/>
                <a:ext cx="1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499" name="Rectangle 1203"/>
              <p:cNvSpPr>
                <a:spLocks noChangeArrowheads="1"/>
              </p:cNvSpPr>
              <p:nvPr/>
            </p:nvSpPr>
            <p:spPr bwMode="auto">
              <a:xfrm>
                <a:off x="1334" y="875"/>
                <a:ext cx="1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00" name="Freeform 1204"/>
              <p:cNvSpPr>
                <a:spLocks noChangeArrowheads="1"/>
              </p:cNvSpPr>
              <p:nvPr/>
            </p:nvSpPr>
            <p:spPr bwMode="auto">
              <a:xfrm>
                <a:off x="1349" y="879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3 h 3"/>
                  <a:gd name="T4" fmla="*/ 2 w 2"/>
                  <a:gd name="T5" fmla="*/ 0 h 3"/>
                  <a:gd name="T6" fmla="*/ 2 w 2"/>
                  <a:gd name="T7" fmla="*/ 0 h 3"/>
                  <a:gd name="T8" fmla="*/ 2 w 2"/>
                  <a:gd name="T9" fmla="*/ 3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3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01" name="Rectangle 1205"/>
              <p:cNvSpPr>
                <a:spLocks noChangeArrowheads="1"/>
              </p:cNvSpPr>
              <p:nvPr/>
            </p:nvSpPr>
            <p:spPr bwMode="auto">
              <a:xfrm>
                <a:off x="1365" y="884"/>
                <a:ext cx="3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02" name="Freeform 1206"/>
              <p:cNvSpPr>
                <a:spLocks noEditPoints="1" noChangeArrowheads="1"/>
              </p:cNvSpPr>
              <p:nvPr/>
            </p:nvSpPr>
            <p:spPr bwMode="auto">
              <a:xfrm>
                <a:off x="1282" y="860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0 h 3"/>
                  <a:gd name="T4" fmla="*/ 3 w 3"/>
                  <a:gd name="T5" fmla="*/ 0 h 3"/>
                  <a:gd name="T6" fmla="*/ 3 w 3"/>
                  <a:gd name="T7" fmla="*/ 3 h 3"/>
                  <a:gd name="T8" fmla="*/ 3 w 3"/>
                  <a:gd name="T9" fmla="*/ 3 h 3"/>
                  <a:gd name="T10" fmla="*/ 0 w 3"/>
                  <a:gd name="T11" fmla="*/ 3 h 3"/>
                  <a:gd name="T12" fmla="*/ 3 w 3"/>
                  <a:gd name="T13" fmla="*/ 0 h 3"/>
                  <a:gd name="T14" fmla="*/ 3 w 3"/>
                  <a:gd name="T15" fmla="*/ 3 h 3"/>
                  <a:gd name="T16" fmla="*/ 3 w 3"/>
                  <a:gd name="T17" fmla="*/ 3 h 3"/>
                  <a:gd name="T18" fmla="*/ 3 w 3"/>
                  <a:gd name="T19" fmla="*/ 3 h 3"/>
                  <a:gd name="T20" fmla="*/ 3 w 3"/>
                  <a:gd name="T21" fmla="*/ 0 h 3"/>
                  <a:gd name="T22" fmla="*/ 3 w 3"/>
                  <a:gd name="T23" fmla="*/ 0 h 3"/>
                  <a:gd name="T24" fmla="*/ 3 w 3"/>
                  <a:gd name="T25" fmla="*/ 0 h 3"/>
                  <a:gd name="T26" fmla="*/ 3 w 3"/>
                  <a:gd name="T27" fmla="*/ 3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"/>
                  <a:gd name="T43" fmla="*/ 0 h 3"/>
                  <a:gd name="T44" fmla="*/ 3 w 3"/>
                  <a:gd name="T45" fmla="*/ 3 h 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  <a:moveTo>
                      <a:pt x="3" y="3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03" name="Freeform 1207"/>
              <p:cNvSpPr>
                <a:spLocks noChangeArrowheads="1"/>
              </p:cNvSpPr>
              <p:nvPr/>
            </p:nvSpPr>
            <p:spPr bwMode="auto">
              <a:xfrm>
                <a:off x="1285" y="849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2 w 1"/>
                  <a:gd name="T11" fmla="*/ 0 h 1"/>
                  <a:gd name="T12" fmla="*/ 2 w 1"/>
                  <a:gd name="T13" fmla="*/ 0 h 1"/>
                  <a:gd name="T14" fmla="*/ 0 w 1"/>
                  <a:gd name="T15" fmla="*/ 2 h 1"/>
                  <a:gd name="T16" fmla="*/ 2 w 1"/>
                  <a:gd name="T17" fmla="*/ 2 h 1"/>
                  <a:gd name="T18" fmla="*/ 0 w 1"/>
                  <a:gd name="T19" fmla="*/ 2 h 1"/>
                  <a:gd name="T20" fmla="*/ 0 w 1"/>
                  <a:gd name="T21" fmla="*/ 2 h 1"/>
                  <a:gd name="T22" fmla="*/ 0 w 1"/>
                  <a:gd name="T23" fmla="*/ 2 h 1"/>
                  <a:gd name="T24" fmla="*/ 2 w 1"/>
                  <a:gd name="T25" fmla="*/ 0 h 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"/>
                  <a:gd name="T40" fmla="*/ 0 h 1"/>
                  <a:gd name="T41" fmla="*/ 1 w 1"/>
                  <a:gd name="T42" fmla="*/ 1 h 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04" name="Freeform 1208"/>
              <p:cNvSpPr>
                <a:spLocks noEditPoints="1" noChangeArrowheads="1"/>
              </p:cNvSpPr>
              <p:nvPr/>
            </p:nvSpPr>
            <p:spPr bwMode="auto">
              <a:xfrm>
                <a:off x="1287" y="849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0 h 2"/>
                  <a:gd name="T4" fmla="*/ 3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0 w 3"/>
                  <a:gd name="T11" fmla="*/ 2 h 2"/>
                  <a:gd name="T12" fmla="*/ 0 w 3"/>
                  <a:gd name="T13" fmla="*/ 2 h 2"/>
                  <a:gd name="T14" fmla="*/ 0 w 3"/>
                  <a:gd name="T15" fmla="*/ 2 h 2"/>
                  <a:gd name="T16" fmla="*/ 0 w 3"/>
                  <a:gd name="T17" fmla="*/ 2 h 2"/>
                  <a:gd name="T18" fmla="*/ 0 w 3"/>
                  <a:gd name="T19" fmla="*/ 2 h 2"/>
                  <a:gd name="T20" fmla="*/ 0 w 3"/>
                  <a:gd name="T21" fmla="*/ 2 h 2"/>
                  <a:gd name="T22" fmla="*/ 0 w 3"/>
                  <a:gd name="T23" fmla="*/ 2 h 2"/>
                  <a:gd name="T24" fmla="*/ 0 w 3"/>
                  <a:gd name="T25" fmla="*/ 2 h 2"/>
                  <a:gd name="T26" fmla="*/ 0 w 3"/>
                  <a:gd name="T27" fmla="*/ 2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"/>
                  <a:gd name="T43" fmla="*/ 0 h 2"/>
                  <a:gd name="T44" fmla="*/ 3 w 3"/>
                  <a:gd name="T45" fmla="*/ 2 h 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" h="2">
                    <a:moveTo>
                      <a:pt x="0" y="2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05" name="Freeform 1209"/>
              <p:cNvSpPr>
                <a:spLocks noEditPoints="1" noChangeArrowheads="1"/>
              </p:cNvSpPr>
              <p:nvPr/>
            </p:nvSpPr>
            <p:spPr bwMode="auto">
              <a:xfrm>
                <a:off x="1287" y="839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3 w 3"/>
                  <a:gd name="T5" fmla="*/ 0 h 2"/>
                  <a:gd name="T6" fmla="*/ 3 w 3"/>
                  <a:gd name="T7" fmla="*/ 0 h 2"/>
                  <a:gd name="T8" fmla="*/ 3 w 3"/>
                  <a:gd name="T9" fmla="*/ 0 h 2"/>
                  <a:gd name="T10" fmla="*/ 3 w 3"/>
                  <a:gd name="T11" fmla="*/ 2 h 2"/>
                  <a:gd name="T12" fmla="*/ 3 w 3"/>
                  <a:gd name="T13" fmla="*/ 0 h 2"/>
                  <a:gd name="T14" fmla="*/ 3 w 3"/>
                  <a:gd name="T15" fmla="*/ 2 h 2"/>
                  <a:gd name="T16" fmla="*/ 3 w 3"/>
                  <a:gd name="T17" fmla="*/ 2 h 2"/>
                  <a:gd name="T18" fmla="*/ 3 w 3"/>
                  <a:gd name="T19" fmla="*/ 0 h 2"/>
                  <a:gd name="T20" fmla="*/ 0 w 3"/>
                  <a:gd name="T21" fmla="*/ 0 h 2"/>
                  <a:gd name="T22" fmla="*/ 0 w 3"/>
                  <a:gd name="T23" fmla="*/ 0 h 2"/>
                  <a:gd name="T24" fmla="*/ 3 w 3"/>
                  <a:gd name="T25" fmla="*/ 0 h 2"/>
                  <a:gd name="T26" fmla="*/ 3 w 3"/>
                  <a:gd name="T27" fmla="*/ 0 h 2"/>
                  <a:gd name="T28" fmla="*/ 3 w 3"/>
                  <a:gd name="T29" fmla="*/ 0 h 2"/>
                  <a:gd name="T30" fmla="*/ 3 w 3"/>
                  <a:gd name="T31" fmla="*/ 0 h 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"/>
                  <a:gd name="T49" fmla="*/ 0 h 2"/>
                  <a:gd name="T50" fmla="*/ 3 w 3"/>
                  <a:gd name="T51" fmla="*/ 2 h 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" h="2">
                    <a:moveTo>
                      <a:pt x="0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06" name="Freeform 1210"/>
              <p:cNvSpPr>
                <a:spLocks noEditPoints="1" noChangeArrowheads="1"/>
              </p:cNvSpPr>
              <p:nvPr/>
            </p:nvSpPr>
            <p:spPr bwMode="auto">
              <a:xfrm>
                <a:off x="1290" y="839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0 h 2"/>
                  <a:gd name="T14" fmla="*/ 0 w 2"/>
                  <a:gd name="T15" fmla="*/ 2 h 2"/>
                  <a:gd name="T16" fmla="*/ 0 w 2"/>
                  <a:gd name="T17" fmla="*/ 2 h 2"/>
                  <a:gd name="T18" fmla="*/ 2 w 2"/>
                  <a:gd name="T19" fmla="*/ 2 h 2"/>
                  <a:gd name="T20" fmla="*/ 2 w 2"/>
                  <a:gd name="T21" fmla="*/ 0 h 2"/>
                  <a:gd name="T22" fmla="*/ 2 w 2"/>
                  <a:gd name="T23" fmla="*/ 0 h 2"/>
                  <a:gd name="T24" fmla="*/ 2 w 2"/>
                  <a:gd name="T25" fmla="*/ 0 h 2"/>
                  <a:gd name="T26" fmla="*/ 0 w 2"/>
                  <a:gd name="T27" fmla="*/ 2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"/>
                  <a:gd name="T43" fmla="*/ 0 h 2"/>
                  <a:gd name="T44" fmla="*/ 2 w 2"/>
                  <a:gd name="T45" fmla="*/ 2 h 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07" name="Freeform 1211"/>
              <p:cNvSpPr>
                <a:spLocks noEditPoints="1" noChangeArrowheads="1"/>
              </p:cNvSpPr>
              <p:nvPr/>
            </p:nvSpPr>
            <p:spPr bwMode="auto">
              <a:xfrm>
                <a:off x="1292" y="82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2 w 2"/>
                  <a:gd name="T5" fmla="*/ 0 h 3"/>
                  <a:gd name="T6" fmla="*/ 2 w 2"/>
                  <a:gd name="T7" fmla="*/ 0 h 3"/>
                  <a:gd name="T8" fmla="*/ 0 w 2"/>
                  <a:gd name="T9" fmla="*/ 0 h 3"/>
                  <a:gd name="T10" fmla="*/ 0 w 2"/>
                  <a:gd name="T11" fmla="*/ 0 h 3"/>
                  <a:gd name="T12" fmla="*/ 0 w 2"/>
                  <a:gd name="T13" fmla="*/ 0 h 3"/>
                  <a:gd name="T14" fmla="*/ 0 w 2"/>
                  <a:gd name="T15" fmla="*/ 0 h 3"/>
                  <a:gd name="T16" fmla="*/ 0 w 2"/>
                  <a:gd name="T17" fmla="*/ 0 h 3"/>
                  <a:gd name="T18" fmla="*/ 0 w 2"/>
                  <a:gd name="T19" fmla="*/ 0 h 3"/>
                  <a:gd name="T20" fmla="*/ 0 w 2"/>
                  <a:gd name="T21" fmla="*/ 3 h 3"/>
                  <a:gd name="T22" fmla="*/ 0 w 2"/>
                  <a:gd name="T23" fmla="*/ 3 h 3"/>
                  <a:gd name="T24" fmla="*/ 0 w 2"/>
                  <a:gd name="T25" fmla="*/ 3 h 3"/>
                  <a:gd name="T26" fmla="*/ 0 w 2"/>
                  <a:gd name="T27" fmla="*/ 3 h 3"/>
                  <a:gd name="T28" fmla="*/ 0 w 2"/>
                  <a:gd name="T29" fmla="*/ 0 h 3"/>
                  <a:gd name="T30" fmla="*/ 0 w 2"/>
                  <a:gd name="T31" fmla="*/ 3 h 3"/>
                  <a:gd name="T32" fmla="*/ 0 w 2"/>
                  <a:gd name="T33" fmla="*/ 3 h 3"/>
                  <a:gd name="T34" fmla="*/ 0 w 2"/>
                  <a:gd name="T35" fmla="*/ 3 h 3"/>
                  <a:gd name="T36" fmla="*/ 0 w 2"/>
                  <a:gd name="T37" fmla="*/ 3 h 3"/>
                  <a:gd name="T38" fmla="*/ 0 w 2"/>
                  <a:gd name="T39" fmla="*/ 3 h 3"/>
                  <a:gd name="T40" fmla="*/ 0 w 2"/>
                  <a:gd name="T41" fmla="*/ 0 h 3"/>
                  <a:gd name="T42" fmla="*/ 0 w 2"/>
                  <a:gd name="T43" fmla="*/ 3 h 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"/>
                  <a:gd name="T67" fmla="*/ 0 h 3"/>
                  <a:gd name="T68" fmla="*/ 2 w 2"/>
                  <a:gd name="T69" fmla="*/ 3 h 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08" name="Freeform 1212"/>
              <p:cNvSpPr>
                <a:spLocks noEditPoints="1" noChangeArrowheads="1"/>
              </p:cNvSpPr>
              <p:nvPr/>
            </p:nvSpPr>
            <p:spPr bwMode="auto">
              <a:xfrm>
                <a:off x="1294" y="827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3 h 3"/>
                  <a:gd name="T12" fmla="*/ 0 w 1"/>
                  <a:gd name="T13" fmla="*/ 0 h 3"/>
                  <a:gd name="T14" fmla="*/ 0 w 1"/>
                  <a:gd name="T15" fmla="*/ 3 h 3"/>
                  <a:gd name="T16" fmla="*/ 0 w 1"/>
                  <a:gd name="T17" fmla="*/ 3 h 3"/>
                  <a:gd name="T18" fmla="*/ 0 w 1"/>
                  <a:gd name="T19" fmla="*/ 3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0 h 3"/>
                  <a:gd name="T26" fmla="*/ 0 w 1"/>
                  <a:gd name="T27" fmla="*/ 3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"/>
                  <a:gd name="T43" fmla="*/ 0 h 3"/>
                  <a:gd name="T44" fmla="*/ 1 w 1"/>
                  <a:gd name="T45" fmla="*/ 3 h 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09" name="Freeform 1213"/>
              <p:cNvSpPr>
                <a:spLocks noEditPoints="1" noChangeArrowheads="1"/>
              </p:cNvSpPr>
              <p:nvPr/>
            </p:nvSpPr>
            <p:spPr bwMode="auto">
              <a:xfrm>
                <a:off x="1294" y="81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3 h 3"/>
                  <a:gd name="T4" fmla="*/ 0 w 3"/>
                  <a:gd name="T5" fmla="*/ 3 h 3"/>
                  <a:gd name="T6" fmla="*/ 0 w 3"/>
                  <a:gd name="T7" fmla="*/ 3 h 3"/>
                  <a:gd name="T8" fmla="*/ 0 w 3"/>
                  <a:gd name="T9" fmla="*/ 0 h 3"/>
                  <a:gd name="T10" fmla="*/ 0 w 3"/>
                  <a:gd name="T11" fmla="*/ 0 h 3"/>
                  <a:gd name="T12" fmla="*/ 3 w 3"/>
                  <a:gd name="T13" fmla="*/ 0 h 3"/>
                  <a:gd name="T14" fmla="*/ 3 w 3"/>
                  <a:gd name="T15" fmla="*/ 3 h 3"/>
                  <a:gd name="T16" fmla="*/ 3 w 3"/>
                  <a:gd name="T17" fmla="*/ 3 h 3"/>
                  <a:gd name="T18" fmla="*/ 3 w 3"/>
                  <a:gd name="T19" fmla="*/ 3 h 3"/>
                  <a:gd name="T20" fmla="*/ 3 w 3"/>
                  <a:gd name="T21" fmla="*/ 3 h 3"/>
                  <a:gd name="T22" fmla="*/ 3 w 3"/>
                  <a:gd name="T23" fmla="*/ 3 h 3"/>
                  <a:gd name="T24" fmla="*/ 0 w 3"/>
                  <a:gd name="T25" fmla="*/ 3 h 3"/>
                  <a:gd name="T26" fmla="*/ 3 w 3"/>
                  <a:gd name="T27" fmla="*/ 3 h 3"/>
                  <a:gd name="T28" fmla="*/ 3 w 3"/>
                  <a:gd name="T29" fmla="*/ 3 h 3"/>
                  <a:gd name="T30" fmla="*/ 3 w 3"/>
                  <a:gd name="T31" fmla="*/ 3 h 3"/>
                  <a:gd name="T32" fmla="*/ 3 w 3"/>
                  <a:gd name="T33" fmla="*/ 3 h 3"/>
                  <a:gd name="T34" fmla="*/ 3 w 3"/>
                  <a:gd name="T35" fmla="*/ 0 h 3"/>
                  <a:gd name="T36" fmla="*/ 3 w 3"/>
                  <a:gd name="T37" fmla="*/ 3 h 3"/>
                  <a:gd name="T38" fmla="*/ 3 w 3"/>
                  <a:gd name="T39" fmla="*/ 3 h 3"/>
                  <a:gd name="T40" fmla="*/ 0 w 3"/>
                  <a:gd name="T41" fmla="*/ 3 h 3"/>
                  <a:gd name="T42" fmla="*/ 3 w 3"/>
                  <a:gd name="T43" fmla="*/ 3 h 3"/>
                  <a:gd name="T44" fmla="*/ 3 w 3"/>
                  <a:gd name="T45" fmla="*/ 3 h 3"/>
                  <a:gd name="T46" fmla="*/ 3 w 3"/>
                  <a:gd name="T47" fmla="*/ 3 h 3"/>
                  <a:gd name="T48" fmla="*/ 0 w 3"/>
                  <a:gd name="T49" fmla="*/ 3 h 3"/>
                  <a:gd name="T50" fmla="*/ 0 w 3"/>
                  <a:gd name="T51" fmla="*/ 3 h 3"/>
                  <a:gd name="T52" fmla="*/ 0 w 3"/>
                  <a:gd name="T53" fmla="*/ 3 h 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"/>
                  <a:gd name="T82" fmla="*/ 0 h 3"/>
                  <a:gd name="T83" fmla="*/ 3 w 3"/>
                  <a:gd name="T84" fmla="*/ 3 h 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  <a:moveTo>
                      <a:pt x="3" y="3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3" y="3"/>
                    </a:lnTo>
                    <a:close/>
                    <a:moveTo>
                      <a:pt x="0" y="3"/>
                    </a:move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10" name="Freeform 1214"/>
              <p:cNvSpPr>
                <a:spLocks noEditPoints="1" noChangeArrowheads="1"/>
              </p:cNvSpPr>
              <p:nvPr/>
            </p:nvSpPr>
            <p:spPr bwMode="auto">
              <a:xfrm>
                <a:off x="1297" y="815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2 w 2"/>
                  <a:gd name="T3" fmla="*/ 0 h 5"/>
                  <a:gd name="T4" fmla="*/ 2 w 2"/>
                  <a:gd name="T5" fmla="*/ 3 h 5"/>
                  <a:gd name="T6" fmla="*/ 2 w 2"/>
                  <a:gd name="T7" fmla="*/ 3 h 5"/>
                  <a:gd name="T8" fmla="*/ 0 w 2"/>
                  <a:gd name="T9" fmla="*/ 5 h 5"/>
                  <a:gd name="T10" fmla="*/ 0 w 2"/>
                  <a:gd name="T11" fmla="*/ 3 h 5"/>
                  <a:gd name="T12" fmla="*/ 0 w 2"/>
                  <a:gd name="T13" fmla="*/ 3 h 5"/>
                  <a:gd name="T14" fmla="*/ 0 w 2"/>
                  <a:gd name="T15" fmla="*/ 3 h 5"/>
                  <a:gd name="T16" fmla="*/ 0 w 2"/>
                  <a:gd name="T17" fmla="*/ 3 h 5"/>
                  <a:gd name="T18" fmla="*/ 0 w 2"/>
                  <a:gd name="T19" fmla="*/ 3 h 5"/>
                  <a:gd name="T20" fmla="*/ 2 w 2"/>
                  <a:gd name="T21" fmla="*/ 3 h 5"/>
                  <a:gd name="T22" fmla="*/ 0 w 2"/>
                  <a:gd name="T23" fmla="*/ 3 h 5"/>
                  <a:gd name="T24" fmla="*/ 0 w 2"/>
                  <a:gd name="T25" fmla="*/ 3 h 5"/>
                  <a:gd name="T26" fmla="*/ 0 w 2"/>
                  <a:gd name="T27" fmla="*/ 3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"/>
                  <a:gd name="T43" fmla="*/ 0 h 5"/>
                  <a:gd name="T44" fmla="*/ 2 w 2"/>
                  <a:gd name="T45" fmla="*/ 5 h 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" h="5">
                    <a:moveTo>
                      <a:pt x="0" y="3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3"/>
                    </a:lnTo>
                    <a:close/>
                    <a:moveTo>
                      <a:pt x="0" y="3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11" name="Freeform 1215"/>
              <p:cNvSpPr>
                <a:spLocks noChangeArrowheads="1"/>
              </p:cNvSpPr>
              <p:nvPr/>
            </p:nvSpPr>
            <p:spPr bwMode="auto">
              <a:xfrm>
                <a:off x="1297" y="804"/>
                <a:ext cx="1" cy="4"/>
              </a:xfrm>
              <a:custGeom>
                <a:avLst/>
                <a:gdLst>
                  <a:gd name="T0" fmla="*/ 0 w 1"/>
                  <a:gd name="T1" fmla="*/ 2 h 4"/>
                  <a:gd name="T2" fmla="*/ 0 w 1"/>
                  <a:gd name="T3" fmla="*/ 0 h 4"/>
                  <a:gd name="T4" fmla="*/ 0 w 1"/>
                  <a:gd name="T5" fmla="*/ 0 h 4"/>
                  <a:gd name="T6" fmla="*/ 0 w 1"/>
                  <a:gd name="T7" fmla="*/ 4 h 4"/>
                  <a:gd name="T8" fmla="*/ 0 w 1"/>
                  <a:gd name="T9" fmla="*/ 4 h 4"/>
                  <a:gd name="T10" fmla="*/ 0 w 1"/>
                  <a:gd name="T11" fmla="*/ 2 h 4"/>
                  <a:gd name="T12" fmla="*/ 0 w 1"/>
                  <a:gd name="T13" fmla="*/ 2 h 4"/>
                  <a:gd name="T14" fmla="*/ 0 w 1"/>
                  <a:gd name="T15" fmla="*/ 2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4"/>
                  <a:gd name="T26" fmla="*/ 1 w 1"/>
                  <a:gd name="T27" fmla="*/ 4 h 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4">
                    <a:moveTo>
                      <a:pt x="0" y="2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12" name="Freeform 1216"/>
              <p:cNvSpPr>
                <a:spLocks noEditPoints="1" noChangeArrowheads="1"/>
              </p:cNvSpPr>
              <p:nvPr/>
            </p:nvSpPr>
            <p:spPr bwMode="auto">
              <a:xfrm>
                <a:off x="1299" y="80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0 h 2"/>
                  <a:gd name="T12" fmla="*/ 0 w 1"/>
                  <a:gd name="T13" fmla="*/ 0 h 2"/>
                  <a:gd name="T14" fmla="*/ 0 w 1"/>
                  <a:gd name="T15" fmla="*/ 0 h 2"/>
                  <a:gd name="T16" fmla="*/ 0 w 1"/>
                  <a:gd name="T17" fmla="*/ 2 h 2"/>
                  <a:gd name="T18" fmla="*/ 0 w 1"/>
                  <a:gd name="T19" fmla="*/ 2 h 2"/>
                  <a:gd name="T20" fmla="*/ 0 w 1"/>
                  <a:gd name="T21" fmla="*/ 0 h 2"/>
                  <a:gd name="T22" fmla="*/ 0 w 1"/>
                  <a:gd name="T23" fmla="*/ 0 h 2"/>
                  <a:gd name="T24" fmla="*/ 0 w 1"/>
                  <a:gd name="T25" fmla="*/ 0 h 2"/>
                  <a:gd name="T26" fmla="*/ 0 w 1"/>
                  <a:gd name="T27" fmla="*/ 0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"/>
                  <a:gd name="T43" fmla="*/ 0 h 2"/>
                  <a:gd name="T44" fmla="*/ 1 w 1"/>
                  <a:gd name="T45" fmla="*/ 2 h 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13" name="Freeform 1217"/>
              <p:cNvSpPr>
                <a:spLocks noEditPoints="1" noChangeArrowheads="1"/>
              </p:cNvSpPr>
              <p:nvPr/>
            </p:nvSpPr>
            <p:spPr bwMode="auto">
              <a:xfrm>
                <a:off x="1299" y="80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0 w 2"/>
                  <a:gd name="T11" fmla="*/ 2 h 2"/>
                  <a:gd name="T12" fmla="*/ 2 w 2"/>
                  <a:gd name="T13" fmla="*/ 0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2 h 2"/>
                  <a:gd name="T20" fmla="*/ 2 w 2"/>
                  <a:gd name="T21" fmla="*/ 0 h 2"/>
                  <a:gd name="T22" fmla="*/ 2 w 2"/>
                  <a:gd name="T23" fmla="*/ 0 h 2"/>
                  <a:gd name="T24" fmla="*/ 2 w 2"/>
                  <a:gd name="T25" fmla="*/ 0 h 2"/>
                  <a:gd name="T26" fmla="*/ 2 w 2"/>
                  <a:gd name="T27" fmla="*/ 2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"/>
                  <a:gd name="T43" fmla="*/ 0 h 2"/>
                  <a:gd name="T44" fmla="*/ 2 w 2"/>
                  <a:gd name="T45" fmla="*/ 2 h 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14" name="Freeform 1218"/>
              <p:cNvSpPr>
                <a:spLocks noChangeArrowheads="1"/>
              </p:cNvSpPr>
              <p:nvPr/>
            </p:nvSpPr>
            <p:spPr bwMode="auto">
              <a:xfrm>
                <a:off x="1285" y="808"/>
                <a:ext cx="19" cy="55"/>
              </a:xfrm>
              <a:custGeom>
                <a:avLst/>
                <a:gdLst>
                  <a:gd name="T0" fmla="*/ 2 w 19"/>
                  <a:gd name="T1" fmla="*/ 55 h 55"/>
                  <a:gd name="T2" fmla="*/ 0 w 19"/>
                  <a:gd name="T3" fmla="*/ 55 h 55"/>
                  <a:gd name="T4" fmla="*/ 16 w 19"/>
                  <a:gd name="T5" fmla="*/ 0 h 55"/>
                  <a:gd name="T6" fmla="*/ 19 w 19"/>
                  <a:gd name="T7" fmla="*/ 0 h 55"/>
                  <a:gd name="T8" fmla="*/ 2 w 19"/>
                  <a:gd name="T9" fmla="*/ 55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55"/>
                  <a:gd name="T17" fmla="*/ 19 w 19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55">
                    <a:moveTo>
                      <a:pt x="2" y="55"/>
                    </a:moveTo>
                    <a:lnTo>
                      <a:pt x="0" y="55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" y="5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15" name="Freeform 1219"/>
              <p:cNvSpPr>
                <a:spLocks noChangeArrowheads="1"/>
              </p:cNvSpPr>
              <p:nvPr/>
            </p:nvSpPr>
            <p:spPr bwMode="auto">
              <a:xfrm>
                <a:off x="1287" y="863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3 w 3"/>
                  <a:gd name="T7" fmla="*/ 0 h 1"/>
                  <a:gd name="T8" fmla="*/ 0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16" name="Freeform 1220"/>
              <p:cNvSpPr>
                <a:spLocks noChangeArrowheads="1"/>
              </p:cNvSpPr>
              <p:nvPr/>
            </p:nvSpPr>
            <p:spPr bwMode="auto">
              <a:xfrm>
                <a:off x="1290" y="85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17" name="Freeform 1221"/>
              <p:cNvSpPr>
                <a:spLocks noChangeArrowheads="1"/>
              </p:cNvSpPr>
              <p:nvPr/>
            </p:nvSpPr>
            <p:spPr bwMode="auto">
              <a:xfrm>
                <a:off x="1292" y="83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18" name="Rectangle 1222"/>
              <p:cNvSpPr>
                <a:spLocks noChangeArrowheads="1"/>
              </p:cNvSpPr>
              <p:nvPr/>
            </p:nvSpPr>
            <p:spPr bwMode="auto">
              <a:xfrm>
                <a:off x="1297" y="830"/>
                <a:ext cx="2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519" name="Freeform 1223"/>
              <p:cNvSpPr>
                <a:spLocks noChangeArrowheads="1"/>
              </p:cNvSpPr>
              <p:nvPr/>
            </p:nvSpPr>
            <p:spPr bwMode="auto">
              <a:xfrm>
                <a:off x="1299" y="818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4367" name="Group 1425"/>
            <p:cNvGrpSpPr>
              <a:grpSpLocks/>
            </p:cNvGrpSpPr>
            <p:nvPr/>
          </p:nvGrpSpPr>
          <p:grpSpPr bwMode="auto">
            <a:xfrm>
              <a:off x="532" y="1135"/>
              <a:ext cx="1337" cy="1599"/>
              <a:chOff x="0" y="0"/>
              <a:chExt cx="1337" cy="1599"/>
            </a:xfrm>
          </p:grpSpPr>
          <p:sp>
            <p:nvSpPr>
              <p:cNvPr id="16120" name="Freeform 1225"/>
              <p:cNvSpPr>
                <a:spLocks noChangeArrowheads="1"/>
              </p:cNvSpPr>
              <p:nvPr/>
            </p:nvSpPr>
            <p:spPr bwMode="auto">
              <a:xfrm>
                <a:off x="1276" y="808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  <a:gd name="T8" fmla="*/ 0 w 1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21" name="Freeform 1226"/>
              <p:cNvSpPr>
                <a:spLocks noChangeArrowheads="1"/>
              </p:cNvSpPr>
              <p:nvPr/>
            </p:nvSpPr>
            <p:spPr bwMode="auto">
              <a:xfrm>
                <a:off x="1266" y="832"/>
                <a:ext cx="71" cy="54"/>
              </a:xfrm>
              <a:custGeom>
                <a:avLst/>
                <a:gdLst>
                  <a:gd name="T0" fmla="*/ 64 w 71"/>
                  <a:gd name="T1" fmla="*/ 54 h 54"/>
                  <a:gd name="T2" fmla="*/ 0 w 71"/>
                  <a:gd name="T3" fmla="*/ 35 h 54"/>
                  <a:gd name="T4" fmla="*/ 7 w 71"/>
                  <a:gd name="T5" fmla="*/ 9 h 54"/>
                  <a:gd name="T6" fmla="*/ 26 w 71"/>
                  <a:gd name="T7" fmla="*/ 9 h 54"/>
                  <a:gd name="T8" fmla="*/ 36 w 71"/>
                  <a:gd name="T9" fmla="*/ 33 h 54"/>
                  <a:gd name="T10" fmla="*/ 62 w 71"/>
                  <a:gd name="T11" fmla="*/ 0 h 54"/>
                  <a:gd name="T12" fmla="*/ 71 w 71"/>
                  <a:gd name="T13" fmla="*/ 33 h 54"/>
                  <a:gd name="T14" fmla="*/ 64 w 71"/>
                  <a:gd name="T15" fmla="*/ 54 h 5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1"/>
                  <a:gd name="T25" fmla="*/ 0 h 54"/>
                  <a:gd name="T26" fmla="*/ 71 w 71"/>
                  <a:gd name="T27" fmla="*/ 54 h 5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" h="54">
                    <a:moveTo>
                      <a:pt x="64" y="54"/>
                    </a:moveTo>
                    <a:lnTo>
                      <a:pt x="0" y="35"/>
                    </a:lnTo>
                    <a:lnTo>
                      <a:pt x="7" y="9"/>
                    </a:lnTo>
                    <a:lnTo>
                      <a:pt x="26" y="9"/>
                    </a:lnTo>
                    <a:lnTo>
                      <a:pt x="36" y="33"/>
                    </a:lnTo>
                    <a:lnTo>
                      <a:pt x="62" y="0"/>
                    </a:lnTo>
                    <a:lnTo>
                      <a:pt x="71" y="33"/>
                    </a:lnTo>
                    <a:lnTo>
                      <a:pt x="64" y="54"/>
                    </a:lnTo>
                    <a:close/>
                  </a:path>
                </a:pathLst>
              </a:custGeom>
              <a:solidFill>
                <a:srgbClr val="F78F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22" name="Freeform 1227"/>
              <p:cNvSpPr>
                <a:spLocks noChangeArrowheads="1"/>
              </p:cNvSpPr>
              <p:nvPr/>
            </p:nvSpPr>
            <p:spPr bwMode="auto">
              <a:xfrm>
                <a:off x="1266" y="853"/>
                <a:ext cx="69" cy="33"/>
              </a:xfrm>
              <a:custGeom>
                <a:avLst/>
                <a:gdLst>
                  <a:gd name="T0" fmla="*/ 64 w 69"/>
                  <a:gd name="T1" fmla="*/ 33 h 33"/>
                  <a:gd name="T2" fmla="*/ 0 w 69"/>
                  <a:gd name="T3" fmla="*/ 14 h 33"/>
                  <a:gd name="T4" fmla="*/ 5 w 69"/>
                  <a:gd name="T5" fmla="*/ 0 h 33"/>
                  <a:gd name="T6" fmla="*/ 19 w 69"/>
                  <a:gd name="T7" fmla="*/ 12 h 33"/>
                  <a:gd name="T8" fmla="*/ 33 w 69"/>
                  <a:gd name="T9" fmla="*/ 21 h 33"/>
                  <a:gd name="T10" fmla="*/ 55 w 69"/>
                  <a:gd name="T11" fmla="*/ 9 h 33"/>
                  <a:gd name="T12" fmla="*/ 69 w 69"/>
                  <a:gd name="T13" fmla="*/ 21 h 33"/>
                  <a:gd name="T14" fmla="*/ 64 w 69"/>
                  <a:gd name="T15" fmla="*/ 33 h 3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9"/>
                  <a:gd name="T25" fmla="*/ 0 h 33"/>
                  <a:gd name="T26" fmla="*/ 69 w 69"/>
                  <a:gd name="T27" fmla="*/ 33 h 3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9" h="33">
                    <a:moveTo>
                      <a:pt x="64" y="33"/>
                    </a:moveTo>
                    <a:lnTo>
                      <a:pt x="0" y="14"/>
                    </a:lnTo>
                    <a:lnTo>
                      <a:pt x="5" y="0"/>
                    </a:lnTo>
                    <a:lnTo>
                      <a:pt x="19" y="12"/>
                    </a:lnTo>
                    <a:lnTo>
                      <a:pt x="33" y="21"/>
                    </a:lnTo>
                    <a:lnTo>
                      <a:pt x="55" y="9"/>
                    </a:lnTo>
                    <a:lnTo>
                      <a:pt x="69" y="21"/>
                    </a:lnTo>
                    <a:lnTo>
                      <a:pt x="64" y="33"/>
                    </a:lnTo>
                    <a:close/>
                  </a:path>
                </a:pathLst>
              </a:custGeom>
              <a:solidFill>
                <a:srgbClr val="F36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23" name="Freeform 122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" cy="73"/>
              </a:xfrm>
              <a:custGeom>
                <a:avLst/>
                <a:gdLst>
                  <a:gd name="T0" fmla="*/ 71 w 47"/>
                  <a:gd name="T1" fmla="*/ 73 h 31"/>
                  <a:gd name="T2" fmla="*/ 0 w 47"/>
                  <a:gd name="T3" fmla="*/ 66 h 31"/>
                  <a:gd name="T4" fmla="*/ 78 w 47"/>
                  <a:gd name="T5" fmla="*/ 2 h 31"/>
                  <a:gd name="T6" fmla="*/ 111 w 47"/>
                  <a:gd name="T7" fmla="*/ 16 h 31"/>
                  <a:gd name="T8" fmla="*/ 71 w 47"/>
                  <a:gd name="T9" fmla="*/ 73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31"/>
                  <a:gd name="T17" fmla="*/ 47 w 47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31">
                    <a:moveTo>
                      <a:pt x="30" y="31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2" y="12"/>
                      <a:pt x="17" y="0"/>
                      <a:pt x="33" y="1"/>
                    </a:cubicBezTo>
                    <a:cubicBezTo>
                      <a:pt x="38" y="2"/>
                      <a:pt x="43" y="4"/>
                      <a:pt x="47" y="7"/>
                    </a:cubicBezTo>
                    <a:lnTo>
                      <a:pt x="30" y="31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24" name="Freeform 1229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99" cy="86"/>
              </a:xfrm>
              <a:custGeom>
                <a:avLst/>
                <a:gdLst>
                  <a:gd name="T0" fmla="*/ 71 w 42"/>
                  <a:gd name="T1" fmla="*/ 7 h 36"/>
                  <a:gd name="T2" fmla="*/ 99 w 42"/>
                  <a:gd name="T3" fmla="*/ 72 h 36"/>
                  <a:gd name="T4" fmla="*/ 7 w 42"/>
                  <a:gd name="T5" fmla="*/ 36 h 36"/>
                  <a:gd name="T6" fmla="*/ 0 w 42"/>
                  <a:gd name="T7" fmla="*/ 0 h 36"/>
                  <a:gd name="T8" fmla="*/ 71 w 42"/>
                  <a:gd name="T9" fmla="*/ 7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36"/>
                  <a:gd name="T17" fmla="*/ 42 w 42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36">
                    <a:moveTo>
                      <a:pt x="30" y="3"/>
                    </a:moveTo>
                    <a:cubicBezTo>
                      <a:pt x="42" y="30"/>
                      <a:pt x="42" y="30"/>
                      <a:pt x="42" y="30"/>
                    </a:cubicBezTo>
                    <a:cubicBezTo>
                      <a:pt x="27" y="36"/>
                      <a:pt x="10" y="30"/>
                      <a:pt x="3" y="15"/>
                    </a:cubicBezTo>
                    <a:cubicBezTo>
                      <a:pt x="1" y="10"/>
                      <a:pt x="0" y="5"/>
                      <a:pt x="0" y="0"/>
                    </a:cubicBezTo>
                    <a:lnTo>
                      <a:pt x="30" y="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25" name="Freeform 1230"/>
              <p:cNvSpPr>
                <a:spLocks noChangeArrowheads="1"/>
              </p:cNvSpPr>
              <p:nvPr/>
            </p:nvSpPr>
            <p:spPr bwMode="auto">
              <a:xfrm>
                <a:off x="71" y="16"/>
                <a:ext cx="78" cy="121"/>
              </a:xfrm>
              <a:custGeom>
                <a:avLst/>
                <a:gdLst>
                  <a:gd name="T0" fmla="*/ 0 w 33"/>
                  <a:gd name="T1" fmla="*/ 57 h 51"/>
                  <a:gd name="T2" fmla="*/ 40 w 33"/>
                  <a:gd name="T3" fmla="*/ 0 h 51"/>
                  <a:gd name="T4" fmla="*/ 57 w 33"/>
                  <a:gd name="T5" fmla="*/ 97 h 51"/>
                  <a:gd name="T6" fmla="*/ 28 w 33"/>
                  <a:gd name="T7" fmla="*/ 121 h 51"/>
                  <a:gd name="T8" fmla="*/ 0 w 33"/>
                  <a:gd name="T9" fmla="*/ 57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51"/>
                  <a:gd name="T17" fmla="*/ 33 w 33"/>
                  <a:gd name="T18" fmla="*/ 51 h 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51">
                    <a:moveTo>
                      <a:pt x="0" y="24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30" y="10"/>
                      <a:pt x="33" y="28"/>
                      <a:pt x="24" y="41"/>
                    </a:cubicBezTo>
                    <a:cubicBezTo>
                      <a:pt x="20" y="46"/>
                      <a:pt x="17" y="49"/>
                      <a:pt x="12" y="51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26" name="Freeform 1231"/>
              <p:cNvSpPr>
                <a:spLocks noChangeArrowheads="1"/>
              </p:cNvSpPr>
              <p:nvPr/>
            </p:nvSpPr>
            <p:spPr bwMode="auto">
              <a:xfrm>
                <a:off x="38" y="40"/>
                <a:ext cx="66" cy="67"/>
              </a:xfrm>
              <a:custGeom>
                <a:avLst/>
                <a:gdLst>
                  <a:gd name="T0" fmla="*/ 57 w 28"/>
                  <a:gd name="T1" fmla="*/ 50 h 28"/>
                  <a:gd name="T2" fmla="*/ 17 w 28"/>
                  <a:gd name="T3" fmla="*/ 57 h 28"/>
                  <a:gd name="T4" fmla="*/ 9 w 28"/>
                  <a:gd name="T5" fmla="*/ 17 h 28"/>
                  <a:gd name="T6" fmla="*/ 50 w 28"/>
                  <a:gd name="T7" fmla="*/ 10 h 28"/>
                  <a:gd name="T8" fmla="*/ 57 w 28"/>
                  <a:gd name="T9" fmla="*/ 5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24" y="21"/>
                    </a:moveTo>
                    <a:cubicBezTo>
                      <a:pt x="20" y="26"/>
                      <a:pt x="12" y="28"/>
                      <a:pt x="7" y="24"/>
                    </a:cubicBezTo>
                    <a:cubicBezTo>
                      <a:pt x="1" y="20"/>
                      <a:pt x="0" y="12"/>
                      <a:pt x="4" y="7"/>
                    </a:cubicBezTo>
                    <a:cubicBezTo>
                      <a:pt x="8" y="1"/>
                      <a:pt x="16" y="0"/>
                      <a:pt x="21" y="4"/>
                    </a:cubicBezTo>
                    <a:cubicBezTo>
                      <a:pt x="26" y="8"/>
                      <a:pt x="28" y="16"/>
                      <a:pt x="24" y="2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27" name="Freeform 1232"/>
              <p:cNvSpPr>
                <a:spLocks noChangeArrowheads="1"/>
              </p:cNvSpPr>
              <p:nvPr/>
            </p:nvSpPr>
            <p:spPr bwMode="auto">
              <a:xfrm>
                <a:off x="52" y="57"/>
                <a:ext cx="14" cy="19"/>
              </a:xfrm>
              <a:custGeom>
                <a:avLst/>
                <a:gdLst>
                  <a:gd name="T0" fmla="*/ 10 w 14"/>
                  <a:gd name="T1" fmla="*/ 2 h 19"/>
                  <a:gd name="T2" fmla="*/ 10 w 14"/>
                  <a:gd name="T3" fmla="*/ 0 h 19"/>
                  <a:gd name="T4" fmla="*/ 12 w 14"/>
                  <a:gd name="T5" fmla="*/ 0 h 19"/>
                  <a:gd name="T6" fmla="*/ 14 w 14"/>
                  <a:gd name="T7" fmla="*/ 0 h 19"/>
                  <a:gd name="T8" fmla="*/ 14 w 14"/>
                  <a:gd name="T9" fmla="*/ 0 h 19"/>
                  <a:gd name="T10" fmla="*/ 14 w 14"/>
                  <a:gd name="T11" fmla="*/ 2 h 19"/>
                  <a:gd name="T12" fmla="*/ 3 w 14"/>
                  <a:gd name="T13" fmla="*/ 19 h 19"/>
                  <a:gd name="T14" fmla="*/ 0 w 14"/>
                  <a:gd name="T15" fmla="*/ 16 h 19"/>
                  <a:gd name="T16" fmla="*/ 12 w 14"/>
                  <a:gd name="T17" fmla="*/ 2 h 19"/>
                  <a:gd name="T18" fmla="*/ 10 w 14"/>
                  <a:gd name="T19" fmla="*/ 2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9"/>
                  <a:gd name="T32" fmla="*/ 14 w 14"/>
                  <a:gd name="T33" fmla="*/ 19 h 1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9">
                    <a:moveTo>
                      <a:pt x="10" y="2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4" y="2"/>
                    </a:lnTo>
                    <a:lnTo>
                      <a:pt x="3" y="19"/>
                    </a:lnTo>
                    <a:lnTo>
                      <a:pt x="0" y="16"/>
                    </a:lnTo>
                    <a:lnTo>
                      <a:pt x="12" y="2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28" name="Freeform 1233"/>
              <p:cNvSpPr>
                <a:spLocks noChangeArrowheads="1"/>
              </p:cNvSpPr>
              <p:nvPr/>
            </p:nvSpPr>
            <p:spPr bwMode="auto">
              <a:xfrm>
                <a:off x="57" y="59"/>
                <a:ext cx="19" cy="24"/>
              </a:xfrm>
              <a:custGeom>
                <a:avLst/>
                <a:gdLst>
                  <a:gd name="T0" fmla="*/ 10 w 8"/>
                  <a:gd name="T1" fmla="*/ 22 h 10"/>
                  <a:gd name="T2" fmla="*/ 7 w 8"/>
                  <a:gd name="T3" fmla="*/ 24 h 10"/>
                  <a:gd name="T4" fmla="*/ 0 w 8"/>
                  <a:gd name="T5" fmla="*/ 19 h 10"/>
                  <a:gd name="T6" fmla="*/ 5 w 8"/>
                  <a:gd name="T7" fmla="*/ 14 h 10"/>
                  <a:gd name="T8" fmla="*/ 5 w 8"/>
                  <a:gd name="T9" fmla="*/ 12 h 10"/>
                  <a:gd name="T10" fmla="*/ 5 w 8"/>
                  <a:gd name="T11" fmla="*/ 12 h 10"/>
                  <a:gd name="T12" fmla="*/ 7 w 8"/>
                  <a:gd name="T13" fmla="*/ 12 h 10"/>
                  <a:gd name="T14" fmla="*/ 12 w 8"/>
                  <a:gd name="T15" fmla="*/ 12 h 10"/>
                  <a:gd name="T16" fmla="*/ 12 w 8"/>
                  <a:gd name="T17" fmla="*/ 12 h 10"/>
                  <a:gd name="T18" fmla="*/ 12 w 8"/>
                  <a:gd name="T19" fmla="*/ 12 h 10"/>
                  <a:gd name="T20" fmla="*/ 12 w 8"/>
                  <a:gd name="T21" fmla="*/ 10 h 10"/>
                  <a:gd name="T22" fmla="*/ 14 w 8"/>
                  <a:gd name="T23" fmla="*/ 10 h 10"/>
                  <a:gd name="T24" fmla="*/ 17 w 8"/>
                  <a:gd name="T25" fmla="*/ 7 h 10"/>
                  <a:gd name="T26" fmla="*/ 17 w 8"/>
                  <a:gd name="T27" fmla="*/ 5 h 10"/>
                  <a:gd name="T28" fmla="*/ 17 w 8"/>
                  <a:gd name="T29" fmla="*/ 5 h 10"/>
                  <a:gd name="T30" fmla="*/ 14 w 8"/>
                  <a:gd name="T31" fmla="*/ 5 h 10"/>
                  <a:gd name="T32" fmla="*/ 12 w 8"/>
                  <a:gd name="T33" fmla="*/ 7 h 10"/>
                  <a:gd name="T34" fmla="*/ 10 w 8"/>
                  <a:gd name="T35" fmla="*/ 5 h 10"/>
                  <a:gd name="T36" fmla="*/ 12 w 8"/>
                  <a:gd name="T37" fmla="*/ 2 h 10"/>
                  <a:gd name="T38" fmla="*/ 17 w 8"/>
                  <a:gd name="T39" fmla="*/ 2 h 10"/>
                  <a:gd name="T40" fmla="*/ 19 w 8"/>
                  <a:gd name="T41" fmla="*/ 2 h 10"/>
                  <a:gd name="T42" fmla="*/ 19 w 8"/>
                  <a:gd name="T43" fmla="*/ 10 h 10"/>
                  <a:gd name="T44" fmla="*/ 14 w 8"/>
                  <a:gd name="T45" fmla="*/ 12 h 10"/>
                  <a:gd name="T46" fmla="*/ 14 w 8"/>
                  <a:gd name="T47" fmla="*/ 14 h 10"/>
                  <a:gd name="T48" fmla="*/ 12 w 8"/>
                  <a:gd name="T49" fmla="*/ 14 h 10"/>
                  <a:gd name="T50" fmla="*/ 7 w 8"/>
                  <a:gd name="T51" fmla="*/ 14 h 10"/>
                  <a:gd name="T52" fmla="*/ 7 w 8"/>
                  <a:gd name="T53" fmla="*/ 14 h 10"/>
                  <a:gd name="T54" fmla="*/ 7 w 8"/>
                  <a:gd name="T55" fmla="*/ 17 h 10"/>
                  <a:gd name="T56" fmla="*/ 7 w 8"/>
                  <a:gd name="T57" fmla="*/ 17 h 10"/>
                  <a:gd name="T58" fmla="*/ 5 w 8"/>
                  <a:gd name="T59" fmla="*/ 19 h 10"/>
                  <a:gd name="T60" fmla="*/ 10 w 8"/>
                  <a:gd name="T61" fmla="*/ 22 h 1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8"/>
                  <a:gd name="T94" fmla="*/ 0 h 10"/>
                  <a:gd name="T95" fmla="*/ 8 w 8"/>
                  <a:gd name="T96" fmla="*/ 10 h 1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8" h="10">
                    <a:moveTo>
                      <a:pt x="4" y="9"/>
                    </a:moveTo>
                    <a:cubicBezTo>
                      <a:pt x="3" y="10"/>
                      <a:pt x="3" y="10"/>
                      <a:pt x="3" y="1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8"/>
                      <a:pt x="2" y="8"/>
                      <a:pt x="2" y="8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29" name="Freeform 1234"/>
              <p:cNvSpPr>
                <a:spLocks noChangeArrowheads="1"/>
              </p:cNvSpPr>
              <p:nvPr/>
            </p:nvSpPr>
            <p:spPr bwMode="auto">
              <a:xfrm>
                <a:off x="66" y="80"/>
                <a:ext cx="5" cy="8"/>
              </a:xfrm>
              <a:custGeom>
                <a:avLst/>
                <a:gdLst>
                  <a:gd name="T0" fmla="*/ 5 w 5"/>
                  <a:gd name="T1" fmla="*/ 3 h 8"/>
                  <a:gd name="T2" fmla="*/ 3 w 5"/>
                  <a:gd name="T3" fmla="*/ 8 h 8"/>
                  <a:gd name="T4" fmla="*/ 0 w 5"/>
                  <a:gd name="T5" fmla="*/ 5 h 8"/>
                  <a:gd name="T6" fmla="*/ 3 w 5"/>
                  <a:gd name="T7" fmla="*/ 0 h 8"/>
                  <a:gd name="T8" fmla="*/ 5 w 5"/>
                  <a:gd name="T9" fmla="*/ 3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8"/>
                  <a:gd name="T17" fmla="*/ 5 w 5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8">
                    <a:moveTo>
                      <a:pt x="5" y="3"/>
                    </a:moveTo>
                    <a:lnTo>
                      <a:pt x="3" y="8"/>
                    </a:lnTo>
                    <a:lnTo>
                      <a:pt x="0" y="5"/>
                    </a:lnTo>
                    <a:lnTo>
                      <a:pt x="3" y="0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30" name="Freeform 1235"/>
              <p:cNvSpPr>
                <a:spLocks noChangeArrowheads="1"/>
              </p:cNvSpPr>
              <p:nvPr/>
            </p:nvSpPr>
            <p:spPr bwMode="auto">
              <a:xfrm>
                <a:off x="71" y="69"/>
                <a:ext cx="19" cy="21"/>
              </a:xfrm>
              <a:custGeom>
                <a:avLst/>
                <a:gdLst>
                  <a:gd name="T0" fmla="*/ 0 w 19"/>
                  <a:gd name="T1" fmla="*/ 19 h 21"/>
                  <a:gd name="T2" fmla="*/ 17 w 19"/>
                  <a:gd name="T3" fmla="*/ 4 h 21"/>
                  <a:gd name="T4" fmla="*/ 12 w 19"/>
                  <a:gd name="T5" fmla="*/ 2 h 21"/>
                  <a:gd name="T6" fmla="*/ 12 w 19"/>
                  <a:gd name="T7" fmla="*/ 0 h 21"/>
                  <a:gd name="T8" fmla="*/ 19 w 19"/>
                  <a:gd name="T9" fmla="*/ 4 h 21"/>
                  <a:gd name="T10" fmla="*/ 19 w 19"/>
                  <a:gd name="T11" fmla="*/ 7 h 21"/>
                  <a:gd name="T12" fmla="*/ 2 w 19"/>
                  <a:gd name="T13" fmla="*/ 21 h 21"/>
                  <a:gd name="T14" fmla="*/ 0 w 19"/>
                  <a:gd name="T15" fmla="*/ 19 h 2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9"/>
                  <a:gd name="T25" fmla="*/ 0 h 21"/>
                  <a:gd name="T26" fmla="*/ 19 w 19"/>
                  <a:gd name="T27" fmla="*/ 21 h 2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9" h="21">
                    <a:moveTo>
                      <a:pt x="0" y="19"/>
                    </a:moveTo>
                    <a:lnTo>
                      <a:pt x="17" y="4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9" y="4"/>
                    </a:lnTo>
                    <a:lnTo>
                      <a:pt x="19" y="7"/>
                    </a:lnTo>
                    <a:lnTo>
                      <a:pt x="2" y="21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31" name="Freeform 1236"/>
              <p:cNvSpPr>
                <a:spLocks noChangeArrowheads="1"/>
              </p:cNvSpPr>
              <p:nvPr/>
            </p:nvSpPr>
            <p:spPr bwMode="auto">
              <a:xfrm>
                <a:off x="731" y="1493"/>
                <a:ext cx="109" cy="106"/>
              </a:xfrm>
              <a:custGeom>
                <a:avLst/>
                <a:gdLst>
                  <a:gd name="T0" fmla="*/ 97 w 46"/>
                  <a:gd name="T1" fmla="*/ 73 h 45"/>
                  <a:gd name="T2" fmla="*/ 36 w 46"/>
                  <a:gd name="T3" fmla="*/ 97 h 45"/>
                  <a:gd name="T4" fmla="*/ 12 w 46"/>
                  <a:gd name="T5" fmla="*/ 33 h 45"/>
                  <a:gd name="T6" fmla="*/ 73 w 46"/>
                  <a:gd name="T7" fmla="*/ 9 h 45"/>
                  <a:gd name="T8" fmla="*/ 97 w 46"/>
                  <a:gd name="T9" fmla="*/ 73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45"/>
                  <a:gd name="T17" fmla="*/ 46 w 46"/>
                  <a:gd name="T18" fmla="*/ 45 h 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45">
                    <a:moveTo>
                      <a:pt x="41" y="31"/>
                    </a:moveTo>
                    <a:cubicBezTo>
                      <a:pt x="37" y="41"/>
                      <a:pt x="25" y="45"/>
                      <a:pt x="15" y="41"/>
                    </a:cubicBezTo>
                    <a:cubicBezTo>
                      <a:pt x="5" y="36"/>
                      <a:pt x="0" y="24"/>
                      <a:pt x="5" y="14"/>
                    </a:cubicBezTo>
                    <a:cubicBezTo>
                      <a:pt x="10" y="4"/>
                      <a:pt x="21" y="0"/>
                      <a:pt x="31" y="4"/>
                    </a:cubicBezTo>
                    <a:cubicBezTo>
                      <a:pt x="41" y="9"/>
                      <a:pt x="46" y="21"/>
                      <a:pt x="41" y="31"/>
                    </a:cubicBezTo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32" name="Rectangle 1237"/>
              <p:cNvSpPr>
                <a:spLocks noChangeArrowheads="1"/>
              </p:cNvSpPr>
              <p:nvPr/>
            </p:nvSpPr>
            <p:spPr bwMode="auto">
              <a:xfrm>
                <a:off x="798" y="1521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33" name="Freeform 1238"/>
              <p:cNvSpPr>
                <a:spLocks noChangeArrowheads="1"/>
              </p:cNvSpPr>
              <p:nvPr/>
            </p:nvSpPr>
            <p:spPr bwMode="auto">
              <a:xfrm>
                <a:off x="779" y="1505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0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  <a:gd name="T12" fmla="*/ 2 w 4"/>
                  <a:gd name="T13" fmla="*/ 2 h 2"/>
                  <a:gd name="T14" fmla="*/ 2 w 4"/>
                  <a:gd name="T15" fmla="*/ 2 h 2"/>
                  <a:gd name="T16" fmla="*/ 2 w 4"/>
                  <a:gd name="T17" fmla="*/ 2 h 2"/>
                  <a:gd name="T18" fmla="*/ 2 w 4"/>
                  <a:gd name="T19" fmla="*/ 2 h 2"/>
                  <a:gd name="T20" fmla="*/ 2 w 4"/>
                  <a:gd name="T21" fmla="*/ 2 h 2"/>
                  <a:gd name="T22" fmla="*/ 2 w 4"/>
                  <a:gd name="T23" fmla="*/ 2 h 2"/>
                  <a:gd name="T24" fmla="*/ 2 w 4"/>
                  <a:gd name="T25" fmla="*/ 2 h 2"/>
                  <a:gd name="T26" fmla="*/ 2 w 4"/>
                  <a:gd name="T27" fmla="*/ 2 h 2"/>
                  <a:gd name="T28" fmla="*/ 2 w 4"/>
                  <a:gd name="T29" fmla="*/ 2 h 2"/>
                  <a:gd name="T30" fmla="*/ 2 w 4"/>
                  <a:gd name="T31" fmla="*/ 2 h 2"/>
                  <a:gd name="T32" fmla="*/ 4 w 4"/>
                  <a:gd name="T33" fmla="*/ 2 h 2"/>
                  <a:gd name="T34" fmla="*/ 4 w 4"/>
                  <a:gd name="T35" fmla="*/ 2 h 2"/>
                  <a:gd name="T36" fmla="*/ 4 w 4"/>
                  <a:gd name="T37" fmla="*/ 2 h 2"/>
                  <a:gd name="T38" fmla="*/ 4 w 4"/>
                  <a:gd name="T39" fmla="*/ 2 h 2"/>
                  <a:gd name="T40" fmla="*/ 4 w 4"/>
                  <a:gd name="T41" fmla="*/ 2 h 2"/>
                  <a:gd name="T42" fmla="*/ 4 w 4"/>
                  <a:gd name="T43" fmla="*/ 2 h 2"/>
                  <a:gd name="T44" fmla="*/ 4 w 4"/>
                  <a:gd name="T45" fmla="*/ 2 h 2"/>
                  <a:gd name="T46" fmla="*/ 4 w 4"/>
                  <a:gd name="T47" fmla="*/ 2 h 2"/>
                  <a:gd name="T48" fmla="*/ 2 w 4"/>
                  <a:gd name="T49" fmla="*/ 2 h 2"/>
                  <a:gd name="T50" fmla="*/ 2 w 4"/>
                  <a:gd name="T51" fmla="*/ 2 h 2"/>
                  <a:gd name="T52" fmla="*/ 2 w 4"/>
                  <a:gd name="T53" fmla="*/ 2 h 2"/>
                  <a:gd name="T54" fmla="*/ 2 w 4"/>
                  <a:gd name="T55" fmla="*/ 0 h 2"/>
                  <a:gd name="T56" fmla="*/ 2 w 4"/>
                  <a:gd name="T57" fmla="*/ 0 h 2"/>
                  <a:gd name="T58" fmla="*/ 2 w 4"/>
                  <a:gd name="T59" fmla="*/ 0 h 2"/>
                  <a:gd name="T60" fmla="*/ 2 w 4"/>
                  <a:gd name="T61" fmla="*/ 0 h 2"/>
                  <a:gd name="T62" fmla="*/ 2 w 4"/>
                  <a:gd name="T63" fmla="*/ 2 h 2"/>
                  <a:gd name="T64" fmla="*/ 2 w 4"/>
                  <a:gd name="T65" fmla="*/ 2 h 2"/>
                  <a:gd name="T66" fmla="*/ 0 w 4"/>
                  <a:gd name="T67" fmla="*/ 2 h 2"/>
                  <a:gd name="T68" fmla="*/ 0 w 4"/>
                  <a:gd name="T69" fmla="*/ 2 h 2"/>
                  <a:gd name="T70" fmla="*/ 0 w 4"/>
                  <a:gd name="T71" fmla="*/ 2 h 2"/>
                  <a:gd name="T72" fmla="*/ 0 w 4"/>
                  <a:gd name="T73" fmla="*/ 2 h 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"/>
                  <a:gd name="T112" fmla="*/ 0 h 2"/>
                  <a:gd name="T113" fmla="*/ 4 w 4"/>
                  <a:gd name="T114" fmla="*/ 2 h 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34" name="Freeform 1239"/>
              <p:cNvSpPr>
                <a:spLocks noChangeArrowheads="1"/>
              </p:cNvSpPr>
              <p:nvPr/>
            </p:nvSpPr>
            <p:spPr bwMode="auto">
              <a:xfrm>
                <a:off x="781" y="1507"/>
                <a:ext cx="7" cy="5"/>
              </a:xfrm>
              <a:custGeom>
                <a:avLst/>
                <a:gdLst>
                  <a:gd name="T0" fmla="*/ 7 w 7"/>
                  <a:gd name="T1" fmla="*/ 5 h 5"/>
                  <a:gd name="T2" fmla="*/ 7 w 7"/>
                  <a:gd name="T3" fmla="*/ 5 h 5"/>
                  <a:gd name="T4" fmla="*/ 7 w 7"/>
                  <a:gd name="T5" fmla="*/ 5 h 5"/>
                  <a:gd name="T6" fmla="*/ 7 w 7"/>
                  <a:gd name="T7" fmla="*/ 2 h 5"/>
                  <a:gd name="T8" fmla="*/ 7 w 7"/>
                  <a:gd name="T9" fmla="*/ 2 h 5"/>
                  <a:gd name="T10" fmla="*/ 7 w 7"/>
                  <a:gd name="T11" fmla="*/ 2 h 5"/>
                  <a:gd name="T12" fmla="*/ 7 w 7"/>
                  <a:gd name="T13" fmla="*/ 2 h 5"/>
                  <a:gd name="T14" fmla="*/ 7 w 7"/>
                  <a:gd name="T15" fmla="*/ 2 h 5"/>
                  <a:gd name="T16" fmla="*/ 7 w 7"/>
                  <a:gd name="T17" fmla="*/ 2 h 5"/>
                  <a:gd name="T18" fmla="*/ 5 w 7"/>
                  <a:gd name="T19" fmla="*/ 2 h 5"/>
                  <a:gd name="T20" fmla="*/ 5 w 7"/>
                  <a:gd name="T21" fmla="*/ 2 h 5"/>
                  <a:gd name="T22" fmla="*/ 5 w 7"/>
                  <a:gd name="T23" fmla="*/ 2 h 5"/>
                  <a:gd name="T24" fmla="*/ 5 w 7"/>
                  <a:gd name="T25" fmla="*/ 2 h 5"/>
                  <a:gd name="T26" fmla="*/ 5 w 7"/>
                  <a:gd name="T27" fmla="*/ 2 h 5"/>
                  <a:gd name="T28" fmla="*/ 5 w 7"/>
                  <a:gd name="T29" fmla="*/ 2 h 5"/>
                  <a:gd name="T30" fmla="*/ 5 w 7"/>
                  <a:gd name="T31" fmla="*/ 2 h 5"/>
                  <a:gd name="T32" fmla="*/ 5 w 7"/>
                  <a:gd name="T33" fmla="*/ 2 h 5"/>
                  <a:gd name="T34" fmla="*/ 2 w 7"/>
                  <a:gd name="T35" fmla="*/ 0 h 5"/>
                  <a:gd name="T36" fmla="*/ 2 w 7"/>
                  <a:gd name="T37" fmla="*/ 0 h 5"/>
                  <a:gd name="T38" fmla="*/ 2 w 7"/>
                  <a:gd name="T39" fmla="*/ 0 h 5"/>
                  <a:gd name="T40" fmla="*/ 2 w 7"/>
                  <a:gd name="T41" fmla="*/ 0 h 5"/>
                  <a:gd name="T42" fmla="*/ 2 w 7"/>
                  <a:gd name="T43" fmla="*/ 0 h 5"/>
                  <a:gd name="T44" fmla="*/ 2 w 7"/>
                  <a:gd name="T45" fmla="*/ 0 h 5"/>
                  <a:gd name="T46" fmla="*/ 0 w 7"/>
                  <a:gd name="T47" fmla="*/ 0 h 5"/>
                  <a:gd name="T48" fmla="*/ 0 w 7"/>
                  <a:gd name="T49" fmla="*/ 0 h 5"/>
                  <a:gd name="T50" fmla="*/ 2 w 7"/>
                  <a:gd name="T51" fmla="*/ 2 h 5"/>
                  <a:gd name="T52" fmla="*/ 0 w 7"/>
                  <a:gd name="T53" fmla="*/ 2 h 5"/>
                  <a:gd name="T54" fmla="*/ 2 w 7"/>
                  <a:gd name="T55" fmla="*/ 2 h 5"/>
                  <a:gd name="T56" fmla="*/ 2 w 7"/>
                  <a:gd name="T57" fmla="*/ 2 h 5"/>
                  <a:gd name="T58" fmla="*/ 2 w 7"/>
                  <a:gd name="T59" fmla="*/ 2 h 5"/>
                  <a:gd name="T60" fmla="*/ 2 w 7"/>
                  <a:gd name="T61" fmla="*/ 2 h 5"/>
                  <a:gd name="T62" fmla="*/ 0 w 7"/>
                  <a:gd name="T63" fmla="*/ 2 h 5"/>
                  <a:gd name="T64" fmla="*/ 2 w 7"/>
                  <a:gd name="T65" fmla="*/ 2 h 5"/>
                  <a:gd name="T66" fmla="*/ 2 w 7"/>
                  <a:gd name="T67" fmla="*/ 2 h 5"/>
                  <a:gd name="T68" fmla="*/ 2 w 7"/>
                  <a:gd name="T69" fmla="*/ 2 h 5"/>
                  <a:gd name="T70" fmla="*/ 2 w 7"/>
                  <a:gd name="T71" fmla="*/ 2 h 5"/>
                  <a:gd name="T72" fmla="*/ 2 w 7"/>
                  <a:gd name="T73" fmla="*/ 5 h 5"/>
                  <a:gd name="T74" fmla="*/ 5 w 7"/>
                  <a:gd name="T75" fmla="*/ 5 h 5"/>
                  <a:gd name="T76" fmla="*/ 5 w 7"/>
                  <a:gd name="T77" fmla="*/ 5 h 5"/>
                  <a:gd name="T78" fmla="*/ 5 w 7"/>
                  <a:gd name="T79" fmla="*/ 5 h 5"/>
                  <a:gd name="T80" fmla="*/ 5 w 7"/>
                  <a:gd name="T81" fmla="*/ 5 h 5"/>
                  <a:gd name="T82" fmla="*/ 5 w 7"/>
                  <a:gd name="T83" fmla="*/ 5 h 5"/>
                  <a:gd name="T84" fmla="*/ 5 w 7"/>
                  <a:gd name="T85" fmla="*/ 5 h 5"/>
                  <a:gd name="T86" fmla="*/ 5 w 7"/>
                  <a:gd name="T87" fmla="*/ 5 h 5"/>
                  <a:gd name="T88" fmla="*/ 7 w 7"/>
                  <a:gd name="T89" fmla="*/ 5 h 5"/>
                  <a:gd name="T90" fmla="*/ 7 w 7"/>
                  <a:gd name="T91" fmla="*/ 5 h 5"/>
                  <a:gd name="T92" fmla="*/ 7 w 7"/>
                  <a:gd name="T93" fmla="*/ 5 h 5"/>
                  <a:gd name="T94" fmla="*/ 7 w 7"/>
                  <a:gd name="T95" fmla="*/ 5 h 5"/>
                  <a:gd name="T96" fmla="*/ 7 w 7"/>
                  <a:gd name="T97" fmla="*/ 5 h 5"/>
                  <a:gd name="T98" fmla="*/ 7 w 7"/>
                  <a:gd name="T99" fmla="*/ 5 h 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7"/>
                  <a:gd name="T151" fmla="*/ 0 h 5"/>
                  <a:gd name="T152" fmla="*/ 7 w 7"/>
                  <a:gd name="T153" fmla="*/ 5 h 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7" h="5">
                    <a:moveTo>
                      <a:pt x="7" y="5"/>
                    </a:moveTo>
                    <a:lnTo>
                      <a:pt x="7" y="5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35" name="Freeform 1240"/>
              <p:cNvSpPr>
                <a:spLocks noChangeArrowheads="1"/>
              </p:cNvSpPr>
              <p:nvPr/>
            </p:nvSpPr>
            <p:spPr bwMode="auto">
              <a:xfrm>
                <a:off x="781" y="1505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0 w 5"/>
                  <a:gd name="T5" fmla="*/ 0 h 1"/>
                  <a:gd name="T6" fmla="*/ 0 w 5"/>
                  <a:gd name="T7" fmla="*/ 0 h 1"/>
                  <a:gd name="T8" fmla="*/ 0 w 5"/>
                  <a:gd name="T9" fmla="*/ 0 h 1"/>
                  <a:gd name="T10" fmla="*/ 0 w 5"/>
                  <a:gd name="T11" fmla="*/ 0 h 1"/>
                  <a:gd name="T12" fmla="*/ 2 w 5"/>
                  <a:gd name="T13" fmla="*/ 0 h 1"/>
                  <a:gd name="T14" fmla="*/ 2 w 5"/>
                  <a:gd name="T15" fmla="*/ 0 h 1"/>
                  <a:gd name="T16" fmla="*/ 2 w 5"/>
                  <a:gd name="T17" fmla="*/ 0 h 1"/>
                  <a:gd name="T18" fmla="*/ 2 w 5"/>
                  <a:gd name="T19" fmla="*/ 0 h 1"/>
                  <a:gd name="T20" fmla="*/ 2 w 5"/>
                  <a:gd name="T21" fmla="*/ 0 h 1"/>
                  <a:gd name="T22" fmla="*/ 2 w 5"/>
                  <a:gd name="T23" fmla="*/ 0 h 1"/>
                  <a:gd name="T24" fmla="*/ 2 w 5"/>
                  <a:gd name="T25" fmla="*/ 0 h 1"/>
                  <a:gd name="T26" fmla="*/ 2 w 5"/>
                  <a:gd name="T27" fmla="*/ 0 h 1"/>
                  <a:gd name="T28" fmla="*/ 2 w 5"/>
                  <a:gd name="T29" fmla="*/ 0 h 1"/>
                  <a:gd name="T30" fmla="*/ 2 w 5"/>
                  <a:gd name="T31" fmla="*/ 0 h 1"/>
                  <a:gd name="T32" fmla="*/ 2 w 5"/>
                  <a:gd name="T33" fmla="*/ 0 h 1"/>
                  <a:gd name="T34" fmla="*/ 2 w 5"/>
                  <a:gd name="T35" fmla="*/ 0 h 1"/>
                  <a:gd name="T36" fmla="*/ 2 w 5"/>
                  <a:gd name="T37" fmla="*/ 0 h 1"/>
                  <a:gd name="T38" fmla="*/ 2 w 5"/>
                  <a:gd name="T39" fmla="*/ 0 h 1"/>
                  <a:gd name="T40" fmla="*/ 2 w 5"/>
                  <a:gd name="T41" fmla="*/ 0 h 1"/>
                  <a:gd name="T42" fmla="*/ 2 w 5"/>
                  <a:gd name="T43" fmla="*/ 0 h 1"/>
                  <a:gd name="T44" fmla="*/ 2 w 5"/>
                  <a:gd name="T45" fmla="*/ 0 h 1"/>
                  <a:gd name="T46" fmla="*/ 2 w 5"/>
                  <a:gd name="T47" fmla="*/ 0 h 1"/>
                  <a:gd name="T48" fmla="*/ 2 w 5"/>
                  <a:gd name="T49" fmla="*/ 0 h 1"/>
                  <a:gd name="T50" fmla="*/ 5 w 5"/>
                  <a:gd name="T51" fmla="*/ 0 h 1"/>
                  <a:gd name="T52" fmla="*/ 2 w 5"/>
                  <a:gd name="T53" fmla="*/ 0 h 1"/>
                  <a:gd name="T54" fmla="*/ 2 w 5"/>
                  <a:gd name="T55" fmla="*/ 0 h 1"/>
                  <a:gd name="T56" fmla="*/ 2 w 5"/>
                  <a:gd name="T57" fmla="*/ 0 h 1"/>
                  <a:gd name="T58" fmla="*/ 2 w 5"/>
                  <a:gd name="T59" fmla="*/ 0 h 1"/>
                  <a:gd name="T60" fmla="*/ 2 w 5"/>
                  <a:gd name="T61" fmla="*/ 0 h 1"/>
                  <a:gd name="T62" fmla="*/ 2 w 5"/>
                  <a:gd name="T63" fmla="*/ 0 h 1"/>
                  <a:gd name="T64" fmla="*/ 2 w 5"/>
                  <a:gd name="T65" fmla="*/ 0 h 1"/>
                  <a:gd name="T66" fmla="*/ 2 w 5"/>
                  <a:gd name="T67" fmla="*/ 0 h 1"/>
                  <a:gd name="T68" fmla="*/ 2 w 5"/>
                  <a:gd name="T69" fmla="*/ 0 h 1"/>
                  <a:gd name="T70" fmla="*/ 2 w 5"/>
                  <a:gd name="T71" fmla="*/ 0 h 1"/>
                  <a:gd name="T72" fmla="*/ 0 w 5"/>
                  <a:gd name="T73" fmla="*/ 0 h 1"/>
                  <a:gd name="T74" fmla="*/ 0 w 5"/>
                  <a:gd name="T75" fmla="*/ 0 h 1"/>
                  <a:gd name="T76" fmla="*/ 0 w 5"/>
                  <a:gd name="T77" fmla="*/ 0 h 1"/>
                  <a:gd name="T78" fmla="*/ 0 w 5"/>
                  <a:gd name="T79" fmla="*/ 0 h 1"/>
                  <a:gd name="T80" fmla="*/ 0 w 5"/>
                  <a:gd name="T81" fmla="*/ 0 h 1"/>
                  <a:gd name="T82" fmla="*/ 0 w 5"/>
                  <a:gd name="T83" fmla="*/ 0 h 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5"/>
                  <a:gd name="T127" fmla="*/ 0 h 1"/>
                  <a:gd name="T128" fmla="*/ 5 w 5"/>
                  <a:gd name="T129" fmla="*/ 1 h 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36" name="Freeform 1241"/>
              <p:cNvSpPr>
                <a:spLocks noChangeArrowheads="1"/>
              </p:cNvSpPr>
              <p:nvPr/>
            </p:nvSpPr>
            <p:spPr bwMode="auto">
              <a:xfrm>
                <a:off x="783" y="1505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0 h 2"/>
                  <a:gd name="T14" fmla="*/ 0 w 1"/>
                  <a:gd name="T15" fmla="*/ 2 h 2"/>
                  <a:gd name="T16" fmla="*/ 0 w 1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2"/>
                  <a:gd name="T29" fmla="*/ 1 w 1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37" name="Freeform 1242"/>
              <p:cNvSpPr>
                <a:spLocks noChangeArrowheads="1"/>
              </p:cNvSpPr>
              <p:nvPr/>
            </p:nvSpPr>
            <p:spPr bwMode="auto">
              <a:xfrm>
                <a:off x="783" y="1505"/>
                <a:ext cx="5" cy="4"/>
              </a:xfrm>
              <a:custGeom>
                <a:avLst/>
                <a:gdLst>
                  <a:gd name="T0" fmla="*/ 3 w 5"/>
                  <a:gd name="T1" fmla="*/ 2 h 4"/>
                  <a:gd name="T2" fmla="*/ 3 w 5"/>
                  <a:gd name="T3" fmla="*/ 2 h 4"/>
                  <a:gd name="T4" fmla="*/ 3 w 5"/>
                  <a:gd name="T5" fmla="*/ 2 h 4"/>
                  <a:gd name="T6" fmla="*/ 3 w 5"/>
                  <a:gd name="T7" fmla="*/ 2 h 4"/>
                  <a:gd name="T8" fmla="*/ 3 w 5"/>
                  <a:gd name="T9" fmla="*/ 2 h 4"/>
                  <a:gd name="T10" fmla="*/ 3 w 5"/>
                  <a:gd name="T11" fmla="*/ 2 h 4"/>
                  <a:gd name="T12" fmla="*/ 3 w 5"/>
                  <a:gd name="T13" fmla="*/ 2 h 4"/>
                  <a:gd name="T14" fmla="*/ 3 w 5"/>
                  <a:gd name="T15" fmla="*/ 2 h 4"/>
                  <a:gd name="T16" fmla="*/ 3 w 5"/>
                  <a:gd name="T17" fmla="*/ 2 h 4"/>
                  <a:gd name="T18" fmla="*/ 3 w 5"/>
                  <a:gd name="T19" fmla="*/ 2 h 4"/>
                  <a:gd name="T20" fmla="*/ 3 w 5"/>
                  <a:gd name="T21" fmla="*/ 0 h 4"/>
                  <a:gd name="T22" fmla="*/ 0 w 5"/>
                  <a:gd name="T23" fmla="*/ 0 h 4"/>
                  <a:gd name="T24" fmla="*/ 0 w 5"/>
                  <a:gd name="T25" fmla="*/ 0 h 4"/>
                  <a:gd name="T26" fmla="*/ 0 w 5"/>
                  <a:gd name="T27" fmla="*/ 0 h 4"/>
                  <a:gd name="T28" fmla="*/ 0 w 5"/>
                  <a:gd name="T29" fmla="*/ 2 h 4"/>
                  <a:gd name="T30" fmla="*/ 0 w 5"/>
                  <a:gd name="T31" fmla="*/ 2 h 4"/>
                  <a:gd name="T32" fmla="*/ 0 w 5"/>
                  <a:gd name="T33" fmla="*/ 2 h 4"/>
                  <a:gd name="T34" fmla="*/ 0 w 5"/>
                  <a:gd name="T35" fmla="*/ 2 h 4"/>
                  <a:gd name="T36" fmla="*/ 0 w 5"/>
                  <a:gd name="T37" fmla="*/ 2 h 4"/>
                  <a:gd name="T38" fmla="*/ 0 w 5"/>
                  <a:gd name="T39" fmla="*/ 2 h 4"/>
                  <a:gd name="T40" fmla="*/ 0 w 5"/>
                  <a:gd name="T41" fmla="*/ 2 h 4"/>
                  <a:gd name="T42" fmla="*/ 0 w 5"/>
                  <a:gd name="T43" fmla="*/ 2 h 4"/>
                  <a:gd name="T44" fmla="*/ 0 w 5"/>
                  <a:gd name="T45" fmla="*/ 2 h 4"/>
                  <a:gd name="T46" fmla="*/ 3 w 5"/>
                  <a:gd name="T47" fmla="*/ 2 h 4"/>
                  <a:gd name="T48" fmla="*/ 3 w 5"/>
                  <a:gd name="T49" fmla="*/ 2 h 4"/>
                  <a:gd name="T50" fmla="*/ 0 w 5"/>
                  <a:gd name="T51" fmla="*/ 2 h 4"/>
                  <a:gd name="T52" fmla="*/ 3 w 5"/>
                  <a:gd name="T53" fmla="*/ 2 h 4"/>
                  <a:gd name="T54" fmla="*/ 3 w 5"/>
                  <a:gd name="T55" fmla="*/ 2 h 4"/>
                  <a:gd name="T56" fmla="*/ 3 w 5"/>
                  <a:gd name="T57" fmla="*/ 2 h 4"/>
                  <a:gd name="T58" fmla="*/ 3 w 5"/>
                  <a:gd name="T59" fmla="*/ 2 h 4"/>
                  <a:gd name="T60" fmla="*/ 3 w 5"/>
                  <a:gd name="T61" fmla="*/ 2 h 4"/>
                  <a:gd name="T62" fmla="*/ 3 w 5"/>
                  <a:gd name="T63" fmla="*/ 2 h 4"/>
                  <a:gd name="T64" fmla="*/ 3 w 5"/>
                  <a:gd name="T65" fmla="*/ 2 h 4"/>
                  <a:gd name="T66" fmla="*/ 3 w 5"/>
                  <a:gd name="T67" fmla="*/ 2 h 4"/>
                  <a:gd name="T68" fmla="*/ 5 w 5"/>
                  <a:gd name="T69" fmla="*/ 2 h 4"/>
                  <a:gd name="T70" fmla="*/ 5 w 5"/>
                  <a:gd name="T71" fmla="*/ 2 h 4"/>
                  <a:gd name="T72" fmla="*/ 5 w 5"/>
                  <a:gd name="T73" fmla="*/ 4 h 4"/>
                  <a:gd name="T74" fmla="*/ 5 w 5"/>
                  <a:gd name="T75" fmla="*/ 2 h 4"/>
                  <a:gd name="T76" fmla="*/ 5 w 5"/>
                  <a:gd name="T77" fmla="*/ 2 h 4"/>
                  <a:gd name="T78" fmla="*/ 5 w 5"/>
                  <a:gd name="T79" fmla="*/ 2 h 4"/>
                  <a:gd name="T80" fmla="*/ 5 w 5"/>
                  <a:gd name="T81" fmla="*/ 2 h 4"/>
                  <a:gd name="T82" fmla="*/ 5 w 5"/>
                  <a:gd name="T83" fmla="*/ 2 h 4"/>
                  <a:gd name="T84" fmla="*/ 5 w 5"/>
                  <a:gd name="T85" fmla="*/ 2 h 4"/>
                  <a:gd name="T86" fmla="*/ 5 w 5"/>
                  <a:gd name="T87" fmla="*/ 2 h 4"/>
                  <a:gd name="T88" fmla="*/ 5 w 5"/>
                  <a:gd name="T89" fmla="*/ 2 h 4"/>
                  <a:gd name="T90" fmla="*/ 5 w 5"/>
                  <a:gd name="T91" fmla="*/ 2 h 4"/>
                  <a:gd name="T92" fmla="*/ 5 w 5"/>
                  <a:gd name="T93" fmla="*/ 2 h 4"/>
                  <a:gd name="T94" fmla="*/ 5 w 5"/>
                  <a:gd name="T95" fmla="*/ 2 h 4"/>
                  <a:gd name="T96" fmla="*/ 5 w 5"/>
                  <a:gd name="T97" fmla="*/ 2 h 4"/>
                  <a:gd name="T98" fmla="*/ 5 w 5"/>
                  <a:gd name="T99" fmla="*/ 2 h 4"/>
                  <a:gd name="T100" fmla="*/ 5 w 5"/>
                  <a:gd name="T101" fmla="*/ 2 h 4"/>
                  <a:gd name="T102" fmla="*/ 3 w 5"/>
                  <a:gd name="T103" fmla="*/ 2 h 4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"/>
                  <a:gd name="T157" fmla="*/ 0 h 4"/>
                  <a:gd name="T158" fmla="*/ 5 w 5"/>
                  <a:gd name="T159" fmla="*/ 4 h 4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" h="4">
                    <a:moveTo>
                      <a:pt x="3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38" name="Freeform 1243"/>
              <p:cNvSpPr>
                <a:spLocks noChangeArrowheads="1"/>
              </p:cNvSpPr>
              <p:nvPr/>
            </p:nvSpPr>
            <p:spPr bwMode="auto">
              <a:xfrm>
                <a:off x="786" y="150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w 2"/>
                  <a:gd name="T17" fmla="*/ 0 h 2"/>
                  <a:gd name="T18" fmla="*/ 0 w 2"/>
                  <a:gd name="T19" fmla="*/ 2 h 2"/>
                  <a:gd name="T20" fmla="*/ 0 w 2"/>
                  <a:gd name="T21" fmla="*/ 2 h 2"/>
                  <a:gd name="T22" fmla="*/ 0 w 2"/>
                  <a:gd name="T23" fmla="*/ 2 h 2"/>
                  <a:gd name="T24" fmla="*/ 0 w 2"/>
                  <a:gd name="T25" fmla="*/ 0 h 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"/>
                  <a:gd name="T40" fmla="*/ 0 h 2"/>
                  <a:gd name="T41" fmla="*/ 2 w 2"/>
                  <a:gd name="T42" fmla="*/ 2 h 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39" name="Freeform 1244"/>
              <p:cNvSpPr>
                <a:spLocks noChangeArrowheads="1"/>
              </p:cNvSpPr>
              <p:nvPr/>
            </p:nvSpPr>
            <p:spPr bwMode="auto">
              <a:xfrm>
                <a:off x="786" y="15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40" name="Freeform 1245"/>
              <p:cNvSpPr>
                <a:spLocks noChangeArrowheads="1"/>
              </p:cNvSpPr>
              <p:nvPr/>
            </p:nvSpPr>
            <p:spPr bwMode="auto">
              <a:xfrm>
                <a:off x="786" y="150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2 w 2"/>
                  <a:gd name="T17" fmla="*/ 0 h 1"/>
                  <a:gd name="T18" fmla="*/ 0 w 2"/>
                  <a:gd name="T19" fmla="*/ 0 h 1"/>
                  <a:gd name="T20" fmla="*/ 0 w 2"/>
                  <a:gd name="T21" fmla="*/ 0 h 1"/>
                  <a:gd name="T22" fmla="*/ 0 w 2"/>
                  <a:gd name="T23" fmla="*/ 0 h 1"/>
                  <a:gd name="T24" fmla="*/ 0 w 2"/>
                  <a:gd name="T25" fmla="*/ 0 h 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"/>
                  <a:gd name="T40" fmla="*/ 0 h 1"/>
                  <a:gd name="T41" fmla="*/ 2 w 2"/>
                  <a:gd name="T42" fmla="*/ 1 h 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41" name="Freeform 1246"/>
              <p:cNvSpPr>
                <a:spLocks noChangeArrowheads="1"/>
              </p:cNvSpPr>
              <p:nvPr/>
            </p:nvSpPr>
            <p:spPr bwMode="auto">
              <a:xfrm>
                <a:off x="788" y="1509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3 h 3"/>
                  <a:gd name="T8" fmla="*/ 3 w 3"/>
                  <a:gd name="T9" fmla="*/ 3 h 3"/>
                  <a:gd name="T10" fmla="*/ 3 w 3"/>
                  <a:gd name="T11" fmla="*/ 3 h 3"/>
                  <a:gd name="T12" fmla="*/ 3 w 3"/>
                  <a:gd name="T13" fmla="*/ 3 h 3"/>
                  <a:gd name="T14" fmla="*/ 3 w 3"/>
                  <a:gd name="T15" fmla="*/ 3 h 3"/>
                  <a:gd name="T16" fmla="*/ 3 w 3"/>
                  <a:gd name="T17" fmla="*/ 3 h 3"/>
                  <a:gd name="T18" fmla="*/ 3 w 3"/>
                  <a:gd name="T19" fmla="*/ 3 h 3"/>
                  <a:gd name="T20" fmla="*/ 3 w 3"/>
                  <a:gd name="T21" fmla="*/ 3 h 3"/>
                  <a:gd name="T22" fmla="*/ 3 w 3"/>
                  <a:gd name="T23" fmla="*/ 0 h 3"/>
                  <a:gd name="T24" fmla="*/ 3 w 3"/>
                  <a:gd name="T25" fmla="*/ 0 h 3"/>
                  <a:gd name="T26" fmla="*/ 3 w 3"/>
                  <a:gd name="T27" fmla="*/ 0 h 3"/>
                  <a:gd name="T28" fmla="*/ 3 w 3"/>
                  <a:gd name="T29" fmla="*/ 0 h 3"/>
                  <a:gd name="T30" fmla="*/ 3 w 3"/>
                  <a:gd name="T31" fmla="*/ 0 h 3"/>
                  <a:gd name="T32" fmla="*/ 3 w 3"/>
                  <a:gd name="T33" fmla="*/ 0 h 3"/>
                  <a:gd name="T34" fmla="*/ 3 w 3"/>
                  <a:gd name="T35" fmla="*/ 0 h 3"/>
                  <a:gd name="T36" fmla="*/ 3 w 3"/>
                  <a:gd name="T37" fmla="*/ 0 h 3"/>
                  <a:gd name="T38" fmla="*/ 3 w 3"/>
                  <a:gd name="T39" fmla="*/ 0 h 3"/>
                  <a:gd name="T40" fmla="*/ 3 w 3"/>
                  <a:gd name="T41" fmla="*/ 0 h 3"/>
                  <a:gd name="T42" fmla="*/ 3 w 3"/>
                  <a:gd name="T43" fmla="*/ 0 h 3"/>
                  <a:gd name="T44" fmla="*/ 0 w 3"/>
                  <a:gd name="T45" fmla="*/ 0 h 3"/>
                  <a:gd name="T46" fmla="*/ 3 w 3"/>
                  <a:gd name="T47" fmla="*/ 0 h 3"/>
                  <a:gd name="T48" fmla="*/ 3 w 3"/>
                  <a:gd name="T49" fmla="*/ 0 h 3"/>
                  <a:gd name="T50" fmla="*/ 3 w 3"/>
                  <a:gd name="T51" fmla="*/ 0 h 3"/>
                  <a:gd name="T52" fmla="*/ 3 w 3"/>
                  <a:gd name="T53" fmla="*/ 0 h 3"/>
                  <a:gd name="T54" fmla="*/ 0 w 3"/>
                  <a:gd name="T55" fmla="*/ 0 h 3"/>
                  <a:gd name="T56" fmla="*/ 0 w 3"/>
                  <a:gd name="T57" fmla="*/ 0 h 3"/>
                  <a:gd name="T58" fmla="*/ 0 w 3"/>
                  <a:gd name="T59" fmla="*/ 0 h 3"/>
                  <a:gd name="T60" fmla="*/ 0 w 3"/>
                  <a:gd name="T61" fmla="*/ 0 h 3"/>
                  <a:gd name="T62" fmla="*/ 0 w 3"/>
                  <a:gd name="T63" fmla="*/ 0 h 3"/>
                  <a:gd name="T64" fmla="*/ 0 w 3"/>
                  <a:gd name="T65" fmla="*/ 0 h 3"/>
                  <a:gd name="T66" fmla="*/ 0 w 3"/>
                  <a:gd name="T67" fmla="*/ 0 h 3"/>
                  <a:gd name="T68" fmla="*/ 0 w 3"/>
                  <a:gd name="T69" fmla="*/ 3 h 3"/>
                  <a:gd name="T70" fmla="*/ 0 w 3"/>
                  <a:gd name="T71" fmla="*/ 3 h 3"/>
                  <a:gd name="T72" fmla="*/ 3 w 3"/>
                  <a:gd name="T73" fmla="*/ 3 h 3"/>
                  <a:gd name="T74" fmla="*/ 3 w 3"/>
                  <a:gd name="T75" fmla="*/ 3 h 3"/>
                  <a:gd name="T76" fmla="*/ 3 w 3"/>
                  <a:gd name="T77" fmla="*/ 3 h 3"/>
                  <a:gd name="T78" fmla="*/ 3 w 3"/>
                  <a:gd name="T79" fmla="*/ 3 h 3"/>
                  <a:gd name="T80" fmla="*/ 3 w 3"/>
                  <a:gd name="T81" fmla="*/ 3 h 3"/>
                  <a:gd name="T82" fmla="*/ 3 w 3"/>
                  <a:gd name="T83" fmla="*/ 3 h 3"/>
                  <a:gd name="T84" fmla="*/ 3 w 3"/>
                  <a:gd name="T85" fmla="*/ 3 h 3"/>
                  <a:gd name="T86" fmla="*/ 3 w 3"/>
                  <a:gd name="T87" fmla="*/ 3 h 3"/>
                  <a:gd name="T88" fmla="*/ 3 w 3"/>
                  <a:gd name="T89" fmla="*/ 3 h 3"/>
                  <a:gd name="T90" fmla="*/ 3 w 3"/>
                  <a:gd name="T91" fmla="*/ 3 h 3"/>
                  <a:gd name="T92" fmla="*/ 3 w 3"/>
                  <a:gd name="T93" fmla="*/ 3 h 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"/>
                  <a:gd name="T142" fmla="*/ 0 h 3"/>
                  <a:gd name="T143" fmla="*/ 3 w 3"/>
                  <a:gd name="T144" fmla="*/ 3 h 3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42" name="Freeform 1247"/>
              <p:cNvSpPr>
                <a:spLocks noChangeArrowheads="1"/>
              </p:cNvSpPr>
              <p:nvPr/>
            </p:nvSpPr>
            <p:spPr bwMode="auto">
              <a:xfrm>
                <a:off x="788" y="1507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43" name="Freeform 1248"/>
              <p:cNvSpPr>
                <a:spLocks noChangeArrowheads="1"/>
              </p:cNvSpPr>
              <p:nvPr/>
            </p:nvSpPr>
            <p:spPr bwMode="auto">
              <a:xfrm>
                <a:off x="788" y="150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44" name="Freeform 1249"/>
              <p:cNvSpPr>
                <a:spLocks noChangeArrowheads="1"/>
              </p:cNvSpPr>
              <p:nvPr/>
            </p:nvSpPr>
            <p:spPr bwMode="auto">
              <a:xfrm>
                <a:off x="788" y="1505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3 w 3"/>
                  <a:gd name="T5" fmla="*/ 2 h 2"/>
                  <a:gd name="T6" fmla="*/ 3 w 3"/>
                  <a:gd name="T7" fmla="*/ 2 h 2"/>
                  <a:gd name="T8" fmla="*/ 3 w 3"/>
                  <a:gd name="T9" fmla="*/ 2 h 2"/>
                  <a:gd name="T10" fmla="*/ 3 w 3"/>
                  <a:gd name="T11" fmla="*/ 2 h 2"/>
                  <a:gd name="T12" fmla="*/ 3 w 3"/>
                  <a:gd name="T13" fmla="*/ 2 h 2"/>
                  <a:gd name="T14" fmla="*/ 3 w 3"/>
                  <a:gd name="T15" fmla="*/ 2 h 2"/>
                  <a:gd name="T16" fmla="*/ 3 w 3"/>
                  <a:gd name="T17" fmla="*/ 2 h 2"/>
                  <a:gd name="T18" fmla="*/ 3 w 3"/>
                  <a:gd name="T19" fmla="*/ 2 h 2"/>
                  <a:gd name="T20" fmla="*/ 3 w 3"/>
                  <a:gd name="T21" fmla="*/ 2 h 2"/>
                  <a:gd name="T22" fmla="*/ 3 w 3"/>
                  <a:gd name="T23" fmla="*/ 2 h 2"/>
                  <a:gd name="T24" fmla="*/ 3 w 3"/>
                  <a:gd name="T25" fmla="*/ 2 h 2"/>
                  <a:gd name="T26" fmla="*/ 3 w 3"/>
                  <a:gd name="T27" fmla="*/ 2 h 2"/>
                  <a:gd name="T28" fmla="*/ 3 w 3"/>
                  <a:gd name="T29" fmla="*/ 2 h 2"/>
                  <a:gd name="T30" fmla="*/ 3 w 3"/>
                  <a:gd name="T31" fmla="*/ 2 h 2"/>
                  <a:gd name="T32" fmla="*/ 3 w 3"/>
                  <a:gd name="T33" fmla="*/ 2 h 2"/>
                  <a:gd name="T34" fmla="*/ 3 w 3"/>
                  <a:gd name="T35" fmla="*/ 2 h 2"/>
                  <a:gd name="T36" fmla="*/ 3 w 3"/>
                  <a:gd name="T37" fmla="*/ 2 h 2"/>
                  <a:gd name="T38" fmla="*/ 3 w 3"/>
                  <a:gd name="T39" fmla="*/ 2 h 2"/>
                  <a:gd name="T40" fmla="*/ 3 w 3"/>
                  <a:gd name="T41" fmla="*/ 2 h 2"/>
                  <a:gd name="T42" fmla="*/ 3 w 3"/>
                  <a:gd name="T43" fmla="*/ 2 h 2"/>
                  <a:gd name="T44" fmla="*/ 3 w 3"/>
                  <a:gd name="T45" fmla="*/ 2 h 2"/>
                  <a:gd name="T46" fmla="*/ 3 w 3"/>
                  <a:gd name="T47" fmla="*/ 2 h 2"/>
                  <a:gd name="T48" fmla="*/ 3 w 3"/>
                  <a:gd name="T49" fmla="*/ 2 h 2"/>
                  <a:gd name="T50" fmla="*/ 3 w 3"/>
                  <a:gd name="T51" fmla="*/ 2 h 2"/>
                  <a:gd name="T52" fmla="*/ 3 w 3"/>
                  <a:gd name="T53" fmla="*/ 2 h 2"/>
                  <a:gd name="T54" fmla="*/ 3 w 3"/>
                  <a:gd name="T55" fmla="*/ 2 h 2"/>
                  <a:gd name="T56" fmla="*/ 3 w 3"/>
                  <a:gd name="T57" fmla="*/ 0 h 2"/>
                  <a:gd name="T58" fmla="*/ 0 w 3"/>
                  <a:gd name="T59" fmla="*/ 0 h 2"/>
                  <a:gd name="T60" fmla="*/ 3 w 3"/>
                  <a:gd name="T61" fmla="*/ 2 h 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3"/>
                  <a:gd name="T94" fmla="*/ 0 h 2"/>
                  <a:gd name="T95" fmla="*/ 3 w 3"/>
                  <a:gd name="T96" fmla="*/ 2 h 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45" name="Freeform 1250"/>
              <p:cNvSpPr>
                <a:spLocks noChangeArrowheads="1"/>
              </p:cNvSpPr>
              <p:nvPr/>
            </p:nvSpPr>
            <p:spPr bwMode="auto">
              <a:xfrm>
                <a:off x="791" y="150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46" name="Freeform 1251"/>
              <p:cNvSpPr>
                <a:spLocks noChangeArrowheads="1"/>
              </p:cNvSpPr>
              <p:nvPr/>
            </p:nvSpPr>
            <p:spPr bwMode="auto">
              <a:xfrm>
                <a:off x="788" y="1507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0 h 2"/>
                  <a:gd name="T10" fmla="*/ 0 w 3"/>
                  <a:gd name="T11" fmla="*/ 0 h 2"/>
                  <a:gd name="T12" fmla="*/ 0 w 3"/>
                  <a:gd name="T13" fmla="*/ 2 h 2"/>
                  <a:gd name="T14" fmla="*/ 3 w 3"/>
                  <a:gd name="T15" fmla="*/ 2 h 2"/>
                  <a:gd name="T16" fmla="*/ 3 w 3"/>
                  <a:gd name="T17" fmla="*/ 2 h 2"/>
                  <a:gd name="T18" fmla="*/ 3 w 3"/>
                  <a:gd name="T19" fmla="*/ 2 h 2"/>
                  <a:gd name="T20" fmla="*/ 3 w 3"/>
                  <a:gd name="T21" fmla="*/ 2 h 2"/>
                  <a:gd name="T22" fmla="*/ 3 w 3"/>
                  <a:gd name="T23" fmla="*/ 2 h 2"/>
                  <a:gd name="T24" fmla="*/ 3 w 3"/>
                  <a:gd name="T25" fmla="*/ 2 h 2"/>
                  <a:gd name="T26" fmla="*/ 3 w 3"/>
                  <a:gd name="T27" fmla="*/ 2 h 2"/>
                  <a:gd name="T28" fmla="*/ 3 w 3"/>
                  <a:gd name="T29" fmla="*/ 2 h 2"/>
                  <a:gd name="T30" fmla="*/ 3 w 3"/>
                  <a:gd name="T31" fmla="*/ 2 h 2"/>
                  <a:gd name="T32" fmla="*/ 3 w 3"/>
                  <a:gd name="T33" fmla="*/ 2 h 2"/>
                  <a:gd name="T34" fmla="*/ 3 w 3"/>
                  <a:gd name="T35" fmla="*/ 2 h 2"/>
                  <a:gd name="T36" fmla="*/ 3 w 3"/>
                  <a:gd name="T37" fmla="*/ 2 h 2"/>
                  <a:gd name="T38" fmla="*/ 3 w 3"/>
                  <a:gd name="T39" fmla="*/ 2 h 2"/>
                  <a:gd name="T40" fmla="*/ 3 w 3"/>
                  <a:gd name="T41" fmla="*/ 2 h 2"/>
                  <a:gd name="T42" fmla="*/ 3 w 3"/>
                  <a:gd name="T43" fmla="*/ 2 h 2"/>
                  <a:gd name="T44" fmla="*/ 3 w 3"/>
                  <a:gd name="T45" fmla="*/ 2 h 2"/>
                  <a:gd name="T46" fmla="*/ 3 w 3"/>
                  <a:gd name="T47" fmla="*/ 2 h 2"/>
                  <a:gd name="T48" fmla="*/ 3 w 3"/>
                  <a:gd name="T49" fmla="*/ 2 h 2"/>
                  <a:gd name="T50" fmla="*/ 3 w 3"/>
                  <a:gd name="T51" fmla="*/ 2 h 2"/>
                  <a:gd name="T52" fmla="*/ 3 w 3"/>
                  <a:gd name="T53" fmla="*/ 2 h 2"/>
                  <a:gd name="T54" fmla="*/ 3 w 3"/>
                  <a:gd name="T55" fmla="*/ 0 h 2"/>
                  <a:gd name="T56" fmla="*/ 3 w 3"/>
                  <a:gd name="T57" fmla="*/ 0 h 2"/>
                  <a:gd name="T58" fmla="*/ 3 w 3"/>
                  <a:gd name="T59" fmla="*/ 2 h 2"/>
                  <a:gd name="T60" fmla="*/ 3 w 3"/>
                  <a:gd name="T61" fmla="*/ 2 h 2"/>
                  <a:gd name="T62" fmla="*/ 3 w 3"/>
                  <a:gd name="T63" fmla="*/ 2 h 2"/>
                  <a:gd name="T64" fmla="*/ 3 w 3"/>
                  <a:gd name="T65" fmla="*/ 2 h 2"/>
                  <a:gd name="T66" fmla="*/ 3 w 3"/>
                  <a:gd name="T67" fmla="*/ 0 h 2"/>
                  <a:gd name="T68" fmla="*/ 3 w 3"/>
                  <a:gd name="T69" fmla="*/ 0 h 2"/>
                  <a:gd name="T70" fmla="*/ 3 w 3"/>
                  <a:gd name="T71" fmla="*/ 2 h 2"/>
                  <a:gd name="T72" fmla="*/ 3 w 3"/>
                  <a:gd name="T73" fmla="*/ 0 h 2"/>
                  <a:gd name="T74" fmla="*/ 3 w 3"/>
                  <a:gd name="T75" fmla="*/ 0 h 2"/>
                  <a:gd name="T76" fmla="*/ 3 w 3"/>
                  <a:gd name="T77" fmla="*/ 0 h 2"/>
                  <a:gd name="T78" fmla="*/ 3 w 3"/>
                  <a:gd name="T79" fmla="*/ 0 h 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3"/>
                  <a:gd name="T121" fmla="*/ 0 h 2"/>
                  <a:gd name="T122" fmla="*/ 3 w 3"/>
                  <a:gd name="T123" fmla="*/ 2 h 2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47" name="Freeform 1252"/>
              <p:cNvSpPr>
                <a:spLocks noChangeArrowheads="1"/>
              </p:cNvSpPr>
              <p:nvPr/>
            </p:nvSpPr>
            <p:spPr bwMode="auto">
              <a:xfrm>
                <a:off x="793" y="1507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2 h 2"/>
                  <a:gd name="T18" fmla="*/ 0 w 1"/>
                  <a:gd name="T19" fmla="*/ 2 h 2"/>
                  <a:gd name="T20" fmla="*/ 0 w 1"/>
                  <a:gd name="T21" fmla="*/ 2 h 2"/>
                  <a:gd name="T22" fmla="*/ 0 w 1"/>
                  <a:gd name="T23" fmla="*/ 2 h 2"/>
                  <a:gd name="T24" fmla="*/ 0 w 1"/>
                  <a:gd name="T25" fmla="*/ 0 h 2"/>
                  <a:gd name="T26" fmla="*/ 0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0 h 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"/>
                  <a:gd name="T52" fmla="*/ 0 h 2"/>
                  <a:gd name="T53" fmla="*/ 1 w 1"/>
                  <a:gd name="T54" fmla="*/ 2 h 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48" name="Freeform 1253"/>
              <p:cNvSpPr>
                <a:spLocks noChangeArrowheads="1"/>
              </p:cNvSpPr>
              <p:nvPr/>
            </p:nvSpPr>
            <p:spPr bwMode="auto">
              <a:xfrm>
                <a:off x="791" y="1507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w 2"/>
                  <a:gd name="T13" fmla="*/ 0 h 1"/>
                  <a:gd name="T14" fmla="*/ 2 w 2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1"/>
                  <a:gd name="T26" fmla="*/ 2 w 2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49" name="Rectangle 1254"/>
              <p:cNvSpPr>
                <a:spLocks noChangeArrowheads="1"/>
              </p:cNvSpPr>
              <p:nvPr/>
            </p:nvSpPr>
            <p:spPr bwMode="auto">
              <a:xfrm>
                <a:off x="793" y="1509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50" name="Freeform 1255"/>
              <p:cNvSpPr>
                <a:spLocks noChangeArrowheads="1"/>
              </p:cNvSpPr>
              <p:nvPr/>
            </p:nvSpPr>
            <p:spPr bwMode="auto">
              <a:xfrm>
                <a:off x="791" y="1509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2 w 2"/>
                  <a:gd name="T5" fmla="*/ 3 h 3"/>
                  <a:gd name="T6" fmla="*/ 2 w 2"/>
                  <a:gd name="T7" fmla="*/ 3 h 3"/>
                  <a:gd name="T8" fmla="*/ 2 w 2"/>
                  <a:gd name="T9" fmla="*/ 0 h 3"/>
                  <a:gd name="T10" fmla="*/ 2 w 2"/>
                  <a:gd name="T11" fmla="*/ 0 h 3"/>
                  <a:gd name="T12" fmla="*/ 2 w 2"/>
                  <a:gd name="T13" fmla="*/ 0 h 3"/>
                  <a:gd name="T14" fmla="*/ 2 w 2"/>
                  <a:gd name="T15" fmla="*/ 0 h 3"/>
                  <a:gd name="T16" fmla="*/ 2 w 2"/>
                  <a:gd name="T17" fmla="*/ 0 h 3"/>
                  <a:gd name="T18" fmla="*/ 2 w 2"/>
                  <a:gd name="T19" fmla="*/ 0 h 3"/>
                  <a:gd name="T20" fmla="*/ 2 w 2"/>
                  <a:gd name="T21" fmla="*/ 0 h 3"/>
                  <a:gd name="T22" fmla="*/ 2 w 2"/>
                  <a:gd name="T23" fmla="*/ 0 h 3"/>
                  <a:gd name="T24" fmla="*/ 2 w 2"/>
                  <a:gd name="T25" fmla="*/ 0 h 3"/>
                  <a:gd name="T26" fmla="*/ 0 w 2"/>
                  <a:gd name="T27" fmla="*/ 0 h 3"/>
                  <a:gd name="T28" fmla="*/ 2 w 2"/>
                  <a:gd name="T29" fmla="*/ 0 h 3"/>
                  <a:gd name="T30" fmla="*/ 0 w 2"/>
                  <a:gd name="T31" fmla="*/ 0 h 3"/>
                  <a:gd name="T32" fmla="*/ 2 w 2"/>
                  <a:gd name="T33" fmla="*/ 0 h 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"/>
                  <a:gd name="T52" fmla="*/ 0 h 3"/>
                  <a:gd name="T53" fmla="*/ 2 w 2"/>
                  <a:gd name="T54" fmla="*/ 3 h 3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51" name="Freeform 1256"/>
              <p:cNvSpPr>
                <a:spLocks noChangeArrowheads="1"/>
              </p:cNvSpPr>
              <p:nvPr/>
            </p:nvSpPr>
            <p:spPr bwMode="auto">
              <a:xfrm>
                <a:off x="793" y="1507"/>
                <a:ext cx="14" cy="7"/>
              </a:xfrm>
              <a:custGeom>
                <a:avLst/>
                <a:gdLst>
                  <a:gd name="T0" fmla="*/ 0 w 14"/>
                  <a:gd name="T1" fmla="*/ 2 h 7"/>
                  <a:gd name="T2" fmla="*/ 2 w 14"/>
                  <a:gd name="T3" fmla="*/ 2 h 7"/>
                  <a:gd name="T4" fmla="*/ 2 w 14"/>
                  <a:gd name="T5" fmla="*/ 2 h 7"/>
                  <a:gd name="T6" fmla="*/ 5 w 14"/>
                  <a:gd name="T7" fmla="*/ 2 h 7"/>
                  <a:gd name="T8" fmla="*/ 5 w 14"/>
                  <a:gd name="T9" fmla="*/ 2 h 7"/>
                  <a:gd name="T10" fmla="*/ 2 w 14"/>
                  <a:gd name="T11" fmla="*/ 2 h 7"/>
                  <a:gd name="T12" fmla="*/ 2 w 14"/>
                  <a:gd name="T13" fmla="*/ 2 h 7"/>
                  <a:gd name="T14" fmla="*/ 2 w 14"/>
                  <a:gd name="T15" fmla="*/ 2 h 7"/>
                  <a:gd name="T16" fmla="*/ 0 w 14"/>
                  <a:gd name="T17" fmla="*/ 2 h 7"/>
                  <a:gd name="T18" fmla="*/ 0 w 14"/>
                  <a:gd name="T19" fmla="*/ 2 h 7"/>
                  <a:gd name="T20" fmla="*/ 0 w 14"/>
                  <a:gd name="T21" fmla="*/ 2 h 7"/>
                  <a:gd name="T22" fmla="*/ 0 w 14"/>
                  <a:gd name="T23" fmla="*/ 2 h 7"/>
                  <a:gd name="T24" fmla="*/ 0 w 14"/>
                  <a:gd name="T25" fmla="*/ 5 h 7"/>
                  <a:gd name="T26" fmla="*/ 2 w 14"/>
                  <a:gd name="T27" fmla="*/ 5 h 7"/>
                  <a:gd name="T28" fmla="*/ 2 w 14"/>
                  <a:gd name="T29" fmla="*/ 5 h 7"/>
                  <a:gd name="T30" fmla="*/ 5 w 14"/>
                  <a:gd name="T31" fmla="*/ 5 h 7"/>
                  <a:gd name="T32" fmla="*/ 5 w 14"/>
                  <a:gd name="T33" fmla="*/ 7 h 7"/>
                  <a:gd name="T34" fmla="*/ 5 w 14"/>
                  <a:gd name="T35" fmla="*/ 5 h 7"/>
                  <a:gd name="T36" fmla="*/ 2 w 14"/>
                  <a:gd name="T37" fmla="*/ 5 h 7"/>
                  <a:gd name="T38" fmla="*/ 2 w 14"/>
                  <a:gd name="T39" fmla="*/ 5 h 7"/>
                  <a:gd name="T40" fmla="*/ 2 w 14"/>
                  <a:gd name="T41" fmla="*/ 5 h 7"/>
                  <a:gd name="T42" fmla="*/ 2 w 14"/>
                  <a:gd name="T43" fmla="*/ 5 h 7"/>
                  <a:gd name="T44" fmla="*/ 5 w 14"/>
                  <a:gd name="T45" fmla="*/ 5 h 7"/>
                  <a:gd name="T46" fmla="*/ 7 w 14"/>
                  <a:gd name="T47" fmla="*/ 5 h 7"/>
                  <a:gd name="T48" fmla="*/ 7 w 14"/>
                  <a:gd name="T49" fmla="*/ 5 h 7"/>
                  <a:gd name="T50" fmla="*/ 7 w 14"/>
                  <a:gd name="T51" fmla="*/ 5 h 7"/>
                  <a:gd name="T52" fmla="*/ 9 w 14"/>
                  <a:gd name="T53" fmla="*/ 5 h 7"/>
                  <a:gd name="T54" fmla="*/ 9 w 14"/>
                  <a:gd name="T55" fmla="*/ 5 h 7"/>
                  <a:gd name="T56" fmla="*/ 9 w 14"/>
                  <a:gd name="T57" fmla="*/ 5 h 7"/>
                  <a:gd name="T58" fmla="*/ 12 w 14"/>
                  <a:gd name="T59" fmla="*/ 5 h 7"/>
                  <a:gd name="T60" fmla="*/ 14 w 14"/>
                  <a:gd name="T61" fmla="*/ 5 h 7"/>
                  <a:gd name="T62" fmla="*/ 12 w 14"/>
                  <a:gd name="T63" fmla="*/ 5 h 7"/>
                  <a:gd name="T64" fmla="*/ 12 w 14"/>
                  <a:gd name="T65" fmla="*/ 5 h 7"/>
                  <a:gd name="T66" fmla="*/ 9 w 14"/>
                  <a:gd name="T67" fmla="*/ 2 h 7"/>
                  <a:gd name="T68" fmla="*/ 9 w 14"/>
                  <a:gd name="T69" fmla="*/ 2 h 7"/>
                  <a:gd name="T70" fmla="*/ 9 w 14"/>
                  <a:gd name="T71" fmla="*/ 2 h 7"/>
                  <a:gd name="T72" fmla="*/ 7 w 14"/>
                  <a:gd name="T73" fmla="*/ 2 h 7"/>
                  <a:gd name="T74" fmla="*/ 5 w 14"/>
                  <a:gd name="T75" fmla="*/ 0 h 7"/>
                  <a:gd name="T76" fmla="*/ 5 w 14"/>
                  <a:gd name="T77" fmla="*/ 0 h 7"/>
                  <a:gd name="T78" fmla="*/ 2 w 14"/>
                  <a:gd name="T79" fmla="*/ 0 h 7"/>
                  <a:gd name="T80" fmla="*/ 2 w 14"/>
                  <a:gd name="T81" fmla="*/ 0 h 7"/>
                  <a:gd name="T82" fmla="*/ 5 w 14"/>
                  <a:gd name="T83" fmla="*/ 2 h 7"/>
                  <a:gd name="T84" fmla="*/ 5 w 14"/>
                  <a:gd name="T85" fmla="*/ 2 h 7"/>
                  <a:gd name="T86" fmla="*/ 5 w 14"/>
                  <a:gd name="T87" fmla="*/ 2 h 7"/>
                  <a:gd name="T88" fmla="*/ 7 w 14"/>
                  <a:gd name="T89" fmla="*/ 2 h 7"/>
                  <a:gd name="T90" fmla="*/ 7 w 14"/>
                  <a:gd name="T91" fmla="*/ 2 h 7"/>
                  <a:gd name="T92" fmla="*/ 7 w 14"/>
                  <a:gd name="T93" fmla="*/ 2 h 7"/>
                  <a:gd name="T94" fmla="*/ 5 w 14"/>
                  <a:gd name="T95" fmla="*/ 2 h 7"/>
                  <a:gd name="T96" fmla="*/ 5 w 14"/>
                  <a:gd name="T97" fmla="*/ 2 h 7"/>
                  <a:gd name="T98" fmla="*/ 2 w 14"/>
                  <a:gd name="T99" fmla="*/ 2 h 7"/>
                  <a:gd name="T100" fmla="*/ 2 w 14"/>
                  <a:gd name="T101" fmla="*/ 0 h 7"/>
                  <a:gd name="T102" fmla="*/ 2 w 14"/>
                  <a:gd name="T103" fmla="*/ 0 h 7"/>
                  <a:gd name="T104" fmla="*/ 0 w 14"/>
                  <a:gd name="T105" fmla="*/ 0 h 7"/>
                  <a:gd name="T106" fmla="*/ 0 w 14"/>
                  <a:gd name="T107" fmla="*/ 0 h 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4"/>
                  <a:gd name="T163" fmla="*/ 0 h 7"/>
                  <a:gd name="T164" fmla="*/ 14 w 14"/>
                  <a:gd name="T165" fmla="*/ 7 h 7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4" h="7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2" y="5"/>
                    </a:lnTo>
                    <a:lnTo>
                      <a:pt x="14" y="7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52" name="Freeform 1257"/>
              <p:cNvSpPr>
                <a:spLocks noChangeArrowheads="1"/>
              </p:cNvSpPr>
              <p:nvPr/>
            </p:nvSpPr>
            <p:spPr bwMode="auto">
              <a:xfrm>
                <a:off x="805" y="151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53" name="Freeform 1258"/>
              <p:cNvSpPr>
                <a:spLocks noChangeArrowheads="1"/>
              </p:cNvSpPr>
              <p:nvPr/>
            </p:nvSpPr>
            <p:spPr bwMode="auto">
              <a:xfrm>
                <a:off x="793" y="151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0 h 3"/>
                  <a:gd name="T10" fmla="*/ 0 w 2"/>
                  <a:gd name="T11" fmla="*/ 3 h 3"/>
                  <a:gd name="T12" fmla="*/ 0 w 2"/>
                  <a:gd name="T13" fmla="*/ 3 h 3"/>
                  <a:gd name="T14" fmla="*/ 0 w 2"/>
                  <a:gd name="T15" fmla="*/ 3 h 3"/>
                  <a:gd name="T16" fmla="*/ 0 w 2"/>
                  <a:gd name="T17" fmla="*/ 3 h 3"/>
                  <a:gd name="T18" fmla="*/ 2 w 2"/>
                  <a:gd name="T19" fmla="*/ 3 h 3"/>
                  <a:gd name="T20" fmla="*/ 2 w 2"/>
                  <a:gd name="T21" fmla="*/ 3 h 3"/>
                  <a:gd name="T22" fmla="*/ 2 w 2"/>
                  <a:gd name="T23" fmla="*/ 3 h 3"/>
                  <a:gd name="T24" fmla="*/ 2 w 2"/>
                  <a:gd name="T25" fmla="*/ 3 h 3"/>
                  <a:gd name="T26" fmla="*/ 2 w 2"/>
                  <a:gd name="T27" fmla="*/ 3 h 3"/>
                  <a:gd name="T28" fmla="*/ 2 w 2"/>
                  <a:gd name="T29" fmla="*/ 3 h 3"/>
                  <a:gd name="T30" fmla="*/ 2 w 2"/>
                  <a:gd name="T31" fmla="*/ 3 h 3"/>
                  <a:gd name="T32" fmla="*/ 2 w 2"/>
                  <a:gd name="T33" fmla="*/ 3 h 3"/>
                  <a:gd name="T34" fmla="*/ 2 w 2"/>
                  <a:gd name="T35" fmla="*/ 3 h 3"/>
                  <a:gd name="T36" fmla="*/ 2 w 2"/>
                  <a:gd name="T37" fmla="*/ 3 h 3"/>
                  <a:gd name="T38" fmla="*/ 2 w 2"/>
                  <a:gd name="T39" fmla="*/ 3 h 3"/>
                  <a:gd name="T40" fmla="*/ 2 w 2"/>
                  <a:gd name="T41" fmla="*/ 3 h 3"/>
                  <a:gd name="T42" fmla="*/ 2 w 2"/>
                  <a:gd name="T43" fmla="*/ 3 h 3"/>
                  <a:gd name="T44" fmla="*/ 2 w 2"/>
                  <a:gd name="T45" fmla="*/ 3 h 3"/>
                  <a:gd name="T46" fmla="*/ 2 w 2"/>
                  <a:gd name="T47" fmla="*/ 0 h 3"/>
                  <a:gd name="T48" fmla="*/ 2 w 2"/>
                  <a:gd name="T49" fmla="*/ 0 h 3"/>
                  <a:gd name="T50" fmla="*/ 2 w 2"/>
                  <a:gd name="T51" fmla="*/ 0 h 3"/>
                  <a:gd name="T52" fmla="*/ 2 w 2"/>
                  <a:gd name="T53" fmla="*/ 0 h 3"/>
                  <a:gd name="T54" fmla="*/ 2 w 2"/>
                  <a:gd name="T55" fmla="*/ 0 h 3"/>
                  <a:gd name="T56" fmla="*/ 2 w 2"/>
                  <a:gd name="T57" fmla="*/ 0 h 3"/>
                  <a:gd name="T58" fmla="*/ 0 w 2"/>
                  <a:gd name="T59" fmla="*/ 0 h 3"/>
                  <a:gd name="T60" fmla="*/ 0 w 2"/>
                  <a:gd name="T61" fmla="*/ 0 h 3"/>
                  <a:gd name="T62" fmla="*/ 0 w 2"/>
                  <a:gd name="T63" fmla="*/ 0 h 3"/>
                  <a:gd name="T64" fmla="*/ 0 w 2"/>
                  <a:gd name="T65" fmla="*/ 0 h 3"/>
                  <a:gd name="T66" fmla="*/ 0 w 2"/>
                  <a:gd name="T67" fmla="*/ 0 h 3"/>
                  <a:gd name="T68" fmla="*/ 0 w 2"/>
                  <a:gd name="T69" fmla="*/ 0 h 3"/>
                  <a:gd name="T70" fmla="*/ 0 w 2"/>
                  <a:gd name="T71" fmla="*/ 0 h 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"/>
                  <a:gd name="T109" fmla="*/ 0 h 3"/>
                  <a:gd name="T110" fmla="*/ 2 w 2"/>
                  <a:gd name="T111" fmla="*/ 3 h 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54" name="Freeform 1259"/>
              <p:cNvSpPr>
                <a:spLocks noChangeArrowheads="1"/>
              </p:cNvSpPr>
              <p:nvPr/>
            </p:nvSpPr>
            <p:spPr bwMode="auto">
              <a:xfrm>
                <a:off x="793" y="151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2 w 2"/>
                  <a:gd name="T17" fmla="*/ 0 h 1"/>
                  <a:gd name="T18" fmla="*/ 0 w 2"/>
                  <a:gd name="T19" fmla="*/ 0 h 1"/>
                  <a:gd name="T20" fmla="*/ 0 w 2"/>
                  <a:gd name="T21" fmla="*/ 0 h 1"/>
                  <a:gd name="T22" fmla="*/ 0 w 2"/>
                  <a:gd name="T23" fmla="*/ 0 h 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"/>
                  <a:gd name="T37" fmla="*/ 0 h 1"/>
                  <a:gd name="T38" fmla="*/ 2 w 2"/>
                  <a:gd name="T39" fmla="*/ 1 h 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55" name="Freeform 1260"/>
              <p:cNvSpPr>
                <a:spLocks noChangeArrowheads="1"/>
              </p:cNvSpPr>
              <p:nvPr/>
            </p:nvSpPr>
            <p:spPr bwMode="auto">
              <a:xfrm>
                <a:off x="798" y="1516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0 h 3"/>
                  <a:gd name="T14" fmla="*/ 0 w 1"/>
                  <a:gd name="T15" fmla="*/ 0 h 3"/>
                  <a:gd name="T16" fmla="*/ 0 w 1"/>
                  <a:gd name="T17" fmla="*/ 0 h 3"/>
                  <a:gd name="T18" fmla="*/ 0 w 1"/>
                  <a:gd name="T19" fmla="*/ 0 h 3"/>
                  <a:gd name="T20" fmla="*/ 0 w 1"/>
                  <a:gd name="T21" fmla="*/ 0 h 3"/>
                  <a:gd name="T22" fmla="*/ 0 w 1"/>
                  <a:gd name="T23" fmla="*/ 0 h 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"/>
                  <a:gd name="T37" fmla="*/ 0 h 3"/>
                  <a:gd name="T38" fmla="*/ 1 w 1"/>
                  <a:gd name="T39" fmla="*/ 3 h 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56" name="Freeform 1261"/>
              <p:cNvSpPr>
                <a:spLocks noChangeArrowheads="1"/>
              </p:cNvSpPr>
              <p:nvPr/>
            </p:nvSpPr>
            <p:spPr bwMode="auto">
              <a:xfrm>
                <a:off x="798" y="151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57" name="Rectangle 1262"/>
              <p:cNvSpPr>
                <a:spLocks noChangeArrowheads="1"/>
              </p:cNvSpPr>
              <p:nvPr/>
            </p:nvSpPr>
            <p:spPr bwMode="auto">
              <a:xfrm>
                <a:off x="795" y="1519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58" name="Freeform 1263"/>
              <p:cNvSpPr>
                <a:spLocks noChangeArrowheads="1"/>
              </p:cNvSpPr>
              <p:nvPr/>
            </p:nvSpPr>
            <p:spPr bwMode="auto">
              <a:xfrm>
                <a:off x="795" y="15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59" name="Freeform 1264"/>
              <p:cNvSpPr>
                <a:spLocks noChangeArrowheads="1"/>
              </p:cNvSpPr>
              <p:nvPr/>
            </p:nvSpPr>
            <p:spPr bwMode="auto">
              <a:xfrm>
                <a:off x="795" y="15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60" name="Line 1265"/>
              <p:cNvSpPr>
                <a:spLocks noChangeShapeType="1"/>
              </p:cNvSpPr>
              <p:nvPr/>
            </p:nvSpPr>
            <p:spPr bwMode="auto">
              <a:xfrm>
                <a:off x="795" y="1521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61" name="Line 1266"/>
              <p:cNvSpPr>
                <a:spLocks noChangeShapeType="1"/>
              </p:cNvSpPr>
              <p:nvPr/>
            </p:nvSpPr>
            <p:spPr bwMode="auto">
              <a:xfrm>
                <a:off x="795" y="1521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62" name="Freeform 1267"/>
              <p:cNvSpPr>
                <a:spLocks noChangeArrowheads="1"/>
              </p:cNvSpPr>
              <p:nvPr/>
            </p:nvSpPr>
            <p:spPr bwMode="auto">
              <a:xfrm>
                <a:off x="793" y="1521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2 w 2"/>
                  <a:gd name="T17" fmla="*/ 0 h 1"/>
                  <a:gd name="T18" fmla="*/ 0 w 2"/>
                  <a:gd name="T19" fmla="*/ 0 h 1"/>
                  <a:gd name="T20" fmla="*/ 2 w 2"/>
                  <a:gd name="T21" fmla="*/ 0 h 1"/>
                  <a:gd name="T22" fmla="*/ 2 w 2"/>
                  <a:gd name="T23" fmla="*/ 0 h 1"/>
                  <a:gd name="T24" fmla="*/ 2 w 2"/>
                  <a:gd name="T25" fmla="*/ 0 h 1"/>
                  <a:gd name="T26" fmla="*/ 2 w 2"/>
                  <a:gd name="T27" fmla="*/ 0 h 1"/>
                  <a:gd name="T28" fmla="*/ 2 w 2"/>
                  <a:gd name="T29" fmla="*/ 0 h 1"/>
                  <a:gd name="T30" fmla="*/ 2 w 2"/>
                  <a:gd name="T31" fmla="*/ 0 h 1"/>
                  <a:gd name="T32" fmla="*/ 2 w 2"/>
                  <a:gd name="T33" fmla="*/ 0 h 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"/>
                  <a:gd name="T52" fmla="*/ 0 h 1"/>
                  <a:gd name="T53" fmla="*/ 2 w 2"/>
                  <a:gd name="T54" fmla="*/ 1 h 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63" name="Freeform 1268"/>
              <p:cNvSpPr>
                <a:spLocks noChangeArrowheads="1"/>
              </p:cNvSpPr>
              <p:nvPr/>
            </p:nvSpPr>
            <p:spPr bwMode="auto">
              <a:xfrm>
                <a:off x="793" y="152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64" name="Freeform 1269"/>
              <p:cNvSpPr>
                <a:spLocks noChangeArrowheads="1"/>
              </p:cNvSpPr>
              <p:nvPr/>
            </p:nvSpPr>
            <p:spPr bwMode="auto">
              <a:xfrm>
                <a:off x="795" y="1519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3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65" name="Freeform 1270"/>
              <p:cNvSpPr>
                <a:spLocks noChangeArrowheads="1"/>
              </p:cNvSpPr>
              <p:nvPr/>
            </p:nvSpPr>
            <p:spPr bwMode="auto">
              <a:xfrm>
                <a:off x="800" y="152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2 w 2"/>
                  <a:gd name="T5" fmla="*/ 0 h 3"/>
                  <a:gd name="T6" fmla="*/ 2 w 2"/>
                  <a:gd name="T7" fmla="*/ 0 h 3"/>
                  <a:gd name="T8" fmla="*/ 2 w 2"/>
                  <a:gd name="T9" fmla="*/ 0 h 3"/>
                  <a:gd name="T10" fmla="*/ 2 w 2"/>
                  <a:gd name="T11" fmla="*/ 0 h 3"/>
                  <a:gd name="T12" fmla="*/ 2 w 2"/>
                  <a:gd name="T13" fmla="*/ 0 h 3"/>
                  <a:gd name="T14" fmla="*/ 2 w 2"/>
                  <a:gd name="T15" fmla="*/ 0 h 3"/>
                  <a:gd name="T16" fmla="*/ 0 w 2"/>
                  <a:gd name="T17" fmla="*/ 0 h 3"/>
                  <a:gd name="T18" fmla="*/ 0 w 2"/>
                  <a:gd name="T19" fmla="*/ 0 h 3"/>
                  <a:gd name="T20" fmla="*/ 0 w 2"/>
                  <a:gd name="T21" fmla="*/ 0 h 3"/>
                  <a:gd name="T22" fmla="*/ 0 w 2"/>
                  <a:gd name="T23" fmla="*/ 0 h 3"/>
                  <a:gd name="T24" fmla="*/ 0 w 2"/>
                  <a:gd name="T25" fmla="*/ 0 h 3"/>
                  <a:gd name="T26" fmla="*/ 0 w 2"/>
                  <a:gd name="T27" fmla="*/ 0 h 3"/>
                  <a:gd name="T28" fmla="*/ 0 w 2"/>
                  <a:gd name="T29" fmla="*/ 0 h 3"/>
                  <a:gd name="T30" fmla="*/ 0 w 2"/>
                  <a:gd name="T31" fmla="*/ 0 h 3"/>
                  <a:gd name="T32" fmla="*/ 0 w 2"/>
                  <a:gd name="T33" fmla="*/ 0 h 3"/>
                  <a:gd name="T34" fmla="*/ 0 w 2"/>
                  <a:gd name="T35" fmla="*/ 0 h 3"/>
                  <a:gd name="T36" fmla="*/ 0 w 2"/>
                  <a:gd name="T37" fmla="*/ 0 h 3"/>
                  <a:gd name="T38" fmla="*/ 0 w 2"/>
                  <a:gd name="T39" fmla="*/ 0 h 3"/>
                  <a:gd name="T40" fmla="*/ 0 w 2"/>
                  <a:gd name="T41" fmla="*/ 3 h 3"/>
                  <a:gd name="T42" fmla="*/ 0 w 2"/>
                  <a:gd name="T43" fmla="*/ 3 h 3"/>
                  <a:gd name="T44" fmla="*/ 0 w 2"/>
                  <a:gd name="T45" fmla="*/ 3 h 3"/>
                  <a:gd name="T46" fmla="*/ 2 w 2"/>
                  <a:gd name="T47" fmla="*/ 3 h 3"/>
                  <a:gd name="T48" fmla="*/ 2 w 2"/>
                  <a:gd name="T49" fmla="*/ 3 h 3"/>
                  <a:gd name="T50" fmla="*/ 2 w 2"/>
                  <a:gd name="T51" fmla="*/ 3 h 3"/>
                  <a:gd name="T52" fmla="*/ 2 w 2"/>
                  <a:gd name="T53" fmla="*/ 3 h 3"/>
                  <a:gd name="T54" fmla="*/ 2 w 2"/>
                  <a:gd name="T55" fmla="*/ 3 h 3"/>
                  <a:gd name="T56" fmla="*/ 2 w 2"/>
                  <a:gd name="T57" fmla="*/ 3 h 3"/>
                  <a:gd name="T58" fmla="*/ 2 w 2"/>
                  <a:gd name="T59" fmla="*/ 3 h 3"/>
                  <a:gd name="T60" fmla="*/ 2 w 2"/>
                  <a:gd name="T61" fmla="*/ 3 h 3"/>
                  <a:gd name="T62" fmla="*/ 2 w 2"/>
                  <a:gd name="T63" fmla="*/ 3 h 3"/>
                  <a:gd name="T64" fmla="*/ 2 w 2"/>
                  <a:gd name="T65" fmla="*/ 3 h 3"/>
                  <a:gd name="T66" fmla="*/ 2 w 2"/>
                  <a:gd name="T67" fmla="*/ 3 h 3"/>
                  <a:gd name="T68" fmla="*/ 2 w 2"/>
                  <a:gd name="T69" fmla="*/ 3 h 3"/>
                  <a:gd name="T70" fmla="*/ 2 w 2"/>
                  <a:gd name="T71" fmla="*/ 3 h 3"/>
                  <a:gd name="T72" fmla="*/ 2 w 2"/>
                  <a:gd name="T73" fmla="*/ 3 h 3"/>
                  <a:gd name="T74" fmla="*/ 2 w 2"/>
                  <a:gd name="T75" fmla="*/ 3 h 3"/>
                  <a:gd name="T76" fmla="*/ 2 w 2"/>
                  <a:gd name="T77" fmla="*/ 3 h 3"/>
                  <a:gd name="T78" fmla="*/ 2 w 2"/>
                  <a:gd name="T79" fmla="*/ 3 h 3"/>
                  <a:gd name="T80" fmla="*/ 2 w 2"/>
                  <a:gd name="T81" fmla="*/ 3 h 3"/>
                  <a:gd name="T82" fmla="*/ 2 w 2"/>
                  <a:gd name="T83" fmla="*/ 3 h 3"/>
                  <a:gd name="T84" fmla="*/ 2 w 2"/>
                  <a:gd name="T85" fmla="*/ 3 h 3"/>
                  <a:gd name="T86" fmla="*/ 2 w 2"/>
                  <a:gd name="T87" fmla="*/ 3 h 3"/>
                  <a:gd name="T88" fmla="*/ 2 w 2"/>
                  <a:gd name="T89" fmla="*/ 3 h 3"/>
                  <a:gd name="T90" fmla="*/ 2 w 2"/>
                  <a:gd name="T91" fmla="*/ 0 h 3"/>
                  <a:gd name="T92" fmla="*/ 2 w 2"/>
                  <a:gd name="T93" fmla="*/ 0 h 3"/>
                  <a:gd name="T94" fmla="*/ 2 w 2"/>
                  <a:gd name="T95" fmla="*/ 0 h 3"/>
                  <a:gd name="T96" fmla="*/ 2 w 2"/>
                  <a:gd name="T97" fmla="*/ 0 h 3"/>
                  <a:gd name="T98" fmla="*/ 2 w 2"/>
                  <a:gd name="T99" fmla="*/ 0 h 3"/>
                  <a:gd name="T100" fmla="*/ 2 w 2"/>
                  <a:gd name="T101" fmla="*/ 0 h 3"/>
                  <a:gd name="T102" fmla="*/ 2 w 2"/>
                  <a:gd name="T103" fmla="*/ 0 h 3"/>
                  <a:gd name="T104" fmla="*/ 2 w 2"/>
                  <a:gd name="T105" fmla="*/ 0 h 3"/>
                  <a:gd name="T106" fmla="*/ 2 w 2"/>
                  <a:gd name="T107" fmla="*/ 0 h 3"/>
                  <a:gd name="T108" fmla="*/ 2 w 2"/>
                  <a:gd name="T109" fmla="*/ 0 h 3"/>
                  <a:gd name="T110" fmla="*/ 2 w 2"/>
                  <a:gd name="T111" fmla="*/ 0 h 3"/>
                  <a:gd name="T112" fmla="*/ 2 w 2"/>
                  <a:gd name="T113" fmla="*/ 0 h 3"/>
                  <a:gd name="T114" fmla="*/ 2 w 2"/>
                  <a:gd name="T115" fmla="*/ 0 h 3"/>
                  <a:gd name="T116" fmla="*/ 2 w 2"/>
                  <a:gd name="T117" fmla="*/ 0 h 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"/>
                  <a:gd name="T178" fmla="*/ 0 h 3"/>
                  <a:gd name="T179" fmla="*/ 2 w 2"/>
                  <a:gd name="T180" fmla="*/ 3 h 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66" name="Freeform 1271"/>
              <p:cNvSpPr>
                <a:spLocks noChangeArrowheads="1"/>
              </p:cNvSpPr>
              <p:nvPr/>
            </p:nvSpPr>
            <p:spPr bwMode="auto">
              <a:xfrm>
                <a:off x="802" y="153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"/>
                  <a:gd name="T46" fmla="*/ 0 h 1"/>
                  <a:gd name="T47" fmla="*/ 1 w 1"/>
                  <a:gd name="T48" fmla="*/ 1 h 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67" name="Freeform 1272"/>
              <p:cNvSpPr>
                <a:spLocks noChangeArrowheads="1"/>
              </p:cNvSpPr>
              <p:nvPr/>
            </p:nvSpPr>
            <p:spPr bwMode="auto">
              <a:xfrm>
                <a:off x="800" y="152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68" name="Freeform 1273"/>
              <p:cNvSpPr>
                <a:spLocks noChangeArrowheads="1"/>
              </p:cNvSpPr>
              <p:nvPr/>
            </p:nvSpPr>
            <p:spPr bwMode="auto">
              <a:xfrm>
                <a:off x="798" y="152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0 h 3"/>
                  <a:gd name="T10" fmla="*/ 0 w 2"/>
                  <a:gd name="T11" fmla="*/ 0 h 3"/>
                  <a:gd name="T12" fmla="*/ 0 w 2"/>
                  <a:gd name="T13" fmla="*/ 3 h 3"/>
                  <a:gd name="T14" fmla="*/ 2 w 2"/>
                  <a:gd name="T15" fmla="*/ 3 h 3"/>
                  <a:gd name="T16" fmla="*/ 2 w 2"/>
                  <a:gd name="T17" fmla="*/ 0 h 3"/>
                  <a:gd name="T18" fmla="*/ 2 w 2"/>
                  <a:gd name="T19" fmla="*/ 0 h 3"/>
                  <a:gd name="T20" fmla="*/ 0 w 2"/>
                  <a:gd name="T21" fmla="*/ 0 h 3"/>
                  <a:gd name="T22" fmla="*/ 0 w 2"/>
                  <a:gd name="T23" fmla="*/ 0 h 3"/>
                  <a:gd name="T24" fmla="*/ 0 w 2"/>
                  <a:gd name="T25" fmla="*/ 0 h 3"/>
                  <a:gd name="T26" fmla="*/ 0 w 2"/>
                  <a:gd name="T27" fmla="*/ 0 h 3"/>
                  <a:gd name="T28" fmla="*/ 0 w 2"/>
                  <a:gd name="T29" fmla="*/ 0 h 3"/>
                  <a:gd name="T30" fmla="*/ 0 w 2"/>
                  <a:gd name="T31" fmla="*/ 0 h 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"/>
                  <a:gd name="T49" fmla="*/ 0 h 3"/>
                  <a:gd name="T50" fmla="*/ 2 w 2"/>
                  <a:gd name="T51" fmla="*/ 3 h 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69" name="Freeform 1274"/>
              <p:cNvSpPr>
                <a:spLocks noChangeArrowheads="1"/>
              </p:cNvSpPr>
              <p:nvPr/>
            </p:nvSpPr>
            <p:spPr bwMode="auto">
              <a:xfrm>
                <a:off x="800" y="152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70" name="Freeform 1275"/>
              <p:cNvSpPr>
                <a:spLocks noEditPoints="1" noChangeArrowheads="1"/>
              </p:cNvSpPr>
              <p:nvPr/>
            </p:nvSpPr>
            <p:spPr bwMode="auto">
              <a:xfrm>
                <a:off x="802" y="1512"/>
                <a:ext cx="22" cy="14"/>
              </a:xfrm>
              <a:custGeom>
                <a:avLst/>
                <a:gdLst>
                  <a:gd name="T0" fmla="*/ 15 w 22"/>
                  <a:gd name="T1" fmla="*/ 14 h 14"/>
                  <a:gd name="T2" fmla="*/ 15 w 22"/>
                  <a:gd name="T3" fmla="*/ 11 h 14"/>
                  <a:gd name="T4" fmla="*/ 17 w 22"/>
                  <a:gd name="T5" fmla="*/ 14 h 14"/>
                  <a:gd name="T6" fmla="*/ 17 w 22"/>
                  <a:gd name="T7" fmla="*/ 11 h 14"/>
                  <a:gd name="T8" fmla="*/ 17 w 22"/>
                  <a:gd name="T9" fmla="*/ 11 h 14"/>
                  <a:gd name="T10" fmla="*/ 17 w 22"/>
                  <a:gd name="T11" fmla="*/ 11 h 14"/>
                  <a:gd name="T12" fmla="*/ 17 w 22"/>
                  <a:gd name="T13" fmla="*/ 11 h 14"/>
                  <a:gd name="T14" fmla="*/ 17 w 22"/>
                  <a:gd name="T15" fmla="*/ 11 h 14"/>
                  <a:gd name="T16" fmla="*/ 17 w 22"/>
                  <a:gd name="T17" fmla="*/ 11 h 14"/>
                  <a:gd name="T18" fmla="*/ 17 w 22"/>
                  <a:gd name="T19" fmla="*/ 11 h 14"/>
                  <a:gd name="T20" fmla="*/ 19 w 22"/>
                  <a:gd name="T21" fmla="*/ 11 h 14"/>
                  <a:gd name="T22" fmla="*/ 19 w 22"/>
                  <a:gd name="T23" fmla="*/ 9 h 14"/>
                  <a:gd name="T24" fmla="*/ 19 w 22"/>
                  <a:gd name="T25" fmla="*/ 9 h 14"/>
                  <a:gd name="T26" fmla="*/ 19 w 22"/>
                  <a:gd name="T27" fmla="*/ 9 h 14"/>
                  <a:gd name="T28" fmla="*/ 19 w 22"/>
                  <a:gd name="T29" fmla="*/ 9 h 14"/>
                  <a:gd name="T30" fmla="*/ 22 w 22"/>
                  <a:gd name="T31" fmla="*/ 9 h 14"/>
                  <a:gd name="T32" fmla="*/ 19 w 22"/>
                  <a:gd name="T33" fmla="*/ 9 h 14"/>
                  <a:gd name="T34" fmla="*/ 19 w 22"/>
                  <a:gd name="T35" fmla="*/ 7 h 14"/>
                  <a:gd name="T36" fmla="*/ 17 w 22"/>
                  <a:gd name="T37" fmla="*/ 7 h 14"/>
                  <a:gd name="T38" fmla="*/ 17 w 22"/>
                  <a:gd name="T39" fmla="*/ 7 h 14"/>
                  <a:gd name="T40" fmla="*/ 17 w 22"/>
                  <a:gd name="T41" fmla="*/ 7 h 14"/>
                  <a:gd name="T42" fmla="*/ 19 w 22"/>
                  <a:gd name="T43" fmla="*/ 7 h 14"/>
                  <a:gd name="T44" fmla="*/ 17 w 22"/>
                  <a:gd name="T45" fmla="*/ 4 h 14"/>
                  <a:gd name="T46" fmla="*/ 12 w 22"/>
                  <a:gd name="T47" fmla="*/ 4 h 14"/>
                  <a:gd name="T48" fmla="*/ 12 w 22"/>
                  <a:gd name="T49" fmla="*/ 2 h 14"/>
                  <a:gd name="T50" fmla="*/ 10 w 22"/>
                  <a:gd name="T51" fmla="*/ 2 h 14"/>
                  <a:gd name="T52" fmla="*/ 7 w 22"/>
                  <a:gd name="T53" fmla="*/ 2 h 14"/>
                  <a:gd name="T54" fmla="*/ 7 w 22"/>
                  <a:gd name="T55" fmla="*/ 2 h 14"/>
                  <a:gd name="T56" fmla="*/ 5 w 22"/>
                  <a:gd name="T57" fmla="*/ 2 h 14"/>
                  <a:gd name="T58" fmla="*/ 3 w 22"/>
                  <a:gd name="T59" fmla="*/ 0 h 14"/>
                  <a:gd name="T60" fmla="*/ 3 w 22"/>
                  <a:gd name="T61" fmla="*/ 2 h 14"/>
                  <a:gd name="T62" fmla="*/ 0 w 22"/>
                  <a:gd name="T63" fmla="*/ 2 h 14"/>
                  <a:gd name="T64" fmla="*/ 0 w 22"/>
                  <a:gd name="T65" fmla="*/ 2 h 14"/>
                  <a:gd name="T66" fmla="*/ 0 w 22"/>
                  <a:gd name="T67" fmla="*/ 2 h 14"/>
                  <a:gd name="T68" fmla="*/ 0 w 22"/>
                  <a:gd name="T69" fmla="*/ 2 h 14"/>
                  <a:gd name="T70" fmla="*/ 3 w 22"/>
                  <a:gd name="T71" fmla="*/ 4 h 14"/>
                  <a:gd name="T72" fmla="*/ 3 w 22"/>
                  <a:gd name="T73" fmla="*/ 4 h 14"/>
                  <a:gd name="T74" fmla="*/ 3 w 22"/>
                  <a:gd name="T75" fmla="*/ 4 h 14"/>
                  <a:gd name="T76" fmla="*/ 5 w 22"/>
                  <a:gd name="T77" fmla="*/ 4 h 14"/>
                  <a:gd name="T78" fmla="*/ 5 w 22"/>
                  <a:gd name="T79" fmla="*/ 7 h 14"/>
                  <a:gd name="T80" fmla="*/ 5 w 22"/>
                  <a:gd name="T81" fmla="*/ 7 h 14"/>
                  <a:gd name="T82" fmla="*/ 5 w 22"/>
                  <a:gd name="T83" fmla="*/ 9 h 14"/>
                  <a:gd name="T84" fmla="*/ 5 w 22"/>
                  <a:gd name="T85" fmla="*/ 7 h 14"/>
                  <a:gd name="T86" fmla="*/ 5 w 22"/>
                  <a:gd name="T87" fmla="*/ 9 h 14"/>
                  <a:gd name="T88" fmla="*/ 5 w 22"/>
                  <a:gd name="T89" fmla="*/ 9 h 14"/>
                  <a:gd name="T90" fmla="*/ 5 w 22"/>
                  <a:gd name="T91" fmla="*/ 11 h 14"/>
                  <a:gd name="T92" fmla="*/ 5 w 22"/>
                  <a:gd name="T93" fmla="*/ 11 h 14"/>
                  <a:gd name="T94" fmla="*/ 5 w 22"/>
                  <a:gd name="T95" fmla="*/ 11 h 14"/>
                  <a:gd name="T96" fmla="*/ 5 w 22"/>
                  <a:gd name="T97" fmla="*/ 14 h 14"/>
                  <a:gd name="T98" fmla="*/ 5 w 22"/>
                  <a:gd name="T99" fmla="*/ 14 h 14"/>
                  <a:gd name="T100" fmla="*/ 7 w 22"/>
                  <a:gd name="T101" fmla="*/ 14 h 14"/>
                  <a:gd name="T102" fmla="*/ 7 w 22"/>
                  <a:gd name="T103" fmla="*/ 14 h 14"/>
                  <a:gd name="T104" fmla="*/ 10 w 22"/>
                  <a:gd name="T105" fmla="*/ 14 h 14"/>
                  <a:gd name="T106" fmla="*/ 10 w 22"/>
                  <a:gd name="T107" fmla="*/ 14 h 14"/>
                  <a:gd name="T108" fmla="*/ 10 w 22"/>
                  <a:gd name="T109" fmla="*/ 14 h 14"/>
                  <a:gd name="T110" fmla="*/ 12 w 22"/>
                  <a:gd name="T111" fmla="*/ 14 h 14"/>
                  <a:gd name="T112" fmla="*/ 12 w 22"/>
                  <a:gd name="T113" fmla="*/ 11 h 14"/>
                  <a:gd name="T114" fmla="*/ 15 w 22"/>
                  <a:gd name="T115" fmla="*/ 14 h 14"/>
                  <a:gd name="T116" fmla="*/ 15 w 22"/>
                  <a:gd name="T117" fmla="*/ 14 h 14"/>
                  <a:gd name="T118" fmla="*/ 15 w 22"/>
                  <a:gd name="T119" fmla="*/ 14 h 1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"/>
                  <a:gd name="T181" fmla="*/ 0 h 14"/>
                  <a:gd name="T182" fmla="*/ 22 w 22"/>
                  <a:gd name="T183" fmla="*/ 14 h 1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" h="14">
                    <a:moveTo>
                      <a:pt x="15" y="14"/>
                    </a:moveTo>
                    <a:lnTo>
                      <a:pt x="15" y="14"/>
                    </a:lnTo>
                    <a:lnTo>
                      <a:pt x="17" y="14"/>
                    </a:lnTo>
                    <a:lnTo>
                      <a:pt x="15" y="14"/>
                    </a:lnTo>
                    <a:lnTo>
                      <a:pt x="15" y="11"/>
                    </a:lnTo>
                    <a:lnTo>
                      <a:pt x="17" y="14"/>
                    </a:lnTo>
                    <a:lnTo>
                      <a:pt x="17" y="11"/>
                    </a:lnTo>
                    <a:lnTo>
                      <a:pt x="19" y="11"/>
                    </a:lnTo>
                    <a:lnTo>
                      <a:pt x="17" y="11"/>
                    </a:lnTo>
                    <a:lnTo>
                      <a:pt x="19" y="11"/>
                    </a:lnTo>
                    <a:lnTo>
                      <a:pt x="17" y="11"/>
                    </a:lnTo>
                    <a:lnTo>
                      <a:pt x="17" y="9"/>
                    </a:lnTo>
                    <a:lnTo>
                      <a:pt x="19" y="9"/>
                    </a:lnTo>
                    <a:lnTo>
                      <a:pt x="19" y="11"/>
                    </a:lnTo>
                    <a:lnTo>
                      <a:pt x="19" y="9"/>
                    </a:lnTo>
                    <a:lnTo>
                      <a:pt x="22" y="9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5" y="4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1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10" y="11"/>
                    </a:lnTo>
                    <a:lnTo>
                      <a:pt x="10" y="14"/>
                    </a:lnTo>
                    <a:lnTo>
                      <a:pt x="10" y="11"/>
                    </a:lnTo>
                    <a:lnTo>
                      <a:pt x="10" y="14"/>
                    </a:lnTo>
                    <a:lnTo>
                      <a:pt x="10" y="11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1"/>
                    </a:lnTo>
                    <a:lnTo>
                      <a:pt x="12" y="14"/>
                    </a:lnTo>
                    <a:lnTo>
                      <a:pt x="15" y="14"/>
                    </a:lnTo>
                    <a:close/>
                    <a:moveTo>
                      <a:pt x="19" y="9"/>
                    </a:moveTo>
                    <a:lnTo>
                      <a:pt x="19" y="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71" name="Freeform 1276"/>
              <p:cNvSpPr>
                <a:spLocks noChangeArrowheads="1"/>
              </p:cNvSpPr>
              <p:nvPr/>
            </p:nvSpPr>
            <p:spPr bwMode="auto">
              <a:xfrm>
                <a:off x="817" y="152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2 w 2"/>
                  <a:gd name="T25" fmla="*/ 2 h 2"/>
                  <a:gd name="T26" fmla="*/ 2 w 2"/>
                  <a:gd name="T27" fmla="*/ 2 h 2"/>
                  <a:gd name="T28" fmla="*/ 2 w 2"/>
                  <a:gd name="T29" fmla="*/ 2 h 2"/>
                  <a:gd name="T30" fmla="*/ 2 w 2"/>
                  <a:gd name="T31" fmla="*/ 2 h 2"/>
                  <a:gd name="T32" fmla="*/ 2 w 2"/>
                  <a:gd name="T33" fmla="*/ 2 h 2"/>
                  <a:gd name="T34" fmla="*/ 2 w 2"/>
                  <a:gd name="T35" fmla="*/ 2 h 2"/>
                  <a:gd name="T36" fmla="*/ 2 w 2"/>
                  <a:gd name="T37" fmla="*/ 2 h 2"/>
                  <a:gd name="T38" fmla="*/ 2 w 2"/>
                  <a:gd name="T39" fmla="*/ 2 h 2"/>
                  <a:gd name="T40" fmla="*/ 2 w 2"/>
                  <a:gd name="T41" fmla="*/ 2 h 2"/>
                  <a:gd name="T42" fmla="*/ 2 w 2"/>
                  <a:gd name="T43" fmla="*/ 2 h 2"/>
                  <a:gd name="T44" fmla="*/ 2 w 2"/>
                  <a:gd name="T45" fmla="*/ 2 h 2"/>
                  <a:gd name="T46" fmla="*/ 2 w 2"/>
                  <a:gd name="T47" fmla="*/ 2 h 2"/>
                  <a:gd name="T48" fmla="*/ 2 w 2"/>
                  <a:gd name="T49" fmla="*/ 2 h 2"/>
                  <a:gd name="T50" fmla="*/ 2 w 2"/>
                  <a:gd name="T51" fmla="*/ 2 h 2"/>
                  <a:gd name="T52" fmla="*/ 2 w 2"/>
                  <a:gd name="T53" fmla="*/ 2 h 2"/>
                  <a:gd name="T54" fmla="*/ 2 w 2"/>
                  <a:gd name="T55" fmla="*/ 2 h 2"/>
                  <a:gd name="T56" fmla="*/ 0 w 2"/>
                  <a:gd name="T57" fmla="*/ 2 h 2"/>
                  <a:gd name="T58" fmla="*/ 0 w 2"/>
                  <a:gd name="T59" fmla="*/ 2 h 2"/>
                  <a:gd name="T60" fmla="*/ 0 w 2"/>
                  <a:gd name="T61" fmla="*/ 2 h 2"/>
                  <a:gd name="T62" fmla="*/ 0 w 2"/>
                  <a:gd name="T63" fmla="*/ 2 h 2"/>
                  <a:gd name="T64" fmla="*/ 0 w 2"/>
                  <a:gd name="T65" fmla="*/ 0 h 2"/>
                  <a:gd name="T66" fmla="*/ 0 w 2"/>
                  <a:gd name="T67" fmla="*/ 0 h 2"/>
                  <a:gd name="T68" fmla="*/ 0 w 2"/>
                  <a:gd name="T69" fmla="*/ 0 h 2"/>
                  <a:gd name="T70" fmla="*/ 0 w 2"/>
                  <a:gd name="T71" fmla="*/ 0 h 2"/>
                  <a:gd name="T72" fmla="*/ 0 w 2"/>
                  <a:gd name="T73" fmla="*/ 0 h 2"/>
                  <a:gd name="T74" fmla="*/ 0 w 2"/>
                  <a:gd name="T75" fmla="*/ 0 h 2"/>
                  <a:gd name="T76" fmla="*/ 0 w 2"/>
                  <a:gd name="T77" fmla="*/ 0 h 2"/>
                  <a:gd name="T78" fmla="*/ 0 w 2"/>
                  <a:gd name="T79" fmla="*/ 0 h 2"/>
                  <a:gd name="T80" fmla="*/ 0 w 2"/>
                  <a:gd name="T81" fmla="*/ 0 h 2"/>
                  <a:gd name="T82" fmla="*/ 0 w 2"/>
                  <a:gd name="T83" fmla="*/ 2 h 2"/>
                  <a:gd name="T84" fmla="*/ 0 w 2"/>
                  <a:gd name="T85" fmla="*/ 2 h 2"/>
                  <a:gd name="T86" fmla="*/ 0 w 2"/>
                  <a:gd name="T87" fmla="*/ 2 h 2"/>
                  <a:gd name="T88" fmla="*/ 0 w 2"/>
                  <a:gd name="T89" fmla="*/ 2 h 2"/>
                  <a:gd name="T90" fmla="*/ 0 w 2"/>
                  <a:gd name="T91" fmla="*/ 2 h 2"/>
                  <a:gd name="T92" fmla="*/ 0 w 2"/>
                  <a:gd name="T93" fmla="*/ 2 h 2"/>
                  <a:gd name="T94" fmla="*/ 0 w 2"/>
                  <a:gd name="T95" fmla="*/ 2 h 2"/>
                  <a:gd name="T96" fmla="*/ 0 w 2"/>
                  <a:gd name="T97" fmla="*/ 2 h 2"/>
                  <a:gd name="T98" fmla="*/ 0 w 2"/>
                  <a:gd name="T99" fmla="*/ 2 h 2"/>
                  <a:gd name="T100" fmla="*/ 0 w 2"/>
                  <a:gd name="T101" fmla="*/ 2 h 2"/>
                  <a:gd name="T102" fmla="*/ 0 w 2"/>
                  <a:gd name="T103" fmla="*/ 2 h 2"/>
                  <a:gd name="T104" fmla="*/ 0 w 2"/>
                  <a:gd name="T105" fmla="*/ 2 h 2"/>
                  <a:gd name="T106" fmla="*/ 0 w 2"/>
                  <a:gd name="T107" fmla="*/ 2 h 2"/>
                  <a:gd name="T108" fmla="*/ 0 w 2"/>
                  <a:gd name="T109" fmla="*/ 2 h 2"/>
                  <a:gd name="T110" fmla="*/ 0 w 2"/>
                  <a:gd name="T111" fmla="*/ 2 h 2"/>
                  <a:gd name="T112" fmla="*/ 0 w 2"/>
                  <a:gd name="T113" fmla="*/ 2 h 2"/>
                  <a:gd name="T114" fmla="*/ 0 w 2"/>
                  <a:gd name="T115" fmla="*/ 2 h 2"/>
                  <a:gd name="T116" fmla="*/ 0 w 2"/>
                  <a:gd name="T117" fmla="*/ 2 h 2"/>
                  <a:gd name="T118" fmla="*/ 2 w 2"/>
                  <a:gd name="T119" fmla="*/ 2 h 2"/>
                  <a:gd name="T120" fmla="*/ 2 w 2"/>
                  <a:gd name="T121" fmla="*/ 2 h 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"/>
                  <a:gd name="T184" fmla="*/ 0 h 2"/>
                  <a:gd name="T185" fmla="*/ 2 w 2"/>
                  <a:gd name="T186" fmla="*/ 2 h 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72" name="Freeform 1277"/>
              <p:cNvSpPr>
                <a:spLocks noChangeArrowheads="1"/>
              </p:cNvSpPr>
              <p:nvPr/>
            </p:nvSpPr>
            <p:spPr bwMode="auto">
              <a:xfrm>
                <a:off x="807" y="1519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2 h 2"/>
                  <a:gd name="T18" fmla="*/ 0 w 1"/>
                  <a:gd name="T19" fmla="*/ 2 h 2"/>
                  <a:gd name="T20" fmla="*/ 0 w 1"/>
                  <a:gd name="T21" fmla="*/ 2 h 2"/>
                  <a:gd name="T22" fmla="*/ 0 w 1"/>
                  <a:gd name="T23" fmla="*/ 2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"/>
                  <a:gd name="T37" fmla="*/ 0 h 2"/>
                  <a:gd name="T38" fmla="*/ 1 w 1"/>
                  <a:gd name="T39" fmla="*/ 2 h 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73" name="Freeform 1278"/>
              <p:cNvSpPr>
                <a:spLocks noChangeArrowheads="1"/>
              </p:cNvSpPr>
              <p:nvPr/>
            </p:nvSpPr>
            <p:spPr bwMode="auto">
              <a:xfrm>
                <a:off x="819" y="1533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2 h 2"/>
                  <a:gd name="T18" fmla="*/ 0 w 1"/>
                  <a:gd name="T19" fmla="*/ 2 h 2"/>
                  <a:gd name="T20" fmla="*/ 0 w 1"/>
                  <a:gd name="T21" fmla="*/ 2 h 2"/>
                  <a:gd name="T22" fmla="*/ 0 w 1"/>
                  <a:gd name="T23" fmla="*/ 2 h 2"/>
                  <a:gd name="T24" fmla="*/ 0 w 1"/>
                  <a:gd name="T25" fmla="*/ 2 h 2"/>
                  <a:gd name="T26" fmla="*/ 0 w 1"/>
                  <a:gd name="T27" fmla="*/ 2 h 2"/>
                  <a:gd name="T28" fmla="*/ 0 w 1"/>
                  <a:gd name="T29" fmla="*/ 2 h 2"/>
                  <a:gd name="T30" fmla="*/ 0 w 1"/>
                  <a:gd name="T31" fmla="*/ 2 h 2"/>
                  <a:gd name="T32" fmla="*/ 0 w 1"/>
                  <a:gd name="T33" fmla="*/ 2 h 2"/>
                  <a:gd name="T34" fmla="*/ 0 w 1"/>
                  <a:gd name="T35" fmla="*/ 0 h 2"/>
                  <a:gd name="T36" fmla="*/ 0 w 1"/>
                  <a:gd name="T37" fmla="*/ 0 h 2"/>
                  <a:gd name="T38" fmla="*/ 0 w 1"/>
                  <a:gd name="T39" fmla="*/ 0 h 2"/>
                  <a:gd name="T40" fmla="*/ 0 w 1"/>
                  <a:gd name="T41" fmla="*/ 0 h 2"/>
                  <a:gd name="T42" fmla="*/ 0 w 1"/>
                  <a:gd name="T43" fmla="*/ 2 h 2"/>
                  <a:gd name="T44" fmla="*/ 0 w 1"/>
                  <a:gd name="T45" fmla="*/ 2 h 2"/>
                  <a:gd name="T46" fmla="*/ 0 w 1"/>
                  <a:gd name="T47" fmla="*/ 2 h 2"/>
                  <a:gd name="T48" fmla="*/ 0 w 1"/>
                  <a:gd name="T49" fmla="*/ 2 h 2"/>
                  <a:gd name="T50" fmla="*/ 0 w 1"/>
                  <a:gd name="T51" fmla="*/ 2 h 2"/>
                  <a:gd name="T52" fmla="*/ 0 w 1"/>
                  <a:gd name="T53" fmla="*/ 2 h 2"/>
                  <a:gd name="T54" fmla="*/ 0 w 1"/>
                  <a:gd name="T55" fmla="*/ 2 h 2"/>
                  <a:gd name="T56" fmla="*/ 0 w 1"/>
                  <a:gd name="T57" fmla="*/ 2 h 2"/>
                  <a:gd name="T58" fmla="*/ 0 w 1"/>
                  <a:gd name="T59" fmla="*/ 2 h 2"/>
                  <a:gd name="T60" fmla="*/ 0 w 1"/>
                  <a:gd name="T61" fmla="*/ 2 h 2"/>
                  <a:gd name="T62" fmla="*/ 0 w 1"/>
                  <a:gd name="T63" fmla="*/ 2 h 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"/>
                  <a:gd name="T97" fmla="*/ 0 h 2"/>
                  <a:gd name="T98" fmla="*/ 1 w 1"/>
                  <a:gd name="T99" fmla="*/ 2 h 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74" name="Freeform 1279"/>
              <p:cNvSpPr>
                <a:spLocks noChangeArrowheads="1"/>
              </p:cNvSpPr>
              <p:nvPr/>
            </p:nvSpPr>
            <p:spPr bwMode="auto">
              <a:xfrm>
                <a:off x="819" y="1533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0 w 2"/>
                  <a:gd name="T15" fmla="*/ 0 h 1"/>
                  <a:gd name="T16" fmla="*/ 0 w 2"/>
                  <a:gd name="T17" fmla="*/ 0 h 1"/>
                  <a:gd name="T18" fmla="*/ 0 w 2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"/>
                  <a:gd name="T31" fmla="*/ 0 h 1"/>
                  <a:gd name="T32" fmla="*/ 2 w 2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75" name="Freeform 1280"/>
              <p:cNvSpPr>
                <a:spLocks noChangeArrowheads="1"/>
              </p:cNvSpPr>
              <p:nvPr/>
            </p:nvSpPr>
            <p:spPr bwMode="auto">
              <a:xfrm>
                <a:off x="819" y="1533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0 w 2"/>
                  <a:gd name="T3" fmla="*/ 0 h 5"/>
                  <a:gd name="T4" fmla="*/ 2 w 2"/>
                  <a:gd name="T5" fmla="*/ 0 h 5"/>
                  <a:gd name="T6" fmla="*/ 0 w 2"/>
                  <a:gd name="T7" fmla="*/ 0 h 5"/>
                  <a:gd name="T8" fmla="*/ 0 w 2"/>
                  <a:gd name="T9" fmla="*/ 2 h 5"/>
                  <a:gd name="T10" fmla="*/ 2 w 2"/>
                  <a:gd name="T11" fmla="*/ 2 h 5"/>
                  <a:gd name="T12" fmla="*/ 0 w 2"/>
                  <a:gd name="T13" fmla="*/ 2 h 5"/>
                  <a:gd name="T14" fmla="*/ 2 w 2"/>
                  <a:gd name="T15" fmla="*/ 2 h 5"/>
                  <a:gd name="T16" fmla="*/ 2 w 2"/>
                  <a:gd name="T17" fmla="*/ 2 h 5"/>
                  <a:gd name="T18" fmla="*/ 2 w 2"/>
                  <a:gd name="T19" fmla="*/ 2 h 5"/>
                  <a:gd name="T20" fmla="*/ 0 w 2"/>
                  <a:gd name="T21" fmla="*/ 2 h 5"/>
                  <a:gd name="T22" fmla="*/ 0 w 2"/>
                  <a:gd name="T23" fmla="*/ 2 h 5"/>
                  <a:gd name="T24" fmla="*/ 0 w 2"/>
                  <a:gd name="T25" fmla="*/ 2 h 5"/>
                  <a:gd name="T26" fmla="*/ 0 w 2"/>
                  <a:gd name="T27" fmla="*/ 2 h 5"/>
                  <a:gd name="T28" fmla="*/ 0 w 2"/>
                  <a:gd name="T29" fmla="*/ 2 h 5"/>
                  <a:gd name="T30" fmla="*/ 0 w 2"/>
                  <a:gd name="T31" fmla="*/ 2 h 5"/>
                  <a:gd name="T32" fmla="*/ 0 w 2"/>
                  <a:gd name="T33" fmla="*/ 2 h 5"/>
                  <a:gd name="T34" fmla="*/ 0 w 2"/>
                  <a:gd name="T35" fmla="*/ 5 h 5"/>
                  <a:gd name="T36" fmla="*/ 0 w 2"/>
                  <a:gd name="T37" fmla="*/ 5 h 5"/>
                  <a:gd name="T38" fmla="*/ 0 w 2"/>
                  <a:gd name="T39" fmla="*/ 5 h 5"/>
                  <a:gd name="T40" fmla="*/ 0 w 2"/>
                  <a:gd name="T41" fmla="*/ 5 h 5"/>
                  <a:gd name="T42" fmla="*/ 2 w 2"/>
                  <a:gd name="T43" fmla="*/ 5 h 5"/>
                  <a:gd name="T44" fmla="*/ 2 w 2"/>
                  <a:gd name="T45" fmla="*/ 5 h 5"/>
                  <a:gd name="T46" fmla="*/ 2 w 2"/>
                  <a:gd name="T47" fmla="*/ 5 h 5"/>
                  <a:gd name="T48" fmla="*/ 2 w 2"/>
                  <a:gd name="T49" fmla="*/ 5 h 5"/>
                  <a:gd name="T50" fmla="*/ 2 w 2"/>
                  <a:gd name="T51" fmla="*/ 5 h 5"/>
                  <a:gd name="T52" fmla="*/ 2 w 2"/>
                  <a:gd name="T53" fmla="*/ 5 h 5"/>
                  <a:gd name="T54" fmla="*/ 2 w 2"/>
                  <a:gd name="T55" fmla="*/ 2 h 5"/>
                  <a:gd name="T56" fmla="*/ 2 w 2"/>
                  <a:gd name="T57" fmla="*/ 2 h 5"/>
                  <a:gd name="T58" fmla="*/ 2 w 2"/>
                  <a:gd name="T59" fmla="*/ 2 h 5"/>
                  <a:gd name="T60" fmla="*/ 2 w 2"/>
                  <a:gd name="T61" fmla="*/ 2 h 5"/>
                  <a:gd name="T62" fmla="*/ 2 w 2"/>
                  <a:gd name="T63" fmla="*/ 2 h 5"/>
                  <a:gd name="T64" fmla="*/ 2 w 2"/>
                  <a:gd name="T65" fmla="*/ 0 h 5"/>
                  <a:gd name="T66" fmla="*/ 2 w 2"/>
                  <a:gd name="T67" fmla="*/ 0 h 5"/>
                  <a:gd name="T68" fmla="*/ 2 w 2"/>
                  <a:gd name="T69" fmla="*/ 0 h 5"/>
                  <a:gd name="T70" fmla="*/ 2 w 2"/>
                  <a:gd name="T71" fmla="*/ 0 h 5"/>
                  <a:gd name="T72" fmla="*/ 2 w 2"/>
                  <a:gd name="T73" fmla="*/ 0 h 5"/>
                  <a:gd name="T74" fmla="*/ 2 w 2"/>
                  <a:gd name="T75" fmla="*/ 0 h 5"/>
                  <a:gd name="T76" fmla="*/ 2 w 2"/>
                  <a:gd name="T77" fmla="*/ 0 h 5"/>
                  <a:gd name="T78" fmla="*/ 2 w 2"/>
                  <a:gd name="T79" fmla="*/ 0 h 5"/>
                  <a:gd name="T80" fmla="*/ 2 w 2"/>
                  <a:gd name="T81" fmla="*/ 0 h 5"/>
                  <a:gd name="T82" fmla="*/ 2 w 2"/>
                  <a:gd name="T83" fmla="*/ 0 h 5"/>
                  <a:gd name="T84" fmla="*/ 2 w 2"/>
                  <a:gd name="T85" fmla="*/ 0 h 5"/>
                  <a:gd name="T86" fmla="*/ 2 w 2"/>
                  <a:gd name="T87" fmla="*/ 0 h 5"/>
                  <a:gd name="T88" fmla="*/ 2 w 2"/>
                  <a:gd name="T89" fmla="*/ 0 h 5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"/>
                  <a:gd name="T136" fmla="*/ 0 h 5"/>
                  <a:gd name="T137" fmla="*/ 2 w 2"/>
                  <a:gd name="T138" fmla="*/ 5 h 5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" h="5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76" name="Freeform 1281"/>
              <p:cNvSpPr>
                <a:spLocks noChangeArrowheads="1"/>
              </p:cNvSpPr>
              <p:nvPr/>
            </p:nvSpPr>
            <p:spPr bwMode="auto">
              <a:xfrm>
                <a:off x="821" y="153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77" name="Freeform 1282"/>
              <p:cNvSpPr>
                <a:spLocks noChangeArrowheads="1"/>
              </p:cNvSpPr>
              <p:nvPr/>
            </p:nvSpPr>
            <p:spPr bwMode="auto">
              <a:xfrm>
                <a:off x="821" y="153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78" name="Freeform 1283"/>
              <p:cNvSpPr>
                <a:spLocks noChangeArrowheads="1"/>
              </p:cNvSpPr>
              <p:nvPr/>
            </p:nvSpPr>
            <p:spPr bwMode="auto">
              <a:xfrm>
                <a:off x="786" y="1535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5 h 5"/>
                  <a:gd name="T4" fmla="*/ 2 w 2"/>
                  <a:gd name="T5" fmla="*/ 5 h 5"/>
                  <a:gd name="T6" fmla="*/ 2 w 2"/>
                  <a:gd name="T7" fmla="*/ 5 h 5"/>
                  <a:gd name="T8" fmla="*/ 2 w 2"/>
                  <a:gd name="T9" fmla="*/ 5 h 5"/>
                  <a:gd name="T10" fmla="*/ 2 w 2"/>
                  <a:gd name="T11" fmla="*/ 5 h 5"/>
                  <a:gd name="T12" fmla="*/ 2 w 2"/>
                  <a:gd name="T13" fmla="*/ 5 h 5"/>
                  <a:gd name="T14" fmla="*/ 2 w 2"/>
                  <a:gd name="T15" fmla="*/ 3 h 5"/>
                  <a:gd name="T16" fmla="*/ 2 w 2"/>
                  <a:gd name="T17" fmla="*/ 3 h 5"/>
                  <a:gd name="T18" fmla="*/ 2 w 2"/>
                  <a:gd name="T19" fmla="*/ 3 h 5"/>
                  <a:gd name="T20" fmla="*/ 2 w 2"/>
                  <a:gd name="T21" fmla="*/ 3 h 5"/>
                  <a:gd name="T22" fmla="*/ 2 w 2"/>
                  <a:gd name="T23" fmla="*/ 3 h 5"/>
                  <a:gd name="T24" fmla="*/ 2 w 2"/>
                  <a:gd name="T25" fmla="*/ 3 h 5"/>
                  <a:gd name="T26" fmla="*/ 2 w 2"/>
                  <a:gd name="T27" fmla="*/ 3 h 5"/>
                  <a:gd name="T28" fmla="*/ 2 w 2"/>
                  <a:gd name="T29" fmla="*/ 3 h 5"/>
                  <a:gd name="T30" fmla="*/ 2 w 2"/>
                  <a:gd name="T31" fmla="*/ 3 h 5"/>
                  <a:gd name="T32" fmla="*/ 2 w 2"/>
                  <a:gd name="T33" fmla="*/ 3 h 5"/>
                  <a:gd name="T34" fmla="*/ 2 w 2"/>
                  <a:gd name="T35" fmla="*/ 3 h 5"/>
                  <a:gd name="T36" fmla="*/ 2 w 2"/>
                  <a:gd name="T37" fmla="*/ 3 h 5"/>
                  <a:gd name="T38" fmla="*/ 2 w 2"/>
                  <a:gd name="T39" fmla="*/ 3 h 5"/>
                  <a:gd name="T40" fmla="*/ 2 w 2"/>
                  <a:gd name="T41" fmla="*/ 3 h 5"/>
                  <a:gd name="T42" fmla="*/ 2 w 2"/>
                  <a:gd name="T43" fmla="*/ 3 h 5"/>
                  <a:gd name="T44" fmla="*/ 2 w 2"/>
                  <a:gd name="T45" fmla="*/ 3 h 5"/>
                  <a:gd name="T46" fmla="*/ 2 w 2"/>
                  <a:gd name="T47" fmla="*/ 3 h 5"/>
                  <a:gd name="T48" fmla="*/ 2 w 2"/>
                  <a:gd name="T49" fmla="*/ 3 h 5"/>
                  <a:gd name="T50" fmla="*/ 2 w 2"/>
                  <a:gd name="T51" fmla="*/ 3 h 5"/>
                  <a:gd name="T52" fmla="*/ 0 w 2"/>
                  <a:gd name="T53" fmla="*/ 0 h 5"/>
                  <a:gd name="T54" fmla="*/ 0 w 2"/>
                  <a:gd name="T55" fmla="*/ 0 h 5"/>
                  <a:gd name="T56" fmla="*/ 0 w 2"/>
                  <a:gd name="T57" fmla="*/ 0 h 5"/>
                  <a:gd name="T58" fmla="*/ 0 w 2"/>
                  <a:gd name="T59" fmla="*/ 0 h 5"/>
                  <a:gd name="T60" fmla="*/ 0 w 2"/>
                  <a:gd name="T61" fmla="*/ 0 h 5"/>
                  <a:gd name="T62" fmla="*/ 0 w 2"/>
                  <a:gd name="T63" fmla="*/ 0 h 5"/>
                  <a:gd name="T64" fmla="*/ 0 w 2"/>
                  <a:gd name="T65" fmla="*/ 0 h 5"/>
                  <a:gd name="T66" fmla="*/ 0 w 2"/>
                  <a:gd name="T67" fmla="*/ 0 h 5"/>
                  <a:gd name="T68" fmla="*/ 0 w 2"/>
                  <a:gd name="T69" fmla="*/ 3 h 5"/>
                  <a:gd name="T70" fmla="*/ 0 w 2"/>
                  <a:gd name="T71" fmla="*/ 0 h 5"/>
                  <a:gd name="T72" fmla="*/ 0 w 2"/>
                  <a:gd name="T73" fmla="*/ 0 h 5"/>
                  <a:gd name="T74" fmla="*/ 0 w 2"/>
                  <a:gd name="T75" fmla="*/ 3 h 5"/>
                  <a:gd name="T76" fmla="*/ 0 w 2"/>
                  <a:gd name="T77" fmla="*/ 3 h 5"/>
                  <a:gd name="T78" fmla="*/ 0 w 2"/>
                  <a:gd name="T79" fmla="*/ 3 h 5"/>
                  <a:gd name="T80" fmla="*/ 0 w 2"/>
                  <a:gd name="T81" fmla="*/ 3 h 5"/>
                  <a:gd name="T82" fmla="*/ 0 w 2"/>
                  <a:gd name="T83" fmla="*/ 3 h 5"/>
                  <a:gd name="T84" fmla="*/ 0 w 2"/>
                  <a:gd name="T85" fmla="*/ 3 h 5"/>
                  <a:gd name="T86" fmla="*/ 0 w 2"/>
                  <a:gd name="T87" fmla="*/ 3 h 5"/>
                  <a:gd name="T88" fmla="*/ 0 w 2"/>
                  <a:gd name="T89" fmla="*/ 3 h 5"/>
                  <a:gd name="T90" fmla="*/ 0 w 2"/>
                  <a:gd name="T91" fmla="*/ 3 h 5"/>
                  <a:gd name="T92" fmla="*/ 0 w 2"/>
                  <a:gd name="T93" fmla="*/ 3 h 5"/>
                  <a:gd name="T94" fmla="*/ 0 w 2"/>
                  <a:gd name="T95" fmla="*/ 3 h 5"/>
                  <a:gd name="T96" fmla="*/ 2 w 2"/>
                  <a:gd name="T97" fmla="*/ 3 h 5"/>
                  <a:gd name="T98" fmla="*/ 2 w 2"/>
                  <a:gd name="T99" fmla="*/ 3 h 5"/>
                  <a:gd name="T100" fmla="*/ 2 w 2"/>
                  <a:gd name="T101" fmla="*/ 3 h 5"/>
                  <a:gd name="T102" fmla="*/ 2 w 2"/>
                  <a:gd name="T103" fmla="*/ 3 h 5"/>
                  <a:gd name="T104" fmla="*/ 2 w 2"/>
                  <a:gd name="T105" fmla="*/ 3 h 5"/>
                  <a:gd name="T106" fmla="*/ 2 w 2"/>
                  <a:gd name="T107" fmla="*/ 3 h 5"/>
                  <a:gd name="T108" fmla="*/ 2 w 2"/>
                  <a:gd name="T109" fmla="*/ 3 h 5"/>
                  <a:gd name="T110" fmla="*/ 2 w 2"/>
                  <a:gd name="T111" fmla="*/ 3 h 5"/>
                  <a:gd name="T112" fmla="*/ 2 w 2"/>
                  <a:gd name="T113" fmla="*/ 3 h 5"/>
                  <a:gd name="T114" fmla="*/ 2 w 2"/>
                  <a:gd name="T115" fmla="*/ 3 h 5"/>
                  <a:gd name="T116" fmla="*/ 2 w 2"/>
                  <a:gd name="T117" fmla="*/ 3 h 5"/>
                  <a:gd name="T118" fmla="*/ 2 w 2"/>
                  <a:gd name="T119" fmla="*/ 3 h 5"/>
                  <a:gd name="T120" fmla="*/ 2 w 2"/>
                  <a:gd name="T121" fmla="*/ 5 h 5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"/>
                  <a:gd name="T184" fmla="*/ 0 h 5"/>
                  <a:gd name="T185" fmla="*/ 2 w 2"/>
                  <a:gd name="T186" fmla="*/ 5 h 5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" h="5">
                    <a:moveTo>
                      <a:pt x="2" y="5"/>
                    </a:moveTo>
                    <a:lnTo>
                      <a:pt x="2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79" name="Freeform 1284"/>
              <p:cNvSpPr>
                <a:spLocks noChangeArrowheads="1"/>
              </p:cNvSpPr>
              <p:nvPr/>
            </p:nvSpPr>
            <p:spPr bwMode="auto">
              <a:xfrm>
                <a:off x="786" y="154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2 w 2"/>
                  <a:gd name="T17" fmla="*/ 0 h 1"/>
                  <a:gd name="T18" fmla="*/ 2 w 2"/>
                  <a:gd name="T19" fmla="*/ 0 h 1"/>
                  <a:gd name="T20" fmla="*/ 2 w 2"/>
                  <a:gd name="T21" fmla="*/ 0 h 1"/>
                  <a:gd name="T22" fmla="*/ 2 w 2"/>
                  <a:gd name="T23" fmla="*/ 0 h 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"/>
                  <a:gd name="T37" fmla="*/ 0 h 1"/>
                  <a:gd name="T38" fmla="*/ 2 w 2"/>
                  <a:gd name="T39" fmla="*/ 1 h 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80" name="Freeform 1285"/>
              <p:cNvSpPr>
                <a:spLocks noChangeArrowheads="1"/>
              </p:cNvSpPr>
              <p:nvPr/>
            </p:nvSpPr>
            <p:spPr bwMode="auto">
              <a:xfrm>
                <a:off x="786" y="153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81" name="Freeform 1286"/>
              <p:cNvSpPr>
                <a:spLocks noChangeArrowheads="1"/>
              </p:cNvSpPr>
              <p:nvPr/>
            </p:nvSpPr>
            <p:spPr bwMode="auto">
              <a:xfrm>
                <a:off x="788" y="1535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3 h 3"/>
                  <a:gd name="T12" fmla="*/ 0 w 1"/>
                  <a:gd name="T13" fmla="*/ 3 h 3"/>
                  <a:gd name="T14" fmla="*/ 0 w 1"/>
                  <a:gd name="T15" fmla="*/ 3 h 3"/>
                  <a:gd name="T16" fmla="*/ 0 w 1"/>
                  <a:gd name="T17" fmla="*/ 3 h 3"/>
                  <a:gd name="T18" fmla="*/ 0 w 1"/>
                  <a:gd name="T19" fmla="*/ 3 h 3"/>
                  <a:gd name="T20" fmla="*/ 0 w 1"/>
                  <a:gd name="T21" fmla="*/ 3 h 3"/>
                  <a:gd name="T22" fmla="*/ 0 w 1"/>
                  <a:gd name="T23" fmla="*/ 0 h 3"/>
                  <a:gd name="T24" fmla="*/ 0 w 1"/>
                  <a:gd name="T25" fmla="*/ 0 h 3"/>
                  <a:gd name="T26" fmla="*/ 0 w 1"/>
                  <a:gd name="T27" fmla="*/ 0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"/>
                  <a:gd name="T43" fmla="*/ 0 h 3"/>
                  <a:gd name="T44" fmla="*/ 1 w 1"/>
                  <a:gd name="T45" fmla="*/ 3 h 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82" name="Freeform 1287"/>
              <p:cNvSpPr>
                <a:spLocks noChangeArrowheads="1"/>
              </p:cNvSpPr>
              <p:nvPr/>
            </p:nvSpPr>
            <p:spPr bwMode="auto">
              <a:xfrm>
                <a:off x="788" y="154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3 w 3"/>
                  <a:gd name="T13" fmla="*/ 0 h 1"/>
                  <a:gd name="T14" fmla="*/ 3 w 3"/>
                  <a:gd name="T15" fmla="*/ 0 h 1"/>
                  <a:gd name="T16" fmla="*/ 3 w 3"/>
                  <a:gd name="T17" fmla="*/ 0 h 1"/>
                  <a:gd name="T18" fmla="*/ 3 w 3"/>
                  <a:gd name="T19" fmla="*/ 0 h 1"/>
                  <a:gd name="T20" fmla="*/ 3 w 3"/>
                  <a:gd name="T21" fmla="*/ 0 h 1"/>
                  <a:gd name="T22" fmla="*/ 3 w 3"/>
                  <a:gd name="T23" fmla="*/ 0 h 1"/>
                  <a:gd name="T24" fmla="*/ 3 w 3"/>
                  <a:gd name="T25" fmla="*/ 0 h 1"/>
                  <a:gd name="T26" fmla="*/ 3 w 3"/>
                  <a:gd name="T27" fmla="*/ 0 h 1"/>
                  <a:gd name="T28" fmla="*/ 3 w 3"/>
                  <a:gd name="T29" fmla="*/ 0 h 1"/>
                  <a:gd name="T30" fmla="*/ 3 w 3"/>
                  <a:gd name="T31" fmla="*/ 0 h 1"/>
                  <a:gd name="T32" fmla="*/ 0 w 3"/>
                  <a:gd name="T33" fmla="*/ 0 h 1"/>
                  <a:gd name="T34" fmla="*/ 0 w 3"/>
                  <a:gd name="T35" fmla="*/ 0 h 1"/>
                  <a:gd name="T36" fmla="*/ 0 w 3"/>
                  <a:gd name="T37" fmla="*/ 0 h 1"/>
                  <a:gd name="T38" fmla="*/ 0 w 3"/>
                  <a:gd name="T39" fmla="*/ 0 h 1"/>
                  <a:gd name="T40" fmla="*/ 0 w 3"/>
                  <a:gd name="T41" fmla="*/ 0 h 1"/>
                  <a:gd name="T42" fmla="*/ 3 w 3"/>
                  <a:gd name="T43" fmla="*/ 0 h 1"/>
                  <a:gd name="T44" fmla="*/ 0 w 3"/>
                  <a:gd name="T45" fmla="*/ 0 h 1"/>
                  <a:gd name="T46" fmla="*/ 0 w 3"/>
                  <a:gd name="T47" fmla="*/ 0 h 1"/>
                  <a:gd name="T48" fmla="*/ 0 w 3"/>
                  <a:gd name="T49" fmla="*/ 0 h 1"/>
                  <a:gd name="T50" fmla="*/ 0 w 3"/>
                  <a:gd name="T51" fmla="*/ 0 h 1"/>
                  <a:gd name="T52" fmla="*/ 0 w 3"/>
                  <a:gd name="T53" fmla="*/ 0 h 1"/>
                  <a:gd name="T54" fmla="*/ 0 w 3"/>
                  <a:gd name="T55" fmla="*/ 0 h 1"/>
                  <a:gd name="T56" fmla="*/ 0 w 3"/>
                  <a:gd name="T57" fmla="*/ 0 h 1"/>
                  <a:gd name="T58" fmla="*/ 0 w 3"/>
                  <a:gd name="T59" fmla="*/ 0 h 1"/>
                  <a:gd name="T60" fmla="*/ 0 w 3"/>
                  <a:gd name="T61" fmla="*/ 0 h 1"/>
                  <a:gd name="T62" fmla="*/ 0 w 3"/>
                  <a:gd name="T63" fmla="*/ 0 h 1"/>
                  <a:gd name="T64" fmla="*/ 0 w 3"/>
                  <a:gd name="T65" fmla="*/ 0 h 1"/>
                  <a:gd name="T66" fmla="*/ 3 w 3"/>
                  <a:gd name="T67" fmla="*/ 0 h 1"/>
                  <a:gd name="T68" fmla="*/ 3 w 3"/>
                  <a:gd name="T69" fmla="*/ 0 h 1"/>
                  <a:gd name="T70" fmla="*/ 3 w 3"/>
                  <a:gd name="T71" fmla="*/ 0 h 1"/>
                  <a:gd name="T72" fmla="*/ 3 w 3"/>
                  <a:gd name="T73" fmla="*/ 0 h 1"/>
                  <a:gd name="T74" fmla="*/ 3 w 3"/>
                  <a:gd name="T75" fmla="*/ 0 h 1"/>
                  <a:gd name="T76" fmla="*/ 3 w 3"/>
                  <a:gd name="T77" fmla="*/ 0 h 1"/>
                  <a:gd name="T78" fmla="*/ 3 w 3"/>
                  <a:gd name="T79" fmla="*/ 0 h 1"/>
                  <a:gd name="T80" fmla="*/ 3 w 3"/>
                  <a:gd name="T81" fmla="*/ 0 h 1"/>
                  <a:gd name="T82" fmla="*/ 3 w 3"/>
                  <a:gd name="T83" fmla="*/ 0 h 1"/>
                  <a:gd name="T84" fmla="*/ 3 w 3"/>
                  <a:gd name="T85" fmla="*/ 0 h 1"/>
                  <a:gd name="T86" fmla="*/ 3 w 3"/>
                  <a:gd name="T87" fmla="*/ 0 h 1"/>
                  <a:gd name="T88" fmla="*/ 3 w 3"/>
                  <a:gd name="T89" fmla="*/ 0 h 1"/>
                  <a:gd name="T90" fmla="*/ 3 w 3"/>
                  <a:gd name="T91" fmla="*/ 0 h 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3"/>
                  <a:gd name="T139" fmla="*/ 0 h 1"/>
                  <a:gd name="T140" fmla="*/ 3 w 3"/>
                  <a:gd name="T141" fmla="*/ 1 h 1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83" name="Rectangle 1288"/>
              <p:cNvSpPr>
                <a:spLocks noChangeArrowheads="1"/>
              </p:cNvSpPr>
              <p:nvPr/>
            </p:nvSpPr>
            <p:spPr bwMode="auto">
              <a:xfrm>
                <a:off x="791" y="1540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84" name="Freeform 1289"/>
              <p:cNvSpPr>
                <a:spLocks noChangeArrowheads="1"/>
              </p:cNvSpPr>
              <p:nvPr/>
            </p:nvSpPr>
            <p:spPr bwMode="auto">
              <a:xfrm>
                <a:off x="791" y="154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0 w 2"/>
                  <a:gd name="T11" fmla="*/ 0 h 2"/>
                  <a:gd name="T12" fmla="*/ 0 w 2"/>
                  <a:gd name="T13" fmla="*/ 2 h 2"/>
                  <a:gd name="T14" fmla="*/ 0 w 2"/>
                  <a:gd name="T15" fmla="*/ 0 h 2"/>
                  <a:gd name="T16" fmla="*/ 0 w 2"/>
                  <a:gd name="T17" fmla="*/ 2 h 2"/>
                  <a:gd name="T18" fmla="*/ 0 w 2"/>
                  <a:gd name="T19" fmla="*/ 2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"/>
                  <a:gd name="T31" fmla="*/ 0 h 2"/>
                  <a:gd name="T32" fmla="*/ 2 w 2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85" name="Freeform 1290"/>
              <p:cNvSpPr>
                <a:spLocks noChangeArrowheads="1"/>
              </p:cNvSpPr>
              <p:nvPr/>
            </p:nvSpPr>
            <p:spPr bwMode="auto">
              <a:xfrm>
                <a:off x="788" y="1538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3 w 3"/>
                  <a:gd name="T5" fmla="*/ 0 h 2"/>
                  <a:gd name="T6" fmla="*/ 3 w 3"/>
                  <a:gd name="T7" fmla="*/ 0 h 2"/>
                  <a:gd name="T8" fmla="*/ 0 w 3"/>
                  <a:gd name="T9" fmla="*/ 0 h 2"/>
                  <a:gd name="T10" fmla="*/ 3 w 3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86" name="Freeform 1291"/>
              <p:cNvSpPr>
                <a:spLocks noChangeArrowheads="1"/>
              </p:cNvSpPr>
              <p:nvPr/>
            </p:nvSpPr>
            <p:spPr bwMode="auto">
              <a:xfrm>
                <a:off x="788" y="1538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3 w 3"/>
                  <a:gd name="T5" fmla="*/ 0 h 1"/>
                  <a:gd name="T6" fmla="*/ 0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87" name="Freeform 1292"/>
              <p:cNvSpPr>
                <a:spLocks noChangeArrowheads="1"/>
              </p:cNvSpPr>
              <p:nvPr/>
            </p:nvSpPr>
            <p:spPr bwMode="auto">
              <a:xfrm>
                <a:off x="791" y="1538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88" name="Freeform 1293"/>
              <p:cNvSpPr>
                <a:spLocks noChangeArrowheads="1"/>
              </p:cNvSpPr>
              <p:nvPr/>
            </p:nvSpPr>
            <p:spPr bwMode="auto">
              <a:xfrm>
                <a:off x="788" y="153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89" name="Freeform 1294"/>
              <p:cNvSpPr>
                <a:spLocks noChangeArrowheads="1"/>
              </p:cNvSpPr>
              <p:nvPr/>
            </p:nvSpPr>
            <p:spPr bwMode="auto">
              <a:xfrm>
                <a:off x="788" y="153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90" name="Rectangle 1295"/>
              <p:cNvSpPr>
                <a:spLocks noChangeArrowheads="1"/>
              </p:cNvSpPr>
              <p:nvPr/>
            </p:nvSpPr>
            <p:spPr bwMode="auto">
              <a:xfrm>
                <a:off x="847" y="1552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91" name="Freeform 1296"/>
              <p:cNvSpPr>
                <a:spLocks noChangeArrowheads="1"/>
              </p:cNvSpPr>
              <p:nvPr/>
            </p:nvSpPr>
            <p:spPr bwMode="auto">
              <a:xfrm>
                <a:off x="840" y="153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92" name="Freeform 1297"/>
              <p:cNvSpPr>
                <a:spLocks noChangeArrowheads="1"/>
              </p:cNvSpPr>
              <p:nvPr/>
            </p:nvSpPr>
            <p:spPr bwMode="auto">
              <a:xfrm>
                <a:off x="845" y="153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93" name="Freeform 1298"/>
              <p:cNvSpPr>
                <a:spLocks noChangeArrowheads="1"/>
              </p:cNvSpPr>
              <p:nvPr/>
            </p:nvSpPr>
            <p:spPr bwMode="auto">
              <a:xfrm>
                <a:off x="831" y="153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94" name="Freeform 1299"/>
              <p:cNvSpPr>
                <a:spLocks noChangeArrowheads="1"/>
              </p:cNvSpPr>
              <p:nvPr/>
            </p:nvSpPr>
            <p:spPr bwMode="auto">
              <a:xfrm>
                <a:off x="854" y="154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95" name="Rectangle 1300"/>
              <p:cNvSpPr>
                <a:spLocks noChangeArrowheads="1"/>
              </p:cNvSpPr>
              <p:nvPr/>
            </p:nvSpPr>
            <p:spPr bwMode="auto">
              <a:xfrm>
                <a:off x="847" y="1552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96" name="Freeform 1301"/>
              <p:cNvSpPr>
                <a:spLocks noChangeArrowheads="1"/>
              </p:cNvSpPr>
              <p:nvPr/>
            </p:nvSpPr>
            <p:spPr bwMode="auto">
              <a:xfrm>
                <a:off x="847" y="155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97" name="Rectangle 1302"/>
              <p:cNvSpPr>
                <a:spLocks noChangeArrowheads="1"/>
              </p:cNvSpPr>
              <p:nvPr/>
            </p:nvSpPr>
            <p:spPr bwMode="auto">
              <a:xfrm>
                <a:off x="852" y="1547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98" name="Line 1303"/>
              <p:cNvSpPr>
                <a:spLocks noChangeShapeType="1"/>
              </p:cNvSpPr>
              <p:nvPr/>
            </p:nvSpPr>
            <p:spPr bwMode="auto">
              <a:xfrm>
                <a:off x="824" y="1545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99" name="Line 1304"/>
              <p:cNvSpPr>
                <a:spLocks noChangeShapeType="1"/>
              </p:cNvSpPr>
              <p:nvPr/>
            </p:nvSpPr>
            <p:spPr bwMode="auto">
              <a:xfrm>
                <a:off x="824" y="1545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200" name="Freeform 1305"/>
              <p:cNvSpPr>
                <a:spLocks noChangeArrowheads="1"/>
              </p:cNvSpPr>
              <p:nvPr/>
            </p:nvSpPr>
            <p:spPr bwMode="auto">
              <a:xfrm>
                <a:off x="824" y="154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01" name="Freeform 1306"/>
              <p:cNvSpPr>
                <a:spLocks noChangeArrowheads="1"/>
              </p:cNvSpPr>
              <p:nvPr/>
            </p:nvSpPr>
            <p:spPr bwMode="auto">
              <a:xfrm>
                <a:off x="836" y="1569"/>
                <a:ext cx="2" cy="4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2 h 4"/>
                  <a:gd name="T4" fmla="*/ 0 w 2"/>
                  <a:gd name="T5" fmla="*/ 4 h 4"/>
                  <a:gd name="T6" fmla="*/ 0 w 2"/>
                  <a:gd name="T7" fmla="*/ 4 h 4"/>
                  <a:gd name="T8" fmla="*/ 0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  <a:gd name="T16" fmla="*/ 0 w 2"/>
                  <a:gd name="T17" fmla="*/ 4 h 4"/>
                  <a:gd name="T18" fmla="*/ 0 w 2"/>
                  <a:gd name="T19" fmla="*/ 4 h 4"/>
                  <a:gd name="T20" fmla="*/ 2 w 2"/>
                  <a:gd name="T21" fmla="*/ 4 h 4"/>
                  <a:gd name="T22" fmla="*/ 2 w 2"/>
                  <a:gd name="T23" fmla="*/ 4 h 4"/>
                  <a:gd name="T24" fmla="*/ 2 w 2"/>
                  <a:gd name="T25" fmla="*/ 4 h 4"/>
                  <a:gd name="T26" fmla="*/ 2 w 2"/>
                  <a:gd name="T27" fmla="*/ 4 h 4"/>
                  <a:gd name="T28" fmla="*/ 2 w 2"/>
                  <a:gd name="T29" fmla="*/ 4 h 4"/>
                  <a:gd name="T30" fmla="*/ 2 w 2"/>
                  <a:gd name="T31" fmla="*/ 4 h 4"/>
                  <a:gd name="T32" fmla="*/ 2 w 2"/>
                  <a:gd name="T33" fmla="*/ 4 h 4"/>
                  <a:gd name="T34" fmla="*/ 2 w 2"/>
                  <a:gd name="T35" fmla="*/ 4 h 4"/>
                  <a:gd name="T36" fmla="*/ 2 w 2"/>
                  <a:gd name="T37" fmla="*/ 4 h 4"/>
                  <a:gd name="T38" fmla="*/ 2 w 2"/>
                  <a:gd name="T39" fmla="*/ 2 h 4"/>
                  <a:gd name="T40" fmla="*/ 2 w 2"/>
                  <a:gd name="T41" fmla="*/ 2 h 4"/>
                  <a:gd name="T42" fmla="*/ 2 w 2"/>
                  <a:gd name="T43" fmla="*/ 2 h 4"/>
                  <a:gd name="T44" fmla="*/ 2 w 2"/>
                  <a:gd name="T45" fmla="*/ 2 h 4"/>
                  <a:gd name="T46" fmla="*/ 2 w 2"/>
                  <a:gd name="T47" fmla="*/ 2 h 4"/>
                  <a:gd name="T48" fmla="*/ 2 w 2"/>
                  <a:gd name="T49" fmla="*/ 2 h 4"/>
                  <a:gd name="T50" fmla="*/ 2 w 2"/>
                  <a:gd name="T51" fmla="*/ 2 h 4"/>
                  <a:gd name="T52" fmla="*/ 2 w 2"/>
                  <a:gd name="T53" fmla="*/ 0 h 4"/>
                  <a:gd name="T54" fmla="*/ 2 w 2"/>
                  <a:gd name="T55" fmla="*/ 0 h 4"/>
                  <a:gd name="T56" fmla="*/ 2 w 2"/>
                  <a:gd name="T57" fmla="*/ 0 h 4"/>
                  <a:gd name="T58" fmla="*/ 2 w 2"/>
                  <a:gd name="T59" fmla="*/ 0 h 4"/>
                  <a:gd name="T60" fmla="*/ 2 w 2"/>
                  <a:gd name="T61" fmla="*/ 0 h 4"/>
                  <a:gd name="T62" fmla="*/ 2 w 2"/>
                  <a:gd name="T63" fmla="*/ 0 h 4"/>
                  <a:gd name="T64" fmla="*/ 2 w 2"/>
                  <a:gd name="T65" fmla="*/ 2 h 4"/>
                  <a:gd name="T66" fmla="*/ 2 w 2"/>
                  <a:gd name="T67" fmla="*/ 2 h 4"/>
                  <a:gd name="T68" fmla="*/ 2 w 2"/>
                  <a:gd name="T69" fmla="*/ 2 h 4"/>
                  <a:gd name="T70" fmla="*/ 2 w 2"/>
                  <a:gd name="T71" fmla="*/ 2 h 4"/>
                  <a:gd name="T72" fmla="*/ 2 w 2"/>
                  <a:gd name="T73" fmla="*/ 2 h 4"/>
                  <a:gd name="T74" fmla="*/ 2 w 2"/>
                  <a:gd name="T75" fmla="*/ 2 h 4"/>
                  <a:gd name="T76" fmla="*/ 2 w 2"/>
                  <a:gd name="T77" fmla="*/ 2 h 4"/>
                  <a:gd name="T78" fmla="*/ 2 w 2"/>
                  <a:gd name="T79" fmla="*/ 2 h 4"/>
                  <a:gd name="T80" fmla="*/ 0 w 2"/>
                  <a:gd name="T81" fmla="*/ 2 h 4"/>
                  <a:gd name="T82" fmla="*/ 0 w 2"/>
                  <a:gd name="T83" fmla="*/ 2 h 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"/>
                  <a:gd name="T127" fmla="*/ 0 h 4"/>
                  <a:gd name="T128" fmla="*/ 2 w 2"/>
                  <a:gd name="T129" fmla="*/ 4 h 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" h="4">
                    <a:moveTo>
                      <a:pt x="0" y="2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02" name="Freeform 1307"/>
              <p:cNvSpPr>
                <a:spLocks noChangeArrowheads="1"/>
              </p:cNvSpPr>
              <p:nvPr/>
            </p:nvSpPr>
            <p:spPr bwMode="auto">
              <a:xfrm>
                <a:off x="838" y="15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03" name="Freeform 1308"/>
              <p:cNvSpPr>
                <a:spLocks noChangeArrowheads="1"/>
              </p:cNvSpPr>
              <p:nvPr/>
            </p:nvSpPr>
            <p:spPr bwMode="auto">
              <a:xfrm>
                <a:off x="838" y="1561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0 w 2"/>
                  <a:gd name="T9" fmla="*/ 3 h 3"/>
                  <a:gd name="T10" fmla="*/ 2 w 2"/>
                  <a:gd name="T11" fmla="*/ 3 h 3"/>
                  <a:gd name="T12" fmla="*/ 2 w 2"/>
                  <a:gd name="T13" fmla="*/ 0 h 3"/>
                  <a:gd name="T14" fmla="*/ 2 w 2"/>
                  <a:gd name="T15" fmla="*/ 0 h 3"/>
                  <a:gd name="T16" fmla="*/ 2 w 2"/>
                  <a:gd name="T17" fmla="*/ 0 h 3"/>
                  <a:gd name="T18" fmla="*/ 0 w 2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"/>
                  <a:gd name="T31" fmla="*/ 0 h 3"/>
                  <a:gd name="T32" fmla="*/ 2 w 2"/>
                  <a:gd name="T33" fmla="*/ 3 h 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04" name="Line 1309"/>
              <p:cNvSpPr>
                <a:spLocks noChangeShapeType="1"/>
              </p:cNvSpPr>
              <p:nvPr/>
            </p:nvSpPr>
            <p:spPr bwMode="auto">
              <a:xfrm>
                <a:off x="840" y="1561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205" name="Line 1310"/>
              <p:cNvSpPr>
                <a:spLocks noChangeShapeType="1"/>
              </p:cNvSpPr>
              <p:nvPr/>
            </p:nvSpPr>
            <p:spPr bwMode="auto">
              <a:xfrm>
                <a:off x="840" y="1561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206" name="Oval 1311"/>
              <p:cNvSpPr>
                <a:spLocks noChangeArrowheads="1"/>
              </p:cNvSpPr>
              <p:nvPr/>
            </p:nvSpPr>
            <p:spPr bwMode="auto">
              <a:xfrm>
                <a:off x="840" y="1561"/>
                <a:ext cx="3" cy="1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07" name="Freeform 1312"/>
              <p:cNvSpPr>
                <a:spLocks noChangeArrowheads="1"/>
              </p:cNvSpPr>
              <p:nvPr/>
            </p:nvSpPr>
            <p:spPr bwMode="auto">
              <a:xfrm>
                <a:off x="840" y="156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2 h 2"/>
                  <a:gd name="T18" fmla="*/ 0 w 1"/>
                  <a:gd name="T19" fmla="*/ 2 h 2"/>
                  <a:gd name="T20" fmla="*/ 0 w 1"/>
                  <a:gd name="T21" fmla="*/ 2 h 2"/>
                  <a:gd name="T22" fmla="*/ 0 w 1"/>
                  <a:gd name="T23" fmla="*/ 2 h 2"/>
                  <a:gd name="T24" fmla="*/ 0 w 1"/>
                  <a:gd name="T25" fmla="*/ 2 h 2"/>
                  <a:gd name="T26" fmla="*/ 0 w 1"/>
                  <a:gd name="T27" fmla="*/ 2 h 2"/>
                  <a:gd name="T28" fmla="*/ 0 w 1"/>
                  <a:gd name="T29" fmla="*/ 2 h 2"/>
                  <a:gd name="T30" fmla="*/ 0 w 1"/>
                  <a:gd name="T31" fmla="*/ 2 h 2"/>
                  <a:gd name="T32" fmla="*/ 0 w 1"/>
                  <a:gd name="T33" fmla="*/ 0 h 2"/>
                  <a:gd name="T34" fmla="*/ 0 w 1"/>
                  <a:gd name="T35" fmla="*/ 0 h 2"/>
                  <a:gd name="T36" fmla="*/ 0 w 1"/>
                  <a:gd name="T37" fmla="*/ 0 h 2"/>
                  <a:gd name="T38" fmla="*/ 0 w 1"/>
                  <a:gd name="T39" fmla="*/ 0 h 2"/>
                  <a:gd name="T40" fmla="*/ 0 w 1"/>
                  <a:gd name="T41" fmla="*/ 0 h 2"/>
                  <a:gd name="T42" fmla="*/ 0 w 1"/>
                  <a:gd name="T43" fmla="*/ 0 h 2"/>
                  <a:gd name="T44" fmla="*/ 0 w 1"/>
                  <a:gd name="T45" fmla="*/ 0 h 2"/>
                  <a:gd name="T46" fmla="*/ 0 w 1"/>
                  <a:gd name="T47" fmla="*/ 0 h 2"/>
                  <a:gd name="T48" fmla="*/ 0 w 1"/>
                  <a:gd name="T49" fmla="*/ 0 h 2"/>
                  <a:gd name="T50" fmla="*/ 0 w 1"/>
                  <a:gd name="T51" fmla="*/ 0 h 2"/>
                  <a:gd name="T52" fmla="*/ 0 w 1"/>
                  <a:gd name="T53" fmla="*/ 0 h 2"/>
                  <a:gd name="T54" fmla="*/ 0 w 1"/>
                  <a:gd name="T55" fmla="*/ 0 h 2"/>
                  <a:gd name="T56" fmla="*/ 0 w 1"/>
                  <a:gd name="T57" fmla="*/ 0 h 2"/>
                  <a:gd name="T58" fmla="*/ 0 w 1"/>
                  <a:gd name="T59" fmla="*/ 0 h 2"/>
                  <a:gd name="T60" fmla="*/ 0 w 1"/>
                  <a:gd name="T61" fmla="*/ 0 h 2"/>
                  <a:gd name="T62" fmla="*/ 0 w 1"/>
                  <a:gd name="T63" fmla="*/ 0 h 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"/>
                  <a:gd name="T97" fmla="*/ 0 h 2"/>
                  <a:gd name="T98" fmla="*/ 1 w 1"/>
                  <a:gd name="T99" fmla="*/ 2 h 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08" name="Freeform 1313"/>
              <p:cNvSpPr>
                <a:spLocks noChangeArrowheads="1"/>
              </p:cNvSpPr>
              <p:nvPr/>
            </p:nvSpPr>
            <p:spPr bwMode="auto">
              <a:xfrm>
                <a:off x="840" y="156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09" name="Freeform 1314"/>
              <p:cNvSpPr>
                <a:spLocks noChangeArrowheads="1"/>
              </p:cNvSpPr>
              <p:nvPr/>
            </p:nvSpPr>
            <p:spPr bwMode="auto">
              <a:xfrm>
                <a:off x="840" y="156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10" name="Freeform 1315"/>
              <p:cNvSpPr>
                <a:spLocks noChangeArrowheads="1"/>
              </p:cNvSpPr>
              <p:nvPr/>
            </p:nvSpPr>
            <p:spPr bwMode="auto">
              <a:xfrm>
                <a:off x="838" y="1566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3 h 3"/>
                  <a:gd name="T4" fmla="*/ 0 w 2"/>
                  <a:gd name="T5" fmla="*/ 3 h 3"/>
                  <a:gd name="T6" fmla="*/ 2 w 2"/>
                  <a:gd name="T7" fmla="*/ 3 h 3"/>
                  <a:gd name="T8" fmla="*/ 2 w 2"/>
                  <a:gd name="T9" fmla="*/ 3 h 3"/>
                  <a:gd name="T10" fmla="*/ 2 w 2"/>
                  <a:gd name="T11" fmla="*/ 3 h 3"/>
                  <a:gd name="T12" fmla="*/ 2 w 2"/>
                  <a:gd name="T13" fmla="*/ 3 h 3"/>
                  <a:gd name="T14" fmla="*/ 2 w 2"/>
                  <a:gd name="T15" fmla="*/ 0 h 3"/>
                  <a:gd name="T16" fmla="*/ 2 w 2"/>
                  <a:gd name="T17" fmla="*/ 0 h 3"/>
                  <a:gd name="T18" fmla="*/ 2 w 2"/>
                  <a:gd name="T19" fmla="*/ 0 h 3"/>
                  <a:gd name="T20" fmla="*/ 2 w 2"/>
                  <a:gd name="T21" fmla="*/ 3 h 3"/>
                  <a:gd name="T22" fmla="*/ 2 w 2"/>
                  <a:gd name="T23" fmla="*/ 3 h 3"/>
                  <a:gd name="T24" fmla="*/ 0 w 2"/>
                  <a:gd name="T25" fmla="*/ 3 h 3"/>
                  <a:gd name="T26" fmla="*/ 0 w 2"/>
                  <a:gd name="T27" fmla="*/ 3 h 3"/>
                  <a:gd name="T28" fmla="*/ 0 w 2"/>
                  <a:gd name="T29" fmla="*/ 3 h 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"/>
                  <a:gd name="T46" fmla="*/ 0 h 3"/>
                  <a:gd name="T47" fmla="*/ 2 w 2"/>
                  <a:gd name="T48" fmla="*/ 3 h 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" h="3">
                    <a:moveTo>
                      <a:pt x="0" y="3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11" name="Freeform 1316"/>
              <p:cNvSpPr>
                <a:spLocks noChangeArrowheads="1"/>
              </p:cNvSpPr>
              <p:nvPr/>
            </p:nvSpPr>
            <p:spPr bwMode="auto">
              <a:xfrm>
                <a:off x="840" y="1566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3 h 3"/>
                  <a:gd name="T12" fmla="*/ 0 w 1"/>
                  <a:gd name="T13" fmla="*/ 3 h 3"/>
                  <a:gd name="T14" fmla="*/ 0 w 1"/>
                  <a:gd name="T15" fmla="*/ 3 h 3"/>
                  <a:gd name="T16" fmla="*/ 0 w 1"/>
                  <a:gd name="T17" fmla="*/ 3 h 3"/>
                  <a:gd name="T18" fmla="*/ 0 w 1"/>
                  <a:gd name="T19" fmla="*/ 3 h 3"/>
                  <a:gd name="T20" fmla="*/ 0 w 1"/>
                  <a:gd name="T21" fmla="*/ 3 h 3"/>
                  <a:gd name="T22" fmla="*/ 0 w 1"/>
                  <a:gd name="T23" fmla="*/ 3 h 3"/>
                  <a:gd name="T24" fmla="*/ 0 w 1"/>
                  <a:gd name="T25" fmla="*/ 3 h 3"/>
                  <a:gd name="T26" fmla="*/ 0 w 1"/>
                  <a:gd name="T27" fmla="*/ 3 h 3"/>
                  <a:gd name="T28" fmla="*/ 0 w 1"/>
                  <a:gd name="T29" fmla="*/ 3 h 3"/>
                  <a:gd name="T30" fmla="*/ 0 w 1"/>
                  <a:gd name="T31" fmla="*/ 0 h 3"/>
                  <a:gd name="T32" fmla="*/ 0 w 1"/>
                  <a:gd name="T33" fmla="*/ 0 h 3"/>
                  <a:gd name="T34" fmla="*/ 0 w 1"/>
                  <a:gd name="T35" fmla="*/ 0 h 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"/>
                  <a:gd name="T55" fmla="*/ 0 h 3"/>
                  <a:gd name="T56" fmla="*/ 1 w 1"/>
                  <a:gd name="T57" fmla="*/ 3 h 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12" name="Freeform 1317"/>
              <p:cNvSpPr>
                <a:spLocks noChangeArrowheads="1"/>
              </p:cNvSpPr>
              <p:nvPr/>
            </p:nvSpPr>
            <p:spPr bwMode="auto">
              <a:xfrm>
                <a:off x="836" y="15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"/>
                  <a:gd name="T37" fmla="*/ 0 h 1"/>
                  <a:gd name="T38" fmla="*/ 1 w 1"/>
                  <a:gd name="T39" fmla="*/ 1 h 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13" name="Rectangle 1318"/>
              <p:cNvSpPr>
                <a:spLocks noChangeArrowheads="1"/>
              </p:cNvSpPr>
              <p:nvPr/>
            </p:nvSpPr>
            <p:spPr bwMode="auto">
              <a:xfrm>
                <a:off x="836" y="1573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14" name="Freeform 1319"/>
              <p:cNvSpPr>
                <a:spLocks noChangeArrowheads="1"/>
              </p:cNvSpPr>
              <p:nvPr/>
            </p:nvSpPr>
            <p:spPr bwMode="auto">
              <a:xfrm>
                <a:off x="836" y="157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  <a:gd name="T40" fmla="*/ 0 w 1"/>
                  <a:gd name="T41" fmla="*/ 0 h 1"/>
                  <a:gd name="T42" fmla="*/ 0 w 1"/>
                  <a:gd name="T43" fmla="*/ 0 h 1"/>
                  <a:gd name="T44" fmla="*/ 0 w 1"/>
                  <a:gd name="T45" fmla="*/ 0 h 1"/>
                  <a:gd name="T46" fmla="*/ 0 w 1"/>
                  <a:gd name="T47" fmla="*/ 0 h 1"/>
                  <a:gd name="T48" fmla="*/ 0 w 1"/>
                  <a:gd name="T49" fmla="*/ 0 h 1"/>
                  <a:gd name="T50" fmla="*/ 0 w 1"/>
                  <a:gd name="T51" fmla="*/ 0 h 1"/>
                  <a:gd name="T52" fmla="*/ 0 w 1"/>
                  <a:gd name="T53" fmla="*/ 0 h 1"/>
                  <a:gd name="T54" fmla="*/ 0 w 1"/>
                  <a:gd name="T55" fmla="*/ 0 h 1"/>
                  <a:gd name="T56" fmla="*/ 0 w 1"/>
                  <a:gd name="T57" fmla="*/ 0 h 1"/>
                  <a:gd name="T58" fmla="*/ 0 w 1"/>
                  <a:gd name="T59" fmla="*/ 0 h 1"/>
                  <a:gd name="T60" fmla="*/ 0 w 1"/>
                  <a:gd name="T61" fmla="*/ 0 h 1"/>
                  <a:gd name="T62" fmla="*/ 0 w 1"/>
                  <a:gd name="T63" fmla="*/ 0 h 1"/>
                  <a:gd name="T64" fmla="*/ 0 w 1"/>
                  <a:gd name="T65" fmla="*/ 0 h 1"/>
                  <a:gd name="T66" fmla="*/ 0 w 1"/>
                  <a:gd name="T67" fmla="*/ 0 h 1"/>
                  <a:gd name="T68" fmla="*/ 0 w 1"/>
                  <a:gd name="T69" fmla="*/ 0 h 1"/>
                  <a:gd name="T70" fmla="*/ 0 w 1"/>
                  <a:gd name="T71" fmla="*/ 0 h 1"/>
                  <a:gd name="T72" fmla="*/ 0 w 1"/>
                  <a:gd name="T73" fmla="*/ 0 h 1"/>
                  <a:gd name="T74" fmla="*/ 0 w 1"/>
                  <a:gd name="T75" fmla="*/ 0 h 1"/>
                  <a:gd name="T76" fmla="*/ 0 w 1"/>
                  <a:gd name="T77" fmla="*/ 0 h 1"/>
                  <a:gd name="T78" fmla="*/ 0 w 1"/>
                  <a:gd name="T79" fmla="*/ 0 h 1"/>
                  <a:gd name="T80" fmla="*/ 0 w 1"/>
                  <a:gd name="T81" fmla="*/ 0 h 1"/>
                  <a:gd name="T82" fmla="*/ 0 w 1"/>
                  <a:gd name="T83" fmla="*/ 0 h 1"/>
                  <a:gd name="T84" fmla="*/ 0 w 1"/>
                  <a:gd name="T85" fmla="*/ 0 h 1"/>
                  <a:gd name="T86" fmla="*/ 0 w 1"/>
                  <a:gd name="T87" fmla="*/ 0 h 1"/>
                  <a:gd name="T88" fmla="*/ 0 w 1"/>
                  <a:gd name="T89" fmla="*/ 0 h 1"/>
                  <a:gd name="T90" fmla="*/ 0 w 1"/>
                  <a:gd name="T91" fmla="*/ 0 h 1"/>
                  <a:gd name="T92" fmla="*/ 0 w 1"/>
                  <a:gd name="T93" fmla="*/ 0 h 1"/>
                  <a:gd name="T94" fmla="*/ 0 w 1"/>
                  <a:gd name="T95" fmla="*/ 0 h 1"/>
                  <a:gd name="T96" fmla="*/ 0 w 1"/>
                  <a:gd name="T97" fmla="*/ 0 h 1"/>
                  <a:gd name="T98" fmla="*/ 0 w 1"/>
                  <a:gd name="T99" fmla="*/ 0 h 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"/>
                  <a:gd name="T151" fmla="*/ 0 h 1"/>
                  <a:gd name="T152" fmla="*/ 1 w 1"/>
                  <a:gd name="T153" fmla="*/ 1 h 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15" name="Rectangle 1320"/>
              <p:cNvSpPr>
                <a:spLocks noChangeArrowheads="1"/>
              </p:cNvSpPr>
              <p:nvPr/>
            </p:nvSpPr>
            <p:spPr bwMode="auto">
              <a:xfrm>
                <a:off x="836" y="1576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16" name="Freeform 1321"/>
              <p:cNvSpPr>
                <a:spLocks noChangeArrowheads="1"/>
              </p:cNvSpPr>
              <p:nvPr/>
            </p:nvSpPr>
            <p:spPr bwMode="auto">
              <a:xfrm>
                <a:off x="838" y="1576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0 h 2"/>
                  <a:gd name="T14" fmla="*/ 0 w 1"/>
                  <a:gd name="T15" fmla="*/ 0 h 2"/>
                  <a:gd name="T16" fmla="*/ 0 w 1"/>
                  <a:gd name="T17" fmla="*/ 0 h 2"/>
                  <a:gd name="T18" fmla="*/ 0 w 1"/>
                  <a:gd name="T19" fmla="*/ 0 h 2"/>
                  <a:gd name="T20" fmla="*/ 0 w 1"/>
                  <a:gd name="T21" fmla="*/ 0 h 2"/>
                  <a:gd name="T22" fmla="*/ 0 w 1"/>
                  <a:gd name="T23" fmla="*/ 0 h 2"/>
                  <a:gd name="T24" fmla="*/ 0 w 1"/>
                  <a:gd name="T25" fmla="*/ 2 h 2"/>
                  <a:gd name="T26" fmla="*/ 0 w 1"/>
                  <a:gd name="T27" fmla="*/ 2 h 2"/>
                  <a:gd name="T28" fmla="*/ 0 w 1"/>
                  <a:gd name="T29" fmla="*/ 2 h 2"/>
                  <a:gd name="T30" fmla="*/ 0 w 1"/>
                  <a:gd name="T31" fmla="*/ 2 h 2"/>
                  <a:gd name="T32" fmla="*/ 0 w 1"/>
                  <a:gd name="T33" fmla="*/ 2 h 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"/>
                  <a:gd name="T52" fmla="*/ 0 h 2"/>
                  <a:gd name="T53" fmla="*/ 1 w 1"/>
                  <a:gd name="T54" fmla="*/ 2 h 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17" name="Freeform 1322"/>
              <p:cNvSpPr>
                <a:spLocks noChangeArrowheads="1"/>
              </p:cNvSpPr>
              <p:nvPr/>
            </p:nvSpPr>
            <p:spPr bwMode="auto">
              <a:xfrm>
                <a:off x="838" y="15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18" name="Freeform 1323"/>
              <p:cNvSpPr>
                <a:spLocks noChangeArrowheads="1"/>
              </p:cNvSpPr>
              <p:nvPr/>
            </p:nvSpPr>
            <p:spPr bwMode="auto">
              <a:xfrm>
                <a:off x="838" y="15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  <a:gd name="T40" fmla="*/ 0 w 1"/>
                  <a:gd name="T41" fmla="*/ 0 h 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"/>
                  <a:gd name="T64" fmla="*/ 0 h 1"/>
                  <a:gd name="T65" fmla="*/ 1 w 1"/>
                  <a:gd name="T66" fmla="*/ 1 h 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19" name="Freeform 1324"/>
              <p:cNvSpPr>
                <a:spLocks noChangeArrowheads="1"/>
              </p:cNvSpPr>
              <p:nvPr/>
            </p:nvSpPr>
            <p:spPr bwMode="auto">
              <a:xfrm>
                <a:off x="836" y="157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0 w 2"/>
                  <a:gd name="T17" fmla="*/ 0 h 1"/>
                  <a:gd name="T18" fmla="*/ 0 w 2"/>
                  <a:gd name="T19" fmla="*/ 0 h 1"/>
                  <a:gd name="T20" fmla="*/ 0 w 2"/>
                  <a:gd name="T21" fmla="*/ 0 h 1"/>
                  <a:gd name="T22" fmla="*/ 0 w 2"/>
                  <a:gd name="T23" fmla="*/ 0 h 1"/>
                  <a:gd name="T24" fmla="*/ 0 w 2"/>
                  <a:gd name="T25" fmla="*/ 0 h 1"/>
                  <a:gd name="T26" fmla="*/ 2 w 2"/>
                  <a:gd name="T27" fmla="*/ 0 h 1"/>
                  <a:gd name="T28" fmla="*/ 2 w 2"/>
                  <a:gd name="T29" fmla="*/ 0 h 1"/>
                  <a:gd name="T30" fmla="*/ 2 w 2"/>
                  <a:gd name="T31" fmla="*/ 0 h 1"/>
                  <a:gd name="T32" fmla="*/ 2 w 2"/>
                  <a:gd name="T33" fmla="*/ 0 h 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"/>
                  <a:gd name="T52" fmla="*/ 0 h 1"/>
                  <a:gd name="T53" fmla="*/ 2 w 2"/>
                  <a:gd name="T54" fmla="*/ 1 h 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20" name="Freeform 1325"/>
              <p:cNvSpPr>
                <a:spLocks noChangeArrowheads="1"/>
              </p:cNvSpPr>
              <p:nvPr/>
            </p:nvSpPr>
            <p:spPr bwMode="auto">
              <a:xfrm>
                <a:off x="838" y="1571"/>
                <a:ext cx="1" cy="5"/>
              </a:xfrm>
              <a:custGeom>
                <a:avLst/>
                <a:gdLst>
                  <a:gd name="T0" fmla="*/ 0 w 1"/>
                  <a:gd name="T1" fmla="*/ 2 h 5"/>
                  <a:gd name="T2" fmla="*/ 0 w 1"/>
                  <a:gd name="T3" fmla="*/ 2 h 5"/>
                  <a:gd name="T4" fmla="*/ 0 w 1"/>
                  <a:gd name="T5" fmla="*/ 2 h 5"/>
                  <a:gd name="T6" fmla="*/ 0 w 1"/>
                  <a:gd name="T7" fmla="*/ 2 h 5"/>
                  <a:gd name="T8" fmla="*/ 0 w 1"/>
                  <a:gd name="T9" fmla="*/ 2 h 5"/>
                  <a:gd name="T10" fmla="*/ 0 w 1"/>
                  <a:gd name="T11" fmla="*/ 5 h 5"/>
                  <a:gd name="T12" fmla="*/ 0 w 1"/>
                  <a:gd name="T13" fmla="*/ 5 h 5"/>
                  <a:gd name="T14" fmla="*/ 0 w 1"/>
                  <a:gd name="T15" fmla="*/ 5 h 5"/>
                  <a:gd name="T16" fmla="*/ 0 w 1"/>
                  <a:gd name="T17" fmla="*/ 5 h 5"/>
                  <a:gd name="T18" fmla="*/ 0 w 1"/>
                  <a:gd name="T19" fmla="*/ 2 h 5"/>
                  <a:gd name="T20" fmla="*/ 0 w 1"/>
                  <a:gd name="T21" fmla="*/ 2 h 5"/>
                  <a:gd name="T22" fmla="*/ 0 w 1"/>
                  <a:gd name="T23" fmla="*/ 5 h 5"/>
                  <a:gd name="T24" fmla="*/ 0 w 1"/>
                  <a:gd name="T25" fmla="*/ 5 h 5"/>
                  <a:gd name="T26" fmla="*/ 0 w 1"/>
                  <a:gd name="T27" fmla="*/ 5 h 5"/>
                  <a:gd name="T28" fmla="*/ 0 w 1"/>
                  <a:gd name="T29" fmla="*/ 5 h 5"/>
                  <a:gd name="T30" fmla="*/ 0 w 1"/>
                  <a:gd name="T31" fmla="*/ 2 h 5"/>
                  <a:gd name="T32" fmla="*/ 0 w 1"/>
                  <a:gd name="T33" fmla="*/ 2 h 5"/>
                  <a:gd name="T34" fmla="*/ 0 w 1"/>
                  <a:gd name="T35" fmla="*/ 2 h 5"/>
                  <a:gd name="T36" fmla="*/ 0 w 1"/>
                  <a:gd name="T37" fmla="*/ 2 h 5"/>
                  <a:gd name="T38" fmla="*/ 0 w 1"/>
                  <a:gd name="T39" fmla="*/ 2 h 5"/>
                  <a:gd name="T40" fmla="*/ 0 w 1"/>
                  <a:gd name="T41" fmla="*/ 2 h 5"/>
                  <a:gd name="T42" fmla="*/ 0 w 1"/>
                  <a:gd name="T43" fmla="*/ 2 h 5"/>
                  <a:gd name="T44" fmla="*/ 0 w 1"/>
                  <a:gd name="T45" fmla="*/ 2 h 5"/>
                  <a:gd name="T46" fmla="*/ 0 w 1"/>
                  <a:gd name="T47" fmla="*/ 2 h 5"/>
                  <a:gd name="T48" fmla="*/ 0 w 1"/>
                  <a:gd name="T49" fmla="*/ 2 h 5"/>
                  <a:gd name="T50" fmla="*/ 0 w 1"/>
                  <a:gd name="T51" fmla="*/ 2 h 5"/>
                  <a:gd name="T52" fmla="*/ 0 w 1"/>
                  <a:gd name="T53" fmla="*/ 2 h 5"/>
                  <a:gd name="T54" fmla="*/ 0 w 1"/>
                  <a:gd name="T55" fmla="*/ 2 h 5"/>
                  <a:gd name="T56" fmla="*/ 0 w 1"/>
                  <a:gd name="T57" fmla="*/ 2 h 5"/>
                  <a:gd name="T58" fmla="*/ 0 w 1"/>
                  <a:gd name="T59" fmla="*/ 2 h 5"/>
                  <a:gd name="T60" fmla="*/ 0 w 1"/>
                  <a:gd name="T61" fmla="*/ 2 h 5"/>
                  <a:gd name="T62" fmla="*/ 0 w 1"/>
                  <a:gd name="T63" fmla="*/ 0 h 5"/>
                  <a:gd name="T64" fmla="*/ 0 w 1"/>
                  <a:gd name="T65" fmla="*/ 2 h 5"/>
                  <a:gd name="T66" fmla="*/ 0 w 1"/>
                  <a:gd name="T67" fmla="*/ 2 h 5"/>
                  <a:gd name="T68" fmla="*/ 0 w 1"/>
                  <a:gd name="T69" fmla="*/ 0 h 5"/>
                  <a:gd name="T70" fmla="*/ 0 w 1"/>
                  <a:gd name="T71" fmla="*/ 0 h 5"/>
                  <a:gd name="T72" fmla="*/ 0 w 1"/>
                  <a:gd name="T73" fmla="*/ 0 h 5"/>
                  <a:gd name="T74" fmla="*/ 0 w 1"/>
                  <a:gd name="T75" fmla="*/ 2 h 5"/>
                  <a:gd name="T76" fmla="*/ 0 w 1"/>
                  <a:gd name="T77" fmla="*/ 2 h 5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"/>
                  <a:gd name="T118" fmla="*/ 0 h 5"/>
                  <a:gd name="T119" fmla="*/ 1 w 1"/>
                  <a:gd name="T120" fmla="*/ 5 h 5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" h="5">
                    <a:moveTo>
                      <a:pt x="0" y="2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21" name="Freeform 1326"/>
              <p:cNvSpPr>
                <a:spLocks noChangeArrowheads="1"/>
              </p:cNvSpPr>
              <p:nvPr/>
            </p:nvSpPr>
            <p:spPr bwMode="auto">
              <a:xfrm>
                <a:off x="838" y="157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22" name="Freeform 1327"/>
              <p:cNvSpPr>
                <a:spLocks noChangeArrowheads="1"/>
              </p:cNvSpPr>
              <p:nvPr/>
            </p:nvSpPr>
            <p:spPr bwMode="auto">
              <a:xfrm>
                <a:off x="838" y="1573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0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3 h 3"/>
                  <a:gd name="T12" fmla="*/ 0 w 1"/>
                  <a:gd name="T13" fmla="*/ 3 h 3"/>
                  <a:gd name="T14" fmla="*/ 0 w 1"/>
                  <a:gd name="T15" fmla="*/ 3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3"/>
                  <a:gd name="T26" fmla="*/ 1 w 1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23" name="Freeform 1328"/>
              <p:cNvSpPr>
                <a:spLocks noChangeArrowheads="1"/>
              </p:cNvSpPr>
              <p:nvPr/>
            </p:nvSpPr>
            <p:spPr bwMode="auto">
              <a:xfrm>
                <a:off x="840" y="156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0 h 2"/>
                  <a:gd name="T14" fmla="*/ 0 w 1"/>
                  <a:gd name="T15" fmla="*/ 0 h 2"/>
                  <a:gd name="T16" fmla="*/ 0 w 1"/>
                  <a:gd name="T17" fmla="*/ 0 h 2"/>
                  <a:gd name="T18" fmla="*/ 0 w 1"/>
                  <a:gd name="T19" fmla="*/ 0 h 2"/>
                  <a:gd name="T20" fmla="*/ 0 w 1"/>
                  <a:gd name="T21" fmla="*/ 0 h 2"/>
                  <a:gd name="T22" fmla="*/ 0 w 1"/>
                  <a:gd name="T23" fmla="*/ 0 h 2"/>
                  <a:gd name="T24" fmla="*/ 0 w 1"/>
                  <a:gd name="T25" fmla="*/ 0 h 2"/>
                  <a:gd name="T26" fmla="*/ 0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0 h 2"/>
                  <a:gd name="T34" fmla="*/ 0 w 1"/>
                  <a:gd name="T35" fmla="*/ 0 h 2"/>
                  <a:gd name="T36" fmla="*/ 0 w 1"/>
                  <a:gd name="T37" fmla="*/ 0 h 2"/>
                  <a:gd name="T38" fmla="*/ 0 w 1"/>
                  <a:gd name="T39" fmla="*/ 0 h 2"/>
                  <a:gd name="T40" fmla="*/ 0 w 1"/>
                  <a:gd name="T41" fmla="*/ 0 h 2"/>
                  <a:gd name="T42" fmla="*/ 0 w 1"/>
                  <a:gd name="T43" fmla="*/ 0 h 2"/>
                  <a:gd name="T44" fmla="*/ 0 w 1"/>
                  <a:gd name="T45" fmla="*/ 0 h 2"/>
                  <a:gd name="T46" fmla="*/ 0 w 1"/>
                  <a:gd name="T47" fmla="*/ 2 h 2"/>
                  <a:gd name="T48" fmla="*/ 0 w 1"/>
                  <a:gd name="T49" fmla="*/ 2 h 2"/>
                  <a:gd name="T50" fmla="*/ 0 w 1"/>
                  <a:gd name="T51" fmla="*/ 2 h 2"/>
                  <a:gd name="T52" fmla="*/ 0 w 1"/>
                  <a:gd name="T53" fmla="*/ 2 h 2"/>
                  <a:gd name="T54" fmla="*/ 0 w 1"/>
                  <a:gd name="T55" fmla="*/ 2 h 2"/>
                  <a:gd name="T56" fmla="*/ 0 w 1"/>
                  <a:gd name="T57" fmla="*/ 0 h 2"/>
                  <a:gd name="T58" fmla="*/ 0 w 1"/>
                  <a:gd name="T59" fmla="*/ 0 h 2"/>
                  <a:gd name="T60" fmla="*/ 0 w 1"/>
                  <a:gd name="T61" fmla="*/ 0 h 2"/>
                  <a:gd name="T62" fmla="*/ 0 w 1"/>
                  <a:gd name="T63" fmla="*/ 0 h 2"/>
                  <a:gd name="T64" fmla="*/ 0 w 1"/>
                  <a:gd name="T65" fmla="*/ 0 h 2"/>
                  <a:gd name="T66" fmla="*/ 0 w 1"/>
                  <a:gd name="T67" fmla="*/ 0 h 2"/>
                  <a:gd name="T68" fmla="*/ 0 w 1"/>
                  <a:gd name="T69" fmla="*/ 0 h 2"/>
                  <a:gd name="T70" fmla="*/ 0 w 1"/>
                  <a:gd name="T71" fmla="*/ 0 h 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"/>
                  <a:gd name="T109" fmla="*/ 0 h 2"/>
                  <a:gd name="T110" fmla="*/ 1 w 1"/>
                  <a:gd name="T111" fmla="*/ 2 h 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24" name="Oval 1329"/>
              <p:cNvSpPr>
                <a:spLocks noChangeArrowheads="1"/>
              </p:cNvSpPr>
              <p:nvPr/>
            </p:nvSpPr>
            <p:spPr bwMode="auto">
              <a:xfrm>
                <a:off x="840" y="1566"/>
                <a:ext cx="1" cy="1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25" name="Freeform 1330"/>
              <p:cNvSpPr>
                <a:spLocks noChangeArrowheads="1"/>
              </p:cNvSpPr>
              <p:nvPr/>
            </p:nvSpPr>
            <p:spPr bwMode="auto">
              <a:xfrm>
                <a:off x="840" y="1566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3 h 3"/>
                  <a:gd name="T14" fmla="*/ 0 w 1"/>
                  <a:gd name="T15" fmla="*/ 0 h 3"/>
                  <a:gd name="T16" fmla="*/ 0 w 1"/>
                  <a:gd name="T17" fmla="*/ 0 h 3"/>
                  <a:gd name="T18" fmla="*/ 0 w 1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"/>
                  <a:gd name="T31" fmla="*/ 0 h 3"/>
                  <a:gd name="T32" fmla="*/ 1 w 1"/>
                  <a:gd name="T33" fmla="*/ 3 h 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26" name="Freeform 1331"/>
              <p:cNvSpPr>
                <a:spLocks noChangeArrowheads="1"/>
              </p:cNvSpPr>
              <p:nvPr/>
            </p:nvSpPr>
            <p:spPr bwMode="auto">
              <a:xfrm>
                <a:off x="840" y="1566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3 h 3"/>
                  <a:gd name="T12" fmla="*/ 0 w 1"/>
                  <a:gd name="T13" fmla="*/ 3 h 3"/>
                  <a:gd name="T14" fmla="*/ 0 w 1"/>
                  <a:gd name="T15" fmla="*/ 3 h 3"/>
                  <a:gd name="T16" fmla="*/ 0 w 1"/>
                  <a:gd name="T17" fmla="*/ 3 h 3"/>
                  <a:gd name="T18" fmla="*/ 0 w 1"/>
                  <a:gd name="T19" fmla="*/ 3 h 3"/>
                  <a:gd name="T20" fmla="*/ 0 w 1"/>
                  <a:gd name="T21" fmla="*/ 3 h 3"/>
                  <a:gd name="T22" fmla="*/ 0 w 1"/>
                  <a:gd name="T23" fmla="*/ 3 h 3"/>
                  <a:gd name="T24" fmla="*/ 0 w 1"/>
                  <a:gd name="T25" fmla="*/ 0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"/>
                  <a:gd name="T40" fmla="*/ 0 h 3"/>
                  <a:gd name="T41" fmla="*/ 1 w 1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27" name="Freeform 1332"/>
              <p:cNvSpPr>
                <a:spLocks noChangeArrowheads="1"/>
              </p:cNvSpPr>
              <p:nvPr/>
            </p:nvSpPr>
            <p:spPr bwMode="auto">
              <a:xfrm>
                <a:off x="840" y="156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28" name="Freeform 1333"/>
              <p:cNvSpPr>
                <a:spLocks noChangeArrowheads="1"/>
              </p:cNvSpPr>
              <p:nvPr/>
            </p:nvSpPr>
            <p:spPr bwMode="auto">
              <a:xfrm>
                <a:off x="840" y="156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29" name="Freeform 1334"/>
              <p:cNvSpPr>
                <a:spLocks noChangeArrowheads="1"/>
              </p:cNvSpPr>
              <p:nvPr/>
            </p:nvSpPr>
            <p:spPr bwMode="auto">
              <a:xfrm>
                <a:off x="840" y="156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30" name="Freeform 1335"/>
              <p:cNvSpPr>
                <a:spLocks noChangeArrowheads="1"/>
              </p:cNvSpPr>
              <p:nvPr/>
            </p:nvSpPr>
            <p:spPr bwMode="auto">
              <a:xfrm>
                <a:off x="840" y="156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31" name="Rectangle 1336"/>
              <p:cNvSpPr>
                <a:spLocks noChangeArrowheads="1"/>
              </p:cNvSpPr>
              <p:nvPr/>
            </p:nvSpPr>
            <p:spPr bwMode="auto">
              <a:xfrm>
                <a:off x="840" y="1566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32" name="Freeform 1337"/>
              <p:cNvSpPr>
                <a:spLocks noChangeArrowheads="1"/>
              </p:cNvSpPr>
              <p:nvPr/>
            </p:nvSpPr>
            <p:spPr bwMode="auto">
              <a:xfrm>
                <a:off x="840" y="1571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33" name="Freeform 1338"/>
              <p:cNvSpPr>
                <a:spLocks noChangeArrowheads="1"/>
              </p:cNvSpPr>
              <p:nvPr/>
            </p:nvSpPr>
            <p:spPr bwMode="auto">
              <a:xfrm>
                <a:off x="840" y="1571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34" name="Freeform 1339"/>
              <p:cNvSpPr>
                <a:spLocks noChangeArrowheads="1"/>
              </p:cNvSpPr>
              <p:nvPr/>
            </p:nvSpPr>
            <p:spPr bwMode="auto">
              <a:xfrm>
                <a:off x="838" y="1573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2 w 2"/>
                  <a:gd name="T17" fmla="*/ 0 h 1"/>
                  <a:gd name="T18" fmla="*/ 2 w 2"/>
                  <a:gd name="T19" fmla="*/ 0 h 1"/>
                  <a:gd name="T20" fmla="*/ 2 w 2"/>
                  <a:gd name="T21" fmla="*/ 0 h 1"/>
                  <a:gd name="T22" fmla="*/ 2 w 2"/>
                  <a:gd name="T23" fmla="*/ 0 h 1"/>
                  <a:gd name="T24" fmla="*/ 2 w 2"/>
                  <a:gd name="T25" fmla="*/ 0 h 1"/>
                  <a:gd name="T26" fmla="*/ 2 w 2"/>
                  <a:gd name="T27" fmla="*/ 0 h 1"/>
                  <a:gd name="T28" fmla="*/ 0 w 2"/>
                  <a:gd name="T29" fmla="*/ 0 h 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"/>
                  <a:gd name="T46" fmla="*/ 0 h 1"/>
                  <a:gd name="T47" fmla="*/ 2 w 2"/>
                  <a:gd name="T48" fmla="*/ 1 h 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35" name="Freeform 1340"/>
              <p:cNvSpPr>
                <a:spLocks noChangeArrowheads="1"/>
              </p:cNvSpPr>
              <p:nvPr/>
            </p:nvSpPr>
            <p:spPr bwMode="auto">
              <a:xfrm>
                <a:off x="838" y="1576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2 w 2"/>
                  <a:gd name="T17" fmla="*/ 0 h 1"/>
                  <a:gd name="T18" fmla="*/ 2 w 2"/>
                  <a:gd name="T19" fmla="*/ 0 h 1"/>
                  <a:gd name="T20" fmla="*/ 2 w 2"/>
                  <a:gd name="T21" fmla="*/ 0 h 1"/>
                  <a:gd name="T22" fmla="*/ 0 w 2"/>
                  <a:gd name="T23" fmla="*/ 0 h 1"/>
                  <a:gd name="T24" fmla="*/ 0 w 2"/>
                  <a:gd name="T25" fmla="*/ 0 h 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"/>
                  <a:gd name="T40" fmla="*/ 0 h 1"/>
                  <a:gd name="T41" fmla="*/ 2 w 2"/>
                  <a:gd name="T42" fmla="*/ 1 h 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36" name="Freeform 1341"/>
              <p:cNvSpPr>
                <a:spLocks noChangeArrowheads="1"/>
              </p:cNvSpPr>
              <p:nvPr/>
            </p:nvSpPr>
            <p:spPr bwMode="auto">
              <a:xfrm>
                <a:off x="840" y="1573"/>
                <a:ext cx="1" cy="7"/>
              </a:xfrm>
              <a:custGeom>
                <a:avLst/>
                <a:gdLst>
                  <a:gd name="T0" fmla="*/ 0 w 1"/>
                  <a:gd name="T1" fmla="*/ 5 h 7"/>
                  <a:gd name="T2" fmla="*/ 0 w 1"/>
                  <a:gd name="T3" fmla="*/ 7 h 7"/>
                  <a:gd name="T4" fmla="*/ 0 w 1"/>
                  <a:gd name="T5" fmla="*/ 7 h 7"/>
                  <a:gd name="T6" fmla="*/ 0 w 1"/>
                  <a:gd name="T7" fmla="*/ 5 h 7"/>
                  <a:gd name="T8" fmla="*/ 0 w 1"/>
                  <a:gd name="T9" fmla="*/ 5 h 7"/>
                  <a:gd name="T10" fmla="*/ 0 w 1"/>
                  <a:gd name="T11" fmla="*/ 5 h 7"/>
                  <a:gd name="T12" fmla="*/ 0 w 1"/>
                  <a:gd name="T13" fmla="*/ 5 h 7"/>
                  <a:gd name="T14" fmla="*/ 0 w 1"/>
                  <a:gd name="T15" fmla="*/ 5 h 7"/>
                  <a:gd name="T16" fmla="*/ 0 w 1"/>
                  <a:gd name="T17" fmla="*/ 5 h 7"/>
                  <a:gd name="T18" fmla="*/ 0 w 1"/>
                  <a:gd name="T19" fmla="*/ 5 h 7"/>
                  <a:gd name="T20" fmla="*/ 0 w 1"/>
                  <a:gd name="T21" fmla="*/ 3 h 7"/>
                  <a:gd name="T22" fmla="*/ 0 w 1"/>
                  <a:gd name="T23" fmla="*/ 3 h 7"/>
                  <a:gd name="T24" fmla="*/ 0 w 1"/>
                  <a:gd name="T25" fmla="*/ 3 h 7"/>
                  <a:gd name="T26" fmla="*/ 0 w 1"/>
                  <a:gd name="T27" fmla="*/ 3 h 7"/>
                  <a:gd name="T28" fmla="*/ 0 w 1"/>
                  <a:gd name="T29" fmla="*/ 3 h 7"/>
                  <a:gd name="T30" fmla="*/ 0 w 1"/>
                  <a:gd name="T31" fmla="*/ 3 h 7"/>
                  <a:gd name="T32" fmla="*/ 0 w 1"/>
                  <a:gd name="T33" fmla="*/ 0 h 7"/>
                  <a:gd name="T34" fmla="*/ 0 w 1"/>
                  <a:gd name="T35" fmla="*/ 0 h 7"/>
                  <a:gd name="T36" fmla="*/ 0 w 1"/>
                  <a:gd name="T37" fmla="*/ 3 h 7"/>
                  <a:gd name="T38" fmla="*/ 0 w 1"/>
                  <a:gd name="T39" fmla="*/ 3 h 7"/>
                  <a:gd name="T40" fmla="*/ 0 w 1"/>
                  <a:gd name="T41" fmla="*/ 3 h 7"/>
                  <a:gd name="T42" fmla="*/ 0 w 1"/>
                  <a:gd name="T43" fmla="*/ 0 h 7"/>
                  <a:gd name="T44" fmla="*/ 0 w 1"/>
                  <a:gd name="T45" fmla="*/ 0 h 7"/>
                  <a:gd name="T46" fmla="*/ 0 w 1"/>
                  <a:gd name="T47" fmla="*/ 0 h 7"/>
                  <a:gd name="T48" fmla="*/ 0 w 1"/>
                  <a:gd name="T49" fmla="*/ 0 h 7"/>
                  <a:gd name="T50" fmla="*/ 0 w 1"/>
                  <a:gd name="T51" fmla="*/ 0 h 7"/>
                  <a:gd name="T52" fmla="*/ 0 w 1"/>
                  <a:gd name="T53" fmla="*/ 0 h 7"/>
                  <a:gd name="T54" fmla="*/ 0 w 1"/>
                  <a:gd name="T55" fmla="*/ 0 h 7"/>
                  <a:gd name="T56" fmla="*/ 0 w 1"/>
                  <a:gd name="T57" fmla="*/ 0 h 7"/>
                  <a:gd name="T58" fmla="*/ 0 w 1"/>
                  <a:gd name="T59" fmla="*/ 0 h 7"/>
                  <a:gd name="T60" fmla="*/ 0 w 1"/>
                  <a:gd name="T61" fmla="*/ 3 h 7"/>
                  <a:gd name="T62" fmla="*/ 0 w 1"/>
                  <a:gd name="T63" fmla="*/ 3 h 7"/>
                  <a:gd name="T64" fmla="*/ 0 w 1"/>
                  <a:gd name="T65" fmla="*/ 3 h 7"/>
                  <a:gd name="T66" fmla="*/ 0 w 1"/>
                  <a:gd name="T67" fmla="*/ 3 h 7"/>
                  <a:gd name="T68" fmla="*/ 0 w 1"/>
                  <a:gd name="T69" fmla="*/ 3 h 7"/>
                  <a:gd name="T70" fmla="*/ 0 w 1"/>
                  <a:gd name="T71" fmla="*/ 3 h 7"/>
                  <a:gd name="T72" fmla="*/ 0 w 1"/>
                  <a:gd name="T73" fmla="*/ 3 h 7"/>
                  <a:gd name="T74" fmla="*/ 0 w 1"/>
                  <a:gd name="T75" fmla="*/ 3 h 7"/>
                  <a:gd name="T76" fmla="*/ 0 w 1"/>
                  <a:gd name="T77" fmla="*/ 3 h 7"/>
                  <a:gd name="T78" fmla="*/ 0 w 1"/>
                  <a:gd name="T79" fmla="*/ 5 h 7"/>
                  <a:gd name="T80" fmla="*/ 0 w 1"/>
                  <a:gd name="T81" fmla="*/ 5 h 7"/>
                  <a:gd name="T82" fmla="*/ 0 w 1"/>
                  <a:gd name="T83" fmla="*/ 5 h 7"/>
                  <a:gd name="T84" fmla="*/ 0 w 1"/>
                  <a:gd name="T85" fmla="*/ 5 h 7"/>
                  <a:gd name="T86" fmla="*/ 0 w 1"/>
                  <a:gd name="T87" fmla="*/ 5 h 7"/>
                  <a:gd name="T88" fmla="*/ 0 w 1"/>
                  <a:gd name="T89" fmla="*/ 5 h 7"/>
                  <a:gd name="T90" fmla="*/ 0 w 1"/>
                  <a:gd name="T91" fmla="*/ 5 h 7"/>
                  <a:gd name="T92" fmla="*/ 0 w 1"/>
                  <a:gd name="T93" fmla="*/ 5 h 7"/>
                  <a:gd name="T94" fmla="*/ 0 w 1"/>
                  <a:gd name="T95" fmla="*/ 5 h 7"/>
                  <a:gd name="T96" fmla="*/ 0 w 1"/>
                  <a:gd name="T97" fmla="*/ 5 h 7"/>
                  <a:gd name="T98" fmla="*/ 0 w 1"/>
                  <a:gd name="T99" fmla="*/ 5 h 7"/>
                  <a:gd name="T100" fmla="*/ 0 w 1"/>
                  <a:gd name="T101" fmla="*/ 5 h 7"/>
                  <a:gd name="T102" fmla="*/ 0 w 1"/>
                  <a:gd name="T103" fmla="*/ 5 h 7"/>
                  <a:gd name="T104" fmla="*/ 0 w 1"/>
                  <a:gd name="T105" fmla="*/ 5 h 7"/>
                  <a:gd name="T106" fmla="*/ 0 w 1"/>
                  <a:gd name="T107" fmla="*/ 5 h 7"/>
                  <a:gd name="T108" fmla="*/ 0 w 1"/>
                  <a:gd name="T109" fmla="*/ 5 h 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"/>
                  <a:gd name="T166" fmla="*/ 0 h 7"/>
                  <a:gd name="T167" fmla="*/ 1 w 1"/>
                  <a:gd name="T168" fmla="*/ 7 h 7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" h="7">
                    <a:moveTo>
                      <a:pt x="0" y="5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37" name="Freeform 1342"/>
              <p:cNvSpPr>
                <a:spLocks noChangeArrowheads="1"/>
              </p:cNvSpPr>
              <p:nvPr/>
            </p:nvSpPr>
            <p:spPr bwMode="auto">
              <a:xfrm>
                <a:off x="840" y="157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38" name="Freeform 1343"/>
              <p:cNvSpPr>
                <a:spLocks noChangeArrowheads="1"/>
              </p:cNvSpPr>
              <p:nvPr/>
            </p:nvSpPr>
            <p:spPr bwMode="auto">
              <a:xfrm>
                <a:off x="840" y="1576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  <a:gd name="T6" fmla="*/ 0 w 3"/>
                  <a:gd name="T7" fmla="*/ 2 h 2"/>
                  <a:gd name="T8" fmla="*/ 3 w 3"/>
                  <a:gd name="T9" fmla="*/ 2 h 2"/>
                  <a:gd name="T10" fmla="*/ 3 w 3"/>
                  <a:gd name="T11" fmla="*/ 2 h 2"/>
                  <a:gd name="T12" fmla="*/ 3 w 3"/>
                  <a:gd name="T13" fmla="*/ 2 h 2"/>
                  <a:gd name="T14" fmla="*/ 3 w 3"/>
                  <a:gd name="T15" fmla="*/ 2 h 2"/>
                  <a:gd name="T16" fmla="*/ 3 w 3"/>
                  <a:gd name="T17" fmla="*/ 2 h 2"/>
                  <a:gd name="T18" fmla="*/ 3 w 3"/>
                  <a:gd name="T19" fmla="*/ 2 h 2"/>
                  <a:gd name="T20" fmla="*/ 3 w 3"/>
                  <a:gd name="T21" fmla="*/ 2 h 2"/>
                  <a:gd name="T22" fmla="*/ 3 w 3"/>
                  <a:gd name="T23" fmla="*/ 0 h 2"/>
                  <a:gd name="T24" fmla="*/ 3 w 3"/>
                  <a:gd name="T25" fmla="*/ 0 h 2"/>
                  <a:gd name="T26" fmla="*/ 3 w 3"/>
                  <a:gd name="T27" fmla="*/ 0 h 2"/>
                  <a:gd name="T28" fmla="*/ 3 w 3"/>
                  <a:gd name="T29" fmla="*/ 0 h 2"/>
                  <a:gd name="T30" fmla="*/ 3 w 3"/>
                  <a:gd name="T31" fmla="*/ 2 h 2"/>
                  <a:gd name="T32" fmla="*/ 3 w 3"/>
                  <a:gd name="T33" fmla="*/ 2 h 2"/>
                  <a:gd name="T34" fmla="*/ 3 w 3"/>
                  <a:gd name="T35" fmla="*/ 2 h 2"/>
                  <a:gd name="T36" fmla="*/ 3 w 3"/>
                  <a:gd name="T37" fmla="*/ 2 h 2"/>
                  <a:gd name="T38" fmla="*/ 0 w 3"/>
                  <a:gd name="T39" fmla="*/ 2 h 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"/>
                  <a:gd name="T61" fmla="*/ 0 h 2"/>
                  <a:gd name="T62" fmla="*/ 3 w 3"/>
                  <a:gd name="T63" fmla="*/ 2 h 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39" name="Freeform 1344"/>
              <p:cNvSpPr>
                <a:spLocks noChangeArrowheads="1"/>
              </p:cNvSpPr>
              <p:nvPr/>
            </p:nvSpPr>
            <p:spPr bwMode="auto">
              <a:xfrm>
                <a:off x="843" y="157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40" name="Freeform 1345"/>
              <p:cNvSpPr>
                <a:spLocks noChangeArrowheads="1"/>
              </p:cNvSpPr>
              <p:nvPr/>
            </p:nvSpPr>
            <p:spPr bwMode="auto">
              <a:xfrm>
                <a:off x="843" y="157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41" name="Freeform 1346"/>
              <p:cNvSpPr>
                <a:spLocks noChangeArrowheads="1"/>
              </p:cNvSpPr>
              <p:nvPr/>
            </p:nvSpPr>
            <p:spPr bwMode="auto">
              <a:xfrm>
                <a:off x="843" y="15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42" name="Freeform 1347"/>
              <p:cNvSpPr>
                <a:spLocks noChangeArrowheads="1"/>
              </p:cNvSpPr>
              <p:nvPr/>
            </p:nvSpPr>
            <p:spPr bwMode="auto">
              <a:xfrm>
                <a:off x="843" y="157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43" name="Freeform 1348"/>
              <p:cNvSpPr>
                <a:spLocks noChangeArrowheads="1"/>
              </p:cNvSpPr>
              <p:nvPr/>
            </p:nvSpPr>
            <p:spPr bwMode="auto">
              <a:xfrm>
                <a:off x="843" y="15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44" name="Freeform 1349"/>
              <p:cNvSpPr>
                <a:spLocks noChangeArrowheads="1"/>
              </p:cNvSpPr>
              <p:nvPr/>
            </p:nvSpPr>
            <p:spPr bwMode="auto">
              <a:xfrm>
                <a:off x="843" y="15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"/>
                  <a:gd name="T31" fmla="*/ 0 h 1"/>
                  <a:gd name="T32" fmla="*/ 1 w 1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45" name="Freeform 1350"/>
              <p:cNvSpPr>
                <a:spLocks noChangeArrowheads="1"/>
              </p:cNvSpPr>
              <p:nvPr/>
            </p:nvSpPr>
            <p:spPr bwMode="auto">
              <a:xfrm>
                <a:off x="843" y="15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46" name="Freeform 1351"/>
              <p:cNvSpPr>
                <a:spLocks noChangeArrowheads="1"/>
              </p:cNvSpPr>
              <p:nvPr/>
            </p:nvSpPr>
            <p:spPr bwMode="auto">
              <a:xfrm>
                <a:off x="843" y="158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47" name="Freeform 1352"/>
              <p:cNvSpPr>
                <a:spLocks noChangeArrowheads="1"/>
              </p:cNvSpPr>
              <p:nvPr/>
            </p:nvSpPr>
            <p:spPr bwMode="auto">
              <a:xfrm>
                <a:off x="843" y="158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48" name="Freeform 1353"/>
              <p:cNvSpPr>
                <a:spLocks noChangeArrowheads="1"/>
              </p:cNvSpPr>
              <p:nvPr/>
            </p:nvSpPr>
            <p:spPr bwMode="auto">
              <a:xfrm>
                <a:off x="843" y="1578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49" name="Freeform 1354"/>
              <p:cNvSpPr>
                <a:spLocks noChangeArrowheads="1"/>
              </p:cNvSpPr>
              <p:nvPr/>
            </p:nvSpPr>
            <p:spPr bwMode="auto">
              <a:xfrm>
                <a:off x="843" y="158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"/>
                  <a:gd name="T37" fmla="*/ 0 h 1"/>
                  <a:gd name="T38" fmla="*/ 1 w 1"/>
                  <a:gd name="T39" fmla="*/ 1 h 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50" name="Freeform 1355"/>
              <p:cNvSpPr>
                <a:spLocks noChangeArrowheads="1"/>
              </p:cNvSpPr>
              <p:nvPr/>
            </p:nvSpPr>
            <p:spPr bwMode="auto">
              <a:xfrm>
                <a:off x="843" y="158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51" name="Freeform 1356"/>
              <p:cNvSpPr>
                <a:spLocks noChangeArrowheads="1"/>
              </p:cNvSpPr>
              <p:nvPr/>
            </p:nvSpPr>
            <p:spPr bwMode="auto">
              <a:xfrm>
                <a:off x="838" y="157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2 h 2"/>
                  <a:gd name="T14" fmla="*/ 0 w 1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2"/>
                  <a:gd name="T26" fmla="*/ 1 w 1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52" name="Freeform 1357"/>
              <p:cNvSpPr>
                <a:spLocks noChangeArrowheads="1"/>
              </p:cNvSpPr>
              <p:nvPr/>
            </p:nvSpPr>
            <p:spPr bwMode="auto">
              <a:xfrm>
                <a:off x="838" y="157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0 w 1"/>
                  <a:gd name="T13" fmla="*/ 0 h 2"/>
                  <a:gd name="T14" fmla="*/ 0 w 1"/>
                  <a:gd name="T15" fmla="*/ 0 h 2"/>
                  <a:gd name="T16" fmla="*/ 0 w 1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2"/>
                  <a:gd name="T29" fmla="*/ 1 w 1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53" name="Line 1358"/>
              <p:cNvSpPr>
                <a:spLocks noChangeShapeType="1"/>
              </p:cNvSpPr>
              <p:nvPr/>
            </p:nvSpPr>
            <p:spPr bwMode="auto">
              <a:xfrm>
                <a:off x="838" y="1576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254" name="Line 1359"/>
              <p:cNvSpPr>
                <a:spLocks noChangeShapeType="1"/>
              </p:cNvSpPr>
              <p:nvPr/>
            </p:nvSpPr>
            <p:spPr bwMode="auto">
              <a:xfrm>
                <a:off x="838" y="1576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255" name="Rectangle 1360"/>
              <p:cNvSpPr>
                <a:spLocks noChangeArrowheads="1"/>
              </p:cNvSpPr>
              <p:nvPr/>
            </p:nvSpPr>
            <p:spPr bwMode="auto">
              <a:xfrm>
                <a:off x="838" y="1573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56" name="Rectangle 1361"/>
              <p:cNvSpPr>
                <a:spLocks noChangeArrowheads="1"/>
              </p:cNvSpPr>
              <p:nvPr/>
            </p:nvSpPr>
            <p:spPr bwMode="auto">
              <a:xfrm>
                <a:off x="840" y="1573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57" name="Freeform 1362"/>
              <p:cNvSpPr>
                <a:spLocks noChangeArrowheads="1"/>
              </p:cNvSpPr>
              <p:nvPr/>
            </p:nvSpPr>
            <p:spPr bwMode="auto">
              <a:xfrm>
                <a:off x="836" y="15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58" name="Freeform 1363"/>
              <p:cNvSpPr>
                <a:spLocks noChangeArrowheads="1"/>
              </p:cNvSpPr>
              <p:nvPr/>
            </p:nvSpPr>
            <p:spPr bwMode="auto">
              <a:xfrm>
                <a:off x="836" y="15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59" name="Freeform 1364"/>
              <p:cNvSpPr>
                <a:spLocks noChangeArrowheads="1"/>
              </p:cNvSpPr>
              <p:nvPr/>
            </p:nvSpPr>
            <p:spPr bwMode="auto">
              <a:xfrm>
                <a:off x="836" y="15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60" name="Freeform 1365"/>
              <p:cNvSpPr>
                <a:spLocks noChangeArrowheads="1"/>
              </p:cNvSpPr>
              <p:nvPr/>
            </p:nvSpPr>
            <p:spPr bwMode="auto">
              <a:xfrm>
                <a:off x="845" y="155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  <a:gd name="T14" fmla="*/ 0 w 2"/>
                  <a:gd name="T15" fmla="*/ 2 h 2"/>
                  <a:gd name="T16" fmla="*/ 2 w 2"/>
                  <a:gd name="T17" fmla="*/ 2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2 w 2"/>
                  <a:gd name="T25" fmla="*/ 2 h 2"/>
                  <a:gd name="T26" fmla="*/ 2 w 2"/>
                  <a:gd name="T27" fmla="*/ 2 h 2"/>
                  <a:gd name="T28" fmla="*/ 2 w 2"/>
                  <a:gd name="T29" fmla="*/ 2 h 2"/>
                  <a:gd name="T30" fmla="*/ 2 w 2"/>
                  <a:gd name="T31" fmla="*/ 2 h 2"/>
                  <a:gd name="T32" fmla="*/ 2 w 2"/>
                  <a:gd name="T33" fmla="*/ 2 h 2"/>
                  <a:gd name="T34" fmla="*/ 2 w 2"/>
                  <a:gd name="T35" fmla="*/ 2 h 2"/>
                  <a:gd name="T36" fmla="*/ 2 w 2"/>
                  <a:gd name="T37" fmla="*/ 2 h 2"/>
                  <a:gd name="T38" fmla="*/ 2 w 2"/>
                  <a:gd name="T39" fmla="*/ 2 h 2"/>
                  <a:gd name="T40" fmla="*/ 2 w 2"/>
                  <a:gd name="T41" fmla="*/ 2 h 2"/>
                  <a:gd name="T42" fmla="*/ 2 w 2"/>
                  <a:gd name="T43" fmla="*/ 2 h 2"/>
                  <a:gd name="T44" fmla="*/ 2 w 2"/>
                  <a:gd name="T45" fmla="*/ 2 h 2"/>
                  <a:gd name="T46" fmla="*/ 2 w 2"/>
                  <a:gd name="T47" fmla="*/ 2 h 2"/>
                  <a:gd name="T48" fmla="*/ 2 w 2"/>
                  <a:gd name="T49" fmla="*/ 0 h 2"/>
                  <a:gd name="T50" fmla="*/ 2 w 2"/>
                  <a:gd name="T51" fmla="*/ 0 h 2"/>
                  <a:gd name="T52" fmla="*/ 2 w 2"/>
                  <a:gd name="T53" fmla="*/ 0 h 2"/>
                  <a:gd name="T54" fmla="*/ 2 w 2"/>
                  <a:gd name="T55" fmla="*/ 0 h 2"/>
                  <a:gd name="T56" fmla="*/ 2 w 2"/>
                  <a:gd name="T57" fmla="*/ 0 h 2"/>
                  <a:gd name="T58" fmla="*/ 2 w 2"/>
                  <a:gd name="T59" fmla="*/ 0 h 2"/>
                  <a:gd name="T60" fmla="*/ 2 w 2"/>
                  <a:gd name="T61" fmla="*/ 0 h 2"/>
                  <a:gd name="T62" fmla="*/ 2 w 2"/>
                  <a:gd name="T63" fmla="*/ 0 h 2"/>
                  <a:gd name="T64" fmla="*/ 2 w 2"/>
                  <a:gd name="T65" fmla="*/ 0 h 2"/>
                  <a:gd name="T66" fmla="*/ 2 w 2"/>
                  <a:gd name="T67" fmla="*/ 0 h 2"/>
                  <a:gd name="T68" fmla="*/ 2 w 2"/>
                  <a:gd name="T69" fmla="*/ 0 h 2"/>
                  <a:gd name="T70" fmla="*/ 2 w 2"/>
                  <a:gd name="T71" fmla="*/ 0 h 2"/>
                  <a:gd name="T72" fmla="*/ 2 w 2"/>
                  <a:gd name="T73" fmla="*/ 0 h 2"/>
                  <a:gd name="T74" fmla="*/ 2 w 2"/>
                  <a:gd name="T75" fmla="*/ 0 h 2"/>
                  <a:gd name="T76" fmla="*/ 2 w 2"/>
                  <a:gd name="T77" fmla="*/ 0 h 2"/>
                  <a:gd name="T78" fmla="*/ 2 w 2"/>
                  <a:gd name="T79" fmla="*/ 0 h 2"/>
                  <a:gd name="T80" fmla="*/ 2 w 2"/>
                  <a:gd name="T81" fmla="*/ 2 h 2"/>
                  <a:gd name="T82" fmla="*/ 2 w 2"/>
                  <a:gd name="T83" fmla="*/ 2 h 2"/>
                  <a:gd name="T84" fmla="*/ 2 w 2"/>
                  <a:gd name="T85" fmla="*/ 2 h 2"/>
                  <a:gd name="T86" fmla="*/ 2 w 2"/>
                  <a:gd name="T87" fmla="*/ 2 h 2"/>
                  <a:gd name="T88" fmla="*/ 2 w 2"/>
                  <a:gd name="T89" fmla="*/ 2 h 2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"/>
                  <a:gd name="T136" fmla="*/ 0 h 2"/>
                  <a:gd name="T137" fmla="*/ 2 w 2"/>
                  <a:gd name="T138" fmla="*/ 2 h 2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61" name="Freeform 1366"/>
              <p:cNvSpPr>
                <a:spLocks noChangeArrowheads="1"/>
              </p:cNvSpPr>
              <p:nvPr/>
            </p:nvSpPr>
            <p:spPr bwMode="auto">
              <a:xfrm>
                <a:off x="847" y="155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0 w 1"/>
                  <a:gd name="T13" fmla="*/ 0 h 2"/>
                  <a:gd name="T14" fmla="*/ 0 w 1"/>
                  <a:gd name="T15" fmla="*/ 0 h 2"/>
                  <a:gd name="T16" fmla="*/ 0 w 1"/>
                  <a:gd name="T17" fmla="*/ 0 h 2"/>
                  <a:gd name="T18" fmla="*/ 0 w 1"/>
                  <a:gd name="T19" fmla="*/ 0 h 2"/>
                  <a:gd name="T20" fmla="*/ 0 w 1"/>
                  <a:gd name="T21" fmla="*/ 0 h 2"/>
                  <a:gd name="T22" fmla="*/ 0 w 1"/>
                  <a:gd name="T23" fmla="*/ 0 h 2"/>
                  <a:gd name="T24" fmla="*/ 0 w 1"/>
                  <a:gd name="T25" fmla="*/ 0 h 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"/>
                  <a:gd name="T40" fmla="*/ 0 h 2"/>
                  <a:gd name="T41" fmla="*/ 1 w 1"/>
                  <a:gd name="T42" fmla="*/ 2 h 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62" name="Freeform 1367"/>
              <p:cNvSpPr>
                <a:spLocks noChangeArrowheads="1"/>
              </p:cNvSpPr>
              <p:nvPr/>
            </p:nvSpPr>
            <p:spPr bwMode="auto">
              <a:xfrm>
                <a:off x="847" y="155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63" name="Rectangle 1368"/>
              <p:cNvSpPr>
                <a:spLocks noChangeArrowheads="1"/>
              </p:cNvSpPr>
              <p:nvPr/>
            </p:nvSpPr>
            <p:spPr bwMode="auto">
              <a:xfrm>
                <a:off x="847" y="1552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64" name="Freeform 1369"/>
              <p:cNvSpPr>
                <a:spLocks noChangeArrowheads="1"/>
              </p:cNvSpPr>
              <p:nvPr/>
            </p:nvSpPr>
            <p:spPr bwMode="auto">
              <a:xfrm>
                <a:off x="845" y="1554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3 h 3"/>
                  <a:gd name="T4" fmla="*/ 0 w 2"/>
                  <a:gd name="T5" fmla="*/ 3 h 3"/>
                  <a:gd name="T6" fmla="*/ 0 w 2"/>
                  <a:gd name="T7" fmla="*/ 3 h 3"/>
                  <a:gd name="T8" fmla="*/ 0 w 2"/>
                  <a:gd name="T9" fmla="*/ 3 h 3"/>
                  <a:gd name="T10" fmla="*/ 0 w 2"/>
                  <a:gd name="T11" fmla="*/ 3 h 3"/>
                  <a:gd name="T12" fmla="*/ 0 w 2"/>
                  <a:gd name="T13" fmla="*/ 3 h 3"/>
                  <a:gd name="T14" fmla="*/ 0 w 2"/>
                  <a:gd name="T15" fmla="*/ 3 h 3"/>
                  <a:gd name="T16" fmla="*/ 0 w 2"/>
                  <a:gd name="T17" fmla="*/ 3 h 3"/>
                  <a:gd name="T18" fmla="*/ 0 w 2"/>
                  <a:gd name="T19" fmla="*/ 3 h 3"/>
                  <a:gd name="T20" fmla="*/ 0 w 2"/>
                  <a:gd name="T21" fmla="*/ 3 h 3"/>
                  <a:gd name="T22" fmla="*/ 0 w 2"/>
                  <a:gd name="T23" fmla="*/ 3 h 3"/>
                  <a:gd name="T24" fmla="*/ 0 w 2"/>
                  <a:gd name="T25" fmla="*/ 3 h 3"/>
                  <a:gd name="T26" fmla="*/ 0 w 2"/>
                  <a:gd name="T27" fmla="*/ 3 h 3"/>
                  <a:gd name="T28" fmla="*/ 0 w 2"/>
                  <a:gd name="T29" fmla="*/ 3 h 3"/>
                  <a:gd name="T30" fmla="*/ 0 w 2"/>
                  <a:gd name="T31" fmla="*/ 3 h 3"/>
                  <a:gd name="T32" fmla="*/ 0 w 2"/>
                  <a:gd name="T33" fmla="*/ 3 h 3"/>
                  <a:gd name="T34" fmla="*/ 0 w 2"/>
                  <a:gd name="T35" fmla="*/ 3 h 3"/>
                  <a:gd name="T36" fmla="*/ 0 w 2"/>
                  <a:gd name="T37" fmla="*/ 3 h 3"/>
                  <a:gd name="T38" fmla="*/ 0 w 2"/>
                  <a:gd name="T39" fmla="*/ 3 h 3"/>
                  <a:gd name="T40" fmla="*/ 0 w 2"/>
                  <a:gd name="T41" fmla="*/ 3 h 3"/>
                  <a:gd name="T42" fmla="*/ 0 w 2"/>
                  <a:gd name="T43" fmla="*/ 3 h 3"/>
                  <a:gd name="T44" fmla="*/ 0 w 2"/>
                  <a:gd name="T45" fmla="*/ 3 h 3"/>
                  <a:gd name="T46" fmla="*/ 0 w 2"/>
                  <a:gd name="T47" fmla="*/ 3 h 3"/>
                  <a:gd name="T48" fmla="*/ 0 w 2"/>
                  <a:gd name="T49" fmla="*/ 0 h 3"/>
                  <a:gd name="T50" fmla="*/ 2 w 2"/>
                  <a:gd name="T51" fmla="*/ 0 h 3"/>
                  <a:gd name="T52" fmla="*/ 2 w 2"/>
                  <a:gd name="T53" fmla="*/ 0 h 3"/>
                  <a:gd name="T54" fmla="*/ 2 w 2"/>
                  <a:gd name="T55" fmla="*/ 0 h 3"/>
                  <a:gd name="T56" fmla="*/ 0 w 2"/>
                  <a:gd name="T57" fmla="*/ 0 h 3"/>
                  <a:gd name="T58" fmla="*/ 0 w 2"/>
                  <a:gd name="T59" fmla="*/ 0 h 3"/>
                  <a:gd name="T60" fmla="*/ 0 w 2"/>
                  <a:gd name="T61" fmla="*/ 0 h 3"/>
                  <a:gd name="T62" fmla="*/ 0 w 2"/>
                  <a:gd name="T63" fmla="*/ 3 h 3"/>
                  <a:gd name="T64" fmla="*/ 0 w 2"/>
                  <a:gd name="T65" fmla="*/ 3 h 3"/>
                  <a:gd name="T66" fmla="*/ 0 w 2"/>
                  <a:gd name="T67" fmla="*/ 3 h 3"/>
                  <a:gd name="T68" fmla="*/ 0 w 2"/>
                  <a:gd name="T69" fmla="*/ 3 h 3"/>
                  <a:gd name="T70" fmla="*/ 0 w 2"/>
                  <a:gd name="T71" fmla="*/ 3 h 3"/>
                  <a:gd name="T72" fmla="*/ 0 w 2"/>
                  <a:gd name="T73" fmla="*/ 3 h 3"/>
                  <a:gd name="T74" fmla="*/ 0 w 2"/>
                  <a:gd name="T75" fmla="*/ 3 h 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"/>
                  <a:gd name="T115" fmla="*/ 0 h 3"/>
                  <a:gd name="T116" fmla="*/ 2 w 2"/>
                  <a:gd name="T117" fmla="*/ 3 h 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65" name="Freeform 1370"/>
              <p:cNvSpPr>
                <a:spLocks noChangeArrowheads="1"/>
              </p:cNvSpPr>
              <p:nvPr/>
            </p:nvSpPr>
            <p:spPr bwMode="auto">
              <a:xfrm>
                <a:off x="845" y="155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"/>
                  <a:gd name="T61" fmla="*/ 0 h 1"/>
                  <a:gd name="T62" fmla="*/ 1 w 1"/>
                  <a:gd name="T63" fmla="*/ 1 h 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66" name="Freeform 1371"/>
              <p:cNvSpPr>
                <a:spLocks noChangeArrowheads="1"/>
              </p:cNvSpPr>
              <p:nvPr/>
            </p:nvSpPr>
            <p:spPr bwMode="auto">
              <a:xfrm>
                <a:off x="843" y="1557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  <a:gd name="T14" fmla="*/ 0 w 2"/>
                  <a:gd name="T15" fmla="*/ 2 h 2"/>
                  <a:gd name="T16" fmla="*/ 0 w 2"/>
                  <a:gd name="T17" fmla="*/ 2 h 2"/>
                  <a:gd name="T18" fmla="*/ 0 w 2"/>
                  <a:gd name="T19" fmla="*/ 2 h 2"/>
                  <a:gd name="T20" fmla="*/ 0 w 2"/>
                  <a:gd name="T21" fmla="*/ 2 h 2"/>
                  <a:gd name="T22" fmla="*/ 0 w 2"/>
                  <a:gd name="T23" fmla="*/ 2 h 2"/>
                  <a:gd name="T24" fmla="*/ 0 w 2"/>
                  <a:gd name="T25" fmla="*/ 2 h 2"/>
                  <a:gd name="T26" fmla="*/ 0 w 2"/>
                  <a:gd name="T27" fmla="*/ 2 h 2"/>
                  <a:gd name="T28" fmla="*/ 0 w 2"/>
                  <a:gd name="T29" fmla="*/ 2 h 2"/>
                  <a:gd name="T30" fmla="*/ 2 w 2"/>
                  <a:gd name="T31" fmla="*/ 0 h 2"/>
                  <a:gd name="T32" fmla="*/ 2 w 2"/>
                  <a:gd name="T33" fmla="*/ 0 h 2"/>
                  <a:gd name="T34" fmla="*/ 2 w 2"/>
                  <a:gd name="T35" fmla="*/ 0 h 2"/>
                  <a:gd name="T36" fmla="*/ 2 w 2"/>
                  <a:gd name="T37" fmla="*/ 0 h 2"/>
                  <a:gd name="T38" fmla="*/ 2 w 2"/>
                  <a:gd name="T39" fmla="*/ 0 h 2"/>
                  <a:gd name="T40" fmla="*/ 2 w 2"/>
                  <a:gd name="T41" fmla="*/ 0 h 2"/>
                  <a:gd name="T42" fmla="*/ 2 w 2"/>
                  <a:gd name="T43" fmla="*/ 0 h 2"/>
                  <a:gd name="T44" fmla="*/ 2 w 2"/>
                  <a:gd name="T45" fmla="*/ 0 h 2"/>
                  <a:gd name="T46" fmla="*/ 2 w 2"/>
                  <a:gd name="T47" fmla="*/ 0 h 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"/>
                  <a:gd name="T73" fmla="*/ 0 h 2"/>
                  <a:gd name="T74" fmla="*/ 2 w 2"/>
                  <a:gd name="T75" fmla="*/ 2 h 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67" name="Rectangle 1372"/>
              <p:cNvSpPr>
                <a:spLocks noChangeArrowheads="1"/>
              </p:cNvSpPr>
              <p:nvPr/>
            </p:nvSpPr>
            <p:spPr bwMode="auto">
              <a:xfrm>
                <a:off x="843" y="1557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68" name="Freeform 1373"/>
              <p:cNvSpPr>
                <a:spLocks noChangeArrowheads="1"/>
              </p:cNvSpPr>
              <p:nvPr/>
            </p:nvSpPr>
            <p:spPr bwMode="auto">
              <a:xfrm>
                <a:off x="833" y="156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"/>
                  <a:gd name="T55" fmla="*/ 0 h 1"/>
                  <a:gd name="T56" fmla="*/ 1 w 1"/>
                  <a:gd name="T57" fmla="*/ 1 h 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69" name="Rectangle 1374"/>
              <p:cNvSpPr>
                <a:spLocks noChangeArrowheads="1"/>
              </p:cNvSpPr>
              <p:nvPr/>
            </p:nvSpPr>
            <p:spPr bwMode="auto">
              <a:xfrm>
                <a:off x="838" y="1578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70" name="Freeform 1375"/>
              <p:cNvSpPr>
                <a:spLocks noChangeArrowheads="1"/>
              </p:cNvSpPr>
              <p:nvPr/>
            </p:nvSpPr>
            <p:spPr bwMode="auto">
              <a:xfrm>
                <a:off x="838" y="15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71" name="Freeform 1376"/>
              <p:cNvSpPr>
                <a:spLocks noChangeArrowheads="1"/>
              </p:cNvSpPr>
              <p:nvPr/>
            </p:nvSpPr>
            <p:spPr bwMode="auto">
              <a:xfrm>
                <a:off x="833" y="1578"/>
                <a:ext cx="7" cy="17"/>
              </a:xfrm>
              <a:custGeom>
                <a:avLst/>
                <a:gdLst>
                  <a:gd name="T0" fmla="*/ 7 w 7"/>
                  <a:gd name="T1" fmla="*/ 9 h 17"/>
                  <a:gd name="T2" fmla="*/ 7 w 7"/>
                  <a:gd name="T3" fmla="*/ 9 h 17"/>
                  <a:gd name="T4" fmla="*/ 7 w 7"/>
                  <a:gd name="T5" fmla="*/ 7 h 17"/>
                  <a:gd name="T6" fmla="*/ 7 w 7"/>
                  <a:gd name="T7" fmla="*/ 7 h 17"/>
                  <a:gd name="T8" fmla="*/ 7 w 7"/>
                  <a:gd name="T9" fmla="*/ 5 h 17"/>
                  <a:gd name="T10" fmla="*/ 7 w 7"/>
                  <a:gd name="T11" fmla="*/ 5 h 17"/>
                  <a:gd name="T12" fmla="*/ 7 w 7"/>
                  <a:gd name="T13" fmla="*/ 5 h 17"/>
                  <a:gd name="T14" fmla="*/ 7 w 7"/>
                  <a:gd name="T15" fmla="*/ 2 h 17"/>
                  <a:gd name="T16" fmla="*/ 7 w 7"/>
                  <a:gd name="T17" fmla="*/ 2 h 17"/>
                  <a:gd name="T18" fmla="*/ 7 w 7"/>
                  <a:gd name="T19" fmla="*/ 2 h 17"/>
                  <a:gd name="T20" fmla="*/ 7 w 7"/>
                  <a:gd name="T21" fmla="*/ 2 h 17"/>
                  <a:gd name="T22" fmla="*/ 7 w 7"/>
                  <a:gd name="T23" fmla="*/ 5 h 17"/>
                  <a:gd name="T24" fmla="*/ 5 w 7"/>
                  <a:gd name="T25" fmla="*/ 5 h 17"/>
                  <a:gd name="T26" fmla="*/ 5 w 7"/>
                  <a:gd name="T27" fmla="*/ 2 h 17"/>
                  <a:gd name="T28" fmla="*/ 5 w 7"/>
                  <a:gd name="T29" fmla="*/ 2 h 17"/>
                  <a:gd name="T30" fmla="*/ 5 w 7"/>
                  <a:gd name="T31" fmla="*/ 2 h 17"/>
                  <a:gd name="T32" fmla="*/ 5 w 7"/>
                  <a:gd name="T33" fmla="*/ 2 h 17"/>
                  <a:gd name="T34" fmla="*/ 5 w 7"/>
                  <a:gd name="T35" fmla="*/ 0 h 17"/>
                  <a:gd name="T36" fmla="*/ 5 w 7"/>
                  <a:gd name="T37" fmla="*/ 0 h 17"/>
                  <a:gd name="T38" fmla="*/ 5 w 7"/>
                  <a:gd name="T39" fmla="*/ 2 h 17"/>
                  <a:gd name="T40" fmla="*/ 5 w 7"/>
                  <a:gd name="T41" fmla="*/ 2 h 17"/>
                  <a:gd name="T42" fmla="*/ 5 w 7"/>
                  <a:gd name="T43" fmla="*/ 2 h 17"/>
                  <a:gd name="T44" fmla="*/ 5 w 7"/>
                  <a:gd name="T45" fmla="*/ 2 h 17"/>
                  <a:gd name="T46" fmla="*/ 5 w 7"/>
                  <a:gd name="T47" fmla="*/ 2 h 17"/>
                  <a:gd name="T48" fmla="*/ 3 w 7"/>
                  <a:gd name="T49" fmla="*/ 2 h 17"/>
                  <a:gd name="T50" fmla="*/ 3 w 7"/>
                  <a:gd name="T51" fmla="*/ 2 h 17"/>
                  <a:gd name="T52" fmla="*/ 3 w 7"/>
                  <a:gd name="T53" fmla="*/ 2 h 17"/>
                  <a:gd name="T54" fmla="*/ 3 w 7"/>
                  <a:gd name="T55" fmla="*/ 5 h 17"/>
                  <a:gd name="T56" fmla="*/ 3 w 7"/>
                  <a:gd name="T57" fmla="*/ 5 h 17"/>
                  <a:gd name="T58" fmla="*/ 3 w 7"/>
                  <a:gd name="T59" fmla="*/ 5 h 17"/>
                  <a:gd name="T60" fmla="*/ 3 w 7"/>
                  <a:gd name="T61" fmla="*/ 5 h 17"/>
                  <a:gd name="T62" fmla="*/ 3 w 7"/>
                  <a:gd name="T63" fmla="*/ 5 h 17"/>
                  <a:gd name="T64" fmla="*/ 0 w 7"/>
                  <a:gd name="T65" fmla="*/ 7 h 17"/>
                  <a:gd name="T66" fmla="*/ 0 w 7"/>
                  <a:gd name="T67" fmla="*/ 7 h 17"/>
                  <a:gd name="T68" fmla="*/ 0 w 7"/>
                  <a:gd name="T69" fmla="*/ 7 h 17"/>
                  <a:gd name="T70" fmla="*/ 0 w 7"/>
                  <a:gd name="T71" fmla="*/ 9 h 17"/>
                  <a:gd name="T72" fmla="*/ 0 w 7"/>
                  <a:gd name="T73" fmla="*/ 9 h 17"/>
                  <a:gd name="T74" fmla="*/ 0 w 7"/>
                  <a:gd name="T75" fmla="*/ 12 h 17"/>
                  <a:gd name="T76" fmla="*/ 0 w 7"/>
                  <a:gd name="T77" fmla="*/ 12 h 17"/>
                  <a:gd name="T78" fmla="*/ 3 w 7"/>
                  <a:gd name="T79" fmla="*/ 12 h 17"/>
                  <a:gd name="T80" fmla="*/ 3 w 7"/>
                  <a:gd name="T81" fmla="*/ 12 h 17"/>
                  <a:gd name="T82" fmla="*/ 3 w 7"/>
                  <a:gd name="T83" fmla="*/ 12 h 17"/>
                  <a:gd name="T84" fmla="*/ 3 w 7"/>
                  <a:gd name="T85" fmla="*/ 12 h 17"/>
                  <a:gd name="T86" fmla="*/ 3 w 7"/>
                  <a:gd name="T87" fmla="*/ 12 h 17"/>
                  <a:gd name="T88" fmla="*/ 5 w 7"/>
                  <a:gd name="T89" fmla="*/ 12 h 17"/>
                  <a:gd name="T90" fmla="*/ 5 w 7"/>
                  <a:gd name="T91" fmla="*/ 12 h 17"/>
                  <a:gd name="T92" fmla="*/ 5 w 7"/>
                  <a:gd name="T93" fmla="*/ 12 h 17"/>
                  <a:gd name="T94" fmla="*/ 5 w 7"/>
                  <a:gd name="T95" fmla="*/ 12 h 17"/>
                  <a:gd name="T96" fmla="*/ 5 w 7"/>
                  <a:gd name="T97" fmla="*/ 14 h 17"/>
                  <a:gd name="T98" fmla="*/ 5 w 7"/>
                  <a:gd name="T99" fmla="*/ 14 h 17"/>
                  <a:gd name="T100" fmla="*/ 5 w 7"/>
                  <a:gd name="T101" fmla="*/ 14 h 17"/>
                  <a:gd name="T102" fmla="*/ 5 w 7"/>
                  <a:gd name="T103" fmla="*/ 14 h 17"/>
                  <a:gd name="T104" fmla="*/ 5 w 7"/>
                  <a:gd name="T105" fmla="*/ 14 h 17"/>
                  <a:gd name="T106" fmla="*/ 5 w 7"/>
                  <a:gd name="T107" fmla="*/ 17 h 17"/>
                  <a:gd name="T108" fmla="*/ 5 w 7"/>
                  <a:gd name="T109" fmla="*/ 14 h 17"/>
                  <a:gd name="T110" fmla="*/ 5 w 7"/>
                  <a:gd name="T111" fmla="*/ 14 h 17"/>
                  <a:gd name="T112" fmla="*/ 7 w 7"/>
                  <a:gd name="T113" fmla="*/ 14 h 17"/>
                  <a:gd name="T114" fmla="*/ 7 w 7"/>
                  <a:gd name="T115" fmla="*/ 12 h 1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7"/>
                  <a:gd name="T175" fmla="*/ 0 h 17"/>
                  <a:gd name="T176" fmla="*/ 7 w 7"/>
                  <a:gd name="T177" fmla="*/ 17 h 1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7" h="17">
                    <a:moveTo>
                      <a:pt x="7" y="9"/>
                    </a:moveTo>
                    <a:lnTo>
                      <a:pt x="7" y="9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5" y="17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7" y="12"/>
                    </a:ln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72" name="Freeform 1377"/>
              <p:cNvSpPr>
                <a:spLocks noChangeArrowheads="1"/>
              </p:cNvSpPr>
              <p:nvPr/>
            </p:nvSpPr>
            <p:spPr bwMode="auto">
              <a:xfrm>
                <a:off x="838" y="15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73" name="Freeform 1378"/>
              <p:cNvSpPr>
                <a:spLocks noChangeArrowheads="1"/>
              </p:cNvSpPr>
              <p:nvPr/>
            </p:nvSpPr>
            <p:spPr bwMode="auto">
              <a:xfrm>
                <a:off x="838" y="1595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0 h 2"/>
                  <a:gd name="T14" fmla="*/ 0 w 1"/>
                  <a:gd name="T15" fmla="*/ 0 h 2"/>
                  <a:gd name="T16" fmla="*/ 0 w 1"/>
                  <a:gd name="T17" fmla="*/ 0 h 2"/>
                  <a:gd name="T18" fmla="*/ 0 w 1"/>
                  <a:gd name="T19" fmla="*/ 0 h 2"/>
                  <a:gd name="T20" fmla="*/ 0 w 1"/>
                  <a:gd name="T21" fmla="*/ 0 h 2"/>
                  <a:gd name="T22" fmla="*/ 0 w 1"/>
                  <a:gd name="T23" fmla="*/ 0 h 2"/>
                  <a:gd name="T24" fmla="*/ 0 w 1"/>
                  <a:gd name="T25" fmla="*/ 0 h 2"/>
                  <a:gd name="T26" fmla="*/ 0 w 1"/>
                  <a:gd name="T27" fmla="*/ 0 h 2"/>
                  <a:gd name="T28" fmla="*/ 0 w 1"/>
                  <a:gd name="T29" fmla="*/ 2 h 2"/>
                  <a:gd name="T30" fmla="*/ 0 w 1"/>
                  <a:gd name="T31" fmla="*/ 2 h 2"/>
                  <a:gd name="T32" fmla="*/ 0 w 1"/>
                  <a:gd name="T33" fmla="*/ 2 h 2"/>
                  <a:gd name="T34" fmla="*/ 0 w 1"/>
                  <a:gd name="T35" fmla="*/ 2 h 2"/>
                  <a:gd name="T36" fmla="*/ 0 w 1"/>
                  <a:gd name="T37" fmla="*/ 2 h 2"/>
                  <a:gd name="T38" fmla="*/ 0 w 1"/>
                  <a:gd name="T39" fmla="*/ 2 h 2"/>
                  <a:gd name="T40" fmla="*/ 0 w 1"/>
                  <a:gd name="T41" fmla="*/ 2 h 2"/>
                  <a:gd name="T42" fmla="*/ 0 w 1"/>
                  <a:gd name="T43" fmla="*/ 2 h 2"/>
                  <a:gd name="T44" fmla="*/ 0 w 1"/>
                  <a:gd name="T45" fmla="*/ 0 h 2"/>
                  <a:gd name="T46" fmla="*/ 0 w 1"/>
                  <a:gd name="T47" fmla="*/ 0 h 2"/>
                  <a:gd name="T48" fmla="*/ 0 w 1"/>
                  <a:gd name="T49" fmla="*/ 0 h 2"/>
                  <a:gd name="T50" fmla="*/ 0 w 1"/>
                  <a:gd name="T51" fmla="*/ 0 h 2"/>
                  <a:gd name="T52" fmla="*/ 0 w 1"/>
                  <a:gd name="T53" fmla="*/ 0 h 2"/>
                  <a:gd name="T54" fmla="*/ 0 w 1"/>
                  <a:gd name="T55" fmla="*/ 0 h 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"/>
                  <a:gd name="T85" fmla="*/ 0 h 2"/>
                  <a:gd name="T86" fmla="*/ 1 w 1"/>
                  <a:gd name="T87" fmla="*/ 2 h 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74" name="Freeform 1379"/>
              <p:cNvSpPr>
                <a:spLocks noChangeArrowheads="1"/>
              </p:cNvSpPr>
              <p:nvPr/>
            </p:nvSpPr>
            <p:spPr bwMode="auto">
              <a:xfrm>
                <a:off x="840" y="1595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2 h 4"/>
                  <a:gd name="T4" fmla="*/ 3 w 3"/>
                  <a:gd name="T5" fmla="*/ 2 h 4"/>
                  <a:gd name="T6" fmla="*/ 3 w 3"/>
                  <a:gd name="T7" fmla="*/ 2 h 4"/>
                  <a:gd name="T8" fmla="*/ 3 w 3"/>
                  <a:gd name="T9" fmla="*/ 2 h 4"/>
                  <a:gd name="T10" fmla="*/ 3 w 3"/>
                  <a:gd name="T11" fmla="*/ 2 h 4"/>
                  <a:gd name="T12" fmla="*/ 3 w 3"/>
                  <a:gd name="T13" fmla="*/ 0 h 4"/>
                  <a:gd name="T14" fmla="*/ 3 w 3"/>
                  <a:gd name="T15" fmla="*/ 2 h 4"/>
                  <a:gd name="T16" fmla="*/ 0 w 3"/>
                  <a:gd name="T17" fmla="*/ 2 h 4"/>
                  <a:gd name="T18" fmla="*/ 0 w 3"/>
                  <a:gd name="T19" fmla="*/ 2 h 4"/>
                  <a:gd name="T20" fmla="*/ 0 w 3"/>
                  <a:gd name="T21" fmla="*/ 2 h 4"/>
                  <a:gd name="T22" fmla="*/ 0 w 3"/>
                  <a:gd name="T23" fmla="*/ 2 h 4"/>
                  <a:gd name="T24" fmla="*/ 0 w 3"/>
                  <a:gd name="T25" fmla="*/ 2 h 4"/>
                  <a:gd name="T26" fmla="*/ 0 w 3"/>
                  <a:gd name="T27" fmla="*/ 2 h 4"/>
                  <a:gd name="T28" fmla="*/ 0 w 3"/>
                  <a:gd name="T29" fmla="*/ 2 h 4"/>
                  <a:gd name="T30" fmla="*/ 0 w 3"/>
                  <a:gd name="T31" fmla="*/ 2 h 4"/>
                  <a:gd name="T32" fmla="*/ 0 w 3"/>
                  <a:gd name="T33" fmla="*/ 2 h 4"/>
                  <a:gd name="T34" fmla="*/ 0 w 3"/>
                  <a:gd name="T35" fmla="*/ 2 h 4"/>
                  <a:gd name="T36" fmla="*/ 0 w 3"/>
                  <a:gd name="T37" fmla="*/ 2 h 4"/>
                  <a:gd name="T38" fmla="*/ 0 w 3"/>
                  <a:gd name="T39" fmla="*/ 2 h 4"/>
                  <a:gd name="T40" fmla="*/ 0 w 3"/>
                  <a:gd name="T41" fmla="*/ 2 h 4"/>
                  <a:gd name="T42" fmla="*/ 0 w 3"/>
                  <a:gd name="T43" fmla="*/ 2 h 4"/>
                  <a:gd name="T44" fmla="*/ 0 w 3"/>
                  <a:gd name="T45" fmla="*/ 2 h 4"/>
                  <a:gd name="T46" fmla="*/ 0 w 3"/>
                  <a:gd name="T47" fmla="*/ 4 h 4"/>
                  <a:gd name="T48" fmla="*/ 0 w 3"/>
                  <a:gd name="T49" fmla="*/ 4 h 4"/>
                  <a:gd name="T50" fmla="*/ 0 w 3"/>
                  <a:gd name="T51" fmla="*/ 4 h 4"/>
                  <a:gd name="T52" fmla="*/ 0 w 3"/>
                  <a:gd name="T53" fmla="*/ 4 h 4"/>
                  <a:gd name="T54" fmla="*/ 0 w 3"/>
                  <a:gd name="T55" fmla="*/ 4 h 4"/>
                  <a:gd name="T56" fmla="*/ 0 w 3"/>
                  <a:gd name="T57" fmla="*/ 4 h 4"/>
                  <a:gd name="T58" fmla="*/ 0 w 3"/>
                  <a:gd name="T59" fmla="*/ 4 h 4"/>
                  <a:gd name="T60" fmla="*/ 0 w 3"/>
                  <a:gd name="T61" fmla="*/ 4 h 4"/>
                  <a:gd name="T62" fmla="*/ 0 w 3"/>
                  <a:gd name="T63" fmla="*/ 4 h 4"/>
                  <a:gd name="T64" fmla="*/ 0 w 3"/>
                  <a:gd name="T65" fmla="*/ 4 h 4"/>
                  <a:gd name="T66" fmla="*/ 0 w 3"/>
                  <a:gd name="T67" fmla="*/ 4 h 4"/>
                  <a:gd name="T68" fmla="*/ 0 w 3"/>
                  <a:gd name="T69" fmla="*/ 4 h 4"/>
                  <a:gd name="T70" fmla="*/ 0 w 3"/>
                  <a:gd name="T71" fmla="*/ 2 h 4"/>
                  <a:gd name="T72" fmla="*/ 0 w 3"/>
                  <a:gd name="T73" fmla="*/ 2 h 4"/>
                  <a:gd name="T74" fmla="*/ 0 w 3"/>
                  <a:gd name="T75" fmla="*/ 2 h 4"/>
                  <a:gd name="T76" fmla="*/ 0 w 3"/>
                  <a:gd name="T77" fmla="*/ 2 h 4"/>
                  <a:gd name="T78" fmla="*/ 0 w 3"/>
                  <a:gd name="T79" fmla="*/ 2 h 4"/>
                  <a:gd name="T80" fmla="*/ 0 w 3"/>
                  <a:gd name="T81" fmla="*/ 2 h 4"/>
                  <a:gd name="T82" fmla="*/ 0 w 3"/>
                  <a:gd name="T83" fmla="*/ 2 h 4"/>
                  <a:gd name="T84" fmla="*/ 0 w 3"/>
                  <a:gd name="T85" fmla="*/ 2 h 4"/>
                  <a:gd name="T86" fmla="*/ 0 w 3"/>
                  <a:gd name="T87" fmla="*/ 2 h 4"/>
                  <a:gd name="T88" fmla="*/ 3 w 3"/>
                  <a:gd name="T89" fmla="*/ 2 h 4"/>
                  <a:gd name="T90" fmla="*/ 3 w 3"/>
                  <a:gd name="T91" fmla="*/ 2 h 4"/>
                  <a:gd name="T92" fmla="*/ 3 w 3"/>
                  <a:gd name="T93" fmla="*/ 2 h 4"/>
                  <a:gd name="T94" fmla="*/ 3 w 3"/>
                  <a:gd name="T95" fmla="*/ 2 h 4"/>
                  <a:gd name="T96" fmla="*/ 3 w 3"/>
                  <a:gd name="T97" fmla="*/ 2 h 4"/>
                  <a:gd name="T98" fmla="*/ 3 w 3"/>
                  <a:gd name="T99" fmla="*/ 2 h 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"/>
                  <a:gd name="T151" fmla="*/ 0 h 4"/>
                  <a:gd name="T152" fmla="*/ 3 w 3"/>
                  <a:gd name="T153" fmla="*/ 4 h 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" h="4">
                    <a:moveTo>
                      <a:pt x="3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75" name="Freeform 1380"/>
              <p:cNvSpPr>
                <a:spLocks noChangeArrowheads="1"/>
              </p:cNvSpPr>
              <p:nvPr/>
            </p:nvSpPr>
            <p:spPr bwMode="auto">
              <a:xfrm>
                <a:off x="843" y="1592"/>
                <a:ext cx="1" cy="5"/>
              </a:xfrm>
              <a:custGeom>
                <a:avLst/>
                <a:gdLst>
                  <a:gd name="T0" fmla="*/ 0 w 1"/>
                  <a:gd name="T1" fmla="*/ 3 h 5"/>
                  <a:gd name="T2" fmla="*/ 0 w 1"/>
                  <a:gd name="T3" fmla="*/ 3 h 5"/>
                  <a:gd name="T4" fmla="*/ 0 w 1"/>
                  <a:gd name="T5" fmla="*/ 3 h 5"/>
                  <a:gd name="T6" fmla="*/ 0 w 1"/>
                  <a:gd name="T7" fmla="*/ 3 h 5"/>
                  <a:gd name="T8" fmla="*/ 0 w 1"/>
                  <a:gd name="T9" fmla="*/ 3 h 5"/>
                  <a:gd name="T10" fmla="*/ 0 w 1"/>
                  <a:gd name="T11" fmla="*/ 3 h 5"/>
                  <a:gd name="T12" fmla="*/ 0 w 1"/>
                  <a:gd name="T13" fmla="*/ 3 h 5"/>
                  <a:gd name="T14" fmla="*/ 0 w 1"/>
                  <a:gd name="T15" fmla="*/ 3 h 5"/>
                  <a:gd name="T16" fmla="*/ 0 w 1"/>
                  <a:gd name="T17" fmla="*/ 3 h 5"/>
                  <a:gd name="T18" fmla="*/ 0 w 1"/>
                  <a:gd name="T19" fmla="*/ 3 h 5"/>
                  <a:gd name="T20" fmla="*/ 0 w 1"/>
                  <a:gd name="T21" fmla="*/ 3 h 5"/>
                  <a:gd name="T22" fmla="*/ 0 w 1"/>
                  <a:gd name="T23" fmla="*/ 3 h 5"/>
                  <a:gd name="T24" fmla="*/ 0 w 1"/>
                  <a:gd name="T25" fmla="*/ 3 h 5"/>
                  <a:gd name="T26" fmla="*/ 0 w 1"/>
                  <a:gd name="T27" fmla="*/ 0 h 5"/>
                  <a:gd name="T28" fmla="*/ 0 w 1"/>
                  <a:gd name="T29" fmla="*/ 0 h 5"/>
                  <a:gd name="T30" fmla="*/ 0 w 1"/>
                  <a:gd name="T31" fmla="*/ 0 h 5"/>
                  <a:gd name="T32" fmla="*/ 0 w 1"/>
                  <a:gd name="T33" fmla="*/ 0 h 5"/>
                  <a:gd name="T34" fmla="*/ 0 w 1"/>
                  <a:gd name="T35" fmla="*/ 0 h 5"/>
                  <a:gd name="T36" fmla="*/ 0 w 1"/>
                  <a:gd name="T37" fmla="*/ 0 h 5"/>
                  <a:gd name="T38" fmla="*/ 0 w 1"/>
                  <a:gd name="T39" fmla="*/ 0 h 5"/>
                  <a:gd name="T40" fmla="*/ 0 w 1"/>
                  <a:gd name="T41" fmla="*/ 3 h 5"/>
                  <a:gd name="T42" fmla="*/ 0 w 1"/>
                  <a:gd name="T43" fmla="*/ 3 h 5"/>
                  <a:gd name="T44" fmla="*/ 0 w 1"/>
                  <a:gd name="T45" fmla="*/ 3 h 5"/>
                  <a:gd name="T46" fmla="*/ 0 w 1"/>
                  <a:gd name="T47" fmla="*/ 3 h 5"/>
                  <a:gd name="T48" fmla="*/ 0 w 1"/>
                  <a:gd name="T49" fmla="*/ 3 h 5"/>
                  <a:gd name="T50" fmla="*/ 0 w 1"/>
                  <a:gd name="T51" fmla="*/ 3 h 5"/>
                  <a:gd name="T52" fmla="*/ 0 w 1"/>
                  <a:gd name="T53" fmla="*/ 3 h 5"/>
                  <a:gd name="T54" fmla="*/ 0 w 1"/>
                  <a:gd name="T55" fmla="*/ 3 h 5"/>
                  <a:gd name="T56" fmla="*/ 0 w 1"/>
                  <a:gd name="T57" fmla="*/ 3 h 5"/>
                  <a:gd name="T58" fmla="*/ 0 w 1"/>
                  <a:gd name="T59" fmla="*/ 3 h 5"/>
                  <a:gd name="T60" fmla="*/ 0 w 1"/>
                  <a:gd name="T61" fmla="*/ 3 h 5"/>
                  <a:gd name="T62" fmla="*/ 0 w 1"/>
                  <a:gd name="T63" fmla="*/ 3 h 5"/>
                  <a:gd name="T64" fmla="*/ 0 w 1"/>
                  <a:gd name="T65" fmla="*/ 3 h 5"/>
                  <a:gd name="T66" fmla="*/ 0 w 1"/>
                  <a:gd name="T67" fmla="*/ 5 h 5"/>
                  <a:gd name="T68" fmla="*/ 0 w 1"/>
                  <a:gd name="T69" fmla="*/ 5 h 5"/>
                  <a:gd name="T70" fmla="*/ 0 w 1"/>
                  <a:gd name="T71" fmla="*/ 5 h 5"/>
                  <a:gd name="T72" fmla="*/ 0 w 1"/>
                  <a:gd name="T73" fmla="*/ 5 h 5"/>
                  <a:gd name="T74" fmla="*/ 0 w 1"/>
                  <a:gd name="T75" fmla="*/ 5 h 5"/>
                  <a:gd name="T76" fmla="*/ 0 w 1"/>
                  <a:gd name="T77" fmla="*/ 5 h 5"/>
                  <a:gd name="T78" fmla="*/ 0 w 1"/>
                  <a:gd name="T79" fmla="*/ 5 h 5"/>
                  <a:gd name="T80" fmla="*/ 0 w 1"/>
                  <a:gd name="T81" fmla="*/ 5 h 5"/>
                  <a:gd name="T82" fmla="*/ 0 w 1"/>
                  <a:gd name="T83" fmla="*/ 5 h 5"/>
                  <a:gd name="T84" fmla="*/ 0 w 1"/>
                  <a:gd name="T85" fmla="*/ 3 h 5"/>
                  <a:gd name="T86" fmla="*/ 0 w 1"/>
                  <a:gd name="T87" fmla="*/ 3 h 5"/>
                  <a:gd name="T88" fmla="*/ 0 w 1"/>
                  <a:gd name="T89" fmla="*/ 3 h 5"/>
                  <a:gd name="T90" fmla="*/ 0 w 1"/>
                  <a:gd name="T91" fmla="*/ 3 h 5"/>
                  <a:gd name="T92" fmla="*/ 0 w 1"/>
                  <a:gd name="T93" fmla="*/ 3 h 5"/>
                  <a:gd name="T94" fmla="*/ 0 w 1"/>
                  <a:gd name="T95" fmla="*/ 3 h 5"/>
                  <a:gd name="T96" fmla="*/ 0 w 1"/>
                  <a:gd name="T97" fmla="*/ 3 h 5"/>
                  <a:gd name="T98" fmla="*/ 0 w 1"/>
                  <a:gd name="T99" fmla="*/ 3 h 5"/>
                  <a:gd name="T100" fmla="*/ 0 w 1"/>
                  <a:gd name="T101" fmla="*/ 3 h 5"/>
                  <a:gd name="T102" fmla="*/ 0 w 1"/>
                  <a:gd name="T103" fmla="*/ 3 h 5"/>
                  <a:gd name="T104" fmla="*/ 0 w 1"/>
                  <a:gd name="T105" fmla="*/ 3 h 5"/>
                  <a:gd name="T106" fmla="*/ 0 w 1"/>
                  <a:gd name="T107" fmla="*/ 3 h 5"/>
                  <a:gd name="T108" fmla="*/ 0 w 1"/>
                  <a:gd name="T109" fmla="*/ 3 h 5"/>
                  <a:gd name="T110" fmla="*/ 0 w 1"/>
                  <a:gd name="T111" fmla="*/ 3 h 5"/>
                  <a:gd name="T112" fmla="*/ 0 w 1"/>
                  <a:gd name="T113" fmla="*/ 3 h 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"/>
                  <a:gd name="T172" fmla="*/ 0 h 5"/>
                  <a:gd name="T173" fmla="*/ 1 w 1"/>
                  <a:gd name="T174" fmla="*/ 5 h 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" h="5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76" name="Freeform 1381"/>
              <p:cNvSpPr>
                <a:spLocks noChangeArrowheads="1"/>
              </p:cNvSpPr>
              <p:nvPr/>
            </p:nvSpPr>
            <p:spPr bwMode="auto">
              <a:xfrm>
                <a:off x="843" y="158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77" name="Freeform 1382"/>
              <p:cNvSpPr>
                <a:spLocks noChangeArrowheads="1"/>
              </p:cNvSpPr>
              <p:nvPr/>
            </p:nvSpPr>
            <p:spPr bwMode="auto">
              <a:xfrm>
                <a:off x="845" y="1583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0 h 2"/>
                  <a:gd name="T14" fmla="*/ 0 w 1"/>
                  <a:gd name="T15" fmla="*/ 0 h 2"/>
                  <a:gd name="T16" fmla="*/ 0 w 1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2"/>
                  <a:gd name="T29" fmla="*/ 1 w 1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78" name="Freeform 1383"/>
              <p:cNvSpPr>
                <a:spLocks noEditPoints="1" noChangeArrowheads="1"/>
              </p:cNvSpPr>
              <p:nvPr/>
            </p:nvSpPr>
            <p:spPr bwMode="auto">
              <a:xfrm>
                <a:off x="828" y="1526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0 h 2"/>
                  <a:gd name="T4" fmla="*/ 0 w 5"/>
                  <a:gd name="T5" fmla="*/ 0 h 2"/>
                  <a:gd name="T6" fmla="*/ 0 w 5"/>
                  <a:gd name="T7" fmla="*/ 0 h 2"/>
                  <a:gd name="T8" fmla="*/ 3 w 5"/>
                  <a:gd name="T9" fmla="*/ 0 h 2"/>
                  <a:gd name="T10" fmla="*/ 3 w 5"/>
                  <a:gd name="T11" fmla="*/ 0 h 2"/>
                  <a:gd name="T12" fmla="*/ 3 w 5"/>
                  <a:gd name="T13" fmla="*/ 0 h 2"/>
                  <a:gd name="T14" fmla="*/ 3 w 5"/>
                  <a:gd name="T15" fmla="*/ 0 h 2"/>
                  <a:gd name="T16" fmla="*/ 3 w 5"/>
                  <a:gd name="T17" fmla="*/ 0 h 2"/>
                  <a:gd name="T18" fmla="*/ 3 w 5"/>
                  <a:gd name="T19" fmla="*/ 2 h 2"/>
                  <a:gd name="T20" fmla="*/ 3 w 5"/>
                  <a:gd name="T21" fmla="*/ 2 h 2"/>
                  <a:gd name="T22" fmla="*/ 3 w 5"/>
                  <a:gd name="T23" fmla="*/ 0 h 2"/>
                  <a:gd name="T24" fmla="*/ 3 w 5"/>
                  <a:gd name="T25" fmla="*/ 0 h 2"/>
                  <a:gd name="T26" fmla="*/ 3 w 5"/>
                  <a:gd name="T27" fmla="*/ 0 h 2"/>
                  <a:gd name="T28" fmla="*/ 3 w 5"/>
                  <a:gd name="T29" fmla="*/ 0 h 2"/>
                  <a:gd name="T30" fmla="*/ 3 w 5"/>
                  <a:gd name="T31" fmla="*/ 0 h 2"/>
                  <a:gd name="T32" fmla="*/ 3 w 5"/>
                  <a:gd name="T33" fmla="*/ 0 h 2"/>
                  <a:gd name="T34" fmla="*/ 3 w 5"/>
                  <a:gd name="T35" fmla="*/ 0 h 2"/>
                  <a:gd name="T36" fmla="*/ 3 w 5"/>
                  <a:gd name="T37" fmla="*/ 2 h 2"/>
                  <a:gd name="T38" fmla="*/ 3 w 5"/>
                  <a:gd name="T39" fmla="*/ 2 h 2"/>
                  <a:gd name="T40" fmla="*/ 5 w 5"/>
                  <a:gd name="T41" fmla="*/ 2 h 2"/>
                  <a:gd name="T42" fmla="*/ 5 w 5"/>
                  <a:gd name="T43" fmla="*/ 0 h 2"/>
                  <a:gd name="T44" fmla="*/ 3 w 5"/>
                  <a:gd name="T45" fmla="*/ 0 h 2"/>
                  <a:gd name="T46" fmla="*/ 3 w 5"/>
                  <a:gd name="T47" fmla="*/ 0 h 2"/>
                  <a:gd name="T48" fmla="*/ 3 w 5"/>
                  <a:gd name="T49" fmla="*/ 0 h 2"/>
                  <a:gd name="T50" fmla="*/ 3 w 5"/>
                  <a:gd name="T51" fmla="*/ 0 h 2"/>
                  <a:gd name="T52" fmla="*/ 3 w 5"/>
                  <a:gd name="T53" fmla="*/ 0 h 2"/>
                  <a:gd name="T54" fmla="*/ 3 w 5"/>
                  <a:gd name="T55" fmla="*/ 0 h 2"/>
                  <a:gd name="T56" fmla="*/ 3 w 5"/>
                  <a:gd name="T57" fmla="*/ 0 h 2"/>
                  <a:gd name="T58" fmla="*/ 3 w 5"/>
                  <a:gd name="T59" fmla="*/ 0 h 2"/>
                  <a:gd name="T60" fmla="*/ 3 w 5"/>
                  <a:gd name="T61" fmla="*/ 0 h 2"/>
                  <a:gd name="T62" fmla="*/ 3 w 5"/>
                  <a:gd name="T63" fmla="*/ 0 h 2"/>
                  <a:gd name="T64" fmla="*/ 3 w 5"/>
                  <a:gd name="T65" fmla="*/ 0 h 2"/>
                  <a:gd name="T66" fmla="*/ 3 w 5"/>
                  <a:gd name="T67" fmla="*/ 0 h 2"/>
                  <a:gd name="T68" fmla="*/ 3 w 5"/>
                  <a:gd name="T69" fmla="*/ 0 h 2"/>
                  <a:gd name="T70" fmla="*/ 0 w 5"/>
                  <a:gd name="T71" fmla="*/ 0 h 2"/>
                  <a:gd name="T72" fmla="*/ 0 w 5"/>
                  <a:gd name="T73" fmla="*/ 0 h 2"/>
                  <a:gd name="T74" fmla="*/ 3 w 5"/>
                  <a:gd name="T75" fmla="*/ 0 h 2"/>
                  <a:gd name="T76" fmla="*/ 3 w 5"/>
                  <a:gd name="T77" fmla="*/ 0 h 2"/>
                  <a:gd name="T78" fmla="*/ 3 w 5"/>
                  <a:gd name="T79" fmla="*/ 0 h 2"/>
                  <a:gd name="T80" fmla="*/ 3 w 5"/>
                  <a:gd name="T81" fmla="*/ 0 h 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"/>
                  <a:gd name="T124" fmla="*/ 0 h 2"/>
                  <a:gd name="T125" fmla="*/ 5 w 5"/>
                  <a:gd name="T126" fmla="*/ 2 h 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" h="2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79" name="Freeform 1384"/>
              <p:cNvSpPr>
                <a:spLocks noChangeArrowheads="1"/>
              </p:cNvSpPr>
              <p:nvPr/>
            </p:nvSpPr>
            <p:spPr bwMode="auto">
              <a:xfrm>
                <a:off x="831" y="1526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2 w 2"/>
                  <a:gd name="T17" fmla="*/ 0 h 1"/>
                  <a:gd name="T18" fmla="*/ 2 w 2"/>
                  <a:gd name="T19" fmla="*/ 0 h 1"/>
                  <a:gd name="T20" fmla="*/ 2 w 2"/>
                  <a:gd name="T21" fmla="*/ 0 h 1"/>
                  <a:gd name="T22" fmla="*/ 2 w 2"/>
                  <a:gd name="T23" fmla="*/ 0 h 1"/>
                  <a:gd name="T24" fmla="*/ 2 w 2"/>
                  <a:gd name="T25" fmla="*/ 0 h 1"/>
                  <a:gd name="T26" fmla="*/ 2 w 2"/>
                  <a:gd name="T27" fmla="*/ 0 h 1"/>
                  <a:gd name="T28" fmla="*/ 2 w 2"/>
                  <a:gd name="T29" fmla="*/ 0 h 1"/>
                  <a:gd name="T30" fmla="*/ 2 w 2"/>
                  <a:gd name="T31" fmla="*/ 0 h 1"/>
                  <a:gd name="T32" fmla="*/ 2 w 2"/>
                  <a:gd name="T33" fmla="*/ 0 h 1"/>
                  <a:gd name="T34" fmla="*/ 2 w 2"/>
                  <a:gd name="T35" fmla="*/ 0 h 1"/>
                  <a:gd name="T36" fmla="*/ 2 w 2"/>
                  <a:gd name="T37" fmla="*/ 0 h 1"/>
                  <a:gd name="T38" fmla="*/ 2 w 2"/>
                  <a:gd name="T39" fmla="*/ 0 h 1"/>
                  <a:gd name="T40" fmla="*/ 2 w 2"/>
                  <a:gd name="T41" fmla="*/ 0 h 1"/>
                  <a:gd name="T42" fmla="*/ 2 w 2"/>
                  <a:gd name="T43" fmla="*/ 0 h 1"/>
                  <a:gd name="T44" fmla="*/ 2 w 2"/>
                  <a:gd name="T45" fmla="*/ 0 h 1"/>
                  <a:gd name="T46" fmla="*/ 2 w 2"/>
                  <a:gd name="T47" fmla="*/ 0 h 1"/>
                  <a:gd name="T48" fmla="*/ 2 w 2"/>
                  <a:gd name="T49" fmla="*/ 0 h 1"/>
                  <a:gd name="T50" fmla="*/ 2 w 2"/>
                  <a:gd name="T51" fmla="*/ 0 h 1"/>
                  <a:gd name="T52" fmla="*/ 2 w 2"/>
                  <a:gd name="T53" fmla="*/ 0 h 1"/>
                  <a:gd name="T54" fmla="*/ 0 w 2"/>
                  <a:gd name="T55" fmla="*/ 0 h 1"/>
                  <a:gd name="T56" fmla="*/ 0 w 2"/>
                  <a:gd name="T57" fmla="*/ 0 h 1"/>
                  <a:gd name="T58" fmla="*/ 0 w 2"/>
                  <a:gd name="T59" fmla="*/ 0 h 1"/>
                  <a:gd name="T60" fmla="*/ 0 w 2"/>
                  <a:gd name="T61" fmla="*/ 0 h 1"/>
                  <a:gd name="T62" fmla="*/ 0 w 2"/>
                  <a:gd name="T63" fmla="*/ 0 h 1"/>
                  <a:gd name="T64" fmla="*/ 0 w 2"/>
                  <a:gd name="T65" fmla="*/ 0 h 1"/>
                  <a:gd name="T66" fmla="*/ 0 w 2"/>
                  <a:gd name="T67" fmla="*/ 0 h 1"/>
                  <a:gd name="T68" fmla="*/ 0 w 2"/>
                  <a:gd name="T69" fmla="*/ 0 h 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"/>
                  <a:gd name="T106" fmla="*/ 0 h 1"/>
                  <a:gd name="T107" fmla="*/ 2 w 2"/>
                  <a:gd name="T108" fmla="*/ 1 h 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80" name="Freeform 1385"/>
              <p:cNvSpPr>
                <a:spLocks noChangeArrowheads="1"/>
              </p:cNvSpPr>
              <p:nvPr/>
            </p:nvSpPr>
            <p:spPr bwMode="auto">
              <a:xfrm>
                <a:off x="838" y="153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0 h 2"/>
                  <a:gd name="T16" fmla="*/ 0 w 2"/>
                  <a:gd name="T17" fmla="*/ 0 h 2"/>
                  <a:gd name="T18" fmla="*/ 0 w 2"/>
                  <a:gd name="T19" fmla="*/ 0 h 2"/>
                  <a:gd name="T20" fmla="*/ 0 w 2"/>
                  <a:gd name="T21" fmla="*/ 0 h 2"/>
                  <a:gd name="T22" fmla="*/ 0 w 2"/>
                  <a:gd name="T23" fmla="*/ 0 h 2"/>
                  <a:gd name="T24" fmla="*/ 2 w 2"/>
                  <a:gd name="T25" fmla="*/ 0 h 2"/>
                  <a:gd name="T26" fmla="*/ 2 w 2"/>
                  <a:gd name="T27" fmla="*/ 0 h 2"/>
                  <a:gd name="T28" fmla="*/ 2 w 2"/>
                  <a:gd name="T29" fmla="*/ 0 h 2"/>
                  <a:gd name="T30" fmla="*/ 2 w 2"/>
                  <a:gd name="T31" fmla="*/ 0 h 2"/>
                  <a:gd name="T32" fmla="*/ 2 w 2"/>
                  <a:gd name="T33" fmla="*/ 0 h 2"/>
                  <a:gd name="T34" fmla="*/ 2 w 2"/>
                  <a:gd name="T35" fmla="*/ 0 h 2"/>
                  <a:gd name="T36" fmla="*/ 2 w 2"/>
                  <a:gd name="T37" fmla="*/ 0 h 2"/>
                  <a:gd name="T38" fmla="*/ 2 w 2"/>
                  <a:gd name="T39" fmla="*/ 0 h 2"/>
                  <a:gd name="T40" fmla="*/ 2 w 2"/>
                  <a:gd name="T41" fmla="*/ 0 h 2"/>
                  <a:gd name="T42" fmla="*/ 2 w 2"/>
                  <a:gd name="T43" fmla="*/ 0 h 2"/>
                  <a:gd name="T44" fmla="*/ 2 w 2"/>
                  <a:gd name="T45" fmla="*/ 0 h 2"/>
                  <a:gd name="T46" fmla="*/ 2 w 2"/>
                  <a:gd name="T47" fmla="*/ 0 h 2"/>
                  <a:gd name="T48" fmla="*/ 2 w 2"/>
                  <a:gd name="T49" fmla="*/ 0 h 2"/>
                  <a:gd name="T50" fmla="*/ 2 w 2"/>
                  <a:gd name="T51" fmla="*/ 0 h 2"/>
                  <a:gd name="T52" fmla="*/ 2 w 2"/>
                  <a:gd name="T53" fmla="*/ 0 h 2"/>
                  <a:gd name="T54" fmla="*/ 2 w 2"/>
                  <a:gd name="T55" fmla="*/ 0 h 2"/>
                  <a:gd name="T56" fmla="*/ 2 w 2"/>
                  <a:gd name="T57" fmla="*/ 0 h 2"/>
                  <a:gd name="T58" fmla="*/ 2 w 2"/>
                  <a:gd name="T59" fmla="*/ 0 h 2"/>
                  <a:gd name="T60" fmla="*/ 0 w 2"/>
                  <a:gd name="T61" fmla="*/ 0 h 2"/>
                  <a:gd name="T62" fmla="*/ 0 w 2"/>
                  <a:gd name="T63" fmla="*/ 0 h 2"/>
                  <a:gd name="T64" fmla="*/ 0 w 2"/>
                  <a:gd name="T65" fmla="*/ 0 h 2"/>
                  <a:gd name="T66" fmla="*/ 0 w 2"/>
                  <a:gd name="T67" fmla="*/ 0 h 2"/>
                  <a:gd name="T68" fmla="*/ 0 w 2"/>
                  <a:gd name="T69" fmla="*/ 0 h 2"/>
                  <a:gd name="T70" fmla="*/ 0 w 2"/>
                  <a:gd name="T71" fmla="*/ 0 h 2"/>
                  <a:gd name="T72" fmla="*/ 0 w 2"/>
                  <a:gd name="T73" fmla="*/ 0 h 2"/>
                  <a:gd name="T74" fmla="*/ 0 w 2"/>
                  <a:gd name="T75" fmla="*/ 0 h 2"/>
                  <a:gd name="T76" fmla="*/ 0 w 2"/>
                  <a:gd name="T77" fmla="*/ 0 h 2"/>
                  <a:gd name="T78" fmla="*/ 0 w 2"/>
                  <a:gd name="T79" fmla="*/ 0 h 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"/>
                  <a:gd name="T121" fmla="*/ 0 h 2"/>
                  <a:gd name="T122" fmla="*/ 2 w 2"/>
                  <a:gd name="T123" fmla="*/ 2 h 2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81" name="Freeform 1386"/>
              <p:cNvSpPr>
                <a:spLocks noChangeArrowheads="1"/>
              </p:cNvSpPr>
              <p:nvPr/>
            </p:nvSpPr>
            <p:spPr bwMode="auto">
              <a:xfrm>
                <a:off x="836" y="153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82" name="Freeform 1387"/>
              <p:cNvSpPr>
                <a:spLocks noChangeArrowheads="1"/>
              </p:cNvSpPr>
              <p:nvPr/>
            </p:nvSpPr>
            <p:spPr bwMode="auto">
              <a:xfrm>
                <a:off x="838" y="152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83" name="Freeform 1388"/>
              <p:cNvSpPr>
                <a:spLocks noChangeArrowheads="1"/>
              </p:cNvSpPr>
              <p:nvPr/>
            </p:nvSpPr>
            <p:spPr bwMode="auto">
              <a:xfrm>
                <a:off x="838" y="152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84" name="Rectangle 1389"/>
              <p:cNvSpPr>
                <a:spLocks noChangeArrowheads="1"/>
              </p:cNvSpPr>
              <p:nvPr/>
            </p:nvSpPr>
            <p:spPr bwMode="auto">
              <a:xfrm>
                <a:off x="838" y="1528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85" name="Freeform 1390"/>
              <p:cNvSpPr>
                <a:spLocks noChangeArrowheads="1"/>
              </p:cNvSpPr>
              <p:nvPr/>
            </p:nvSpPr>
            <p:spPr bwMode="auto">
              <a:xfrm>
                <a:off x="840" y="1528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3 h 3"/>
                  <a:gd name="T8" fmla="*/ 0 w 1"/>
                  <a:gd name="T9" fmla="*/ 0 h 3"/>
                  <a:gd name="T10" fmla="*/ 0 w 1"/>
                  <a:gd name="T11" fmla="*/ 3 h 3"/>
                  <a:gd name="T12" fmla="*/ 0 w 1"/>
                  <a:gd name="T13" fmla="*/ 0 h 3"/>
                  <a:gd name="T14" fmla="*/ 0 w 1"/>
                  <a:gd name="T15" fmla="*/ 0 h 3"/>
                  <a:gd name="T16" fmla="*/ 0 w 1"/>
                  <a:gd name="T17" fmla="*/ 0 h 3"/>
                  <a:gd name="T18" fmla="*/ 0 w 1"/>
                  <a:gd name="T19" fmla="*/ 0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0 h 3"/>
                  <a:gd name="T26" fmla="*/ 0 w 1"/>
                  <a:gd name="T27" fmla="*/ 0 h 3"/>
                  <a:gd name="T28" fmla="*/ 0 w 1"/>
                  <a:gd name="T29" fmla="*/ 0 h 3"/>
                  <a:gd name="T30" fmla="*/ 0 w 1"/>
                  <a:gd name="T31" fmla="*/ 0 h 3"/>
                  <a:gd name="T32" fmla="*/ 0 w 1"/>
                  <a:gd name="T33" fmla="*/ 0 h 3"/>
                  <a:gd name="T34" fmla="*/ 0 w 1"/>
                  <a:gd name="T35" fmla="*/ 0 h 3"/>
                  <a:gd name="T36" fmla="*/ 0 w 1"/>
                  <a:gd name="T37" fmla="*/ 0 h 3"/>
                  <a:gd name="T38" fmla="*/ 0 w 1"/>
                  <a:gd name="T39" fmla="*/ 0 h 3"/>
                  <a:gd name="T40" fmla="*/ 0 w 1"/>
                  <a:gd name="T41" fmla="*/ 0 h 3"/>
                  <a:gd name="T42" fmla="*/ 0 w 1"/>
                  <a:gd name="T43" fmla="*/ 0 h 3"/>
                  <a:gd name="T44" fmla="*/ 0 w 1"/>
                  <a:gd name="T45" fmla="*/ 0 h 3"/>
                  <a:gd name="T46" fmla="*/ 0 w 1"/>
                  <a:gd name="T47" fmla="*/ 0 h 3"/>
                  <a:gd name="T48" fmla="*/ 0 w 1"/>
                  <a:gd name="T49" fmla="*/ 0 h 3"/>
                  <a:gd name="T50" fmla="*/ 0 w 1"/>
                  <a:gd name="T51" fmla="*/ 0 h 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"/>
                  <a:gd name="T79" fmla="*/ 0 h 3"/>
                  <a:gd name="T80" fmla="*/ 1 w 1"/>
                  <a:gd name="T81" fmla="*/ 3 h 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86" name="Freeform 1391"/>
              <p:cNvSpPr>
                <a:spLocks noChangeArrowheads="1"/>
              </p:cNvSpPr>
              <p:nvPr/>
            </p:nvSpPr>
            <p:spPr bwMode="auto">
              <a:xfrm>
                <a:off x="840" y="153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87" name="Freeform 1392"/>
              <p:cNvSpPr>
                <a:spLocks noChangeArrowheads="1"/>
              </p:cNvSpPr>
              <p:nvPr/>
            </p:nvSpPr>
            <p:spPr bwMode="auto">
              <a:xfrm>
                <a:off x="840" y="1528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0 h 3"/>
                  <a:gd name="T14" fmla="*/ 0 w 1"/>
                  <a:gd name="T15" fmla="*/ 0 h 3"/>
                  <a:gd name="T16" fmla="*/ 0 w 1"/>
                  <a:gd name="T17" fmla="*/ 3 h 3"/>
                  <a:gd name="T18" fmla="*/ 0 w 1"/>
                  <a:gd name="T19" fmla="*/ 3 h 3"/>
                  <a:gd name="T20" fmla="*/ 0 w 1"/>
                  <a:gd name="T21" fmla="*/ 3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3"/>
                  <a:gd name="T35" fmla="*/ 1 w 1"/>
                  <a:gd name="T36" fmla="*/ 3 h 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88" name="Rectangle 1393"/>
              <p:cNvSpPr>
                <a:spLocks noChangeArrowheads="1"/>
              </p:cNvSpPr>
              <p:nvPr/>
            </p:nvSpPr>
            <p:spPr bwMode="auto">
              <a:xfrm>
                <a:off x="840" y="1528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89" name="Freeform 1394"/>
              <p:cNvSpPr>
                <a:spLocks noChangeArrowheads="1"/>
              </p:cNvSpPr>
              <p:nvPr/>
            </p:nvSpPr>
            <p:spPr bwMode="auto">
              <a:xfrm>
                <a:off x="840" y="1531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3 w 3"/>
                  <a:gd name="T13" fmla="*/ 0 h 1"/>
                  <a:gd name="T14" fmla="*/ 3 w 3"/>
                  <a:gd name="T15" fmla="*/ 0 h 1"/>
                  <a:gd name="T16" fmla="*/ 3 w 3"/>
                  <a:gd name="T17" fmla="*/ 0 h 1"/>
                  <a:gd name="T18" fmla="*/ 3 w 3"/>
                  <a:gd name="T19" fmla="*/ 0 h 1"/>
                  <a:gd name="T20" fmla="*/ 3 w 3"/>
                  <a:gd name="T21" fmla="*/ 0 h 1"/>
                  <a:gd name="T22" fmla="*/ 0 w 3"/>
                  <a:gd name="T23" fmla="*/ 0 h 1"/>
                  <a:gd name="T24" fmla="*/ 0 w 3"/>
                  <a:gd name="T25" fmla="*/ 0 h 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1"/>
                  <a:gd name="T41" fmla="*/ 3 w 3"/>
                  <a:gd name="T42" fmla="*/ 1 h 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90" name="Freeform 1395"/>
              <p:cNvSpPr>
                <a:spLocks noChangeArrowheads="1"/>
              </p:cNvSpPr>
              <p:nvPr/>
            </p:nvSpPr>
            <p:spPr bwMode="auto">
              <a:xfrm>
                <a:off x="840" y="153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91" name="Freeform 1396"/>
              <p:cNvSpPr>
                <a:spLocks noChangeArrowheads="1"/>
              </p:cNvSpPr>
              <p:nvPr/>
            </p:nvSpPr>
            <p:spPr bwMode="auto">
              <a:xfrm>
                <a:off x="838" y="152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92" name="Freeform 1397"/>
              <p:cNvSpPr>
                <a:spLocks noChangeArrowheads="1"/>
              </p:cNvSpPr>
              <p:nvPr/>
            </p:nvSpPr>
            <p:spPr bwMode="auto">
              <a:xfrm>
                <a:off x="843" y="153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93" name="Freeform 1398"/>
              <p:cNvSpPr>
                <a:spLocks noChangeArrowheads="1"/>
              </p:cNvSpPr>
              <p:nvPr/>
            </p:nvSpPr>
            <p:spPr bwMode="auto">
              <a:xfrm>
                <a:off x="845" y="153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2 w 2"/>
                  <a:gd name="T25" fmla="*/ 2 h 2"/>
                  <a:gd name="T26" fmla="*/ 2 w 2"/>
                  <a:gd name="T27" fmla="*/ 2 h 2"/>
                  <a:gd name="T28" fmla="*/ 2 w 2"/>
                  <a:gd name="T29" fmla="*/ 2 h 2"/>
                  <a:gd name="T30" fmla="*/ 2 w 2"/>
                  <a:gd name="T31" fmla="*/ 2 h 2"/>
                  <a:gd name="T32" fmla="*/ 2 w 2"/>
                  <a:gd name="T33" fmla="*/ 2 h 2"/>
                  <a:gd name="T34" fmla="*/ 2 w 2"/>
                  <a:gd name="T35" fmla="*/ 2 h 2"/>
                  <a:gd name="T36" fmla="*/ 2 w 2"/>
                  <a:gd name="T37" fmla="*/ 2 h 2"/>
                  <a:gd name="T38" fmla="*/ 2 w 2"/>
                  <a:gd name="T39" fmla="*/ 2 h 2"/>
                  <a:gd name="T40" fmla="*/ 2 w 2"/>
                  <a:gd name="T41" fmla="*/ 2 h 2"/>
                  <a:gd name="T42" fmla="*/ 2 w 2"/>
                  <a:gd name="T43" fmla="*/ 2 h 2"/>
                  <a:gd name="T44" fmla="*/ 2 w 2"/>
                  <a:gd name="T45" fmla="*/ 2 h 2"/>
                  <a:gd name="T46" fmla="*/ 2 w 2"/>
                  <a:gd name="T47" fmla="*/ 2 h 2"/>
                  <a:gd name="T48" fmla="*/ 2 w 2"/>
                  <a:gd name="T49" fmla="*/ 0 h 2"/>
                  <a:gd name="T50" fmla="*/ 2 w 2"/>
                  <a:gd name="T51" fmla="*/ 2 h 2"/>
                  <a:gd name="T52" fmla="*/ 2 w 2"/>
                  <a:gd name="T53" fmla="*/ 2 h 2"/>
                  <a:gd name="T54" fmla="*/ 2 w 2"/>
                  <a:gd name="T55" fmla="*/ 2 h 2"/>
                  <a:gd name="T56" fmla="*/ 2 w 2"/>
                  <a:gd name="T57" fmla="*/ 0 h 2"/>
                  <a:gd name="T58" fmla="*/ 2 w 2"/>
                  <a:gd name="T59" fmla="*/ 0 h 2"/>
                  <a:gd name="T60" fmla="*/ 2 w 2"/>
                  <a:gd name="T61" fmla="*/ 0 h 2"/>
                  <a:gd name="T62" fmla="*/ 2 w 2"/>
                  <a:gd name="T63" fmla="*/ 0 h 2"/>
                  <a:gd name="T64" fmla="*/ 2 w 2"/>
                  <a:gd name="T65" fmla="*/ 0 h 2"/>
                  <a:gd name="T66" fmla="*/ 2 w 2"/>
                  <a:gd name="T67" fmla="*/ 0 h 2"/>
                  <a:gd name="T68" fmla="*/ 2 w 2"/>
                  <a:gd name="T69" fmla="*/ 0 h 2"/>
                  <a:gd name="T70" fmla="*/ 2 w 2"/>
                  <a:gd name="T71" fmla="*/ 0 h 2"/>
                  <a:gd name="T72" fmla="*/ 2 w 2"/>
                  <a:gd name="T73" fmla="*/ 0 h 2"/>
                  <a:gd name="T74" fmla="*/ 2 w 2"/>
                  <a:gd name="T75" fmla="*/ 0 h 2"/>
                  <a:gd name="T76" fmla="*/ 2 w 2"/>
                  <a:gd name="T77" fmla="*/ 0 h 2"/>
                  <a:gd name="T78" fmla="*/ 2 w 2"/>
                  <a:gd name="T79" fmla="*/ 0 h 2"/>
                  <a:gd name="T80" fmla="*/ 2 w 2"/>
                  <a:gd name="T81" fmla="*/ 0 h 2"/>
                  <a:gd name="T82" fmla="*/ 2 w 2"/>
                  <a:gd name="T83" fmla="*/ 0 h 2"/>
                  <a:gd name="T84" fmla="*/ 2 w 2"/>
                  <a:gd name="T85" fmla="*/ 2 h 2"/>
                  <a:gd name="T86" fmla="*/ 2 w 2"/>
                  <a:gd name="T87" fmla="*/ 2 h 2"/>
                  <a:gd name="T88" fmla="*/ 2 w 2"/>
                  <a:gd name="T89" fmla="*/ 2 h 2"/>
                  <a:gd name="T90" fmla="*/ 0 w 2"/>
                  <a:gd name="T91" fmla="*/ 2 h 2"/>
                  <a:gd name="T92" fmla="*/ 0 w 2"/>
                  <a:gd name="T93" fmla="*/ 2 h 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"/>
                  <a:gd name="T142" fmla="*/ 0 h 2"/>
                  <a:gd name="T143" fmla="*/ 2 w 2"/>
                  <a:gd name="T144" fmla="*/ 2 h 2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94" name="Freeform 1399"/>
              <p:cNvSpPr>
                <a:spLocks noChangeArrowheads="1"/>
              </p:cNvSpPr>
              <p:nvPr/>
            </p:nvSpPr>
            <p:spPr bwMode="auto">
              <a:xfrm>
                <a:off x="847" y="153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"/>
                  <a:gd name="T61" fmla="*/ 0 h 1"/>
                  <a:gd name="T62" fmla="*/ 1 w 1"/>
                  <a:gd name="T63" fmla="*/ 1 h 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95" name="Rectangle 1400"/>
              <p:cNvSpPr>
                <a:spLocks noChangeArrowheads="1"/>
              </p:cNvSpPr>
              <p:nvPr/>
            </p:nvSpPr>
            <p:spPr bwMode="auto">
              <a:xfrm>
                <a:off x="847" y="1533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96" name="Freeform 1401"/>
              <p:cNvSpPr>
                <a:spLocks noChangeArrowheads="1"/>
              </p:cNvSpPr>
              <p:nvPr/>
            </p:nvSpPr>
            <p:spPr bwMode="auto">
              <a:xfrm>
                <a:off x="847" y="1535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0 h 3"/>
                  <a:gd name="T14" fmla="*/ 0 w 1"/>
                  <a:gd name="T15" fmla="*/ 0 h 3"/>
                  <a:gd name="T16" fmla="*/ 0 w 1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3"/>
                  <a:gd name="T29" fmla="*/ 1 w 1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97" name="Freeform 1402"/>
              <p:cNvSpPr>
                <a:spLocks noChangeArrowheads="1"/>
              </p:cNvSpPr>
              <p:nvPr/>
            </p:nvSpPr>
            <p:spPr bwMode="auto">
              <a:xfrm>
                <a:off x="852" y="1538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0 h 2"/>
                  <a:gd name="T14" fmla="*/ 0 w 1"/>
                  <a:gd name="T15" fmla="*/ 0 h 2"/>
                  <a:gd name="T16" fmla="*/ 0 w 1"/>
                  <a:gd name="T17" fmla="*/ 0 h 2"/>
                  <a:gd name="T18" fmla="*/ 0 w 1"/>
                  <a:gd name="T19" fmla="*/ 2 h 2"/>
                  <a:gd name="T20" fmla="*/ 0 w 1"/>
                  <a:gd name="T21" fmla="*/ 0 h 2"/>
                  <a:gd name="T22" fmla="*/ 0 w 1"/>
                  <a:gd name="T23" fmla="*/ 0 h 2"/>
                  <a:gd name="T24" fmla="*/ 0 w 1"/>
                  <a:gd name="T25" fmla="*/ 2 h 2"/>
                  <a:gd name="T26" fmla="*/ 0 w 1"/>
                  <a:gd name="T27" fmla="*/ 2 h 2"/>
                  <a:gd name="T28" fmla="*/ 0 w 1"/>
                  <a:gd name="T29" fmla="*/ 2 h 2"/>
                  <a:gd name="T30" fmla="*/ 0 w 1"/>
                  <a:gd name="T31" fmla="*/ 2 h 2"/>
                  <a:gd name="T32" fmla="*/ 0 w 1"/>
                  <a:gd name="T33" fmla="*/ 0 h 2"/>
                  <a:gd name="T34" fmla="*/ 0 w 1"/>
                  <a:gd name="T35" fmla="*/ 0 h 2"/>
                  <a:gd name="T36" fmla="*/ 0 w 1"/>
                  <a:gd name="T37" fmla="*/ 0 h 2"/>
                  <a:gd name="T38" fmla="*/ 0 w 1"/>
                  <a:gd name="T39" fmla="*/ 0 h 2"/>
                  <a:gd name="T40" fmla="*/ 0 w 1"/>
                  <a:gd name="T41" fmla="*/ 0 h 2"/>
                  <a:gd name="T42" fmla="*/ 0 w 1"/>
                  <a:gd name="T43" fmla="*/ 0 h 2"/>
                  <a:gd name="T44" fmla="*/ 0 w 1"/>
                  <a:gd name="T45" fmla="*/ 0 h 2"/>
                  <a:gd name="T46" fmla="*/ 0 w 1"/>
                  <a:gd name="T47" fmla="*/ 0 h 2"/>
                  <a:gd name="T48" fmla="*/ 0 w 1"/>
                  <a:gd name="T49" fmla="*/ 0 h 2"/>
                  <a:gd name="T50" fmla="*/ 0 w 1"/>
                  <a:gd name="T51" fmla="*/ 0 h 2"/>
                  <a:gd name="T52" fmla="*/ 0 w 1"/>
                  <a:gd name="T53" fmla="*/ 0 h 2"/>
                  <a:gd name="T54" fmla="*/ 0 w 1"/>
                  <a:gd name="T55" fmla="*/ 0 h 2"/>
                  <a:gd name="T56" fmla="*/ 0 w 1"/>
                  <a:gd name="T57" fmla="*/ 0 h 2"/>
                  <a:gd name="T58" fmla="*/ 0 w 1"/>
                  <a:gd name="T59" fmla="*/ 0 h 2"/>
                  <a:gd name="T60" fmla="*/ 0 w 1"/>
                  <a:gd name="T61" fmla="*/ 0 h 2"/>
                  <a:gd name="T62" fmla="*/ 0 w 1"/>
                  <a:gd name="T63" fmla="*/ 0 h 2"/>
                  <a:gd name="T64" fmla="*/ 0 w 1"/>
                  <a:gd name="T65" fmla="*/ 0 h 2"/>
                  <a:gd name="T66" fmla="*/ 0 w 1"/>
                  <a:gd name="T67" fmla="*/ 0 h 2"/>
                  <a:gd name="T68" fmla="*/ 0 w 1"/>
                  <a:gd name="T69" fmla="*/ 0 h 2"/>
                  <a:gd name="T70" fmla="*/ 0 w 1"/>
                  <a:gd name="T71" fmla="*/ 0 h 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"/>
                  <a:gd name="T109" fmla="*/ 0 h 2"/>
                  <a:gd name="T110" fmla="*/ 1 w 1"/>
                  <a:gd name="T111" fmla="*/ 2 h 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98" name="Freeform 1403"/>
              <p:cNvSpPr>
                <a:spLocks noChangeArrowheads="1"/>
              </p:cNvSpPr>
              <p:nvPr/>
            </p:nvSpPr>
            <p:spPr bwMode="auto">
              <a:xfrm>
                <a:off x="852" y="1538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0 h 2"/>
                  <a:gd name="T18" fmla="*/ 0 w 1"/>
                  <a:gd name="T19" fmla="*/ 0 h 2"/>
                  <a:gd name="T20" fmla="*/ 0 w 1"/>
                  <a:gd name="T21" fmla="*/ 0 h 2"/>
                  <a:gd name="T22" fmla="*/ 0 w 1"/>
                  <a:gd name="T23" fmla="*/ 0 h 2"/>
                  <a:gd name="T24" fmla="*/ 0 w 1"/>
                  <a:gd name="T25" fmla="*/ 0 h 2"/>
                  <a:gd name="T26" fmla="*/ 0 w 1"/>
                  <a:gd name="T27" fmla="*/ 0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"/>
                  <a:gd name="T43" fmla="*/ 0 h 2"/>
                  <a:gd name="T44" fmla="*/ 1 w 1"/>
                  <a:gd name="T45" fmla="*/ 2 h 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299" name="Freeform 1404"/>
              <p:cNvSpPr>
                <a:spLocks noChangeArrowheads="1"/>
              </p:cNvSpPr>
              <p:nvPr/>
            </p:nvSpPr>
            <p:spPr bwMode="auto">
              <a:xfrm>
                <a:off x="852" y="154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"/>
                  <a:gd name="T31" fmla="*/ 0 h 1"/>
                  <a:gd name="T32" fmla="*/ 1 w 1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00" name="Rectangle 1405"/>
              <p:cNvSpPr>
                <a:spLocks noChangeArrowheads="1"/>
              </p:cNvSpPr>
              <p:nvPr/>
            </p:nvSpPr>
            <p:spPr bwMode="auto">
              <a:xfrm>
                <a:off x="852" y="1540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01" name="Rectangle 1406"/>
              <p:cNvSpPr>
                <a:spLocks noChangeArrowheads="1"/>
              </p:cNvSpPr>
              <p:nvPr/>
            </p:nvSpPr>
            <p:spPr bwMode="auto">
              <a:xfrm>
                <a:off x="852" y="1538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02" name="Freeform 1407"/>
              <p:cNvSpPr>
                <a:spLocks noChangeArrowheads="1"/>
              </p:cNvSpPr>
              <p:nvPr/>
            </p:nvSpPr>
            <p:spPr bwMode="auto">
              <a:xfrm>
                <a:off x="852" y="153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03" name="Freeform 1408"/>
              <p:cNvSpPr>
                <a:spLocks noChangeArrowheads="1"/>
              </p:cNvSpPr>
              <p:nvPr/>
            </p:nvSpPr>
            <p:spPr bwMode="auto">
              <a:xfrm>
                <a:off x="852" y="153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04" name="Freeform 1409"/>
              <p:cNvSpPr>
                <a:spLocks noChangeArrowheads="1"/>
              </p:cNvSpPr>
              <p:nvPr/>
            </p:nvSpPr>
            <p:spPr bwMode="auto">
              <a:xfrm>
                <a:off x="850" y="153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05" name="Freeform 1410"/>
              <p:cNvSpPr>
                <a:spLocks noChangeArrowheads="1"/>
              </p:cNvSpPr>
              <p:nvPr/>
            </p:nvSpPr>
            <p:spPr bwMode="auto">
              <a:xfrm>
                <a:off x="852" y="153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06" name="Freeform 1411"/>
              <p:cNvSpPr>
                <a:spLocks noEditPoints="1" noChangeArrowheads="1"/>
              </p:cNvSpPr>
              <p:nvPr/>
            </p:nvSpPr>
            <p:spPr bwMode="auto">
              <a:xfrm>
                <a:off x="843" y="153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"/>
                  <a:gd name="T43" fmla="*/ 0 h 1"/>
                  <a:gd name="T44" fmla="*/ 1 w 1"/>
                  <a:gd name="T45" fmla="*/ 1 h 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07" name="Freeform 1412"/>
              <p:cNvSpPr>
                <a:spLocks noEditPoints="1" noChangeArrowheads="1"/>
              </p:cNvSpPr>
              <p:nvPr/>
            </p:nvSpPr>
            <p:spPr bwMode="auto">
              <a:xfrm>
                <a:off x="843" y="153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"/>
                  <a:gd name="T43" fmla="*/ 0 h 1"/>
                  <a:gd name="T44" fmla="*/ 1 w 1"/>
                  <a:gd name="T45" fmla="*/ 1 h 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08" name="Freeform 1413"/>
              <p:cNvSpPr>
                <a:spLocks noChangeArrowheads="1"/>
              </p:cNvSpPr>
              <p:nvPr/>
            </p:nvSpPr>
            <p:spPr bwMode="auto">
              <a:xfrm>
                <a:off x="843" y="153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09" name="Freeform 1414"/>
              <p:cNvSpPr>
                <a:spLocks noChangeArrowheads="1"/>
              </p:cNvSpPr>
              <p:nvPr/>
            </p:nvSpPr>
            <p:spPr bwMode="auto">
              <a:xfrm>
                <a:off x="843" y="1533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0 w 1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10" name="Freeform 1415"/>
              <p:cNvSpPr>
                <a:spLocks noChangeArrowheads="1"/>
              </p:cNvSpPr>
              <p:nvPr/>
            </p:nvSpPr>
            <p:spPr bwMode="auto">
              <a:xfrm>
                <a:off x="843" y="1533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2 w 2"/>
                  <a:gd name="T17" fmla="*/ 0 h 1"/>
                  <a:gd name="T18" fmla="*/ 0 w 2"/>
                  <a:gd name="T19" fmla="*/ 0 h 1"/>
                  <a:gd name="T20" fmla="*/ 0 w 2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"/>
                  <a:gd name="T34" fmla="*/ 0 h 1"/>
                  <a:gd name="T35" fmla="*/ 2 w 2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11" name="Freeform 1416"/>
              <p:cNvSpPr>
                <a:spLocks noChangeArrowheads="1"/>
              </p:cNvSpPr>
              <p:nvPr/>
            </p:nvSpPr>
            <p:spPr bwMode="auto">
              <a:xfrm>
                <a:off x="843" y="153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12" name="Line 1417"/>
              <p:cNvSpPr>
                <a:spLocks noChangeShapeType="1"/>
              </p:cNvSpPr>
              <p:nvPr/>
            </p:nvSpPr>
            <p:spPr bwMode="auto">
              <a:xfrm>
                <a:off x="843" y="1535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13" name="Line 1418"/>
              <p:cNvSpPr>
                <a:spLocks noChangeShapeType="1"/>
              </p:cNvSpPr>
              <p:nvPr/>
            </p:nvSpPr>
            <p:spPr bwMode="auto">
              <a:xfrm>
                <a:off x="843" y="1535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14" name="Freeform 1419"/>
              <p:cNvSpPr>
                <a:spLocks noChangeArrowheads="1"/>
              </p:cNvSpPr>
              <p:nvPr/>
            </p:nvSpPr>
            <p:spPr bwMode="auto">
              <a:xfrm>
                <a:off x="843" y="153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15" name="Freeform 1420"/>
              <p:cNvSpPr>
                <a:spLocks noChangeArrowheads="1"/>
              </p:cNvSpPr>
              <p:nvPr/>
            </p:nvSpPr>
            <p:spPr bwMode="auto">
              <a:xfrm>
                <a:off x="845" y="153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16" name="Freeform 1421"/>
              <p:cNvSpPr>
                <a:spLocks noChangeArrowheads="1"/>
              </p:cNvSpPr>
              <p:nvPr/>
            </p:nvSpPr>
            <p:spPr bwMode="auto">
              <a:xfrm>
                <a:off x="843" y="153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17" name="Freeform 1422"/>
              <p:cNvSpPr>
                <a:spLocks noChangeArrowheads="1"/>
              </p:cNvSpPr>
              <p:nvPr/>
            </p:nvSpPr>
            <p:spPr bwMode="auto">
              <a:xfrm>
                <a:off x="845" y="153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18" name="Freeform 1423"/>
              <p:cNvSpPr>
                <a:spLocks noChangeArrowheads="1"/>
              </p:cNvSpPr>
              <p:nvPr/>
            </p:nvSpPr>
            <p:spPr bwMode="auto">
              <a:xfrm>
                <a:off x="845" y="153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319" name="Freeform 1424"/>
              <p:cNvSpPr>
                <a:spLocks noChangeArrowheads="1"/>
              </p:cNvSpPr>
              <p:nvPr/>
            </p:nvSpPr>
            <p:spPr bwMode="auto">
              <a:xfrm>
                <a:off x="845" y="1533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2 h 2"/>
                  <a:gd name="T18" fmla="*/ 0 w 1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"/>
                  <a:gd name="T31" fmla="*/ 0 h 2"/>
                  <a:gd name="T32" fmla="*/ 1 w 1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4368" name="Group 1626"/>
            <p:cNvGrpSpPr>
              <a:grpSpLocks/>
            </p:cNvGrpSpPr>
            <p:nvPr/>
          </p:nvGrpSpPr>
          <p:grpSpPr bwMode="auto">
            <a:xfrm>
              <a:off x="234" y="1002"/>
              <a:ext cx="1621" cy="2140"/>
              <a:chOff x="0" y="0"/>
              <a:chExt cx="1621" cy="2140"/>
            </a:xfrm>
          </p:grpSpPr>
          <p:sp>
            <p:nvSpPr>
              <p:cNvPr id="15920" name="Freeform 1426"/>
              <p:cNvSpPr>
                <a:spLocks noChangeArrowheads="1"/>
              </p:cNvSpPr>
              <p:nvPr/>
            </p:nvSpPr>
            <p:spPr bwMode="auto">
              <a:xfrm>
                <a:off x="1143" y="166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21" name="Freeform 1427"/>
              <p:cNvSpPr>
                <a:spLocks noChangeArrowheads="1"/>
              </p:cNvSpPr>
              <p:nvPr/>
            </p:nvSpPr>
            <p:spPr bwMode="auto">
              <a:xfrm>
                <a:off x="1145" y="166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22" name="Freeform 1428"/>
              <p:cNvSpPr>
                <a:spLocks noChangeArrowheads="1"/>
              </p:cNvSpPr>
              <p:nvPr/>
            </p:nvSpPr>
            <p:spPr bwMode="auto">
              <a:xfrm>
                <a:off x="1145" y="166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0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23" name="Freeform 1429"/>
              <p:cNvSpPr>
                <a:spLocks noChangeArrowheads="1"/>
              </p:cNvSpPr>
              <p:nvPr/>
            </p:nvSpPr>
            <p:spPr bwMode="auto">
              <a:xfrm>
                <a:off x="1143" y="1664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24" name="Freeform 1430"/>
              <p:cNvSpPr>
                <a:spLocks noChangeArrowheads="1"/>
              </p:cNvSpPr>
              <p:nvPr/>
            </p:nvSpPr>
            <p:spPr bwMode="auto">
              <a:xfrm>
                <a:off x="1129" y="166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"/>
                  <a:gd name="T31" fmla="*/ 0 h 1"/>
                  <a:gd name="T32" fmla="*/ 1 w 1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25" name="Freeform 1431"/>
              <p:cNvSpPr>
                <a:spLocks noEditPoints="1" noChangeArrowheads="1"/>
              </p:cNvSpPr>
              <p:nvPr/>
            </p:nvSpPr>
            <p:spPr bwMode="auto">
              <a:xfrm>
                <a:off x="1126" y="166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"/>
                  <a:gd name="T37" fmla="*/ 0 h 1"/>
                  <a:gd name="T38" fmla="*/ 1 w 1"/>
                  <a:gd name="T39" fmla="*/ 1 h 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26" name="Freeform 1432"/>
              <p:cNvSpPr>
                <a:spLocks noChangeArrowheads="1"/>
              </p:cNvSpPr>
              <p:nvPr/>
            </p:nvSpPr>
            <p:spPr bwMode="auto">
              <a:xfrm>
                <a:off x="1126" y="166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27" name="Freeform 1433"/>
              <p:cNvSpPr>
                <a:spLocks noChangeArrowheads="1"/>
              </p:cNvSpPr>
              <p:nvPr/>
            </p:nvSpPr>
            <p:spPr bwMode="auto">
              <a:xfrm>
                <a:off x="1124" y="1668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0 h 3"/>
                  <a:gd name="T14" fmla="*/ 0 w 1"/>
                  <a:gd name="T15" fmla="*/ 0 h 3"/>
                  <a:gd name="T16" fmla="*/ 0 w 1"/>
                  <a:gd name="T17" fmla="*/ 0 h 3"/>
                  <a:gd name="T18" fmla="*/ 0 w 1"/>
                  <a:gd name="T19" fmla="*/ 0 h 3"/>
                  <a:gd name="T20" fmla="*/ 0 w 1"/>
                  <a:gd name="T21" fmla="*/ 3 h 3"/>
                  <a:gd name="T22" fmla="*/ 0 w 1"/>
                  <a:gd name="T23" fmla="*/ 3 h 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"/>
                  <a:gd name="T37" fmla="*/ 0 h 3"/>
                  <a:gd name="T38" fmla="*/ 1 w 1"/>
                  <a:gd name="T39" fmla="*/ 3 h 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28" name="Freeform 1434"/>
              <p:cNvSpPr>
                <a:spLocks noEditPoints="1" noChangeArrowheads="1"/>
              </p:cNvSpPr>
              <p:nvPr/>
            </p:nvSpPr>
            <p:spPr bwMode="auto">
              <a:xfrm>
                <a:off x="1126" y="1668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3 h 3"/>
                  <a:gd name="T12" fmla="*/ 0 w 1"/>
                  <a:gd name="T13" fmla="*/ 3 h 3"/>
                  <a:gd name="T14" fmla="*/ 0 w 1"/>
                  <a:gd name="T15" fmla="*/ 0 h 3"/>
                  <a:gd name="T16" fmla="*/ 0 w 1"/>
                  <a:gd name="T17" fmla="*/ 0 h 3"/>
                  <a:gd name="T18" fmla="*/ 0 w 1"/>
                  <a:gd name="T19" fmla="*/ 0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0 h 3"/>
                  <a:gd name="T26" fmla="*/ 0 w 1"/>
                  <a:gd name="T27" fmla="*/ 0 h 3"/>
                  <a:gd name="T28" fmla="*/ 0 w 1"/>
                  <a:gd name="T29" fmla="*/ 0 h 3"/>
                  <a:gd name="T30" fmla="*/ 0 w 1"/>
                  <a:gd name="T31" fmla="*/ 0 h 3"/>
                  <a:gd name="T32" fmla="*/ 0 w 1"/>
                  <a:gd name="T33" fmla="*/ 0 h 3"/>
                  <a:gd name="T34" fmla="*/ 0 w 1"/>
                  <a:gd name="T35" fmla="*/ 0 h 3"/>
                  <a:gd name="T36" fmla="*/ 0 w 1"/>
                  <a:gd name="T37" fmla="*/ 0 h 3"/>
                  <a:gd name="T38" fmla="*/ 0 w 1"/>
                  <a:gd name="T39" fmla="*/ 0 h 3"/>
                  <a:gd name="T40" fmla="*/ 0 w 1"/>
                  <a:gd name="T41" fmla="*/ 0 h 3"/>
                  <a:gd name="T42" fmla="*/ 0 w 1"/>
                  <a:gd name="T43" fmla="*/ 0 h 3"/>
                  <a:gd name="T44" fmla="*/ 0 w 1"/>
                  <a:gd name="T45" fmla="*/ 0 h 3"/>
                  <a:gd name="T46" fmla="*/ 0 w 1"/>
                  <a:gd name="T47" fmla="*/ 0 h 3"/>
                  <a:gd name="T48" fmla="*/ 0 w 1"/>
                  <a:gd name="T49" fmla="*/ 0 h 3"/>
                  <a:gd name="T50" fmla="*/ 0 w 1"/>
                  <a:gd name="T51" fmla="*/ 3 h 3"/>
                  <a:gd name="T52" fmla="*/ 0 w 1"/>
                  <a:gd name="T53" fmla="*/ 3 h 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"/>
                  <a:gd name="T82" fmla="*/ 0 h 3"/>
                  <a:gd name="T83" fmla="*/ 1 w 1"/>
                  <a:gd name="T84" fmla="*/ 3 h 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  <a:moveTo>
                      <a:pt x="0" y="3"/>
                    </a:move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29" name="Freeform 1435"/>
              <p:cNvSpPr>
                <a:spLocks noEditPoints="1" noChangeArrowheads="1"/>
              </p:cNvSpPr>
              <p:nvPr/>
            </p:nvSpPr>
            <p:spPr bwMode="auto">
              <a:xfrm>
                <a:off x="1126" y="1668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3 h 3"/>
                  <a:gd name="T12" fmla="*/ 0 w 1"/>
                  <a:gd name="T13" fmla="*/ 3 h 3"/>
                  <a:gd name="T14" fmla="*/ 0 w 1"/>
                  <a:gd name="T15" fmla="*/ 0 h 3"/>
                  <a:gd name="T16" fmla="*/ 0 w 1"/>
                  <a:gd name="T17" fmla="*/ 0 h 3"/>
                  <a:gd name="T18" fmla="*/ 0 w 1"/>
                  <a:gd name="T19" fmla="*/ 0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0 h 3"/>
                  <a:gd name="T26" fmla="*/ 0 w 1"/>
                  <a:gd name="T27" fmla="*/ 0 h 3"/>
                  <a:gd name="T28" fmla="*/ 0 w 1"/>
                  <a:gd name="T29" fmla="*/ 0 h 3"/>
                  <a:gd name="T30" fmla="*/ 0 w 1"/>
                  <a:gd name="T31" fmla="*/ 0 h 3"/>
                  <a:gd name="T32" fmla="*/ 0 w 1"/>
                  <a:gd name="T33" fmla="*/ 0 h 3"/>
                  <a:gd name="T34" fmla="*/ 0 w 1"/>
                  <a:gd name="T35" fmla="*/ 0 h 3"/>
                  <a:gd name="T36" fmla="*/ 0 w 1"/>
                  <a:gd name="T37" fmla="*/ 0 h 3"/>
                  <a:gd name="T38" fmla="*/ 0 w 1"/>
                  <a:gd name="T39" fmla="*/ 0 h 3"/>
                  <a:gd name="T40" fmla="*/ 0 w 1"/>
                  <a:gd name="T41" fmla="*/ 0 h 3"/>
                  <a:gd name="T42" fmla="*/ 0 w 1"/>
                  <a:gd name="T43" fmla="*/ 0 h 3"/>
                  <a:gd name="T44" fmla="*/ 0 w 1"/>
                  <a:gd name="T45" fmla="*/ 0 h 3"/>
                  <a:gd name="T46" fmla="*/ 0 w 1"/>
                  <a:gd name="T47" fmla="*/ 0 h 3"/>
                  <a:gd name="T48" fmla="*/ 0 w 1"/>
                  <a:gd name="T49" fmla="*/ 0 h 3"/>
                  <a:gd name="T50" fmla="*/ 0 w 1"/>
                  <a:gd name="T51" fmla="*/ 3 h 3"/>
                  <a:gd name="T52" fmla="*/ 0 w 1"/>
                  <a:gd name="T53" fmla="*/ 3 h 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"/>
                  <a:gd name="T82" fmla="*/ 0 h 3"/>
                  <a:gd name="T83" fmla="*/ 1 w 1"/>
                  <a:gd name="T84" fmla="*/ 3 h 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moveTo>
                      <a:pt x="0" y="3"/>
                    </a:moveTo>
                    <a:lnTo>
                      <a:pt x="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30" name="Freeform 1436"/>
              <p:cNvSpPr>
                <a:spLocks noChangeArrowheads="1"/>
              </p:cNvSpPr>
              <p:nvPr/>
            </p:nvSpPr>
            <p:spPr bwMode="auto">
              <a:xfrm>
                <a:off x="1119" y="165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"/>
                  <a:gd name="T46" fmla="*/ 0 h 1"/>
                  <a:gd name="T47" fmla="*/ 1 w 1"/>
                  <a:gd name="T48" fmla="*/ 1 h 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31" name="Freeform 1437"/>
              <p:cNvSpPr>
                <a:spLocks noChangeArrowheads="1"/>
              </p:cNvSpPr>
              <p:nvPr/>
            </p:nvSpPr>
            <p:spPr bwMode="auto">
              <a:xfrm>
                <a:off x="1119" y="165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32" name="Oval 1438"/>
              <p:cNvSpPr>
                <a:spLocks noChangeArrowheads="1"/>
              </p:cNvSpPr>
              <p:nvPr/>
            </p:nvSpPr>
            <p:spPr bwMode="auto">
              <a:xfrm>
                <a:off x="1119" y="1656"/>
                <a:ext cx="1" cy="1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33" name="Freeform 1439"/>
              <p:cNvSpPr>
                <a:spLocks noChangeArrowheads="1"/>
              </p:cNvSpPr>
              <p:nvPr/>
            </p:nvSpPr>
            <p:spPr bwMode="auto">
              <a:xfrm>
                <a:off x="1119" y="165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"/>
                  <a:gd name="T37" fmla="*/ 0 h 1"/>
                  <a:gd name="T38" fmla="*/ 1 w 1"/>
                  <a:gd name="T39" fmla="*/ 1 h 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34" name="Freeform 1440"/>
              <p:cNvSpPr>
                <a:spLocks noChangeArrowheads="1"/>
              </p:cNvSpPr>
              <p:nvPr/>
            </p:nvSpPr>
            <p:spPr bwMode="auto">
              <a:xfrm>
                <a:off x="1119" y="165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35" name="Freeform 1441"/>
              <p:cNvSpPr>
                <a:spLocks noChangeArrowheads="1"/>
              </p:cNvSpPr>
              <p:nvPr/>
            </p:nvSpPr>
            <p:spPr bwMode="auto">
              <a:xfrm>
                <a:off x="1119" y="165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36" name="Freeform 1442"/>
              <p:cNvSpPr>
                <a:spLocks noChangeArrowheads="1"/>
              </p:cNvSpPr>
              <p:nvPr/>
            </p:nvSpPr>
            <p:spPr bwMode="auto">
              <a:xfrm>
                <a:off x="1119" y="165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"/>
                  <a:gd name="T58" fmla="*/ 0 h 1"/>
                  <a:gd name="T59" fmla="*/ 1 w 1"/>
                  <a:gd name="T60" fmla="*/ 1 h 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37" name="Freeform 1443"/>
              <p:cNvSpPr>
                <a:spLocks noChangeArrowheads="1"/>
              </p:cNvSpPr>
              <p:nvPr/>
            </p:nvSpPr>
            <p:spPr bwMode="auto">
              <a:xfrm>
                <a:off x="1119" y="165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38" name="Freeform 1444"/>
              <p:cNvSpPr>
                <a:spLocks noChangeArrowheads="1"/>
              </p:cNvSpPr>
              <p:nvPr/>
            </p:nvSpPr>
            <p:spPr bwMode="auto">
              <a:xfrm>
                <a:off x="1131" y="166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39" name="Freeform 1445"/>
              <p:cNvSpPr>
                <a:spLocks noChangeArrowheads="1"/>
              </p:cNvSpPr>
              <p:nvPr/>
            </p:nvSpPr>
            <p:spPr bwMode="auto">
              <a:xfrm>
                <a:off x="1131" y="166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40" name="Freeform 1446"/>
              <p:cNvSpPr>
                <a:spLocks noChangeArrowheads="1"/>
              </p:cNvSpPr>
              <p:nvPr/>
            </p:nvSpPr>
            <p:spPr bwMode="auto">
              <a:xfrm>
                <a:off x="1131" y="1661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3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"/>
                  <a:gd name="T23" fmla="*/ 3 w 3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41" name="Freeform 1447"/>
              <p:cNvSpPr>
                <a:spLocks noChangeArrowheads="1"/>
              </p:cNvSpPr>
              <p:nvPr/>
            </p:nvSpPr>
            <p:spPr bwMode="auto">
              <a:xfrm>
                <a:off x="1131" y="166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42" name="Freeform 1448"/>
              <p:cNvSpPr>
                <a:spLocks noChangeArrowheads="1"/>
              </p:cNvSpPr>
              <p:nvPr/>
            </p:nvSpPr>
            <p:spPr bwMode="auto">
              <a:xfrm>
                <a:off x="1129" y="166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43" name="Freeform 1449"/>
              <p:cNvSpPr>
                <a:spLocks noChangeArrowheads="1"/>
              </p:cNvSpPr>
              <p:nvPr/>
            </p:nvSpPr>
            <p:spPr bwMode="auto">
              <a:xfrm>
                <a:off x="1131" y="166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44" name="Freeform 1450"/>
              <p:cNvSpPr>
                <a:spLocks noChangeArrowheads="1"/>
              </p:cNvSpPr>
              <p:nvPr/>
            </p:nvSpPr>
            <p:spPr bwMode="auto">
              <a:xfrm>
                <a:off x="1098" y="165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"/>
                  <a:gd name="T31" fmla="*/ 0 h 1"/>
                  <a:gd name="T32" fmla="*/ 1 w 1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45" name="Freeform 1451"/>
              <p:cNvSpPr>
                <a:spLocks noEditPoints="1" noChangeArrowheads="1"/>
              </p:cNvSpPr>
              <p:nvPr/>
            </p:nvSpPr>
            <p:spPr bwMode="auto">
              <a:xfrm>
                <a:off x="1096" y="165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46" name="Freeform 1452"/>
              <p:cNvSpPr>
                <a:spLocks noEditPoints="1" noChangeArrowheads="1"/>
              </p:cNvSpPr>
              <p:nvPr/>
            </p:nvSpPr>
            <p:spPr bwMode="auto">
              <a:xfrm>
                <a:off x="1096" y="165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47" name="Freeform 1453"/>
              <p:cNvSpPr>
                <a:spLocks noChangeArrowheads="1"/>
              </p:cNvSpPr>
              <p:nvPr/>
            </p:nvSpPr>
            <p:spPr bwMode="auto">
              <a:xfrm>
                <a:off x="1091" y="165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48" name="Freeform 1454"/>
              <p:cNvSpPr>
                <a:spLocks noChangeArrowheads="1"/>
              </p:cNvSpPr>
              <p:nvPr/>
            </p:nvSpPr>
            <p:spPr bwMode="auto">
              <a:xfrm>
                <a:off x="1091" y="165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"/>
                  <a:gd name="T37" fmla="*/ 0 h 1"/>
                  <a:gd name="T38" fmla="*/ 1 w 1"/>
                  <a:gd name="T39" fmla="*/ 1 h 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49" name="Freeform 1455"/>
              <p:cNvSpPr>
                <a:spLocks noChangeArrowheads="1"/>
              </p:cNvSpPr>
              <p:nvPr/>
            </p:nvSpPr>
            <p:spPr bwMode="auto">
              <a:xfrm>
                <a:off x="1091" y="165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50" name="Freeform 1456"/>
              <p:cNvSpPr>
                <a:spLocks noChangeArrowheads="1"/>
              </p:cNvSpPr>
              <p:nvPr/>
            </p:nvSpPr>
            <p:spPr bwMode="auto">
              <a:xfrm>
                <a:off x="1096" y="164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51" name="Freeform 1457"/>
              <p:cNvSpPr>
                <a:spLocks noChangeArrowheads="1"/>
              </p:cNvSpPr>
              <p:nvPr/>
            </p:nvSpPr>
            <p:spPr bwMode="auto">
              <a:xfrm>
                <a:off x="1096" y="164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52" name="Freeform 1458"/>
              <p:cNvSpPr>
                <a:spLocks noChangeArrowheads="1"/>
              </p:cNvSpPr>
              <p:nvPr/>
            </p:nvSpPr>
            <p:spPr bwMode="auto">
              <a:xfrm>
                <a:off x="1100" y="164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53" name="Freeform 1459"/>
              <p:cNvSpPr>
                <a:spLocks noChangeArrowheads="1"/>
              </p:cNvSpPr>
              <p:nvPr/>
            </p:nvSpPr>
            <p:spPr bwMode="auto">
              <a:xfrm>
                <a:off x="1100" y="164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54" name="Freeform 1460"/>
              <p:cNvSpPr>
                <a:spLocks noEditPoints="1" noChangeArrowheads="1"/>
              </p:cNvSpPr>
              <p:nvPr/>
            </p:nvSpPr>
            <p:spPr bwMode="auto">
              <a:xfrm>
                <a:off x="1105" y="165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"/>
                  <a:gd name="T52" fmla="*/ 0 h 1"/>
                  <a:gd name="T53" fmla="*/ 1 w 1"/>
                  <a:gd name="T54" fmla="*/ 1 h 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55" name="Freeform 1461"/>
              <p:cNvSpPr>
                <a:spLocks noEditPoints="1" noChangeArrowheads="1"/>
              </p:cNvSpPr>
              <p:nvPr/>
            </p:nvSpPr>
            <p:spPr bwMode="auto">
              <a:xfrm>
                <a:off x="1105" y="165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"/>
                  <a:gd name="T52" fmla="*/ 0 h 1"/>
                  <a:gd name="T53" fmla="*/ 1 w 1"/>
                  <a:gd name="T54" fmla="*/ 1 h 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56" name="Freeform 1462"/>
              <p:cNvSpPr>
                <a:spLocks noChangeArrowheads="1"/>
              </p:cNvSpPr>
              <p:nvPr/>
            </p:nvSpPr>
            <p:spPr bwMode="auto">
              <a:xfrm>
                <a:off x="1105" y="165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57" name="Freeform 1463"/>
              <p:cNvSpPr>
                <a:spLocks noChangeArrowheads="1"/>
              </p:cNvSpPr>
              <p:nvPr/>
            </p:nvSpPr>
            <p:spPr bwMode="auto">
              <a:xfrm>
                <a:off x="1086" y="164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58" name="Freeform 1464"/>
              <p:cNvSpPr>
                <a:spLocks noChangeArrowheads="1"/>
              </p:cNvSpPr>
              <p:nvPr/>
            </p:nvSpPr>
            <p:spPr bwMode="auto">
              <a:xfrm>
                <a:off x="1086" y="164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"/>
                  <a:gd name="T31" fmla="*/ 0 h 1"/>
                  <a:gd name="T32" fmla="*/ 1 w 1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59" name="Freeform 1465"/>
              <p:cNvSpPr>
                <a:spLocks noChangeArrowheads="1"/>
              </p:cNvSpPr>
              <p:nvPr/>
            </p:nvSpPr>
            <p:spPr bwMode="auto">
              <a:xfrm>
                <a:off x="1086" y="164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60" name="Freeform 1466"/>
              <p:cNvSpPr>
                <a:spLocks noChangeArrowheads="1"/>
              </p:cNvSpPr>
              <p:nvPr/>
            </p:nvSpPr>
            <p:spPr bwMode="auto">
              <a:xfrm>
                <a:off x="1086" y="164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61" name="Freeform 1467"/>
              <p:cNvSpPr>
                <a:spLocks noChangeArrowheads="1"/>
              </p:cNvSpPr>
              <p:nvPr/>
            </p:nvSpPr>
            <p:spPr bwMode="auto">
              <a:xfrm>
                <a:off x="1084" y="166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"/>
                  <a:gd name="T31" fmla="*/ 0 h 1"/>
                  <a:gd name="T32" fmla="*/ 1 w 1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62" name="Freeform 1468"/>
              <p:cNvSpPr>
                <a:spLocks noChangeArrowheads="1"/>
              </p:cNvSpPr>
              <p:nvPr/>
            </p:nvSpPr>
            <p:spPr bwMode="auto">
              <a:xfrm>
                <a:off x="1084" y="16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"/>
                  <a:gd name="T31" fmla="*/ 0 h 1"/>
                  <a:gd name="T32" fmla="*/ 1 w 1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63" name="Freeform 1469"/>
              <p:cNvSpPr>
                <a:spLocks noChangeArrowheads="1"/>
              </p:cNvSpPr>
              <p:nvPr/>
            </p:nvSpPr>
            <p:spPr bwMode="auto">
              <a:xfrm>
                <a:off x="1084" y="16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"/>
                  <a:gd name="T31" fmla="*/ 0 h 1"/>
                  <a:gd name="T32" fmla="*/ 1 w 1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64" name="Freeform 1470"/>
              <p:cNvSpPr>
                <a:spLocks noChangeArrowheads="1"/>
              </p:cNvSpPr>
              <p:nvPr/>
            </p:nvSpPr>
            <p:spPr bwMode="auto">
              <a:xfrm>
                <a:off x="1086" y="166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65" name="Freeform 1471"/>
              <p:cNvSpPr>
                <a:spLocks noChangeArrowheads="1"/>
              </p:cNvSpPr>
              <p:nvPr/>
            </p:nvSpPr>
            <p:spPr bwMode="auto">
              <a:xfrm>
                <a:off x="1086" y="16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"/>
                  <a:gd name="T31" fmla="*/ 0 h 1"/>
                  <a:gd name="T32" fmla="*/ 1 w 1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66" name="Freeform 1472"/>
              <p:cNvSpPr>
                <a:spLocks noChangeArrowheads="1"/>
              </p:cNvSpPr>
              <p:nvPr/>
            </p:nvSpPr>
            <p:spPr bwMode="auto">
              <a:xfrm>
                <a:off x="1086" y="16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67" name="Freeform 1473"/>
              <p:cNvSpPr>
                <a:spLocks noChangeArrowheads="1"/>
              </p:cNvSpPr>
              <p:nvPr/>
            </p:nvSpPr>
            <p:spPr bwMode="auto">
              <a:xfrm>
                <a:off x="1086" y="167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68" name="Freeform 1474"/>
              <p:cNvSpPr>
                <a:spLocks noChangeArrowheads="1"/>
              </p:cNvSpPr>
              <p:nvPr/>
            </p:nvSpPr>
            <p:spPr bwMode="auto">
              <a:xfrm>
                <a:off x="1089" y="16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69" name="Freeform 1475"/>
              <p:cNvSpPr>
                <a:spLocks noChangeArrowheads="1"/>
              </p:cNvSpPr>
              <p:nvPr/>
            </p:nvSpPr>
            <p:spPr bwMode="auto">
              <a:xfrm>
                <a:off x="1089" y="16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"/>
                  <a:gd name="T31" fmla="*/ 0 h 1"/>
                  <a:gd name="T32" fmla="*/ 1 w 1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70" name="Rectangle 1476"/>
              <p:cNvSpPr>
                <a:spLocks noChangeArrowheads="1"/>
              </p:cNvSpPr>
              <p:nvPr/>
            </p:nvSpPr>
            <p:spPr bwMode="auto">
              <a:xfrm>
                <a:off x="1091" y="1675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71" name="Freeform 1477"/>
              <p:cNvSpPr>
                <a:spLocks noEditPoints="1" noChangeArrowheads="1"/>
              </p:cNvSpPr>
              <p:nvPr/>
            </p:nvSpPr>
            <p:spPr bwMode="auto">
              <a:xfrm>
                <a:off x="1091" y="167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72" name="Freeform 1478"/>
              <p:cNvSpPr>
                <a:spLocks noEditPoints="1" noChangeArrowheads="1"/>
              </p:cNvSpPr>
              <p:nvPr/>
            </p:nvSpPr>
            <p:spPr bwMode="auto">
              <a:xfrm>
                <a:off x="1091" y="167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73" name="Freeform 1479"/>
              <p:cNvSpPr>
                <a:spLocks noChangeArrowheads="1"/>
              </p:cNvSpPr>
              <p:nvPr/>
            </p:nvSpPr>
            <p:spPr bwMode="auto">
              <a:xfrm>
                <a:off x="1091" y="1675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3 h 3"/>
                  <a:gd name="T12" fmla="*/ 0 w 1"/>
                  <a:gd name="T13" fmla="*/ 3 h 3"/>
                  <a:gd name="T14" fmla="*/ 0 w 1"/>
                  <a:gd name="T15" fmla="*/ 3 h 3"/>
                  <a:gd name="T16" fmla="*/ 0 w 1"/>
                  <a:gd name="T17" fmla="*/ 0 h 3"/>
                  <a:gd name="T18" fmla="*/ 0 w 1"/>
                  <a:gd name="T19" fmla="*/ 3 h 3"/>
                  <a:gd name="T20" fmla="*/ 0 w 1"/>
                  <a:gd name="T21" fmla="*/ 3 h 3"/>
                  <a:gd name="T22" fmla="*/ 0 w 1"/>
                  <a:gd name="T23" fmla="*/ 3 h 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"/>
                  <a:gd name="T37" fmla="*/ 0 h 3"/>
                  <a:gd name="T38" fmla="*/ 1 w 1"/>
                  <a:gd name="T39" fmla="*/ 3 h 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74" name="Freeform 1480"/>
              <p:cNvSpPr>
                <a:spLocks noEditPoints="1" noChangeArrowheads="1"/>
              </p:cNvSpPr>
              <p:nvPr/>
            </p:nvSpPr>
            <p:spPr bwMode="auto">
              <a:xfrm>
                <a:off x="1091" y="16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"/>
                  <a:gd name="T52" fmla="*/ 0 h 1"/>
                  <a:gd name="T53" fmla="*/ 1 w 1"/>
                  <a:gd name="T54" fmla="*/ 1 h 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75" name="Freeform 1481"/>
              <p:cNvSpPr>
                <a:spLocks noEditPoints="1" noChangeArrowheads="1"/>
              </p:cNvSpPr>
              <p:nvPr/>
            </p:nvSpPr>
            <p:spPr bwMode="auto">
              <a:xfrm>
                <a:off x="1091" y="16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"/>
                  <a:gd name="T52" fmla="*/ 0 h 1"/>
                  <a:gd name="T53" fmla="*/ 1 w 1"/>
                  <a:gd name="T54" fmla="*/ 1 h 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76" name="Freeform 1482"/>
              <p:cNvSpPr>
                <a:spLocks noChangeArrowheads="1"/>
              </p:cNvSpPr>
              <p:nvPr/>
            </p:nvSpPr>
            <p:spPr bwMode="auto">
              <a:xfrm>
                <a:off x="1091" y="16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77" name="Rectangle 1483"/>
              <p:cNvSpPr>
                <a:spLocks noChangeArrowheads="1"/>
              </p:cNvSpPr>
              <p:nvPr/>
            </p:nvSpPr>
            <p:spPr bwMode="auto">
              <a:xfrm>
                <a:off x="1091" y="1678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78" name="Rectangle 1484"/>
              <p:cNvSpPr>
                <a:spLocks noChangeArrowheads="1"/>
              </p:cNvSpPr>
              <p:nvPr/>
            </p:nvSpPr>
            <p:spPr bwMode="auto">
              <a:xfrm>
                <a:off x="1091" y="1678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79" name="Freeform 1485"/>
              <p:cNvSpPr>
                <a:spLocks noChangeArrowheads="1"/>
              </p:cNvSpPr>
              <p:nvPr/>
            </p:nvSpPr>
            <p:spPr bwMode="auto">
              <a:xfrm>
                <a:off x="1091" y="16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80" name="Freeform 1486"/>
              <p:cNvSpPr>
                <a:spLocks noEditPoints="1" noChangeArrowheads="1"/>
              </p:cNvSpPr>
              <p:nvPr/>
            </p:nvSpPr>
            <p:spPr bwMode="auto">
              <a:xfrm>
                <a:off x="1091" y="16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"/>
                  <a:gd name="T31" fmla="*/ 0 h 1"/>
                  <a:gd name="T32" fmla="*/ 1 w 1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81" name="Freeform 1487"/>
              <p:cNvSpPr>
                <a:spLocks noChangeArrowheads="1"/>
              </p:cNvSpPr>
              <p:nvPr/>
            </p:nvSpPr>
            <p:spPr bwMode="auto">
              <a:xfrm>
                <a:off x="1089" y="16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82" name="Freeform 1488"/>
              <p:cNvSpPr>
                <a:spLocks noChangeArrowheads="1"/>
              </p:cNvSpPr>
              <p:nvPr/>
            </p:nvSpPr>
            <p:spPr bwMode="auto">
              <a:xfrm>
                <a:off x="1086" y="1678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  <a:gd name="T6" fmla="*/ 3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3 w 3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"/>
                  <a:gd name="T23" fmla="*/ 3 w 3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83" name="Freeform 1489"/>
              <p:cNvSpPr>
                <a:spLocks noChangeArrowheads="1"/>
              </p:cNvSpPr>
              <p:nvPr/>
            </p:nvSpPr>
            <p:spPr bwMode="auto">
              <a:xfrm>
                <a:off x="1089" y="16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84" name="Freeform 1490"/>
              <p:cNvSpPr>
                <a:spLocks noChangeArrowheads="1"/>
              </p:cNvSpPr>
              <p:nvPr/>
            </p:nvSpPr>
            <p:spPr bwMode="auto">
              <a:xfrm>
                <a:off x="1089" y="16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85" name="Freeform 1491"/>
              <p:cNvSpPr>
                <a:spLocks noChangeArrowheads="1"/>
              </p:cNvSpPr>
              <p:nvPr/>
            </p:nvSpPr>
            <p:spPr bwMode="auto">
              <a:xfrm>
                <a:off x="1086" y="16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86" name="Freeform 1492"/>
              <p:cNvSpPr>
                <a:spLocks noChangeArrowheads="1"/>
              </p:cNvSpPr>
              <p:nvPr/>
            </p:nvSpPr>
            <p:spPr bwMode="auto">
              <a:xfrm>
                <a:off x="1086" y="16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87" name="Freeform 1493"/>
              <p:cNvSpPr>
                <a:spLocks noEditPoints="1" noChangeArrowheads="1"/>
              </p:cNvSpPr>
              <p:nvPr/>
            </p:nvSpPr>
            <p:spPr bwMode="auto">
              <a:xfrm>
                <a:off x="1122" y="17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"/>
                  <a:gd name="T31" fmla="*/ 0 h 1"/>
                  <a:gd name="T32" fmla="*/ 1 w 1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88" name="Freeform 1494"/>
              <p:cNvSpPr>
                <a:spLocks noEditPoints="1" noChangeArrowheads="1"/>
              </p:cNvSpPr>
              <p:nvPr/>
            </p:nvSpPr>
            <p:spPr bwMode="auto">
              <a:xfrm>
                <a:off x="1122" y="17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"/>
                  <a:gd name="T31" fmla="*/ 0 h 1"/>
                  <a:gd name="T32" fmla="*/ 1 w 1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89" name="Freeform 1495"/>
              <p:cNvSpPr>
                <a:spLocks noChangeArrowheads="1"/>
              </p:cNvSpPr>
              <p:nvPr/>
            </p:nvSpPr>
            <p:spPr bwMode="auto">
              <a:xfrm>
                <a:off x="1119" y="1704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3 w 3"/>
                  <a:gd name="T13" fmla="*/ 0 h 1"/>
                  <a:gd name="T14" fmla="*/ 3 w 3"/>
                  <a:gd name="T15" fmla="*/ 0 h 1"/>
                  <a:gd name="T16" fmla="*/ 3 w 3"/>
                  <a:gd name="T17" fmla="*/ 0 h 1"/>
                  <a:gd name="T18" fmla="*/ 3 w 3"/>
                  <a:gd name="T19" fmla="*/ 0 h 1"/>
                  <a:gd name="T20" fmla="*/ 0 w 3"/>
                  <a:gd name="T21" fmla="*/ 0 h 1"/>
                  <a:gd name="T22" fmla="*/ 3 w 3"/>
                  <a:gd name="T23" fmla="*/ 0 h 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"/>
                  <a:gd name="T37" fmla="*/ 0 h 1"/>
                  <a:gd name="T38" fmla="*/ 3 w 3"/>
                  <a:gd name="T39" fmla="*/ 1 h 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90" name="Freeform 1496"/>
              <p:cNvSpPr>
                <a:spLocks noChangeArrowheads="1"/>
              </p:cNvSpPr>
              <p:nvPr/>
            </p:nvSpPr>
            <p:spPr bwMode="auto">
              <a:xfrm>
                <a:off x="1122" y="170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91" name="Freeform 1497"/>
              <p:cNvSpPr>
                <a:spLocks noChangeArrowheads="1"/>
              </p:cNvSpPr>
              <p:nvPr/>
            </p:nvSpPr>
            <p:spPr bwMode="auto">
              <a:xfrm>
                <a:off x="1119" y="172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w 3"/>
                  <a:gd name="T15" fmla="*/ 0 h 1"/>
                  <a:gd name="T16" fmla="*/ 0 w 3"/>
                  <a:gd name="T17" fmla="*/ 0 h 1"/>
                  <a:gd name="T18" fmla="*/ 0 w 3"/>
                  <a:gd name="T19" fmla="*/ 0 h 1"/>
                  <a:gd name="T20" fmla="*/ 0 w 3"/>
                  <a:gd name="T21" fmla="*/ 0 h 1"/>
                  <a:gd name="T22" fmla="*/ 0 w 3"/>
                  <a:gd name="T23" fmla="*/ 0 h 1"/>
                  <a:gd name="T24" fmla="*/ 0 w 3"/>
                  <a:gd name="T25" fmla="*/ 0 h 1"/>
                  <a:gd name="T26" fmla="*/ 0 w 3"/>
                  <a:gd name="T27" fmla="*/ 0 h 1"/>
                  <a:gd name="T28" fmla="*/ 0 w 3"/>
                  <a:gd name="T29" fmla="*/ 0 h 1"/>
                  <a:gd name="T30" fmla="*/ 0 w 3"/>
                  <a:gd name="T31" fmla="*/ 0 h 1"/>
                  <a:gd name="T32" fmla="*/ 0 w 3"/>
                  <a:gd name="T33" fmla="*/ 0 h 1"/>
                  <a:gd name="T34" fmla="*/ 0 w 3"/>
                  <a:gd name="T35" fmla="*/ 0 h 1"/>
                  <a:gd name="T36" fmla="*/ 3 w 3"/>
                  <a:gd name="T37" fmla="*/ 0 h 1"/>
                  <a:gd name="T38" fmla="*/ 3 w 3"/>
                  <a:gd name="T39" fmla="*/ 0 h 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"/>
                  <a:gd name="T61" fmla="*/ 0 h 1"/>
                  <a:gd name="T62" fmla="*/ 3 w 3"/>
                  <a:gd name="T63" fmla="*/ 1 h 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92" name="Freeform 1498"/>
              <p:cNvSpPr>
                <a:spLocks noChangeArrowheads="1"/>
              </p:cNvSpPr>
              <p:nvPr/>
            </p:nvSpPr>
            <p:spPr bwMode="auto">
              <a:xfrm>
                <a:off x="1119" y="172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w 3"/>
                  <a:gd name="T15" fmla="*/ 0 h 1"/>
                  <a:gd name="T16" fmla="*/ 0 w 3"/>
                  <a:gd name="T17" fmla="*/ 0 h 1"/>
                  <a:gd name="T18" fmla="*/ 0 w 3"/>
                  <a:gd name="T19" fmla="*/ 0 h 1"/>
                  <a:gd name="T20" fmla="*/ 0 w 3"/>
                  <a:gd name="T21" fmla="*/ 0 h 1"/>
                  <a:gd name="T22" fmla="*/ 0 w 3"/>
                  <a:gd name="T23" fmla="*/ 0 h 1"/>
                  <a:gd name="T24" fmla="*/ 0 w 3"/>
                  <a:gd name="T25" fmla="*/ 0 h 1"/>
                  <a:gd name="T26" fmla="*/ 0 w 3"/>
                  <a:gd name="T27" fmla="*/ 0 h 1"/>
                  <a:gd name="T28" fmla="*/ 0 w 3"/>
                  <a:gd name="T29" fmla="*/ 0 h 1"/>
                  <a:gd name="T30" fmla="*/ 0 w 3"/>
                  <a:gd name="T31" fmla="*/ 0 h 1"/>
                  <a:gd name="T32" fmla="*/ 0 w 3"/>
                  <a:gd name="T33" fmla="*/ 0 h 1"/>
                  <a:gd name="T34" fmla="*/ 0 w 3"/>
                  <a:gd name="T35" fmla="*/ 0 h 1"/>
                  <a:gd name="T36" fmla="*/ 3 w 3"/>
                  <a:gd name="T37" fmla="*/ 0 h 1"/>
                  <a:gd name="T38" fmla="*/ 3 w 3"/>
                  <a:gd name="T39" fmla="*/ 0 h 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"/>
                  <a:gd name="T61" fmla="*/ 0 h 1"/>
                  <a:gd name="T62" fmla="*/ 3 w 3"/>
                  <a:gd name="T63" fmla="*/ 1 h 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93" name="Freeform 1499"/>
              <p:cNvSpPr>
                <a:spLocks noChangeArrowheads="1"/>
              </p:cNvSpPr>
              <p:nvPr/>
            </p:nvSpPr>
            <p:spPr bwMode="auto">
              <a:xfrm>
                <a:off x="1122" y="172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94" name="Freeform 1500"/>
              <p:cNvSpPr>
                <a:spLocks noEditPoints="1" noChangeArrowheads="1"/>
              </p:cNvSpPr>
              <p:nvPr/>
            </p:nvSpPr>
            <p:spPr bwMode="auto">
              <a:xfrm>
                <a:off x="1126" y="169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"/>
                  <a:gd name="T52" fmla="*/ 0 h 1"/>
                  <a:gd name="T53" fmla="*/ 1 w 1"/>
                  <a:gd name="T54" fmla="*/ 1 h 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95" name="Freeform 1501"/>
              <p:cNvSpPr>
                <a:spLocks noChangeArrowheads="1"/>
              </p:cNvSpPr>
              <p:nvPr/>
            </p:nvSpPr>
            <p:spPr bwMode="auto">
              <a:xfrm>
                <a:off x="1119" y="1675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3 h 3"/>
                  <a:gd name="T12" fmla="*/ 0 w 1"/>
                  <a:gd name="T13" fmla="*/ 3 h 3"/>
                  <a:gd name="T14" fmla="*/ 0 w 1"/>
                  <a:gd name="T15" fmla="*/ 0 h 3"/>
                  <a:gd name="T16" fmla="*/ 0 w 1"/>
                  <a:gd name="T17" fmla="*/ 0 h 3"/>
                  <a:gd name="T18" fmla="*/ 0 w 1"/>
                  <a:gd name="T19" fmla="*/ 0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0 h 3"/>
                  <a:gd name="T26" fmla="*/ 0 w 1"/>
                  <a:gd name="T27" fmla="*/ 0 h 3"/>
                  <a:gd name="T28" fmla="*/ 0 w 1"/>
                  <a:gd name="T29" fmla="*/ 0 h 3"/>
                  <a:gd name="T30" fmla="*/ 0 w 1"/>
                  <a:gd name="T31" fmla="*/ 0 h 3"/>
                  <a:gd name="T32" fmla="*/ 0 w 1"/>
                  <a:gd name="T33" fmla="*/ 0 h 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"/>
                  <a:gd name="T52" fmla="*/ 0 h 3"/>
                  <a:gd name="T53" fmla="*/ 1 w 1"/>
                  <a:gd name="T54" fmla="*/ 3 h 3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96" name="Freeform 1502"/>
              <p:cNvSpPr>
                <a:spLocks noChangeArrowheads="1"/>
              </p:cNvSpPr>
              <p:nvPr/>
            </p:nvSpPr>
            <p:spPr bwMode="auto">
              <a:xfrm>
                <a:off x="1119" y="167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97" name="Freeform 1503"/>
              <p:cNvSpPr>
                <a:spLocks noChangeArrowheads="1"/>
              </p:cNvSpPr>
              <p:nvPr/>
            </p:nvSpPr>
            <p:spPr bwMode="auto">
              <a:xfrm>
                <a:off x="1117" y="167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98" name="Freeform 1504"/>
              <p:cNvSpPr>
                <a:spLocks noChangeArrowheads="1"/>
              </p:cNvSpPr>
              <p:nvPr/>
            </p:nvSpPr>
            <p:spPr bwMode="auto">
              <a:xfrm>
                <a:off x="1122" y="166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3 h 3"/>
                  <a:gd name="T10" fmla="*/ 0 w 2"/>
                  <a:gd name="T11" fmla="*/ 3 h 3"/>
                  <a:gd name="T12" fmla="*/ 0 w 2"/>
                  <a:gd name="T13" fmla="*/ 3 h 3"/>
                  <a:gd name="T14" fmla="*/ 0 w 2"/>
                  <a:gd name="T15" fmla="*/ 3 h 3"/>
                  <a:gd name="T16" fmla="*/ 0 w 2"/>
                  <a:gd name="T17" fmla="*/ 3 h 3"/>
                  <a:gd name="T18" fmla="*/ 2 w 2"/>
                  <a:gd name="T19" fmla="*/ 3 h 3"/>
                  <a:gd name="T20" fmla="*/ 2 w 2"/>
                  <a:gd name="T21" fmla="*/ 3 h 3"/>
                  <a:gd name="T22" fmla="*/ 2 w 2"/>
                  <a:gd name="T23" fmla="*/ 0 h 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"/>
                  <a:gd name="T37" fmla="*/ 0 h 3"/>
                  <a:gd name="T38" fmla="*/ 2 w 2"/>
                  <a:gd name="T39" fmla="*/ 3 h 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99" name="Rectangle 1505"/>
              <p:cNvSpPr>
                <a:spLocks noChangeArrowheads="1"/>
              </p:cNvSpPr>
              <p:nvPr/>
            </p:nvSpPr>
            <p:spPr bwMode="auto">
              <a:xfrm>
                <a:off x="1124" y="1671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00" name="Freeform 1506"/>
              <p:cNvSpPr>
                <a:spLocks noChangeArrowheads="1"/>
              </p:cNvSpPr>
              <p:nvPr/>
            </p:nvSpPr>
            <p:spPr bwMode="auto">
              <a:xfrm>
                <a:off x="1122" y="168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2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0 w 2"/>
                  <a:gd name="T17" fmla="*/ 0 h 1"/>
                  <a:gd name="T18" fmla="*/ 0 w 2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"/>
                  <a:gd name="T31" fmla="*/ 0 h 1"/>
                  <a:gd name="T32" fmla="*/ 2 w 2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01" name="Freeform 1507"/>
              <p:cNvSpPr>
                <a:spLocks noChangeArrowheads="1"/>
              </p:cNvSpPr>
              <p:nvPr/>
            </p:nvSpPr>
            <p:spPr bwMode="auto">
              <a:xfrm>
                <a:off x="1124" y="1680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3 h 3"/>
                  <a:gd name="T12" fmla="*/ 0 w 1"/>
                  <a:gd name="T13" fmla="*/ 3 h 3"/>
                  <a:gd name="T14" fmla="*/ 0 w 1"/>
                  <a:gd name="T15" fmla="*/ 3 h 3"/>
                  <a:gd name="T16" fmla="*/ 0 w 1"/>
                  <a:gd name="T17" fmla="*/ 3 h 3"/>
                  <a:gd name="T18" fmla="*/ 0 w 1"/>
                  <a:gd name="T19" fmla="*/ 3 h 3"/>
                  <a:gd name="T20" fmla="*/ 0 w 1"/>
                  <a:gd name="T21" fmla="*/ 3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3"/>
                  <a:gd name="T35" fmla="*/ 1 w 1"/>
                  <a:gd name="T36" fmla="*/ 3 h 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02" name="Freeform 1508"/>
              <p:cNvSpPr>
                <a:spLocks noChangeArrowheads="1"/>
              </p:cNvSpPr>
              <p:nvPr/>
            </p:nvSpPr>
            <p:spPr bwMode="auto">
              <a:xfrm>
                <a:off x="1124" y="1678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0 h 2"/>
                  <a:gd name="T14" fmla="*/ 0 w 1"/>
                  <a:gd name="T15" fmla="*/ 0 h 2"/>
                  <a:gd name="T16" fmla="*/ 0 w 1"/>
                  <a:gd name="T17" fmla="*/ 0 h 2"/>
                  <a:gd name="T18" fmla="*/ 0 w 1"/>
                  <a:gd name="T19" fmla="*/ 0 h 2"/>
                  <a:gd name="T20" fmla="*/ 0 w 1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2"/>
                  <a:gd name="T35" fmla="*/ 1 w 1"/>
                  <a:gd name="T36" fmla="*/ 2 h 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03" name="Rectangle 1509"/>
              <p:cNvSpPr>
                <a:spLocks noChangeArrowheads="1"/>
              </p:cNvSpPr>
              <p:nvPr/>
            </p:nvSpPr>
            <p:spPr bwMode="auto">
              <a:xfrm>
                <a:off x="1124" y="1678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04" name="Freeform 1510"/>
              <p:cNvSpPr>
                <a:spLocks noChangeArrowheads="1"/>
              </p:cNvSpPr>
              <p:nvPr/>
            </p:nvSpPr>
            <p:spPr bwMode="auto">
              <a:xfrm>
                <a:off x="1124" y="16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05" name="Freeform 1511"/>
              <p:cNvSpPr>
                <a:spLocks noChangeArrowheads="1"/>
              </p:cNvSpPr>
              <p:nvPr/>
            </p:nvSpPr>
            <p:spPr bwMode="auto">
              <a:xfrm>
                <a:off x="1124" y="16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06" name="Oval 1512"/>
              <p:cNvSpPr>
                <a:spLocks noChangeArrowheads="1"/>
              </p:cNvSpPr>
              <p:nvPr/>
            </p:nvSpPr>
            <p:spPr bwMode="auto">
              <a:xfrm>
                <a:off x="1124" y="1678"/>
                <a:ext cx="1" cy="1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07" name="Oval 1513"/>
              <p:cNvSpPr>
                <a:spLocks noChangeArrowheads="1"/>
              </p:cNvSpPr>
              <p:nvPr/>
            </p:nvSpPr>
            <p:spPr bwMode="auto">
              <a:xfrm>
                <a:off x="1124" y="1678"/>
                <a:ext cx="1" cy="1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08" name="Freeform 1514"/>
              <p:cNvSpPr>
                <a:spLocks noChangeArrowheads="1"/>
              </p:cNvSpPr>
              <p:nvPr/>
            </p:nvSpPr>
            <p:spPr bwMode="auto">
              <a:xfrm>
                <a:off x="1124" y="168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09" name="Freeform 1515"/>
              <p:cNvSpPr>
                <a:spLocks noChangeArrowheads="1"/>
              </p:cNvSpPr>
              <p:nvPr/>
            </p:nvSpPr>
            <p:spPr bwMode="auto">
              <a:xfrm>
                <a:off x="1124" y="168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"/>
                  <a:gd name="T31" fmla="*/ 0 h 1"/>
                  <a:gd name="T32" fmla="*/ 1 w 1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10" name="Freeform 1516"/>
              <p:cNvSpPr>
                <a:spLocks noChangeArrowheads="1"/>
              </p:cNvSpPr>
              <p:nvPr/>
            </p:nvSpPr>
            <p:spPr bwMode="auto">
              <a:xfrm>
                <a:off x="1124" y="168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11" name="Freeform 1517"/>
              <p:cNvSpPr>
                <a:spLocks noChangeArrowheads="1"/>
              </p:cNvSpPr>
              <p:nvPr/>
            </p:nvSpPr>
            <p:spPr bwMode="auto">
              <a:xfrm>
                <a:off x="1124" y="168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"/>
                  <a:gd name="T31" fmla="*/ 0 h 1"/>
                  <a:gd name="T32" fmla="*/ 1 w 1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12" name="Freeform 1518"/>
              <p:cNvSpPr>
                <a:spLocks noChangeArrowheads="1"/>
              </p:cNvSpPr>
              <p:nvPr/>
            </p:nvSpPr>
            <p:spPr bwMode="auto">
              <a:xfrm>
                <a:off x="1124" y="168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13" name="Freeform 1519"/>
              <p:cNvSpPr>
                <a:spLocks noChangeArrowheads="1"/>
              </p:cNvSpPr>
              <p:nvPr/>
            </p:nvSpPr>
            <p:spPr bwMode="auto">
              <a:xfrm>
                <a:off x="1119" y="16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14" name="Freeform 1520"/>
              <p:cNvSpPr>
                <a:spLocks noChangeArrowheads="1"/>
              </p:cNvSpPr>
              <p:nvPr/>
            </p:nvSpPr>
            <p:spPr bwMode="auto">
              <a:xfrm>
                <a:off x="1119" y="16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15" name="Freeform 1521"/>
              <p:cNvSpPr>
                <a:spLocks noChangeArrowheads="1"/>
              </p:cNvSpPr>
              <p:nvPr/>
            </p:nvSpPr>
            <p:spPr bwMode="auto">
              <a:xfrm>
                <a:off x="1117" y="167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"/>
                  <a:gd name="T37" fmla="*/ 0 h 1"/>
                  <a:gd name="T38" fmla="*/ 1 w 1"/>
                  <a:gd name="T39" fmla="*/ 1 h 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16" name="Oval 1522"/>
              <p:cNvSpPr>
                <a:spLocks noChangeArrowheads="1"/>
              </p:cNvSpPr>
              <p:nvPr/>
            </p:nvSpPr>
            <p:spPr bwMode="auto">
              <a:xfrm>
                <a:off x="1122" y="1678"/>
                <a:ext cx="1" cy="1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17" name="Freeform 1523"/>
              <p:cNvSpPr>
                <a:spLocks noChangeArrowheads="1"/>
              </p:cNvSpPr>
              <p:nvPr/>
            </p:nvSpPr>
            <p:spPr bwMode="auto">
              <a:xfrm>
                <a:off x="1122" y="167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18" name="Rectangle 1524"/>
              <p:cNvSpPr>
                <a:spLocks noChangeArrowheads="1"/>
              </p:cNvSpPr>
              <p:nvPr/>
            </p:nvSpPr>
            <p:spPr bwMode="auto">
              <a:xfrm>
                <a:off x="1124" y="1678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19" name="Freeform 1525"/>
              <p:cNvSpPr>
                <a:spLocks noChangeArrowheads="1"/>
              </p:cNvSpPr>
              <p:nvPr/>
            </p:nvSpPr>
            <p:spPr bwMode="auto">
              <a:xfrm>
                <a:off x="1124" y="16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20" name="Freeform 1526"/>
              <p:cNvSpPr>
                <a:spLocks noChangeArrowheads="1"/>
              </p:cNvSpPr>
              <p:nvPr/>
            </p:nvSpPr>
            <p:spPr bwMode="auto">
              <a:xfrm>
                <a:off x="1124" y="16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21" name="Freeform 1527"/>
              <p:cNvSpPr>
                <a:spLocks noEditPoints="1" noChangeArrowheads="1"/>
              </p:cNvSpPr>
              <p:nvPr/>
            </p:nvSpPr>
            <p:spPr bwMode="auto">
              <a:xfrm>
                <a:off x="1124" y="16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22" name="Freeform 1528"/>
              <p:cNvSpPr>
                <a:spLocks noChangeArrowheads="1"/>
              </p:cNvSpPr>
              <p:nvPr/>
            </p:nvSpPr>
            <p:spPr bwMode="auto">
              <a:xfrm>
                <a:off x="1124" y="167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23" name="Freeform 1529"/>
              <p:cNvSpPr>
                <a:spLocks noChangeArrowheads="1"/>
              </p:cNvSpPr>
              <p:nvPr/>
            </p:nvSpPr>
            <p:spPr bwMode="auto">
              <a:xfrm>
                <a:off x="1124" y="1680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24" name="Freeform 1530"/>
              <p:cNvSpPr>
                <a:spLocks noChangeArrowheads="1"/>
              </p:cNvSpPr>
              <p:nvPr/>
            </p:nvSpPr>
            <p:spPr bwMode="auto">
              <a:xfrm>
                <a:off x="1124" y="169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"/>
                  <a:gd name="T37" fmla="*/ 0 h 1"/>
                  <a:gd name="T38" fmla="*/ 1 w 1"/>
                  <a:gd name="T39" fmla="*/ 1 h 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25" name="Freeform 1531"/>
              <p:cNvSpPr>
                <a:spLocks noChangeArrowheads="1"/>
              </p:cNvSpPr>
              <p:nvPr/>
            </p:nvSpPr>
            <p:spPr bwMode="auto">
              <a:xfrm>
                <a:off x="1124" y="1690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2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2"/>
                  <a:gd name="T29" fmla="*/ 1 w 1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26" name="Oval 1532"/>
              <p:cNvSpPr>
                <a:spLocks noChangeArrowheads="1"/>
              </p:cNvSpPr>
              <p:nvPr/>
            </p:nvSpPr>
            <p:spPr bwMode="auto">
              <a:xfrm>
                <a:off x="1126" y="1687"/>
                <a:ext cx="1" cy="1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27" name="Freeform 1533"/>
              <p:cNvSpPr>
                <a:spLocks noChangeArrowheads="1"/>
              </p:cNvSpPr>
              <p:nvPr/>
            </p:nvSpPr>
            <p:spPr bwMode="auto">
              <a:xfrm>
                <a:off x="1126" y="16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28" name="Freeform 1534"/>
              <p:cNvSpPr>
                <a:spLocks noChangeArrowheads="1"/>
              </p:cNvSpPr>
              <p:nvPr/>
            </p:nvSpPr>
            <p:spPr bwMode="auto">
              <a:xfrm>
                <a:off x="1134" y="1697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0 h 2"/>
                  <a:gd name="T12" fmla="*/ 0 w 1"/>
                  <a:gd name="T13" fmla="*/ 0 h 2"/>
                  <a:gd name="T14" fmla="*/ 0 w 1"/>
                  <a:gd name="T15" fmla="*/ 0 h 2"/>
                  <a:gd name="T16" fmla="*/ 0 w 1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2"/>
                  <a:gd name="T29" fmla="*/ 1 w 1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29" name="Freeform 1535"/>
              <p:cNvSpPr>
                <a:spLocks noChangeArrowheads="1"/>
              </p:cNvSpPr>
              <p:nvPr/>
            </p:nvSpPr>
            <p:spPr bwMode="auto">
              <a:xfrm>
                <a:off x="1134" y="1699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0 h 3"/>
                  <a:gd name="T12" fmla="*/ 0 w 1"/>
                  <a:gd name="T13" fmla="*/ 0 h 3"/>
                  <a:gd name="T14" fmla="*/ 0 w 1"/>
                  <a:gd name="T15" fmla="*/ 0 h 3"/>
                  <a:gd name="T16" fmla="*/ 0 w 1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3"/>
                  <a:gd name="T29" fmla="*/ 1 w 1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30" name="Freeform 1536"/>
              <p:cNvSpPr>
                <a:spLocks noChangeArrowheads="1"/>
              </p:cNvSpPr>
              <p:nvPr/>
            </p:nvSpPr>
            <p:spPr bwMode="auto">
              <a:xfrm>
                <a:off x="1134" y="170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31" name="Freeform 1537"/>
              <p:cNvSpPr>
                <a:spLocks noChangeArrowheads="1"/>
              </p:cNvSpPr>
              <p:nvPr/>
            </p:nvSpPr>
            <p:spPr bwMode="auto">
              <a:xfrm>
                <a:off x="1134" y="1702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2"/>
                  <a:gd name="T26" fmla="*/ 1 w 1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32" name="Freeform 1538"/>
              <p:cNvSpPr>
                <a:spLocks noChangeArrowheads="1"/>
              </p:cNvSpPr>
              <p:nvPr/>
            </p:nvSpPr>
            <p:spPr bwMode="auto">
              <a:xfrm>
                <a:off x="1134" y="170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33" name="Rectangle 1539"/>
              <p:cNvSpPr>
                <a:spLocks noChangeArrowheads="1"/>
              </p:cNvSpPr>
              <p:nvPr/>
            </p:nvSpPr>
            <p:spPr bwMode="auto">
              <a:xfrm>
                <a:off x="1134" y="1704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34" name="Freeform 1540"/>
              <p:cNvSpPr>
                <a:spLocks noChangeArrowheads="1"/>
              </p:cNvSpPr>
              <p:nvPr/>
            </p:nvSpPr>
            <p:spPr bwMode="auto">
              <a:xfrm>
                <a:off x="1136" y="17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"/>
                  <a:gd name="T37" fmla="*/ 0 h 1"/>
                  <a:gd name="T38" fmla="*/ 1 w 1"/>
                  <a:gd name="T39" fmla="*/ 1 h 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35" name="Freeform 1541"/>
              <p:cNvSpPr>
                <a:spLocks noChangeArrowheads="1"/>
              </p:cNvSpPr>
              <p:nvPr/>
            </p:nvSpPr>
            <p:spPr bwMode="auto">
              <a:xfrm>
                <a:off x="1136" y="17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36" name="Freeform 1542"/>
              <p:cNvSpPr>
                <a:spLocks noEditPoints="1" noChangeArrowheads="1"/>
              </p:cNvSpPr>
              <p:nvPr/>
            </p:nvSpPr>
            <p:spPr bwMode="auto">
              <a:xfrm>
                <a:off x="1136" y="170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37" name="Freeform 1543"/>
              <p:cNvSpPr>
                <a:spLocks noEditPoints="1" noChangeArrowheads="1"/>
              </p:cNvSpPr>
              <p:nvPr/>
            </p:nvSpPr>
            <p:spPr bwMode="auto">
              <a:xfrm>
                <a:off x="1136" y="170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38" name="Oval 1544"/>
              <p:cNvSpPr>
                <a:spLocks noChangeArrowheads="1"/>
              </p:cNvSpPr>
              <p:nvPr/>
            </p:nvSpPr>
            <p:spPr bwMode="auto">
              <a:xfrm>
                <a:off x="1136" y="1704"/>
                <a:ext cx="1" cy="1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39" name="Freeform 1545"/>
              <p:cNvSpPr>
                <a:spLocks noChangeArrowheads="1"/>
              </p:cNvSpPr>
              <p:nvPr/>
            </p:nvSpPr>
            <p:spPr bwMode="auto">
              <a:xfrm>
                <a:off x="1136" y="170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40" name="Freeform 1546"/>
              <p:cNvSpPr>
                <a:spLocks noChangeArrowheads="1"/>
              </p:cNvSpPr>
              <p:nvPr/>
            </p:nvSpPr>
            <p:spPr bwMode="auto">
              <a:xfrm>
                <a:off x="1136" y="170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  <a:gd name="T14" fmla="*/ 0 w 2"/>
                  <a:gd name="T15" fmla="*/ 0 h 2"/>
                  <a:gd name="T16" fmla="*/ 0 w 2"/>
                  <a:gd name="T17" fmla="*/ 0 h 2"/>
                  <a:gd name="T18" fmla="*/ 0 w 2"/>
                  <a:gd name="T19" fmla="*/ 2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"/>
                  <a:gd name="T31" fmla="*/ 0 h 2"/>
                  <a:gd name="T32" fmla="*/ 2 w 2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41" name="Freeform 1547"/>
              <p:cNvSpPr>
                <a:spLocks noChangeArrowheads="1"/>
              </p:cNvSpPr>
              <p:nvPr/>
            </p:nvSpPr>
            <p:spPr bwMode="auto">
              <a:xfrm>
                <a:off x="1138" y="170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42" name="Freeform 1548"/>
              <p:cNvSpPr>
                <a:spLocks noChangeArrowheads="1"/>
              </p:cNvSpPr>
              <p:nvPr/>
            </p:nvSpPr>
            <p:spPr bwMode="auto">
              <a:xfrm>
                <a:off x="1138" y="170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43" name="Freeform 1549"/>
              <p:cNvSpPr>
                <a:spLocks noChangeArrowheads="1"/>
              </p:cNvSpPr>
              <p:nvPr/>
            </p:nvSpPr>
            <p:spPr bwMode="auto">
              <a:xfrm>
                <a:off x="1141" y="169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"/>
                  <a:gd name="T37" fmla="*/ 0 h 1"/>
                  <a:gd name="T38" fmla="*/ 1 w 1"/>
                  <a:gd name="T39" fmla="*/ 1 h 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44" name="Freeform 1550"/>
              <p:cNvSpPr>
                <a:spLocks noChangeArrowheads="1"/>
              </p:cNvSpPr>
              <p:nvPr/>
            </p:nvSpPr>
            <p:spPr bwMode="auto">
              <a:xfrm>
                <a:off x="1141" y="169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45" name="Freeform 1551"/>
              <p:cNvSpPr>
                <a:spLocks noChangeArrowheads="1"/>
              </p:cNvSpPr>
              <p:nvPr/>
            </p:nvSpPr>
            <p:spPr bwMode="auto">
              <a:xfrm>
                <a:off x="1136" y="1706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0 w 2"/>
                  <a:gd name="T17" fmla="*/ 0 h 1"/>
                  <a:gd name="T18" fmla="*/ 0 w 2"/>
                  <a:gd name="T19" fmla="*/ 0 h 1"/>
                  <a:gd name="T20" fmla="*/ 0 w 2"/>
                  <a:gd name="T21" fmla="*/ 0 h 1"/>
                  <a:gd name="T22" fmla="*/ 0 w 2"/>
                  <a:gd name="T23" fmla="*/ 0 h 1"/>
                  <a:gd name="T24" fmla="*/ 0 w 2"/>
                  <a:gd name="T25" fmla="*/ 0 h 1"/>
                  <a:gd name="T26" fmla="*/ 0 w 2"/>
                  <a:gd name="T27" fmla="*/ 0 h 1"/>
                  <a:gd name="T28" fmla="*/ 0 w 2"/>
                  <a:gd name="T29" fmla="*/ 0 h 1"/>
                  <a:gd name="T30" fmla="*/ 0 w 2"/>
                  <a:gd name="T31" fmla="*/ 0 h 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"/>
                  <a:gd name="T49" fmla="*/ 0 h 1"/>
                  <a:gd name="T50" fmla="*/ 2 w 2"/>
                  <a:gd name="T51" fmla="*/ 1 h 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46" name="Oval 1552"/>
              <p:cNvSpPr>
                <a:spLocks noChangeArrowheads="1"/>
              </p:cNvSpPr>
              <p:nvPr/>
            </p:nvSpPr>
            <p:spPr bwMode="auto">
              <a:xfrm>
                <a:off x="1138" y="1706"/>
                <a:ext cx="1" cy="1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47" name="Oval 1553"/>
              <p:cNvSpPr>
                <a:spLocks noChangeArrowheads="1"/>
              </p:cNvSpPr>
              <p:nvPr/>
            </p:nvSpPr>
            <p:spPr bwMode="auto">
              <a:xfrm>
                <a:off x="1138" y="1706"/>
                <a:ext cx="1" cy="1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48" name="Freeform 1554"/>
              <p:cNvSpPr>
                <a:spLocks noChangeArrowheads="1"/>
              </p:cNvSpPr>
              <p:nvPr/>
            </p:nvSpPr>
            <p:spPr bwMode="auto">
              <a:xfrm>
                <a:off x="1138" y="17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49" name="Freeform 1555"/>
              <p:cNvSpPr>
                <a:spLocks noChangeArrowheads="1"/>
              </p:cNvSpPr>
              <p:nvPr/>
            </p:nvSpPr>
            <p:spPr bwMode="auto">
              <a:xfrm>
                <a:off x="1136" y="171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50" name="Freeform 1556"/>
              <p:cNvSpPr>
                <a:spLocks noChangeArrowheads="1"/>
              </p:cNvSpPr>
              <p:nvPr/>
            </p:nvSpPr>
            <p:spPr bwMode="auto">
              <a:xfrm>
                <a:off x="1138" y="170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0 h 2"/>
                  <a:gd name="T18" fmla="*/ 0 w 1"/>
                  <a:gd name="T19" fmla="*/ 0 h 2"/>
                  <a:gd name="T20" fmla="*/ 0 w 1"/>
                  <a:gd name="T21" fmla="*/ 0 h 2"/>
                  <a:gd name="T22" fmla="*/ 0 w 1"/>
                  <a:gd name="T23" fmla="*/ 0 h 2"/>
                  <a:gd name="T24" fmla="*/ 0 w 1"/>
                  <a:gd name="T25" fmla="*/ 0 h 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"/>
                  <a:gd name="T40" fmla="*/ 0 h 2"/>
                  <a:gd name="T41" fmla="*/ 1 w 1"/>
                  <a:gd name="T42" fmla="*/ 2 h 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51" name="Line 1557"/>
              <p:cNvSpPr>
                <a:spLocks noChangeShapeType="1"/>
              </p:cNvSpPr>
              <p:nvPr/>
            </p:nvSpPr>
            <p:spPr bwMode="auto">
              <a:xfrm>
                <a:off x="1138" y="1711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052" name="Line 1558"/>
              <p:cNvSpPr>
                <a:spLocks noChangeShapeType="1"/>
              </p:cNvSpPr>
              <p:nvPr/>
            </p:nvSpPr>
            <p:spPr bwMode="auto">
              <a:xfrm>
                <a:off x="1138" y="1711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053" name="Freeform 1559"/>
              <p:cNvSpPr>
                <a:spLocks noChangeArrowheads="1"/>
              </p:cNvSpPr>
              <p:nvPr/>
            </p:nvSpPr>
            <p:spPr bwMode="auto">
              <a:xfrm>
                <a:off x="1138" y="17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54" name="Freeform 1560"/>
              <p:cNvSpPr>
                <a:spLocks noChangeArrowheads="1"/>
              </p:cNvSpPr>
              <p:nvPr/>
            </p:nvSpPr>
            <p:spPr bwMode="auto">
              <a:xfrm>
                <a:off x="1138" y="17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55" name="Freeform 1561"/>
              <p:cNvSpPr>
                <a:spLocks noEditPoints="1" noChangeArrowheads="1"/>
              </p:cNvSpPr>
              <p:nvPr/>
            </p:nvSpPr>
            <p:spPr bwMode="auto">
              <a:xfrm>
                <a:off x="1138" y="17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"/>
                  <a:gd name="T46" fmla="*/ 0 h 1"/>
                  <a:gd name="T47" fmla="*/ 1 w 1"/>
                  <a:gd name="T48" fmla="*/ 1 h 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56" name="Freeform 1562"/>
              <p:cNvSpPr>
                <a:spLocks noEditPoints="1" noChangeArrowheads="1"/>
              </p:cNvSpPr>
              <p:nvPr/>
            </p:nvSpPr>
            <p:spPr bwMode="auto">
              <a:xfrm>
                <a:off x="1138" y="17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"/>
                  <a:gd name="T46" fmla="*/ 0 h 1"/>
                  <a:gd name="T47" fmla="*/ 1 w 1"/>
                  <a:gd name="T48" fmla="*/ 1 h 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57" name="Freeform 1563"/>
              <p:cNvSpPr>
                <a:spLocks noChangeArrowheads="1"/>
              </p:cNvSpPr>
              <p:nvPr/>
            </p:nvSpPr>
            <p:spPr bwMode="auto">
              <a:xfrm>
                <a:off x="1138" y="17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"/>
                  <a:gd name="T46" fmla="*/ 0 h 1"/>
                  <a:gd name="T47" fmla="*/ 1 w 1"/>
                  <a:gd name="T48" fmla="*/ 1 h 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58" name="Freeform 1564"/>
              <p:cNvSpPr>
                <a:spLocks noChangeArrowheads="1"/>
              </p:cNvSpPr>
              <p:nvPr/>
            </p:nvSpPr>
            <p:spPr bwMode="auto">
              <a:xfrm>
                <a:off x="1136" y="17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59" name="Freeform 1565"/>
              <p:cNvSpPr>
                <a:spLocks noChangeArrowheads="1"/>
              </p:cNvSpPr>
              <p:nvPr/>
            </p:nvSpPr>
            <p:spPr bwMode="auto">
              <a:xfrm>
                <a:off x="1136" y="17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60" name="Freeform 1566"/>
              <p:cNvSpPr>
                <a:spLocks noChangeArrowheads="1"/>
              </p:cNvSpPr>
              <p:nvPr/>
            </p:nvSpPr>
            <p:spPr bwMode="auto">
              <a:xfrm>
                <a:off x="1136" y="17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61" name="Oval 1567"/>
              <p:cNvSpPr>
                <a:spLocks noChangeArrowheads="1"/>
              </p:cNvSpPr>
              <p:nvPr/>
            </p:nvSpPr>
            <p:spPr bwMode="auto">
              <a:xfrm>
                <a:off x="1136" y="1728"/>
                <a:ext cx="1" cy="1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62" name="Oval 1568"/>
              <p:cNvSpPr>
                <a:spLocks noChangeArrowheads="1"/>
              </p:cNvSpPr>
              <p:nvPr/>
            </p:nvSpPr>
            <p:spPr bwMode="auto">
              <a:xfrm>
                <a:off x="1136" y="1728"/>
                <a:ext cx="1" cy="1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63" name="Freeform 1569"/>
              <p:cNvSpPr>
                <a:spLocks noChangeArrowheads="1"/>
              </p:cNvSpPr>
              <p:nvPr/>
            </p:nvSpPr>
            <p:spPr bwMode="auto">
              <a:xfrm>
                <a:off x="1136" y="172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"/>
                  <a:gd name="T49" fmla="*/ 0 h 1"/>
                  <a:gd name="T50" fmla="*/ 1 w 1"/>
                  <a:gd name="T51" fmla="*/ 1 h 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64" name="Freeform 1570"/>
              <p:cNvSpPr>
                <a:spLocks noEditPoints="1" noChangeArrowheads="1"/>
              </p:cNvSpPr>
              <p:nvPr/>
            </p:nvSpPr>
            <p:spPr bwMode="auto">
              <a:xfrm>
                <a:off x="1036" y="1654"/>
                <a:ext cx="8" cy="26"/>
              </a:xfrm>
              <a:custGeom>
                <a:avLst/>
                <a:gdLst>
                  <a:gd name="T0" fmla="*/ 5 w 3"/>
                  <a:gd name="T1" fmla="*/ 5 h 11"/>
                  <a:gd name="T2" fmla="*/ 5 w 3"/>
                  <a:gd name="T3" fmla="*/ 5 h 11"/>
                  <a:gd name="T4" fmla="*/ 0 w 3"/>
                  <a:gd name="T5" fmla="*/ 26 h 11"/>
                  <a:gd name="T6" fmla="*/ 5 w 3"/>
                  <a:gd name="T7" fmla="*/ 5 h 11"/>
                  <a:gd name="T8" fmla="*/ 5 w 3"/>
                  <a:gd name="T9" fmla="*/ 5 h 11"/>
                  <a:gd name="T10" fmla="*/ 5 w 3"/>
                  <a:gd name="T11" fmla="*/ 5 h 11"/>
                  <a:gd name="T12" fmla="*/ 5 w 3"/>
                  <a:gd name="T13" fmla="*/ 5 h 11"/>
                  <a:gd name="T14" fmla="*/ 5 w 3"/>
                  <a:gd name="T15" fmla="*/ 5 h 11"/>
                  <a:gd name="T16" fmla="*/ 5 w 3"/>
                  <a:gd name="T17" fmla="*/ 5 h 11"/>
                  <a:gd name="T18" fmla="*/ 5 w 3"/>
                  <a:gd name="T19" fmla="*/ 5 h 11"/>
                  <a:gd name="T20" fmla="*/ 5 w 3"/>
                  <a:gd name="T21" fmla="*/ 5 h 11"/>
                  <a:gd name="T22" fmla="*/ 5 w 3"/>
                  <a:gd name="T23" fmla="*/ 5 h 11"/>
                  <a:gd name="T24" fmla="*/ 5 w 3"/>
                  <a:gd name="T25" fmla="*/ 5 h 11"/>
                  <a:gd name="T26" fmla="*/ 5 w 3"/>
                  <a:gd name="T27" fmla="*/ 5 h 11"/>
                  <a:gd name="T28" fmla="*/ 5 w 3"/>
                  <a:gd name="T29" fmla="*/ 5 h 11"/>
                  <a:gd name="T30" fmla="*/ 5 w 3"/>
                  <a:gd name="T31" fmla="*/ 5 h 11"/>
                  <a:gd name="T32" fmla="*/ 5 w 3"/>
                  <a:gd name="T33" fmla="*/ 5 h 11"/>
                  <a:gd name="T34" fmla="*/ 5 w 3"/>
                  <a:gd name="T35" fmla="*/ 5 h 11"/>
                  <a:gd name="T36" fmla="*/ 5 w 3"/>
                  <a:gd name="T37" fmla="*/ 5 h 11"/>
                  <a:gd name="T38" fmla="*/ 5 w 3"/>
                  <a:gd name="T39" fmla="*/ 5 h 11"/>
                  <a:gd name="T40" fmla="*/ 5 w 3"/>
                  <a:gd name="T41" fmla="*/ 2 h 11"/>
                  <a:gd name="T42" fmla="*/ 5 w 3"/>
                  <a:gd name="T43" fmla="*/ 5 h 11"/>
                  <a:gd name="T44" fmla="*/ 5 w 3"/>
                  <a:gd name="T45" fmla="*/ 2 h 11"/>
                  <a:gd name="T46" fmla="*/ 8 w 3"/>
                  <a:gd name="T47" fmla="*/ 2 h 11"/>
                  <a:gd name="T48" fmla="*/ 5 w 3"/>
                  <a:gd name="T49" fmla="*/ 2 h 11"/>
                  <a:gd name="T50" fmla="*/ 8 w 3"/>
                  <a:gd name="T51" fmla="*/ 2 h 11"/>
                  <a:gd name="T52" fmla="*/ 8 w 3"/>
                  <a:gd name="T53" fmla="*/ 2 h 11"/>
                  <a:gd name="T54" fmla="*/ 8 w 3"/>
                  <a:gd name="T55" fmla="*/ 2 h 11"/>
                  <a:gd name="T56" fmla="*/ 8 w 3"/>
                  <a:gd name="T57" fmla="*/ 2 h 11"/>
                  <a:gd name="T58" fmla="*/ 8 w 3"/>
                  <a:gd name="T59" fmla="*/ 2 h 11"/>
                  <a:gd name="T60" fmla="*/ 8 w 3"/>
                  <a:gd name="T61" fmla="*/ 2 h 11"/>
                  <a:gd name="T62" fmla="*/ 8 w 3"/>
                  <a:gd name="T63" fmla="*/ 2 h 11"/>
                  <a:gd name="T64" fmla="*/ 8 w 3"/>
                  <a:gd name="T65" fmla="*/ 2 h 11"/>
                  <a:gd name="T66" fmla="*/ 8 w 3"/>
                  <a:gd name="T67" fmla="*/ 2 h 11"/>
                  <a:gd name="T68" fmla="*/ 8 w 3"/>
                  <a:gd name="T69" fmla="*/ 2 h 11"/>
                  <a:gd name="T70" fmla="*/ 8 w 3"/>
                  <a:gd name="T71" fmla="*/ 2 h 11"/>
                  <a:gd name="T72" fmla="*/ 8 w 3"/>
                  <a:gd name="T73" fmla="*/ 2 h 11"/>
                  <a:gd name="T74" fmla="*/ 8 w 3"/>
                  <a:gd name="T75" fmla="*/ 2 h 11"/>
                  <a:gd name="T76" fmla="*/ 8 w 3"/>
                  <a:gd name="T77" fmla="*/ 2 h 11"/>
                  <a:gd name="T78" fmla="*/ 8 w 3"/>
                  <a:gd name="T79" fmla="*/ 2 h 11"/>
                  <a:gd name="T80" fmla="*/ 8 w 3"/>
                  <a:gd name="T81" fmla="*/ 2 h 11"/>
                  <a:gd name="T82" fmla="*/ 8 w 3"/>
                  <a:gd name="T83" fmla="*/ 2 h 11"/>
                  <a:gd name="T84" fmla="*/ 8 w 3"/>
                  <a:gd name="T85" fmla="*/ 2 h 11"/>
                  <a:gd name="T86" fmla="*/ 8 w 3"/>
                  <a:gd name="T87" fmla="*/ 2 h 11"/>
                  <a:gd name="T88" fmla="*/ 8 w 3"/>
                  <a:gd name="T89" fmla="*/ 2 h 11"/>
                  <a:gd name="T90" fmla="*/ 8 w 3"/>
                  <a:gd name="T91" fmla="*/ 2 h 11"/>
                  <a:gd name="T92" fmla="*/ 8 w 3"/>
                  <a:gd name="T93" fmla="*/ 2 h 11"/>
                  <a:gd name="T94" fmla="*/ 8 w 3"/>
                  <a:gd name="T95" fmla="*/ 2 h 11"/>
                  <a:gd name="T96" fmla="*/ 8 w 3"/>
                  <a:gd name="T97" fmla="*/ 2 h 11"/>
                  <a:gd name="T98" fmla="*/ 8 w 3"/>
                  <a:gd name="T99" fmla="*/ 2 h 11"/>
                  <a:gd name="T100" fmla="*/ 8 w 3"/>
                  <a:gd name="T101" fmla="*/ 0 h 11"/>
                  <a:gd name="T102" fmla="*/ 8 w 3"/>
                  <a:gd name="T103" fmla="*/ 0 h 11"/>
                  <a:gd name="T104" fmla="*/ 8 w 3"/>
                  <a:gd name="T105" fmla="*/ 0 h 11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"/>
                  <a:gd name="T160" fmla="*/ 0 h 11"/>
                  <a:gd name="T161" fmla="*/ 3 w 3"/>
                  <a:gd name="T162" fmla="*/ 11 h 11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" h="11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5"/>
                      <a:pt x="0" y="8"/>
                      <a:pt x="0" y="11"/>
                    </a:cubicBezTo>
                    <a:cubicBezTo>
                      <a:pt x="0" y="8"/>
                      <a:pt x="1" y="5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2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moveTo>
                      <a:pt x="3" y="1"/>
                    </a:move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65" name="Freeform 1571"/>
              <p:cNvSpPr>
                <a:spLocks noEditPoints="1" noChangeArrowheads="1"/>
              </p:cNvSpPr>
              <p:nvPr/>
            </p:nvSpPr>
            <p:spPr bwMode="auto">
              <a:xfrm>
                <a:off x="1036" y="1635"/>
                <a:ext cx="83" cy="90"/>
              </a:xfrm>
              <a:custGeom>
                <a:avLst/>
                <a:gdLst>
                  <a:gd name="T0" fmla="*/ 21 w 35"/>
                  <a:gd name="T1" fmla="*/ 7 h 38"/>
                  <a:gd name="T2" fmla="*/ 26 w 35"/>
                  <a:gd name="T3" fmla="*/ 7 h 38"/>
                  <a:gd name="T4" fmla="*/ 45 w 35"/>
                  <a:gd name="T5" fmla="*/ 78 h 38"/>
                  <a:gd name="T6" fmla="*/ 45 w 35"/>
                  <a:gd name="T7" fmla="*/ 78 h 38"/>
                  <a:gd name="T8" fmla="*/ 50 w 35"/>
                  <a:gd name="T9" fmla="*/ 78 h 38"/>
                  <a:gd name="T10" fmla="*/ 50 w 35"/>
                  <a:gd name="T11" fmla="*/ 78 h 38"/>
                  <a:gd name="T12" fmla="*/ 43 w 35"/>
                  <a:gd name="T13" fmla="*/ 73 h 38"/>
                  <a:gd name="T14" fmla="*/ 43 w 35"/>
                  <a:gd name="T15" fmla="*/ 73 h 38"/>
                  <a:gd name="T16" fmla="*/ 43 w 35"/>
                  <a:gd name="T17" fmla="*/ 73 h 38"/>
                  <a:gd name="T18" fmla="*/ 40 w 35"/>
                  <a:gd name="T19" fmla="*/ 73 h 38"/>
                  <a:gd name="T20" fmla="*/ 40 w 35"/>
                  <a:gd name="T21" fmla="*/ 73 h 38"/>
                  <a:gd name="T22" fmla="*/ 21 w 35"/>
                  <a:gd name="T23" fmla="*/ 7 h 38"/>
                  <a:gd name="T24" fmla="*/ 19 w 35"/>
                  <a:gd name="T25" fmla="*/ 7 h 38"/>
                  <a:gd name="T26" fmla="*/ 21 w 35"/>
                  <a:gd name="T27" fmla="*/ 7 h 38"/>
                  <a:gd name="T28" fmla="*/ 21 w 35"/>
                  <a:gd name="T29" fmla="*/ 7 h 38"/>
                  <a:gd name="T30" fmla="*/ 21 w 35"/>
                  <a:gd name="T31" fmla="*/ 7 h 38"/>
                  <a:gd name="T32" fmla="*/ 21 w 35"/>
                  <a:gd name="T33" fmla="*/ 7 h 38"/>
                  <a:gd name="T34" fmla="*/ 24 w 35"/>
                  <a:gd name="T35" fmla="*/ 5 h 38"/>
                  <a:gd name="T36" fmla="*/ 33 w 35"/>
                  <a:gd name="T37" fmla="*/ 0 h 38"/>
                  <a:gd name="T38" fmla="*/ 7 w 35"/>
                  <a:gd name="T39" fmla="*/ 21 h 38"/>
                  <a:gd name="T40" fmla="*/ 7 w 35"/>
                  <a:gd name="T41" fmla="*/ 21 h 38"/>
                  <a:gd name="T42" fmla="*/ 7 w 35"/>
                  <a:gd name="T43" fmla="*/ 21 h 38"/>
                  <a:gd name="T44" fmla="*/ 5 w 35"/>
                  <a:gd name="T45" fmla="*/ 24 h 38"/>
                  <a:gd name="T46" fmla="*/ 5 w 35"/>
                  <a:gd name="T47" fmla="*/ 24 h 38"/>
                  <a:gd name="T48" fmla="*/ 28 w 35"/>
                  <a:gd name="T49" fmla="*/ 88 h 38"/>
                  <a:gd name="T50" fmla="*/ 40 w 35"/>
                  <a:gd name="T51" fmla="*/ 69 h 38"/>
                  <a:gd name="T52" fmla="*/ 38 w 35"/>
                  <a:gd name="T53" fmla="*/ 71 h 38"/>
                  <a:gd name="T54" fmla="*/ 38 w 35"/>
                  <a:gd name="T55" fmla="*/ 71 h 38"/>
                  <a:gd name="T56" fmla="*/ 36 w 35"/>
                  <a:gd name="T57" fmla="*/ 71 h 38"/>
                  <a:gd name="T58" fmla="*/ 36 w 35"/>
                  <a:gd name="T59" fmla="*/ 71 h 38"/>
                  <a:gd name="T60" fmla="*/ 38 w 35"/>
                  <a:gd name="T61" fmla="*/ 71 h 38"/>
                  <a:gd name="T62" fmla="*/ 38 w 35"/>
                  <a:gd name="T63" fmla="*/ 73 h 38"/>
                  <a:gd name="T64" fmla="*/ 38 w 35"/>
                  <a:gd name="T65" fmla="*/ 73 h 38"/>
                  <a:gd name="T66" fmla="*/ 36 w 35"/>
                  <a:gd name="T67" fmla="*/ 73 h 38"/>
                  <a:gd name="T68" fmla="*/ 36 w 35"/>
                  <a:gd name="T69" fmla="*/ 71 h 38"/>
                  <a:gd name="T70" fmla="*/ 36 w 35"/>
                  <a:gd name="T71" fmla="*/ 71 h 38"/>
                  <a:gd name="T72" fmla="*/ 36 w 35"/>
                  <a:gd name="T73" fmla="*/ 71 h 38"/>
                  <a:gd name="T74" fmla="*/ 36 w 35"/>
                  <a:gd name="T75" fmla="*/ 71 h 38"/>
                  <a:gd name="T76" fmla="*/ 36 w 35"/>
                  <a:gd name="T77" fmla="*/ 69 h 38"/>
                  <a:gd name="T78" fmla="*/ 36 w 35"/>
                  <a:gd name="T79" fmla="*/ 69 h 38"/>
                  <a:gd name="T80" fmla="*/ 36 w 35"/>
                  <a:gd name="T81" fmla="*/ 69 h 38"/>
                  <a:gd name="T82" fmla="*/ 36 w 35"/>
                  <a:gd name="T83" fmla="*/ 69 h 38"/>
                  <a:gd name="T84" fmla="*/ 26 w 35"/>
                  <a:gd name="T85" fmla="*/ 7 h 38"/>
                  <a:gd name="T86" fmla="*/ 26 w 35"/>
                  <a:gd name="T87" fmla="*/ 7 h 38"/>
                  <a:gd name="T88" fmla="*/ 26 w 35"/>
                  <a:gd name="T89" fmla="*/ 7 h 38"/>
                  <a:gd name="T90" fmla="*/ 26 w 35"/>
                  <a:gd name="T91" fmla="*/ 7 h 38"/>
                  <a:gd name="T92" fmla="*/ 26 w 35"/>
                  <a:gd name="T93" fmla="*/ 7 h 38"/>
                  <a:gd name="T94" fmla="*/ 24 w 35"/>
                  <a:gd name="T95" fmla="*/ 7 h 38"/>
                  <a:gd name="T96" fmla="*/ 24 w 35"/>
                  <a:gd name="T97" fmla="*/ 7 h 38"/>
                  <a:gd name="T98" fmla="*/ 24 w 35"/>
                  <a:gd name="T99" fmla="*/ 7 h 38"/>
                  <a:gd name="T100" fmla="*/ 24 w 35"/>
                  <a:gd name="T101" fmla="*/ 7 h 38"/>
                  <a:gd name="T102" fmla="*/ 26 w 35"/>
                  <a:gd name="T103" fmla="*/ 7 h 38"/>
                  <a:gd name="T104" fmla="*/ 26 w 35"/>
                  <a:gd name="T105" fmla="*/ 5 h 38"/>
                  <a:gd name="T106" fmla="*/ 24 w 35"/>
                  <a:gd name="T107" fmla="*/ 5 h 38"/>
                  <a:gd name="T108" fmla="*/ 24 w 35"/>
                  <a:gd name="T109" fmla="*/ 5 h 38"/>
                  <a:gd name="T110" fmla="*/ 24 w 35"/>
                  <a:gd name="T111" fmla="*/ 5 h 38"/>
                  <a:gd name="T112" fmla="*/ 26 w 35"/>
                  <a:gd name="T113" fmla="*/ 2 h 38"/>
                  <a:gd name="T114" fmla="*/ 26 w 35"/>
                  <a:gd name="T115" fmla="*/ 2 h 38"/>
                  <a:gd name="T116" fmla="*/ 26 w 35"/>
                  <a:gd name="T117" fmla="*/ 2 h 38"/>
                  <a:gd name="T118" fmla="*/ 31 w 35"/>
                  <a:gd name="T119" fmla="*/ 0 h 38"/>
                  <a:gd name="T120" fmla="*/ 31 w 35"/>
                  <a:gd name="T121" fmla="*/ 2 h 3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5"/>
                  <a:gd name="T184" fmla="*/ 0 h 38"/>
                  <a:gd name="T185" fmla="*/ 35 w 35"/>
                  <a:gd name="T186" fmla="*/ 38 h 3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5" h="38">
                    <a:moveTo>
                      <a:pt x="15" y="30"/>
                    </a:moveTo>
                    <a:cubicBezTo>
                      <a:pt x="15" y="30"/>
                      <a:pt x="15" y="30"/>
                      <a:pt x="15" y="30"/>
                    </a:cubicBezTo>
                    <a:moveTo>
                      <a:pt x="11" y="3"/>
                    </a:move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moveTo>
                      <a:pt x="12" y="3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3"/>
                      <a:pt x="12" y="3"/>
                      <a:pt x="12" y="3"/>
                    </a:cubicBezTo>
                    <a:moveTo>
                      <a:pt x="19" y="34"/>
                    </a:move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moveTo>
                      <a:pt x="19" y="33"/>
                    </a:move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moveTo>
                      <a:pt x="21" y="33"/>
                    </a:move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moveTo>
                      <a:pt x="18" y="31"/>
                    </a:move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moveTo>
                      <a:pt x="18" y="31"/>
                    </a:move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moveTo>
                      <a:pt x="17" y="31"/>
                    </a:move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moveTo>
                      <a:pt x="10" y="2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moveTo>
                      <a:pt x="14" y="0"/>
                    </a:moveTo>
                    <a:cubicBezTo>
                      <a:pt x="9" y="1"/>
                      <a:pt x="6" y="4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3"/>
                      <a:pt x="0" y="16"/>
                      <a:pt x="0" y="19"/>
                    </a:cubicBezTo>
                    <a:cubicBezTo>
                      <a:pt x="0" y="26"/>
                      <a:pt x="5" y="33"/>
                      <a:pt x="12" y="37"/>
                    </a:cubicBezTo>
                    <a:cubicBezTo>
                      <a:pt x="15" y="38"/>
                      <a:pt x="17" y="38"/>
                      <a:pt x="20" y="38"/>
                    </a:cubicBezTo>
                    <a:cubicBezTo>
                      <a:pt x="26" y="38"/>
                      <a:pt x="31" y="36"/>
                      <a:pt x="35" y="32"/>
                    </a:cubicBezTo>
                    <a:cubicBezTo>
                      <a:pt x="33" y="33"/>
                      <a:pt x="31" y="33"/>
                      <a:pt x="28" y="33"/>
                    </a:cubicBezTo>
                    <a:cubicBezTo>
                      <a:pt x="26" y="33"/>
                      <a:pt x="23" y="33"/>
                      <a:pt x="20" y="31"/>
                    </a:cubicBezTo>
                    <a:cubicBezTo>
                      <a:pt x="19" y="31"/>
                      <a:pt x="18" y="30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9" y="23"/>
                      <a:pt x="6" y="13"/>
                      <a:pt x="10" y="5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4" y="0"/>
                      <a:pt x="14" y="0"/>
                    </a:cubicBezTo>
                  </a:path>
                </a:pathLst>
              </a:custGeom>
              <a:solidFill>
                <a:srgbClr val="83B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66" name="Freeform 1572"/>
              <p:cNvSpPr>
                <a:spLocks noChangeArrowheads="1"/>
              </p:cNvSpPr>
              <p:nvPr/>
            </p:nvSpPr>
            <p:spPr bwMode="auto">
              <a:xfrm>
                <a:off x="1567" y="1595"/>
                <a:ext cx="47" cy="59"/>
              </a:xfrm>
              <a:custGeom>
                <a:avLst/>
                <a:gdLst>
                  <a:gd name="T0" fmla="*/ 42 w 20"/>
                  <a:gd name="T1" fmla="*/ 35 h 25"/>
                  <a:gd name="T2" fmla="*/ 14 w 20"/>
                  <a:gd name="T3" fmla="*/ 54 h 25"/>
                  <a:gd name="T4" fmla="*/ 7 w 20"/>
                  <a:gd name="T5" fmla="*/ 21 h 25"/>
                  <a:gd name="T6" fmla="*/ 35 w 20"/>
                  <a:gd name="T7" fmla="*/ 2 h 25"/>
                  <a:gd name="T8" fmla="*/ 42 w 20"/>
                  <a:gd name="T9" fmla="*/ 35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25"/>
                  <a:gd name="T17" fmla="*/ 20 w 20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25">
                    <a:moveTo>
                      <a:pt x="18" y="15"/>
                    </a:moveTo>
                    <a:cubicBezTo>
                      <a:pt x="15" y="21"/>
                      <a:pt x="10" y="25"/>
                      <a:pt x="6" y="23"/>
                    </a:cubicBezTo>
                    <a:cubicBezTo>
                      <a:pt x="2" y="21"/>
                      <a:pt x="0" y="15"/>
                      <a:pt x="3" y="9"/>
                    </a:cubicBezTo>
                    <a:cubicBezTo>
                      <a:pt x="5" y="3"/>
                      <a:pt x="11" y="0"/>
                      <a:pt x="15" y="1"/>
                    </a:cubicBezTo>
                    <a:cubicBezTo>
                      <a:pt x="19" y="3"/>
                      <a:pt x="20" y="9"/>
                      <a:pt x="18" y="15"/>
                    </a:cubicBez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67" name="Freeform 1573"/>
              <p:cNvSpPr>
                <a:spLocks noChangeArrowheads="1"/>
              </p:cNvSpPr>
              <p:nvPr/>
            </p:nvSpPr>
            <p:spPr bwMode="auto">
              <a:xfrm>
                <a:off x="1595" y="1569"/>
                <a:ext cx="26" cy="21"/>
              </a:xfrm>
              <a:custGeom>
                <a:avLst/>
                <a:gdLst>
                  <a:gd name="T0" fmla="*/ 5 w 11"/>
                  <a:gd name="T1" fmla="*/ 16 h 9"/>
                  <a:gd name="T2" fmla="*/ 17 w 11"/>
                  <a:gd name="T3" fmla="*/ 21 h 9"/>
                  <a:gd name="T4" fmla="*/ 24 w 11"/>
                  <a:gd name="T5" fmla="*/ 14 h 9"/>
                  <a:gd name="T6" fmla="*/ 14 w 11"/>
                  <a:gd name="T7" fmla="*/ 9 h 9"/>
                  <a:gd name="T8" fmla="*/ 2 w 11"/>
                  <a:gd name="T9" fmla="*/ 5 h 9"/>
                  <a:gd name="T10" fmla="*/ 5 w 11"/>
                  <a:gd name="T11" fmla="*/ 16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"/>
                  <a:gd name="T19" fmla="*/ 0 h 9"/>
                  <a:gd name="T20" fmla="*/ 11 w 11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" h="9">
                    <a:moveTo>
                      <a:pt x="2" y="7"/>
                    </a:moveTo>
                    <a:cubicBezTo>
                      <a:pt x="7" y="9"/>
                      <a:pt x="7" y="9"/>
                      <a:pt x="7" y="9"/>
                    </a:cubicBezTo>
                    <a:cubicBezTo>
                      <a:pt x="8" y="8"/>
                      <a:pt x="10" y="7"/>
                      <a:pt x="10" y="6"/>
                    </a:cubicBezTo>
                    <a:cubicBezTo>
                      <a:pt x="11" y="4"/>
                      <a:pt x="9" y="5"/>
                      <a:pt x="6" y="4"/>
                    </a:cubicBezTo>
                    <a:cubicBezTo>
                      <a:pt x="3" y="2"/>
                      <a:pt x="2" y="0"/>
                      <a:pt x="1" y="2"/>
                    </a:cubicBezTo>
                    <a:cubicBezTo>
                      <a:pt x="0" y="3"/>
                      <a:pt x="1" y="5"/>
                      <a:pt x="2" y="7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68" name="Freeform 1574"/>
              <p:cNvSpPr>
                <a:spLocks noEditPoints="1" noChangeArrowheads="1"/>
              </p:cNvSpPr>
              <p:nvPr/>
            </p:nvSpPr>
            <p:spPr bwMode="auto">
              <a:xfrm>
                <a:off x="1550" y="1588"/>
                <a:ext cx="69" cy="78"/>
              </a:xfrm>
              <a:custGeom>
                <a:avLst/>
                <a:gdLst>
                  <a:gd name="T0" fmla="*/ 62 w 29"/>
                  <a:gd name="T1" fmla="*/ 5 h 33"/>
                  <a:gd name="T2" fmla="*/ 48 w 29"/>
                  <a:gd name="T3" fmla="*/ 0 h 33"/>
                  <a:gd name="T4" fmla="*/ 7 w 29"/>
                  <a:gd name="T5" fmla="*/ 38 h 33"/>
                  <a:gd name="T6" fmla="*/ 26 w 29"/>
                  <a:gd name="T7" fmla="*/ 66 h 33"/>
                  <a:gd name="T8" fmla="*/ 62 w 29"/>
                  <a:gd name="T9" fmla="*/ 59 h 33"/>
                  <a:gd name="T10" fmla="*/ 62 w 29"/>
                  <a:gd name="T11" fmla="*/ 5 h 33"/>
                  <a:gd name="T12" fmla="*/ 43 w 29"/>
                  <a:gd name="T13" fmla="*/ 50 h 33"/>
                  <a:gd name="T14" fmla="*/ 36 w 29"/>
                  <a:gd name="T15" fmla="*/ 50 h 33"/>
                  <a:gd name="T16" fmla="*/ 33 w 29"/>
                  <a:gd name="T17" fmla="*/ 57 h 33"/>
                  <a:gd name="T18" fmla="*/ 31 w 29"/>
                  <a:gd name="T19" fmla="*/ 54 h 33"/>
                  <a:gd name="T20" fmla="*/ 33 w 29"/>
                  <a:gd name="T21" fmla="*/ 50 h 33"/>
                  <a:gd name="T22" fmla="*/ 29 w 29"/>
                  <a:gd name="T23" fmla="*/ 45 h 33"/>
                  <a:gd name="T24" fmla="*/ 26 w 29"/>
                  <a:gd name="T25" fmla="*/ 38 h 33"/>
                  <a:gd name="T26" fmla="*/ 29 w 29"/>
                  <a:gd name="T27" fmla="*/ 35 h 33"/>
                  <a:gd name="T28" fmla="*/ 31 w 29"/>
                  <a:gd name="T29" fmla="*/ 35 h 33"/>
                  <a:gd name="T30" fmla="*/ 33 w 29"/>
                  <a:gd name="T31" fmla="*/ 38 h 33"/>
                  <a:gd name="T32" fmla="*/ 33 w 29"/>
                  <a:gd name="T33" fmla="*/ 40 h 33"/>
                  <a:gd name="T34" fmla="*/ 31 w 29"/>
                  <a:gd name="T35" fmla="*/ 43 h 33"/>
                  <a:gd name="T36" fmla="*/ 29 w 29"/>
                  <a:gd name="T37" fmla="*/ 43 h 33"/>
                  <a:gd name="T38" fmla="*/ 31 w 29"/>
                  <a:gd name="T39" fmla="*/ 45 h 33"/>
                  <a:gd name="T40" fmla="*/ 33 w 29"/>
                  <a:gd name="T41" fmla="*/ 47 h 33"/>
                  <a:gd name="T42" fmla="*/ 38 w 29"/>
                  <a:gd name="T43" fmla="*/ 38 h 33"/>
                  <a:gd name="T44" fmla="*/ 33 w 29"/>
                  <a:gd name="T45" fmla="*/ 31 h 33"/>
                  <a:gd name="T46" fmla="*/ 33 w 29"/>
                  <a:gd name="T47" fmla="*/ 24 h 33"/>
                  <a:gd name="T48" fmla="*/ 38 w 29"/>
                  <a:gd name="T49" fmla="*/ 21 h 33"/>
                  <a:gd name="T50" fmla="*/ 45 w 29"/>
                  <a:gd name="T51" fmla="*/ 21 h 33"/>
                  <a:gd name="T52" fmla="*/ 48 w 29"/>
                  <a:gd name="T53" fmla="*/ 17 h 33"/>
                  <a:gd name="T54" fmla="*/ 50 w 29"/>
                  <a:gd name="T55" fmla="*/ 19 h 33"/>
                  <a:gd name="T56" fmla="*/ 48 w 29"/>
                  <a:gd name="T57" fmla="*/ 21 h 33"/>
                  <a:gd name="T58" fmla="*/ 52 w 29"/>
                  <a:gd name="T59" fmla="*/ 26 h 33"/>
                  <a:gd name="T60" fmla="*/ 55 w 29"/>
                  <a:gd name="T61" fmla="*/ 31 h 33"/>
                  <a:gd name="T62" fmla="*/ 52 w 29"/>
                  <a:gd name="T63" fmla="*/ 33 h 33"/>
                  <a:gd name="T64" fmla="*/ 50 w 29"/>
                  <a:gd name="T65" fmla="*/ 33 h 33"/>
                  <a:gd name="T66" fmla="*/ 48 w 29"/>
                  <a:gd name="T67" fmla="*/ 31 h 33"/>
                  <a:gd name="T68" fmla="*/ 48 w 29"/>
                  <a:gd name="T69" fmla="*/ 28 h 33"/>
                  <a:gd name="T70" fmla="*/ 50 w 29"/>
                  <a:gd name="T71" fmla="*/ 26 h 33"/>
                  <a:gd name="T72" fmla="*/ 50 w 29"/>
                  <a:gd name="T73" fmla="*/ 26 h 33"/>
                  <a:gd name="T74" fmla="*/ 48 w 29"/>
                  <a:gd name="T75" fmla="*/ 24 h 33"/>
                  <a:gd name="T76" fmla="*/ 43 w 29"/>
                  <a:gd name="T77" fmla="*/ 33 h 33"/>
                  <a:gd name="T78" fmla="*/ 48 w 29"/>
                  <a:gd name="T79" fmla="*/ 38 h 33"/>
                  <a:gd name="T80" fmla="*/ 50 w 29"/>
                  <a:gd name="T81" fmla="*/ 40 h 33"/>
                  <a:gd name="T82" fmla="*/ 50 w 29"/>
                  <a:gd name="T83" fmla="*/ 45 h 33"/>
                  <a:gd name="T84" fmla="*/ 43 w 29"/>
                  <a:gd name="T85" fmla="*/ 50 h 3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9"/>
                  <a:gd name="T130" fmla="*/ 0 h 33"/>
                  <a:gd name="T131" fmla="*/ 29 w 29"/>
                  <a:gd name="T132" fmla="*/ 33 h 3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9" h="33">
                    <a:moveTo>
                      <a:pt x="26" y="2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4" y="1"/>
                      <a:pt x="6" y="9"/>
                      <a:pt x="3" y="16"/>
                    </a:cubicBezTo>
                    <a:cubicBezTo>
                      <a:pt x="0" y="23"/>
                      <a:pt x="5" y="25"/>
                      <a:pt x="11" y="28"/>
                    </a:cubicBezTo>
                    <a:cubicBezTo>
                      <a:pt x="18" y="30"/>
                      <a:pt x="23" y="33"/>
                      <a:pt x="26" y="25"/>
                    </a:cubicBezTo>
                    <a:cubicBezTo>
                      <a:pt x="28" y="19"/>
                      <a:pt x="29" y="7"/>
                      <a:pt x="26" y="2"/>
                    </a:cubicBezTo>
                    <a:close/>
                    <a:moveTo>
                      <a:pt x="18" y="21"/>
                    </a:moveTo>
                    <a:cubicBezTo>
                      <a:pt x="17" y="22"/>
                      <a:pt x="16" y="22"/>
                      <a:pt x="15" y="21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3" y="20"/>
                      <a:pt x="12" y="20"/>
                      <a:pt x="12" y="19"/>
                    </a:cubicBezTo>
                    <a:cubicBezTo>
                      <a:pt x="11" y="18"/>
                      <a:pt x="11" y="17"/>
                      <a:pt x="11" y="16"/>
                    </a:cubicBezTo>
                    <a:cubicBezTo>
                      <a:pt x="11" y="16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3" y="15"/>
                      <a:pt x="14" y="16"/>
                      <a:pt x="14" y="16"/>
                    </a:cubicBezTo>
                    <a:cubicBezTo>
                      <a:pt x="14" y="16"/>
                      <a:pt x="14" y="17"/>
                      <a:pt x="14" y="17"/>
                    </a:cubicBezTo>
                    <a:cubicBezTo>
                      <a:pt x="14" y="17"/>
                      <a:pt x="13" y="18"/>
                      <a:pt x="13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9"/>
                      <a:pt x="13" y="19"/>
                    </a:cubicBezTo>
                    <a:cubicBezTo>
                      <a:pt x="13" y="19"/>
                      <a:pt x="14" y="20"/>
                      <a:pt x="14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5"/>
                      <a:pt x="14" y="14"/>
                      <a:pt x="14" y="13"/>
                    </a:cubicBezTo>
                    <a:cubicBezTo>
                      <a:pt x="14" y="12"/>
                      <a:pt x="14" y="11"/>
                      <a:pt x="14" y="10"/>
                    </a:cubicBezTo>
                    <a:cubicBezTo>
                      <a:pt x="14" y="10"/>
                      <a:pt x="15" y="9"/>
                      <a:pt x="16" y="9"/>
                    </a:cubicBezTo>
                    <a:cubicBezTo>
                      <a:pt x="17" y="8"/>
                      <a:pt x="18" y="8"/>
                      <a:pt x="19" y="9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1" y="10"/>
                      <a:pt x="22" y="10"/>
                      <a:pt x="22" y="11"/>
                    </a:cubicBezTo>
                    <a:cubicBezTo>
                      <a:pt x="23" y="12"/>
                      <a:pt x="23" y="13"/>
                      <a:pt x="23" y="13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0"/>
                      <a:pt x="20" y="10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5"/>
                      <a:pt x="20" y="15"/>
                      <a:pt x="20" y="16"/>
                    </a:cubicBezTo>
                    <a:cubicBezTo>
                      <a:pt x="21" y="16"/>
                      <a:pt x="21" y="17"/>
                      <a:pt x="21" y="17"/>
                    </a:cubicBezTo>
                    <a:cubicBezTo>
                      <a:pt x="21" y="18"/>
                      <a:pt x="21" y="18"/>
                      <a:pt x="21" y="19"/>
                    </a:cubicBezTo>
                    <a:cubicBezTo>
                      <a:pt x="20" y="20"/>
                      <a:pt x="19" y="21"/>
                      <a:pt x="18" y="21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69" name="Freeform 1575"/>
              <p:cNvSpPr>
                <a:spLocks noChangeArrowheads="1"/>
              </p:cNvSpPr>
              <p:nvPr/>
            </p:nvSpPr>
            <p:spPr bwMode="auto">
              <a:xfrm>
                <a:off x="1586" y="1626"/>
                <a:ext cx="9" cy="12"/>
              </a:xfrm>
              <a:custGeom>
                <a:avLst/>
                <a:gdLst>
                  <a:gd name="T0" fmla="*/ 5 w 4"/>
                  <a:gd name="T1" fmla="*/ 0 h 5"/>
                  <a:gd name="T2" fmla="*/ 0 w 4"/>
                  <a:gd name="T3" fmla="*/ 12 h 5"/>
                  <a:gd name="T4" fmla="*/ 5 w 4"/>
                  <a:gd name="T5" fmla="*/ 12 h 5"/>
                  <a:gd name="T6" fmla="*/ 9 w 4"/>
                  <a:gd name="T7" fmla="*/ 7 h 5"/>
                  <a:gd name="T8" fmla="*/ 9 w 4"/>
                  <a:gd name="T9" fmla="*/ 5 h 5"/>
                  <a:gd name="T10" fmla="*/ 5 w 4"/>
                  <a:gd name="T11" fmla="*/ 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5"/>
                  <a:gd name="T20" fmla="*/ 4 w 4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5">
                    <a:moveTo>
                      <a:pt x="2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70" name="Freeform 1576"/>
              <p:cNvSpPr>
                <a:spLocks noChangeArrowheads="1"/>
              </p:cNvSpPr>
              <p:nvPr/>
            </p:nvSpPr>
            <p:spPr bwMode="auto">
              <a:xfrm>
                <a:off x="1588" y="1609"/>
                <a:ext cx="7" cy="10"/>
              </a:xfrm>
              <a:custGeom>
                <a:avLst/>
                <a:gdLst>
                  <a:gd name="T0" fmla="*/ 0 w 3"/>
                  <a:gd name="T1" fmla="*/ 3 h 4"/>
                  <a:gd name="T2" fmla="*/ 2 w 3"/>
                  <a:gd name="T3" fmla="*/ 10 h 4"/>
                  <a:gd name="T4" fmla="*/ 7 w 3"/>
                  <a:gd name="T5" fmla="*/ 0 h 4"/>
                  <a:gd name="T6" fmla="*/ 2 w 3"/>
                  <a:gd name="T7" fmla="*/ 0 h 4"/>
                  <a:gd name="T8" fmla="*/ 0 w 3"/>
                  <a:gd name="T9" fmla="*/ 3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4"/>
                  <a:gd name="T17" fmla="*/ 3 w 3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4">
                    <a:moveTo>
                      <a:pt x="0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71" name="Freeform 1577"/>
              <p:cNvSpPr>
                <a:spLocks noChangeArrowheads="1"/>
              </p:cNvSpPr>
              <p:nvPr/>
            </p:nvSpPr>
            <p:spPr bwMode="auto">
              <a:xfrm>
                <a:off x="1107" y="1749"/>
                <a:ext cx="48" cy="62"/>
              </a:xfrm>
              <a:custGeom>
                <a:avLst/>
                <a:gdLst>
                  <a:gd name="T0" fmla="*/ 43 w 20"/>
                  <a:gd name="T1" fmla="*/ 38 h 26"/>
                  <a:gd name="T2" fmla="*/ 14 w 20"/>
                  <a:gd name="T3" fmla="*/ 60 h 26"/>
                  <a:gd name="T4" fmla="*/ 5 w 20"/>
                  <a:gd name="T5" fmla="*/ 26 h 26"/>
                  <a:gd name="T6" fmla="*/ 34 w 20"/>
                  <a:gd name="T7" fmla="*/ 5 h 26"/>
                  <a:gd name="T8" fmla="*/ 43 w 20"/>
                  <a:gd name="T9" fmla="*/ 38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26"/>
                  <a:gd name="T17" fmla="*/ 20 w 20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26">
                    <a:moveTo>
                      <a:pt x="18" y="16"/>
                    </a:moveTo>
                    <a:cubicBezTo>
                      <a:pt x="16" y="22"/>
                      <a:pt x="11" y="26"/>
                      <a:pt x="6" y="25"/>
                    </a:cubicBezTo>
                    <a:cubicBezTo>
                      <a:pt x="2" y="23"/>
                      <a:pt x="0" y="17"/>
                      <a:pt x="2" y="11"/>
                    </a:cubicBezTo>
                    <a:cubicBezTo>
                      <a:pt x="4" y="4"/>
                      <a:pt x="9" y="0"/>
                      <a:pt x="14" y="2"/>
                    </a:cubicBezTo>
                    <a:cubicBezTo>
                      <a:pt x="18" y="3"/>
                      <a:pt x="20" y="9"/>
                      <a:pt x="18" y="16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72" name="Freeform 1578"/>
              <p:cNvSpPr>
                <a:spLocks noChangeArrowheads="1"/>
              </p:cNvSpPr>
              <p:nvPr/>
            </p:nvSpPr>
            <p:spPr bwMode="auto">
              <a:xfrm>
                <a:off x="1134" y="1725"/>
                <a:ext cx="26" cy="19"/>
              </a:xfrm>
              <a:custGeom>
                <a:avLst/>
                <a:gdLst>
                  <a:gd name="T0" fmla="*/ 5 w 11"/>
                  <a:gd name="T1" fmla="*/ 17 h 8"/>
                  <a:gd name="T2" fmla="*/ 17 w 11"/>
                  <a:gd name="T3" fmla="*/ 19 h 8"/>
                  <a:gd name="T4" fmla="*/ 26 w 11"/>
                  <a:gd name="T5" fmla="*/ 14 h 8"/>
                  <a:gd name="T6" fmla="*/ 14 w 11"/>
                  <a:gd name="T7" fmla="*/ 7 h 8"/>
                  <a:gd name="T8" fmla="*/ 2 w 11"/>
                  <a:gd name="T9" fmla="*/ 7 h 8"/>
                  <a:gd name="T10" fmla="*/ 5 w 11"/>
                  <a:gd name="T11" fmla="*/ 1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"/>
                  <a:gd name="T19" fmla="*/ 0 h 8"/>
                  <a:gd name="T20" fmla="*/ 11 w 11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" h="8">
                    <a:moveTo>
                      <a:pt x="2" y="7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9" y="8"/>
                      <a:pt x="10" y="7"/>
                      <a:pt x="11" y="6"/>
                    </a:cubicBezTo>
                    <a:cubicBezTo>
                      <a:pt x="11" y="4"/>
                      <a:pt x="9" y="4"/>
                      <a:pt x="6" y="3"/>
                    </a:cubicBezTo>
                    <a:cubicBezTo>
                      <a:pt x="3" y="2"/>
                      <a:pt x="1" y="0"/>
                      <a:pt x="1" y="3"/>
                    </a:cubicBezTo>
                    <a:cubicBezTo>
                      <a:pt x="0" y="4"/>
                      <a:pt x="1" y="5"/>
                      <a:pt x="2" y="7"/>
                    </a:cubicBez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73" name="Freeform 1579"/>
              <p:cNvSpPr>
                <a:spLocks noEditPoints="1" noChangeArrowheads="1"/>
              </p:cNvSpPr>
              <p:nvPr/>
            </p:nvSpPr>
            <p:spPr bwMode="auto">
              <a:xfrm>
                <a:off x="1093" y="1744"/>
                <a:ext cx="69" cy="78"/>
              </a:xfrm>
              <a:custGeom>
                <a:avLst/>
                <a:gdLst>
                  <a:gd name="T0" fmla="*/ 57 w 29"/>
                  <a:gd name="T1" fmla="*/ 5 h 33"/>
                  <a:gd name="T2" fmla="*/ 43 w 29"/>
                  <a:gd name="T3" fmla="*/ 0 h 33"/>
                  <a:gd name="T4" fmla="*/ 7 w 29"/>
                  <a:gd name="T5" fmla="*/ 40 h 33"/>
                  <a:gd name="T6" fmla="*/ 29 w 29"/>
                  <a:gd name="T7" fmla="*/ 69 h 33"/>
                  <a:gd name="T8" fmla="*/ 62 w 29"/>
                  <a:gd name="T9" fmla="*/ 59 h 33"/>
                  <a:gd name="T10" fmla="*/ 57 w 29"/>
                  <a:gd name="T11" fmla="*/ 5 h 33"/>
                  <a:gd name="T12" fmla="*/ 43 w 29"/>
                  <a:gd name="T13" fmla="*/ 33 h 33"/>
                  <a:gd name="T14" fmla="*/ 45 w 29"/>
                  <a:gd name="T15" fmla="*/ 35 h 33"/>
                  <a:gd name="T16" fmla="*/ 45 w 29"/>
                  <a:gd name="T17" fmla="*/ 35 h 33"/>
                  <a:gd name="T18" fmla="*/ 21 w 29"/>
                  <a:gd name="T19" fmla="*/ 52 h 33"/>
                  <a:gd name="T20" fmla="*/ 21 w 29"/>
                  <a:gd name="T21" fmla="*/ 52 h 33"/>
                  <a:gd name="T22" fmla="*/ 40 w 29"/>
                  <a:gd name="T23" fmla="*/ 35 h 33"/>
                  <a:gd name="T24" fmla="*/ 36 w 29"/>
                  <a:gd name="T25" fmla="*/ 35 h 33"/>
                  <a:gd name="T26" fmla="*/ 33 w 29"/>
                  <a:gd name="T27" fmla="*/ 33 h 33"/>
                  <a:gd name="T28" fmla="*/ 36 w 29"/>
                  <a:gd name="T29" fmla="*/ 33 h 33"/>
                  <a:gd name="T30" fmla="*/ 52 w 29"/>
                  <a:gd name="T31" fmla="*/ 19 h 33"/>
                  <a:gd name="T32" fmla="*/ 52 w 29"/>
                  <a:gd name="T33" fmla="*/ 19 h 33"/>
                  <a:gd name="T34" fmla="*/ 38 w 29"/>
                  <a:gd name="T35" fmla="*/ 33 h 33"/>
                  <a:gd name="T36" fmla="*/ 43 w 29"/>
                  <a:gd name="T37" fmla="*/ 33 h 3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9"/>
                  <a:gd name="T58" fmla="*/ 0 h 33"/>
                  <a:gd name="T59" fmla="*/ 29 w 29"/>
                  <a:gd name="T60" fmla="*/ 33 h 33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9" h="33">
                    <a:moveTo>
                      <a:pt x="24" y="2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2" y="2"/>
                      <a:pt x="5" y="11"/>
                      <a:pt x="3" y="17"/>
                    </a:cubicBezTo>
                    <a:cubicBezTo>
                      <a:pt x="0" y="25"/>
                      <a:pt x="6" y="27"/>
                      <a:pt x="12" y="29"/>
                    </a:cubicBezTo>
                    <a:cubicBezTo>
                      <a:pt x="19" y="31"/>
                      <a:pt x="24" y="33"/>
                      <a:pt x="26" y="25"/>
                    </a:cubicBezTo>
                    <a:cubicBezTo>
                      <a:pt x="29" y="18"/>
                      <a:pt x="28" y="7"/>
                      <a:pt x="24" y="2"/>
                    </a:cubicBezTo>
                    <a:close/>
                    <a:moveTo>
                      <a:pt x="18" y="14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16" y="14"/>
                      <a:pt x="16" y="14"/>
                      <a:pt x="16" y="14"/>
                    </a:cubicBezTo>
                    <a:lnTo>
                      <a:pt x="18" y="14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74" name="Freeform 1580"/>
              <p:cNvSpPr>
                <a:spLocks noChangeArrowheads="1"/>
              </p:cNvSpPr>
              <p:nvPr/>
            </p:nvSpPr>
            <p:spPr bwMode="auto">
              <a:xfrm>
                <a:off x="1328" y="1628"/>
                <a:ext cx="21" cy="21"/>
              </a:xfrm>
              <a:custGeom>
                <a:avLst/>
                <a:gdLst>
                  <a:gd name="T0" fmla="*/ 21 w 9"/>
                  <a:gd name="T1" fmla="*/ 12 h 9"/>
                  <a:gd name="T2" fmla="*/ 9 w 9"/>
                  <a:gd name="T3" fmla="*/ 21 h 9"/>
                  <a:gd name="T4" fmla="*/ 0 w 9"/>
                  <a:gd name="T5" fmla="*/ 9 h 9"/>
                  <a:gd name="T6" fmla="*/ 12 w 9"/>
                  <a:gd name="T7" fmla="*/ 0 h 9"/>
                  <a:gd name="T8" fmla="*/ 21 w 9"/>
                  <a:gd name="T9" fmla="*/ 12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9"/>
                  <a:gd name="T17" fmla="*/ 9 w 9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9">
                    <a:moveTo>
                      <a:pt x="9" y="5"/>
                    </a:moveTo>
                    <a:cubicBezTo>
                      <a:pt x="9" y="7"/>
                      <a:pt x="7" y="9"/>
                      <a:pt x="4" y="9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8" y="0"/>
                      <a:pt x="9" y="2"/>
                      <a:pt x="9" y="5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75" name="Freeform 1581"/>
              <p:cNvSpPr>
                <a:spLocks noChangeArrowheads="1"/>
              </p:cNvSpPr>
              <p:nvPr/>
            </p:nvSpPr>
            <p:spPr bwMode="auto">
              <a:xfrm>
                <a:off x="1323" y="1533"/>
                <a:ext cx="45" cy="100"/>
              </a:xfrm>
              <a:custGeom>
                <a:avLst/>
                <a:gdLst>
                  <a:gd name="T0" fmla="*/ 40 w 19"/>
                  <a:gd name="T1" fmla="*/ 50 h 42"/>
                  <a:gd name="T2" fmla="*/ 43 w 19"/>
                  <a:gd name="T3" fmla="*/ 50 h 42"/>
                  <a:gd name="T4" fmla="*/ 45 w 19"/>
                  <a:gd name="T5" fmla="*/ 26 h 42"/>
                  <a:gd name="T6" fmla="*/ 43 w 19"/>
                  <a:gd name="T7" fmla="*/ 24 h 42"/>
                  <a:gd name="T8" fmla="*/ 40 w 19"/>
                  <a:gd name="T9" fmla="*/ 26 h 42"/>
                  <a:gd name="T10" fmla="*/ 40 w 19"/>
                  <a:gd name="T11" fmla="*/ 45 h 42"/>
                  <a:gd name="T12" fmla="*/ 36 w 19"/>
                  <a:gd name="T13" fmla="*/ 50 h 42"/>
                  <a:gd name="T14" fmla="*/ 24 w 19"/>
                  <a:gd name="T15" fmla="*/ 60 h 42"/>
                  <a:gd name="T16" fmla="*/ 24 w 19"/>
                  <a:gd name="T17" fmla="*/ 57 h 42"/>
                  <a:gd name="T18" fmla="*/ 28 w 19"/>
                  <a:gd name="T19" fmla="*/ 2 h 42"/>
                  <a:gd name="T20" fmla="*/ 26 w 19"/>
                  <a:gd name="T21" fmla="*/ 0 h 42"/>
                  <a:gd name="T22" fmla="*/ 26 w 19"/>
                  <a:gd name="T23" fmla="*/ 2 h 42"/>
                  <a:gd name="T24" fmla="*/ 17 w 19"/>
                  <a:gd name="T25" fmla="*/ 76 h 42"/>
                  <a:gd name="T26" fmla="*/ 14 w 19"/>
                  <a:gd name="T27" fmla="*/ 79 h 42"/>
                  <a:gd name="T28" fmla="*/ 5 w 19"/>
                  <a:gd name="T29" fmla="*/ 64 h 42"/>
                  <a:gd name="T30" fmla="*/ 5 w 19"/>
                  <a:gd name="T31" fmla="*/ 60 h 42"/>
                  <a:gd name="T32" fmla="*/ 7 w 19"/>
                  <a:gd name="T33" fmla="*/ 40 h 42"/>
                  <a:gd name="T34" fmla="*/ 5 w 19"/>
                  <a:gd name="T35" fmla="*/ 38 h 42"/>
                  <a:gd name="T36" fmla="*/ 5 w 19"/>
                  <a:gd name="T37" fmla="*/ 38 h 42"/>
                  <a:gd name="T38" fmla="*/ 2 w 19"/>
                  <a:gd name="T39" fmla="*/ 40 h 42"/>
                  <a:gd name="T40" fmla="*/ 0 w 19"/>
                  <a:gd name="T41" fmla="*/ 62 h 42"/>
                  <a:gd name="T42" fmla="*/ 0 w 19"/>
                  <a:gd name="T43" fmla="*/ 64 h 42"/>
                  <a:gd name="T44" fmla="*/ 2 w 19"/>
                  <a:gd name="T45" fmla="*/ 64 h 42"/>
                  <a:gd name="T46" fmla="*/ 14 w 19"/>
                  <a:gd name="T47" fmla="*/ 81 h 42"/>
                  <a:gd name="T48" fmla="*/ 17 w 19"/>
                  <a:gd name="T49" fmla="*/ 88 h 42"/>
                  <a:gd name="T50" fmla="*/ 14 w 19"/>
                  <a:gd name="T51" fmla="*/ 100 h 42"/>
                  <a:gd name="T52" fmla="*/ 17 w 19"/>
                  <a:gd name="T53" fmla="*/ 100 h 42"/>
                  <a:gd name="T54" fmla="*/ 19 w 19"/>
                  <a:gd name="T55" fmla="*/ 100 h 42"/>
                  <a:gd name="T56" fmla="*/ 21 w 19"/>
                  <a:gd name="T57" fmla="*/ 67 h 42"/>
                  <a:gd name="T58" fmla="*/ 24 w 19"/>
                  <a:gd name="T59" fmla="*/ 62 h 42"/>
                  <a:gd name="T60" fmla="*/ 40 w 19"/>
                  <a:gd name="T61" fmla="*/ 52 h 42"/>
                  <a:gd name="T62" fmla="*/ 40 w 19"/>
                  <a:gd name="T63" fmla="*/ 50 h 4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9"/>
                  <a:gd name="T97" fmla="*/ 0 h 42"/>
                  <a:gd name="T98" fmla="*/ 19 w 19"/>
                  <a:gd name="T99" fmla="*/ 42 h 4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9" h="42">
                    <a:moveTo>
                      <a:pt x="17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20"/>
                      <a:pt x="16" y="21"/>
                      <a:pt x="15" y="21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9" y="24"/>
                      <a:pt x="10" y="24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3"/>
                      <a:pt x="7" y="33"/>
                      <a:pt x="6" y="33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6"/>
                      <a:pt x="2" y="25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7" y="35"/>
                      <a:pt x="7" y="36"/>
                      <a:pt x="7" y="37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7"/>
                      <a:pt x="10" y="27"/>
                      <a:pt x="10" y="26"/>
                    </a:cubicBezTo>
                    <a:cubicBezTo>
                      <a:pt x="17" y="22"/>
                      <a:pt x="17" y="22"/>
                      <a:pt x="17" y="22"/>
                    </a:cubicBezTo>
                    <a:lnTo>
                      <a:pt x="17" y="2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76" name="Freeform 1582"/>
              <p:cNvSpPr>
                <a:spLocks noChangeArrowheads="1"/>
              </p:cNvSpPr>
              <p:nvPr/>
            </p:nvSpPr>
            <p:spPr bwMode="auto">
              <a:xfrm>
                <a:off x="1339" y="1524"/>
                <a:ext cx="19" cy="16"/>
              </a:xfrm>
              <a:custGeom>
                <a:avLst/>
                <a:gdLst>
                  <a:gd name="T0" fmla="*/ 0 w 19"/>
                  <a:gd name="T1" fmla="*/ 14 h 16"/>
                  <a:gd name="T2" fmla="*/ 12 w 19"/>
                  <a:gd name="T3" fmla="*/ 0 h 16"/>
                  <a:gd name="T4" fmla="*/ 19 w 19"/>
                  <a:gd name="T5" fmla="*/ 16 h 16"/>
                  <a:gd name="T6" fmla="*/ 0 w 19"/>
                  <a:gd name="T7" fmla="*/ 14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6"/>
                  <a:gd name="T14" fmla="*/ 19 w 19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6">
                    <a:moveTo>
                      <a:pt x="0" y="14"/>
                    </a:moveTo>
                    <a:lnTo>
                      <a:pt x="12" y="0"/>
                    </a:lnTo>
                    <a:lnTo>
                      <a:pt x="19" y="16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77" name="Freeform 1583"/>
              <p:cNvSpPr>
                <a:spLocks noChangeArrowheads="1"/>
              </p:cNvSpPr>
              <p:nvPr/>
            </p:nvSpPr>
            <p:spPr bwMode="auto">
              <a:xfrm>
                <a:off x="1358" y="1552"/>
                <a:ext cx="15" cy="14"/>
              </a:xfrm>
              <a:custGeom>
                <a:avLst/>
                <a:gdLst>
                  <a:gd name="T0" fmla="*/ 12 w 15"/>
                  <a:gd name="T1" fmla="*/ 14 h 14"/>
                  <a:gd name="T2" fmla="*/ 0 w 15"/>
                  <a:gd name="T3" fmla="*/ 12 h 14"/>
                  <a:gd name="T4" fmla="*/ 3 w 15"/>
                  <a:gd name="T5" fmla="*/ 0 h 14"/>
                  <a:gd name="T6" fmla="*/ 15 w 15"/>
                  <a:gd name="T7" fmla="*/ 3 h 14"/>
                  <a:gd name="T8" fmla="*/ 12 w 15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14"/>
                  <a:gd name="T17" fmla="*/ 15 w 15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14">
                    <a:moveTo>
                      <a:pt x="12" y="14"/>
                    </a:moveTo>
                    <a:lnTo>
                      <a:pt x="0" y="12"/>
                    </a:lnTo>
                    <a:lnTo>
                      <a:pt x="3" y="0"/>
                    </a:lnTo>
                    <a:lnTo>
                      <a:pt x="15" y="3"/>
                    </a:lnTo>
                    <a:lnTo>
                      <a:pt x="12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78" name="Freeform 1584"/>
              <p:cNvSpPr>
                <a:spLocks noChangeArrowheads="1"/>
              </p:cNvSpPr>
              <p:nvPr/>
            </p:nvSpPr>
            <p:spPr bwMode="auto">
              <a:xfrm>
                <a:off x="1320" y="1566"/>
                <a:ext cx="15" cy="15"/>
              </a:xfrm>
              <a:custGeom>
                <a:avLst/>
                <a:gdLst>
                  <a:gd name="T0" fmla="*/ 15 w 6"/>
                  <a:gd name="T1" fmla="*/ 8 h 6"/>
                  <a:gd name="T2" fmla="*/ 8 w 6"/>
                  <a:gd name="T3" fmla="*/ 15 h 6"/>
                  <a:gd name="T4" fmla="*/ 0 w 6"/>
                  <a:gd name="T5" fmla="*/ 8 h 6"/>
                  <a:gd name="T6" fmla="*/ 8 w 6"/>
                  <a:gd name="T7" fmla="*/ 0 h 6"/>
                  <a:gd name="T8" fmla="*/ 15 w 6"/>
                  <a:gd name="T9" fmla="*/ 8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6"/>
                  <a:gd name="T17" fmla="*/ 6 w 6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6">
                    <a:moveTo>
                      <a:pt x="6" y="3"/>
                    </a:moveTo>
                    <a:cubicBezTo>
                      <a:pt x="5" y="5"/>
                      <a:pt x="4" y="6"/>
                      <a:pt x="3" y="6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5" y="0"/>
                      <a:pt x="6" y="2"/>
                      <a:pt x="6" y="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79" name="Freeform 1585"/>
              <p:cNvSpPr>
                <a:spLocks noChangeArrowheads="1"/>
              </p:cNvSpPr>
              <p:nvPr/>
            </p:nvSpPr>
            <p:spPr bwMode="auto">
              <a:xfrm>
                <a:off x="1418" y="2019"/>
                <a:ext cx="125" cy="116"/>
              </a:xfrm>
              <a:custGeom>
                <a:avLst/>
                <a:gdLst>
                  <a:gd name="T0" fmla="*/ 47 w 53"/>
                  <a:gd name="T1" fmla="*/ 114 h 49"/>
                  <a:gd name="T2" fmla="*/ 38 w 53"/>
                  <a:gd name="T3" fmla="*/ 114 h 49"/>
                  <a:gd name="T4" fmla="*/ 2 w 53"/>
                  <a:gd name="T5" fmla="*/ 62 h 49"/>
                  <a:gd name="T6" fmla="*/ 5 w 53"/>
                  <a:gd name="T7" fmla="*/ 52 h 49"/>
                  <a:gd name="T8" fmla="*/ 80 w 53"/>
                  <a:gd name="T9" fmla="*/ 0 h 49"/>
                  <a:gd name="T10" fmla="*/ 87 w 53"/>
                  <a:gd name="T11" fmla="*/ 2 h 49"/>
                  <a:gd name="T12" fmla="*/ 123 w 53"/>
                  <a:gd name="T13" fmla="*/ 54 h 49"/>
                  <a:gd name="T14" fmla="*/ 123 w 53"/>
                  <a:gd name="T15" fmla="*/ 62 h 49"/>
                  <a:gd name="T16" fmla="*/ 47 w 53"/>
                  <a:gd name="T17" fmla="*/ 114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3"/>
                  <a:gd name="T28" fmla="*/ 0 h 49"/>
                  <a:gd name="T29" fmla="*/ 53 w 53"/>
                  <a:gd name="T30" fmla="*/ 49 h 4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3" h="49">
                    <a:moveTo>
                      <a:pt x="20" y="48"/>
                    </a:moveTo>
                    <a:cubicBezTo>
                      <a:pt x="18" y="49"/>
                      <a:pt x="17" y="49"/>
                      <a:pt x="16" y="48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1" y="23"/>
                      <a:pt x="2" y="22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5" y="0"/>
                      <a:pt x="36" y="0"/>
                      <a:pt x="37" y="1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3" y="24"/>
                      <a:pt x="53" y="26"/>
                      <a:pt x="52" y="26"/>
                    </a:cubicBezTo>
                    <a:cubicBezTo>
                      <a:pt x="20" y="48"/>
                      <a:pt x="20" y="48"/>
                      <a:pt x="20" y="48"/>
                    </a:cubicBezTo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80" name="Freeform 1586"/>
              <p:cNvSpPr>
                <a:spLocks noChangeArrowheads="1"/>
              </p:cNvSpPr>
              <p:nvPr/>
            </p:nvSpPr>
            <p:spPr bwMode="auto">
              <a:xfrm>
                <a:off x="1418" y="2069"/>
                <a:ext cx="52" cy="66"/>
              </a:xfrm>
              <a:custGeom>
                <a:avLst/>
                <a:gdLst>
                  <a:gd name="T0" fmla="*/ 47 w 22"/>
                  <a:gd name="T1" fmla="*/ 64 h 28"/>
                  <a:gd name="T2" fmla="*/ 52 w 22"/>
                  <a:gd name="T3" fmla="*/ 61 h 28"/>
                  <a:gd name="T4" fmla="*/ 9 w 22"/>
                  <a:gd name="T5" fmla="*/ 0 h 28"/>
                  <a:gd name="T6" fmla="*/ 5 w 22"/>
                  <a:gd name="T7" fmla="*/ 2 h 28"/>
                  <a:gd name="T8" fmla="*/ 2 w 22"/>
                  <a:gd name="T9" fmla="*/ 12 h 28"/>
                  <a:gd name="T10" fmla="*/ 38 w 22"/>
                  <a:gd name="T11" fmla="*/ 64 h 28"/>
                  <a:gd name="T12" fmla="*/ 47 w 22"/>
                  <a:gd name="T13" fmla="*/ 64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"/>
                  <a:gd name="T22" fmla="*/ 0 h 28"/>
                  <a:gd name="T23" fmla="*/ 22 w 22"/>
                  <a:gd name="T24" fmla="*/ 28 h 2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" h="28">
                    <a:moveTo>
                      <a:pt x="20" y="27"/>
                    </a:moveTo>
                    <a:cubicBezTo>
                      <a:pt x="22" y="26"/>
                      <a:pt x="22" y="26"/>
                      <a:pt x="22" y="2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7" y="28"/>
                      <a:pt x="18" y="28"/>
                      <a:pt x="20" y="27"/>
                    </a:cubicBezTo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81" name="Freeform 1587"/>
              <p:cNvSpPr>
                <a:spLocks noEditPoints="1" noChangeArrowheads="1"/>
              </p:cNvSpPr>
              <p:nvPr/>
            </p:nvSpPr>
            <p:spPr bwMode="auto">
              <a:xfrm>
                <a:off x="1415" y="2014"/>
                <a:ext cx="133" cy="126"/>
              </a:xfrm>
              <a:custGeom>
                <a:avLst/>
                <a:gdLst>
                  <a:gd name="T0" fmla="*/ 128 w 56"/>
                  <a:gd name="T1" fmla="*/ 57 h 53"/>
                  <a:gd name="T2" fmla="*/ 93 w 56"/>
                  <a:gd name="T3" fmla="*/ 5 h 53"/>
                  <a:gd name="T4" fmla="*/ 81 w 56"/>
                  <a:gd name="T5" fmla="*/ 2 h 53"/>
                  <a:gd name="T6" fmla="*/ 5 w 56"/>
                  <a:gd name="T7" fmla="*/ 55 h 53"/>
                  <a:gd name="T8" fmla="*/ 2 w 56"/>
                  <a:gd name="T9" fmla="*/ 67 h 53"/>
                  <a:gd name="T10" fmla="*/ 38 w 56"/>
                  <a:gd name="T11" fmla="*/ 119 h 53"/>
                  <a:gd name="T12" fmla="*/ 50 w 56"/>
                  <a:gd name="T13" fmla="*/ 121 h 53"/>
                  <a:gd name="T14" fmla="*/ 126 w 56"/>
                  <a:gd name="T15" fmla="*/ 69 h 53"/>
                  <a:gd name="T16" fmla="*/ 128 w 56"/>
                  <a:gd name="T17" fmla="*/ 57 h 53"/>
                  <a:gd name="T18" fmla="*/ 50 w 56"/>
                  <a:gd name="T19" fmla="*/ 119 h 53"/>
                  <a:gd name="T20" fmla="*/ 40 w 56"/>
                  <a:gd name="T21" fmla="*/ 119 h 53"/>
                  <a:gd name="T22" fmla="*/ 5 w 56"/>
                  <a:gd name="T23" fmla="*/ 67 h 53"/>
                  <a:gd name="T24" fmla="*/ 7 w 56"/>
                  <a:gd name="T25" fmla="*/ 57 h 53"/>
                  <a:gd name="T26" fmla="*/ 83 w 56"/>
                  <a:gd name="T27" fmla="*/ 5 h 53"/>
                  <a:gd name="T28" fmla="*/ 90 w 56"/>
                  <a:gd name="T29" fmla="*/ 7 h 53"/>
                  <a:gd name="T30" fmla="*/ 126 w 56"/>
                  <a:gd name="T31" fmla="*/ 59 h 53"/>
                  <a:gd name="T32" fmla="*/ 126 w 56"/>
                  <a:gd name="T33" fmla="*/ 67 h 53"/>
                  <a:gd name="T34" fmla="*/ 50 w 56"/>
                  <a:gd name="T35" fmla="*/ 119 h 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6"/>
                  <a:gd name="T55" fmla="*/ 0 h 53"/>
                  <a:gd name="T56" fmla="*/ 56 w 56"/>
                  <a:gd name="T57" fmla="*/ 53 h 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6" h="53">
                    <a:moveTo>
                      <a:pt x="54" y="24"/>
                    </a:moveTo>
                    <a:cubicBezTo>
                      <a:pt x="39" y="2"/>
                      <a:pt x="39" y="2"/>
                      <a:pt x="39" y="2"/>
                    </a:cubicBezTo>
                    <a:cubicBezTo>
                      <a:pt x="38" y="1"/>
                      <a:pt x="36" y="0"/>
                      <a:pt x="34" y="1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0" y="24"/>
                      <a:pt x="0" y="27"/>
                      <a:pt x="1" y="28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7" y="52"/>
                      <a:pt x="20" y="53"/>
                      <a:pt x="21" y="51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5" y="28"/>
                      <a:pt x="56" y="26"/>
                      <a:pt x="54" y="24"/>
                    </a:cubicBezTo>
                    <a:moveTo>
                      <a:pt x="21" y="50"/>
                    </a:moveTo>
                    <a:cubicBezTo>
                      <a:pt x="19" y="51"/>
                      <a:pt x="18" y="51"/>
                      <a:pt x="17" y="50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1" y="27"/>
                      <a:pt x="2" y="25"/>
                      <a:pt x="3" y="24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6" y="2"/>
                      <a:pt x="37" y="2"/>
                      <a:pt x="38" y="3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4" y="26"/>
                      <a:pt x="54" y="28"/>
                      <a:pt x="53" y="28"/>
                    </a:cubicBezTo>
                    <a:cubicBezTo>
                      <a:pt x="21" y="50"/>
                      <a:pt x="21" y="50"/>
                      <a:pt x="21" y="50"/>
                    </a:cubicBezTo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82" name="Freeform 1588"/>
              <p:cNvSpPr>
                <a:spLocks noChangeArrowheads="1"/>
              </p:cNvSpPr>
              <p:nvPr/>
            </p:nvSpPr>
            <p:spPr bwMode="auto">
              <a:xfrm>
                <a:off x="1439" y="2100"/>
                <a:ext cx="7" cy="7"/>
              </a:xfrm>
              <a:custGeom>
                <a:avLst/>
                <a:gdLst>
                  <a:gd name="T0" fmla="*/ 5 w 3"/>
                  <a:gd name="T1" fmla="*/ 7 h 3"/>
                  <a:gd name="T2" fmla="*/ 0 w 3"/>
                  <a:gd name="T3" fmla="*/ 5 h 3"/>
                  <a:gd name="T4" fmla="*/ 2 w 3"/>
                  <a:gd name="T5" fmla="*/ 0 h 3"/>
                  <a:gd name="T6" fmla="*/ 7 w 3"/>
                  <a:gd name="T7" fmla="*/ 2 h 3"/>
                  <a:gd name="T8" fmla="*/ 5 w 3"/>
                  <a:gd name="T9" fmla="*/ 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1" y="3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83" name="Freeform 1589"/>
              <p:cNvSpPr>
                <a:spLocks noChangeArrowheads="1"/>
              </p:cNvSpPr>
              <p:nvPr/>
            </p:nvSpPr>
            <p:spPr bwMode="auto">
              <a:xfrm>
                <a:off x="1439" y="2100"/>
                <a:ext cx="7" cy="7"/>
              </a:xfrm>
              <a:custGeom>
                <a:avLst/>
                <a:gdLst>
                  <a:gd name="T0" fmla="*/ 5 w 3"/>
                  <a:gd name="T1" fmla="*/ 7 h 3"/>
                  <a:gd name="T2" fmla="*/ 0 w 3"/>
                  <a:gd name="T3" fmla="*/ 5 h 3"/>
                  <a:gd name="T4" fmla="*/ 2 w 3"/>
                  <a:gd name="T5" fmla="*/ 0 h 3"/>
                  <a:gd name="T6" fmla="*/ 7 w 3"/>
                  <a:gd name="T7" fmla="*/ 2 h 3"/>
                  <a:gd name="T8" fmla="*/ 5 w 3"/>
                  <a:gd name="T9" fmla="*/ 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1" y="3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84" name="Freeform 1590"/>
              <p:cNvSpPr>
                <a:spLocks noEditPoints="1" noChangeArrowheads="1"/>
              </p:cNvSpPr>
              <p:nvPr/>
            </p:nvSpPr>
            <p:spPr bwMode="auto">
              <a:xfrm>
                <a:off x="1458" y="2019"/>
                <a:ext cx="85" cy="116"/>
              </a:xfrm>
              <a:custGeom>
                <a:avLst/>
                <a:gdLst>
                  <a:gd name="T0" fmla="*/ 0 w 36"/>
                  <a:gd name="T1" fmla="*/ 114 h 49"/>
                  <a:gd name="T2" fmla="*/ 0 w 36"/>
                  <a:gd name="T3" fmla="*/ 114 h 49"/>
                  <a:gd name="T4" fmla="*/ 2 w 36"/>
                  <a:gd name="T5" fmla="*/ 116 h 49"/>
                  <a:gd name="T6" fmla="*/ 2 w 36"/>
                  <a:gd name="T7" fmla="*/ 116 h 49"/>
                  <a:gd name="T8" fmla="*/ 0 w 36"/>
                  <a:gd name="T9" fmla="*/ 114 h 49"/>
                  <a:gd name="T10" fmla="*/ 43 w 36"/>
                  <a:gd name="T11" fmla="*/ 0 h 49"/>
                  <a:gd name="T12" fmla="*/ 43 w 36"/>
                  <a:gd name="T13" fmla="*/ 0 h 49"/>
                  <a:gd name="T14" fmla="*/ 43 w 36"/>
                  <a:gd name="T15" fmla="*/ 2 h 49"/>
                  <a:gd name="T16" fmla="*/ 80 w 36"/>
                  <a:gd name="T17" fmla="*/ 54 h 49"/>
                  <a:gd name="T18" fmla="*/ 78 w 36"/>
                  <a:gd name="T19" fmla="*/ 62 h 49"/>
                  <a:gd name="T20" fmla="*/ 9 w 36"/>
                  <a:gd name="T21" fmla="*/ 109 h 49"/>
                  <a:gd name="T22" fmla="*/ 12 w 36"/>
                  <a:gd name="T23" fmla="*/ 111 h 49"/>
                  <a:gd name="T24" fmla="*/ 7 w 36"/>
                  <a:gd name="T25" fmla="*/ 114 h 49"/>
                  <a:gd name="T26" fmla="*/ 83 w 36"/>
                  <a:gd name="T27" fmla="*/ 62 h 49"/>
                  <a:gd name="T28" fmla="*/ 85 w 36"/>
                  <a:gd name="T29" fmla="*/ 57 h 49"/>
                  <a:gd name="T30" fmla="*/ 83 w 36"/>
                  <a:gd name="T31" fmla="*/ 54 h 49"/>
                  <a:gd name="T32" fmla="*/ 47 w 36"/>
                  <a:gd name="T33" fmla="*/ 2 h 49"/>
                  <a:gd name="T34" fmla="*/ 47 w 36"/>
                  <a:gd name="T35" fmla="*/ 2 h 49"/>
                  <a:gd name="T36" fmla="*/ 43 w 36"/>
                  <a:gd name="T37" fmla="*/ 0 h 4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6"/>
                  <a:gd name="T58" fmla="*/ 0 h 49"/>
                  <a:gd name="T59" fmla="*/ 36 w 36"/>
                  <a:gd name="T60" fmla="*/ 49 h 4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6" h="49">
                    <a:moveTo>
                      <a:pt x="0" y="48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49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49"/>
                      <a:pt x="0" y="49"/>
                      <a:pt x="0" y="48"/>
                    </a:cubicBezTo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4"/>
                      <a:pt x="34" y="25"/>
                      <a:pt x="33" y="2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6" y="25"/>
                      <a:pt x="36" y="24"/>
                    </a:cubicBezTo>
                    <a:cubicBezTo>
                      <a:pt x="36" y="24"/>
                      <a:pt x="36" y="24"/>
                      <a:pt x="35" y="23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0"/>
                      <a:pt x="19" y="0"/>
                      <a:pt x="18" y="0"/>
                    </a:cubicBezTo>
                  </a:path>
                </a:pathLst>
              </a:custGeom>
              <a:solidFill>
                <a:srgbClr val="CDC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85" name="Freeform 1591"/>
              <p:cNvSpPr>
                <a:spLocks noChangeArrowheads="1"/>
              </p:cNvSpPr>
              <p:nvPr/>
            </p:nvSpPr>
            <p:spPr bwMode="auto">
              <a:xfrm>
                <a:off x="1458" y="2128"/>
                <a:ext cx="12" cy="7"/>
              </a:xfrm>
              <a:custGeom>
                <a:avLst/>
                <a:gdLst>
                  <a:gd name="T0" fmla="*/ 10 w 5"/>
                  <a:gd name="T1" fmla="*/ 0 h 3"/>
                  <a:gd name="T2" fmla="*/ 2 w 5"/>
                  <a:gd name="T3" fmla="*/ 5 h 3"/>
                  <a:gd name="T4" fmla="*/ 0 w 5"/>
                  <a:gd name="T5" fmla="*/ 5 h 3"/>
                  <a:gd name="T6" fmla="*/ 2 w 5"/>
                  <a:gd name="T7" fmla="*/ 7 h 3"/>
                  <a:gd name="T8" fmla="*/ 2 w 5"/>
                  <a:gd name="T9" fmla="*/ 7 h 3"/>
                  <a:gd name="T10" fmla="*/ 7 w 5"/>
                  <a:gd name="T11" fmla="*/ 5 h 3"/>
                  <a:gd name="T12" fmla="*/ 7 w 5"/>
                  <a:gd name="T13" fmla="*/ 5 h 3"/>
                  <a:gd name="T14" fmla="*/ 12 w 5"/>
                  <a:gd name="T15" fmla="*/ 2 h 3"/>
                  <a:gd name="T16" fmla="*/ 10 w 5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3"/>
                  <a:gd name="T29" fmla="*/ 5 w 5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3">
                    <a:moveTo>
                      <a:pt x="4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2D1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86" name="Freeform 1592"/>
              <p:cNvSpPr>
                <a:spLocks noEditPoints="1" noChangeArrowheads="1"/>
              </p:cNvSpPr>
              <p:nvPr/>
            </p:nvSpPr>
            <p:spPr bwMode="auto">
              <a:xfrm>
                <a:off x="1458" y="2021"/>
                <a:ext cx="85" cy="114"/>
              </a:xfrm>
              <a:custGeom>
                <a:avLst/>
                <a:gdLst>
                  <a:gd name="T0" fmla="*/ 0 w 36"/>
                  <a:gd name="T1" fmla="*/ 112 h 48"/>
                  <a:gd name="T2" fmla="*/ 0 w 36"/>
                  <a:gd name="T3" fmla="*/ 112 h 48"/>
                  <a:gd name="T4" fmla="*/ 2 w 36"/>
                  <a:gd name="T5" fmla="*/ 114 h 48"/>
                  <a:gd name="T6" fmla="*/ 0 w 36"/>
                  <a:gd name="T7" fmla="*/ 112 h 48"/>
                  <a:gd name="T8" fmla="*/ 47 w 36"/>
                  <a:gd name="T9" fmla="*/ 0 h 48"/>
                  <a:gd name="T10" fmla="*/ 47 w 36"/>
                  <a:gd name="T11" fmla="*/ 0 h 48"/>
                  <a:gd name="T12" fmla="*/ 83 w 36"/>
                  <a:gd name="T13" fmla="*/ 52 h 48"/>
                  <a:gd name="T14" fmla="*/ 85 w 36"/>
                  <a:gd name="T15" fmla="*/ 55 h 48"/>
                  <a:gd name="T16" fmla="*/ 83 w 36"/>
                  <a:gd name="T17" fmla="*/ 52 h 48"/>
                  <a:gd name="T18" fmla="*/ 47 w 36"/>
                  <a:gd name="T19" fmla="*/ 0 h 48"/>
                  <a:gd name="T20" fmla="*/ 47 w 36"/>
                  <a:gd name="T21" fmla="*/ 0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6"/>
                  <a:gd name="T34" fmla="*/ 0 h 48"/>
                  <a:gd name="T35" fmla="*/ 36 w 36"/>
                  <a:gd name="T36" fmla="*/ 48 h 4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6" h="48">
                    <a:moveTo>
                      <a:pt x="0" y="47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8"/>
                      <a:pt x="1" y="48"/>
                    </a:cubicBezTo>
                    <a:cubicBezTo>
                      <a:pt x="1" y="48"/>
                      <a:pt x="0" y="48"/>
                      <a:pt x="0" y="47"/>
                    </a:cubicBezTo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23"/>
                      <a:pt x="36" y="23"/>
                      <a:pt x="35" y="2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2D1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87" name="Freeform 159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1" cy="93"/>
              </a:xfrm>
              <a:custGeom>
                <a:avLst/>
                <a:gdLst>
                  <a:gd name="T0" fmla="*/ 50 w 30"/>
                  <a:gd name="T1" fmla="*/ 91 h 39"/>
                  <a:gd name="T2" fmla="*/ 54 w 30"/>
                  <a:gd name="T3" fmla="*/ 88 h 39"/>
                  <a:gd name="T4" fmla="*/ 59 w 30"/>
                  <a:gd name="T5" fmla="*/ 81 h 39"/>
                  <a:gd name="T6" fmla="*/ 64 w 30"/>
                  <a:gd name="T7" fmla="*/ 76 h 39"/>
                  <a:gd name="T8" fmla="*/ 66 w 30"/>
                  <a:gd name="T9" fmla="*/ 72 h 39"/>
                  <a:gd name="T10" fmla="*/ 69 w 30"/>
                  <a:gd name="T11" fmla="*/ 64 h 39"/>
                  <a:gd name="T12" fmla="*/ 71 w 30"/>
                  <a:gd name="T13" fmla="*/ 52 h 39"/>
                  <a:gd name="T14" fmla="*/ 71 w 30"/>
                  <a:gd name="T15" fmla="*/ 41 h 39"/>
                  <a:gd name="T16" fmla="*/ 66 w 30"/>
                  <a:gd name="T17" fmla="*/ 33 h 39"/>
                  <a:gd name="T18" fmla="*/ 64 w 30"/>
                  <a:gd name="T19" fmla="*/ 31 h 39"/>
                  <a:gd name="T20" fmla="*/ 62 w 30"/>
                  <a:gd name="T21" fmla="*/ 26 h 39"/>
                  <a:gd name="T22" fmla="*/ 57 w 30"/>
                  <a:gd name="T23" fmla="*/ 14 h 39"/>
                  <a:gd name="T24" fmla="*/ 54 w 30"/>
                  <a:gd name="T25" fmla="*/ 14 h 39"/>
                  <a:gd name="T26" fmla="*/ 52 w 30"/>
                  <a:gd name="T27" fmla="*/ 12 h 39"/>
                  <a:gd name="T28" fmla="*/ 47 w 30"/>
                  <a:gd name="T29" fmla="*/ 10 h 39"/>
                  <a:gd name="T30" fmla="*/ 45 w 30"/>
                  <a:gd name="T31" fmla="*/ 7 h 39"/>
                  <a:gd name="T32" fmla="*/ 40 w 30"/>
                  <a:gd name="T33" fmla="*/ 5 h 39"/>
                  <a:gd name="T34" fmla="*/ 33 w 30"/>
                  <a:gd name="T35" fmla="*/ 2 h 39"/>
                  <a:gd name="T36" fmla="*/ 21 w 30"/>
                  <a:gd name="T37" fmla="*/ 0 h 39"/>
                  <a:gd name="T38" fmla="*/ 12 w 30"/>
                  <a:gd name="T39" fmla="*/ 5 h 39"/>
                  <a:gd name="T40" fmla="*/ 5 w 30"/>
                  <a:gd name="T41" fmla="*/ 10 h 39"/>
                  <a:gd name="T42" fmla="*/ 2 w 30"/>
                  <a:gd name="T43" fmla="*/ 14 h 39"/>
                  <a:gd name="T44" fmla="*/ 2 w 30"/>
                  <a:gd name="T45" fmla="*/ 17 h 39"/>
                  <a:gd name="T46" fmla="*/ 5 w 30"/>
                  <a:gd name="T47" fmla="*/ 19 h 39"/>
                  <a:gd name="T48" fmla="*/ 7 w 30"/>
                  <a:gd name="T49" fmla="*/ 29 h 39"/>
                  <a:gd name="T50" fmla="*/ 7 w 30"/>
                  <a:gd name="T51" fmla="*/ 31 h 39"/>
                  <a:gd name="T52" fmla="*/ 7 w 30"/>
                  <a:gd name="T53" fmla="*/ 31 h 39"/>
                  <a:gd name="T54" fmla="*/ 7 w 30"/>
                  <a:gd name="T55" fmla="*/ 31 h 39"/>
                  <a:gd name="T56" fmla="*/ 5 w 30"/>
                  <a:gd name="T57" fmla="*/ 33 h 39"/>
                  <a:gd name="T58" fmla="*/ 2 w 30"/>
                  <a:gd name="T59" fmla="*/ 43 h 39"/>
                  <a:gd name="T60" fmla="*/ 7 w 30"/>
                  <a:gd name="T61" fmla="*/ 52 h 39"/>
                  <a:gd name="T62" fmla="*/ 7 w 30"/>
                  <a:gd name="T63" fmla="*/ 60 h 39"/>
                  <a:gd name="T64" fmla="*/ 5 w 30"/>
                  <a:gd name="T65" fmla="*/ 67 h 39"/>
                  <a:gd name="T66" fmla="*/ 2 w 30"/>
                  <a:gd name="T67" fmla="*/ 79 h 39"/>
                  <a:gd name="T68" fmla="*/ 7 w 30"/>
                  <a:gd name="T69" fmla="*/ 76 h 39"/>
                  <a:gd name="T70" fmla="*/ 12 w 30"/>
                  <a:gd name="T71" fmla="*/ 74 h 39"/>
                  <a:gd name="T72" fmla="*/ 17 w 30"/>
                  <a:gd name="T73" fmla="*/ 74 h 39"/>
                  <a:gd name="T74" fmla="*/ 21 w 30"/>
                  <a:gd name="T75" fmla="*/ 86 h 39"/>
                  <a:gd name="T76" fmla="*/ 26 w 30"/>
                  <a:gd name="T77" fmla="*/ 88 h 39"/>
                  <a:gd name="T78" fmla="*/ 33 w 30"/>
                  <a:gd name="T79" fmla="*/ 93 h 39"/>
                  <a:gd name="T80" fmla="*/ 38 w 30"/>
                  <a:gd name="T81" fmla="*/ 93 h 3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0"/>
                  <a:gd name="T124" fmla="*/ 0 h 39"/>
                  <a:gd name="T125" fmla="*/ 30 w 30"/>
                  <a:gd name="T126" fmla="*/ 39 h 39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0" h="39">
                    <a:moveTo>
                      <a:pt x="18" y="39"/>
                    </a:moveTo>
                    <a:cubicBezTo>
                      <a:pt x="19" y="39"/>
                      <a:pt x="20" y="38"/>
                      <a:pt x="21" y="38"/>
                    </a:cubicBezTo>
                    <a:cubicBezTo>
                      <a:pt x="21" y="38"/>
                      <a:pt x="22" y="38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6"/>
                      <a:pt x="23" y="36"/>
                      <a:pt x="24" y="35"/>
                    </a:cubicBezTo>
                    <a:cubicBezTo>
                      <a:pt x="24" y="35"/>
                      <a:pt x="25" y="35"/>
                      <a:pt x="25" y="34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7" y="31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8"/>
                      <a:pt x="29" y="28"/>
                      <a:pt x="29" y="27"/>
                    </a:cubicBezTo>
                    <a:cubicBezTo>
                      <a:pt x="29" y="26"/>
                      <a:pt x="30" y="25"/>
                      <a:pt x="30" y="24"/>
                    </a:cubicBezTo>
                    <a:cubicBezTo>
                      <a:pt x="30" y="24"/>
                      <a:pt x="30" y="23"/>
                      <a:pt x="30" y="22"/>
                    </a:cubicBezTo>
                    <a:cubicBezTo>
                      <a:pt x="30" y="21"/>
                      <a:pt x="30" y="21"/>
                      <a:pt x="30" y="20"/>
                    </a:cubicBezTo>
                    <a:cubicBezTo>
                      <a:pt x="30" y="19"/>
                      <a:pt x="30" y="18"/>
                      <a:pt x="30" y="17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28" y="14"/>
                    </a:cubicBezTo>
                    <a:cubicBezTo>
                      <a:pt x="28" y="14"/>
                      <a:pt x="28" y="13"/>
                      <a:pt x="28" y="13"/>
                    </a:cubicBezTo>
                    <a:cubicBezTo>
                      <a:pt x="28" y="13"/>
                      <a:pt x="27" y="13"/>
                      <a:pt x="27" y="13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1"/>
                      <a:pt x="27" y="11"/>
                      <a:pt x="26" y="11"/>
                    </a:cubicBezTo>
                    <a:cubicBezTo>
                      <a:pt x="26" y="10"/>
                      <a:pt x="26" y="9"/>
                      <a:pt x="25" y="9"/>
                    </a:cubicBezTo>
                    <a:cubicBezTo>
                      <a:pt x="24" y="8"/>
                      <a:pt x="24" y="7"/>
                      <a:pt x="24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3"/>
                      <a:pt x="19" y="3"/>
                      <a:pt x="19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7" y="3"/>
                      <a:pt x="17" y="2"/>
                    </a:cubicBezTo>
                    <a:cubicBezTo>
                      <a:pt x="16" y="2"/>
                      <a:pt x="16" y="2"/>
                      <a:pt x="15" y="2"/>
                    </a:cubicBezTo>
                    <a:cubicBezTo>
                      <a:pt x="15" y="2"/>
                      <a:pt x="15" y="2"/>
                      <a:pt x="14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4" y="2"/>
                      <a:pt x="4" y="2"/>
                      <a:pt x="3" y="3"/>
                    </a:cubicBezTo>
                    <a:cubicBezTo>
                      <a:pt x="3" y="3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2" y="9"/>
                      <a:pt x="2" y="9"/>
                      <a:pt x="2" y="10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7"/>
                      <a:pt x="1" y="18"/>
                    </a:cubicBezTo>
                    <a:cubicBezTo>
                      <a:pt x="2" y="19"/>
                      <a:pt x="2" y="20"/>
                      <a:pt x="2" y="21"/>
                    </a:cubicBezTo>
                    <a:cubicBezTo>
                      <a:pt x="2" y="21"/>
                      <a:pt x="2" y="22"/>
                      <a:pt x="3" y="22"/>
                    </a:cubicBezTo>
                    <a:cubicBezTo>
                      <a:pt x="3" y="23"/>
                      <a:pt x="4" y="24"/>
                      <a:pt x="4" y="24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7"/>
                      <a:pt x="3" y="27"/>
                      <a:pt x="2" y="28"/>
                    </a:cubicBezTo>
                    <a:cubicBezTo>
                      <a:pt x="2" y="29"/>
                      <a:pt x="1" y="29"/>
                      <a:pt x="1" y="30"/>
                    </a:cubicBezTo>
                    <a:cubicBezTo>
                      <a:pt x="1" y="31"/>
                      <a:pt x="0" y="33"/>
                      <a:pt x="1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6" y="31"/>
                      <a:pt x="6" y="31"/>
                      <a:pt x="7" y="31"/>
                    </a:cubicBezTo>
                    <a:cubicBezTo>
                      <a:pt x="7" y="31"/>
                      <a:pt x="7" y="32"/>
                      <a:pt x="7" y="32"/>
                    </a:cubicBezTo>
                    <a:cubicBezTo>
                      <a:pt x="7" y="34"/>
                      <a:pt x="8" y="35"/>
                      <a:pt x="9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8"/>
                      <a:pt x="11" y="38"/>
                      <a:pt x="12" y="38"/>
                    </a:cubicBezTo>
                    <a:cubicBezTo>
                      <a:pt x="13" y="38"/>
                      <a:pt x="13" y="39"/>
                      <a:pt x="14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6" y="39"/>
                      <a:pt x="16" y="39"/>
                    </a:cubicBezTo>
                    <a:cubicBezTo>
                      <a:pt x="17" y="39"/>
                      <a:pt x="18" y="39"/>
                      <a:pt x="18" y="39"/>
                    </a:cubicBezTo>
                    <a:close/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88" name="Freeform 1594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71" cy="93"/>
              </a:xfrm>
              <a:custGeom>
                <a:avLst/>
                <a:gdLst>
                  <a:gd name="T0" fmla="*/ 64 w 30"/>
                  <a:gd name="T1" fmla="*/ 74 h 39"/>
                  <a:gd name="T2" fmla="*/ 66 w 30"/>
                  <a:gd name="T3" fmla="*/ 33 h 39"/>
                  <a:gd name="T4" fmla="*/ 52 w 30"/>
                  <a:gd name="T5" fmla="*/ 14 h 39"/>
                  <a:gd name="T6" fmla="*/ 33 w 30"/>
                  <a:gd name="T7" fmla="*/ 2 h 39"/>
                  <a:gd name="T8" fmla="*/ 2 w 30"/>
                  <a:gd name="T9" fmla="*/ 17 h 39"/>
                  <a:gd name="T10" fmla="*/ 7 w 30"/>
                  <a:gd name="T11" fmla="*/ 31 h 39"/>
                  <a:gd name="T12" fmla="*/ 9 w 30"/>
                  <a:gd name="T13" fmla="*/ 57 h 39"/>
                  <a:gd name="T14" fmla="*/ 12 w 30"/>
                  <a:gd name="T15" fmla="*/ 74 h 39"/>
                  <a:gd name="T16" fmla="*/ 36 w 30"/>
                  <a:gd name="T17" fmla="*/ 93 h 39"/>
                  <a:gd name="T18" fmla="*/ 7 w 30"/>
                  <a:gd name="T19" fmla="*/ 67 h 39"/>
                  <a:gd name="T20" fmla="*/ 12 w 30"/>
                  <a:gd name="T21" fmla="*/ 72 h 39"/>
                  <a:gd name="T22" fmla="*/ 17 w 30"/>
                  <a:gd name="T23" fmla="*/ 62 h 39"/>
                  <a:gd name="T24" fmla="*/ 24 w 30"/>
                  <a:gd name="T25" fmla="*/ 74 h 39"/>
                  <a:gd name="T26" fmla="*/ 31 w 30"/>
                  <a:gd name="T27" fmla="*/ 76 h 39"/>
                  <a:gd name="T28" fmla="*/ 26 w 30"/>
                  <a:gd name="T29" fmla="*/ 83 h 39"/>
                  <a:gd name="T30" fmla="*/ 19 w 30"/>
                  <a:gd name="T31" fmla="*/ 83 h 39"/>
                  <a:gd name="T32" fmla="*/ 24 w 30"/>
                  <a:gd name="T33" fmla="*/ 81 h 39"/>
                  <a:gd name="T34" fmla="*/ 26 w 30"/>
                  <a:gd name="T35" fmla="*/ 88 h 39"/>
                  <a:gd name="T36" fmla="*/ 26 w 30"/>
                  <a:gd name="T37" fmla="*/ 86 h 39"/>
                  <a:gd name="T38" fmla="*/ 31 w 30"/>
                  <a:gd name="T39" fmla="*/ 76 h 39"/>
                  <a:gd name="T40" fmla="*/ 24 w 30"/>
                  <a:gd name="T41" fmla="*/ 69 h 39"/>
                  <a:gd name="T42" fmla="*/ 28 w 30"/>
                  <a:gd name="T43" fmla="*/ 60 h 39"/>
                  <a:gd name="T44" fmla="*/ 31 w 30"/>
                  <a:gd name="T45" fmla="*/ 60 h 39"/>
                  <a:gd name="T46" fmla="*/ 14 w 30"/>
                  <a:gd name="T47" fmla="*/ 60 h 39"/>
                  <a:gd name="T48" fmla="*/ 7 w 30"/>
                  <a:gd name="T49" fmla="*/ 33 h 39"/>
                  <a:gd name="T50" fmla="*/ 9 w 30"/>
                  <a:gd name="T51" fmla="*/ 31 h 39"/>
                  <a:gd name="T52" fmla="*/ 14 w 30"/>
                  <a:gd name="T53" fmla="*/ 29 h 39"/>
                  <a:gd name="T54" fmla="*/ 24 w 30"/>
                  <a:gd name="T55" fmla="*/ 29 h 39"/>
                  <a:gd name="T56" fmla="*/ 36 w 30"/>
                  <a:gd name="T57" fmla="*/ 31 h 39"/>
                  <a:gd name="T58" fmla="*/ 47 w 30"/>
                  <a:gd name="T59" fmla="*/ 38 h 39"/>
                  <a:gd name="T60" fmla="*/ 54 w 30"/>
                  <a:gd name="T61" fmla="*/ 43 h 39"/>
                  <a:gd name="T62" fmla="*/ 45 w 30"/>
                  <a:gd name="T63" fmla="*/ 36 h 39"/>
                  <a:gd name="T64" fmla="*/ 40 w 30"/>
                  <a:gd name="T65" fmla="*/ 31 h 39"/>
                  <a:gd name="T66" fmla="*/ 33 w 30"/>
                  <a:gd name="T67" fmla="*/ 29 h 39"/>
                  <a:gd name="T68" fmla="*/ 26 w 30"/>
                  <a:gd name="T69" fmla="*/ 26 h 39"/>
                  <a:gd name="T70" fmla="*/ 19 w 30"/>
                  <a:gd name="T71" fmla="*/ 19 h 39"/>
                  <a:gd name="T72" fmla="*/ 7 w 30"/>
                  <a:gd name="T73" fmla="*/ 26 h 39"/>
                  <a:gd name="T74" fmla="*/ 7 w 30"/>
                  <a:gd name="T75" fmla="*/ 19 h 39"/>
                  <a:gd name="T76" fmla="*/ 9 w 30"/>
                  <a:gd name="T77" fmla="*/ 7 h 39"/>
                  <a:gd name="T78" fmla="*/ 9 w 30"/>
                  <a:gd name="T79" fmla="*/ 17 h 39"/>
                  <a:gd name="T80" fmla="*/ 17 w 30"/>
                  <a:gd name="T81" fmla="*/ 10 h 39"/>
                  <a:gd name="T82" fmla="*/ 19 w 30"/>
                  <a:gd name="T83" fmla="*/ 2 h 39"/>
                  <a:gd name="T84" fmla="*/ 28 w 30"/>
                  <a:gd name="T85" fmla="*/ 2 h 39"/>
                  <a:gd name="T86" fmla="*/ 43 w 30"/>
                  <a:gd name="T87" fmla="*/ 7 h 39"/>
                  <a:gd name="T88" fmla="*/ 52 w 30"/>
                  <a:gd name="T89" fmla="*/ 14 h 39"/>
                  <a:gd name="T90" fmla="*/ 54 w 30"/>
                  <a:gd name="T91" fmla="*/ 19 h 39"/>
                  <a:gd name="T92" fmla="*/ 62 w 30"/>
                  <a:gd name="T93" fmla="*/ 33 h 39"/>
                  <a:gd name="T94" fmla="*/ 66 w 30"/>
                  <a:gd name="T95" fmla="*/ 38 h 39"/>
                  <a:gd name="T96" fmla="*/ 71 w 30"/>
                  <a:gd name="T97" fmla="*/ 52 h 39"/>
                  <a:gd name="T98" fmla="*/ 64 w 30"/>
                  <a:gd name="T99" fmla="*/ 67 h 39"/>
                  <a:gd name="T100" fmla="*/ 62 w 30"/>
                  <a:gd name="T101" fmla="*/ 64 h 39"/>
                  <a:gd name="T102" fmla="*/ 47 w 30"/>
                  <a:gd name="T103" fmla="*/ 64 h 39"/>
                  <a:gd name="T104" fmla="*/ 36 w 30"/>
                  <a:gd name="T105" fmla="*/ 67 h 39"/>
                  <a:gd name="T106" fmla="*/ 38 w 30"/>
                  <a:gd name="T107" fmla="*/ 69 h 39"/>
                  <a:gd name="T108" fmla="*/ 52 w 30"/>
                  <a:gd name="T109" fmla="*/ 72 h 39"/>
                  <a:gd name="T110" fmla="*/ 62 w 30"/>
                  <a:gd name="T111" fmla="*/ 76 h 39"/>
                  <a:gd name="T112" fmla="*/ 54 w 30"/>
                  <a:gd name="T113" fmla="*/ 83 h 39"/>
                  <a:gd name="T114" fmla="*/ 45 w 30"/>
                  <a:gd name="T115" fmla="*/ 81 h 39"/>
                  <a:gd name="T116" fmla="*/ 45 w 30"/>
                  <a:gd name="T117" fmla="*/ 81 h 39"/>
                  <a:gd name="T118" fmla="*/ 43 w 30"/>
                  <a:gd name="T119" fmla="*/ 91 h 39"/>
                  <a:gd name="T120" fmla="*/ 36 w 30"/>
                  <a:gd name="T121" fmla="*/ 88 h 39"/>
                  <a:gd name="T122" fmla="*/ 33 w 30"/>
                  <a:gd name="T123" fmla="*/ 93 h 3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0"/>
                  <a:gd name="T187" fmla="*/ 0 h 39"/>
                  <a:gd name="T188" fmla="*/ 30 w 30"/>
                  <a:gd name="T189" fmla="*/ 39 h 39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0" h="39">
                    <a:moveTo>
                      <a:pt x="18" y="39"/>
                    </a:moveTo>
                    <a:cubicBezTo>
                      <a:pt x="19" y="39"/>
                      <a:pt x="20" y="38"/>
                      <a:pt x="21" y="38"/>
                    </a:cubicBezTo>
                    <a:cubicBezTo>
                      <a:pt x="21" y="38"/>
                      <a:pt x="22" y="38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6"/>
                      <a:pt x="23" y="36"/>
                      <a:pt x="24" y="35"/>
                    </a:cubicBezTo>
                    <a:cubicBezTo>
                      <a:pt x="24" y="35"/>
                      <a:pt x="25" y="35"/>
                      <a:pt x="25" y="34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7" y="31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8"/>
                      <a:pt x="29" y="28"/>
                      <a:pt x="29" y="27"/>
                    </a:cubicBezTo>
                    <a:cubicBezTo>
                      <a:pt x="29" y="26"/>
                      <a:pt x="30" y="25"/>
                      <a:pt x="30" y="24"/>
                    </a:cubicBezTo>
                    <a:cubicBezTo>
                      <a:pt x="30" y="24"/>
                      <a:pt x="30" y="23"/>
                      <a:pt x="30" y="22"/>
                    </a:cubicBezTo>
                    <a:cubicBezTo>
                      <a:pt x="30" y="21"/>
                      <a:pt x="30" y="21"/>
                      <a:pt x="30" y="20"/>
                    </a:cubicBezTo>
                    <a:cubicBezTo>
                      <a:pt x="30" y="19"/>
                      <a:pt x="30" y="18"/>
                      <a:pt x="30" y="17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28" y="14"/>
                    </a:cubicBezTo>
                    <a:cubicBezTo>
                      <a:pt x="28" y="14"/>
                      <a:pt x="28" y="13"/>
                      <a:pt x="28" y="13"/>
                    </a:cubicBezTo>
                    <a:cubicBezTo>
                      <a:pt x="28" y="13"/>
                      <a:pt x="27" y="13"/>
                      <a:pt x="27" y="13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1"/>
                      <a:pt x="27" y="11"/>
                      <a:pt x="26" y="11"/>
                    </a:cubicBezTo>
                    <a:cubicBezTo>
                      <a:pt x="26" y="10"/>
                      <a:pt x="26" y="9"/>
                      <a:pt x="25" y="9"/>
                    </a:cubicBezTo>
                    <a:cubicBezTo>
                      <a:pt x="24" y="8"/>
                      <a:pt x="24" y="7"/>
                      <a:pt x="24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3"/>
                      <a:pt x="19" y="3"/>
                      <a:pt x="19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7" y="3"/>
                      <a:pt x="17" y="2"/>
                    </a:cubicBezTo>
                    <a:cubicBezTo>
                      <a:pt x="16" y="2"/>
                      <a:pt x="16" y="2"/>
                      <a:pt x="15" y="2"/>
                    </a:cubicBezTo>
                    <a:cubicBezTo>
                      <a:pt x="15" y="2"/>
                      <a:pt x="15" y="2"/>
                      <a:pt x="14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4" y="2"/>
                      <a:pt x="4" y="2"/>
                      <a:pt x="3" y="3"/>
                    </a:cubicBezTo>
                    <a:cubicBezTo>
                      <a:pt x="3" y="3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2" y="9"/>
                      <a:pt x="2" y="9"/>
                      <a:pt x="2" y="10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7"/>
                      <a:pt x="1" y="18"/>
                    </a:cubicBezTo>
                    <a:cubicBezTo>
                      <a:pt x="2" y="19"/>
                      <a:pt x="2" y="20"/>
                      <a:pt x="2" y="21"/>
                    </a:cubicBezTo>
                    <a:cubicBezTo>
                      <a:pt x="2" y="21"/>
                      <a:pt x="2" y="22"/>
                      <a:pt x="3" y="22"/>
                    </a:cubicBezTo>
                    <a:cubicBezTo>
                      <a:pt x="3" y="23"/>
                      <a:pt x="4" y="24"/>
                      <a:pt x="4" y="24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7"/>
                      <a:pt x="3" y="27"/>
                      <a:pt x="2" y="28"/>
                    </a:cubicBezTo>
                    <a:cubicBezTo>
                      <a:pt x="2" y="29"/>
                      <a:pt x="1" y="29"/>
                      <a:pt x="1" y="30"/>
                    </a:cubicBezTo>
                    <a:cubicBezTo>
                      <a:pt x="1" y="31"/>
                      <a:pt x="0" y="33"/>
                      <a:pt x="1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6" y="31"/>
                      <a:pt x="6" y="31"/>
                      <a:pt x="7" y="31"/>
                    </a:cubicBezTo>
                    <a:cubicBezTo>
                      <a:pt x="7" y="31"/>
                      <a:pt x="7" y="32"/>
                      <a:pt x="7" y="32"/>
                    </a:cubicBezTo>
                    <a:cubicBezTo>
                      <a:pt x="7" y="34"/>
                      <a:pt x="8" y="35"/>
                      <a:pt x="9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8"/>
                      <a:pt x="11" y="38"/>
                      <a:pt x="12" y="38"/>
                    </a:cubicBezTo>
                    <a:cubicBezTo>
                      <a:pt x="13" y="38"/>
                      <a:pt x="13" y="39"/>
                      <a:pt x="14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6" y="39"/>
                      <a:pt x="16" y="39"/>
                    </a:cubicBezTo>
                    <a:cubicBezTo>
                      <a:pt x="17" y="39"/>
                      <a:pt x="18" y="39"/>
                      <a:pt x="18" y="39"/>
                    </a:cubicBezTo>
                    <a:close/>
                    <a:moveTo>
                      <a:pt x="3" y="31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3"/>
                      <a:pt x="1" y="33"/>
                      <a:pt x="1" y="32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2" y="30"/>
                    </a:cubicBezTo>
                    <a:cubicBezTo>
                      <a:pt x="2" y="29"/>
                      <a:pt x="2" y="29"/>
                      <a:pt x="3" y="28"/>
                    </a:cubicBezTo>
                    <a:cubicBezTo>
                      <a:pt x="3" y="27"/>
                      <a:pt x="3" y="27"/>
                      <a:pt x="4" y="26"/>
                    </a:cubicBezTo>
                    <a:cubicBezTo>
                      <a:pt x="4" y="26"/>
                      <a:pt x="4" y="25"/>
                      <a:pt x="4" y="25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6"/>
                      <a:pt x="5" y="27"/>
                      <a:pt x="5" y="28"/>
                    </a:cubicBezTo>
                    <a:cubicBezTo>
                      <a:pt x="5" y="28"/>
                      <a:pt x="5" y="28"/>
                      <a:pt x="5" y="29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lnTo>
                      <a:pt x="3" y="31"/>
                    </a:lnTo>
                    <a:close/>
                    <a:moveTo>
                      <a:pt x="5" y="31"/>
                    </a:moveTo>
                    <a:cubicBezTo>
                      <a:pt x="5" y="30"/>
                      <a:pt x="5" y="30"/>
                      <a:pt x="5" y="30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29"/>
                      <a:pt x="6" y="28"/>
                      <a:pt x="6" y="28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6"/>
                      <a:pt x="6" y="26"/>
                      <a:pt x="7" y="26"/>
                    </a:cubicBezTo>
                    <a:cubicBezTo>
                      <a:pt x="7" y="26"/>
                      <a:pt x="7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7"/>
                      <a:pt x="9" y="27"/>
                      <a:pt x="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7"/>
                      <a:pt x="10" y="28"/>
                      <a:pt x="10" y="28"/>
                    </a:cubicBezTo>
                    <a:cubicBezTo>
                      <a:pt x="10" y="29"/>
                      <a:pt x="10" y="30"/>
                      <a:pt x="10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8" y="32"/>
                      <a:pt x="8" y="32"/>
                    </a:cubicBezTo>
                    <a:cubicBezTo>
                      <a:pt x="8" y="31"/>
                      <a:pt x="7" y="31"/>
                      <a:pt x="7" y="31"/>
                    </a:cubicBezTo>
                    <a:cubicBezTo>
                      <a:pt x="6" y="31"/>
                      <a:pt x="6" y="31"/>
                      <a:pt x="5" y="31"/>
                    </a:cubicBezTo>
                    <a:close/>
                    <a:moveTo>
                      <a:pt x="10" y="36"/>
                    </a:moveTo>
                    <a:cubicBezTo>
                      <a:pt x="10" y="36"/>
                      <a:pt x="9" y="35"/>
                      <a:pt x="8" y="35"/>
                    </a:cubicBezTo>
                    <a:cubicBezTo>
                      <a:pt x="8" y="34"/>
                      <a:pt x="7" y="33"/>
                      <a:pt x="7" y="33"/>
                    </a:cubicBezTo>
                    <a:cubicBezTo>
                      <a:pt x="7" y="32"/>
                      <a:pt x="7" y="32"/>
                      <a:pt x="7" y="31"/>
                    </a:cubicBezTo>
                    <a:cubicBezTo>
                      <a:pt x="8" y="32"/>
                      <a:pt x="8" y="32"/>
                      <a:pt x="8" y="33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5"/>
                      <a:pt x="10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0" y="36"/>
                      <a:pt x="10" y="36"/>
                      <a:pt x="10" y="36"/>
                    </a:cubicBezTo>
                    <a:close/>
                    <a:moveTo>
                      <a:pt x="14" y="39"/>
                    </a:moveTo>
                    <a:cubicBezTo>
                      <a:pt x="13" y="38"/>
                      <a:pt x="13" y="38"/>
                      <a:pt x="13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1" y="38"/>
                      <a:pt x="11" y="38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2" y="36"/>
                      <a:pt x="12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2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6"/>
                      <a:pt x="13" y="35"/>
                      <a:pt x="14" y="35"/>
                    </a:cubicBezTo>
                    <a:cubicBezTo>
                      <a:pt x="14" y="34"/>
                      <a:pt x="15" y="34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4"/>
                      <a:pt x="14" y="34"/>
                      <a:pt x="13" y="35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3"/>
                      <a:pt x="13" y="33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2" y="31"/>
                      <a:pt x="11" y="31"/>
                      <a:pt x="11" y="31"/>
                    </a:cubicBezTo>
                    <a:cubicBezTo>
                      <a:pt x="10" y="31"/>
                      <a:pt x="10" y="30"/>
                      <a:pt x="10" y="30"/>
                    </a:cubicBezTo>
                    <a:cubicBezTo>
                      <a:pt x="11" y="30"/>
                      <a:pt x="11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1" y="28"/>
                      <a:pt x="10" y="27"/>
                    </a:cubicBezTo>
                    <a:cubicBezTo>
                      <a:pt x="10" y="27"/>
                      <a:pt x="10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6"/>
                      <a:pt x="11" y="26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5"/>
                      <a:pt x="11" y="25"/>
                    </a:cubicBezTo>
                    <a:cubicBezTo>
                      <a:pt x="11" y="26"/>
                      <a:pt x="10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7" y="25"/>
                      <a:pt x="6" y="25"/>
                      <a:pt x="6" y="25"/>
                    </a:cubicBezTo>
                    <a:cubicBezTo>
                      <a:pt x="5" y="25"/>
                      <a:pt x="4" y="24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3" y="23"/>
                      <a:pt x="3" y="22"/>
                      <a:pt x="3" y="22"/>
                    </a:cubicBezTo>
                    <a:cubicBezTo>
                      <a:pt x="2" y="21"/>
                      <a:pt x="2" y="20"/>
                      <a:pt x="2" y="19"/>
                    </a:cubicBezTo>
                    <a:cubicBezTo>
                      <a:pt x="2" y="18"/>
                      <a:pt x="1" y="16"/>
                      <a:pt x="2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2"/>
                      <a:pt x="7" y="11"/>
                      <a:pt x="7" y="11"/>
                    </a:cubicBezTo>
                    <a:cubicBezTo>
                      <a:pt x="8" y="11"/>
                      <a:pt x="9" y="11"/>
                      <a:pt x="9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2" y="11"/>
                    </a:cubicBezTo>
                    <a:cubicBezTo>
                      <a:pt x="12" y="11"/>
                      <a:pt x="13" y="12"/>
                      <a:pt x="13" y="1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2"/>
                      <a:pt x="16" y="13"/>
                      <a:pt x="17" y="13"/>
                    </a:cubicBezTo>
                    <a:cubicBezTo>
                      <a:pt x="17" y="13"/>
                      <a:pt x="18" y="14"/>
                      <a:pt x="18" y="1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8" y="15"/>
                      <a:pt x="18" y="15"/>
                    </a:cubicBezTo>
                    <a:cubicBezTo>
                      <a:pt x="19" y="15"/>
                      <a:pt x="19" y="15"/>
                      <a:pt x="20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0" y="18"/>
                      <a:pt x="20" y="18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18"/>
                      <a:pt x="24" y="18"/>
                      <a:pt x="25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4" y="18"/>
                      <a:pt x="24" y="18"/>
                      <a:pt x="23" y="17"/>
                    </a:cubicBezTo>
                    <a:cubicBezTo>
                      <a:pt x="22" y="17"/>
                      <a:pt x="22" y="16"/>
                      <a:pt x="21" y="1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4"/>
                      <a:pt x="20" y="14"/>
                    </a:cubicBezTo>
                    <a:cubicBezTo>
                      <a:pt x="20" y="13"/>
                      <a:pt x="21" y="13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4"/>
                      <a:pt x="19" y="14"/>
                      <a:pt x="18" y="14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5" y="12"/>
                      <a:pt x="15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4" y="11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3" y="12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9"/>
                      <a:pt x="12" y="9"/>
                    </a:cubicBezTo>
                    <a:cubicBezTo>
                      <a:pt x="12" y="9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8"/>
                      <a:pt x="12" y="9"/>
                    </a:cubicBezTo>
                    <a:cubicBezTo>
                      <a:pt x="11" y="9"/>
                      <a:pt x="11" y="10"/>
                      <a:pt x="12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0"/>
                      <a:pt x="8" y="10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8"/>
                      <a:pt x="8" y="8"/>
                    </a:cubicBezTo>
                    <a:cubicBezTo>
                      <a:pt x="8" y="9"/>
                      <a:pt x="8" y="10"/>
                      <a:pt x="8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1"/>
                      <a:pt x="5" y="11"/>
                      <a:pt x="5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3" y="9"/>
                      <a:pt x="3" y="9"/>
                    </a:cubicBezTo>
                    <a:cubicBezTo>
                      <a:pt x="2" y="8"/>
                      <a:pt x="2" y="8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1" y="6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3"/>
                      <a:pt x="5" y="3"/>
                      <a:pt x="6" y="2"/>
                    </a:cubicBezTo>
                    <a:cubicBezTo>
                      <a:pt x="6" y="2"/>
                      <a:pt x="6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8" y="3"/>
                      <a:pt x="7" y="3"/>
                      <a:pt x="6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5"/>
                      <a:pt x="7" y="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7" y="7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9" y="6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8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7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10" y="3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9" y="2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1" y="1"/>
                      <a:pt x="12" y="1"/>
                    </a:cubicBezTo>
                    <a:cubicBezTo>
                      <a:pt x="12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5" y="2"/>
                    </a:cubicBezTo>
                    <a:cubicBezTo>
                      <a:pt x="15" y="2"/>
                      <a:pt x="16" y="2"/>
                      <a:pt x="16" y="2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4"/>
                      <a:pt x="21" y="5"/>
                      <a:pt x="22" y="5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4" y="6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6" y="9"/>
                      <a:pt x="26" y="10"/>
                      <a:pt x="26" y="10"/>
                    </a:cubicBezTo>
                    <a:cubicBezTo>
                      <a:pt x="26" y="10"/>
                      <a:pt x="26" y="11"/>
                      <a:pt x="26" y="1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6"/>
                      <a:pt x="28" y="16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7"/>
                      <a:pt x="28" y="16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9" y="16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0" y="18"/>
                      <a:pt x="30" y="19"/>
                      <a:pt x="30" y="20"/>
                    </a:cubicBezTo>
                    <a:cubicBezTo>
                      <a:pt x="30" y="21"/>
                      <a:pt x="30" y="22"/>
                      <a:pt x="30" y="22"/>
                    </a:cubicBezTo>
                    <a:cubicBezTo>
                      <a:pt x="30" y="23"/>
                      <a:pt x="29" y="24"/>
                      <a:pt x="29" y="25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5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5" y="25"/>
                      <a:pt x="26" y="26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4" y="28"/>
                      <a:pt x="24" y="28"/>
                      <a:pt x="23" y="28"/>
                    </a:cubicBezTo>
                    <a:cubicBezTo>
                      <a:pt x="22" y="28"/>
                      <a:pt x="22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7" y="28"/>
                      <a:pt x="17" y="28"/>
                      <a:pt x="17" y="29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5" y="28"/>
                    </a:cubicBezTo>
                    <a:cubicBezTo>
                      <a:pt x="15" y="27"/>
                      <a:pt x="14" y="27"/>
                      <a:pt x="14" y="27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8"/>
                      <a:pt x="15" y="28"/>
                      <a:pt x="16" y="28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5" y="29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8" y="30"/>
                      <a:pt x="19" y="30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8" y="29"/>
                      <a:pt x="18" y="29"/>
                      <a:pt x="17" y="29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7"/>
                      <a:pt x="19" y="27"/>
                      <a:pt x="20" y="27"/>
                    </a:cubicBezTo>
                    <a:cubicBezTo>
                      <a:pt x="21" y="27"/>
                      <a:pt x="22" y="28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30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29"/>
                      <a:pt x="24" y="29"/>
                      <a:pt x="24" y="28"/>
                    </a:cubicBezTo>
                    <a:cubicBezTo>
                      <a:pt x="25" y="28"/>
                      <a:pt x="26" y="28"/>
                      <a:pt x="27" y="28"/>
                    </a:cubicBezTo>
                    <a:cubicBezTo>
                      <a:pt x="27" y="28"/>
                      <a:pt x="28" y="28"/>
                      <a:pt x="28" y="28"/>
                    </a:cubicBezTo>
                    <a:cubicBezTo>
                      <a:pt x="28" y="29"/>
                      <a:pt x="28" y="29"/>
                      <a:pt x="27" y="30"/>
                    </a:cubicBezTo>
                    <a:cubicBezTo>
                      <a:pt x="27" y="30"/>
                      <a:pt x="27" y="30"/>
                      <a:pt x="27" y="31"/>
                    </a:cubicBezTo>
                    <a:cubicBezTo>
                      <a:pt x="27" y="31"/>
                      <a:pt x="27" y="32"/>
                      <a:pt x="26" y="32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5" y="34"/>
                      <a:pt x="25" y="34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4"/>
                      <a:pt x="25" y="34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4"/>
                      <a:pt x="24" y="34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0" y="37"/>
                      <a:pt x="20" y="36"/>
                      <a:pt x="19" y="35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3"/>
                      <a:pt x="19" y="33"/>
                      <a:pt x="18" y="33"/>
                    </a:cubicBezTo>
                    <a:cubicBezTo>
                      <a:pt x="18" y="32"/>
                      <a:pt x="18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9" y="33"/>
                      <a:pt x="19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5"/>
                      <a:pt x="19" y="35"/>
                      <a:pt x="19" y="36"/>
                    </a:cubicBezTo>
                    <a:cubicBezTo>
                      <a:pt x="19" y="36"/>
                      <a:pt x="20" y="36"/>
                      <a:pt x="20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0" y="38"/>
                      <a:pt x="19" y="38"/>
                      <a:pt x="19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5" y="38"/>
                    </a:cubicBezTo>
                    <a:cubicBezTo>
                      <a:pt x="15" y="37"/>
                      <a:pt x="15" y="36"/>
                      <a:pt x="16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7"/>
                      <a:pt x="15" y="38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4" y="39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89" name="Freeform 1595"/>
              <p:cNvSpPr>
                <a:spLocks noChangeArrowheads="1"/>
              </p:cNvSpPr>
              <p:nvPr/>
            </p:nvSpPr>
            <p:spPr bwMode="auto">
              <a:xfrm>
                <a:off x="12" y="33"/>
                <a:ext cx="28" cy="12"/>
              </a:xfrm>
              <a:custGeom>
                <a:avLst/>
                <a:gdLst>
                  <a:gd name="T0" fmla="*/ 7 w 12"/>
                  <a:gd name="T1" fmla="*/ 2 h 5"/>
                  <a:gd name="T2" fmla="*/ 7 w 12"/>
                  <a:gd name="T3" fmla="*/ 5 h 5"/>
                  <a:gd name="T4" fmla="*/ 7 w 12"/>
                  <a:gd name="T5" fmla="*/ 5 h 5"/>
                  <a:gd name="T6" fmla="*/ 9 w 12"/>
                  <a:gd name="T7" fmla="*/ 2 h 5"/>
                  <a:gd name="T8" fmla="*/ 12 w 12"/>
                  <a:gd name="T9" fmla="*/ 5 h 5"/>
                  <a:gd name="T10" fmla="*/ 19 w 12"/>
                  <a:gd name="T11" fmla="*/ 7 h 5"/>
                  <a:gd name="T12" fmla="*/ 19 w 12"/>
                  <a:gd name="T13" fmla="*/ 7 h 5"/>
                  <a:gd name="T14" fmla="*/ 19 w 12"/>
                  <a:gd name="T15" fmla="*/ 7 h 5"/>
                  <a:gd name="T16" fmla="*/ 21 w 12"/>
                  <a:gd name="T17" fmla="*/ 7 h 5"/>
                  <a:gd name="T18" fmla="*/ 21 w 12"/>
                  <a:gd name="T19" fmla="*/ 7 h 5"/>
                  <a:gd name="T20" fmla="*/ 23 w 12"/>
                  <a:gd name="T21" fmla="*/ 10 h 5"/>
                  <a:gd name="T22" fmla="*/ 26 w 12"/>
                  <a:gd name="T23" fmla="*/ 12 h 5"/>
                  <a:gd name="T24" fmla="*/ 28 w 12"/>
                  <a:gd name="T25" fmla="*/ 12 h 5"/>
                  <a:gd name="T26" fmla="*/ 21 w 12"/>
                  <a:gd name="T27" fmla="*/ 7 h 5"/>
                  <a:gd name="T28" fmla="*/ 19 w 12"/>
                  <a:gd name="T29" fmla="*/ 5 h 5"/>
                  <a:gd name="T30" fmla="*/ 19 w 12"/>
                  <a:gd name="T31" fmla="*/ 5 h 5"/>
                  <a:gd name="T32" fmla="*/ 21 w 12"/>
                  <a:gd name="T33" fmla="*/ 7 h 5"/>
                  <a:gd name="T34" fmla="*/ 14 w 12"/>
                  <a:gd name="T35" fmla="*/ 5 h 5"/>
                  <a:gd name="T36" fmla="*/ 9 w 12"/>
                  <a:gd name="T37" fmla="*/ 2 h 5"/>
                  <a:gd name="T38" fmla="*/ 9 w 12"/>
                  <a:gd name="T39" fmla="*/ 2 h 5"/>
                  <a:gd name="T40" fmla="*/ 7 w 12"/>
                  <a:gd name="T41" fmla="*/ 0 h 5"/>
                  <a:gd name="T42" fmla="*/ 7 w 12"/>
                  <a:gd name="T43" fmla="*/ 0 h 5"/>
                  <a:gd name="T44" fmla="*/ 7 w 12"/>
                  <a:gd name="T45" fmla="*/ 2 h 5"/>
                  <a:gd name="T46" fmla="*/ 0 w 12"/>
                  <a:gd name="T47" fmla="*/ 7 h 5"/>
                  <a:gd name="T48" fmla="*/ 0 w 12"/>
                  <a:gd name="T49" fmla="*/ 7 h 5"/>
                  <a:gd name="T50" fmla="*/ 7 w 12"/>
                  <a:gd name="T51" fmla="*/ 2 h 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2"/>
                  <a:gd name="T79" fmla="*/ 0 h 5"/>
                  <a:gd name="T80" fmla="*/ 12 w 12"/>
                  <a:gd name="T81" fmla="*/ 5 h 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2" h="5"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1" y="5"/>
                      <a:pt x="11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4"/>
                      <a:pt x="10" y="4"/>
                      <a:pt x="9" y="3"/>
                    </a:cubicBezTo>
                    <a:cubicBezTo>
                      <a:pt x="9" y="3"/>
                      <a:pt x="9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9" y="2"/>
                      <a:pt x="9" y="3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90" name="Freeform 1596"/>
              <p:cNvSpPr>
                <a:spLocks noEditPoints="1" noChangeArrowheads="1"/>
              </p:cNvSpPr>
              <p:nvPr/>
            </p:nvSpPr>
            <p:spPr bwMode="auto">
              <a:xfrm>
                <a:off x="7" y="43"/>
                <a:ext cx="35" cy="16"/>
              </a:xfrm>
              <a:custGeom>
                <a:avLst/>
                <a:gdLst>
                  <a:gd name="T0" fmla="*/ 30 w 15"/>
                  <a:gd name="T1" fmla="*/ 11 h 7"/>
                  <a:gd name="T2" fmla="*/ 30 w 15"/>
                  <a:gd name="T3" fmla="*/ 9 h 7"/>
                  <a:gd name="T4" fmla="*/ 33 w 15"/>
                  <a:gd name="T5" fmla="*/ 7 h 7"/>
                  <a:gd name="T6" fmla="*/ 28 w 15"/>
                  <a:gd name="T7" fmla="*/ 11 h 7"/>
                  <a:gd name="T8" fmla="*/ 23 w 15"/>
                  <a:gd name="T9" fmla="*/ 7 h 7"/>
                  <a:gd name="T10" fmla="*/ 16 w 15"/>
                  <a:gd name="T11" fmla="*/ 7 h 7"/>
                  <a:gd name="T12" fmla="*/ 14 w 15"/>
                  <a:gd name="T13" fmla="*/ 7 h 7"/>
                  <a:gd name="T14" fmla="*/ 12 w 15"/>
                  <a:gd name="T15" fmla="*/ 5 h 7"/>
                  <a:gd name="T16" fmla="*/ 12 w 15"/>
                  <a:gd name="T17" fmla="*/ 0 h 7"/>
                  <a:gd name="T18" fmla="*/ 12 w 15"/>
                  <a:gd name="T19" fmla="*/ 2 h 7"/>
                  <a:gd name="T20" fmla="*/ 12 w 15"/>
                  <a:gd name="T21" fmla="*/ 7 h 7"/>
                  <a:gd name="T22" fmla="*/ 7 w 15"/>
                  <a:gd name="T23" fmla="*/ 5 h 7"/>
                  <a:gd name="T24" fmla="*/ 2 w 15"/>
                  <a:gd name="T25" fmla="*/ 2 h 7"/>
                  <a:gd name="T26" fmla="*/ 2 w 15"/>
                  <a:gd name="T27" fmla="*/ 0 h 7"/>
                  <a:gd name="T28" fmla="*/ 2 w 15"/>
                  <a:gd name="T29" fmla="*/ 2 h 7"/>
                  <a:gd name="T30" fmla="*/ 0 w 15"/>
                  <a:gd name="T31" fmla="*/ 5 h 7"/>
                  <a:gd name="T32" fmla="*/ 5 w 15"/>
                  <a:gd name="T33" fmla="*/ 5 h 7"/>
                  <a:gd name="T34" fmla="*/ 7 w 15"/>
                  <a:gd name="T35" fmla="*/ 5 h 7"/>
                  <a:gd name="T36" fmla="*/ 12 w 15"/>
                  <a:gd name="T37" fmla="*/ 7 h 7"/>
                  <a:gd name="T38" fmla="*/ 7 w 15"/>
                  <a:gd name="T39" fmla="*/ 9 h 7"/>
                  <a:gd name="T40" fmla="*/ 9 w 15"/>
                  <a:gd name="T41" fmla="*/ 7 h 7"/>
                  <a:gd name="T42" fmla="*/ 16 w 15"/>
                  <a:gd name="T43" fmla="*/ 7 h 7"/>
                  <a:gd name="T44" fmla="*/ 21 w 15"/>
                  <a:gd name="T45" fmla="*/ 7 h 7"/>
                  <a:gd name="T46" fmla="*/ 19 w 15"/>
                  <a:gd name="T47" fmla="*/ 9 h 7"/>
                  <a:gd name="T48" fmla="*/ 16 w 15"/>
                  <a:gd name="T49" fmla="*/ 11 h 7"/>
                  <a:gd name="T50" fmla="*/ 19 w 15"/>
                  <a:gd name="T51" fmla="*/ 11 h 7"/>
                  <a:gd name="T52" fmla="*/ 23 w 15"/>
                  <a:gd name="T53" fmla="*/ 9 h 7"/>
                  <a:gd name="T54" fmla="*/ 23 w 15"/>
                  <a:gd name="T55" fmla="*/ 9 h 7"/>
                  <a:gd name="T56" fmla="*/ 26 w 15"/>
                  <a:gd name="T57" fmla="*/ 9 h 7"/>
                  <a:gd name="T58" fmla="*/ 30 w 15"/>
                  <a:gd name="T59" fmla="*/ 11 h 7"/>
                  <a:gd name="T60" fmla="*/ 30 w 15"/>
                  <a:gd name="T61" fmla="*/ 14 h 7"/>
                  <a:gd name="T62" fmla="*/ 35 w 15"/>
                  <a:gd name="T63" fmla="*/ 16 h 7"/>
                  <a:gd name="T64" fmla="*/ 30 w 15"/>
                  <a:gd name="T65" fmla="*/ 14 h 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5"/>
                  <a:gd name="T100" fmla="*/ 0 h 7"/>
                  <a:gd name="T101" fmla="*/ 15 w 15"/>
                  <a:gd name="T102" fmla="*/ 7 h 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5" h="7">
                    <a:moveTo>
                      <a:pt x="15" y="7"/>
                    </a:moveTo>
                    <a:cubicBezTo>
                      <a:pt x="14" y="7"/>
                      <a:pt x="13" y="6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4"/>
                      <a:pt x="13" y="4"/>
                    </a:cubicBezTo>
                    <a:cubicBezTo>
                      <a:pt x="13" y="3"/>
                      <a:pt x="13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3"/>
                      <a:pt x="13" y="3"/>
                      <a:pt x="12" y="4"/>
                    </a:cubicBezTo>
                    <a:cubicBezTo>
                      <a:pt x="12" y="4"/>
                      <a:pt x="12" y="5"/>
                      <a:pt x="12" y="5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4"/>
                      <a:pt x="10" y="3"/>
                      <a:pt x="10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6"/>
                      <a:pt x="14" y="7"/>
                      <a:pt x="15" y="7"/>
                    </a:cubicBezTo>
                    <a:close/>
                    <a:moveTo>
                      <a:pt x="13" y="6"/>
                    </a:moveTo>
                    <a:cubicBezTo>
                      <a:pt x="13" y="6"/>
                      <a:pt x="13" y="6"/>
                      <a:pt x="13" y="6"/>
                    </a:cubicBezTo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91" name="Freeform 1597"/>
              <p:cNvSpPr>
                <a:spLocks noChangeArrowheads="1"/>
              </p:cNvSpPr>
              <p:nvPr/>
            </p:nvSpPr>
            <p:spPr bwMode="auto">
              <a:xfrm>
                <a:off x="47" y="52"/>
                <a:ext cx="5" cy="7"/>
              </a:xfrm>
              <a:custGeom>
                <a:avLst/>
                <a:gdLst>
                  <a:gd name="T0" fmla="*/ 5 w 2"/>
                  <a:gd name="T1" fmla="*/ 5 h 3"/>
                  <a:gd name="T2" fmla="*/ 5 w 2"/>
                  <a:gd name="T3" fmla="*/ 2 h 3"/>
                  <a:gd name="T4" fmla="*/ 5 w 2"/>
                  <a:gd name="T5" fmla="*/ 0 h 3"/>
                  <a:gd name="T6" fmla="*/ 5 w 2"/>
                  <a:gd name="T7" fmla="*/ 0 h 3"/>
                  <a:gd name="T8" fmla="*/ 3 w 2"/>
                  <a:gd name="T9" fmla="*/ 2 h 3"/>
                  <a:gd name="T10" fmla="*/ 3 w 2"/>
                  <a:gd name="T11" fmla="*/ 2 h 3"/>
                  <a:gd name="T12" fmla="*/ 3 w 2"/>
                  <a:gd name="T13" fmla="*/ 2 h 3"/>
                  <a:gd name="T14" fmla="*/ 0 w 2"/>
                  <a:gd name="T15" fmla="*/ 2 h 3"/>
                  <a:gd name="T16" fmla="*/ 0 w 2"/>
                  <a:gd name="T17" fmla="*/ 2 h 3"/>
                  <a:gd name="T18" fmla="*/ 3 w 2"/>
                  <a:gd name="T19" fmla="*/ 2 h 3"/>
                  <a:gd name="T20" fmla="*/ 3 w 2"/>
                  <a:gd name="T21" fmla="*/ 5 h 3"/>
                  <a:gd name="T22" fmla="*/ 3 w 2"/>
                  <a:gd name="T23" fmla="*/ 5 h 3"/>
                  <a:gd name="T24" fmla="*/ 3 w 2"/>
                  <a:gd name="T25" fmla="*/ 5 h 3"/>
                  <a:gd name="T26" fmla="*/ 3 w 2"/>
                  <a:gd name="T27" fmla="*/ 7 h 3"/>
                  <a:gd name="T28" fmla="*/ 3 w 2"/>
                  <a:gd name="T29" fmla="*/ 7 h 3"/>
                  <a:gd name="T30" fmla="*/ 5 w 2"/>
                  <a:gd name="T31" fmla="*/ 5 h 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"/>
                  <a:gd name="T49" fmla="*/ 0 h 3"/>
                  <a:gd name="T50" fmla="*/ 2 w 2"/>
                  <a:gd name="T51" fmla="*/ 3 h 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92" name="Freeform 1598"/>
              <p:cNvSpPr>
                <a:spLocks noChangeArrowheads="1"/>
              </p:cNvSpPr>
              <p:nvPr/>
            </p:nvSpPr>
            <p:spPr bwMode="auto">
              <a:xfrm>
                <a:off x="47" y="76"/>
                <a:ext cx="7" cy="5"/>
              </a:xfrm>
              <a:custGeom>
                <a:avLst/>
                <a:gdLst>
                  <a:gd name="T0" fmla="*/ 5 w 3"/>
                  <a:gd name="T1" fmla="*/ 3 h 2"/>
                  <a:gd name="T2" fmla="*/ 7 w 3"/>
                  <a:gd name="T3" fmla="*/ 0 h 2"/>
                  <a:gd name="T4" fmla="*/ 7 w 3"/>
                  <a:gd name="T5" fmla="*/ 0 h 2"/>
                  <a:gd name="T6" fmla="*/ 5 w 3"/>
                  <a:gd name="T7" fmla="*/ 3 h 2"/>
                  <a:gd name="T8" fmla="*/ 2 w 3"/>
                  <a:gd name="T9" fmla="*/ 3 h 2"/>
                  <a:gd name="T10" fmla="*/ 0 w 3"/>
                  <a:gd name="T11" fmla="*/ 3 h 2"/>
                  <a:gd name="T12" fmla="*/ 0 w 3"/>
                  <a:gd name="T13" fmla="*/ 3 h 2"/>
                  <a:gd name="T14" fmla="*/ 2 w 3"/>
                  <a:gd name="T15" fmla="*/ 3 h 2"/>
                  <a:gd name="T16" fmla="*/ 2 w 3"/>
                  <a:gd name="T17" fmla="*/ 3 h 2"/>
                  <a:gd name="T18" fmla="*/ 2 w 3"/>
                  <a:gd name="T19" fmla="*/ 5 h 2"/>
                  <a:gd name="T20" fmla="*/ 2 w 3"/>
                  <a:gd name="T21" fmla="*/ 5 h 2"/>
                  <a:gd name="T22" fmla="*/ 5 w 3"/>
                  <a:gd name="T23" fmla="*/ 3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"/>
                  <a:gd name="T37" fmla="*/ 0 h 2"/>
                  <a:gd name="T38" fmla="*/ 3 w 3"/>
                  <a:gd name="T39" fmla="*/ 2 h 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93" name="Freeform 1599"/>
              <p:cNvSpPr>
                <a:spLocks noChangeArrowheads="1"/>
              </p:cNvSpPr>
              <p:nvPr/>
            </p:nvSpPr>
            <p:spPr bwMode="auto">
              <a:xfrm>
                <a:off x="66" y="55"/>
                <a:ext cx="3" cy="4"/>
              </a:xfrm>
              <a:custGeom>
                <a:avLst/>
                <a:gdLst>
                  <a:gd name="T0" fmla="*/ 0 w 3"/>
                  <a:gd name="T1" fmla="*/ 2 h 4"/>
                  <a:gd name="T2" fmla="*/ 0 w 3"/>
                  <a:gd name="T3" fmla="*/ 4 h 4"/>
                  <a:gd name="T4" fmla="*/ 0 w 3"/>
                  <a:gd name="T5" fmla="*/ 4 h 4"/>
                  <a:gd name="T6" fmla="*/ 0 w 3"/>
                  <a:gd name="T7" fmla="*/ 2 h 4"/>
                  <a:gd name="T8" fmla="*/ 3 w 3"/>
                  <a:gd name="T9" fmla="*/ 4 h 4"/>
                  <a:gd name="T10" fmla="*/ 3 w 3"/>
                  <a:gd name="T11" fmla="*/ 2 h 4"/>
                  <a:gd name="T12" fmla="*/ 0 w 3"/>
                  <a:gd name="T13" fmla="*/ 2 h 4"/>
                  <a:gd name="T14" fmla="*/ 3 w 3"/>
                  <a:gd name="T15" fmla="*/ 0 h 4"/>
                  <a:gd name="T16" fmla="*/ 3 w 3"/>
                  <a:gd name="T17" fmla="*/ 0 h 4"/>
                  <a:gd name="T18" fmla="*/ 0 w 3"/>
                  <a:gd name="T19" fmla="*/ 2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"/>
                  <a:gd name="T31" fmla="*/ 0 h 4"/>
                  <a:gd name="T32" fmla="*/ 3 w 3"/>
                  <a:gd name="T33" fmla="*/ 4 h 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" h="4">
                    <a:moveTo>
                      <a:pt x="0" y="2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94" name="Freeform 1600"/>
              <p:cNvSpPr>
                <a:spLocks noChangeArrowheads="1"/>
              </p:cNvSpPr>
              <p:nvPr/>
            </p:nvSpPr>
            <p:spPr bwMode="auto">
              <a:xfrm>
                <a:off x="42" y="10"/>
                <a:ext cx="10" cy="7"/>
              </a:xfrm>
              <a:custGeom>
                <a:avLst/>
                <a:gdLst>
                  <a:gd name="T0" fmla="*/ 0 w 4"/>
                  <a:gd name="T1" fmla="*/ 0 h 3"/>
                  <a:gd name="T2" fmla="*/ 3 w 4"/>
                  <a:gd name="T3" fmla="*/ 2 h 3"/>
                  <a:gd name="T4" fmla="*/ 3 w 4"/>
                  <a:gd name="T5" fmla="*/ 5 h 3"/>
                  <a:gd name="T6" fmla="*/ 5 w 4"/>
                  <a:gd name="T7" fmla="*/ 5 h 3"/>
                  <a:gd name="T8" fmla="*/ 3 w 4"/>
                  <a:gd name="T9" fmla="*/ 7 h 3"/>
                  <a:gd name="T10" fmla="*/ 3 w 4"/>
                  <a:gd name="T11" fmla="*/ 7 h 3"/>
                  <a:gd name="T12" fmla="*/ 5 w 4"/>
                  <a:gd name="T13" fmla="*/ 7 h 3"/>
                  <a:gd name="T14" fmla="*/ 5 w 4"/>
                  <a:gd name="T15" fmla="*/ 7 h 3"/>
                  <a:gd name="T16" fmla="*/ 7 w 4"/>
                  <a:gd name="T17" fmla="*/ 7 h 3"/>
                  <a:gd name="T18" fmla="*/ 7 w 4"/>
                  <a:gd name="T19" fmla="*/ 7 h 3"/>
                  <a:gd name="T20" fmla="*/ 7 w 4"/>
                  <a:gd name="T21" fmla="*/ 7 h 3"/>
                  <a:gd name="T22" fmla="*/ 10 w 4"/>
                  <a:gd name="T23" fmla="*/ 7 h 3"/>
                  <a:gd name="T24" fmla="*/ 10 w 4"/>
                  <a:gd name="T25" fmla="*/ 7 h 3"/>
                  <a:gd name="T26" fmla="*/ 7 w 4"/>
                  <a:gd name="T27" fmla="*/ 7 h 3"/>
                  <a:gd name="T28" fmla="*/ 7 w 4"/>
                  <a:gd name="T29" fmla="*/ 5 h 3"/>
                  <a:gd name="T30" fmla="*/ 7 w 4"/>
                  <a:gd name="T31" fmla="*/ 5 h 3"/>
                  <a:gd name="T32" fmla="*/ 7 w 4"/>
                  <a:gd name="T33" fmla="*/ 5 h 3"/>
                  <a:gd name="T34" fmla="*/ 7 w 4"/>
                  <a:gd name="T35" fmla="*/ 7 h 3"/>
                  <a:gd name="T36" fmla="*/ 3 w 4"/>
                  <a:gd name="T37" fmla="*/ 5 h 3"/>
                  <a:gd name="T38" fmla="*/ 3 w 4"/>
                  <a:gd name="T39" fmla="*/ 5 h 3"/>
                  <a:gd name="T40" fmla="*/ 3 w 4"/>
                  <a:gd name="T41" fmla="*/ 2 h 3"/>
                  <a:gd name="T42" fmla="*/ 3 w 4"/>
                  <a:gd name="T43" fmla="*/ 2 h 3"/>
                  <a:gd name="T44" fmla="*/ 3 w 4"/>
                  <a:gd name="T45" fmla="*/ 2 h 3"/>
                  <a:gd name="T46" fmla="*/ 3 w 4"/>
                  <a:gd name="T47" fmla="*/ 2 h 3"/>
                  <a:gd name="T48" fmla="*/ 3 w 4"/>
                  <a:gd name="T49" fmla="*/ 2 h 3"/>
                  <a:gd name="T50" fmla="*/ 3 w 4"/>
                  <a:gd name="T51" fmla="*/ 2 h 3"/>
                  <a:gd name="T52" fmla="*/ 0 w 4"/>
                  <a:gd name="T53" fmla="*/ 0 h 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"/>
                  <a:gd name="T82" fmla="*/ 0 h 3"/>
                  <a:gd name="T83" fmla="*/ 4 w 4"/>
                  <a:gd name="T84" fmla="*/ 3 h 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" h="3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95" name="Freeform 1601"/>
              <p:cNvSpPr>
                <a:spLocks noChangeArrowheads="1"/>
              </p:cNvSpPr>
              <p:nvPr/>
            </p:nvSpPr>
            <p:spPr bwMode="auto">
              <a:xfrm>
                <a:off x="54" y="24"/>
                <a:ext cx="5" cy="5"/>
              </a:xfrm>
              <a:custGeom>
                <a:avLst/>
                <a:gdLst>
                  <a:gd name="T0" fmla="*/ 3 w 2"/>
                  <a:gd name="T1" fmla="*/ 3 h 2"/>
                  <a:gd name="T2" fmla="*/ 3 w 2"/>
                  <a:gd name="T3" fmla="*/ 5 h 2"/>
                  <a:gd name="T4" fmla="*/ 3 w 2"/>
                  <a:gd name="T5" fmla="*/ 5 h 2"/>
                  <a:gd name="T6" fmla="*/ 3 w 2"/>
                  <a:gd name="T7" fmla="*/ 5 h 2"/>
                  <a:gd name="T8" fmla="*/ 3 w 2"/>
                  <a:gd name="T9" fmla="*/ 3 h 2"/>
                  <a:gd name="T10" fmla="*/ 3 w 2"/>
                  <a:gd name="T11" fmla="*/ 3 h 2"/>
                  <a:gd name="T12" fmla="*/ 3 w 2"/>
                  <a:gd name="T13" fmla="*/ 3 h 2"/>
                  <a:gd name="T14" fmla="*/ 5 w 2"/>
                  <a:gd name="T15" fmla="*/ 3 h 2"/>
                  <a:gd name="T16" fmla="*/ 5 w 2"/>
                  <a:gd name="T17" fmla="*/ 3 h 2"/>
                  <a:gd name="T18" fmla="*/ 5 w 2"/>
                  <a:gd name="T19" fmla="*/ 3 h 2"/>
                  <a:gd name="T20" fmla="*/ 3 w 2"/>
                  <a:gd name="T21" fmla="*/ 0 h 2"/>
                  <a:gd name="T22" fmla="*/ 3 w 2"/>
                  <a:gd name="T23" fmla="*/ 0 h 2"/>
                  <a:gd name="T24" fmla="*/ 5 w 2"/>
                  <a:gd name="T25" fmla="*/ 0 h 2"/>
                  <a:gd name="T26" fmla="*/ 5 w 2"/>
                  <a:gd name="T27" fmla="*/ 0 h 2"/>
                  <a:gd name="T28" fmla="*/ 3 w 2"/>
                  <a:gd name="T29" fmla="*/ 3 h 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"/>
                  <a:gd name="T46" fmla="*/ 0 h 2"/>
                  <a:gd name="T47" fmla="*/ 2 w 2"/>
                  <a:gd name="T48" fmla="*/ 2 h 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96" name="Freeform 1602"/>
              <p:cNvSpPr>
                <a:spLocks noChangeArrowheads="1"/>
              </p:cNvSpPr>
              <p:nvPr/>
            </p:nvSpPr>
            <p:spPr bwMode="auto">
              <a:xfrm>
                <a:off x="28" y="5"/>
                <a:ext cx="10" cy="2"/>
              </a:xfrm>
              <a:custGeom>
                <a:avLst/>
                <a:gdLst>
                  <a:gd name="T0" fmla="*/ 3 w 4"/>
                  <a:gd name="T1" fmla="*/ 2 h 1"/>
                  <a:gd name="T2" fmla="*/ 3 w 4"/>
                  <a:gd name="T3" fmla="*/ 2 h 1"/>
                  <a:gd name="T4" fmla="*/ 5 w 4"/>
                  <a:gd name="T5" fmla="*/ 2 h 1"/>
                  <a:gd name="T6" fmla="*/ 7 w 4"/>
                  <a:gd name="T7" fmla="*/ 2 h 1"/>
                  <a:gd name="T8" fmla="*/ 10 w 4"/>
                  <a:gd name="T9" fmla="*/ 2 h 1"/>
                  <a:gd name="T10" fmla="*/ 10 w 4"/>
                  <a:gd name="T11" fmla="*/ 2 h 1"/>
                  <a:gd name="T12" fmla="*/ 10 w 4"/>
                  <a:gd name="T13" fmla="*/ 2 h 1"/>
                  <a:gd name="T14" fmla="*/ 7 w 4"/>
                  <a:gd name="T15" fmla="*/ 2 h 1"/>
                  <a:gd name="T16" fmla="*/ 5 w 4"/>
                  <a:gd name="T17" fmla="*/ 2 h 1"/>
                  <a:gd name="T18" fmla="*/ 0 w 4"/>
                  <a:gd name="T19" fmla="*/ 0 h 1"/>
                  <a:gd name="T20" fmla="*/ 0 w 4"/>
                  <a:gd name="T21" fmla="*/ 0 h 1"/>
                  <a:gd name="T22" fmla="*/ 5 w 4"/>
                  <a:gd name="T23" fmla="*/ 2 h 1"/>
                  <a:gd name="T24" fmla="*/ 3 w 4"/>
                  <a:gd name="T25" fmla="*/ 2 h 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"/>
                  <a:gd name="T40" fmla="*/ 0 h 1"/>
                  <a:gd name="T41" fmla="*/ 4 w 4"/>
                  <a:gd name="T42" fmla="*/ 1 h 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97" name="Freeform 1603"/>
              <p:cNvSpPr>
                <a:spLocks noChangeArrowheads="1"/>
              </p:cNvSpPr>
              <p:nvPr/>
            </p:nvSpPr>
            <p:spPr bwMode="auto">
              <a:xfrm>
                <a:off x="66" y="43"/>
                <a:ext cx="5" cy="9"/>
              </a:xfrm>
              <a:custGeom>
                <a:avLst/>
                <a:gdLst>
                  <a:gd name="T0" fmla="*/ 0 w 2"/>
                  <a:gd name="T1" fmla="*/ 0 h 4"/>
                  <a:gd name="T2" fmla="*/ 3 w 2"/>
                  <a:gd name="T3" fmla="*/ 2 h 4"/>
                  <a:gd name="T4" fmla="*/ 3 w 2"/>
                  <a:gd name="T5" fmla="*/ 5 h 4"/>
                  <a:gd name="T6" fmla="*/ 3 w 2"/>
                  <a:gd name="T7" fmla="*/ 5 h 4"/>
                  <a:gd name="T8" fmla="*/ 3 w 2"/>
                  <a:gd name="T9" fmla="*/ 5 h 4"/>
                  <a:gd name="T10" fmla="*/ 3 w 2"/>
                  <a:gd name="T11" fmla="*/ 5 h 4"/>
                  <a:gd name="T12" fmla="*/ 3 w 2"/>
                  <a:gd name="T13" fmla="*/ 7 h 4"/>
                  <a:gd name="T14" fmla="*/ 3 w 2"/>
                  <a:gd name="T15" fmla="*/ 9 h 4"/>
                  <a:gd name="T16" fmla="*/ 3 w 2"/>
                  <a:gd name="T17" fmla="*/ 9 h 4"/>
                  <a:gd name="T18" fmla="*/ 3 w 2"/>
                  <a:gd name="T19" fmla="*/ 7 h 4"/>
                  <a:gd name="T20" fmla="*/ 3 w 2"/>
                  <a:gd name="T21" fmla="*/ 7 h 4"/>
                  <a:gd name="T22" fmla="*/ 3 w 2"/>
                  <a:gd name="T23" fmla="*/ 7 h 4"/>
                  <a:gd name="T24" fmla="*/ 5 w 2"/>
                  <a:gd name="T25" fmla="*/ 7 h 4"/>
                  <a:gd name="T26" fmla="*/ 3 w 2"/>
                  <a:gd name="T27" fmla="*/ 7 h 4"/>
                  <a:gd name="T28" fmla="*/ 3 w 2"/>
                  <a:gd name="T29" fmla="*/ 7 h 4"/>
                  <a:gd name="T30" fmla="*/ 3 w 2"/>
                  <a:gd name="T31" fmla="*/ 7 h 4"/>
                  <a:gd name="T32" fmla="*/ 3 w 2"/>
                  <a:gd name="T33" fmla="*/ 7 h 4"/>
                  <a:gd name="T34" fmla="*/ 3 w 2"/>
                  <a:gd name="T35" fmla="*/ 5 h 4"/>
                  <a:gd name="T36" fmla="*/ 3 w 2"/>
                  <a:gd name="T37" fmla="*/ 2 h 4"/>
                  <a:gd name="T38" fmla="*/ 3 w 2"/>
                  <a:gd name="T39" fmla="*/ 2 h 4"/>
                  <a:gd name="T40" fmla="*/ 3 w 2"/>
                  <a:gd name="T41" fmla="*/ 2 h 4"/>
                  <a:gd name="T42" fmla="*/ 0 w 2"/>
                  <a:gd name="T43" fmla="*/ 0 h 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"/>
                  <a:gd name="T67" fmla="*/ 0 h 4"/>
                  <a:gd name="T68" fmla="*/ 2 w 2"/>
                  <a:gd name="T69" fmla="*/ 4 h 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" h="4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98" name="Freeform 1604"/>
              <p:cNvSpPr>
                <a:spLocks noChangeArrowheads="1"/>
              </p:cNvSpPr>
              <p:nvPr/>
            </p:nvSpPr>
            <p:spPr bwMode="auto">
              <a:xfrm>
                <a:off x="59" y="69"/>
                <a:ext cx="5" cy="7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2 h 3"/>
                  <a:gd name="T4" fmla="*/ 0 w 2"/>
                  <a:gd name="T5" fmla="*/ 2 h 3"/>
                  <a:gd name="T6" fmla="*/ 0 w 2"/>
                  <a:gd name="T7" fmla="*/ 7 h 3"/>
                  <a:gd name="T8" fmla="*/ 0 w 2"/>
                  <a:gd name="T9" fmla="*/ 7 h 3"/>
                  <a:gd name="T10" fmla="*/ 0 w 2"/>
                  <a:gd name="T11" fmla="*/ 5 h 3"/>
                  <a:gd name="T12" fmla="*/ 0 w 2"/>
                  <a:gd name="T13" fmla="*/ 5 h 3"/>
                  <a:gd name="T14" fmla="*/ 0 w 2"/>
                  <a:gd name="T15" fmla="*/ 5 h 3"/>
                  <a:gd name="T16" fmla="*/ 3 w 2"/>
                  <a:gd name="T17" fmla="*/ 2 h 3"/>
                  <a:gd name="T18" fmla="*/ 3 w 2"/>
                  <a:gd name="T19" fmla="*/ 2 h 3"/>
                  <a:gd name="T20" fmla="*/ 0 w 2"/>
                  <a:gd name="T21" fmla="*/ 5 h 3"/>
                  <a:gd name="T22" fmla="*/ 0 w 2"/>
                  <a:gd name="T23" fmla="*/ 2 h 3"/>
                  <a:gd name="T24" fmla="*/ 5 w 2"/>
                  <a:gd name="T25" fmla="*/ 0 h 3"/>
                  <a:gd name="T26" fmla="*/ 5 w 2"/>
                  <a:gd name="T27" fmla="*/ 0 h 3"/>
                  <a:gd name="T28" fmla="*/ 0 w 2"/>
                  <a:gd name="T29" fmla="*/ 2 h 3"/>
                  <a:gd name="T30" fmla="*/ 0 w 2"/>
                  <a:gd name="T31" fmla="*/ 0 h 3"/>
                  <a:gd name="T32" fmla="*/ 0 w 2"/>
                  <a:gd name="T33" fmla="*/ 0 h 3"/>
                  <a:gd name="T34" fmla="*/ 0 w 2"/>
                  <a:gd name="T35" fmla="*/ 2 h 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"/>
                  <a:gd name="T55" fmla="*/ 0 h 3"/>
                  <a:gd name="T56" fmla="*/ 2 w 2"/>
                  <a:gd name="T57" fmla="*/ 3 h 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099" name="Freeform 1605"/>
              <p:cNvSpPr>
                <a:spLocks noChangeArrowheads="1"/>
              </p:cNvSpPr>
              <p:nvPr/>
            </p:nvSpPr>
            <p:spPr bwMode="auto">
              <a:xfrm>
                <a:off x="7" y="10"/>
                <a:ext cx="5" cy="4"/>
              </a:xfrm>
              <a:custGeom>
                <a:avLst/>
                <a:gdLst>
                  <a:gd name="T0" fmla="*/ 0 w 2"/>
                  <a:gd name="T1" fmla="*/ 2 h 2"/>
                  <a:gd name="T2" fmla="*/ 3 w 2"/>
                  <a:gd name="T3" fmla="*/ 2 h 2"/>
                  <a:gd name="T4" fmla="*/ 3 w 2"/>
                  <a:gd name="T5" fmla="*/ 2 h 2"/>
                  <a:gd name="T6" fmla="*/ 5 w 2"/>
                  <a:gd name="T7" fmla="*/ 2 h 2"/>
                  <a:gd name="T8" fmla="*/ 5 w 2"/>
                  <a:gd name="T9" fmla="*/ 2 h 2"/>
                  <a:gd name="T10" fmla="*/ 3 w 2"/>
                  <a:gd name="T11" fmla="*/ 2 h 2"/>
                  <a:gd name="T12" fmla="*/ 3 w 2"/>
                  <a:gd name="T13" fmla="*/ 2 h 2"/>
                  <a:gd name="T14" fmla="*/ 5 w 2"/>
                  <a:gd name="T15" fmla="*/ 0 h 2"/>
                  <a:gd name="T16" fmla="*/ 5 w 2"/>
                  <a:gd name="T17" fmla="*/ 0 h 2"/>
                  <a:gd name="T18" fmla="*/ 3 w 2"/>
                  <a:gd name="T19" fmla="*/ 0 h 2"/>
                  <a:gd name="T20" fmla="*/ 0 w 2"/>
                  <a:gd name="T21" fmla="*/ 2 h 2"/>
                  <a:gd name="T22" fmla="*/ 0 w 2"/>
                  <a:gd name="T23" fmla="*/ 2 h 2"/>
                  <a:gd name="T24" fmla="*/ 0 w 2"/>
                  <a:gd name="T25" fmla="*/ 2 h 2"/>
                  <a:gd name="T26" fmla="*/ 0 w 2"/>
                  <a:gd name="T27" fmla="*/ 4 h 2"/>
                  <a:gd name="T28" fmla="*/ 0 w 2"/>
                  <a:gd name="T29" fmla="*/ 2 h 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"/>
                  <a:gd name="T46" fmla="*/ 0 h 2"/>
                  <a:gd name="T47" fmla="*/ 2 w 2"/>
                  <a:gd name="T48" fmla="*/ 2 h 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" h="2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00" name="Freeform 1606"/>
              <p:cNvSpPr>
                <a:spLocks noChangeArrowheads="1"/>
              </p:cNvSpPr>
              <p:nvPr/>
            </p:nvSpPr>
            <p:spPr bwMode="auto">
              <a:xfrm>
                <a:off x="26" y="7"/>
                <a:ext cx="43" cy="48"/>
              </a:xfrm>
              <a:custGeom>
                <a:avLst/>
                <a:gdLst>
                  <a:gd name="T0" fmla="*/ 19 w 18"/>
                  <a:gd name="T1" fmla="*/ 41 h 20"/>
                  <a:gd name="T2" fmla="*/ 22 w 18"/>
                  <a:gd name="T3" fmla="*/ 43 h 20"/>
                  <a:gd name="T4" fmla="*/ 19 w 18"/>
                  <a:gd name="T5" fmla="*/ 46 h 20"/>
                  <a:gd name="T6" fmla="*/ 19 w 18"/>
                  <a:gd name="T7" fmla="*/ 46 h 20"/>
                  <a:gd name="T8" fmla="*/ 24 w 18"/>
                  <a:gd name="T9" fmla="*/ 43 h 20"/>
                  <a:gd name="T10" fmla="*/ 33 w 18"/>
                  <a:gd name="T11" fmla="*/ 46 h 20"/>
                  <a:gd name="T12" fmla="*/ 31 w 18"/>
                  <a:gd name="T13" fmla="*/ 48 h 20"/>
                  <a:gd name="T14" fmla="*/ 33 w 18"/>
                  <a:gd name="T15" fmla="*/ 46 h 20"/>
                  <a:gd name="T16" fmla="*/ 38 w 18"/>
                  <a:gd name="T17" fmla="*/ 46 h 20"/>
                  <a:gd name="T18" fmla="*/ 38 w 18"/>
                  <a:gd name="T19" fmla="*/ 48 h 20"/>
                  <a:gd name="T20" fmla="*/ 38 w 18"/>
                  <a:gd name="T21" fmla="*/ 46 h 20"/>
                  <a:gd name="T22" fmla="*/ 41 w 18"/>
                  <a:gd name="T23" fmla="*/ 43 h 20"/>
                  <a:gd name="T24" fmla="*/ 41 w 18"/>
                  <a:gd name="T25" fmla="*/ 43 h 20"/>
                  <a:gd name="T26" fmla="*/ 38 w 18"/>
                  <a:gd name="T27" fmla="*/ 36 h 20"/>
                  <a:gd name="T28" fmla="*/ 36 w 18"/>
                  <a:gd name="T29" fmla="*/ 34 h 20"/>
                  <a:gd name="T30" fmla="*/ 38 w 18"/>
                  <a:gd name="T31" fmla="*/ 29 h 20"/>
                  <a:gd name="T32" fmla="*/ 36 w 18"/>
                  <a:gd name="T33" fmla="*/ 34 h 20"/>
                  <a:gd name="T34" fmla="*/ 31 w 18"/>
                  <a:gd name="T35" fmla="*/ 26 h 20"/>
                  <a:gd name="T36" fmla="*/ 26 w 18"/>
                  <a:gd name="T37" fmla="*/ 19 h 20"/>
                  <a:gd name="T38" fmla="*/ 26 w 18"/>
                  <a:gd name="T39" fmla="*/ 17 h 20"/>
                  <a:gd name="T40" fmla="*/ 29 w 18"/>
                  <a:gd name="T41" fmla="*/ 14 h 20"/>
                  <a:gd name="T42" fmla="*/ 26 w 18"/>
                  <a:gd name="T43" fmla="*/ 14 h 20"/>
                  <a:gd name="T44" fmla="*/ 24 w 18"/>
                  <a:gd name="T45" fmla="*/ 14 h 20"/>
                  <a:gd name="T46" fmla="*/ 17 w 18"/>
                  <a:gd name="T47" fmla="*/ 14 h 20"/>
                  <a:gd name="T48" fmla="*/ 17 w 18"/>
                  <a:gd name="T49" fmla="*/ 12 h 20"/>
                  <a:gd name="T50" fmla="*/ 10 w 18"/>
                  <a:gd name="T51" fmla="*/ 5 h 20"/>
                  <a:gd name="T52" fmla="*/ 5 w 18"/>
                  <a:gd name="T53" fmla="*/ 0 h 20"/>
                  <a:gd name="T54" fmla="*/ 5 w 18"/>
                  <a:gd name="T55" fmla="*/ 5 h 20"/>
                  <a:gd name="T56" fmla="*/ 0 w 18"/>
                  <a:gd name="T57" fmla="*/ 5 h 20"/>
                  <a:gd name="T58" fmla="*/ 2 w 18"/>
                  <a:gd name="T59" fmla="*/ 5 h 20"/>
                  <a:gd name="T60" fmla="*/ 7 w 18"/>
                  <a:gd name="T61" fmla="*/ 5 h 20"/>
                  <a:gd name="T62" fmla="*/ 14 w 18"/>
                  <a:gd name="T63" fmla="*/ 7 h 20"/>
                  <a:gd name="T64" fmla="*/ 14 w 18"/>
                  <a:gd name="T65" fmla="*/ 12 h 20"/>
                  <a:gd name="T66" fmla="*/ 12 w 18"/>
                  <a:gd name="T67" fmla="*/ 12 h 20"/>
                  <a:gd name="T68" fmla="*/ 7 w 18"/>
                  <a:gd name="T69" fmla="*/ 12 h 20"/>
                  <a:gd name="T70" fmla="*/ 10 w 18"/>
                  <a:gd name="T71" fmla="*/ 14 h 20"/>
                  <a:gd name="T72" fmla="*/ 14 w 18"/>
                  <a:gd name="T73" fmla="*/ 14 h 20"/>
                  <a:gd name="T74" fmla="*/ 14 w 18"/>
                  <a:gd name="T75" fmla="*/ 17 h 20"/>
                  <a:gd name="T76" fmla="*/ 22 w 18"/>
                  <a:gd name="T77" fmla="*/ 14 h 20"/>
                  <a:gd name="T78" fmla="*/ 26 w 18"/>
                  <a:gd name="T79" fmla="*/ 24 h 20"/>
                  <a:gd name="T80" fmla="*/ 31 w 18"/>
                  <a:gd name="T81" fmla="*/ 26 h 20"/>
                  <a:gd name="T82" fmla="*/ 33 w 18"/>
                  <a:gd name="T83" fmla="*/ 34 h 20"/>
                  <a:gd name="T84" fmla="*/ 41 w 18"/>
                  <a:gd name="T85" fmla="*/ 41 h 20"/>
                  <a:gd name="T86" fmla="*/ 36 w 18"/>
                  <a:gd name="T87" fmla="*/ 38 h 20"/>
                  <a:gd name="T88" fmla="*/ 41 w 18"/>
                  <a:gd name="T89" fmla="*/ 41 h 20"/>
                  <a:gd name="T90" fmla="*/ 41 w 18"/>
                  <a:gd name="T91" fmla="*/ 43 h 20"/>
                  <a:gd name="T92" fmla="*/ 36 w 18"/>
                  <a:gd name="T93" fmla="*/ 46 h 20"/>
                  <a:gd name="T94" fmla="*/ 33 w 18"/>
                  <a:gd name="T95" fmla="*/ 46 h 20"/>
                  <a:gd name="T96" fmla="*/ 26 w 18"/>
                  <a:gd name="T97" fmla="*/ 43 h 20"/>
                  <a:gd name="T98" fmla="*/ 24 w 18"/>
                  <a:gd name="T99" fmla="*/ 41 h 20"/>
                  <a:gd name="T100" fmla="*/ 17 w 18"/>
                  <a:gd name="T101" fmla="*/ 41 h 2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"/>
                  <a:gd name="T154" fmla="*/ 0 h 20"/>
                  <a:gd name="T155" fmla="*/ 18 w 18"/>
                  <a:gd name="T156" fmla="*/ 20 h 2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" h="20">
                    <a:moveTo>
                      <a:pt x="7" y="17"/>
                    </a:moveTo>
                    <a:cubicBezTo>
                      <a:pt x="7" y="17"/>
                      <a:pt x="8" y="17"/>
                      <a:pt x="8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8" y="18"/>
                    </a:cubicBezTo>
                    <a:cubicBezTo>
                      <a:pt x="8" y="18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10" y="18"/>
                      <a:pt x="10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2" y="18"/>
                      <a:pt x="13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8"/>
                      <a:pt x="17" y="17"/>
                      <a:pt x="17" y="16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3"/>
                    </a:cubicBezTo>
                    <a:cubicBezTo>
                      <a:pt x="14" y="12"/>
                      <a:pt x="14" y="12"/>
                      <a:pt x="13" y="11"/>
                    </a:cubicBezTo>
                    <a:cubicBezTo>
                      <a:pt x="13" y="11"/>
                      <a:pt x="12" y="11"/>
                      <a:pt x="12" y="11"/>
                    </a:cubicBezTo>
                    <a:cubicBezTo>
                      <a:pt x="11" y="10"/>
                      <a:pt x="11" y="9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1" y="6"/>
                      <a:pt x="11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0" y="6"/>
                      <a:pt x="10" y="6"/>
                    </a:cubicBezTo>
                    <a:cubicBezTo>
                      <a:pt x="9" y="5"/>
                      <a:pt x="9" y="5"/>
                      <a:pt x="8" y="5"/>
                    </a:cubicBezTo>
                    <a:cubicBezTo>
                      <a:pt x="8" y="6"/>
                      <a:pt x="7" y="6"/>
                      <a:pt x="7" y="6"/>
                    </a:cubicBezTo>
                    <a:cubicBezTo>
                      <a:pt x="6" y="7"/>
                      <a:pt x="6" y="6"/>
                      <a:pt x="6" y="6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7" y="4"/>
                      <a:pt x="7" y="3"/>
                      <a:pt x="6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6" y="2"/>
                      <a:pt x="6" y="3"/>
                    </a:cubicBezTo>
                    <a:cubicBezTo>
                      <a:pt x="6" y="3"/>
                      <a:pt x="7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1" y="8"/>
                      <a:pt x="11" y="9"/>
                      <a:pt x="11" y="10"/>
                    </a:cubicBezTo>
                    <a:cubicBezTo>
                      <a:pt x="11" y="10"/>
                      <a:pt x="11" y="11"/>
                      <a:pt x="12" y="11"/>
                    </a:cubicBezTo>
                    <a:cubicBezTo>
                      <a:pt x="12" y="11"/>
                      <a:pt x="13" y="11"/>
                      <a:pt x="13" y="11"/>
                    </a:cubicBezTo>
                    <a:cubicBezTo>
                      <a:pt x="13" y="12"/>
                      <a:pt x="14" y="12"/>
                      <a:pt x="14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5" y="15"/>
                      <a:pt x="15" y="15"/>
                    </a:cubicBezTo>
                    <a:cubicBezTo>
                      <a:pt x="16" y="15"/>
                      <a:pt x="17" y="16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6"/>
                      <a:pt x="16" y="16"/>
                      <a:pt x="15" y="16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6" y="16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6" y="18"/>
                      <a:pt x="16" y="19"/>
                    </a:cubicBezTo>
                    <a:cubicBezTo>
                      <a:pt x="16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19"/>
                      <a:pt x="12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7"/>
                      <a:pt x="10" y="17"/>
                      <a:pt x="10" y="17"/>
                    </a:cubicBezTo>
                    <a:cubicBezTo>
                      <a:pt x="9" y="17"/>
                      <a:pt x="9" y="17"/>
                      <a:pt x="8" y="17"/>
                    </a:cubicBezTo>
                    <a:cubicBezTo>
                      <a:pt x="8" y="17"/>
                      <a:pt x="7" y="16"/>
                      <a:pt x="7" y="17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01" name="Freeform 1607"/>
              <p:cNvSpPr>
                <a:spLocks noChangeArrowheads="1"/>
              </p:cNvSpPr>
              <p:nvPr/>
            </p:nvSpPr>
            <p:spPr bwMode="auto">
              <a:xfrm>
                <a:off x="47" y="22"/>
                <a:ext cx="5" cy="1"/>
              </a:xfrm>
              <a:custGeom>
                <a:avLst/>
                <a:gdLst>
                  <a:gd name="T0" fmla="*/ 0 w 2"/>
                  <a:gd name="T1" fmla="*/ 0 h 1"/>
                  <a:gd name="T2" fmla="*/ 3 w 2"/>
                  <a:gd name="T3" fmla="*/ 0 h 1"/>
                  <a:gd name="T4" fmla="*/ 5 w 2"/>
                  <a:gd name="T5" fmla="*/ 0 h 1"/>
                  <a:gd name="T6" fmla="*/ 5 w 2"/>
                  <a:gd name="T7" fmla="*/ 0 h 1"/>
                  <a:gd name="T8" fmla="*/ 0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02" name="Freeform 1608"/>
              <p:cNvSpPr>
                <a:spLocks noChangeArrowheads="1"/>
              </p:cNvSpPr>
              <p:nvPr/>
            </p:nvSpPr>
            <p:spPr bwMode="auto">
              <a:xfrm>
                <a:off x="50" y="2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2 h 1"/>
                  <a:gd name="T4" fmla="*/ 2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03" name="Freeform 1609"/>
              <p:cNvSpPr>
                <a:spLocks noChangeArrowheads="1"/>
              </p:cNvSpPr>
              <p:nvPr/>
            </p:nvSpPr>
            <p:spPr bwMode="auto">
              <a:xfrm>
                <a:off x="50" y="24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2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04" name="Freeform 1610"/>
              <p:cNvSpPr>
                <a:spLocks noChangeArrowheads="1"/>
              </p:cNvSpPr>
              <p:nvPr/>
            </p:nvSpPr>
            <p:spPr bwMode="auto">
              <a:xfrm>
                <a:off x="50" y="24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1"/>
                  <a:gd name="T26" fmla="*/ 2 w 2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05" name="Freeform 1611"/>
              <p:cNvSpPr>
                <a:spLocks noChangeArrowheads="1"/>
              </p:cNvSpPr>
              <p:nvPr/>
            </p:nvSpPr>
            <p:spPr bwMode="auto">
              <a:xfrm>
                <a:off x="50" y="2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2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06" name="Freeform 1612"/>
              <p:cNvSpPr>
                <a:spLocks noChangeArrowheads="1"/>
              </p:cNvSpPr>
              <p:nvPr/>
            </p:nvSpPr>
            <p:spPr bwMode="auto">
              <a:xfrm>
                <a:off x="52" y="26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3"/>
                  <a:gd name="T17" fmla="*/ 1 w 1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07" name="Freeform 1613"/>
              <p:cNvSpPr>
                <a:spLocks noChangeArrowheads="1"/>
              </p:cNvSpPr>
              <p:nvPr/>
            </p:nvSpPr>
            <p:spPr bwMode="auto">
              <a:xfrm>
                <a:off x="52" y="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08" name="Rectangle 1614"/>
              <p:cNvSpPr>
                <a:spLocks noChangeArrowheads="1"/>
              </p:cNvSpPr>
              <p:nvPr/>
            </p:nvSpPr>
            <p:spPr bwMode="auto">
              <a:xfrm>
                <a:off x="52" y="29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09" name="Rectangle 1615"/>
              <p:cNvSpPr>
                <a:spLocks noChangeArrowheads="1"/>
              </p:cNvSpPr>
              <p:nvPr/>
            </p:nvSpPr>
            <p:spPr bwMode="auto">
              <a:xfrm>
                <a:off x="52" y="31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10" name="Rectangle 1616"/>
              <p:cNvSpPr>
                <a:spLocks noChangeArrowheads="1"/>
              </p:cNvSpPr>
              <p:nvPr/>
            </p:nvSpPr>
            <p:spPr bwMode="auto">
              <a:xfrm>
                <a:off x="52" y="31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11" name="Rectangle 1617"/>
              <p:cNvSpPr>
                <a:spLocks noChangeArrowheads="1"/>
              </p:cNvSpPr>
              <p:nvPr/>
            </p:nvSpPr>
            <p:spPr bwMode="auto">
              <a:xfrm>
                <a:off x="52" y="33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12" name="Freeform 1618"/>
              <p:cNvSpPr>
                <a:spLocks noChangeArrowheads="1"/>
              </p:cNvSpPr>
              <p:nvPr/>
            </p:nvSpPr>
            <p:spPr bwMode="auto">
              <a:xfrm>
                <a:off x="47" y="22"/>
                <a:ext cx="3" cy="1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0 h 1"/>
                  <a:gd name="T4" fmla="*/ 3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13" name="Freeform 1619"/>
              <p:cNvSpPr>
                <a:spLocks noChangeArrowheads="1"/>
              </p:cNvSpPr>
              <p:nvPr/>
            </p:nvSpPr>
            <p:spPr bwMode="auto">
              <a:xfrm>
                <a:off x="47" y="2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"/>
                  <a:gd name="T23" fmla="*/ 3 w 3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14" name="Freeform 1620"/>
              <p:cNvSpPr>
                <a:spLocks noChangeArrowheads="1"/>
              </p:cNvSpPr>
              <p:nvPr/>
            </p:nvSpPr>
            <p:spPr bwMode="auto">
              <a:xfrm>
                <a:off x="45" y="19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3 h 3"/>
                  <a:gd name="T8" fmla="*/ 0 w 2"/>
                  <a:gd name="T9" fmla="*/ 3 h 3"/>
                  <a:gd name="T10" fmla="*/ 0 w 2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15" name="Freeform 1621"/>
              <p:cNvSpPr>
                <a:spLocks noChangeArrowheads="1"/>
              </p:cNvSpPr>
              <p:nvPr/>
            </p:nvSpPr>
            <p:spPr bwMode="auto">
              <a:xfrm>
                <a:off x="38" y="1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16" name="Freeform 1622"/>
              <p:cNvSpPr>
                <a:spLocks noChangeArrowheads="1"/>
              </p:cNvSpPr>
              <p:nvPr/>
            </p:nvSpPr>
            <p:spPr bwMode="auto">
              <a:xfrm>
                <a:off x="40" y="14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2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17" name="Freeform 1623"/>
              <p:cNvSpPr>
                <a:spLocks noChangeArrowheads="1"/>
              </p:cNvSpPr>
              <p:nvPr/>
            </p:nvSpPr>
            <p:spPr bwMode="auto">
              <a:xfrm>
                <a:off x="40" y="14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2 w 2"/>
                  <a:gd name="T5" fmla="*/ 3 h 3"/>
                  <a:gd name="T6" fmla="*/ 2 w 2"/>
                  <a:gd name="T7" fmla="*/ 3 h 3"/>
                  <a:gd name="T8" fmla="*/ 0 w 2"/>
                  <a:gd name="T9" fmla="*/ 0 h 3"/>
                  <a:gd name="T10" fmla="*/ 0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18" name="Freeform 1624"/>
              <p:cNvSpPr>
                <a:spLocks noChangeArrowheads="1"/>
              </p:cNvSpPr>
              <p:nvPr/>
            </p:nvSpPr>
            <p:spPr bwMode="auto">
              <a:xfrm>
                <a:off x="40" y="14"/>
                <a:ext cx="2" cy="3"/>
              </a:xfrm>
              <a:custGeom>
                <a:avLst/>
                <a:gdLst>
                  <a:gd name="T0" fmla="*/ 0 w 1"/>
                  <a:gd name="T1" fmla="*/ 3 h 1"/>
                  <a:gd name="T2" fmla="*/ 2 w 1"/>
                  <a:gd name="T3" fmla="*/ 3 h 1"/>
                  <a:gd name="T4" fmla="*/ 2 w 1"/>
                  <a:gd name="T5" fmla="*/ 3 h 1"/>
                  <a:gd name="T6" fmla="*/ 0 w 1"/>
                  <a:gd name="T7" fmla="*/ 3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6119" name="Freeform 1625"/>
              <p:cNvSpPr>
                <a:spLocks noChangeArrowheads="1"/>
              </p:cNvSpPr>
              <p:nvPr/>
            </p:nvSpPr>
            <p:spPr bwMode="auto">
              <a:xfrm>
                <a:off x="40" y="17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4369" name="Group 1827"/>
            <p:cNvGrpSpPr>
              <a:grpSpLocks/>
            </p:cNvGrpSpPr>
            <p:nvPr/>
          </p:nvGrpSpPr>
          <p:grpSpPr bwMode="auto">
            <a:xfrm>
              <a:off x="246" y="1014"/>
              <a:ext cx="57" cy="43"/>
              <a:chOff x="0" y="0"/>
              <a:chExt cx="57" cy="43"/>
            </a:xfrm>
          </p:grpSpPr>
          <p:sp>
            <p:nvSpPr>
              <p:cNvPr id="15720" name="Freeform 1627"/>
              <p:cNvSpPr>
                <a:spLocks noChangeArrowheads="1"/>
              </p:cNvSpPr>
              <p:nvPr/>
            </p:nvSpPr>
            <p:spPr bwMode="auto">
              <a:xfrm>
                <a:off x="28" y="5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21" name="Freeform 1628"/>
              <p:cNvSpPr>
                <a:spLocks noChangeArrowheads="1"/>
              </p:cNvSpPr>
              <p:nvPr/>
            </p:nvSpPr>
            <p:spPr bwMode="auto">
              <a:xfrm>
                <a:off x="28" y="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22" name="Freeform 1629"/>
              <p:cNvSpPr>
                <a:spLocks noChangeArrowheads="1"/>
              </p:cNvSpPr>
              <p:nvPr/>
            </p:nvSpPr>
            <p:spPr bwMode="auto">
              <a:xfrm>
                <a:off x="23" y="0"/>
                <a:ext cx="5" cy="1"/>
              </a:xfrm>
              <a:custGeom>
                <a:avLst/>
                <a:gdLst>
                  <a:gd name="T0" fmla="*/ 0 w 2"/>
                  <a:gd name="T1" fmla="*/ 0 h 1"/>
                  <a:gd name="T2" fmla="*/ 3 w 2"/>
                  <a:gd name="T3" fmla="*/ 0 h 1"/>
                  <a:gd name="T4" fmla="*/ 5 w 2"/>
                  <a:gd name="T5" fmla="*/ 0 h 1"/>
                  <a:gd name="T6" fmla="*/ 5 w 2"/>
                  <a:gd name="T7" fmla="*/ 0 h 1"/>
                  <a:gd name="T8" fmla="*/ 0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23" name="Rectangle 1630"/>
              <p:cNvSpPr>
                <a:spLocks noChangeArrowheads="1"/>
              </p:cNvSpPr>
              <p:nvPr/>
            </p:nvSpPr>
            <p:spPr bwMode="auto">
              <a:xfrm>
                <a:off x="23" y="0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24" name="Freeform 1631"/>
              <p:cNvSpPr>
                <a:spLocks noChangeArrowheads="1"/>
              </p:cNvSpPr>
              <p:nvPr/>
            </p:nvSpPr>
            <p:spPr bwMode="auto">
              <a:xfrm>
                <a:off x="35" y="24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3 w 1"/>
                  <a:gd name="T3" fmla="*/ 2 h 1"/>
                  <a:gd name="T4" fmla="*/ 3 w 1"/>
                  <a:gd name="T5" fmla="*/ 2 h 1"/>
                  <a:gd name="T6" fmla="*/ 3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25" name="Rectangle 1632"/>
              <p:cNvSpPr>
                <a:spLocks noChangeArrowheads="1"/>
              </p:cNvSpPr>
              <p:nvPr/>
            </p:nvSpPr>
            <p:spPr bwMode="auto">
              <a:xfrm>
                <a:off x="38" y="24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26" name="Freeform 1633"/>
              <p:cNvSpPr>
                <a:spLocks noChangeArrowheads="1"/>
              </p:cNvSpPr>
              <p:nvPr/>
            </p:nvSpPr>
            <p:spPr bwMode="auto">
              <a:xfrm>
                <a:off x="38" y="26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27" name="Rectangle 1634"/>
              <p:cNvSpPr>
                <a:spLocks noChangeArrowheads="1"/>
              </p:cNvSpPr>
              <p:nvPr/>
            </p:nvSpPr>
            <p:spPr bwMode="auto">
              <a:xfrm>
                <a:off x="40" y="26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28" name="Freeform 1635"/>
              <p:cNvSpPr>
                <a:spLocks noChangeArrowheads="1"/>
              </p:cNvSpPr>
              <p:nvPr/>
            </p:nvSpPr>
            <p:spPr bwMode="auto">
              <a:xfrm>
                <a:off x="40" y="2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29" name="Freeform 1636"/>
              <p:cNvSpPr>
                <a:spLocks noChangeArrowheads="1"/>
              </p:cNvSpPr>
              <p:nvPr/>
            </p:nvSpPr>
            <p:spPr bwMode="auto">
              <a:xfrm>
                <a:off x="42" y="28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3"/>
                  <a:gd name="T17" fmla="*/ 1 w 1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30" name="Freeform 1637"/>
              <p:cNvSpPr>
                <a:spLocks noChangeArrowheads="1"/>
              </p:cNvSpPr>
              <p:nvPr/>
            </p:nvSpPr>
            <p:spPr bwMode="auto">
              <a:xfrm>
                <a:off x="30" y="17"/>
                <a:ext cx="1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4 h 2"/>
                  <a:gd name="T4" fmla="*/ 0 w 1"/>
                  <a:gd name="T5" fmla="*/ 4 h 2"/>
                  <a:gd name="T6" fmla="*/ 0 w 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31" name="Freeform 1638"/>
              <p:cNvSpPr>
                <a:spLocks noChangeArrowheads="1"/>
              </p:cNvSpPr>
              <p:nvPr/>
            </p:nvSpPr>
            <p:spPr bwMode="auto">
              <a:xfrm>
                <a:off x="30" y="19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  <a:gd name="T8" fmla="*/ 3 w 3"/>
                  <a:gd name="T9" fmla="*/ 2 h 2"/>
                  <a:gd name="T10" fmla="*/ 3 w 3"/>
                  <a:gd name="T11" fmla="*/ 2 h 2"/>
                  <a:gd name="T12" fmla="*/ 3 w 3"/>
                  <a:gd name="T13" fmla="*/ 0 h 2"/>
                  <a:gd name="T14" fmla="*/ 3 w 3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2"/>
                  <a:gd name="T26" fmla="*/ 3 w 3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32" name="Rectangle 1639"/>
              <p:cNvSpPr>
                <a:spLocks noChangeArrowheads="1"/>
              </p:cNvSpPr>
              <p:nvPr/>
            </p:nvSpPr>
            <p:spPr bwMode="auto">
              <a:xfrm>
                <a:off x="33" y="21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33" name="Rectangle 1640"/>
              <p:cNvSpPr>
                <a:spLocks noChangeArrowheads="1"/>
              </p:cNvSpPr>
              <p:nvPr/>
            </p:nvSpPr>
            <p:spPr bwMode="auto">
              <a:xfrm>
                <a:off x="30" y="19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34" name="Freeform 1641"/>
              <p:cNvSpPr>
                <a:spLocks noChangeArrowheads="1"/>
              </p:cNvSpPr>
              <p:nvPr/>
            </p:nvSpPr>
            <p:spPr bwMode="auto">
              <a:xfrm>
                <a:off x="23" y="17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35" name="Rectangle 1642"/>
              <p:cNvSpPr>
                <a:spLocks noChangeArrowheads="1"/>
              </p:cNvSpPr>
              <p:nvPr/>
            </p:nvSpPr>
            <p:spPr bwMode="auto">
              <a:xfrm>
                <a:off x="23" y="17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36" name="Rectangle 1643"/>
              <p:cNvSpPr>
                <a:spLocks noChangeArrowheads="1"/>
              </p:cNvSpPr>
              <p:nvPr/>
            </p:nvSpPr>
            <p:spPr bwMode="auto">
              <a:xfrm>
                <a:off x="26" y="17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37" name="Freeform 1644"/>
              <p:cNvSpPr>
                <a:spLocks noChangeArrowheads="1"/>
              </p:cNvSpPr>
              <p:nvPr/>
            </p:nvSpPr>
            <p:spPr bwMode="auto">
              <a:xfrm>
                <a:off x="26" y="1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38" name="Rectangle 1645"/>
              <p:cNvSpPr>
                <a:spLocks noChangeArrowheads="1"/>
              </p:cNvSpPr>
              <p:nvPr/>
            </p:nvSpPr>
            <p:spPr bwMode="auto">
              <a:xfrm>
                <a:off x="28" y="17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39" name="Freeform 1646"/>
              <p:cNvSpPr>
                <a:spLocks noChangeArrowheads="1"/>
              </p:cNvSpPr>
              <p:nvPr/>
            </p:nvSpPr>
            <p:spPr bwMode="auto">
              <a:xfrm>
                <a:off x="16" y="12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  <a:gd name="T8" fmla="*/ 3 w 3"/>
                  <a:gd name="T9" fmla="*/ 2 h 2"/>
                  <a:gd name="T10" fmla="*/ 0 w 3"/>
                  <a:gd name="T11" fmla="*/ 2 h 2"/>
                  <a:gd name="T12" fmla="*/ 0 w 3"/>
                  <a:gd name="T13" fmla="*/ 0 h 2"/>
                  <a:gd name="T14" fmla="*/ 0 w 3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2"/>
                  <a:gd name="T26" fmla="*/ 3 w 3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40" name="Freeform 1647"/>
              <p:cNvSpPr>
                <a:spLocks noChangeArrowheads="1"/>
              </p:cNvSpPr>
              <p:nvPr/>
            </p:nvSpPr>
            <p:spPr bwMode="auto">
              <a:xfrm>
                <a:off x="19" y="12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2 h 5"/>
                  <a:gd name="T4" fmla="*/ 0 w 1"/>
                  <a:gd name="T5" fmla="*/ 5 h 5"/>
                  <a:gd name="T6" fmla="*/ 0 w 1"/>
                  <a:gd name="T7" fmla="*/ 5 h 5"/>
                  <a:gd name="T8" fmla="*/ 0 w 1"/>
                  <a:gd name="T9" fmla="*/ 2 h 5"/>
                  <a:gd name="T10" fmla="*/ 0 w 1"/>
                  <a:gd name="T11" fmla="*/ 0 h 5"/>
                  <a:gd name="T12" fmla="*/ 0 w 1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5"/>
                  <a:gd name="T23" fmla="*/ 1 w 1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41" name="Rectangle 1648"/>
              <p:cNvSpPr>
                <a:spLocks noChangeArrowheads="1"/>
              </p:cNvSpPr>
              <p:nvPr/>
            </p:nvSpPr>
            <p:spPr bwMode="auto">
              <a:xfrm>
                <a:off x="19" y="14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42" name="Freeform 1649"/>
              <p:cNvSpPr>
                <a:spLocks noChangeArrowheads="1"/>
              </p:cNvSpPr>
              <p:nvPr/>
            </p:nvSpPr>
            <p:spPr bwMode="auto">
              <a:xfrm>
                <a:off x="19" y="14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43" name="Rectangle 1650"/>
              <p:cNvSpPr>
                <a:spLocks noChangeArrowheads="1"/>
              </p:cNvSpPr>
              <p:nvPr/>
            </p:nvSpPr>
            <p:spPr bwMode="auto">
              <a:xfrm>
                <a:off x="21" y="14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44" name="Freeform 1651"/>
              <p:cNvSpPr>
                <a:spLocks noChangeArrowheads="1"/>
              </p:cNvSpPr>
              <p:nvPr/>
            </p:nvSpPr>
            <p:spPr bwMode="auto">
              <a:xfrm>
                <a:off x="14" y="1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2 w 1"/>
                  <a:gd name="T5" fmla="*/ 2 h 1"/>
                  <a:gd name="T6" fmla="*/ 2 w 1"/>
                  <a:gd name="T7" fmla="*/ 2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45" name="Freeform 1652"/>
              <p:cNvSpPr>
                <a:spLocks noChangeArrowheads="1"/>
              </p:cNvSpPr>
              <p:nvPr/>
            </p:nvSpPr>
            <p:spPr bwMode="auto">
              <a:xfrm>
                <a:off x="12" y="1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2 h 1"/>
                  <a:gd name="T4" fmla="*/ 2 w 1"/>
                  <a:gd name="T5" fmla="*/ 2 h 1"/>
                  <a:gd name="T6" fmla="*/ 2 w 1"/>
                  <a:gd name="T7" fmla="*/ 2 h 1"/>
                  <a:gd name="T8" fmla="*/ 2 w 1"/>
                  <a:gd name="T9" fmla="*/ 2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46" name="Freeform 1653"/>
              <p:cNvSpPr>
                <a:spLocks noChangeArrowheads="1"/>
              </p:cNvSpPr>
              <p:nvPr/>
            </p:nvSpPr>
            <p:spPr bwMode="auto">
              <a:xfrm>
                <a:off x="12" y="1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2 h 1"/>
                  <a:gd name="T4" fmla="*/ 2 w 1"/>
                  <a:gd name="T5" fmla="*/ 2 h 1"/>
                  <a:gd name="T6" fmla="*/ 2 w 1"/>
                  <a:gd name="T7" fmla="*/ 2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47" name="Freeform 1654"/>
              <p:cNvSpPr>
                <a:spLocks noChangeArrowheads="1"/>
              </p:cNvSpPr>
              <p:nvPr/>
            </p:nvSpPr>
            <p:spPr bwMode="auto">
              <a:xfrm>
                <a:off x="12" y="1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2 h 1"/>
                  <a:gd name="T4" fmla="*/ 2 w 1"/>
                  <a:gd name="T5" fmla="*/ 2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48" name="Freeform 1655"/>
              <p:cNvSpPr>
                <a:spLocks noChangeArrowheads="1"/>
              </p:cNvSpPr>
              <p:nvPr/>
            </p:nvSpPr>
            <p:spPr bwMode="auto">
              <a:xfrm>
                <a:off x="9" y="12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2 h 1"/>
                  <a:gd name="T4" fmla="*/ 3 w 1"/>
                  <a:gd name="T5" fmla="*/ 2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49" name="Freeform 1656"/>
              <p:cNvSpPr>
                <a:spLocks noChangeArrowheads="1"/>
              </p:cNvSpPr>
              <p:nvPr/>
            </p:nvSpPr>
            <p:spPr bwMode="auto">
              <a:xfrm>
                <a:off x="9" y="1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50" name="Rectangle 1657"/>
              <p:cNvSpPr>
                <a:spLocks noChangeArrowheads="1"/>
              </p:cNvSpPr>
              <p:nvPr/>
            </p:nvSpPr>
            <p:spPr bwMode="auto">
              <a:xfrm>
                <a:off x="9" y="12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51" name="Freeform 1658"/>
              <p:cNvSpPr>
                <a:spLocks noChangeArrowheads="1"/>
              </p:cNvSpPr>
              <p:nvPr/>
            </p:nvSpPr>
            <p:spPr bwMode="auto">
              <a:xfrm>
                <a:off x="7" y="1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52" name="Freeform 1659"/>
              <p:cNvSpPr>
                <a:spLocks noChangeArrowheads="1"/>
              </p:cNvSpPr>
              <p:nvPr/>
            </p:nvSpPr>
            <p:spPr bwMode="auto">
              <a:xfrm>
                <a:off x="4" y="12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2 h 1"/>
                  <a:gd name="T4" fmla="*/ 3 w 1"/>
                  <a:gd name="T5" fmla="*/ 2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53" name="Freeform 1660"/>
              <p:cNvSpPr>
                <a:spLocks noChangeArrowheads="1"/>
              </p:cNvSpPr>
              <p:nvPr/>
            </p:nvSpPr>
            <p:spPr bwMode="auto">
              <a:xfrm>
                <a:off x="4" y="12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2 h 1"/>
                  <a:gd name="T4" fmla="*/ 3 w 1"/>
                  <a:gd name="T5" fmla="*/ 2 h 1"/>
                  <a:gd name="T6" fmla="*/ 0 w 1"/>
                  <a:gd name="T7" fmla="*/ 2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54" name="Freeform 1661"/>
              <p:cNvSpPr>
                <a:spLocks noChangeArrowheads="1"/>
              </p:cNvSpPr>
              <p:nvPr/>
            </p:nvSpPr>
            <p:spPr bwMode="auto">
              <a:xfrm>
                <a:off x="2" y="1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55" name="Freeform 1662"/>
              <p:cNvSpPr>
                <a:spLocks noChangeArrowheads="1"/>
              </p:cNvSpPr>
              <p:nvPr/>
            </p:nvSpPr>
            <p:spPr bwMode="auto">
              <a:xfrm>
                <a:off x="2" y="14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56" name="Freeform 1663"/>
              <p:cNvSpPr>
                <a:spLocks noChangeArrowheads="1"/>
              </p:cNvSpPr>
              <p:nvPr/>
            </p:nvSpPr>
            <p:spPr bwMode="auto">
              <a:xfrm>
                <a:off x="2" y="14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57" name="Freeform 1664"/>
              <p:cNvSpPr>
                <a:spLocks noChangeArrowheads="1"/>
              </p:cNvSpPr>
              <p:nvPr/>
            </p:nvSpPr>
            <p:spPr bwMode="auto">
              <a:xfrm>
                <a:off x="4" y="1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58" name="Freeform 1665"/>
              <p:cNvSpPr>
                <a:spLocks noChangeArrowheads="1"/>
              </p:cNvSpPr>
              <p:nvPr/>
            </p:nvSpPr>
            <p:spPr bwMode="auto">
              <a:xfrm>
                <a:off x="4" y="14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3 h 3"/>
                  <a:gd name="T10" fmla="*/ 0 w 1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3"/>
                  <a:gd name="T20" fmla="*/ 1 w 1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59" name="Freeform 1666"/>
              <p:cNvSpPr>
                <a:spLocks noChangeArrowheads="1"/>
              </p:cNvSpPr>
              <p:nvPr/>
            </p:nvSpPr>
            <p:spPr bwMode="auto">
              <a:xfrm>
                <a:off x="4" y="14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  <a:gd name="T12" fmla="*/ 0 w 3"/>
                  <a:gd name="T13" fmla="*/ 3 h 3"/>
                  <a:gd name="T14" fmla="*/ 3 w 3"/>
                  <a:gd name="T15" fmla="*/ 3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3"/>
                  <a:gd name="T26" fmla="*/ 3 w 3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3">
                    <a:moveTo>
                      <a:pt x="3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60" name="Freeform 1667"/>
              <p:cNvSpPr>
                <a:spLocks noChangeArrowheads="1"/>
              </p:cNvSpPr>
              <p:nvPr/>
            </p:nvSpPr>
            <p:spPr bwMode="auto">
              <a:xfrm>
                <a:off x="4" y="14"/>
                <a:ext cx="3" cy="3"/>
              </a:xfrm>
              <a:custGeom>
                <a:avLst/>
                <a:gdLst>
                  <a:gd name="T0" fmla="*/ 3 w 1"/>
                  <a:gd name="T1" fmla="*/ 3 h 1"/>
                  <a:gd name="T2" fmla="*/ 3 w 1"/>
                  <a:gd name="T3" fmla="*/ 0 h 1"/>
                  <a:gd name="T4" fmla="*/ 3 w 1"/>
                  <a:gd name="T5" fmla="*/ 0 h 1"/>
                  <a:gd name="T6" fmla="*/ 3 w 1"/>
                  <a:gd name="T7" fmla="*/ 3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61" name="Freeform 1668"/>
              <p:cNvSpPr>
                <a:spLocks noChangeArrowheads="1"/>
              </p:cNvSpPr>
              <p:nvPr/>
            </p:nvSpPr>
            <p:spPr bwMode="auto">
              <a:xfrm>
                <a:off x="7" y="14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3 h 3"/>
                  <a:gd name="T14" fmla="*/ 0 w 1"/>
                  <a:gd name="T15" fmla="*/ 3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3"/>
                  <a:gd name="T26" fmla="*/ 1 w 1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62" name="Freeform 1669"/>
              <p:cNvSpPr>
                <a:spLocks noChangeArrowheads="1"/>
              </p:cNvSpPr>
              <p:nvPr/>
            </p:nvSpPr>
            <p:spPr bwMode="auto">
              <a:xfrm>
                <a:off x="7" y="14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0 h 3"/>
                  <a:gd name="T4" fmla="*/ 2 w 2"/>
                  <a:gd name="T5" fmla="*/ 0 h 3"/>
                  <a:gd name="T6" fmla="*/ 2 w 2"/>
                  <a:gd name="T7" fmla="*/ 0 h 3"/>
                  <a:gd name="T8" fmla="*/ 0 w 2"/>
                  <a:gd name="T9" fmla="*/ 0 h 3"/>
                  <a:gd name="T10" fmla="*/ 0 w 2"/>
                  <a:gd name="T11" fmla="*/ 3 h 3"/>
                  <a:gd name="T12" fmla="*/ 0 w 2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3"/>
                  <a:gd name="T23" fmla="*/ 2 w 2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3">
                    <a:moveTo>
                      <a:pt x="0" y="3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63" name="Rectangle 1670"/>
              <p:cNvSpPr>
                <a:spLocks noChangeArrowheads="1"/>
              </p:cNvSpPr>
              <p:nvPr/>
            </p:nvSpPr>
            <p:spPr bwMode="auto">
              <a:xfrm>
                <a:off x="9" y="14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64" name="Freeform 1671"/>
              <p:cNvSpPr>
                <a:spLocks noChangeArrowheads="1"/>
              </p:cNvSpPr>
              <p:nvPr/>
            </p:nvSpPr>
            <p:spPr bwMode="auto">
              <a:xfrm>
                <a:off x="9" y="1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0 h 3"/>
                  <a:gd name="T4" fmla="*/ 3 w 3"/>
                  <a:gd name="T5" fmla="*/ 0 h 3"/>
                  <a:gd name="T6" fmla="*/ 3 w 3"/>
                  <a:gd name="T7" fmla="*/ 0 h 3"/>
                  <a:gd name="T8" fmla="*/ 0 w 3"/>
                  <a:gd name="T9" fmla="*/ 3 h 3"/>
                  <a:gd name="T10" fmla="*/ 0 w 3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3"/>
                  <a:gd name="T20" fmla="*/ 3 w 3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3">
                    <a:moveTo>
                      <a:pt x="0" y="3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65" name="Freeform 1672"/>
              <p:cNvSpPr>
                <a:spLocks noChangeArrowheads="1"/>
              </p:cNvSpPr>
              <p:nvPr/>
            </p:nvSpPr>
            <p:spPr bwMode="auto">
              <a:xfrm>
                <a:off x="9" y="1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0 h 3"/>
                  <a:gd name="T6" fmla="*/ 3 w 3"/>
                  <a:gd name="T7" fmla="*/ 0 h 3"/>
                  <a:gd name="T8" fmla="*/ 0 w 3"/>
                  <a:gd name="T9" fmla="*/ 3 h 3"/>
                  <a:gd name="T10" fmla="*/ 0 w 3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3"/>
                  <a:gd name="T20" fmla="*/ 3 w 3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66" name="Freeform 1673"/>
              <p:cNvSpPr>
                <a:spLocks noChangeArrowheads="1"/>
              </p:cNvSpPr>
              <p:nvPr/>
            </p:nvSpPr>
            <p:spPr bwMode="auto">
              <a:xfrm>
                <a:off x="12" y="14"/>
                <a:ext cx="2" cy="3"/>
              </a:xfrm>
              <a:custGeom>
                <a:avLst/>
                <a:gdLst>
                  <a:gd name="T0" fmla="*/ 2 w 1"/>
                  <a:gd name="T1" fmla="*/ 3 h 1"/>
                  <a:gd name="T2" fmla="*/ 2 w 1"/>
                  <a:gd name="T3" fmla="*/ 0 h 1"/>
                  <a:gd name="T4" fmla="*/ 2 w 1"/>
                  <a:gd name="T5" fmla="*/ 0 h 1"/>
                  <a:gd name="T6" fmla="*/ 2 w 1"/>
                  <a:gd name="T7" fmla="*/ 3 h 1"/>
                  <a:gd name="T8" fmla="*/ 2 w 1"/>
                  <a:gd name="T9" fmla="*/ 3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67" name="Freeform 1674"/>
              <p:cNvSpPr>
                <a:spLocks noChangeArrowheads="1"/>
              </p:cNvSpPr>
              <p:nvPr/>
            </p:nvSpPr>
            <p:spPr bwMode="auto">
              <a:xfrm>
                <a:off x="14" y="14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3 h 3"/>
                  <a:gd name="T4" fmla="*/ 2 w 2"/>
                  <a:gd name="T5" fmla="*/ 0 h 3"/>
                  <a:gd name="T6" fmla="*/ 2 w 2"/>
                  <a:gd name="T7" fmla="*/ 0 h 3"/>
                  <a:gd name="T8" fmla="*/ 0 w 2"/>
                  <a:gd name="T9" fmla="*/ 3 h 3"/>
                  <a:gd name="T10" fmla="*/ 0 w 2"/>
                  <a:gd name="T11" fmla="*/ 3 h 3"/>
                  <a:gd name="T12" fmla="*/ 0 w 2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3"/>
                  <a:gd name="T23" fmla="*/ 2 w 2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3">
                    <a:moveTo>
                      <a:pt x="0" y="3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68" name="Freeform 1675"/>
              <p:cNvSpPr>
                <a:spLocks noChangeArrowheads="1"/>
              </p:cNvSpPr>
              <p:nvPr/>
            </p:nvSpPr>
            <p:spPr bwMode="auto">
              <a:xfrm>
                <a:off x="16" y="14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3 h 3"/>
                  <a:gd name="T10" fmla="*/ 0 w 1"/>
                  <a:gd name="T11" fmla="*/ 3 h 3"/>
                  <a:gd name="T12" fmla="*/ 0 w 1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69" name="Freeform 1676"/>
              <p:cNvSpPr>
                <a:spLocks noChangeArrowheads="1"/>
              </p:cNvSpPr>
              <p:nvPr/>
            </p:nvSpPr>
            <p:spPr bwMode="auto">
              <a:xfrm>
                <a:off x="16" y="14"/>
                <a:ext cx="3" cy="3"/>
              </a:xfrm>
              <a:custGeom>
                <a:avLst/>
                <a:gdLst>
                  <a:gd name="T0" fmla="*/ 0 w 1"/>
                  <a:gd name="T1" fmla="*/ 3 h 1"/>
                  <a:gd name="T2" fmla="*/ 3 w 1"/>
                  <a:gd name="T3" fmla="*/ 3 h 1"/>
                  <a:gd name="T4" fmla="*/ 3 w 1"/>
                  <a:gd name="T5" fmla="*/ 3 h 1"/>
                  <a:gd name="T6" fmla="*/ 0 w 1"/>
                  <a:gd name="T7" fmla="*/ 3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70" name="Freeform 1677"/>
              <p:cNvSpPr>
                <a:spLocks noChangeArrowheads="1"/>
              </p:cNvSpPr>
              <p:nvPr/>
            </p:nvSpPr>
            <p:spPr bwMode="auto">
              <a:xfrm>
                <a:off x="16" y="17"/>
                <a:ext cx="3" cy="2"/>
              </a:xfrm>
              <a:custGeom>
                <a:avLst/>
                <a:gdLst>
                  <a:gd name="T0" fmla="*/ 0 w 1"/>
                  <a:gd name="T1" fmla="*/ 2 h 1"/>
                  <a:gd name="T2" fmla="*/ 3 w 1"/>
                  <a:gd name="T3" fmla="*/ 0 h 1"/>
                  <a:gd name="T4" fmla="*/ 3 w 1"/>
                  <a:gd name="T5" fmla="*/ 0 h 1"/>
                  <a:gd name="T6" fmla="*/ 3 w 1"/>
                  <a:gd name="T7" fmla="*/ 0 h 1"/>
                  <a:gd name="T8" fmla="*/ 0 w 1"/>
                  <a:gd name="T9" fmla="*/ 2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71" name="Freeform 1678"/>
              <p:cNvSpPr>
                <a:spLocks noChangeArrowheads="1"/>
              </p:cNvSpPr>
              <p:nvPr/>
            </p:nvSpPr>
            <p:spPr bwMode="auto">
              <a:xfrm>
                <a:off x="19" y="17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0 h 1"/>
                  <a:gd name="T4" fmla="*/ 2 w 1"/>
                  <a:gd name="T5" fmla="*/ 0 h 1"/>
                  <a:gd name="T6" fmla="*/ 2 w 1"/>
                  <a:gd name="T7" fmla="*/ 0 h 1"/>
                  <a:gd name="T8" fmla="*/ 0 w 1"/>
                  <a:gd name="T9" fmla="*/ 2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72" name="Freeform 1679"/>
              <p:cNvSpPr>
                <a:spLocks noChangeArrowheads="1"/>
              </p:cNvSpPr>
              <p:nvPr/>
            </p:nvSpPr>
            <p:spPr bwMode="auto">
              <a:xfrm>
                <a:off x="19" y="1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73" name="Freeform 1680"/>
              <p:cNvSpPr>
                <a:spLocks noChangeArrowheads="1"/>
              </p:cNvSpPr>
              <p:nvPr/>
            </p:nvSpPr>
            <p:spPr bwMode="auto">
              <a:xfrm>
                <a:off x="21" y="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74" name="Freeform 1681"/>
              <p:cNvSpPr>
                <a:spLocks noChangeArrowheads="1"/>
              </p:cNvSpPr>
              <p:nvPr/>
            </p:nvSpPr>
            <p:spPr bwMode="auto">
              <a:xfrm>
                <a:off x="21" y="1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75" name="Freeform 1682"/>
              <p:cNvSpPr>
                <a:spLocks noChangeArrowheads="1"/>
              </p:cNvSpPr>
              <p:nvPr/>
            </p:nvSpPr>
            <p:spPr bwMode="auto">
              <a:xfrm>
                <a:off x="23" y="17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  <a:gd name="T10" fmla="*/ 0 w 1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76" name="Freeform 1683"/>
              <p:cNvSpPr>
                <a:spLocks noChangeArrowheads="1"/>
              </p:cNvSpPr>
              <p:nvPr/>
            </p:nvSpPr>
            <p:spPr bwMode="auto">
              <a:xfrm>
                <a:off x="23" y="17"/>
                <a:ext cx="3" cy="2"/>
              </a:xfrm>
              <a:custGeom>
                <a:avLst/>
                <a:gdLst>
                  <a:gd name="T0" fmla="*/ 0 w 1"/>
                  <a:gd name="T1" fmla="*/ 2 h 1"/>
                  <a:gd name="T2" fmla="*/ 3 w 1"/>
                  <a:gd name="T3" fmla="*/ 0 h 1"/>
                  <a:gd name="T4" fmla="*/ 3 w 1"/>
                  <a:gd name="T5" fmla="*/ 0 h 1"/>
                  <a:gd name="T6" fmla="*/ 0 w 1"/>
                  <a:gd name="T7" fmla="*/ 2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77" name="Freeform 1684"/>
              <p:cNvSpPr>
                <a:spLocks noChangeArrowheads="1"/>
              </p:cNvSpPr>
              <p:nvPr/>
            </p:nvSpPr>
            <p:spPr bwMode="auto">
              <a:xfrm>
                <a:off x="23" y="19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3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"/>
                  <a:gd name="T23" fmla="*/ 3 w 3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78" name="Freeform 1685"/>
              <p:cNvSpPr>
                <a:spLocks noChangeArrowheads="1"/>
              </p:cNvSpPr>
              <p:nvPr/>
            </p:nvSpPr>
            <p:spPr bwMode="auto">
              <a:xfrm>
                <a:off x="26" y="1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79" name="Freeform 1686"/>
              <p:cNvSpPr>
                <a:spLocks noChangeArrowheads="1"/>
              </p:cNvSpPr>
              <p:nvPr/>
            </p:nvSpPr>
            <p:spPr bwMode="auto">
              <a:xfrm>
                <a:off x="26" y="19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0 h 1"/>
                  <a:gd name="T4" fmla="*/ 2 w 1"/>
                  <a:gd name="T5" fmla="*/ 0 h 1"/>
                  <a:gd name="T6" fmla="*/ 0 w 1"/>
                  <a:gd name="T7" fmla="*/ 0 h 1"/>
                  <a:gd name="T8" fmla="*/ 0 w 1"/>
                  <a:gd name="T9" fmla="*/ 2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80" name="Rectangle 1687"/>
              <p:cNvSpPr>
                <a:spLocks noChangeArrowheads="1"/>
              </p:cNvSpPr>
              <p:nvPr/>
            </p:nvSpPr>
            <p:spPr bwMode="auto">
              <a:xfrm>
                <a:off x="28" y="21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81" name="Freeform 1688"/>
              <p:cNvSpPr>
                <a:spLocks noChangeArrowheads="1"/>
              </p:cNvSpPr>
              <p:nvPr/>
            </p:nvSpPr>
            <p:spPr bwMode="auto">
              <a:xfrm>
                <a:off x="28" y="2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2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82" name="Freeform 1689"/>
              <p:cNvSpPr>
                <a:spLocks noChangeArrowheads="1"/>
              </p:cNvSpPr>
              <p:nvPr/>
            </p:nvSpPr>
            <p:spPr bwMode="auto">
              <a:xfrm>
                <a:off x="28" y="21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5 w 2"/>
                  <a:gd name="T3" fmla="*/ 3 h 1"/>
                  <a:gd name="T4" fmla="*/ 5 w 2"/>
                  <a:gd name="T5" fmla="*/ 3 h 1"/>
                  <a:gd name="T6" fmla="*/ 0 w 2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83" name="Freeform 1690"/>
              <p:cNvSpPr>
                <a:spLocks noChangeArrowheads="1"/>
              </p:cNvSpPr>
              <p:nvPr/>
            </p:nvSpPr>
            <p:spPr bwMode="auto">
              <a:xfrm>
                <a:off x="30" y="21"/>
                <a:ext cx="3" cy="3"/>
              </a:xfrm>
              <a:custGeom>
                <a:avLst/>
                <a:gdLst>
                  <a:gd name="T0" fmla="*/ 0 w 1"/>
                  <a:gd name="T1" fmla="*/ 3 h 1"/>
                  <a:gd name="T2" fmla="*/ 0 w 1"/>
                  <a:gd name="T3" fmla="*/ 3 h 1"/>
                  <a:gd name="T4" fmla="*/ 3 w 1"/>
                  <a:gd name="T5" fmla="*/ 3 h 1"/>
                  <a:gd name="T6" fmla="*/ 3 w 1"/>
                  <a:gd name="T7" fmla="*/ 3 h 1"/>
                  <a:gd name="T8" fmla="*/ 0 w 1"/>
                  <a:gd name="T9" fmla="*/ 3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84" name="Freeform 1691"/>
              <p:cNvSpPr>
                <a:spLocks noChangeArrowheads="1"/>
              </p:cNvSpPr>
              <p:nvPr/>
            </p:nvSpPr>
            <p:spPr bwMode="auto">
              <a:xfrm>
                <a:off x="30" y="24"/>
                <a:ext cx="5" cy="2"/>
              </a:xfrm>
              <a:custGeom>
                <a:avLst/>
                <a:gdLst>
                  <a:gd name="T0" fmla="*/ 0 w 2"/>
                  <a:gd name="T1" fmla="*/ 2 h 1"/>
                  <a:gd name="T2" fmla="*/ 5 w 2"/>
                  <a:gd name="T3" fmla="*/ 2 h 1"/>
                  <a:gd name="T4" fmla="*/ 5 w 2"/>
                  <a:gd name="T5" fmla="*/ 2 h 1"/>
                  <a:gd name="T6" fmla="*/ 0 w 2"/>
                  <a:gd name="T7" fmla="*/ 2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85" name="Freeform 1692"/>
              <p:cNvSpPr>
                <a:spLocks noChangeArrowheads="1"/>
              </p:cNvSpPr>
              <p:nvPr/>
            </p:nvSpPr>
            <p:spPr bwMode="auto">
              <a:xfrm>
                <a:off x="33" y="2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2 w 1"/>
                  <a:gd name="T5" fmla="*/ 0 h 1"/>
                  <a:gd name="T6" fmla="*/ 2 w 1"/>
                  <a:gd name="T7" fmla="*/ 0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86" name="Freeform 1693"/>
              <p:cNvSpPr>
                <a:spLocks noChangeArrowheads="1"/>
              </p:cNvSpPr>
              <p:nvPr/>
            </p:nvSpPr>
            <p:spPr bwMode="auto">
              <a:xfrm>
                <a:off x="33" y="26"/>
                <a:ext cx="5" cy="1"/>
              </a:xfrm>
              <a:custGeom>
                <a:avLst/>
                <a:gdLst>
                  <a:gd name="T0" fmla="*/ 0 w 2"/>
                  <a:gd name="T1" fmla="*/ 0 h 1"/>
                  <a:gd name="T2" fmla="*/ 3 w 2"/>
                  <a:gd name="T3" fmla="*/ 0 h 1"/>
                  <a:gd name="T4" fmla="*/ 5 w 2"/>
                  <a:gd name="T5" fmla="*/ 0 h 1"/>
                  <a:gd name="T6" fmla="*/ 5 w 2"/>
                  <a:gd name="T7" fmla="*/ 0 h 1"/>
                  <a:gd name="T8" fmla="*/ 0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87" name="Freeform 1694"/>
              <p:cNvSpPr>
                <a:spLocks noChangeArrowheads="1"/>
              </p:cNvSpPr>
              <p:nvPr/>
            </p:nvSpPr>
            <p:spPr bwMode="auto">
              <a:xfrm>
                <a:off x="35" y="26"/>
                <a:ext cx="3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2 h 1"/>
                  <a:gd name="T4" fmla="*/ 3 w 1"/>
                  <a:gd name="T5" fmla="*/ 0 h 1"/>
                  <a:gd name="T6" fmla="*/ 3 w 1"/>
                  <a:gd name="T7" fmla="*/ 0 h 1"/>
                  <a:gd name="T8" fmla="*/ 0 w 1"/>
                  <a:gd name="T9" fmla="*/ 2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88" name="Freeform 1695"/>
              <p:cNvSpPr>
                <a:spLocks noChangeArrowheads="1"/>
              </p:cNvSpPr>
              <p:nvPr/>
            </p:nvSpPr>
            <p:spPr bwMode="auto">
              <a:xfrm>
                <a:off x="35" y="28"/>
                <a:ext cx="3" cy="1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0 h 1"/>
                  <a:gd name="T4" fmla="*/ 3 w 1"/>
                  <a:gd name="T5" fmla="*/ 0 h 1"/>
                  <a:gd name="T6" fmla="*/ 3 w 1"/>
                  <a:gd name="T7" fmla="*/ 0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89" name="Rectangle 1696"/>
              <p:cNvSpPr>
                <a:spLocks noChangeArrowheads="1"/>
              </p:cNvSpPr>
              <p:nvPr/>
            </p:nvSpPr>
            <p:spPr bwMode="auto">
              <a:xfrm>
                <a:off x="38" y="28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90" name="Freeform 1697"/>
              <p:cNvSpPr>
                <a:spLocks noChangeArrowheads="1"/>
              </p:cNvSpPr>
              <p:nvPr/>
            </p:nvSpPr>
            <p:spPr bwMode="auto">
              <a:xfrm>
                <a:off x="40" y="28"/>
                <a:ext cx="2" cy="3"/>
              </a:xfrm>
              <a:custGeom>
                <a:avLst/>
                <a:gdLst>
                  <a:gd name="T0" fmla="*/ 0 w 1"/>
                  <a:gd name="T1" fmla="*/ 3 h 1"/>
                  <a:gd name="T2" fmla="*/ 2 w 1"/>
                  <a:gd name="T3" fmla="*/ 0 h 1"/>
                  <a:gd name="T4" fmla="*/ 2 w 1"/>
                  <a:gd name="T5" fmla="*/ 0 h 1"/>
                  <a:gd name="T6" fmla="*/ 0 w 1"/>
                  <a:gd name="T7" fmla="*/ 3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91" name="Freeform 1698"/>
              <p:cNvSpPr>
                <a:spLocks noChangeArrowheads="1"/>
              </p:cNvSpPr>
              <p:nvPr/>
            </p:nvSpPr>
            <p:spPr bwMode="auto">
              <a:xfrm>
                <a:off x="40" y="3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2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92" name="Rectangle 1699"/>
              <p:cNvSpPr>
                <a:spLocks noChangeArrowheads="1"/>
              </p:cNvSpPr>
              <p:nvPr/>
            </p:nvSpPr>
            <p:spPr bwMode="auto">
              <a:xfrm>
                <a:off x="42" y="31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93" name="Rectangle 1700"/>
              <p:cNvSpPr>
                <a:spLocks noChangeArrowheads="1"/>
              </p:cNvSpPr>
              <p:nvPr/>
            </p:nvSpPr>
            <p:spPr bwMode="auto">
              <a:xfrm>
                <a:off x="42" y="31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94" name="Freeform 1701"/>
              <p:cNvSpPr>
                <a:spLocks noChangeArrowheads="1"/>
              </p:cNvSpPr>
              <p:nvPr/>
            </p:nvSpPr>
            <p:spPr bwMode="auto">
              <a:xfrm>
                <a:off x="40" y="21"/>
                <a:ext cx="5" cy="1"/>
              </a:xfrm>
              <a:custGeom>
                <a:avLst/>
                <a:gdLst>
                  <a:gd name="T0" fmla="*/ 0 w 2"/>
                  <a:gd name="T1" fmla="*/ 0 h 1"/>
                  <a:gd name="T2" fmla="*/ 5 w 2"/>
                  <a:gd name="T3" fmla="*/ 0 h 1"/>
                  <a:gd name="T4" fmla="*/ 5 w 2"/>
                  <a:gd name="T5" fmla="*/ 0 h 1"/>
                  <a:gd name="T6" fmla="*/ 0 w 2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95" name="Freeform 1702"/>
              <p:cNvSpPr>
                <a:spLocks noChangeArrowheads="1"/>
              </p:cNvSpPr>
              <p:nvPr/>
            </p:nvSpPr>
            <p:spPr bwMode="auto">
              <a:xfrm>
                <a:off x="42" y="21"/>
                <a:ext cx="3" cy="3"/>
              </a:xfrm>
              <a:custGeom>
                <a:avLst/>
                <a:gdLst>
                  <a:gd name="T0" fmla="*/ 0 w 1"/>
                  <a:gd name="T1" fmla="*/ 3 h 1"/>
                  <a:gd name="T2" fmla="*/ 3 w 1"/>
                  <a:gd name="T3" fmla="*/ 0 h 1"/>
                  <a:gd name="T4" fmla="*/ 3 w 1"/>
                  <a:gd name="T5" fmla="*/ 0 h 1"/>
                  <a:gd name="T6" fmla="*/ 0 w 1"/>
                  <a:gd name="T7" fmla="*/ 0 h 1"/>
                  <a:gd name="T8" fmla="*/ 0 w 1"/>
                  <a:gd name="T9" fmla="*/ 3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96" name="Freeform 1703"/>
              <p:cNvSpPr>
                <a:spLocks noChangeArrowheads="1"/>
              </p:cNvSpPr>
              <p:nvPr/>
            </p:nvSpPr>
            <p:spPr bwMode="auto">
              <a:xfrm>
                <a:off x="42" y="21"/>
                <a:ext cx="3" cy="3"/>
              </a:xfrm>
              <a:custGeom>
                <a:avLst/>
                <a:gdLst>
                  <a:gd name="T0" fmla="*/ 0 w 1"/>
                  <a:gd name="T1" fmla="*/ 3 h 1"/>
                  <a:gd name="T2" fmla="*/ 3 w 1"/>
                  <a:gd name="T3" fmla="*/ 3 h 1"/>
                  <a:gd name="T4" fmla="*/ 3 w 1"/>
                  <a:gd name="T5" fmla="*/ 3 h 1"/>
                  <a:gd name="T6" fmla="*/ 0 w 1"/>
                  <a:gd name="T7" fmla="*/ 3 h 1"/>
                  <a:gd name="T8" fmla="*/ 0 w 1"/>
                  <a:gd name="T9" fmla="*/ 3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97" name="Freeform 1704"/>
              <p:cNvSpPr>
                <a:spLocks noChangeArrowheads="1"/>
              </p:cNvSpPr>
              <p:nvPr/>
            </p:nvSpPr>
            <p:spPr bwMode="auto">
              <a:xfrm>
                <a:off x="42" y="24"/>
                <a:ext cx="5" cy="1"/>
              </a:xfrm>
              <a:custGeom>
                <a:avLst/>
                <a:gdLst>
                  <a:gd name="T0" fmla="*/ 3 w 2"/>
                  <a:gd name="T1" fmla="*/ 0 h 1"/>
                  <a:gd name="T2" fmla="*/ 3 w 2"/>
                  <a:gd name="T3" fmla="*/ 0 h 1"/>
                  <a:gd name="T4" fmla="*/ 5 w 2"/>
                  <a:gd name="T5" fmla="*/ 0 h 1"/>
                  <a:gd name="T6" fmla="*/ 5 w 2"/>
                  <a:gd name="T7" fmla="*/ 0 h 1"/>
                  <a:gd name="T8" fmla="*/ 0 w 2"/>
                  <a:gd name="T9" fmla="*/ 0 h 1"/>
                  <a:gd name="T10" fmla="*/ 3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98" name="Freeform 1705"/>
              <p:cNvSpPr>
                <a:spLocks noChangeArrowheads="1"/>
              </p:cNvSpPr>
              <p:nvPr/>
            </p:nvSpPr>
            <p:spPr bwMode="auto">
              <a:xfrm>
                <a:off x="45" y="2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99" name="Rectangle 1706"/>
              <p:cNvSpPr>
                <a:spLocks noChangeArrowheads="1"/>
              </p:cNvSpPr>
              <p:nvPr/>
            </p:nvSpPr>
            <p:spPr bwMode="auto">
              <a:xfrm>
                <a:off x="45" y="26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00" name="Freeform 1707"/>
              <p:cNvSpPr>
                <a:spLocks noChangeArrowheads="1"/>
              </p:cNvSpPr>
              <p:nvPr/>
            </p:nvSpPr>
            <p:spPr bwMode="auto">
              <a:xfrm>
                <a:off x="45" y="26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01" name="Freeform 1708"/>
              <p:cNvSpPr>
                <a:spLocks noChangeArrowheads="1"/>
              </p:cNvSpPr>
              <p:nvPr/>
            </p:nvSpPr>
            <p:spPr bwMode="auto">
              <a:xfrm>
                <a:off x="45" y="2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02" name="Freeform 1709"/>
              <p:cNvSpPr>
                <a:spLocks noChangeArrowheads="1"/>
              </p:cNvSpPr>
              <p:nvPr/>
            </p:nvSpPr>
            <p:spPr bwMode="auto">
              <a:xfrm>
                <a:off x="45" y="28"/>
                <a:ext cx="4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4 w 2"/>
                  <a:gd name="T5" fmla="*/ 0 h 1"/>
                  <a:gd name="T6" fmla="*/ 4 w 2"/>
                  <a:gd name="T7" fmla="*/ 0 h 1"/>
                  <a:gd name="T8" fmla="*/ 2 w 2"/>
                  <a:gd name="T9" fmla="*/ 0 h 1"/>
                  <a:gd name="T10" fmla="*/ 0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03" name="Freeform 1710"/>
              <p:cNvSpPr>
                <a:spLocks noChangeArrowheads="1"/>
              </p:cNvSpPr>
              <p:nvPr/>
            </p:nvSpPr>
            <p:spPr bwMode="auto">
              <a:xfrm>
                <a:off x="47" y="31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04" name="Freeform 1711"/>
              <p:cNvSpPr>
                <a:spLocks noChangeArrowheads="1"/>
              </p:cNvSpPr>
              <p:nvPr/>
            </p:nvSpPr>
            <p:spPr bwMode="auto">
              <a:xfrm>
                <a:off x="47" y="31"/>
                <a:ext cx="5" cy="1"/>
              </a:xfrm>
              <a:custGeom>
                <a:avLst/>
                <a:gdLst>
                  <a:gd name="T0" fmla="*/ 0 w 2"/>
                  <a:gd name="T1" fmla="*/ 0 h 1"/>
                  <a:gd name="T2" fmla="*/ 5 w 2"/>
                  <a:gd name="T3" fmla="*/ 0 h 1"/>
                  <a:gd name="T4" fmla="*/ 5 w 2"/>
                  <a:gd name="T5" fmla="*/ 0 h 1"/>
                  <a:gd name="T6" fmla="*/ 0 w 2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05" name="Freeform 1712"/>
              <p:cNvSpPr>
                <a:spLocks noChangeArrowheads="1"/>
              </p:cNvSpPr>
              <p:nvPr/>
            </p:nvSpPr>
            <p:spPr bwMode="auto">
              <a:xfrm>
                <a:off x="49" y="31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"/>
                  <a:gd name="T23" fmla="*/ 3 w 3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06" name="Freeform 1713"/>
              <p:cNvSpPr>
                <a:spLocks noChangeArrowheads="1"/>
              </p:cNvSpPr>
              <p:nvPr/>
            </p:nvSpPr>
            <p:spPr bwMode="auto">
              <a:xfrm>
                <a:off x="49" y="31"/>
                <a:ext cx="3" cy="2"/>
              </a:xfrm>
              <a:custGeom>
                <a:avLst/>
                <a:gdLst>
                  <a:gd name="T0" fmla="*/ 0 w 1"/>
                  <a:gd name="T1" fmla="*/ 2 h 1"/>
                  <a:gd name="T2" fmla="*/ 3 w 1"/>
                  <a:gd name="T3" fmla="*/ 2 h 1"/>
                  <a:gd name="T4" fmla="*/ 3 w 1"/>
                  <a:gd name="T5" fmla="*/ 2 h 1"/>
                  <a:gd name="T6" fmla="*/ 0 w 1"/>
                  <a:gd name="T7" fmla="*/ 2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07" name="Rectangle 1714"/>
              <p:cNvSpPr>
                <a:spLocks noChangeArrowheads="1"/>
              </p:cNvSpPr>
              <p:nvPr/>
            </p:nvSpPr>
            <p:spPr bwMode="auto">
              <a:xfrm>
                <a:off x="52" y="33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08" name="Rectangle 1715"/>
              <p:cNvSpPr>
                <a:spLocks noChangeArrowheads="1"/>
              </p:cNvSpPr>
              <p:nvPr/>
            </p:nvSpPr>
            <p:spPr bwMode="auto">
              <a:xfrm>
                <a:off x="52" y="33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09" name="Rectangle 1716"/>
              <p:cNvSpPr>
                <a:spLocks noChangeArrowheads="1"/>
              </p:cNvSpPr>
              <p:nvPr/>
            </p:nvSpPr>
            <p:spPr bwMode="auto">
              <a:xfrm>
                <a:off x="40" y="14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10" name="Freeform 1717"/>
              <p:cNvSpPr>
                <a:spLocks noChangeArrowheads="1"/>
              </p:cNvSpPr>
              <p:nvPr/>
            </p:nvSpPr>
            <p:spPr bwMode="auto">
              <a:xfrm>
                <a:off x="40" y="14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2 w 2"/>
                  <a:gd name="T7" fmla="*/ 0 h 3"/>
                  <a:gd name="T8" fmla="*/ 2 w 2"/>
                  <a:gd name="T9" fmla="*/ 0 h 3"/>
                  <a:gd name="T10" fmla="*/ 2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11" name="Freeform 1718"/>
              <p:cNvSpPr>
                <a:spLocks noChangeArrowheads="1"/>
              </p:cNvSpPr>
              <p:nvPr/>
            </p:nvSpPr>
            <p:spPr bwMode="auto">
              <a:xfrm>
                <a:off x="40" y="17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12" name="Freeform 1719"/>
              <p:cNvSpPr>
                <a:spLocks noChangeArrowheads="1"/>
              </p:cNvSpPr>
              <p:nvPr/>
            </p:nvSpPr>
            <p:spPr bwMode="auto">
              <a:xfrm>
                <a:off x="40" y="17"/>
                <a:ext cx="2" cy="1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2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13" name="Freeform 1720"/>
              <p:cNvSpPr>
                <a:spLocks noChangeArrowheads="1"/>
              </p:cNvSpPr>
              <p:nvPr/>
            </p:nvSpPr>
            <p:spPr bwMode="auto">
              <a:xfrm>
                <a:off x="40" y="17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14" name="Freeform 1721"/>
              <p:cNvSpPr>
                <a:spLocks noChangeArrowheads="1"/>
              </p:cNvSpPr>
              <p:nvPr/>
            </p:nvSpPr>
            <p:spPr bwMode="auto">
              <a:xfrm>
                <a:off x="40" y="1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1"/>
                  <a:gd name="T26" fmla="*/ 2 w 2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15" name="Freeform 1722"/>
              <p:cNvSpPr>
                <a:spLocks noChangeArrowheads="1"/>
              </p:cNvSpPr>
              <p:nvPr/>
            </p:nvSpPr>
            <p:spPr bwMode="auto">
              <a:xfrm>
                <a:off x="42" y="1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16" name="Rectangle 1723"/>
              <p:cNvSpPr>
                <a:spLocks noChangeArrowheads="1"/>
              </p:cNvSpPr>
              <p:nvPr/>
            </p:nvSpPr>
            <p:spPr bwMode="auto">
              <a:xfrm>
                <a:off x="42" y="19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17" name="Freeform 1724"/>
              <p:cNvSpPr>
                <a:spLocks noChangeArrowheads="1"/>
              </p:cNvSpPr>
              <p:nvPr/>
            </p:nvSpPr>
            <p:spPr bwMode="auto">
              <a:xfrm>
                <a:off x="42" y="19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2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18" name="Rectangle 1725"/>
              <p:cNvSpPr>
                <a:spLocks noChangeArrowheads="1"/>
              </p:cNvSpPr>
              <p:nvPr/>
            </p:nvSpPr>
            <p:spPr bwMode="auto">
              <a:xfrm>
                <a:off x="45" y="21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19" name="Freeform 1726"/>
              <p:cNvSpPr>
                <a:spLocks noChangeArrowheads="1"/>
              </p:cNvSpPr>
              <p:nvPr/>
            </p:nvSpPr>
            <p:spPr bwMode="auto">
              <a:xfrm>
                <a:off x="45" y="21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3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0 h 3"/>
                  <a:gd name="T14" fmla="*/ 0 w 1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3"/>
                  <a:gd name="T26" fmla="*/ 1 w 1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20" name="Rectangle 1727"/>
              <p:cNvSpPr>
                <a:spLocks noChangeArrowheads="1"/>
              </p:cNvSpPr>
              <p:nvPr/>
            </p:nvSpPr>
            <p:spPr bwMode="auto">
              <a:xfrm>
                <a:off x="47" y="21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21" name="Freeform 1728"/>
              <p:cNvSpPr>
                <a:spLocks noChangeArrowheads="1"/>
              </p:cNvSpPr>
              <p:nvPr/>
            </p:nvSpPr>
            <p:spPr bwMode="auto">
              <a:xfrm>
                <a:off x="47" y="2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22" name="Freeform 1729"/>
              <p:cNvSpPr>
                <a:spLocks noChangeArrowheads="1"/>
              </p:cNvSpPr>
              <p:nvPr/>
            </p:nvSpPr>
            <p:spPr bwMode="auto">
              <a:xfrm>
                <a:off x="47" y="2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23" name="Freeform 1730"/>
              <p:cNvSpPr>
                <a:spLocks noChangeArrowheads="1"/>
              </p:cNvSpPr>
              <p:nvPr/>
            </p:nvSpPr>
            <p:spPr bwMode="auto">
              <a:xfrm>
                <a:off x="47" y="24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2 h 1"/>
                  <a:gd name="T6" fmla="*/ 0 w 1"/>
                  <a:gd name="T7" fmla="*/ 2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24" name="Freeform 1731"/>
              <p:cNvSpPr>
                <a:spLocks noChangeArrowheads="1"/>
              </p:cNvSpPr>
              <p:nvPr/>
            </p:nvSpPr>
            <p:spPr bwMode="auto">
              <a:xfrm>
                <a:off x="47" y="26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2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25" name="Freeform 1732"/>
              <p:cNvSpPr>
                <a:spLocks noChangeArrowheads="1"/>
              </p:cNvSpPr>
              <p:nvPr/>
            </p:nvSpPr>
            <p:spPr bwMode="auto">
              <a:xfrm>
                <a:off x="47" y="26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2 h 1"/>
                  <a:gd name="T4" fmla="*/ 2 w 1"/>
                  <a:gd name="T5" fmla="*/ 2 h 1"/>
                  <a:gd name="T6" fmla="*/ 2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26" name="Freeform 1733"/>
              <p:cNvSpPr>
                <a:spLocks noChangeArrowheads="1"/>
              </p:cNvSpPr>
              <p:nvPr/>
            </p:nvSpPr>
            <p:spPr bwMode="auto">
              <a:xfrm>
                <a:off x="49" y="28"/>
                <a:ext cx="3" cy="3"/>
              </a:xfrm>
              <a:custGeom>
                <a:avLst/>
                <a:gdLst>
                  <a:gd name="T0" fmla="*/ 3 w 1"/>
                  <a:gd name="T1" fmla="*/ 0 h 1"/>
                  <a:gd name="T2" fmla="*/ 3 w 1"/>
                  <a:gd name="T3" fmla="*/ 3 h 1"/>
                  <a:gd name="T4" fmla="*/ 3 w 1"/>
                  <a:gd name="T5" fmla="*/ 3 h 1"/>
                  <a:gd name="T6" fmla="*/ 3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27" name="Rectangle 1734"/>
              <p:cNvSpPr>
                <a:spLocks noChangeArrowheads="1"/>
              </p:cNvSpPr>
              <p:nvPr/>
            </p:nvSpPr>
            <p:spPr bwMode="auto">
              <a:xfrm>
                <a:off x="52" y="31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28" name="Rectangle 1735"/>
              <p:cNvSpPr>
                <a:spLocks noChangeArrowheads="1"/>
              </p:cNvSpPr>
              <p:nvPr/>
            </p:nvSpPr>
            <p:spPr bwMode="auto">
              <a:xfrm>
                <a:off x="54" y="31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29" name="Freeform 1736"/>
              <p:cNvSpPr>
                <a:spLocks noChangeArrowheads="1"/>
              </p:cNvSpPr>
              <p:nvPr/>
            </p:nvSpPr>
            <p:spPr bwMode="auto">
              <a:xfrm>
                <a:off x="54" y="31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30" name="Freeform 1737"/>
              <p:cNvSpPr>
                <a:spLocks noChangeArrowheads="1"/>
              </p:cNvSpPr>
              <p:nvPr/>
            </p:nvSpPr>
            <p:spPr bwMode="auto">
              <a:xfrm>
                <a:off x="54" y="33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3"/>
                  <a:gd name="T17" fmla="*/ 1 w 1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31" name="Freeform 1738"/>
              <p:cNvSpPr>
                <a:spLocks noChangeArrowheads="1"/>
              </p:cNvSpPr>
              <p:nvPr/>
            </p:nvSpPr>
            <p:spPr bwMode="auto">
              <a:xfrm>
                <a:off x="54" y="33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0 h 3"/>
                  <a:gd name="T8" fmla="*/ 0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32" name="Freeform 1739"/>
              <p:cNvSpPr>
                <a:spLocks noChangeArrowheads="1"/>
              </p:cNvSpPr>
              <p:nvPr/>
            </p:nvSpPr>
            <p:spPr bwMode="auto">
              <a:xfrm>
                <a:off x="54" y="36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3 w 3"/>
                  <a:gd name="T13" fmla="*/ 0 h 1"/>
                  <a:gd name="T14" fmla="*/ 3 w 3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1"/>
                  <a:gd name="T26" fmla="*/ 3 w 3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33" name="Rectangle 1740"/>
              <p:cNvSpPr>
                <a:spLocks noChangeArrowheads="1"/>
              </p:cNvSpPr>
              <p:nvPr/>
            </p:nvSpPr>
            <p:spPr bwMode="auto">
              <a:xfrm>
                <a:off x="54" y="36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34" name="Freeform 1741"/>
              <p:cNvSpPr>
                <a:spLocks noChangeArrowheads="1"/>
              </p:cNvSpPr>
              <p:nvPr/>
            </p:nvSpPr>
            <p:spPr bwMode="auto">
              <a:xfrm>
                <a:off x="54" y="3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3 w 3"/>
                  <a:gd name="T7" fmla="*/ 0 h 2"/>
                  <a:gd name="T8" fmla="*/ 3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35" name="Freeform 1742"/>
              <p:cNvSpPr>
                <a:spLocks noChangeArrowheads="1"/>
              </p:cNvSpPr>
              <p:nvPr/>
            </p:nvSpPr>
            <p:spPr bwMode="auto">
              <a:xfrm>
                <a:off x="54" y="38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36" name="Freeform 1743"/>
              <p:cNvSpPr>
                <a:spLocks noChangeArrowheads="1"/>
              </p:cNvSpPr>
              <p:nvPr/>
            </p:nvSpPr>
            <p:spPr bwMode="auto">
              <a:xfrm>
                <a:off x="52" y="3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2 h 1"/>
                  <a:gd name="T4" fmla="*/ 2 w 1"/>
                  <a:gd name="T5" fmla="*/ 2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37" name="Freeform 1744"/>
              <p:cNvSpPr>
                <a:spLocks noChangeArrowheads="1"/>
              </p:cNvSpPr>
              <p:nvPr/>
            </p:nvSpPr>
            <p:spPr bwMode="auto">
              <a:xfrm>
                <a:off x="54" y="3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38" name="Freeform 1745"/>
              <p:cNvSpPr>
                <a:spLocks noChangeArrowheads="1"/>
              </p:cNvSpPr>
              <p:nvPr/>
            </p:nvSpPr>
            <p:spPr bwMode="auto">
              <a:xfrm>
                <a:off x="52" y="3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39" name="Freeform 1746"/>
              <p:cNvSpPr>
                <a:spLocks noChangeArrowheads="1"/>
              </p:cNvSpPr>
              <p:nvPr/>
            </p:nvSpPr>
            <p:spPr bwMode="auto">
              <a:xfrm>
                <a:off x="52" y="38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40" name="Freeform 1747"/>
              <p:cNvSpPr>
                <a:spLocks noChangeArrowheads="1"/>
              </p:cNvSpPr>
              <p:nvPr/>
            </p:nvSpPr>
            <p:spPr bwMode="auto">
              <a:xfrm>
                <a:off x="49" y="4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3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41" name="Freeform 1748"/>
              <p:cNvSpPr>
                <a:spLocks noChangeArrowheads="1"/>
              </p:cNvSpPr>
              <p:nvPr/>
            </p:nvSpPr>
            <p:spPr bwMode="auto">
              <a:xfrm>
                <a:off x="49" y="40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3 h 3"/>
                  <a:gd name="T10" fmla="*/ 0 w 1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3"/>
                  <a:gd name="T20" fmla="*/ 1 w 1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42" name="Freeform 1749"/>
              <p:cNvSpPr>
                <a:spLocks noChangeArrowheads="1"/>
              </p:cNvSpPr>
              <p:nvPr/>
            </p:nvSpPr>
            <p:spPr bwMode="auto">
              <a:xfrm>
                <a:off x="47" y="4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0 h 3"/>
                  <a:gd name="T10" fmla="*/ 2 w 2"/>
                  <a:gd name="T11" fmla="*/ 0 h 3"/>
                  <a:gd name="T12" fmla="*/ 2 w 2"/>
                  <a:gd name="T13" fmla="*/ 3 h 3"/>
                  <a:gd name="T14" fmla="*/ 2 w 2"/>
                  <a:gd name="T15" fmla="*/ 3 h 3"/>
                  <a:gd name="T16" fmla="*/ 2 w 2"/>
                  <a:gd name="T17" fmla="*/ 3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"/>
                  <a:gd name="T28" fmla="*/ 0 h 3"/>
                  <a:gd name="T29" fmla="*/ 2 w 2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43" name="Freeform 1750"/>
              <p:cNvSpPr>
                <a:spLocks noChangeArrowheads="1"/>
              </p:cNvSpPr>
              <p:nvPr/>
            </p:nvSpPr>
            <p:spPr bwMode="auto">
              <a:xfrm>
                <a:off x="47" y="4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3 h 3"/>
                  <a:gd name="T10" fmla="*/ 2 w 2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44" name="Freeform 1751"/>
              <p:cNvSpPr>
                <a:spLocks noChangeArrowheads="1"/>
              </p:cNvSpPr>
              <p:nvPr/>
            </p:nvSpPr>
            <p:spPr bwMode="auto">
              <a:xfrm>
                <a:off x="49" y="38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3 w 3"/>
                  <a:gd name="T7" fmla="*/ 0 h 2"/>
                  <a:gd name="T8" fmla="*/ 3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45" name="Freeform 1752"/>
              <p:cNvSpPr>
                <a:spLocks noChangeArrowheads="1"/>
              </p:cNvSpPr>
              <p:nvPr/>
            </p:nvSpPr>
            <p:spPr bwMode="auto">
              <a:xfrm>
                <a:off x="49" y="38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0 w 3"/>
                  <a:gd name="T11" fmla="*/ 2 h 2"/>
                  <a:gd name="T12" fmla="*/ 3 w 3"/>
                  <a:gd name="T13" fmla="*/ 0 h 2"/>
                  <a:gd name="T14" fmla="*/ 3 w 3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2"/>
                  <a:gd name="T26" fmla="*/ 3 w 3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46" name="Freeform 1753"/>
              <p:cNvSpPr>
                <a:spLocks noChangeArrowheads="1"/>
              </p:cNvSpPr>
              <p:nvPr/>
            </p:nvSpPr>
            <p:spPr bwMode="auto">
              <a:xfrm>
                <a:off x="47" y="38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2 h 1"/>
                  <a:gd name="T4" fmla="*/ 0 w 1"/>
                  <a:gd name="T5" fmla="*/ 2 h 1"/>
                  <a:gd name="T6" fmla="*/ 0 w 1"/>
                  <a:gd name="T7" fmla="*/ 2 h 1"/>
                  <a:gd name="T8" fmla="*/ 2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47" name="Freeform 1754"/>
              <p:cNvSpPr>
                <a:spLocks noChangeArrowheads="1"/>
              </p:cNvSpPr>
              <p:nvPr/>
            </p:nvSpPr>
            <p:spPr bwMode="auto">
              <a:xfrm>
                <a:off x="47" y="3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48" name="Freeform 1755"/>
              <p:cNvSpPr>
                <a:spLocks noChangeArrowheads="1"/>
              </p:cNvSpPr>
              <p:nvPr/>
            </p:nvSpPr>
            <p:spPr bwMode="auto">
              <a:xfrm>
                <a:off x="45" y="3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49" name="Freeform 1756"/>
              <p:cNvSpPr>
                <a:spLocks noChangeArrowheads="1"/>
              </p:cNvSpPr>
              <p:nvPr/>
            </p:nvSpPr>
            <p:spPr bwMode="auto">
              <a:xfrm>
                <a:off x="45" y="3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50" name="Freeform 1757"/>
              <p:cNvSpPr>
                <a:spLocks noChangeArrowheads="1"/>
              </p:cNvSpPr>
              <p:nvPr/>
            </p:nvSpPr>
            <p:spPr bwMode="auto">
              <a:xfrm>
                <a:off x="42" y="38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51" name="Freeform 1758"/>
              <p:cNvSpPr>
                <a:spLocks noChangeArrowheads="1"/>
              </p:cNvSpPr>
              <p:nvPr/>
            </p:nvSpPr>
            <p:spPr bwMode="auto">
              <a:xfrm>
                <a:off x="42" y="38"/>
                <a:ext cx="3" cy="1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3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52" name="Rectangle 1759"/>
              <p:cNvSpPr>
                <a:spLocks noChangeArrowheads="1"/>
              </p:cNvSpPr>
              <p:nvPr/>
            </p:nvSpPr>
            <p:spPr bwMode="auto">
              <a:xfrm>
                <a:off x="40" y="38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53" name="Freeform 1760"/>
              <p:cNvSpPr>
                <a:spLocks noChangeArrowheads="1"/>
              </p:cNvSpPr>
              <p:nvPr/>
            </p:nvSpPr>
            <p:spPr bwMode="auto">
              <a:xfrm>
                <a:off x="40" y="3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54" name="Rectangle 1761"/>
              <p:cNvSpPr>
                <a:spLocks noChangeArrowheads="1"/>
              </p:cNvSpPr>
              <p:nvPr/>
            </p:nvSpPr>
            <p:spPr bwMode="auto">
              <a:xfrm>
                <a:off x="40" y="36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55" name="Freeform 1762"/>
              <p:cNvSpPr>
                <a:spLocks noChangeArrowheads="1"/>
              </p:cNvSpPr>
              <p:nvPr/>
            </p:nvSpPr>
            <p:spPr bwMode="auto">
              <a:xfrm>
                <a:off x="38" y="3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56" name="Freeform 1763"/>
              <p:cNvSpPr>
                <a:spLocks noChangeArrowheads="1"/>
              </p:cNvSpPr>
              <p:nvPr/>
            </p:nvSpPr>
            <p:spPr bwMode="auto">
              <a:xfrm>
                <a:off x="38" y="3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57" name="Freeform 1764"/>
              <p:cNvSpPr>
                <a:spLocks noChangeArrowheads="1"/>
              </p:cNvSpPr>
              <p:nvPr/>
            </p:nvSpPr>
            <p:spPr bwMode="auto">
              <a:xfrm>
                <a:off x="40" y="36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58" name="Freeform 1765"/>
              <p:cNvSpPr>
                <a:spLocks noChangeArrowheads="1"/>
              </p:cNvSpPr>
              <p:nvPr/>
            </p:nvSpPr>
            <p:spPr bwMode="auto">
              <a:xfrm>
                <a:off x="42" y="38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  <a:gd name="T10" fmla="*/ 0 w 1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59" name="Freeform 1766"/>
              <p:cNvSpPr>
                <a:spLocks noChangeArrowheads="1"/>
              </p:cNvSpPr>
              <p:nvPr/>
            </p:nvSpPr>
            <p:spPr bwMode="auto">
              <a:xfrm>
                <a:off x="42" y="38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60" name="Freeform 1767"/>
              <p:cNvSpPr>
                <a:spLocks noChangeArrowheads="1"/>
              </p:cNvSpPr>
              <p:nvPr/>
            </p:nvSpPr>
            <p:spPr bwMode="auto">
              <a:xfrm>
                <a:off x="42" y="4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3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61" name="Rectangle 1768"/>
              <p:cNvSpPr>
                <a:spLocks noChangeArrowheads="1"/>
              </p:cNvSpPr>
              <p:nvPr/>
            </p:nvSpPr>
            <p:spPr bwMode="auto">
              <a:xfrm>
                <a:off x="45" y="40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62" name="Rectangle 1769"/>
              <p:cNvSpPr>
                <a:spLocks noChangeArrowheads="1"/>
              </p:cNvSpPr>
              <p:nvPr/>
            </p:nvSpPr>
            <p:spPr bwMode="auto">
              <a:xfrm>
                <a:off x="45" y="40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63" name="Freeform 1770"/>
              <p:cNvSpPr>
                <a:spLocks noChangeArrowheads="1"/>
              </p:cNvSpPr>
              <p:nvPr/>
            </p:nvSpPr>
            <p:spPr bwMode="auto">
              <a:xfrm>
                <a:off x="47" y="4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64" name="Freeform 1771"/>
              <p:cNvSpPr>
                <a:spLocks noChangeArrowheads="1"/>
              </p:cNvSpPr>
              <p:nvPr/>
            </p:nvSpPr>
            <p:spPr bwMode="auto">
              <a:xfrm>
                <a:off x="35" y="36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3 w 3"/>
                  <a:gd name="T13" fmla="*/ 0 h 1"/>
                  <a:gd name="T14" fmla="*/ 3 w 3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1"/>
                  <a:gd name="T26" fmla="*/ 3 w 3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65" name="Rectangle 1772"/>
              <p:cNvSpPr>
                <a:spLocks noChangeArrowheads="1"/>
              </p:cNvSpPr>
              <p:nvPr/>
            </p:nvSpPr>
            <p:spPr bwMode="auto">
              <a:xfrm>
                <a:off x="35" y="36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66" name="Freeform 1773"/>
              <p:cNvSpPr>
                <a:spLocks noChangeArrowheads="1"/>
              </p:cNvSpPr>
              <p:nvPr/>
            </p:nvSpPr>
            <p:spPr bwMode="auto">
              <a:xfrm>
                <a:off x="33" y="3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67" name="Freeform 1774"/>
              <p:cNvSpPr>
                <a:spLocks noChangeArrowheads="1"/>
              </p:cNvSpPr>
              <p:nvPr/>
            </p:nvSpPr>
            <p:spPr bwMode="auto">
              <a:xfrm>
                <a:off x="33" y="33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0 h 3"/>
                  <a:gd name="T10" fmla="*/ 2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68" name="Freeform 1775"/>
              <p:cNvSpPr>
                <a:spLocks noChangeArrowheads="1"/>
              </p:cNvSpPr>
              <p:nvPr/>
            </p:nvSpPr>
            <p:spPr bwMode="auto">
              <a:xfrm>
                <a:off x="33" y="33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0 h 3"/>
                  <a:gd name="T10" fmla="*/ 2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69" name="Freeform 1776"/>
              <p:cNvSpPr>
                <a:spLocks noChangeArrowheads="1"/>
              </p:cNvSpPr>
              <p:nvPr/>
            </p:nvSpPr>
            <p:spPr bwMode="auto">
              <a:xfrm>
                <a:off x="30" y="33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0 h 3"/>
                  <a:gd name="T4" fmla="*/ 0 w 3"/>
                  <a:gd name="T5" fmla="*/ 3 h 3"/>
                  <a:gd name="T6" fmla="*/ 0 w 3"/>
                  <a:gd name="T7" fmla="*/ 3 h 3"/>
                  <a:gd name="T8" fmla="*/ 3 w 3"/>
                  <a:gd name="T9" fmla="*/ 3 h 3"/>
                  <a:gd name="T10" fmla="*/ 3 w 3"/>
                  <a:gd name="T11" fmla="*/ 0 h 3"/>
                  <a:gd name="T12" fmla="*/ 3 w 3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3"/>
                  <a:gd name="T23" fmla="*/ 3 w 3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70" name="Freeform 1777"/>
              <p:cNvSpPr>
                <a:spLocks noChangeArrowheads="1"/>
              </p:cNvSpPr>
              <p:nvPr/>
            </p:nvSpPr>
            <p:spPr bwMode="auto">
              <a:xfrm>
                <a:off x="30" y="36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71" name="Freeform 1778"/>
              <p:cNvSpPr>
                <a:spLocks noChangeArrowheads="1"/>
              </p:cNvSpPr>
              <p:nvPr/>
            </p:nvSpPr>
            <p:spPr bwMode="auto">
              <a:xfrm>
                <a:off x="33" y="3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72" name="Rectangle 1779"/>
              <p:cNvSpPr>
                <a:spLocks noChangeArrowheads="1"/>
              </p:cNvSpPr>
              <p:nvPr/>
            </p:nvSpPr>
            <p:spPr bwMode="auto">
              <a:xfrm>
                <a:off x="33" y="36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73" name="Rectangle 1780"/>
              <p:cNvSpPr>
                <a:spLocks noChangeArrowheads="1"/>
              </p:cNvSpPr>
              <p:nvPr/>
            </p:nvSpPr>
            <p:spPr bwMode="auto">
              <a:xfrm>
                <a:off x="35" y="36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74" name="Rectangle 1781"/>
              <p:cNvSpPr>
                <a:spLocks noChangeArrowheads="1"/>
              </p:cNvSpPr>
              <p:nvPr/>
            </p:nvSpPr>
            <p:spPr bwMode="auto">
              <a:xfrm>
                <a:off x="35" y="38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75" name="Freeform 1782"/>
              <p:cNvSpPr>
                <a:spLocks noChangeArrowheads="1"/>
              </p:cNvSpPr>
              <p:nvPr/>
            </p:nvSpPr>
            <p:spPr bwMode="auto">
              <a:xfrm>
                <a:off x="35" y="38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76" name="Rectangle 1783"/>
              <p:cNvSpPr>
                <a:spLocks noChangeArrowheads="1"/>
              </p:cNvSpPr>
              <p:nvPr/>
            </p:nvSpPr>
            <p:spPr bwMode="auto">
              <a:xfrm>
                <a:off x="33" y="38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77" name="Freeform 1784"/>
              <p:cNvSpPr>
                <a:spLocks noChangeArrowheads="1"/>
              </p:cNvSpPr>
              <p:nvPr/>
            </p:nvSpPr>
            <p:spPr bwMode="auto">
              <a:xfrm>
                <a:off x="33" y="4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78" name="Rectangle 1785"/>
              <p:cNvSpPr>
                <a:spLocks noChangeArrowheads="1"/>
              </p:cNvSpPr>
              <p:nvPr/>
            </p:nvSpPr>
            <p:spPr bwMode="auto">
              <a:xfrm>
                <a:off x="33" y="40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79" name="Freeform 1786"/>
              <p:cNvSpPr>
                <a:spLocks noChangeArrowheads="1"/>
              </p:cNvSpPr>
              <p:nvPr/>
            </p:nvSpPr>
            <p:spPr bwMode="auto">
              <a:xfrm>
                <a:off x="35" y="3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80" name="Rectangle 1787"/>
              <p:cNvSpPr>
                <a:spLocks noChangeArrowheads="1"/>
              </p:cNvSpPr>
              <p:nvPr/>
            </p:nvSpPr>
            <p:spPr bwMode="auto">
              <a:xfrm>
                <a:off x="33" y="38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81" name="Rectangle 1788"/>
              <p:cNvSpPr>
                <a:spLocks noChangeArrowheads="1"/>
              </p:cNvSpPr>
              <p:nvPr/>
            </p:nvSpPr>
            <p:spPr bwMode="auto">
              <a:xfrm>
                <a:off x="33" y="38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82" name="Freeform 1789"/>
              <p:cNvSpPr>
                <a:spLocks noChangeArrowheads="1"/>
              </p:cNvSpPr>
              <p:nvPr/>
            </p:nvSpPr>
            <p:spPr bwMode="auto">
              <a:xfrm>
                <a:off x="33" y="38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83" name="Freeform 1790"/>
              <p:cNvSpPr>
                <a:spLocks noChangeArrowheads="1"/>
              </p:cNvSpPr>
              <p:nvPr/>
            </p:nvSpPr>
            <p:spPr bwMode="auto">
              <a:xfrm>
                <a:off x="30" y="40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0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84" name="Freeform 1791"/>
              <p:cNvSpPr>
                <a:spLocks noChangeArrowheads="1"/>
              </p:cNvSpPr>
              <p:nvPr/>
            </p:nvSpPr>
            <p:spPr bwMode="auto">
              <a:xfrm>
                <a:off x="9" y="21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3 h 1"/>
                  <a:gd name="T4" fmla="*/ 3 w 1"/>
                  <a:gd name="T5" fmla="*/ 3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85" name="Freeform 1792"/>
              <p:cNvSpPr>
                <a:spLocks noChangeArrowheads="1"/>
              </p:cNvSpPr>
              <p:nvPr/>
            </p:nvSpPr>
            <p:spPr bwMode="auto">
              <a:xfrm>
                <a:off x="9" y="21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3 h 1"/>
                  <a:gd name="T4" fmla="*/ 3 w 1"/>
                  <a:gd name="T5" fmla="*/ 3 h 1"/>
                  <a:gd name="T6" fmla="*/ 3 w 1"/>
                  <a:gd name="T7" fmla="*/ 3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86" name="Freeform 1793"/>
              <p:cNvSpPr>
                <a:spLocks noChangeArrowheads="1"/>
              </p:cNvSpPr>
              <p:nvPr/>
            </p:nvSpPr>
            <p:spPr bwMode="auto">
              <a:xfrm>
                <a:off x="12" y="21"/>
                <a:ext cx="1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5 h 2"/>
                  <a:gd name="T4" fmla="*/ 0 w 1"/>
                  <a:gd name="T5" fmla="*/ 3 h 2"/>
                  <a:gd name="T6" fmla="*/ 0 w 1"/>
                  <a:gd name="T7" fmla="*/ 3 h 2"/>
                  <a:gd name="T8" fmla="*/ 0 w 1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87" name="Freeform 1794"/>
              <p:cNvSpPr>
                <a:spLocks noChangeArrowheads="1"/>
              </p:cNvSpPr>
              <p:nvPr/>
            </p:nvSpPr>
            <p:spPr bwMode="auto">
              <a:xfrm>
                <a:off x="12" y="2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2 h 1"/>
                  <a:gd name="T4" fmla="*/ 2 w 1"/>
                  <a:gd name="T5" fmla="*/ 2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88" name="Freeform 1795"/>
              <p:cNvSpPr>
                <a:spLocks noChangeArrowheads="1"/>
              </p:cNvSpPr>
              <p:nvPr/>
            </p:nvSpPr>
            <p:spPr bwMode="auto">
              <a:xfrm>
                <a:off x="14" y="2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89" name="Freeform 1796"/>
              <p:cNvSpPr>
                <a:spLocks noChangeArrowheads="1"/>
              </p:cNvSpPr>
              <p:nvPr/>
            </p:nvSpPr>
            <p:spPr bwMode="auto">
              <a:xfrm>
                <a:off x="14" y="2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2 h 1"/>
                  <a:gd name="T4" fmla="*/ 2 w 1"/>
                  <a:gd name="T5" fmla="*/ 2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90" name="Freeform 1797"/>
              <p:cNvSpPr>
                <a:spLocks noChangeArrowheads="1"/>
              </p:cNvSpPr>
              <p:nvPr/>
            </p:nvSpPr>
            <p:spPr bwMode="auto">
              <a:xfrm>
                <a:off x="16" y="24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2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91" name="Rectangle 1798"/>
              <p:cNvSpPr>
                <a:spLocks noChangeArrowheads="1"/>
              </p:cNvSpPr>
              <p:nvPr/>
            </p:nvSpPr>
            <p:spPr bwMode="auto">
              <a:xfrm>
                <a:off x="16" y="26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92" name="Rectangle 1799"/>
              <p:cNvSpPr>
                <a:spLocks noChangeArrowheads="1"/>
              </p:cNvSpPr>
              <p:nvPr/>
            </p:nvSpPr>
            <p:spPr bwMode="auto">
              <a:xfrm>
                <a:off x="19" y="26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93" name="Rectangle 1800"/>
              <p:cNvSpPr>
                <a:spLocks noChangeArrowheads="1"/>
              </p:cNvSpPr>
              <p:nvPr/>
            </p:nvSpPr>
            <p:spPr bwMode="auto">
              <a:xfrm>
                <a:off x="19" y="26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94" name="Freeform 1801"/>
              <p:cNvSpPr>
                <a:spLocks noChangeArrowheads="1"/>
              </p:cNvSpPr>
              <p:nvPr/>
            </p:nvSpPr>
            <p:spPr bwMode="auto">
              <a:xfrm>
                <a:off x="9" y="24"/>
                <a:ext cx="3" cy="2"/>
              </a:xfrm>
              <a:custGeom>
                <a:avLst/>
                <a:gdLst>
                  <a:gd name="T0" fmla="*/ 0 w 1"/>
                  <a:gd name="T1" fmla="*/ 2 h 1"/>
                  <a:gd name="T2" fmla="*/ 3 w 1"/>
                  <a:gd name="T3" fmla="*/ 0 h 1"/>
                  <a:gd name="T4" fmla="*/ 3 w 1"/>
                  <a:gd name="T5" fmla="*/ 0 h 1"/>
                  <a:gd name="T6" fmla="*/ 0 w 1"/>
                  <a:gd name="T7" fmla="*/ 2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95" name="Freeform 1802"/>
              <p:cNvSpPr>
                <a:spLocks noChangeArrowheads="1"/>
              </p:cNvSpPr>
              <p:nvPr/>
            </p:nvSpPr>
            <p:spPr bwMode="auto">
              <a:xfrm>
                <a:off x="9" y="24"/>
                <a:ext cx="5" cy="2"/>
              </a:xfrm>
              <a:custGeom>
                <a:avLst/>
                <a:gdLst>
                  <a:gd name="T0" fmla="*/ 0 w 2"/>
                  <a:gd name="T1" fmla="*/ 2 h 1"/>
                  <a:gd name="T2" fmla="*/ 3 w 2"/>
                  <a:gd name="T3" fmla="*/ 2 h 1"/>
                  <a:gd name="T4" fmla="*/ 5 w 2"/>
                  <a:gd name="T5" fmla="*/ 2 h 1"/>
                  <a:gd name="T6" fmla="*/ 5 w 2"/>
                  <a:gd name="T7" fmla="*/ 2 h 1"/>
                  <a:gd name="T8" fmla="*/ 0 w 2"/>
                  <a:gd name="T9" fmla="*/ 2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96" name="Freeform 1803"/>
              <p:cNvSpPr>
                <a:spLocks noChangeArrowheads="1"/>
              </p:cNvSpPr>
              <p:nvPr/>
            </p:nvSpPr>
            <p:spPr bwMode="auto">
              <a:xfrm>
                <a:off x="12" y="2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2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97" name="Freeform 1804"/>
              <p:cNvSpPr>
                <a:spLocks noChangeArrowheads="1"/>
              </p:cNvSpPr>
              <p:nvPr/>
            </p:nvSpPr>
            <p:spPr bwMode="auto">
              <a:xfrm>
                <a:off x="14" y="26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98" name="Freeform 1805"/>
              <p:cNvSpPr>
                <a:spLocks noChangeArrowheads="1"/>
              </p:cNvSpPr>
              <p:nvPr/>
            </p:nvSpPr>
            <p:spPr bwMode="auto">
              <a:xfrm>
                <a:off x="14" y="26"/>
                <a:ext cx="5" cy="2"/>
              </a:xfrm>
              <a:custGeom>
                <a:avLst/>
                <a:gdLst>
                  <a:gd name="T0" fmla="*/ 0 w 2"/>
                  <a:gd name="T1" fmla="*/ 2 h 1"/>
                  <a:gd name="T2" fmla="*/ 3 w 2"/>
                  <a:gd name="T3" fmla="*/ 2 h 1"/>
                  <a:gd name="T4" fmla="*/ 5 w 2"/>
                  <a:gd name="T5" fmla="*/ 2 h 1"/>
                  <a:gd name="T6" fmla="*/ 5 w 2"/>
                  <a:gd name="T7" fmla="*/ 2 h 1"/>
                  <a:gd name="T8" fmla="*/ 0 w 2"/>
                  <a:gd name="T9" fmla="*/ 2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899" name="Freeform 1806"/>
              <p:cNvSpPr>
                <a:spLocks noChangeArrowheads="1"/>
              </p:cNvSpPr>
              <p:nvPr/>
            </p:nvSpPr>
            <p:spPr bwMode="auto">
              <a:xfrm>
                <a:off x="16" y="28"/>
                <a:ext cx="3" cy="1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0 h 1"/>
                  <a:gd name="T4" fmla="*/ 3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00" name="Freeform 1807"/>
              <p:cNvSpPr>
                <a:spLocks noChangeArrowheads="1"/>
              </p:cNvSpPr>
              <p:nvPr/>
            </p:nvSpPr>
            <p:spPr bwMode="auto">
              <a:xfrm>
                <a:off x="16" y="28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01" name="Freeform 1808"/>
              <p:cNvSpPr>
                <a:spLocks noChangeArrowheads="1"/>
              </p:cNvSpPr>
              <p:nvPr/>
            </p:nvSpPr>
            <p:spPr bwMode="auto">
              <a:xfrm>
                <a:off x="21" y="26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02" name="Freeform 1809"/>
              <p:cNvSpPr>
                <a:spLocks noChangeArrowheads="1"/>
              </p:cNvSpPr>
              <p:nvPr/>
            </p:nvSpPr>
            <p:spPr bwMode="auto">
              <a:xfrm>
                <a:off x="23" y="28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3"/>
                  <a:gd name="T20" fmla="*/ 1 w 1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03" name="Freeform 1810"/>
              <p:cNvSpPr>
                <a:spLocks noChangeArrowheads="1"/>
              </p:cNvSpPr>
              <p:nvPr/>
            </p:nvSpPr>
            <p:spPr bwMode="auto">
              <a:xfrm>
                <a:off x="23" y="28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3 w 3"/>
                  <a:gd name="T5" fmla="*/ 3 h 3"/>
                  <a:gd name="T6" fmla="*/ 0 w 3"/>
                  <a:gd name="T7" fmla="*/ 3 h 3"/>
                  <a:gd name="T8" fmla="*/ 0 w 3"/>
                  <a:gd name="T9" fmla="*/ 0 h 3"/>
                  <a:gd name="T10" fmla="*/ 0 w 3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3"/>
                  <a:gd name="T20" fmla="*/ 3 w 3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04" name="Freeform 1811"/>
              <p:cNvSpPr>
                <a:spLocks noChangeArrowheads="1"/>
              </p:cNvSpPr>
              <p:nvPr/>
            </p:nvSpPr>
            <p:spPr bwMode="auto">
              <a:xfrm>
                <a:off x="26" y="3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05" name="Rectangle 1812"/>
              <p:cNvSpPr>
                <a:spLocks noChangeArrowheads="1"/>
              </p:cNvSpPr>
              <p:nvPr/>
            </p:nvSpPr>
            <p:spPr bwMode="auto">
              <a:xfrm>
                <a:off x="26" y="31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06" name="Rectangle 1813"/>
              <p:cNvSpPr>
                <a:spLocks noChangeArrowheads="1"/>
              </p:cNvSpPr>
              <p:nvPr/>
            </p:nvSpPr>
            <p:spPr bwMode="auto">
              <a:xfrm>
                <a:off x="26" y="31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07" name="Freeform 1814"/>
              <p:cNvSpPr>
                <a:spLocks noChangeArrowheads="1"/>
              </p:cNvSpPr>
              <p:nvPr/>
            </p:nvSpPr>
            <p:spPr bwMode="auto">
              <a:xfrm>
                <a:off x="21" y="28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3 h 3"/>
                  <a:gd name="T8" fmla="*/ 0 w 2"/>
                  <a:gd name="T9" fmla="*/ 3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08" name="Freeform 1815"/>
              <p:cNvSpPr>
                <a:spLocks noChangeArrowheads="1"/>
              </p:cNvSpPr>
              <p:nvPr/>
            </p:nvSpPr>
            <p:spPr bwMode="auto">
              <a:xfrm>
                <a:off x="21" y="3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2 w 1"/>
                  <a:gd name="T5" fmla="*/ 0 h 1"/>
                  <a:gd name="T6" fmla="*/ 2 w 1"/>
                  <a:gd name="T7" fmla="*/ 0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09" name="Freeform 1816"/>
              <p:cNvSpPr>
                <a:spLocks noChangeArrowheads="1"/>
              </p:cNvSpPr>
              <p:nvPr/>
            </p:nvSpPr>
            <p:spPr bwMode="auto">
              <a:xfrm>
                <a:off x="21" y="31"/>
                <a:ext cx="5" cy="1"/>
              </a:xfrm>
              <a:custGeom>
                <a:avLst/>
                <a:gdLst>
                  <a:gd name="T0" fmla="*/ 0 w 2"/>
                  <a:gd name="T1" fmla="*/ 0 h 1"/>
                  <a:gd name="T2" fmla="*/ 5 w 2"/>
                  <a:gd name="T3" fmla="*/ 0 h 1"/>
                  <a:gd name="T4" fmla="*/ 5 w 2"/>
                  <a:gd name="T5" fmla="*/ 0 h 1"/>
                  <a:gd name="T6" fmla="*/ 0 w 2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10" name="Freeform 1817"/>
              <p:cNvSpPr>
                <a:spLocks noChangeArrowheads="1"/>
              </p:cNvSpPr>
              <p:nvPr/>
            </p:nvSpPr>
            <p:spPr bwMode="auto">
              <a:xfrm>
                <a:off x="23" y="33"/>
                <a:ext cx="3" cy="1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0 h 1"/>
                  <a:gd name="T4" fmla="*/ 3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11" name="Rectangle 1818"/>
              <p:cNvSpPr>
                <a:spLocks noChangeArrowheads="1"/>
              </p:cNvSpPr>
              <p:nvPr/>
            </p:nvSpPr>
            <p:spPr bwMode="auto">
              <a:xfrm>
                <a:off x="26" y="33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12" name="Freeform 1819"/>
              <p:cNvSpPr>
                <a:spLocks noChangeArrowheads="1"/>
              </p:cNvSpPr>
              <p:nvPr/>
            </p:nvSpPr>
            <p:spPr bwMode="auto">
              <a:xfrm>
                <a:off x="4" y="24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3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"/>
                  <a:gd name="T23" fmla="*/ 3 w 3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13" name="Freeform 1820"/>
              <p:cNvSpPr>
                <a:spLocks noChangeArrowheads="1"/>
              </p:cNvSpPr>
              <p:nvPr/>
            </p:nvSpPr>
            <p:spPr bwMode="auto">
              <a:xfrm>
                <a:off x="4" y="2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14" name="Freeform 1821"/>
              <p:cNvSpPr>
                <a:spLocks noChangeArrowheads="1"/>
              </p:cNvSpPr>
              <p:nvPr/>
            </p:nvSpPr>
            <p:spPr bwMode="auto">
              <a:xfrm>
                <a:off x="2" y="24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15" name="Freeform 1822"/>
              <p:cNvSpPr>
                <a:spLocks noChangeArrowheads="1"/>
              </p:cNvSpPr>
              <p:nvPr/>
            </p:nvSpPr>
            <p:spPr bwMode="auto">
              <a:xfrm>
                <a:off x="2" y="24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16" name="Freeform 1823"/>
              <p:cNvSpPr>
                <a:spLocks noChangeArrowheads="1"/>
              </p:cNvSpPr>
              <p:nvPr/>
            </p:nvSpPr>
            <p:spPr bwMode="auto">
              <a:xfrm>
                <a:off x="2" y="2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0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17" name="Freeform 1824"/>
              <p:cNvSpPr>
                <a:spLocks noChangeArrowheads="1"/>
              </p:cNvSpPr>
              <p:nvPr/>
            </p:nvSpPr>
            <p:spPr bwMode="auto">
              <a:xfrm>
                <a:off x="2" y="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18" name="Freeform 1825"/>
              <p:cNvSpPr>
                <a:spLocks noChangeArrowheads="1"/>
              </p:cNvSpPr>
              <p:nvPr/>
            </p:nvSpPr>
            <p:spPr bwMode="auto">
              <a:xfrm>
                <a:off x="0" y="26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919" name="Freeform 1826"/>
              <p:cNvSpPr>
                <a:spLocks noChangeArrowheads="1"/>
              </p:cNvSpPr>
              <p:nvPr/>
            </p:nvSpPr>
            <p:spPr bwMode="auto">
              <a:xfrm>
                <a:off x="2" y="26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  <a:gd name="T10" fmla="*/ 0 w 1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4370" name="Group 2028"/>
            <p:cNvGrpSpPr>
              <a:grpSpLocks/>
            </p:cNvGrpSpPr>
            <p:nvPr/>
          </p:nvGrpSpPr>
          <p:grpSpPr bwMode="auto">
            <a:xfrm>
              <a:off x="236" y="1005"/>
              <a:ext cx="39" cy="90"/>
              <a:chOff x="0" y="0"/>
              <a:chExt cx="39" cy="90"/>
            </a:xfrm>
          </p:grpSpPr>
          <p:sp>
            <p:nvSpPr>
              <p:cNvPr id="15520" name="Freeform 1828"/>
              <p:cNvSpPr>
                <a:spLocks noChangeArrowheads="1"/>
              </p:cNvSpPr>
              <p:nvPr/>
            </p:nvSpPr>
            <p:spPr bwMode="auto">
              <a:xfrm>
                <a:off x="12" y="3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21" name="Freeform 1829"/>
              <p:cNvSpPr>
                <a:spLocks noChangeArrowheads="1"/>
              </p:cNvSpPr>
              <p:nvPr/>
            </p:nvSpPr>
            <p:spPr bwMode="auto">
              <a:xfrm>
                <a:off x="12" y="3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22" name="Freeform 1830"/>
              <p:cNvSpPr>
                <a:spLocks noChangeArrowheads="1"/>
              </p:cNvSpPr>
              <p:nvPr/>
            </p:nvSpPr>
            <p:spPr bwMode="auto">
              <a:xfrm>
                <a:off x="12" y="3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23" name="Freeform 1831"/>
              <p:cNvSpPr>
                <a:spLocks noChangeArrowheads="1"/>
              </p:cNvSpPr>
              <p:nvPr/>
            </p:nvSpPr>
            <p:spPr bwMode="auto">
              <a:xfrm>
                <a:off x="14" y="33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2"/>
                  <a:gd name="T26" fmla="*/ 1 w 1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24" name="Freeform 1832"/>
              <p:cNvSpPr>
                <a:spLocks noChangeArrowheads="1"/>
              </p:cNvSpPr>
              <p:nvPr/>
            </p:nvSpPr>
            <p:spPr bwMode="auto">
              <a:xfrm>
                <a:off x="14" y="33"/>
                <a:ext cx="3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0 h 1"/>
                  <a:gd name="T4" fmla="*/ 3 w 1"/>
                  <a:gd name="T5" fmla="*/ 0 h 1"/>
                  <a:gd name="T6" fmla="*/ 3 w 1"/>
                  <a:gd name="T7" fmla="*/ 0 h 1"/>
                  <a:gd name="T8" fmla="*/ 0 w 1"/>
                  <a:gd name="T9" fmla="*/ 2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25" name="Freeform 1833"/>
              <p:cNvSpPr>
                <a:spLocks noChangeArrowheads="1"/>
              </p:cNvSpPr>
              <p:nvPr/>
            </p:nvSpPr>
            <p:spPr bwMode="auto">
              <a:xfrm>
                <a:off x="17" y="33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  <a:gd name="T10" fmla="*/ 0 w 1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26" name="Rectangle 1834"/>
              <p:cNvSpPr>
                <a:spLocks noChangeArrowheads="1"/>
              </p:cNvSpPr>
              <p:nvPr/>
            </p:nvSpPr>
            <p:spPr bwMode="auto">
              <a:xfrm>
                <a:off x="7" y="40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27" name="Rectangle 1835"/>
              <p:cNvSpPr>
                <a:spLocks noChangeArrowheads="1"/>
              </p:cNvSpPr>
              <p:nvPr/>
            </p:nvSpPr>
            <p:spPr bwMode="auto">
              <a:xfrm>
                <a:off x="10" y="40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28" name="Rectangle 1836"/>
              <p:cNvSpPr>
                <a:spLocks noChangeArrowheads="1"/>
              </p:cNvSpPr>
              <p:nvPr/>
            </p:nvSpPr>
            <p:spPr bwMode="auto">
              <a:xfrm>
                <a:off x="10" y="40"/>
                <a:ext cx="1" cy="5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29" name="Freeform 1837"/>
              <p:cNvSpPr>
                <a:spLocks noChangeArrowheads="1"/>
              </p:cNvSpPr>
              <p:nvPr/>
            </p:nvSpPr>
            <p:spPr bwMode="auto">
              <a:xfrm>
                <a:off x="10" y="42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3 h 1"/>
                  <a:gd name="T4" fmla="*/ 2 w 1"/>
                  <a:gd name="T5" fmla="*/ 3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30" name="Freeform 1838"/>
              <p:cNvSpPr>
                <a:spLocks noChangeArrowheads="1"/>
              </p:cNvSpPr>
              <p:nvPr/>
            </p:nvSpPr>
            <p:spPr bwMode="auto">
              <a:xfrm>
                <a:off x="12" y="42"/>
                <a:ext cx="1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3 h 1"/>
                  <a:gd name="T4" fmla="*/ 0 w 1"/>
                  <a:gd name="T5" fmla="*/ 3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31" name="Freeform 1839"/>
              <p:cNvSpPr>
                <a:spLocks noChangeArrowheads="1"/>
              </p:cNvSpPr>
              <p:nvPr/>
            </p:nvSpPr>
            <p:spPr bwMode="auto">
              <a:xfrm>
                <a:off x="12" y="42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3 h 1"/>
                  <a:gd name="T4" fmla="*/ 2 w 1"/>
                  <a:gd name="T5" fmla="*/ 3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32" name="Freeform 1840"/>
              <p:cNvSpPr>
                <a:spLocks noChangeArrowheads="1"/>
              </p:cNvSpPr>
              <p:nvPr/>
            </p:nvSpPr>
            <p:spPr bwMode="auto">
              <a:xfrm>
                <a:off x="14" y="42"/>
                <a:ext cx="1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5 h 2"/>
                  <a:gd name="T4" fmla="*/ 0 w 1"/>
                  <a:gd name="T5" fmla="*/ 5 h 2"/>
                  <a:gd name="T6" fmla="*/ 0 w 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33" name="Freeform 1841"/>
              <p:cNvSpPr>
                <a:spLocks noChangeArrowheads="1"/>
              </p:cNvSpPr>
              <p:nvPr/>
            </p:nvSpPr>
            <p:spPr bwMode="auto">
              <a:xfrm>
                <a:off x="14" y="45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2 h 1"/>
                  <a:gd name="T4" fmla="*/ 3 w 1"/>
                  <a:gd name="T5" fmla="*/ 2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34" name="Freeform 1842"/>
              <p:cNvSpPr>
                <a:spLocks noChangeArrowheads="1"/>
              </p:cNvSpPr>
              <p:nvPr/>
            </p:nvSpPr>
            <p:spPr bwMode="auto">
              <a:xfrm>
                <a:off x="17" y="45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2 h 1"/>
                  <a:gd name="T6" fmla="*/ 0 w 1"/>
                  <a:gd name="T7" fmla="*/ 0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35" name="Freeform 1843"/>
              <p:cNvSpPr>
                <a:spLocks noChangeArrowheads="1"/>
              </p:cNvSpPr>
              <p:nvPr/>
            </p:nvSpPr>
            <p:spPr bwMode="auto">
              <a:xfrm>
                <a:off x="19" y="45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3 w 1"/>
                  <a:gd name="T7" fmla="*/ 2 h 1"/>
                  <a:gd name="T8" fmla="*/ 3 w 1"/>
                  <a:gd name="T9" fmla="*/ 2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36" name="Freeform 1844"/>
              <p:cNvSpPr>
                <a:spLocks noChangeArrowheads="1"/>
              </p:cNvSpPr>
              <p:nvPr/>
            </p:nvSpPr>
            <p:spPr bwMode="auto">
              <a:xfrm>
                <a:off x="19" y="45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2 h 1"/>
                  <a:gd name="T4" fmla="*/ 3 w 1"/>
                  <a:gd name="T5" fmla="*/ 2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37" name="Freeform 1845"/>
              <p:cNvSpPr>
                <a:spLocks noChangeArrowheads="1"/>
              </p:cNvSpPr>
              <p:nvPr/>
            </p:nvSpPr>
            <p:spPr bwMode="auto">
              <a:xfrm>
                <a:off x="22" y="4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2 h 1"/>
                  <a:gd name="T4" fmla="*/ 2 w 1"/>
                  <a:gd name="T5" fmla="*/ 2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38" name="Freeform 1846"/>
              <p:cNvSpPr>
                <a:spLocks noChangeArrowheads="1"/>
              </p:cNvSpPr>
              <p:nvPr/>
            </p:nvSpPr>
            <p:spPr bwMode="auto">
              <a:xfrm>
                <a:off x="22" y="4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2 h 1"/>
                  <a:gd name="T4" fmla="*/ 2 w 1"/>
                  <a:gd name="T5" fmla="*/ 2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39" name="Freeform 1847"/>
              <p:cNvSpPr>
                <a:spLocks noChangeArrowheads="1"/>
              </p:cNvSpPr>
              <p:nvPr/>
            </p:nvSpPr>
            <p:spPr bwMode="auto">
              <a:xfrm>
                <a:off x="24" y="45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2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40" name="Freeform 1848"/>
              <p:cNvSpPr>
                <a:spLocks noChangeArrowheads="1"/>
              </p:cNvSpPr>
              <p:nvPr/>
            </p:nvSpPr>
            <p:spPr bwMode="auto">
              <a:xfrm>
                <a:off x="24" y="45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2 h 1"/>
                  <a:gd name="T4" fmla="*/ 2 w 1"/>
                  <a:gd name="T5" fmla="*/ 2 h 1"/>
                  <a:gd name="T6" fmla="*/ 2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41" name="Rectangle 1849"/>
              <p:cNvSpPr>
                <a:spLocks noChangeArrowheads="1"/>
              </p:cNvSpPr>
              <p:nvPr/>
            </p:nvSpPr>
            <p:spPr bwMode="auto">
              <a:xfrm>
                <a:off x="26" y="45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42" name="Freeform 1850"/>
              <p:cNvSpPr>
                <a:spLocks noChangeArrowheads="1"/>
              </p:cNvSpPr>
              <p:nvPr/>
            </p:nvSpPr>
            <p:spPr bwMode="auto">
              <a:xfrm>
                <a:off x="26" y="45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3 w 1"/>
                  <a:gd name="T3" fmla="*/ 2 h 1"/>
                  <a:gd name="T4" fmla="*/ 3 w 1"/>
                  <a:gd name="T5" fmla="*/ 2 h 1"/>
                  <a:gd name="T6" fmla="*/ 3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43" name="Freeform 1851"/>
              <p:cNvSpPr>
                <a:spLocks noChangeArrowheads="1"/>
              </p:cNvSpPr>
              <p:nvPr/>
            </p:nvSpPr>
            <p:spPr bwMode="auto">
              <a:xfrm>
                <a:off x="29" y="4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2 h 1"/>
                  <a:gd name="T4" fmla="*/ 2 w 1"/>
                  <a:gd name="T5" fmla="*/ 2 h 1"/>
                  <a:gd name="T6" fmla="*/ 2 w 1"/>
                  <a:gd name="T7" fmla="*/ 0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44" name="Freeform 1852"/>
              <p:cNvSpPr>
                <a:spLocks noChangeArrowheads="1"/>
              </p:cNvSpPr>
              <p:nvPr/>
            </p:nvSpPr>
            <p:spPr bwMode="auto">
              <a:xfrm>
                <a:off x="31" y="47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0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45" name="Freeform 1853"/>
              <p:cNvSpPr>
                <a:spLocks noChangeArrowheads="1"/>
              </p:cNvSpPr>
              <p:nvPr/>
            </p:nvSpPr>
            <p:spPr bwMode="auto">
              <a:xfrm>
                <a:off x="31" y="47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46" name="Freeform 1854"/>
              <p:cNvSpPr>
                <a:spLocks noChangeArrowheads="1"/>
              </p:cNvSpPr>
              <p:nvPr/>
            </p:nvSpPr>
            <p:spPr bwMode="auto">
              <a:xfrm>
                <a:off x="33" y="49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0 h 3"/>
                  <a:gd name="T10" fmla="*/ 0 w 1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3"/>
                  <a:gd name="T20" fmla="*/ 1 w 1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47" name="Rectangle 1855"/>
              <p:cNvSpPr>
                <a:spLocks noChangeArrowheads="1"/>
              </p:cNvSpPr>
              <p:nvPr/>
            </p:nvSpPr>
            <p:spPr bwMode="auto">
              <a:xfrm>
                <a:off x="33" y="49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48" name="Freeform 1856"/>
              <p:cNvSpPr>
                <a:spLocks noChangeArrowheads="1"/>
              </p:cNvSpPr>
              <p:nvPr/>
            </p:nvSpPr>
            <p:spPr bwMode="auto">
              <a:xfrm>
                <a:off x="36" y="52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2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49" name="Rectangle 1857"/>
              <p:cNvSpPr>
                <a:spLocks noChangeArrowheads="1"/>
              </p:cNvSpPr>
              <p:nvPr/>
            </p:nvSpPr>
            <p:spPr bwMode="auto">
              <a:xfrm>
                <a:off x="38" y="52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50" name="Rectangle 1858"/>
              <p:cNvSpPr>
                <a:spLocks noChangeArrowheads="1"/>
              </p:cNvSpPr>
              <p:nvPr/>
            </p:nvSpPr>
            <p:spPr bwMode="auto">
              <a:xfrm>
                <a:off x="38" y="54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51" name="Rectangle 1859"/>
              <p:cNvSpPr>
                <a:spLocks noChangeArrowheads="1"/>
              </p:cNvSpPr>
              <p:nvPr/>
            </p:nvSpPr>
            <p:spPr bwMode="auto">
              <a:xfrm>
                <a:off x="38" y="54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52" name="Rectangle 1860"/>
              <p:cNvSpPr>
                <a:spLocks noChangeArrowheads="1"/>
              </p:cNvSpPr>
              <p:nvPr/>
            </p:nvSpPr>
            <p:spPr bwMode="auto">
              <a:xfrm>
                <a:off x="5" y="42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53" name="Freeform 1861"/>
              <p:cNvSpPr>
                <a:spLocks noChangeArrowheads="1"/>
              </p:cNvSpPr>
              <p:nvPr/>
            </p:nvSpPr>
            <p:spPr bwMode="auto">
              <a:xfrm>
                <a:off x="7" y="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54" name="Freeform 1862"/>
              <p:cNvSpPr>
                <a:spLocks noChangeArrowheads="1"/>
              </p:cNvSpPr>
              <p:nvPr/>
            </p:nvSpPr>
            <p:spPr bwMode="auto">
              <a:xfrm>
                <a:off x="7" y="45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3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w 3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1"/>
                  <a:gd name="T26" fmla="*/ 3 w 3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1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55" name="Freeform 1863"/>
              <p:cNvSpPr>
                <a:spLocks noChangeArrowheads="1"/>
              </p:cNvSpPr>
              <p:nvPr/>
            </p:nvSpPr>
            <p:spPr bwMode="auto">
              <a:xfrm>
                <a:off x="10" y="45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  <a:gd name="T14" fmla="*/ 0 w 2"/>
                  <a:gd name="T15" fmla="*/ 2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2"/>
                  <a:gd name="T26" fmla="*/ 2 w 2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56" name="Freeform 1864"/>
              <p:cNvSpPr>
                <a:spLocks noChangeArrowheads="1"/>
              </p:cNvSpPr>
              <p:nvPr/>
            </p:nvSpPr>
            <p:spPr bwMode="auto">
              <a:xfrm>
                <a:off x="10" y="45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0 h 1"/>
                  <a:gd name="T4" fmla="*/ 2 w 1"/>
                  <a:gd name="T5" fmla="*/ 0 h 1"/>
                  <a:gd name="T6" fmla="*/ 0 w 1"/>
                  <a:gd name="T7" fmla="*/ 2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57" name="Freeform 1865"/>
              <p:cNvSpPr>
                <a:spLocks noChangeArrowheads="1"/>
              </p:cNvSpPr>
              <p:nvPr/>
            </p:nvSpPr>
            <p:spPr bwMode="auto">
              <a:xfrm>
                <a:off x="12" y="45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2 h 1"/>
                  <a:gd name="T4" fmla="*/ 2 w 1"/>
                  <a:gd name="T5" fmla="*/ 2 h 1"/>
                  <a:gd name="T6" fmla="*/ 2 w 1"/>
                  <a:gd name="T7" fmla="*/ 2 h 1"/>
                  <a:gd name="T8" fmla="*/ 0 w 1"/>
                  <a:gd name="T9" fmla="*/ 2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58" name="Freeform 1866"/>
              <p:cNvSpPr>
                <a:spLocks noChangeArrowheads="1"/>
              </p:cNvSpPr>
              <p:nvPr/>
            </p:nvSpPr>
            <p:spPr bwMode="auto">
              <a:xfrm>
                <a:off x="12" y="47"/>
                <a:ext cx="5" cy="1"/>
              </a:xfrm>
              <a:custGeom>
                <a:avLst/>
                <a:gdLst>
                  <a:gd name="T0" fmla="*/ 0 w 2"/>
                  <a:gd name="T1" fmla="*/ 0 h 1"/>
                  <a:gd name="T2" fmla="*/ 5 w 2"/>
                  <a:gd name="T3" fmla="*/ 0 h 1"/>
                  <a:gd name="T4" fmla="*/ 5 w 2"/>
                  <a:gd name="T5" fmla="*/ 0 h 1"/>
                  <a:gd name="T6" fmla="*/ 0 w 2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59" name="Freeform 1867"/>
              <p:cNvSpPr>
                <a:spLocks noChangeArrowheads="1"/>
              </p:cNvSpPr>
              <p:nvPr/>
            </p:nvSpPr>
            <p:spPr bwMode="auto">
              <a:xfrm>
                <a:off x="14" y="47"/>
                <a:ext cx="5" cy="2"/>
              </a:xfrm>
              <a:custGeom>
                <a:avLst/>
                <a:gdLst>
                  <a:gd name="T0" fmla="*/ 0 w 5"/>
                  <a:gd name="T1" fmla="*/ 2 h 2"/>
                  <a:gd name="T2" fmla="*/ 3 w 5"/>
                  <a:gd name="T3" fmla="*/ 2 h 2"/>
                  <a:gd name="T4" fmla="*/ 5 w 5"/>
                  <a:gd name="T5" fmla="*/ 0 h 2"/>
                  <a:gd name="T6" fmla="*/ 5 w 5"/>
                  <a:gd name="T7" fmla="*/ 0 h 2"/>
                  <a:gd name="T8" fmla="*/ 3 w 5"/>
                  <a:gd name="T9" fmla="*/ 0 h 2"/>
                  <a:gd name="T10" fmla="*/ 0 w 5"/>
                  <a:gd name="T11" fmla="*/ 2 h 2"/>
                  <a:gd name="T12" fmla="*/ 0 w 5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2"/>
                  <a:gd name="T23" fmla="*/ 5 w 5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2">
                    <a:moveTo>
                      <a:pt x="0" y="2"/>
                    </a:moveTo>
                    <a:lnTo>
                      <a:pt x="3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60" name="Freeform 1868"/>
              <p:cNvSpPr>
                <a:spLocks noChangeArrowheads="1"/>
              </p:cNvSpPr>
              <p:nvPr/>
            </p:nvSpPr>
            <p:spPr bwMode="auto">
              <a:xfrm>
                <a:off x="17" y="47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0 h 1"/>
                  <a:gd name="T4" fmla="*/ 2 w 1"/>
                  <a:gd name="T5" fmla="*/ 0 h 1"/>
                  <a:gd name="T6" fmla="*/ 0 w 1"/>
                  <a:gd name="T7" fmla="*/ 2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61" name="Freeform 1869"/>
              <p:cNvSpPr>
                <a:spLocks noChangeArrowheads="1"/>
              </p:cNvSpPr>
              <p:nvPr/>
            </p:nvSpPr>
            <p:spPr bwMode="auto">
              <a:xfrm>
                <a:off x="19" y="47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3 w 3"/>
                  <a:gd name="T5" fmla="*/ 0 h 2"/>
                  <a:gd name="T6" fmla="*/ 3 w 3"/>
                  <a:gd name="T7" fmla="*/ 0 h 2"/>
                  <a:gd name="T8" fmla="*/ 3 w 3"/>
                  <a:gd name="T9" fmla="*/ 0 h 2"/>
                  <a:gd name="T10" fmla="*/ 0 w 3"/>
                  <a:gd name="T11" fmla="*/ 0 h 2"/>
                  <a:gd name="T12" fmla="*/ 0 w 3"/>
                  <a:gd name="T13" fmla="*/ 2 h 2"/>
                  <a:gd name="T14" fmla="*/ 0 w 3"/>
                  <a:gd name="T15" fmla="*/ 2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2"/>
                  <a:gd name="T26" fmla="*/ 3 w 3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2">
                    <a:moveTo>
                      <a:pt x="0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62" name="Freeform 1870"/>
              <p:cNvSpPr>
                <a:spLocks noChangeArrowheads="1"/>
              </p:cNvSpPr>
              <p:nvPr/>
            </p:nvSpPr>
            <p:spPr bwMode="auto">
              <a:xfrm>
                <a:off x="22" y="47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0 h 1"/>
                  <a:gd name="T4" fmla="*/ 2 w 1"/>
                  <a:gd name="T5" fmla="*/ 0 h 1"/>
                  <a:gd name="T6" fmla="*/ 0 w 1"/>
                  <a:gd name="T7" fmla="*/ 2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63" name="Freeform 1871"/>
              <p:cNvSpPr>
                <a:spLocks noChangeArrowheads="1"/>
              </p:cNvSpPr>
              <p:nvPr/>
            </p:nvSpPr>
            <p:spPr bwMode="auto">
              <a:xfrm>
                <a:off x="22" y="47"/>
                <a:ext cx="4" cy="2"/>
              </a:xfrm>
              <a:custGeom>
                <a:avLst/>
                <a:gdLst>
                  <a:gd name="T0" fmla="*/ 0 w 2"/>
                  <a:gd name="T1" fmla="*/ 2 h 1"/>
                  <a:gd name="T2" fmla="*/ 4 w 2"/>
                  <a:gd name="T3" fmla="*/ 0 h 1"/>
                  <a:gd name="T4" fmla="*/ 4 w 2"/>
                  <a:gd name="T5" fmla="*/ 0 h 1"/>
                  <a:gd name="T6" fmla="*/ 0 w 2"/>
                  <a:gd name="T7" fmla="*/ 2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64" name="Freeform 1872"/>
              <p:cNvSpPr>
                <a:spLocks noChangeArrowheads="1"/>
              </p:cNvSpPr>
              <p:nvPr/>
            </p:nvSpPr>
            <p:spPr bwMode="auto">
              <a:xfrm>
                <a:off x="24" y="4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65" name="Freeform 1873"/>
              <p:cNvSpPr>
                <a:spLocks noChangeArrowheads="1"/>
              </p:cNvSpPr>
              <p:nvPr/>
            </p:nvSpPr>
            <p:spPr bwMode="auto">
              <a:xfrm>
                <a:off x="26" y="49"/>
                <a:ext cx="5" cy="1"/>
              </a:xfrm>
              <a:custGeom>
                <a:avLst/>
                <a:gdLst>
                  <a:gd name="T0" fmla="*/ 0 w 2"/>
                  <a:gd name="T1" fmla="*/ 0 h 1"/>
                  <a:gd name="T2" fmla="*/ 3 w 2"/>
                  <a:gd name="T3" fmla="*/ 0 h 1"/>
                  <a:gd name="T4" fmla="*/ 5 w 2"/>
                  <a:gd name="T5" fmla="*/ 0 h 1"/>
                  <a:gd name="T6" fmla="*/ 5 w 2"/>
                  <a:gd name="T7" fmla="*/ 0 h 1"/>
                  <a:gd name="T8" fmla="*/ 0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66" name="Freeform 1874"/>
              <p:cNvSpPr>
                <a:spLocks noChangeArrowheads="1"/>
              </p:cNvSpPr>
              <p:nvPr/>
            </p:nvSpPr>
            <p:spPr bwMode="auto">
              <a:xfrm>
                <a:off x="29" y="49"/>
                <a:ext cx="4" cy="1"/>
              </a:xfrm>
              <a:custGeom>
                <a:avLst/>
                <a:gdLst>
                  <a:gd name="T0" fmla="*/ 0 w 2"/>
                  <a:gd name="T1" fmla="*/ 0 h 1"/>
                  <a:gd name="T2" fmla="*/ 4 w 2"/>
                  <a:gd name="T3" fmla="*/ 0 h 1"/>
                  <a:gd name="T4" fmla="*/ 4 w 2"/>
                  <a:gd name="T5" fmla="*/ 0 h 1"/>
                  <a:gd name="T6" fmla="*/ 0 w 2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67" name="Freeform 1875"/>
              <p:cNvSpPr>
                <a:spLocks noChangeArrowheads="1"/>
              </p:cNvSpPr>
              <p:nvPr/>
            </p:nvSpPr>
            <p:spPr bwMode="auto">
              <a:xfrm>
                <a:off x="31" y="5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2 w 1"/>
                  <a:gd name="T5" fmla="*/ 0 h 1"/>
                  <a:gd name="T6" fmla="*/ 2 w 1"/>
                  <a:gd name="T7" fmla="*/ 0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68" name="Freeform 1876"/>
              <p:cNvSpPr>
                <a:spLocks noChangeArrowheads="1"/>
              </p:cNvSpPr>
              <p:nvPr/>
            </p:nvSpPr>
            <p:spPr bwMode="auto">
              <a:xfrm>
                <a:off x="31" y="52"/>
                <a:ext cx="5" cy="1"/>
              </a:xfrm>
              <a:custGeom>
                <a:avLst/>
                <a:gdLst>
                  <a:gd name="T0" fmla="*/ 0 w 2"/>
                  <a:gd name="T1" fmla="*/ 0 h 1"/>
                  <a:gd name="T2" fmla="*/ 3 w 2"/>
                  <a:gd name="T3" fmla="*/ 0 h 1"/>
                  <a:gd name="T4" fmla="*/ 5 w 2"/>
                  <a:gd name="T5" fmla="*/ 0 h 1"/>
                  <a:gd name="T6" fmla="*/ 0 w 2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69" name="Freeform 1877"/>
              <p:cNvSpPr>
                <a:spLocks noChangeArrowheads="1"/>
              </p:cNvSpPr>
              <p:nvPr/>
            </p:nvSpPr>
            <p:spPr bwMode="auto">
              <a:xfrm>
                <a:off x="33" y="52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0 w 3"/>
                  <a:gd name="T11" fmla="*/ 2 h 2"/>
                  <a:gd name="T12" fmla="*/ 0 w 3"/>
                  <a:gd name="T13" fmla="*/ 2 h 2"/>
                  <a:gd name="T14" fmla="*/ 0 w 3"/>
                  <a:gd name="T15" fmla="*/ 2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2"/>
                  <a:gd name="T26" fmla="*/ 3 w 3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70" name="Freeform 1878"/>
              <p:cNvSpPr>
                <a:spLocks noChangeArrowheads="1"/>
              </p:cNvSpPr>
              <p:nvPr/>
            </p:nvSpPr>
            <p:spPr bwMode="auto">
              <a:xfrm>
                <a:off x="33" y="54"/>
                <a:ext cx="5" cy="1"/>
              </a:xfrm>
              <a:custGeom>
                <a:avLst/>
                <a:gdLst>
                  <a:gd name="T0" fmla="*/ 0 w 2"/>
                  <a:gd name="T1" fmla="*/ 0 h 1"/>
                  <a:gd name="T2" fmla="*/ 5 w 2"/>
                  <a:gd name="T3" fmla="*/ 0 h 1"/>
                  <a:gd name="T4" fmla="*/ 5 w 2"/>
                  <a:gd name="T5" fmla="*/ 0 h 1"/>
                  <a:gd name="T6" fmla="*/ 0 w 2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71" name="Rectangle 1879"/>
              <p:cNvSpPr>
                <a:spLocks noChangeArrowheads="1"/>
              </p:cNvSpPr>
              <p:nvPr/>
            </p:nvSpPr>
            <p:spPr bwMode="auto">
              <a:xfrm>
                <a:off x="36" y="54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72" name="Freeform 1880"/>
              <p:cNvSpPr>
                <a:spLocks noChangeArrowheads="1"/>
              </p:cNvSpPr>
              <p:nvPr/>
            </p:nvSpPr>
            <p:spPr bwMode="auto">
              <a:xfrm>
                <a:off x="36" y="5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73" name="Freeform 1881"/>
              <p:cNvSpPr>
                <a:spLocks noChangeArrowheads="1"/>
              </p:cNvSpPr>
              <p:nvPr/>
            </p:nvSpPr>
            <p:spPr bwMode="auto">
              <a:xfrm>
                <a:off x="17" y="4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74" name="Freeform 1882"/>
              <p:cNvSpPr>
                <a:spLocks noChangeArrowheads="1"/>
              </p:cNvSpPr>
              <p:nvPr/>
            </p:nvSpPr>
            <p:spPr bwMode="auto">
              <a:xfrm>
                <a:off x="17" y="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75" name="Freeform 1883"/>
              <p:cNvSpPr>
                <a:spLocks noChangeArrowheads="1"/>
              </p:cNvSpPr>
              <p:nvPr/>
            </p:nvSpPr>
            <p:spPr bwMode="auto">
              <a:xfrm>
                <a:off x="17" y="4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3 h 3"/>
                  <a:gd name="T12" fmla="*/ 0 w 1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76" name="Freeform 1884"/>
              <p:cNvSpPr>
                <a:spLocks noChangeArrowheads="1"/>
              </p:cNvSpPr>
              <p:nvPr/>
            </p:nvSpPr>
            <p:spPr bwMode="auto">
              <a:xfrm>
                <a:off x="14" y="4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3 h 3"/>
                  <a:gd name="T4" fmla="*/ 0 w 3"/>
                  <a:gd name="T5" fmla="*/ 0 h 3"/>
                  <a:gd name="T6" fmla="*/ 0 w 3"/>
                  <a:gd name="T7" fmla="*/ 0 h 3"/>
                  <a:gd name="T8" fmla="*/ 0 w 3"/>
                  <a:gd name="T9" fmla="*/ 3 h 3"/>
                  <a:gd name="T10" fmla="*/ 3 w 3"/>
                  <a:gd name="T11" fmla="*/ 3 h 3"/>
                  <a:gd name="T12" fmla="*/ 3 w 3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3"/>
                  <a:gd name="T23" fmla="*/ 3 w 3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3">
                    <a:moveTo>
                      <a:pt x="3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77" name="Freeform 1885"/>
              <p:cNvSpPr>
                <a:spLocks noChangeArrowheads="1"/>
              </p:cNvSpPr>
              <p:nvPr/>
            </p:nvSpPr>
            <p:spPr bwMode="auto">
              <a:xfrm>
                <a:off x="14" y="4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0 w 1"/>
                  <a:gd name="T5" fmla="*/ 0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3 h 3"/>
                  <a:gd name="T12" fmla="*/ 0 w 1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78" name="Freeform 1886"/>
              <p:cNvSpPr>
                <a:spLocks noChangeArrowheads="1"/>
              </p:cNvSpPr>
              <p:nvPr/>
            </p:nvSpPr>
            <p:spPr bwMode="auto">
              <a:xfrm>
                <a:off x="14" y="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79" name="Freeform 1887"/>
              <p:cNvSpPr>
                <a:spLocks noChangeArrowheads="1"/>
              </p:cNvSpPr>
              <p:nvPr/>
            </p:nvSpPr>
            <p:spPr bwMode="auto">
              <a:xfrm>
                <a:off x="12" y="7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1"/>
                  <a:gd name="T26" fmla="*/ 2 w 2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80" name="Freeform 1888"/>
              <p:cNvSpPr>
                <a:spLocks noChangeArrowheads="1"/>
              </p:cNvSpPr>
              <p:nvPr/>
            </p:nvSpPr>
            <p:spPr bwMode="auto">
              <a:xfrm>
                <a:off x="12" y="7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81" name="Freeform 1889"/>
              <p:cNvSpPr>
                <a:spLocks noChangeArrowheads="1"/>
              </p:cNvSpPr>
              <p:nvPr/>
            </p:nvSpPr>
            <p:spPr bwMode="auto">
              <a:xfrm>
                <a:off x="14" y="7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82" name="Freeform 1890"/>
              <p:cNvSpPr>
                <a:spLocks noChangeArrowheads="1"/>
              </p:cNvSpPr>
              <p:nvPr/>
            </p:nvSpPr>
            <p:spPr bwMode="auto">
              <a:xfrm>
                <a:off x="14" y="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83" name="Freeform 1891"/>
              <p:cNvSpPr>
                <a:spLocks noChangeArrowheads="1"/>
              </p:cNvSpPr>
              <p:nvPr/>
            </p:nvSpPr>
            <p:spPr bwMode="auto">
              <a:xfrm>
                <a:off x="14" y="9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3 w 3"/>
                  <a:gd name="T11" fmla="*/ 0 h 1"/>
                  <a:gd name="T12" fmla="*/ 3 w 3"/>
                  <a:gd name="T13" fmla="*/ 0 h 1"/>
                  <a:gd name="T14" fmla="*/ 3 w 3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1"/>
                  <a:gd name="T26" fmla="*/ 3 w 3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84" name="Rectangle 1892"/>
              <p:cNvSpPr>
                <a:spLocks noChangeArrowheads="1"/>
              </p:cNvSpPr>
              <p:nvPr/>
            </p:nvSpPr>
            <p:spPr bwMode="auto">
              <a:xfrm>
                <a:off x="17" y="9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85" name="Freeform 1893"/>
              <p:cNvSpPr>
                <a:spLocks noChangeArrowheads="1"/>
              </p:cNvSpPr>
              <p:nvPr/>
            </p:nvSpPr>
            <p:spPr bwMode="auto">
              <a:xfrm>
                <a:off x="14" y="2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86" name="Freeform 1894"/>
              <p:cNvSpPr>
                <a:spLocks noChangeArrowheads="1"/>
              </p:cNvSpPr>
              <p:nvPr/>
            </p:nvSpPr>
            <p:spPr bwMode="auto">
              <a:xfrm>
                <a:off x="17" y="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2 w 1"/>
                  <a:gd name="T7" fmla="*/ 0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87" name="Freeform 1895"/>
              <p:cNvSpPr>
                <a:spLocks noChangeArrowheads="1"/>
              </p:cNvSpPr>
              <p:nvPr/>
            </p:nvSpPr>
            <p:spPr bwMode="auto">
              <a:xfrm>
                <a:off x="17" y="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88" name="Freeform 1896"/>
              <p:cNvSpPr>
                <a:spLocks noChangeArrowheads="1"/>
              </p:cNvSpPr>
              <p:nvPr/>
            </p:nvSpPr>
            <p:spPr bwMode="auto">
              <a:xfrm>
                <a:off x="14" y="4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3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89" name="Freeform 1897"/>
              <p:cNvSpPr>
                <a:spLocks noChangeArrowheads="1"/>
              </p:cNvSpPr>
              <p:nvPr/>
            </p:nvSpPr>
            <p:spPr bwMode="auto">
              <a:xfrm>
                <a:off x="14" y="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90" name="Freeform 1898"/>
              <p:cNvSpPr>
                <a:spLocks noChangeArrowheads="1"/>
              </p:cNvSpPr>
              <p:nvPr/>
            </p:nvSpPr>
            <p:spPr bwMode="auto">
              <a:xfrm>
                <a:off x="12" y="4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91" name="Rectangle 1899"/>
              <p:cNvSpPr>
                <a:spLocks noChangeArrowheads="1"/>
              </p:cNvSpPr>
              <p:nvPr/>
            </p:nvSpPr>
            <p:spPr bwMode="auto">
              <a:xfrm>
                <a:off x="12" y="4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92" name="Freeform 1900"/>
              <p:cNvSpPr>
                <a:spLocks noChangeArrowheads="1"/>
              </p:cNvSpPr>
              <p:nvPr/>
            </p:nvSpPr>
            <p:spPr bwMode="auto">
              <a:xfrm>
                <a:off x="12" y="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93" name="Freeform 1901"/>
              <p:cNvSpPr>
                <a:spLocks noChangeArrowheads="1"/>
              </p:cNvSpPr>
              <p:nvPr/>
            </p:nvSpPr>
            <p:spPr bwMode="auto">
              <a:xfrm>
                <a:off x="12" y="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94" name="Freeform 1902"/>
              <p:cNvSpPr>
                <a:spLocks noChangeArrowheads="1"/>
              </p:cNvSpPr>
              <p:nvPr/>
            </p:nvSpPr>
            <p:spPr bwMode="auto">
              <a:xfrm>
                <a:off x="12" y="7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2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2"/>
                  <a:gd name="T29" fmla="*/ 1 w 1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95" name="Freeform 1903"/>
              <p:cNvSpPr>
                <a:spLocks noChangeArrowheads="1"/>
              </p:cNvSpPr>
              <p:nvPr/>
            </p:nvSpPr>
            <p:spPr bwMode="auto">
              <a:xfrm>
                <a:off x="12" y="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96" name="Freeform 1904"/>
              <p:cNvSpPr>
                <a:spLocks noChangeArrowheads="1"/>
              </p:cNvSpPr>
              <p:nvPr/>
            </p:nvSpPr>
            <p:spPr bwMode="auto">
              <a:xfrm>
                <a:off x="12" y="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0 h 2"/>
                  <a:gd name="T12" fmla="*/ 2 w 2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97" name="Freeform 1905"/>
              <p:cNvSpPr>
                <a:spLocks noChangeArrowheads="1"/>
              </p:cNvSpPr>
              <p:nvPr/>
            </p:nvSpPr>
            <p:spPr bwMode="auto">
              <a:xfrm>
                <a:off x="19" y="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98" name="Freeform 1906"/>
              <p:cNvSpPr>
                <a:spLocks noChangeArrowheads="1"/>
              </p:cNvSpPr>
              <p:nvPr/>
            </p:nvSpPr>
            <p:spPr bwMode="auto">
              <a:xfrm>
                <a:off x="17" y="2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99" name="Freeform 1907"/>
              <p:cNvSpPr>
                <a:spLocks noChangeArrowheads="1"/>
              </p:cNvSpPr>
              <p:nvPr/>
            </p:nvSpPr>
            <p:spPr bwMode="auto">
              <a:xfrm>
                <a:off x="17" y="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00" name="Freeform 1908"/>
              <p:cNvSpPr>
                <a:spLocks noChangeArrowheads="1"/>
              </p:cNvSpPr>
              <p:nvPr/>
            </p:nvSpPr>
            <p:spPr bwMode="auto">
              <a:xfrm>
                <a:off x="3" y="30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3 h 1"/>
                  <a:gd name="T4" fmla="*/ 0 w 1"/>
                  <a:gd name="T5" fmla="*/ 3 h 1"/>
                  <a:gd name="T6" fmla="*/ 2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01" name="Freeform 1909"/>
              <p:cNvSpPr>
                <a:spLocks noChangeArrowheads="1"/>
              </p:cNvSpPr>
              <p:nvPr/>
            </p:nvSpPr>
            <p:spPr bwMode="auto">
              <a:xfrm>
                <a:off x="0" y="33"/>
                <a:ext cx="5" cy="1"/>
              </a:xfrm>
              <a:custGeom>
                <a:avLst/>
                <a:gdLst>
                  <a:gd name="T0" fmla="*/ 5 w 2"/>
                  <a:gd name="T1" fmla="*/ 0 h 1"/>
                  <a:gd name="T2" fmla="*/ 3 w 2"/>
                  <a:gd name="T3" fmla="*/ 0 h 1"/>
                  <a:gd name="T4" fmla="*/ 3 w 2"/>
                  <a:gd name="T5" fmla="*/ 0 h 1"/>
                  <a:gd name="T6" fmla="*/ 5 w 2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02" name="Freeform 1910"/>
              <p:cNvSpPr>
                <a:spLocks noChangeArrowheads="1"/>
              </p:cNvSpPr>
              <p:nvPr/>
            </p:nvSpPr>
            <p:spPr bwMode="auto">
              <a:xfrm>
                <a:off x="0" y="33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3 w 1"/>
                  <a:gd name="T3" fmla="*/ 2 h 1"/>
                  <a:gd name="T4" fmla="*/ 3 w 1"/>
                  <a:gd name="T5" fmla="*/ 2 h 1"/>
                  <a:gd name="T6" fmla="*/ 3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03" name="Freeform 1911"/>
              <p:cNvSpPr>
                <a:spLocks noChangeArrowheads="1"/>
              </p:cNvSpPr>
              <p:nvPr/>
            </p:nvSpPr>
            <p:spPr bwMode="auto">
              <a:xfrm>
                <a:off x="0" y="35"/>
                <a:ext cx="3" cy="1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0 h 1"/>
                  <a:gd name="T4" fmla="*/ 3 w 1"/>
                  <a:gd name="T5" fmla="*/ 0 h 1"/>
                  <a:gd name="T6" fmla="*/ 3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04" name="Freeform 1912"/>
              <p:cNvSpPr>
                <a:spLocks noChangeArrowheads="1"/>
              </p:cNvSpPr>
              <p:nvPr/>
            </p:nvSpPr>
            <p:spPr bwMode="auto">
              <a:xfrm>
                <a:off x="0" y="35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2 h 1"/>
                  <a:gd name="T4" fmla="*/ 0 w 1"/>
                  <a:gd name="T5" fmla="*/ 2 h 1"/>
                  <a:gd name="T6" fmla="*/ 3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05" name="Freeform 1913"/>
              <p:cNvSpPr>
                <a:spLocks noChangeArrowheads="1"/>
              </p:cNvSpPr>
              <p:nvPr/>
            </p:nvSpPr>
            <p:spPr bwMode="auto">
              <a:xfrm>
                <a:off x="0" y="37"/>
                <a:ext cx="3" cy="3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3 h 1"/>
                  <a:gd name="T4" fmla="*/ 0 w 1"/>
                  <a:gd name="T5" fmla="*/ 3 h 1"/>
                  <a:gd name="T6" fmla="*/ 3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06" name="Freeform 1914"/>
              <p:cNvSpPr>
                <a:spLocks noChangeArrowheads="1"/>
              </p:cNvSpPr>
              <p:nvPr/>
            </p:nvSpPr>
            <p:spPr bwMode="auto">
              <a:xfrm>
                <a:off x="3" y="37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0 h 3"/>
                  <a:gd name="T12" fmla="*/ 0 w 1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07" name="Rectangle 1915"/>
              <p:cNvSpPr>
                <a:spLocks noChangeArrowheads="1"/>
              </p:cNvSpPr>
              <p:nvPr/>
            </p:nvSpPr>
            <p:spPr bwMode="auto">
              <a:xfrm>
                <a:off x="3" y="40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08" name="Freeform 1916"/>
              <p:cNvSpPr>
                <a:spLocks noChangeArrowheads="1"/>
              </p:cNvSpPr>
              <p:nvPr/>
            </p:nvSpPr>
            <p:spPr bwMode="auto">
              <a:xfrm>
                <a:off x="3" y="42"/>
                <a:ext cx="2" cy="1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2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09" name="Freeform 1917"/>
              <p:cNvSpPr>
                <a:spLocks noChangeArrowheads="1"/>
              </p:cNvSpPr>
              <p:nvPr/>
            </p:nvSpPr>
            <p:spPr bwMode="auto">
              <a:xfrm>
                <a:off x="3" y="4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0 h 3"/>
                  <a:gd name="T10" fmla="*/ 2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10" name="Freeform 1918"/>
              <p:cNvSpPr>
                <a:spLocks noChangeArrowheads="1"/>
              </p:cNvSpPr>
              <p:nvPr/>
            </p:nvSpPr>
            <p:spPr bwMode="auto">
              <a:xfrm>
                <a:off x="3" y="45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2 h 1"/>
                  <a:gd name="T4" fmla="*/ 0 w 1"/>
                  <a:gd name="T5" fmla="*/ 2 h 1"/>
                  <a:gd name="T6" fmla="*/ 2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11" name="Freeform 1919"/>
              <p:cNvSpPr>
                <a:spLocks noChangeArrowheads="1"/>
              </p:cNvSpPr>
              <p:nvPr/>
            </p:nvSpPr>
            <p:spPr bwMode="auto">
              <a:xfrm>
                <a:off x="3" y="45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2 h 1"/>
                  <a:gd name="T4" fmla="*/ 0 w 1"/>
                  <a:gd name="T5" fmla="*/ 2 h 1"/>
                  <a:gd name="T6" fmla="*/ 2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12" name="Freeform 1920"/>
              <p:cNvSpPr>
                <a:spLocks noChangeArrowheads="1"/>
              </p:cNvSpPr>
              <p:nvPr/>
            </p:nvSpPr>
            <p:spPr bwMode="auto">
              <a:xfrm>
                <a:off x="3" y="47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2 h 1"/>
                  <a:gd name="T4" fmla="*/ 2 w 1"/>
                  <a:gd name="T5" fmla="*/ 2 h 1"/>
                  <a:gd name="T6" fmla="*/ 2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13" name="Freeform 1921"/>
              <p:cNvSpPr>
                <a:spLocks noChangeArrowheads="1"/>
              </p:cNvSpPr>
              <p:nvPr/>
            </p:nvSpPr>
            <p:spPr bwMode="auto">
              <a:xfrm>
                <a:off x="5" y="47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0 h 2"/>
                  <a:gd name="T14" fmla="*/ 0 w 1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2"/>
                  <a:gd name="T26" fmla="*/ 1 w 1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14" name="Freeform 1922"/>
              <p:cNvSpPr>
                <a:spLocks noChangeArrowheads="1"/>
              </p:cNvSpPr>
              <p:nvPr/>
            </p:nvSpPr>
            <p:spPr bwMode="auto">
              <a:xfrm>
                <a:off x="5" y="4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1"/>
                  <a:gd name="T26" fmla="*/ 2 w 2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15" name="Freeform 1923"/>
              <p:cNvSpPr>
                <a:spLocks noChangeArrowheads="1"/>
              </p:cNvSpPr>
              <p:nvPr/>
            </p:nvSpPr>
            <p:spPr bwMode="auto">
              <a:xfrm>
                <a:off x="5" y="49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0 h 3"/>
                  <a:gd name="T12" fmla="*/ 2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3"/>
                  <a:gd name="T23" fmla="*/ 2 w 2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16" name="Freeform 1924"/>
              <p:cNvSpPr>
                <a:spLocks noChangeArrowheads="1"/>
              </p:cNvSpPr>
              <p:nvPr/>
            </p:nvSpPr>
            <p:spPr bwMode="auto">
              <a:xfrm>
                <a:off x="5" y="52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17" name="Freeform 1925"/>
              <p:cNvSpPr>
                <a:spLocks noChangeArrowheads="1"/>
              </p:cNvSpPr>
              <p:nvPr/>
            </p:nvSpPr>
            <p:spPr bwMode="auto">
              <a:xfrm>
                <a:off x="7" y="52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  <a:gd name="T8" fmla="*/ 3 w 3"/>
                  <a:gd name="T9" fmla="*/ 0 h 2"/>
                  <a:gd name="T10" fmla="*/ 0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18" name="Freeform 1926"/>
              <p:cNvSpPr>
                <a:spLocks noChangeArrowheads="1"/>
              </p:cNvSpPr>
              <p:nvPr/>
            </p:nvSpPr>
            <p:spPr bwMode="auto">
              <a:xfrm>
                <a:off x="7" y="52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0 w 3"/>
                  <a:gd name="T7" fmla="*/ 2 h 2"/>
                  <a:gd name="T8" fmla="*/ 3 w 3"/>
                  <a:gd name="T9" fmla="*/ 2 h 2"/>
                  <a:gd name="T10" fmla="*/ 3 w 3"/>
                  <a:gd name="T11" fmla="*/ 0 h 2"/>
                  <a:gd name="T12" fmla="*/ 3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2"/>
                  <a:gd name="T23" fmla="*/ 3 w 3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19" name="Freeform 1927"/>
              <p:cNvSpPr>
                <a:spLocks noChangeArrowheads="1"/>
              </p:cNvSpPr>
              <p:nvPr/>
            </p:nvSpPr>
            <p:spPr bwMode="auto">
              <a:xfrm>
                <a:off x="7" y="54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3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3 w 3"/>
                  <a:gd name="T11" fmla="*/ 0 h 1"/>
                  <a:gd name="T12" fmla="*/ 3 w 3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"/>
                  <a:gd name="T23" fmla="*/ 3 w 3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20" name="Freeform 1928"/>
              <p:cNvSpPr>
                <a:spLocks noChangeArrowheads="1"/>
              </p:cNvSpPr>
              <p:nvPr/>
            </p:nvSpPr>
            <p:spPr bwMode="auto">
              <a:xfrm>
                <a:off x="10" y="5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21" name="Freeform 1929"/>
              <p:cNvSpPr>
                <a:spLocks noChangeArrowheads="1"/>
              </p:cNvSpPr>
              <p:nvPr/>
            </p:nvSpPr>
            <p:spPr bwMode="auto">
              <a:xfrm>
                <a:off x="10" y="5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22" name="Freeform 1930"/>
              <p:cNvSpPr>
                <a:spLocks noChangeArrowheads="1"/>
              </p:cNvSpPr>
              <p:nvPr/>
            </p:nvSpPr>
            <p:spPr bwMode="auto">
              <a:xfrm>
                <a:off x="12" y="5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23" name="Freeform 1931"/>
              <p:cNvSpPr>
                <a:spLocks noChangeArrowheads="1"/>
              </p:cNvSpPr>
              <p:nvPr/>
            </p:nvSpPr>
            <p:spPr bwMode="auto">
              <a:xfrm>
                <a:off x="14" y="56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3 w 3"/>
                  <a:gd name="T11" fmla="*/ 0 h 1"/>
                  <a:gd name="T12" fmla="*/ 3 w 3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"/>
                  <a:gd name="T23" fmla="*/ 3 w 3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24" name="Freeform 1932"/>
              <p:cNvSpPr>
                <a:spLocks noChangeArrowheads="1"/>
              </p:cNvSpPr>
              <p:nvPr/>
            </p:nvSpPr>
            <p:spPr bwMode="auto">
              <a:xfrm>
                <a:off x="17" y="56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25" name="Freeform 1933"/>
              <p:cNvSpPr>
                <a:spLocks noChangeArrowheads="1"/>
              </p:cNvSpPr>
              <p:nvPr/>
            </p:nvSpPr>
            <p:spPr bwMode="auto">
              <a:xfrm>
                <a:off x="17" y="56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0 h 3"/>
                  <a:gd name="T12" fmla="*/ 2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3"/>
                  <a:gd name="T23" fmla="*/ 2 w 2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26" name="Freeform 1934"/>
              <p:cNvSpPr>
                <a:spLocks noChangeArrowheads="1"/>
              </p:cNvSpPr>
              <p:nvPr/>
            </p:nvSpPr>
            <p:spPr bwMode="auto">
              <a:xfrm>
                <a:off x="19" y="5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27" name="Freeform 1935"/>
              <p:cNvSpPr>
                <a:spLocks noChangeArrowheads="1"/>
              </p:cNvSpPr>
              <p:nvPr/>
            </p:nvSpPr>
            <p:spPr bwMode="auto">
              <a:xfrm>
                <a:off x="19" y="59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3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28" name="Rectangle 1936"/>
              <p:cNvSpPr>
                <a:spLocks noChangeArrowheads="1"/>
              </p:cNvSpPr>
              <p:nvPr/>
            </p:nvSpPr>
            <p:spPr bwMode="auto">
              <a:xfrm>
                <a:off x="22" y="59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29" name="Rectangle 1937"/>
              <p:cNvSpPr>
                <a:spLocks noChangeArrowheads="1"/>
              </p:cNvSpPr>
              <p:nvPr/>
            </p:nvSpPr>
            <p:spPr bwMode="auto">
              <a:xfrm>
                <a:off x="22" y="61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30" name="Rectangle 1938"/>
              <p:cNvSpPr>
                <a:spLocks noChangeArrowheads="1"/>
              </p:cNvSpPr>
              <p:nvPr/>
            </p:nvSpPr>
            <p:spPr bwMode="auto">
              <a:xfrm>
                <a:off x="22" y="61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31" name="Rectangle 1939"/>
              <p:cNvSpPr>
                <a:spLocks noChangeArrowheads="1"/>
              </p:cNvSpPr>
              <p:nvPr/>
            </p:nvSpPr>
            <p:spPr bwMode="auto">
              <a:xfrm>
                <a:off x="22" y="64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32" name="Freeform 1940"/>
              <p:cNvSpPr>
                <a:spLocks noChangeArrowheads="1"/>
              </p:cNvSpPr>
              <p:nvPr/>
            </p:nvSpPr>
            <p:spPr bwMode="auto">
              <a:xfrm>
                <a:off x="22" y="64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  <a:gd name="T12" fmla="*/ 2 w 2"/>
                  <a:gd name="T13" fmla="*/ 2 h 2"/>
                  <a:gd name="T14" fmla="*/ 2 w 2"/>
                  <a:gd name="T15" fmla="*/ 2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2"/>
                  <a:gd name="T26" fmla="*/ 2 w 2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33" name="Freeform 1941"/>
              <p:cNvSpPr>
                <a:spLocks noChangeArrowheads="1"/>
              </p:cNvSpPr>
              <p:nvPr/>
            </p:nvSpPr>
            <p:spPr bwMode="auto">
              <a:xfrm>
                <a:off x="22" y="6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34" name="Rectangle 1942"/>
              <p:cNvSpPr>
                <a:spLocks noChangeArrowheads="1"/>
              </p:cNvSpPr>
              <p:nvPr/>
            </p:nvSpPr>
            <p:spPr bwMode="auto">
              <a:xfrm>
                <a:off x="22" y="66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35" name="Freeform 1943"/>
              <p:cNvSpPr>
                <a:spLocks noChangeArrowheads="1"/>
              </p:cNvSpPr>
              <p:nvPr/>
            </p:nvSpPr>
            <p:spPr bwMode="auto">
              <a:xfrm>
                <a:off x="22" y="6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2 w 2"/>
                  <a:gd name="T7" fmla="*/ 0 h 3"/>
                  <a:gd name="T8" fmla="*/ 2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36" name="Rectangle 1944"/>
              <p:cNvSpPr>
                <a:spLocks noChangeArrowheads="1"/>
              </p:cNvSpPr>
              <p:nvPr/>
            </p:nvSpPr>
            <p:spPr bwMode="auto">
              <a:xfrm>
                <a:off x="24" y="71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37" name="Freeform 1945"/>
              <p:cNvSpPr>
                <a:spLocks noChangeArrowheads="1"/>
              </p:cNvSpPr>
              <p:nvPr/>
            </p:nvSpPr>
            <p:spPr bwMode="auto">
              <a:xfrm>
                <a:off x="24" y="71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38" name="Freeform 1946"/>
              <p:cNvSpPr>
                <a:spLocks noChangeArrowheads="1"/>
              </p:cNvSpPr>
              <p:nvPr/>
            </p:nvSpPr>
            <p:spPr bwMode="auto">
              <a:xfrm>
                <a:off x="26" y="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39" name="Freeform 1947"/>
              <p:cNvSpPr>
                <a:spLocks noChangeArrowheads="1"/>
              </p:cNvSpPr>
              <p:nvPr/>
            </p:nvSpPr>
            <p:spPr bwMode="auto">
              <a:xfrm>
                <a:off x="26" y="71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0 w 3"/>
                  <a:gd name="T7" fmla="*/ 2 h 2"/>
                  <a:gd name="T8" fmla="*/ 3 w 3"/>
                  <a:gd name="T9" fmla="*/ 2 h 2"/>
                  <a:gd name="T10" fmla="*/ 3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40" name="Freeform 1948"/>
              <p:cNvSpPr>
                <a:spLocks noChangeArrowheads="1"/>
              </p:cNvSpPr>
              <p:nvPr/>
            </p:nvSpPr>
            <p:spPr bwMode="auto">
              <a:xfrm>
                <a:off x="29" y="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41" name="Freeform 1949"/>
              <p:cNvSpPr>
                <a:spLocks noChangeArrowheads="1"/>
              </p:cNvSpPr>
              <p:nvPr/>
            </p:nvSpPr>
            <p:spPr bwMode="auto">
              <a:xfrm>
                <a:off x="29" y="73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42" name="Rectangle 1950"/>
              <p:cNvSpPr>
                <a:spLocks noChangeArrowheads="1"/>
              </p:cNvSpPr>
              <p:nvPr/>
            </p:nvSpPr>
            <p:spPr bwMode="auto">
              <a:xfrm>
                <a:off x="29" y="75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43" name="Rectangle 1951"/>
              <p:cNvSpPr>
                <a:spLocks noChangeArrowheads="1"/>
              </p:cNvSpPr>
              <p:nvPr/>
            </p:nvSpPr>
            <p:spPr bwMode="auto">
              <a:xfrm>
                <a:off x="29" y="75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44" name="Freeform 1952"/>
              <p:cNvSpPr>
                <a:spLocks noChangeArrowheads="1"/>
              </p:cNvSpPr>
              <p:nvPr/>
            </p:nvSpPr>
            <p:spPr bwMode="auto">
              <a:xfrm>
                <a:off x="29" y="7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45" name="Freeform 1953"/>
              <p:cNvSpPr>
                <a:spLocks noChangeArrowheads="1"/>
              </p:cNvSpPr>
              <p:nvPr/>
            </p:nvSpPr>
            <p:spPr bwMode="auto">
              <a:xfrm>
                <a:off x="29" y="75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3 h 3"/>
                  <a:gd name="T10" fmla="*/ 2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46" name="Freeform 1954"/>
              <p:cNvSpPr>
                <a:spLocks noChangeArrowheads="1"/>
              </p:cNvSpPr>
              <p:nvPr/>
            </p:nvSpPr>
            <p:spPr bwMode="auto">
              <a:xfrm>
                <a:off x="29" y="7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47" name="Rectangle 1955"/>
              <p:cNvSpPr>
                <a:spLocks noChangeArrowheads="1"/>
              </p:cNvSpPr>
              <p:nvPr/>
            </p:nvSpPr>
            <p:spPr bwMode="auto">
              <a:xfrm>
                <a:off x="29" y="78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48" name="Freeform 1956"/>
              <p:cNvSpPr>
                <a:spLocks noChangeArrowheads="1"/>
              </p:cNvSpPr>
              <p:nvPr/>
            </p:nvSpPr>
            <p:spPr bwMode="auto">
              <a:xfrm>
                <a:off x="10" y="59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49" name="Freeform 1957"/>
              <p:cNvSpPr>
                <a:spLocks noChangeArrowheads="1"/>
              </p:cNvSpPr>
              <p:nvPr/>
            </p:nvSpPr>
            <p:spPr bwMode="auto">
              <a:xfrm>
                <a:off x="10" y="61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50" name="Freeform 1958"/>
              <p:cNvSpPr>
                <a:spLocks noChangeArrowheads="1"/>
              </p:cNvSpPr>
              <p:nvPr/>
            </p:nvSpPr>
            <p:spPr bwMode="auto">
              <a:xfrm>
                <a:off x="10" y="6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51" name="Freeform 1959"/>
              <p:cNvSpPr>
                <a:spLocks noChangeArrowheads="1"/>
              </p:cNvSpPr>
              <p:nvPr/>
            </p:nvSpPr>
            <p:spPr bwMode="auto">
              <a:xfrm>
                <a:off x="10" y="61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0 h 3"/>
                  <a:gd name="T12" fmla="*/ 0 w 1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52" name="Freeform 1960"/>
              <p:cNvSpPr>
                <a:spLocks noChangeArrowheads="1"/>
              </p:cNvSpPr>
              <p:nvPr/>
            </p:nvSpPr>
            <p:spPr bwMode="auto">
              <a:xfrm>
                <a:off x="10" y="6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53" name="Freeform 1961"/>
              <p:cNvSpPr>
                <a:spLocks noChangeArrowheads="1"/>
              </p:cNvSpPr>
              <p:nvPr/>
            </p:nvSpPr>
            <p:spPr bwMode="auto">
              <a:xfrm>
                <a:off x="10" y="6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54" name="Freeform 1962"/>
              <p:cNvSpPr>
                <a:spLocks noChangeArrowheads="1"/>
              </p:cNvSpPr>
              <p:nvPr/>
            </p:nvSpPr>
            <p:spPr bwMode="auto">
              <a:xfrm>
                <a:off x="10" y="6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0 h 2"/>
                  <a:gd name="T14" fmla="*/ 0 w 1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2"/>
                  <a:gd name="T26" fmla="*/ 1 w 1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55" name="Freeform 1963"/>
              <p:cNvSpPr>
                <a:spLocks noChangeArrowheads="1"/>
              </p:cNvSpPr>
              <p:nvPr/>
            </p:nvSpPr>
            <p:spPr bwMode="auto">
              <a:xfrm>
                <a:off x="10" y="6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56" name="Freeform 1964"/>
              <p:cNvSpPr>
                <a:spLocks noChangeArrowheads="1"/>
              </p:cNvSpPr>
              <p:nvPr/>
            </p:nvSpPr>
            <p:spPr bwMode="auto">
              <a:xfrm>
                <a:off x="7" y="66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3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"/>
                  <a:gd name="T23" fmla="*/ 3 w 3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57" name="Freeform 1965"/>
              <p:cNvSpPr>
                <a:spLocks noChangeArrowheads="1"/>
              </p:cNvSpPr>
              <p:nvPr/>
            </p:nvSpPr>
            <p:spPr bwMode="auto">
              <a:xfrm>
                <a:off x="7" y="6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2 h 2"/>
                  <a:gd name="T6" fmla="*/ 3 w 3"/>
                  <a:gd name="T7" fmla="*/ 2 h 2"/>
                  <a:gd name="T8" fmla="*/ 3 w 3"/>
                  <a:gd name="T9" fmla="*/ 2 h 2"/>
                  <a:gd name="T10" fmla="*/ 3 w 3"/>
                  <a:gd name="T11" fmla="*/ 2 h 2"/>
                  <a:gd name="T12" fmla="*/ 0 w 3"/>
                  <a:gd name="T13" fmla="*/ 0 h 2"/>
                  <a:gd name="T14" fmla="*/ 0 w 3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2"/>
                  <a:gd name="T26" fmla="*/ 3 w 3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58" name="Rectangle 1966"/>
              <p:cNvSpPr>
                <a:spLocks noChangeArrowheads="1"/>
              </p:cNvSpPr>
              <p:nvPr/>
            </p:nvSpPr>
            <p:spPr bwMode="auto">
              <a:xfrm>
                <a:off x="7" y="68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59" name="Rectangle 1967"/>
              <p:cNvSpPr>
                <a:spLocks noChangeArrowheads="1"/>
              </p:cNvSpPr>
              <p:nvPr/>
            </p:nvSpPr>
            <p:spPr bwMode="auto">
              <a:xfrm>
                <a:off x="7" y="68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60" name="Freeform 1968"/>
              <p:cNvSpPr>
                <a:spLocks noChangeArrowheads="1"/>
              </p:cNvSpPr>
              <p:nvPr/>
            </p:nvSpPr>
            <p:spPr bwMode="auto">
              <a:xfrm>
                <a:off x="10" y="5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61" name="Freeform 1969"/>
              <p:cNvSpPr>
                <a:spLocks noChangeArrowheads="1"/>
              </p:cNvSpPr>
              <p:nvPr/>
            </p:nvSpPr>
            <p:spPr bwMode="auto">
              <a:xfrm>
                <a:off x="10" y="5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62" name="Rectangle 1970"/>
              <p:cNvSpPr>
                <a:spLocks noChangeArrowheads="1"/>
              </p:cNvSpPr>
              <p:nvPr/>
            </p:nvSpPr>
            <p:spPr bwMode="auto">
              <a:xfrm>
                <a:off x="10" y="59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63" name="Rectangle 1971"/>
              <p:cNvSpPr>
                <a:spLocks noChangeArrowheads="1"/>
              </p:cNvSpPr>
              <p:nvPr/>
            </p:nvSpPr>
            <p:spPr bwMode="auto">
              <a:xfrm>
                <a:off x="12" y="56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64" name="Freeform 1972"/>
              <p:cNvSpPr>
                <a:spLocks noChangeArrowheads="1"/>
              </p:cNvSpPr>
              <p:nvPr/>
            </p:nvSpPr>
            <p:spPr bwMode="auto">
              <a:xfrm>
                <a:off x="7" y="5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65" name="Freeform 1973"/>
              <p:cNvSpPr>
                <a:spLocks noChangeArrowheads="1"/>
              </p:cNvSpPr>
              <p:nvPr/>
            </p:nvSpPr>
            <p:spPr bwMode="auto">
              <a:xfrm>
                <a:off x="7" y="56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66" name="Rectangle 1974"/>
              <p:cNvSpPr>
                <a:spLocks noChangeArrowheads="1"/>
              </p:cNvSpPr>
              <p:nvPr/>
            </p:nvSpPr>
            <p:spPr bwMode="auto">
              <a:xfrm>
                <a:off x="7" y="56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67" name="Freeform 1975"/>
              <p:cNvSpPr>
                <a:spLocks noChangeArrowheads="1"/>
              </p:cNvSpPr>
              <p:nvPr/>
            </p:nvSpPr>
            <p:spPr bwMode="auto">
              <a:xfrm>
                <a:off x="10" y="5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68" name="Freeform 1976"/>
              <p:cNvSpPr>
                <a:spLocks noChangeArrowheads="1"/>
              </p:cNvSpPr>
              <p:nvPr/>
            </p:nvSpPr>
            <p:spPr bwMode="auto">
              <a:xfrm>
                <a:off x="10" y="56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0 h 3"/>
                  <a:gd name="T4" fmla="*/ 2 w 2"/>
                  <a:gd name="T5" fmla="*/ 0 h 3"/>
                  <a:gd name="T6" fmla="*/ 2 w 2"/>
                  <a:gd name="T7" fmla="*/ 0 h 3"/>
                  <a:gd name="T8" fmla="*/ 0 w 2"/>
                  <a:gd name="T9" fmla="*/ 0 h 3"/>
                  <a:gd name="T10" fmla="*/ 0 w 2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69" name="Rectangle 1977"/>
              <p:cNvSpPr>
                <a:spLocks noChangeArrowheads="1"/>
              </p:cNvSpPr>
              <p:nvPr/>
            </p:nvSpPr>
            <p:spPr bwMode="auto">
              <a:xfrm>
                <a:off x="7" y="54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70" name="Rectangle 1978"/>
              <p:cNvSpPr>
                <a:spLocks noChangeArrowheads="1"/>
              </p:cNvSpPr>
              <p:nvPr/>
            </p:nvSpPr>
            <p:spPr bwMode="auto">
              <a:xfrm>
                <a:off x="7" y="56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71" name="Freeform 1979"/>
              <p:cNvSpPr>
                <a:spLocks noChangeArrowheads="1"/>
              </p:cNvSpPr>
              <p:nvPr/>
            </p:nvSpPr>
            <p:spPr bwMode="auto">
              <a:xfrm>
                <a:off x="7" y="5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72" name="Freeform 1980"/>
              <p:cNvSpPr>
                <a:spLocks noChangeArrowheads="1"/>
              </p:cNvSpPr>
              <p:nvPr/>
            </p:nvSpPr>
            <p:spPr bwMode="auto">
              <a:xfrm>
                <a:off x="5" y="5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w 2"/>
                  <a:gd name="T13" fmla="*/ 0 h 1"/>
                  <a:gd name="T14" fmla="*/ 2 w 2"/>
                  <a:gd name="T15" fmla="*/ 0 h 1"/>
                  <a:gd name="T16" fmla="*/ 2 w 2"/>
                  <a:gd name="T17" fmla="*/ 0 h 1"/>
                  <a:gd name="T18" fmla="*/ 2 w 2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"/>
                  <a:gd name="T31" fmla="*/ 0 h 1"/>
                  <a:gd name="T32" fmla="*/ 2 w 2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73" name="Freeform 1981"/>
              <p:cNvSpPr>
                <a:spLocks noChangeArrowheads="1"/>
              </p:cNvSpPr>
              <p:nvPr/>
            </p:nvSpPr>
            <p:spPr bwMode="auto">
              <a:xfrm>
                <a:off x="5" y="5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74" name="Rectangle 1982"/>
              <p:cNvSpPr>
                <a:spLocks noChangeArrowheads="1"/>
              </p:cNvSpPr>
              <p:nvPr/>
            </p:nvSpPr>
            <p:spPr bwMode="auto">
              <a:xfrm>
                <a:off x="5" y="61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75" name="Rectangle 1983"/>
              <p:cNvSpPr>
                <a:spLocks noChangeArrowheads="1"/>
              </p:cNvSpPr>
              <p:nvPr/>
            </p:nvSpPr>
            <p:spPr bwMode="auto">
              <a:xfrm>
                <a:off x="5" y="61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76" name="Freeform 1984"/>
              <p:cNvSpPr>
                <a:spLocks noChangeArrowheads="1"/>
              </p:cNvSpPr>
              <p:nvPr/>
            </p:nvSpPr>
            <p:spPr bwMode="auto">
              <a:xfrm>
                <a:off x="5" y="61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0 h 3"/>
                  <a:gd name="T12" fmla="*/ 0 w 1"/>
                  <a:gd name="T13" fmla="*/ 0 h 3"/>
                  <a:gd name="T14" fmla="*/ 0 w 1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3"/>
                  <a:gd name="T26" fmla="*/ 1 w 1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77" name="Oval 1985"/>
              <p:cNvSpPr>
                <a:spLocks noChangeArrowheads="1"/>
              </p:cNvSpPr>
              <p:nvPr/>
            </p:nvSpPr>
            <p:spPr bwMode="auto">
              <a:xfrm>
                <a:off x="5" y="64"/>
                <a:ext cx="1" cy="1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78" name="Freeform 1986"/>
              <p:cNvSpPr>
                <a:spLocks noChangeArrowheads="1"/>
              </p:cNvSpPr>
              <p:nvPr/>
            </p:nvSpPr>
            <p:spPr bwMode="auto">
              <a:xfrm>
                <a:off x="3" y="64"/>
                <a:ext cx="2" cy="1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2 w 1"/>
                  <a:gd name="T7" fmla="*/ 0 h 1"/>
                  <a:gd name="T8" fmla="*/ 2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79" name="Freeform 1987"/>
              <p:cNvSpPr>
                <a:spLocks noChangeArrowheads="1"/>
              </p:cNvSpPr>
              <p:nvPr/>
            </p:nvSpPr>
            <p:spPr bwMode="auto">
              <a:xfrm>
                <a:off x="3" y="64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2 h 1"/>
                  <a:gd name="T4" fmla="*/ 0 w 1"/>
                  <a:gd name="T5" fmla="*/ 2 h 1"/>
                  <a:gd name="T6" fmla="*/ 2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80" name="Freeform 1988"/>
              <p:cNvSpPr>
                <a:spLocks noChangeArrowheads="1"/>
              </p:cNvSpPr>
              <p:nvPr/>
            </p:nvSpPr>
            <p:spPr bwMode="auto">
              <a:xfrm>
                <a:off x="3" y="6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81" name="Rectangle 1989"/>
              <p:cNvSpPr>
                <a:spLocks noChangeArrowheads="1"/>
              </p:cNvSpPr>
              <p:nvPr/>
            </p:nvSpPr>
            <p:spPr bwMode="auto">
              <a:xfrm>
                <a:off x="3" y="66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82" name="Freeform 1990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5" cy="2"/>
              </a:xfrm>
              <a:custGeom>
                <a:avLst/>
                <a:gdLst>
                  <a:gd name="T0" fmla="*/ 3 w 2"/>
                  <a:gd name="T1" fmla="*/ 0 h 1"/>
                  <a:gd name="T2" fmla="*/ 0 w 2"/>
                  <a:gd name="T3" fmla="*/ 2 h 1"/>
                  <a:gd name="T4" fmla="*/ 3 w 2"/>
                  <a:gd name="T5" fmla="*/ 2 h 1"/>
                  <a:gd name="T6" fmla="*/ 3 w 2"/>
                  <a:gd name="T7" fmla="*/ 2 h 1"/>
                  <a:gd name="T8" fmla="*/ 5 w 2"/>
                  <a:gd name="T9" fmla="*/ 0 h 1"/>
                  <a:gd name="T10" fmla="*/ 3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1" y="0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83" name="Freeform 1991"/>
              <p:cNvSpPr>
                <a:spLocks noChangeArrowheads="1"/>
              </p:cNvSpPr>
              <p:nvPr/>
            </p:nvSpPr>
            <p:spPr bwMode="auto">
              <a:xfrm>
                <a:off x="0" y="68"/>
                <a:ext cx="3" cy="1"/>
              </a:xfrm>
              <a:custGeom>
                <a:avLst/>
                <a:gdLst>
                  <a:gd name="T0" fmla="*/ 3 w 1"/>
                  <a:gd name="T1" fmla="*/ 0 h 1"/>
                  <a:gd name="T2" fmla="*/ 3 w 1"/>
                  <a:gd name="T3" fmla="*/ 0 h 1"/>
                  <a:gd name="T4" fmla="*/ 3 w 1"/>
                  <a:gd name="T5" fmla="*/ 0 h 1"/>
                  <a:gd name="T6" fmla="*/ 3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84" name="Freeform 1992"/>
              <p:cNvSpPr>
                <a:spLocks noChangeArrowheads="1"/>
              </p:cNvSpPr>
              <p:nvPr/>
            </p:nvSpPr>
            <p:spPr bwMode="auto">
              <a:xfrm>
                <a:off x="0" y="68"/>
                <a:ext cx="3" cy="3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3 h 1"/>
                  <a:gd name="T4" fmla="*/ 0 w 1"/>
                  <a:gd name="T5" fmla="*/ 3 h 1"/>
                  <a:gd name="T6" fmla="*/ 3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85" name="Freeform 1993"/>
              <p:cNvSpPr>
                <a:spLocks noChangeArrowheads="1"/>
              </p:cNvSpPr>
              <p:nvPr/>
            </p:nvSpPr>
            <p:spPr bwMode="auto">
              <a:xfrm>
                <a:off x="0" y="68"/>
                <a:ext cx="3" cy="3"/>
              </a:xfrm>
              <a:custGeom>
                <a:avLst/>
                <a:gdLst>
                  <a:gd name="T0" fmla="*/ 3 w 1"/>
                  <a:gd name="T1" fmla="*/ 3 h 1"/>
                  <a:gd name="T2" fmla="*/ 0 w 1"/>
                  <a:gd name="T3" fmla="*/ 3 h 1"/>
                  <a:gd name="T4" fmla="*/ 0 w 1"/>
                  <a:gd name="T5" fmla="*/ 3 h 1"/>
                  <a:gd name="T6" fmla="*/ 3 w 1"/>
                  <a:gd name="T7" fmla="*/ 3 h 1"/>
                  <a:gd name="T8" fmla="*/ 3 w 1"/>
                  <a:gd name="T9" fmla="*/ 3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86" name="Freeform 1994"/>
              <p:cNvSpPr>
                <a:spLocks noChangeArrowheads="1"/>
              </p:cNvSpPr>
              <p:nvPr/>
            </p:nvSpPr>
            <p:spPr bwMode="auto">
              <a:xfrm>
                <a:off x="0" y="7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3 w 3"/>
                  <a:gd name="T11" fmla="*/ 0 h 1"/>
                  <a:gd name="T12" fmla="*/ 3 w 3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"/>
                  <a:gd name="T23" fmla="*/ 3 w 3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87" name="Freeform 1995"/>
              <p:cNvSpPr>
                <a:spLocks noChangeArrowheads="1"/>
              </p:cNvSpPr>
              <p:nvPr/>
            </p:nvSpPr>
            <p:spPr bwMode="auto">
              <a:xfrm>
                <a:off x="0" y="71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3 w 3"/>
                  <a:gd name="T7" fmla="*/ 0 h 2"/>
                  <a:gd name="T8" fmla="*/ 3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88" name="Freeform 1996"/>
              <p:cNvSpPr>
                <a:spLocks noChangeArrowheads="1"/>
              </p:cNvSpPr>
              <p:nvPr/>
            </p:nvSpPr>
            <p:spPr bwMode="auto">
              <a:xfrm>
                <a:off x="0" y="73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89" name="Rectangle 1997"/>
              <p:cNvSpPr>
                <a:spLocks noChangeArrowheads="1"/>
              </p:cNvSpPr>
              <p:nvPr/>
            </p:nvSpPr>
            <p:spPr bwMode="auto">
              <a:xfrm>
                <a:off x="0" y="73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90" name="Freeform 1998"/>
              <p:cNvSpPr>
                <a:spLocks noChangeArrowheads="1"/>
              </p:cNvSpPr>
              <p:nvPr/>
            </p:nvSpPr>
            <p:spPr bwMode="auto">
              <a:xfrm>
                <a:off x="0" y="73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91" name="Freeform 1999"/>
              <p:cNvSpPr>
                <a:spLocks noChangeArrowheads="1"/>
              </p:cNvSpPr>
              <p:nvPr/>
            </p:nvSpPr>
            <p:spPr bwMode="auto">
              <a:xfrm>
                <a:off x="0" y="73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92" name="Rectangle 2000"/>
              <p:cNvSpPr>
                <a:spLocks noChangeArrowheads="1"/>
              </p:cNvSpPr>
              <p:nvPr/>
            </p:nvSpPr>
            <p:spPr bwMode="auto">
              <a:xfrm>
                <a:off x="3" y="73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93" name="Freeform 2001"/>
              <p:cNvSpPr>
                <a:spLocks noChangeArrowheads="1"/>
              </p:cNvSpPr>
              <p:nvPr/>
            </p:nvSpPr>
            <p:spPr bwMode="auto">
              <a:xfrm>
                <a:off x="3" y="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94" name="Rectangle 2002"/>
              <p:cNvSpPr>
                <a:spLocks noChangeArrowheads="1"/>
              </p:cNvSpPr>
              <p:nvPr/>
            </p:nvSpPr>
            <p:spPr bwMode="auto">
              <a:xfrm>
                <a:off x="3" y="71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95" name="Freeform 2003"/>
              <p:cNvSpPr>
                <a:spLocks noChangeArrowheads="1"/>
              </p:cNvSpPr>
              <p:nvPr/>
            </p:nvSpPr>
            <p:spPr bwMode="auto">
              <a:xfrm>
                <a:off x="5" y="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96" name="Rectangle 2004"/>
              <p:cNvSpPr>
                <a:spLocks noChangeArrowheads="1"/>
              </p:cNvSpPr>
              <p:nvPr/>
            </p:nvSpPr>
            <p:spPr bwMode="auto">
              <a:xfrm>
                <a:off x="5" y="71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97" name="Freeform 2005"/>
              <p:cNvSpPr>
                <a:spLocks noChangeArrowheads="1"/>
              </p:cNvSpPr>
              <p:nvPr/>
            </p:nvSpPr>
            <p:spPr bwMode="auto">
              <a:xfrm>
                <a:off x="5" y="6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2 w 2"/>
                  <a:gd name="T7" fmla="*/ 3 h 3"/>
                  <a:gd name="T8" fmla="*/ 2 w 2"/>
                  <a:gd name="T9" fmla="*/ 3 h 3"/>
                  <a:gd name="T10" fmla="*/ 0 w 2"/>
                  <a:gd name="T11" fmla="*/ 0 h 3"/>
                  <a:gd name="T12" fmla="*/ 0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3"/>
                  <a:gd name="T23" fmla="*/ 2 w 2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98" name="Freeform 2006"/>
              <p:cNvSpPr>
                <a:spLocks noChangeArrowheads="1"/>
              </p:cNvSpPr>
              <p:nvPr/>
            </p:nvSpPr>
            <p:spPr bwMode="auto">
              <a:xfrm>
                <a:off x="7" y="68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699" name="Freeform 2007"/>
              <p:cNvSpPr>
                <a:spLocks noChangeArrowheads="1"/>
              </p:cNvSpPr>
              <p:nvPr/>
            </p:nvSpPr>
            <p:spPr bwMode="auto">
              <a:xfrm>
                <a:off x="7" y="68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0 h 3"/>
                  <a:gd name="T14" fmla="*/ 0 w 1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3"/>
                  <a:gd name="T26" fmla="*/ 1 w 1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00" name="Freeform 2008"/>
              <p:cNvSpPr>
                <a:spLocks noChangeArrowheads="1"/>
              </p:cNvSpPr>
              <p:nvPr/>
            </p:nvSpPr>
            <p:spPr bwMode="auto">
              <a:xfrm>
                <a:off x="14" y="73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0 h 2"/>
                  <a:gd name="T10" fmla="*/ 3 w 3"/>
                  <a:gd name="T11" fmla="*/ 0 h 2"/>
                  <a:gd name="T12" fmla="*/ 3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2"/>
                  <a:gd name="T23" fmla="*/ 3 w 3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01" name="Freeform 2009"/>
              <p:cNvSpPr>
                <a:spLocks noChangeArrowheads="1"/>
              </p:cNvSpPr>
              <p:nvPr/>
            </p:nvSpPr>
            <p:spPr bwMode="auto">
              <a:xfrm>
                <a:off x="14" y="7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02" name="Freeform 2010"/>
              <p:cNvSpPr>
                <a:spLocks noChangeArrowheads="1"/>
              </p:cNvSpPr>
              <p:nvPr/>
            </p:nvSpPr>
            <p:spPr bwMode="auto">
              <a:xfrm>
                <a:off x="14" y="75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3" y="0"/>
                    </a:move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03" name="Rectangle 2011"/>
              <p:cNvSpPr>
                <a:spLocks noChangeArrowheads="1"/>
              </p:cNvSpPr>
              <p:nvPr/>
            </p:nvSpPr>
            <p:spPr bwMode="auto">
              <a:xfrm>
                <a:off x="17" y="75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04" name="Rectangle 2012"/>
              <p:cNvSpPr>
                <a:spLocks noChangeArrowheads="1"/>
              </p:cNvSpPr>
              <p:nvPr/>
            </p:nvSpPr>
            <p:spPr bwMode="auto">
              <a:xfrm>
                <a:off x="17" y="78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05" name="Freeform 2013"/>
              <p:cNvSpPr>
                <a:spLocks noChangeArrowheads="1"/>
              </p:cNvSpPr>
              <p:nvPr/>
            </p:nvSpPr>
            <p:spPr bwMode="auto">
              <a:xfrm>
                <a:off x="17" y="7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0 h 2"/>
                  <a:gd name="T12" fmla="*/ 2 w 2"/>
                  <a:gd name="T13" fmla="*/ 0 h 2"/>
                  <a:gd name="T14" fmla="*/ 2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2"/>
                  <a:gd name="T26" fmla="*/ 2 w 2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06" name="Rectangle 2014"/>
              <p:cNvSpPr>
                <a:spLocks noChangeArrowheads="1"/>
              </p:cNvSpPr>
              <p:nvPr/>
            </p:nvSpPr>
            <p:spPr bwMode="auto">
              <a:xfrm>
                <a:off x="19" y="80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07" name="Freeform 2015"/>
              <p:cNvSpPr>
                <a:spLocks noChangeArrowheads="1"/>
              </p:cNvSpPr>
              <p:nvPr/>
            </p:nvSpPr>
            <p:spPr bwMode="auto">
              <a:xfrm>
                <a:off x="19" y="8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08" name="Freeform 2016"/>
              <p:cNvSpPr>
                <a:spLocks noChangeArrowheads="1"/>
              </p:cNvSpPr>
              <p:nvPr/>
            </p:nvSpPr>
            <p:spPr bwMode="auto">
              <a:xfrm>
                <a:off x="19" y="8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0 w 3"/>
                  <a:gd name="T11" fmla="*/ 0 h 2"/>
                  <a:gd name="T12" fmla="*/ 3 w 3"/>
                  <a:gd name="T13" fmla="*/ 0 h 2"/>
                  <a:gd name="T14" fmla="*/ 3 w 3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2"/>
                  <a:gd name="T26" fmla="*/ 3 w 3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09" name="Freeform 2017"/>
              <p:cNvSpPr>
                <a:spLocks noChangeArrowheads="1"/>
              </p:cNvSpPr>
              <p:nvPr/>
            </p:nvSpPr>
            <p:spPr bwMode="auto">
              <a:xfrm>
                <a:off x="22" y="80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0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10" name="Freeform 2018"/>
              <p:cNvSpPr>
                <a:spLocks noChangeArrowheads="1"/>
              </p:cNvSpPr>
              <p:nvPr/>
            </p:nvSpPr>
            <p:spPr bwMode="auto">
              <a:xfrm>
                <a:off x="22" y="8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11" name="Rectangle 2019"/>
              <p:cNvSpPr>
                <a:spLocks noChangeArrowheads="1"/>
              </p:cNvSpPr>
              <p:nvPr/>
            </p:nvSpPr>
            <p:spPr bwMode="auto">
              <a:xfrm>
                <a:off x="24" y="85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12" name="Rectangle 2020"/>
              <p:cNvSpPr>
                <a:spLocks noChangeArrowheads="1"/>
              </p:cNvSpPr>
              <p:nvPr/>
            </p:nvSpPr>
            <p:spPr bwMode="auto">
              <a:xfrm>
                <a:off x="24" y="85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13" name="Freeform 2021"/>
              <p:cNvSpPr>
                <a:spLocks noChangeArrowheads="1"/>
              </p:cNvSpPr>
              <p:nvPr/>
            </p:nvSpPr>
            <p:spPr bwMode="auto">
              <a:xfrm>
                <a:off x="26" y="85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0 h 2"/>
                  <a:gd name="T14" fmla="*/ 0 w 1"/>
                  <a:gd name="T15" fmla="*/ 0 h 2"/>
                  <a:gd name="T16" fmla="*/ 0 w 1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2"/>
                  <a:gd name="T29" fmla="*/ 1 w 1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14" name="Freeform 2022"/>
              <p:cNvSpPr>
                <a:spLocks noChangeArrowheads="1"/>
              </p:cNvSpPr>
              <p:nvPr/>
            </p:nvSpPr>
            <p:spPr bwMode="auto">
              <a:xfrm>
                <a:off x="26" y="85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0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15" name="Freeform 2023"/>
              <p:cNvSpPr>
                <a:spLocks noChangeArrowheads="1"/>
              </p:cNvSpPr>
              <p:nvPr/>
            </p:nvSpPr>
            <p:spPr bwMode="auto">
              <a:xfrm>
                <a:off x="29" y="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16" name="Freeform 2024"/>
              <p:cNvSpPr>
                <a:spLocks noChangeArrowheads="1"/>
              </p:cNvSpPr>
              <p:nvPr/>
            </p:nvSpPr>
            <p:spPr bwMode="auto">
              <a:xfrm>
                <a:off x="29" y="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17" name="Freeform 2025"/>
              <p:cNvSpPr>
                <a:spLocks noChangeArrowheads="1"/>
              </p:cNvSpPr>
              <p:nvPr/>
            </p:nvSpPr>
            <p:spPr bwMode="auto">
              <a:xfrm>
                <a:off x="31" y="87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0 h 3"/>
                  <a:gd name="T10" fmla="*/ 0 w 1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3"/>
                  <a:gd name="T20" fmla="*/ 1 w 1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18" name="Freeform 2026"/>
              <p:cNvSpPr>
                <a:spLocks noChangeArrowheads="1"/>
              </p:cNvSpPr>
              <p:nvPr/>
            </p:nvSpPr>
            <p:spPr bwMode="auto">
              <a:xfrm>
                <a:off x="31" y="87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719" name="Freeform 2027"/>
              <p:cNvSpPr>
                <a:spLocks noChangeArrowheads="1"/>
              </p:cNvSpPr>
              <p:nvPr/>
            </p:nvSpPr>
            <p:spPr bwMode="auto">
              <a:xfrm>
                <a:off x="31" y="87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2 w 2"/>
                  <a:gd name="T7" fmla="*/ 3 h 3"/>
                  <a:gd name="T8" fmla="*/ 2 w 2"/>
                  <a:gd name="T9" fmla="*/ 3 h 3"/>
                  <a:gd name="T10" fmla="*/ 0 w 2"/>
                  <a:gd name="T11" fmla="*/ 0 h 3"/>
                  <a:gd name="T12" fmla="*/ 0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3"/>
                  <a:gd name="T23" fmla="*/ 2 w 2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4371" name="Group 2229"/>
            <p:cNvGrpSpPr>
              <a:grpSpLocks/>
            </p:cNvGrpSpPr>
            <p:nvPr/>
          </p:nvGrpSpPr>
          <p:grpSpPr bwMode="auto">
            <a:xfrm>
              <a:off x="236" y="1005"/>
              <a:ext cx="69" cy="90"/>
              <a:chOff x="0" y="0"/>
              <a:chExt cx="69" cy="90"/>
            </a:xfrm>
          </p:grpSpPr>
          <p:sp>
            <p:nvSpPr>
              <p:cNvPr id="15320" name="Rectangle 2029"/>
              <p:cNvSpPr>
                <a:spLocks noChangeArrowheads="1"/>
              </p:cNvSpPr>
              <p:nvPr/>
            </p:nvSpPr>
            <p:spPr bwMode="auto">
              <a:xfrm>
                <a:off x="33" y="87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21" name="Freeform 2030"/>
              <p:cNvSpPr>
                <a:spLocks noChangeArrowheads="1"/>
              </p:cNvSpPr>
              <p:nvPr/>
            </p:nvSpPr>
            <p:spPr bwMode="auto">
              <a:xfrm>
                <a:off x="33" y="87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3 h 3"/>
                  <a:gd name="T6" fmla="*/ 0 w 3"/>
                  <a:gd name="T7" fmla="*/ 0 h 3"/>
                  <a:gd name="T8" fmla="*/ 0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0" y="0"/>
                    </a:move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22" name="Rectangle 2031"/>
              <p:cNvSpPr>
                <a:spLocks noChangeArrowheads="1"/>
              </p:cNvSpPr>
              <p:nvPr/>
            </p:nvSpPr>
            <p:spPr bwMode="auto">
              <a:xfrm>
                <a:off x="43" y="75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23" name="Freeform 2032"/>
              <p:cNvSpPr>
                <a:spLocks noChangeArrowheads="1"/>
              </p:cNvSpPr>
              <p:nvPr/>
            </p:nvSpPr>
            <p:spPr bwMode="auto">
              <a:xfrm>
                <a:off x="43" y="75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0 h 3"/>
                  <a:gd name="T12" fmla="*/ 0 w 1"/>
                  <a:gd name="T13" fmla="*/ 0 h 3"/>
                  <a:gd name="T14" fmla="*/ 0 w 1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3"/>
                  <a:gd name="T26" fmla="*/ 1 w 1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24" name="Rectangle 2033"/>
              <p:cNvSpPr>
                <a:spLocks noChangeArrowheads="1"/>
              </p:cNvSpPr>
              <p:nvPr/>
            </p:nvSpPr>
            <p:spPr bwMode="auto">
              <a:xfrm>
                <a:off x="43" y="78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25" name="Freeform 2034"/>
              <p:cNvSpPr>
                <a:spLocks noChangeArrowheads="1"/>
              </p:cNvSpPr>
              <p:nvPr/>
            </p:nvSpPr>
            <p:spPr bwMode="auto">
              <a:xfrm>
                <a:off x="43" y="7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2 h 2"/>
                  <a:gd name="T14" fmla="*/ 2 w 2"/>
                  <a:gd name="T15" fmla="*/ 0 h 2"/>
                  <a:gd name="T16" fmla="*/ 2 w 2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"/>
                  <a:gd name="T28" fmla="*/ 0 h 2"/>
                  <a:gd name="T29" fmla="*/ 2 w 2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26" name="Freeform 2035"/>
              <p:cNvSpPr>
                <a:spLocks noChangeArrowheads="1"/>
              </p:cNvSpPr>
              <p:nvPr/>
            </p:nvSpPr>
            <p:spPr bwMode="auto">
              <a:xfrm>
                <a:off x="43" y="8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27" name="Rectangle 2036"/>
              <p:cNvSpPr>
                <a:spLocks noChangeArrowheads="1"/>
              </p:cNvSpPr>
              <p:nvPr/>
            </p:nvSpPr>
            <p:spPr bwMode="auto">
              <a:xfrm>
                <a:off x="45" y="80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28" name="Freeform 2037"/>
              <p:cNvSpPr>
                <a:spLocks noChangeArrowheads="1"/>
              </p:cNvSpPr>
              <p:nvPr/>
            </p:nvSpPr>
            <p:spPr bwMode="auto">
              <a:xfrm>
                <a:off x="45" y="82"/>
                <a:ext cx="1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3 h 1"/>
                  <a:gd name="T4" fmla="*/ 0 w 1"/>
                  <a:gd name="T5" fmla="*/ 3 h 1"/>
                  <a:gd name="T6" fmla="*/ 0 w 1"/>
                  <a:gd name="T7" fmla="*/ 0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29" name="Freeform 2038"/>
              <p:cNvSpPr>
                <a:spLocks noChangeArrowheads="1"/>
              </p:cNvSpPr>
              <p:nvPr/>
            </p:nvSpPr>
            <p:spPr bwMode="auto">
              <a:xfrm>
                <a:off x="45" y="82"/>
                <a:ext cx="3" cy="3"/>
              </a:xfrm>
              <a:custGeom>
                <a:avLst/>
                <a:gdLst>
                  <a:gd name="T0" fmla="*/ 3 w 1"/>
                  <a:gd name="T1" fmla="*/ 0 h 1"/>
                  <a:gd name="T2" fmla="*/ 3 w 1"/>
                  <a:gd name="T3" fmla="*/ 3 h 1"/>
                  <a:gd name="T4" fmla="*/ 3 w 1"/>
                  <a:gd name="T5" fmla="*/ 3 h 1"/>
                  <a:gd name="T6" fmla="*/ 3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30" name="Freeform 2039"/>
              <p:cNvSpPr>
                <a:spLocks noChangeArrowheads="1"/>
              </p:cNvSpPr>
              <p:nvPr/>
            </p:nvSpPr>
            <p:spPr bwMode="auto">
              <a:xfrm>
                <a:off x="48" y="82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0 h 3"/>
                  <a:gd name="T10" fmla="*/ 0 w 1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3"/>
                  <a:gd name="T20" fmla="*/ 1 w 1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31" name="Freeform 2040"/>
              <p:cNvSpPr>
                <a:spLocks noChangeArrowheads="1"/>
              </p:cNvSpPr>
              <p:nvPr/>
            </p:nvSpPr>
            <p:spPr bwMode="auto">
              <a:xfrm>
                <a:off x="48" y="8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32" name="Rectangle 2041"/>
              <p:cNvSpPr>
                <a:spLocks noChangeArrowheads="1"/>
              </p:cNvSpPr>
              <p:nvPr/>
            </p:nvSpPr>
            <p:spPr bwMode="auto">
              <a:xfrm>
                <a:off x="50" y="82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33" name="Freeform 2042"/>
              <p:cNvSpPr>
                <a:spLocks noChangeArrowheads="1"/>
              </p:cNvSpPr>
              <p:nvPr/>
            </p:nvSpPr>
            <p:spPr bwMode="auto">
              <a:xfrm>
                <a:off x="50" y="82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  <a:gd name="T10" fmla="*/ 0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34" name="Freeform 2043"/>
              <p:cNvSpPr>
                <a:spLocks noChangeArrowheads="1"/>
              </p:cNvSpPr>
              <p:nvPr/>
            </p:nvSpPr>
            <p:spPr bwMode="auto">
              <a:xfrm>
                <a:off x="50" y="82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35" name="Rectangle 2044"/>
              <p:cNvSpPr>
                <a:spLocks noChangeArrowheads="1"/>
              </p:cNvSpPr>
              <p:nvPr/>
            </p:nvSpPr>
            <p:spPr bwMode="auto">
              <a:xfrm>
                <a:off x="52" y="82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36" name="Rectangle 2045"/>
              <p:cNvSpPr>
                <a:spLocks noChangeArrowheads="1"/>
              </p:cNvSpPr>
              <p:nvPr/>
            </p:nvSpPr>
            <p:spPr bwMode="auto">
              <a:xfrm>
                <a:off x="52" y="80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37" name="Rectangle 2046"/>
              <p:cNvSpPr>
                <a:spLocks noChangeArrowheads="1"/>
              </p:cNvSpPr>
              <p:nvPr/>
            </p:nvSpPr>
            <p:spPr bwMode="auto">
              <a:xfrm>
                <a:off x="52" y="80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38" name="Freeform 2047"/>
              <p:cNvSpPr>
                <a:spLocks noChangeArrowheads="1"/>
              </p:cNvSpPr>
              <p:nvPr/>
            </p:nvSpPr>
            <p:spPr bwMode="auto">
              <a:xfrm>
                <a:off x="40" y="80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0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39" name="Freeform 2048"/>
              <p:cNvSpPr>
                <a:spLocks noChangeArrowheads="1"/>
              </p:cNvSpPr>
              <p:nvPr/>
            </p:nvSpPr>
            <p:spPr bwMode="auto">
              <a:xfrm>
                <a:off x="43" y="82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40" name="Freeform 2049"/>
              <p:cNvSpPr>
                <a:spLocks noChangeArrowheads="1"/>
              </p:cNvSpPr>
              <p:nvPr/>
            </p:nvSpPr>
            <p:spPr bwMode="auto">
              <a:xfrm>
                <a:off x="43" y="82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41" name="Rectangle 2050"/>
              <p:cNvSpPr>
                <a:spLocks noChangeArrowheads="1"/>
              </p:cNvSpPr>
              <p:nvPr/>
            </p:nvSpPr>
            <p:spPr bwMode="auto">
              <a:xfrm>
                <a:off x="43" y="85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42" name="Freeform 2051"/>
              <p:cNvSpPr>
                <a:spLocks noChangeArrowheads="1"/>
              </p:cNvSpPr>
              <p:nvPr/>
            </p:nvSpPr>
            <p:spPr bwMode="auto">
              <a:xfrm>
                <a:off x="45" y="85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3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"/>
                  <a:gd name="T23" fmla="*/ 3 w 3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43" name="Freeform 2052"/>
              <p:cNvSpPr>
                <a:spLocks noChangeArrowheads="1"/>
              </p:cNvSpPr>
              <p:nvPr/>
            </p:nvSpPr>
            <p:spPr bwMode="auto">
              <a:xfrm>
                <a:off x="45" y="85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44" name="Freeform 2053"/>
              <p:cNvSpPr>
                <a:spLocks noChangeArrowheads="1"/>
              </p:cNvSpPr>
              <p:nvPr/>
            </p:nvSpPr>
            <p:spPr bwMode="auto">
              <a:xfrm>
                <a:off x="43" y="8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45" name="Rectangle 2054"/>
              <p:cNvSpPr>
                <a:spLocks noChangeArrowheads="1"/>
              </p:cNvSpPr>
              <p:nvPr/>
            </p:nvSpPr>
            <p:spPr bwMode="auto">
              <a:xfrm>
                <a:off x="43" y="85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46" name="Freeform 2055"/>
              <p:cNvSpPr>
                <a:spLocks noChangeArrowheads="1"/>
              </p:cNvSpPr>
              <p:nvPr/>
            </p:nvSpPr>
            <p:spPr bwMode="auto">
              <a:xfrm>
                <a:off x="40" y="87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0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47" name="Freeform 2056"/>
              <p:cNvSpPr>
                <a:spLocks noChangeArrowheads="1"/>
              </p:cNvSpPr>
              <p:nvPr/>
            </p:nvSpPr>
            <p:spPr bwMode="auto">
              <a:xfrm>
                <a:off x="40" y="87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3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48" name="Freeform 2057"/>
              <p:cNvSpPr>
                <a:spLocks noChangeArrowheads="1"/>
              </p:cNvSpPr>
              <p:nvPr/>
            </p:nvSpPr>
            <p:spPr bwMode="auto">
              <a:xfrm>
                <a:off x="40" y="87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3 h 3"/>
                  <a:gd name="T12" fmla="*/ 0 w 1"/>
                  <a:gd name="T13" fmla="*/ 0 h 3"/>
                  <a:gd name="T14" fmla="*/ 0 w 1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3"/>
                  <a:gd name="T26" fmla="*/ 1 w 1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49" name="Freeform 2058"/>
              <p:cNvSpPr>
                <a:spLocks noChangeArrowheads="1"/>
              </p:cNvSpPr>
              <p:nvPr/>
            </p:nvSpPr>
            <p:spPr bwMode="auto">
              <a:xfrm>
                <a:off x="40" y="9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50" name="Freeform 2059"/>
              <p:cNvSpPr>
                <a:spLocks noChangeArrowheads="1"/>
              </p:cNvSpPr>
              <p:nvPr/>
            </p:nvSpPr>
            <p:spPr bwMode="auto">
              <a:xfrm>
                <a:off x="38" y="9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51" name="Freeform 2060"/>
              <p:cNvSpPr>
                <a:spLocks noChangeArrowheads="1"/>
              </p:cNvSpPr>
              <p:nvPr/>
            </p:nvSpPr>
            <p:spPr bwMode="auto">
              <a:xfrm>
                <a:off x="38" y="9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52" name="Freeform 2061"/>
              <p:cNvSpPr>
                <a:spLocks noChangeArrowheads="1"/>
              </p:cNvSpPr>
              <p:nvPr/>
            </p:nvSpPr>
            <p:spPr bwMode="auto">
              <a:xfrm>
                <a:off x="40" y="75"/>
                <a:ext cx="3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3 w 1"/>
                  <a:gd name="T5" fmla="*/ 0 h 1"/>
                  <a:gd name="T6" fmla="*/ 3 w 1"/>
                  <a:gd name="T7" fmla="*/ 0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53" name="Rectangle 2062"/>
              <p:cNvSpPr>
                <a:spLocks noChangeArrowheads="1"/>
              </p:cNvSpPr>
              <p:nvPr/>
            </p:nvSpPr>
            <p:spPr bwMode="auto">
              <a:xfrm>
                <a:off x="40" y="75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54" name="Freeform 2063"/>
              <p:cNvSpPr>
                <a:spLocks noChangeArrowheads="1"/>
              </p:cNvSpPr>
              <p:nvPr/>
            </p:nvSpPr>
            <p:spPr bwMode="auto">
              <a:xfrm>
                <a:off x="50" y="61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55" name="Freeform 2064"/>
              <p:cNvSpPr>
                <a:spLocks noChangeArrowheads="1"/>
              </p:cNvSpPr>
              <p:nvPr/>
            </p:nvSpPr>
            <p:spPr bwMode="auto">
              <a:xfrm>
                <a:off x="52" y="61"/>
                <a:ext cx="1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5 h 2"/>
                  <a:gd name="T4" fmla="*/ 0 w 1"/>
                  <a:gd name="T5" fmla="*/ 3 h 2"/>
                  <a:gd name="T6" fmla="*/ 0 w 1"/>
                  <a:gd name="T7" fmla="*/ 3 h 2"/>
                  <a:gd name="T8" fmla="*/ 0 w 1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56" name="Freeform 2065"/>
              <p:cNvSpPr>
                <a:spLocks noChangeArrowheads="1"/>
              </p:cNvSpPr>
              <p:nvPr/>
            </p:nvSpPr>
            <p:spPr bwMode="auto">
              <a:xfrm>
                <a:off x="52" y="64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0 h 1"/>
                  <a:gd name="T4" fmla="*/ 3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57" name="Freeform 2066"/>
              <p:cNvSpPr>
                <a:spLocks noChangeArrowheads="1"/>
              </p:cNvSpPr>
              <p:nvPr/>
            </p:nvSpPr>
            <p:spPr bwMode="auto">
              <a:xfrm>
                <a:off x="52" y="61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3 h 3"/>
                  <a:gd name="T8" fmla="*/ 3 w 3"/>
                  <a:gd name="T9" fmla="*/ 0 h 3"/>
                  <a:gd name="T10" fmla="*/ 0 w 3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3"/>
                  <a:gd name="T20" fmla="*/ 3 w 3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3">
                    <a:moveTo>
                      <a:pt x="0" y="0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58" name="Freeform 2067"/>
              <p:cNvSpPr>
                <a:spLocks noChangeArrowheads="1"/>
              </p:cNvSpPr>
              <p:nvPr/>
            </p:nvSpPr>
            <p:spPr bwMode="auto">
              <a:xfrm>
                <a:off x="55" y="61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0 h 3"/>
                  <a:gd name="T12" fmla="*/ 0 w 1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59" name="Freeform 2068"/>
              <p:cNvSpPr>
                <a:spLocks noChangeArrowheads="1"/>
              </p:cNvSpPr>
              <p:nvPr/>
            </p:nvSpPr>
            <p:spPr bwMode="auto">
              <a:xfrm>
                <a:off x="55" y="61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2 w 2"/>
                  <a:gd name="T7" fmla="*/ 3 h 3"/>
                  <a:gd name="T8" fmla="*/ 0 w 2"/>
                  <a:gd name="T9" fmla="*/ 0 h 3"/>
                  <a:gd name="T10" fmla="*/ 0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60" name="Freeform 2069"/>
              <p:cNvSpPr>
                <a:spLocks noChangeArrowheads="1"/>
              </p:cNvSpPr>
              <p:nvPr/>
            </p:nvSpPr>
            <p:spPr bwMode="auto">
              <a:xfrm>
                <a:off x="57" y="61"/>
                <a:ext cx="1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3 h 1"/>
                  <a:gd name="T4" fmla="*/ 0 w 1"/>
                  <a:gd name="T5" fmla="*/ 3 h 1"/>
                  <a:gd name="T6" fmla="*/ 0 w 1"/>
                  <a:gd name="T7" fmla="*/ 0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61" name="Freeform 2070"/>
              <p:cNvSpPr>
                <a:spLocks noChangeArrowheads="1"/>
              </p:cNvSpPr>
              <p:nvPr/>
            </p:nvSpPr>
            <p:spPr bwMode="auto">
              <a:xfrm>
                <a:off x="57" y="61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  <a:gd name="T10" fmla="*/ 0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62" name="Freeform 2071"/>
              <p:cNvSpPr>
                <a:spLocks noChangeArrowheads="1"/>
              </p:cNvSpPr>
              <p:nvPr/>
            </p:nvSpPr>
            <p:spPr bwMode="auto">
              <a:xfrm>
                <a:off x="59" y="6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63" name="Freeform 2072"/>
              <p:cNvSpPr>
                <a:spLocks noChangeArrowheads="1"/>
              </p:cNvSpPr>
              <p:nvPr/>
            </p:nvSpPr>
            <p:spPr bwMode="auto">
              <a:xfrm>
                <a:off x="62" y="61"/>
                <a:ext cx="1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3 h 1"/>
                  <a:gd name="T4" fmla="*/ 0 w 1"/>
                  <a:gd name="T5" fmla="*/ 3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64" name="Freeform 2073"/>
              <p:cNvSpPr>
                <a:spLocks noChangeArrowheads="1"/>
              </p:cNvSpPr>
              <p:nvPr/>
            </p:nvSpPr>
            <p:spPr bwMode="auto">
              <a:xfrm>
                <a:off x="62" y="61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65" name="Rectangle 2074"/>
              <p:cNvSpPr>
                <a:spLocks noChangeArrowheads="1"/>
              </p:cNvSpPr>
              <p:nvPr/>
            </p:nvSpPr>
            <p:spPr bwMode="auto">
              <a:xfrm>
                <a:off x="64" y="61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66" name="Freeform 2075"/>
              <p:cNvSpPr>
                <a:spLocks noChangeArrowheads="1"/>
              </p:cNvSpPr>
              <p:nvPr/>
            </p:nvSpPr>
            <p:spPr bwMode="auto">
              <a:xfrm>
                <a:off x="40" y="59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3 w 3"/>
                  <a:gd name="T5" fmla="*/ 2 h 2"/>
                  <a:gd name="T6" fmla="*/ 0 w 3"/>
                  <a:gd name="T7" fmla="*/ 0 h 2"/>
                  <a:gd name="T8" fmla="*/ 0 w 3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67" name="Freeform 2076"/>
              <p:cNvSpPr>
                <a:spLocks noChangeArrowheads="1"/>
              </p:cNvSpPr>
              <p:nvPr/>
            </p:nvSpPr>
            <p:spPr bwMode="auto">
              <a:xfrm>
                <a:off x="43" y="5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0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68" name="Freeform 2077"/>
              <p:cNvSpPr>
                <a:spLocks noChangeArrowheads="1"/>
              </p:cNvSpPr>
              <p:nvPr/>
            </p:nvSpPr>
            <p:spPr bwMode="auto">
              <a:xfrm>
                <a:off x="45" y="59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69" name="Freeform 2078"/>
              <p:cNvSpPr>
                <a:spLocks noChangeArrowheads="1"/>
              </p:cNvSpPr>
              <p:nvPr/>
            </p:nvSpPr>
            <p:spPr bwMode="auto">
              <a:xfrm>
                <a:off x="45" y="6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70" name="Rectangle 2079"/>
              <p:cNvSpPr>
                <a:spLocks noChangeArrowheads="1"/>
              </p:cNvSpPr>
              <p:nvPr/>
            </p:nvSpPr>
            <p:spPr bwMode="auto">
              <a:xfrm>
                <a:off x="48" y="61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71" name="Freeform 2080"/>
              <p:cNvSpPr>
                <a:spLocks noChangeArrowheads="1"/>
              </p:cNvSpPr>
              <p:nvPr/>
            </p:nvSpPr>
            <p:spPr bwMode="auto">
              <a:xfrm>
                <a:off x="40" y="61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0 h 3"/>
                  <a:gd name="T4" fmla="*/ 3 w 3"/>
                  <a:gd name="T5" fmla="*/ 0 h 3"/>
                  <a:gd name="T6" fmla="*/ 3 w 3"/>
                  <a:gd name="T7" fmla="*/ 0 h 3"/>
                  <a:gd name="T8" fmla="*/ 3 w 3"/>
                  <a:gd name="T9" fmla="*/ 0 h 3"/>
                  <a:gd name="T10" fmla="*/ 0 w 3"/>
                  <a:gd name="T11" fmla="*/ 3 h 3"/>
                  <a:gd name="T12" fmla="*/ 0 w 3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3"/>
                  <a:gd name="T23" fmla="*/ 3 w 3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3">
                    <a:moveTo>
                      <a:pt x="0" y="3"/>
                    </a:move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72" name="Freeform 2081"/>
              <p:cNvSpPr>
                <a:spLocks noChangeArrowheads="1"/>
              </p:cNvSpPr>
              <p:nvPr/>
            </p:nvSpPr>
            <p:spPr bwMode="auto">
              <a:xfrm>
                <a:off x="43" y="6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0 h 3"/>
                  <a:gd name="T4" fmla="*/ 2 w 2"/>
                  <a:gd name="T5" fmla="*/ 0 h 3"/>
                  <a:gd name="T6" fmla="*/ 2 w 2"/>
                  <a:gd name="T7" fmla="*/ 0 h 3"/>
                  <a:gd name="T8" fmla="*/ 2 w 2"/>
                  <a:gd name="T9" fmla="*/ 0 h 3"/>
                  <a:gd name="T10" fmla="*/ 0 w 2"/>
                  <a:gd name="T11" fmla="*/ 0 h 3"/>
                  <a:gd name="T12" fmla="*/ 0 w 2"/>
                  <a:gd name="T13" fmla="*/ 3 h 3"/>
                  <a:gd name="T14" fmla="*/ 0 w 2"/>
                  <a:gd name="T15" fmla="*/ 3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3"/>
                  <a:gd name="T26" fmla="*/ 2 w 2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3">
                    <a:moveTo>
                      <a:pt x="0" y="3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73" name="Freeform 2082"/>
              <p:cNvSpPr>
                <a:spLocks noChangeArrowheads="1"/>
              </p:cNvSpPr>
              <p:nvPr/>
            </p:nvSpPr>
            <p:spPr bwMode="auto">
              <a:xfrm>
                <a:off x="43" y="61"/>
                <a:ext cx="5" cy="3"/>
              </a:xfrm>
              <a:custGeom>
                <a:avLst/>
                <a:gdLst>
                  <a:gd name="T0" fmla="*/ 3 w 2"/>
                  <a:gd name="T1" fmla="*/ 3 h 1"/>
                  <a:gd name="T2" fmla="*/ 3 w 2"/>
                  <a:gd name="T3" fmla="*/ 0 h 1"/>
                  <a:gd name="T4" fmla="*/ 5 w 2"/>
                  <a:gd name="T5" fmla="*/ 0 h 1"/>
                  <a:gd name="T6" fmla="*/ 5 w 2"/>
                  <a:gd name="T7" fmla="*/ 0 h 1"/>
                  <a:gd name="T8" fmla="*/ 0 w 2"/>
                  <a:gd name="T9" fmla="*/ 3 h 1"/>
                  <a:gd name="T10" fmla="*/ 3 w 2"/>
                  <a:gd name="T11" fmla="*/ 3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74" name="Freeform 2083"/>
              <p:cNvSpPr>
                <a:spLocks noChangeArrowheads="1"/>
              </p:cNvSpPr>
              <p:nvPr/>
            </p:nvSpPr>
            <p:spPr bwMode="auto">
              <a:xfrm>
                <a:off x="45" y="61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3 h 3"/>
                  <a:gd name="T8" fmla="*/ 3 w 3"/>
                  <a:gd name="T9" fmla="*/ 3 h 3"/>
                  <a:gd name="T10" fmla="*/ 3 w 3"/>
                  <a:gd name="T11" fmla="*/ 0 h 3"/>
                  <a:gd name="T12" fmla="*/ 0 w 3"/>
                  <a:gd name="T13" fmla="*/ 3 h 3"/>
                  <a:gd name="T14" fmla="*/ 0 w 3"/>
                  <a:gd name="T15" fmla="*/ 3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3"/>
                  <a:gd name="T26" fmla="*/ 3 w 3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75" name="Rectangle 2084"/>
              <p:cNvSpPr>
                <a:spLocks noChangeArrowheads="1"/>
              </p:cNvSpPr>
              <p:nvPr/>
            </p:nvSpPr>
            <p:spPr bwMode="auto">
              <a:xfrm>
                <a:off x="48" y="64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76" name="Freeform 2085"/>
              <p:cNvSpPr>
                <a:spLocks noChangeArrowheads="1"/>
              </p:cNvSpPr>
              <p:nvPr/>
            </p:nvSpPr>
            <p:spPr bwMode="auto">
              <a:xfrm>
                <a:off x="48" y="64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77" name="Freeform 2086"/>
              <p:cNvSpPr>
                <a:spLocks noChangeArrowheads="1"/>
              </p:cNvSpPr>
              <p:nvPr/>
            </p:nvSpPr>
            <p:spPr bwMode="auto">
              <a:xfrm>
                <a:off x="50" y="64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78" name="Freeform 2087"/>
              <p:cNvSpPr>
                <a:spLocks noChangeArrowheads="1"/>
              </p:cNvSpPr>
              <p:nvPr/>
            </p:nvSpPr>
            <p:spPr bwMode="auto">
              <a:xfrm>
                <a:off x="50" y="6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79" name="Freeform 2088"/>
              <p:cNvSpPr>
                <a:spLocks noChangeArrowheads="1"/>
              </p:cNvSpPr>
              <p:nvPr/>
            </p:nvSpPr>
            <p:spPr bwMode="auto">
              <a:xfrm>
                <a:off x="52" y="64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3 w 3"/>
                  <a:gd name="T5" fmla="*/ 0 h 2"/>
                  <a:gd name="T6" fmla="*/ 3 w 3"/>
                  <a:gd name="T7" fmla="*/ 0 h 2"/>
                  <a:gd name="T8" fmla="*/ 3 w 3"/>
                  <a:gd name="T9" fmla="*/ 2 h 2"/>
                  <a:gd name="T10" fmla="*/ 0 w 3"/>
                  <a:gd name="T11" fmla="*/ 2 h 2"/>
                  <a:gd name="T12" fmla="*/ 0 w 3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2"/>
                  <a:gd name="T23" fmla="*/ 3 w 3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80" name="Freeform 2089"/>
              <p:cNvSpPr>
                <a:spLocks noChangeArrowheads="1"/>
              </p:cNvSpPr>
              <p:nvPr/>
            </p:nvSpPr>
            <p:spPr bwMode="auto">
              <a:xfrm>
                <a:off x="55" y="64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  <a:gd name="T14" fmla="*/ 0 w 2"/>
                  <a:gd name="T15" fmla="*/ 2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2"/>
                  <a:gd name="T26" fmla="*/ 2 w 2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81" name="Freeform 2090"/>
              <p:cNvSpPr>
                <a:spLocks noChangeArrowheads="1"/>
              </p:cNvSpPr>
              <p:nvPr/>
            </p:nvSpPr>
            <p:spPr bwMode="auto">
              <a:xfrm>
                <a:off x="55" y="64"/>
                <a:ext cx="4" cy="2"/>
              </a:xfrm>
              <a:custGeom>
                <a:avLst/>
                <a:gdLst>
                  <a:gd name="T0" fmla="*/ 2 w 2"/>
                  <a:gd name="T1" fmla="*/ 2 h 1"/>
                  <a:gd name="T2" fmla="*/ 4 w 2"/>
                  <a:gd name="T3" fmla="*/ 0 h 1"/>
                  <a:gd name="T4" fmla="*/ 4 w 2"/>
                  <a:gd name="T5" fmla="*/ 0 h 1"/>
                  <a:gd name="T6" fmla="*/ 0 w 2"/>
                  <a:gd name="T7" fmla="*/ 2 h 1"/>
                  <a:gd name="T8" fmla="*/ 2 w 2"/>
                  <a:gd name="T9" fmla="*/ 2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82" name="Freeform 2091"/>
              <p:cNvSpPr>
                <a:spLocks noChangeArrowheads="1"/>
              </p:cNvSpPr>
              <p:nvPr/>
            </p:nvSpPr>
            <p:spPr bwMode="auto">
              <a:xfrm>
                <a:off x="57" y="64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0 w 2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"/>
                  <a:gd name="T28" fmla="*/ 0 h 1"/>
                  <a:gd name="T29" fmla="*/ 2 w 2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83" name="Freeform 2092"/>
              <p:cNvSpPr>
                <a:spLocks noChangeArrowheads="1"/>
              </p:cNvSpPr>
              <p:nvPr/>
            </p:nvSpPr>
            <p:spPr bwMode="auto">
              <a:xfrm>
                <a:off x="59" y="64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3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w 3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1"/>
                  <a:gd name="T26" fmla="*/ 3 w 3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84" name="Freeform 2093"/>
              <p:cNvSpPr>
                <a:spLocks noChangeArrowheads="1"/>
              </p:cNvSpPr>
              <p:nvPr/>
            </p:nvSpPr>
            <p:spPr bwMode="auto">
              <a:xfrm>
                <a:off x="62" y="64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2 w 1"/>
                  <a:gd name="T5" fmla="*/ 0 h 1"/>
                  <a:gd name="T6" fmla="*/ 2 w 1"/>
                  <a:gd name="T7" fmla="*/ 0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85" name="Freeform 2094"/>
              <p:cNvSpPr>
                <a:spLocks noChangeArrowheads="1"/>
              </p:cNvSpPr>
              <p:nvPr/>
            </p:nvSpPr>
            <p:spPr bwMode="auto">
              <a:xfrm>
                <a:off x="62" y="64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86" name="Rectangle 2095"/>
              <p:cNvSpPr>
                <a:spLocks noChangeArrowheads="1"/>
              </p:cNvSpPr>
              <p:nvPr/>
            </p:nvSpPr>
            <p:spPr bwMode="auto">
              <a:xfrm>
                <a:off x="62" y="66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87" name="Freeform 2096"/>
              <p:cNvSpPr>
                <a:spLocks noChangeArrowheads="1"/>
              </p:cNvSpPr>
              <p:nvPr/>
            </p:nvSpPr>
            <p:spPr bwMode="auto">
              <a:xfrm>
                <a:off x="62" y="66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88" name="Freeform 2097"/>
              <p:cNvSpPr>
                <a:spLocks noChangeArrowheads="1"/>
              </p:cNvSpPr>
              <p:nvPr/>
            </p:nvSpPr>
            <p:spPr bwMode="auto">
              <a:xfrm>
                <a:off x="62" y="6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89" name="Freeform 2098"/>
              <p:cNvSpPr>
                <a:spLocks noChangeArrowheads="1"/>
              </p:cNvSpPr>
              <p:nvPr/>
            </p:nvSpPr>
            <p:spPr bwMode="auto">
              <a:xfrm>
                <a:off x="59" y="68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90" name="Freeform 2099"/>
              <p:cNvSpPr>
                <a:spLocks noChangeArrowheads="1"/>
              </p:cNvSpPr>
              <p:nvPr/>
            </p:nvSpPr>
            <p:spPr bwMode="auto">
              <a:xfrm>
                <a:off x="59" y="68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3 w 3"/>
                  <a:gd name="T5" fmla="*/ 3 h 3"/>
                  <a:gd name="T6" fmla="*/ 3 w 3"/>
                  <a:gd name="T7" fmla="*/ 3 h 3"/>
                  <a:gd name="T8" fmla="*/ 0 w 3"/>
                  <a:gd name="T9" fmla="*/ 0 h 3"/>
                  <a:gd name="T10" fmla="*/ 0 w 3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3"/>
                  <a:gd name="T20" fmla="*/ 3 w 3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3">
                    <a:moveTo>
                      <a:pt x="0" y="0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91" name="Rectangle 2100"/>
              <p:cNvSpPr>
                <a:spLocks noChangeArrowheads="1"/>
              </p:cNvSpPr>
              <p:nvPr/>
            </p:nvSpPr>
            <p:spPr bwMode="auto">
              <a:xfrm>
                <a:off x="59" y="71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92" name="Freeform 2101"/>
              <p:cNvSpPr>
                <a:spLocks noChangeArrowheads="1"/>
              </p:cNvSpPr>
              <p:nvPr/>
            </p:nvSpPr>
            <p:spPr bwMode="auto">
              <a:xfrm>
                <a:off x="59" y="71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2 h 2"/>
                  <a:gd name="T6" fmla="*/ 0 w 3"/>
                  <a:gd name="T7" fmla="*/ 0 h 2"/>
                  <a:gd name="T8" fmla="*/ 0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93" name="Freeform 2102"/>
              <p:cNvSpPr>
                <a:spLocks noChangeArrowheads="1"/>
              </p:cNvSpPr>
              <p:nvPr/>
            </p:nvSpPr>
            <p:spPr bwMode="auto">
              <a:xfrm>
                <a:off x="59" y="71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0 h 2"/>
                  <a:gd name="T12" fmla="*/ 0 w 1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94" name="Rectangle 2103"/>
              <p:cNvSpPr>
                <a:spLocks noChangeArrowheads="1"/>
              </p:cNvSpPr>
              <p:nvPr/>
            </p:nvSpPr>
            <p:spPr bwMode="auto">
              <a:xfrm>
                <a:off x="59" y="73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95" name="Freeform 2104"/>
              <p:cNvSpPr>
                <a:spLocks noChangeArrowheads="1"/>
              </p:cNvSpPr>
              <p:nvPr/>
            </p:nvSpPr>
            <p:spPr bwMode="auto">
              <a:xfrm>
                <a:off x="57" y="7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96" name="Freeform 2105"/>
              <p:cNvSpPr>
                <a:spLocks noChangeArrowheads="1"/>
              </p:cNvSpPr>
              <p:nvPr/>
            </p:nvSpPr>
            <p:spPr bwMode="auto">
              <a:xfrm>
                <a:off x="57" y="7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97" name="Freeform 2106"/>
              <p:cNvSpPr>
                <a:spLocks noChangeArrowheads="1"/>
              </p:cNvSpPr>
              <p:nvPr/>
            </p:nvSpPr>
            <p:spPr bwMode="auto">
              <a:xfrm>
                <a:off x="57" y="75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98" name="Freeform 2107"/>
              <p:cNvSpPr>
                <a:spLocks noChangeArrowheads="1"/>
              </p:cNvSpPr>
              <p:nvPr/>
            </p:nvSpPr>
            <p:spPr bwMode="auto">
              <a:xfrm>
                <a:off x="57" y="75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0 h 3"/>
                  <a:gd name="T12" fmla="*/ 0 w 1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99" name="Freeform 2108"/>
              <p:cNvSpPr>
                <a:spLocks noChangeArrowheads="1"/>
              </p:cNvSpPr>
              <p:nvPr/>
            </p:nvSpPr>
            <p:spPr bwMode="auto">
              <a:xfrm>
                <a:off x="55" y="7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00" name="Freeform 2109"/>
              <p:cNvSpPr>
                <a:spLocks noChangeArrowheads="1"/>
              </p:cNvSpPr>
              <p:nvPr/>
            </p:nvSpPr>
            <p:spPr bwMode="auto">
              <a:xfrm>
                <a:off x="55" y="78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01" name="Freeform 2110"/>
              <p:cNvSpPr>
                <a:spLocks noChangeArrowheads="1"/>
              </p:cNvSpPr>
              <p:nvPr/>
            </p:nvSpPr>
            <p:spPr bwMode="auto">
              <a:xfrm>
                <a:off x="52" y="11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3 h 3"/>
                  <a:gd name="T8" fmla="*/ 0 w 3"/>
                  <a:gd name="T9" fmla="*/ 0 h 3"/>
                  <a:gd name="T10" fmla="*/ 0 w 3"/>
                  <a:gd name="T11" fmla="*/ 3 h 3"/>
                  <a:gd name="T12" fmla="*/ 0 w 3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3"/>
                  <a:gd name="T23" fmla="*/ 3 w 3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3">
                    <a:moveTo>
                      <a:pt x="0" y="3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02" name="Freeform 2111"/>
              <p:cNvSpPr>
                <a:spLocks noChangeArrowheads="1"/>
              </p:cNvSpPr>
              <p:nvPr/>
            </p:nvSpPr>
            <p:spPr bwMode="auto">
              <a:xfrm>
                <a:off x="52" y="14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"/>
                  <a:gd name="T23" fmla="*/ 3 w 3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03" name="Freeform 2112"/>
              <p:cNvSpPr>
                <a:spLocks noChangeArrowheads="1"/>
              </p:cNvSpPr>
              <p:nvPr/>
            </p:nvSpPr>
            <p:spPr bwMode="auto">
              <a:xfrm>
                <a:off x="52" y="14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0 h 2"/>
                  <a:gd name="T6" fmla="*/ 0 w 3"/>
                  <a:gd name="T7" fmla="*/ 0 h 2"/>
                  <a:gd name="T8" fmla="*/ 0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04" name="Rectangle 2113"/>
              <p:cNvSpPr>
                <a:spLocks noChangeArrowheads="1"/>
              </p:cNvSpPr>
              <p:nvPr/>
            </p:nvSpPr>
            <p:spPr bwMode="auto">
              <a:xfrm>
                <a:off x="57" y="21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05" name="Freeform 2114"/>
              <p:cNvSpPr>
                <a:spLocks noChangeArrowheads="1"/>
              </p:cNvSpPr>
              <p:nvPr/>
            </p:nvSpPr>
            <p:spPr bwMode="auto">
              <a:xfrm>
                <a:off x="57" y="2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2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06" name="Freeform 2115"/>
              <p:cNvSpPr>
                <a:spLocks noChangeArrowheads="1"/>
              </p:cNvSpPr>
              <p:nvPr/>
            </p:nvSpPr>
            <p:spPr bwMode="auto">
              <a:xfrm>
                <a:off x="57" y="2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2 h 1"/>
                  <a:gd name="T4" fmla="*/ 2 w 1"/>
                  <a:gd name="T5" fmla="*/ 2 h 1"/>
                  <a:gd name="T6" fmla="*/ 2 w 1"/>
                  <a:gd name="T7" fmla="*/ 0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07" name="Freeform 2116"/>
              <p:cNvSpPr>
                <a:spLocks noChangeArrowheads="1"/>
              </p:cNvSpPr>
              <p:nvPr/>
            </p:nvSpPr>
            <p:spPr bwMode="auto">
              <a:xfrm>
                <a:off x="59" y="23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0 h 3"/>
                  <a:gd name="T10" fmla="*/ 0 w 1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3"/>
                  <a:gd name="T20" fmla="*/ 1 w 1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08" name="Freeform 2117"/>
              <p:cNvSpPr>
                <a:spLocks noChangeArrowheads="1"/>
              </p:cNvSpPr>
              <p:nvPr/>
            </p:nvSpPr>
            <p:spPr bwMode="auto">
              <a:xfrm>
                <a:off x="59" y="23"/>
                <a:ext cx="1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3 h 1"/>
                  <a:gd name="T4" fmla="*/ 0 w 1"/>
                  <a:gd name="T5" fmla="*/ 3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09" name="Freeform 2118"/>
              <p:cNvSpPr>
                <a:spLocks noChangeArrowheads="1"/>
              </p:cNvSpPr>
              <p:nvPr/>
            </p:nvSpPr>
            <p:spPr bwMode="auto">
              <a:xfrm>
                <a:off x="59" y="26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3 w 1"/>
                  <a:gd name="T5" fmla="*/ 2 h 1"/>
                  <a:gd name="T6" fmla="*/ 3 w 1"/>
                  <a:gd name="T7" fmla="*/ 2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10" name="Freeform 2119"/>
              <p:cNvSpPr>
                <a:spLocks noChangeArrowheads="1"/>
              </p:cNvSpPr>
              <p:nvPr/>
            </p:nvSpPr>
            <p:spPr bwMode="auto">
              <a:xfrm>
                <a:off x="59" y="2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11" name="Freeform 2120"/>
              <p:cNvSpPr>
                <a:spLocks noChangeArrowheads="1"/>
              </p:cNvSpPr>
              <p:nvPr/>
            </p:nvSpPr>
            <p:spPr bwMode="auto">
              <a:xfrm>
                <a:off x="62" y="2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2 h 1"/>
                  <a:gd name="T4" fmla="*/ 2 w 1"/>
                  <a:gd name="T5" fmla="*/ 2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12" name="Freeform 2121"/>
              <p:cNvSpPr>
                <a:spLocks noChangeArrowheads="1"/>
              </p:cNvSpPr>
              <p:nvPr/>
            </p:nvSpPr>
            <p:spPr bwMode="auto">
              <a:xfrm>
                <a:off x="62" y="30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13" name="Freeform 2122"/>
              <p:cNvSpPr>
                <a:spLocks noChangeArrowheads="1"/>
              </p:cNvSpPr>
              <p:nvPr/>
            </p:nvSpPr>
            <p:spPr bwMode="auto">
              <a:xfrm>
                <a:off x="64" y="30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0 h 3"/>
                  <a:gd name="T10" fmla="*/ 0 w 1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3"/>
                  <a:gd name="T20" fmla="*/ 1 w 1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14" name="Rectangle 2123"/>
              <p:cNvSpPr>
                <a:spLocks noChangeArrowheads="1"/>
              </p:cNvSpPr>
              <p:nvPr/>
            </p:nvSpPr>
            <p:spPr bwMode="auto">
              <a:xfrm>
                <a:off x="64" y="33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15" name="Freeform 2124"/>
              <p:cNvSpPr>
                <a:spLocks noChangeArrowheads="1"/>
              </p:cNvSpPr>
              <p:nvPr/>
            </p:nvSpPr>
            <p:spPr bwMode="auto">
              <a:xfrm>
                <a:off x="67" y="37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3 h 1"/>
                  <a:gd name="T4" fmla="*/ 2 w 1"/>
                  <a:gd name="T5" fmla="*/ 3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16" name="Freeform 2125"/>
              <p:cNvSpPr>
                <a:spLocks noChangeArrowheads="1"/>
              </p:cNvSpPr>
              <p:nvPr/>
            </p:nvSpPr>
            <p:spPr bwMode="auto">
              <a:xfrm>
                <a:off x="67" y="40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17" name="Freeform 2126"/>
              <p:cNvSpPr>
                <a:spLocks noChangeArrowheads="1"/>
              </p:cNvSpPr>
              <p:nvPr/>
            </p:nvSpPr>
            <p:spPr bwMode="auto">
              <a:xfrm>
                <a:off x="67" y="42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18" name="Freeform 2127"/>
              <p:cNvSpPr>
                <a:spLocks noChangeArrowheads="1"/>
              </p:cNvSpPr>
              <p:nvPr/>
            </p:nvSpPr>
            <p:spPr bwMode="auto">
              <a:xfrm>
                <a:off x="67" y="42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19" name="Freeform 2128"/>
              <p:cNvSpPr>
                <a:spLocks noChangeArrowheads="1"/>
              </p:cNvSpPr>
              <p:nvPr/>
            </p:nvSpPr>
            <p:spPr bwMode="auto">
              <a:xfrm>
                <a:off x="69" y="45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20" name="Freeform 2129"/>
              <p:cNvSpPr>
                <a:spLocks noChangeArrowheads="1"/>
              </p:cNvSpPr>
              <p:nvPr/>
            </p:nvSpPr>
            <p:spPr bwMode="auto">
              <a:xfrm>
                <a:off x="69" y="45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21" name="Freeform 2130"/>
              <p:cNvSpPr>
                <a:spLocks noChangeArrowheads="1"/>
              </p:cNvSpPr>
              <p:nvPr/>
            </p:nvSpPr>
            <p:spPr bwMode="auto">
              <a:xfrm>
                <a:off x="69" y="47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22" name="Freeform 2131"/>
              <p:cNvSpPr>
                <a:spLocks noChangeArrowheads="1"/>
              </p:cNvSpPr>
              <p:nvPr/>
            </p:nvSpPr>
            <p:spPr bwMode="auto">
              <a:xfrm>
                <a:off x="67" y="49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23" name="Freeform 2132"/>
              <p:cNvSpPr>
                <a:spLocks noChangeArrowheads="1"/>
              </p:cNvSpPr>
              <p:nvPr/>
            </p:nvSpPr>
            <p:spPr bwMode="auto">
              <a:xfrm>
                <a:off x="67" y="49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24" name="Freeform 2133"/>
              <p:cNvSpPr>
                <a:spLocks noChangeArrowheads="1"/>
              </p:cNvSpPr>
              <p:nvPr/>
            </p:nvSpPr>
            <p:spPr bwMode="auto">
              <a:xfrm>
                <a:off x="67" y="5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25" name="Freeform 2134"/>
              <p:cNvSpPr>
                <a:spLocks noChangeArrowheads="1"/>
              </p:cNvSpPr>
              <p:nvPr/>
            </p:nvSpPr>
            <p:spPr bwMode="auto">
              <a:xfrm>
                <a:off x="67" y="5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0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26" name="Freeform 2135"/>
              <p:cNvSpPr>
                <a:spLocks noChangeArrowheads="1"/>
              </p:cNvSpPr>
              <p:nvPr/>
            </p:nvSpPr>
            <p:spPr bwMode="auto">
              <a:xfrm>
                <a:off x="67" y="5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0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27" name="Freeform 2136"/>
              <p:cNvSpPr>
                <a:spLocks noChangeArrowheads="1"/>
              </p:cNvSpPr>
              <p:nvPr/>
            </p:nvSpPr>
            <p:spPr bwMode="auto">
              <a:xfrm>
                <a:off x="67" y="56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0 h 3"/>
                  <a:gd name="T10" fmla="*/ 0 w 1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3"/>
                  <a:gd name="T20" fmla="*/ 1 w 1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28" name="Rectangle 2137"/>
              <p:cNvSpPr>
                <a:spLocks noChangeArrowheads="1"/>
              </p:cNvSpPr>
              <p:nvPr/>
            </p:nvSpPr>
            <p:spPr bwMode="auto">
              <a:xfrm>
                <a:off x="67" y="56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29" name="Rectangle 2138"/>
              <p:cNvSpPr>
                <a:spLocks noChangeArrowheads="1"/>
              </p:cNvSpPr>
              <p:nvPr/>
            </p:nvSpPr>
            <p:spPr bwMode="auto">
              <a:xfrm>
                <a:off x="67" y="59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30" name="Freeform 2139"/>
              <p:cNvSpPr>
                <a:spLocks noChangeArrowheads="1"/>
              </p:cNvSpPr>
              <p:nvPr/>
            </p:nvSpPr>
            <p:spPr bwMode="auto">
              <a:xfrm>
                <a:off x="40" y="4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3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"/>
                  <a:gd name="T23" fmla="*/ 3 w 3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31" name="Freeform 2140"/>
              <p:cNvSpPr>
                <a:spLocks noChangeArrowheads="1"/>
              </p:cNvSpPr>
              <p:nvPr/>
            </p:nvSpPr>
            <p:spPr bwMode="auto">
              <a:xfrm>
                <a:off x="40" y="4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0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3"/>
                  <a:gd name="T20" fmla="*/ 3 w 3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3">
                    <a:moveTo>
                      <a:pt x="0" y="0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32" name="Freeform 2141"/>
              <p:cNvSpPr>
                <a:spLocks noChangeArrowheads="1"/>
              </p:cNvSpPr>
              <p:nvPr/>
            </p:nvSpPr>
            <p:spPr bwMode="auto">
              <a:xfrm>
                <a:off x="43" y="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33" name="Freeform 2142"/>
              <p:cNvSpPr>
                <a:spLocks noChangeArrowheads="1"/>
              </p:cNvSpPr>
              <p:nvPr/>
            </p:nvSpPr>
            <p:spPr bwMode="auto">
              <a:xfrm>
                <a:off x="45" y="7"/>
                <a:ext cx="3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3 w 1"/>
                  <a:gd name="T5" fmla="*/ 0 h 1"/>
                  <a:gd name="T6" fmla="*/ 3 w 1"/>
                  <a:gd name="T7" fmla="*/ 0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34" name="Freeform 2143"/>
              <p:cNvSpPr>
                <a:spLocks noChangeArrowheads="1"/>
              </p:cNvSpPr>
              <p:nvPr/>
            </p:nvSpPr>
            <p:spPr bwMode="auto">
              <a:xfrm>
                <a:off x="45" y="7"/>
                <a:ext cx="3" cy="2"/>
              </a:xfrm>
              <a:custGeom>
                <a:avLst/>
                <a:gdLst>
                  <a:gd name="T0" fmla="*/ 0 w 1"/>
                  <a:gd name="T1" fmla="*/ 2 h 1"/>
                  <a:gd name="T2" fmla="*/ 3 w 1"/>
                  <a:gd name="T3" fmla="*/ 2 h 1"/>
                  <a:gd name="T4" fmla="*/ 3 w 1"/>
                  <a:gd name="T5" fmla="*/ 2 h 1"/>
                  <a:gd name="T6" fmla="*/ 3 w 1"/>
                  <a:gd name="T7" fmla="*/ 0 h 1"/>
                  <a:gd name="T8" fmla="*/ 0 w 1"/>
                  <a:gd name="T9" fmla="*/ 2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35" name="Freeform 2144"/>
              <p:cNvSpPr>
                <a:spLocks noChangeArrowheads="1"/>
              </p:cNvSpPr>
              <p:nvPr/>
            </p:nvSpPr>
            <p:spPr bwMode="auto">
              <a:xfrm>
                <a:off x="45" y="9"/>
                <a:ext cx="5" cy="1"/>
              </a:xfrm>
              <a:custGeom>
                <a:avLst/>
                <a:gdLst>
                  <a:gd name="T0" fmla="*/ 3 w 2"/>
                  <a:gd name="T1" fmla="*/ 0 h 1"/>
                  <a:gd name="T2" fmla="*/ 3 w 2"/>
                  <a:gd name="T3" fmla="*/ 0 h 1"/>
                  <a:gd name="T4" fmla="*/ 5 w 2"/>
                  <a:gd name="T5" fmla="*/ 0 h 1"/>
                  <a:gd name="T6" fmla="*/ 5 w 2"/>
                  <a:gd name="T7" fmla="*/ 0 h 1"/>
                  <a:gd name="T8" fmla="*/ 0 w 2"/>
                  <a:gd name="T9" fmla="*/ 0 h 1"/>
                  <a:gd name="T10" fmla="*/ 3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36" name="Freeform 2145"/>
              <p:cNvSpPr>
                <a:spLocks noChangeArrowheads="1"/>
              </p:cNvSpPr>
              <p:nvPr/>
            </p:nvSpPr>
            <p:spPr bwMode="auto">
              <a:xfrm>
                <a:off x="48" y="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2 w 1"/>
                  <a:gd name="T5" fmla="*/ 2 h 1"/>
                  <a:gd name="T6" fmla="*/ 2 w 1"/>
                  <a:gd name="T7" fmla="*/ 2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37" name="Freeform 2146"/>
              <p:cNvSpPr>
                <a:spLocks noChangeArrowheads="1"/>
              </p:cNvSpPr>
              <p:nvPr/>
            </p:nvSpPr>
            <p:spPr bwMode="auto">
              <a:xfrm>
                <a:off x="29" y="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2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38" name="Freeform 2147"/>
              <p:cNvSpPr>
                <a:spLocks noChangeArrowheads="1"/>
              </p:cNvSpPr>
              <p:nvPr/>
            </p:nvSpPr>
            <p:spPr bwMode="auto">
              <a:xfrm>
                <a:off x="31" y="2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39" name="Freeform 2148"/>
              <p:cNvSpPr>
                <a:spLocks noChangeArrowheads="1"/>
              </p:cNvSpPr>
              <p:nvPr/>
            </p:nvSpPr>
            <p:spPr bwMode="auto">
              <a:xfrm>
                <a:off x="31" y="2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40" name="Freeform 2149"/>
              <p:cNvSpPr>
                <a:spLocks noChangeArrowheads="1"/>
              </p:cNvSpPr>
              <p:nvPr/>
            </p:nvSpPr>
            <p:spPr bwMode="auto">
              <a:xfrm>
                <a:off x="33" y="2"/>
                <a:ext cx="3" cy="2"/>
              </a:xfrm>
              <a:custGeom>
                <a:avLst/>
                <a:gdLst>
                  <a:gd name="T0" fmla="*/ 0 w 1"/>
                  <a:gd name="T1" fmla="*/ 2 h 1"/>
                  <a:gd name="T2" fmla="*/ 3 w 1"/>
                  <a:gd name="T3" fmla="*/ 0 h 1"/>
                  <a:gd name="T4" fmla="*/ 3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2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41" name="Freeform 2150"/>
              <p:cNvSpPr>
                <a:spLocks noChangeArrowheads="1"/>
              </p:cNvSpPr>
              <p:nvPr/>
            </p:nvSpPr>
            <p:spPr bwMode="auto">
              <a:xfrm>
                <a:off x="33" y="2"/>
                <a:ext cx="5" cy="2"/>
              </a:xfrm>
              <a:custGeom>
                <a:avLst/>
                <a:gdLst>
                  <a:gd name="T0" fmla="*/ 0 w 2"/>
                  <a:gd name="T1" fmla="*/ 2 h 1"/>
                  <a:gd name="T2" fmla="*/ 3 w 2"/>
                  <a:gd name="T3" fmla="*/ 0 h 1"/>
                  <a:gd name="T4" fmla="*/ 5 w 2"/>
                  <a:gd name="T5" fmla="*/ 0 h 1"/>
                  <a:gd name="T6" fmla="*/ 5 w 2"/>
                  <a:gd name="T7" fmla="*/ 0 h 1"/>
                  <a:gd name="T8" fmla="*/ 0 w 2"/>
                  <a:gd name="T9" fmla="*/ 2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42" name="Freeform 2151"/>
              <p:cNvSpPr>
                <a:spLocks noChangeArrowheads="1"/>
              </p:cNvSpPr>
              <p:nvPr/>
            </p:nvSpPr>
            <p:spPr bwMode="auto">
              <a:xfrm>
                <a:off x="36" y="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2 h 2"/>
                  <a:gd name="T12" fmla="*/ 0 w 2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43" name="Freeform 2152"/>
              <p:cNvSpPr>
                <a:spLocks noChangeArrowheads="1"/>
              </p:cNvSpPr>
              <p:nvPr/>
            </p:nvSpPr>
            <p:spPr bwMode="auto">
              <a:xfrm>
                <a:off x="38" y="2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2 h 1"/>
                  <a:gd name="T4" fmla="*/ 2 w 1"/>
                  <a:gd name="T5" fmla="*/ 2 h 1"/>
                  <a:gd name="T6" fmla="*/ 0 w 1"/>
                  <a:gd name="T7" fmla="*/ 2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44" name="Rectangle 2153"/>
              <p:cNvSpPr>
                <a:spLocks noChangeArrowheads="1"/>
              </p:cNvSpPr>
              <p:nvPr/>
            </p:nvSpPr>
            <p:spPr bwMode="auto">
              <a:xfrm>
                <a:off x="38" y="4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45" name="Freeform 2154"/>
              <p:cNvSpPr>
                <a:spLocks noChangeArrowheads="1"/>
              </p:cNvSpPr>
              <p:nvPr/>
            </p:nvSpPr>
            <p:spPr bwMode="auto">
              <a:xfrm>
                <a:off x="12" y="2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46" name="Freeform 2155"/>
              <p:cNvSpPr>
                <a:spLocks noChangeArrowheads="1"/>
              </p:cNvSpPr>
              <p:nvPr/>
            </p:nvSpPr>
            <p:spPr bwMode="auto">
              <a:xfrm>
                <a:off x="10" y="2"/>
                <a:ext cx="4" cy="1"/>
              </a:xfrm>
              <a:custGeom>
                <a:avLst/>
                <a:gdLst>
                  <a:gd name="T0" fmla="*/ 4 w 4"/>
                  <a:gd name="T1" fmla="*/ 0 h 1"/>
                  <a:gd name="T2" fmla="*/ 2 w 4"/>
                  <a:gd name="T3" fmla="*/ 0 h 1"/>
                  <a:gd name="T4" fmla="*/ 0 w 4"/>
                  <a:gd name="T5" fmla="*/ 0 h 1"/>
                  <a:gd name="T6" fmla="*/ 0 w 4"/>
                  <a:gd name="T7" fmla="*/ 0 h 1"/>
                  <a:gd name="T8" fmla="*/ 2 w 4"/>
                  <a:gd name="T9" fmla="*/ 0 h 1"/>
                  <a:gd name="T10" fmla="*/ 4 w 4"/>
                  <a:gd name="T11" fmla="*/ 0 h 1"/>
                  <a:gd name="T12" fmla="*/ 4 w 4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1"/>
                  <a:gd name="T23" fmla="*/ 4 w 4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1">
                    <a:moveTo>
                      <a:pt x="4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47" name="Freeform 2156"/>
              <p:cNvSpPr>
                <a:spLocks noChangeArrowheads="1"/>
              </p:cNvSpPr>
              <p:nvPr/>
            </p:nvSpPr>
            <p:spPr bwMode="auto">
              <a:xfrm>
                <a:off x="10" y="2"/>
                <a:ext cx="2" cy="1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2 w 1"/>
                  <a:gd name="T7" fmla="*/ 0 h 1"/>
                  <a:gd name="T8" fmla="*/ 2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48" name="Freeform 2157"/>
              <p:cNvSpPr>
                <a:spLocks noChangeArrowheads="1"/>
              </p:cNvSpPr>
              <p:nvPr/>
            </p:nvSpPr>
            <p:spPr bwMode="auto">
              <a:xfrm>
                <a:off x="7" y="2"/>
                <a:ext cx="5" cy="2"/>
              </a:xfrm>
              <a:custGeom>
                <a:avLst/>
                <a:gdLst>
                  <a:gd name="T0" fmla="*/ 5 w 2"/>
                  <a:gd name="T1" fmla="*/ 2 h 1"/>
                  <a:gd name="T2" fmla="*/ 0 w 2"/>
                  <a:gd name="T3" fmla="*/ 2 h 1"/>
                  <a:gd name="T4" fmla="*/ 0 w 2"/>
                  <a:gd name="T5" fmla="*/ 2 h 1"/>
                  <a:gd name="T6" fmla="*/ 5 w 2"/>
                  <a:gd name="T7" fmla="*/ 2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49" name="Freeform 2158"/>
              <p:cNvSpPr>
                <a:spLocks noChangeArrowheads="1"/>
              </p:cNvSpPr>
              <p:nvPr/>
            </p:nvSpPr>
            <p:spPr bwMode="auto">
              <a:xfrm>
                <a:off x="7" y="4"/>
                <a:ext cx="3" cy="1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3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50" name="Freeform 2159"/>
              <p:cNvSpPr>
                <a:spLocks noChangeArrowheads="1"/>
              </p:cNvSpPr>
              <p:nvPr/>
            </p:nvSpPr>
            <p:spPr bwMode="auto">
              <a:xfrm>
                <a:off x="5" y="4"/>
                <a:ext cx="5" cy="1"/>
              </a:xfrm>
              <a:custGeom>
                <a:avLst/>
                <a:gdLst>
                  <a:gd name="T0" fmla="*/ 5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5 w 2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51" name="Freeform 2160"/>
              <p:cNvSpPr>
                <a:spLocks noChangeArrowheads="1"/>
              </p:cNvSpPr>
              <p:nvPr/>
            </p:nvSpPr>
            <p:spPr bwMode="auto">
              <a:xfrm>
                <a:off x="5" y="4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0 w 2"/>
                  <a:gd name="T9" fmla="*/ 3 h 3"/>
                  <a:gd name="T10" fmla="*/ 2 w 2"/>
                  <a:gd name="T11" fmla="*/ 3 h 3"/>
                  <a:gd name="T12" fmla="*/ 2 w 2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3"/>
                  <a:gd name="T23" fmla="*/ 2 w 2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52" name="Freeform 2161"/>
              <p:cNvSpPr>
                <a:spLocks noChangeArrowheads="1"/>
              </p:cNvSpPr>
              <p:nvPr/>
            </p:nvSpPr>
            <p:spPr bwMode="auto">
              <a:xfrm>
                <a:off x="3" y="7"/>
                <a:ext cx="4" cy="1"/>
              </a:xfrm>
              <a:custGeom>
                <a:avLst/>
                <a:gdLst>
                  <a:gd name="T0" fmla="*/ 4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4 w 2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53" name="Freeform 2162"/>
              <p:cNvSpPr>
                <a:spLocks noChangeArrowheads="1"/>
              </p:cNvSpPr>
              <p:nvPr/>
            </p:nvSpPr>
            <p:spPr bwMode="auto">
              <a:xfrm>
                <a:off x="3" y="7"/>
                <a:ext cx="2" cy="1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2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54" name="Freeform 2163"/>
              <p:cNvSpPr>
                <a:spLocks noChangeArrowheads="1"/>
              </p:cNvSpPr>
              <p:nvPr/>
            </p:nvSpPr>
            <p:spPr bwMode="auto">
              <a:xfrm>
                <a:off x="0" y="7"/>
                <a:ext cx="5" cy="2"/>
              </a:xfrm>
              <a:custGeom>
                <a:avLst/>
                <a:gdLst>
                  <a:gd name="T0" fmla="*/ 5 w 2"/>
                  <a:gd name="T1" fmla="*/ 2 h 1"/>
                  <a:gd name="T2" fmla="*/ 3 w 2"/>
                  <a:gd name="T3" fmla="*/ 2 h 1"/>
                  <a:gd name="T4" fmla="*/ 3 w 2"/>
                  <a:gd name="T5" fmla="*/ 2 h 1"/>
                  <a:gd name="T6" fmla="*/ 5 w 2"/>
                  <a:gd name="T7" fmla="*/ 2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55" name="Freeform 2164"/>
              <p:cNvSpPr>
                <a:spLocks noChangeArrowheads="1"/>
              </p:cNvSpPr>
              <p:nvPr/>
            </p:nvSpPr>
            <p:spPr bwMode="auto">
              <a:xfrm>
                <a:off x="0" y="9"/>
                <a:ext cx="3" cy="1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0 h 1"/>
                  <a:gd name="T4" fmla="*/ 3 w 1"/>
                  <a:gd name="T5" fmla="*/ 0 h 1"/>
                  <a:gd name="T6" fmla="*/ 3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56" name="Freeform 2165"/>
              <p:cNvSpPr>
                <a:spLocks noChangeArrowheads="1"/>
              </p:cNvSpPr>
              <p:nvPr/>
            </p:nvSpPr>
            <p:spPr bwMode="auto">
              <a:xfrm>
                <a:off x="0" y="9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3 w 3"/>
                  <a:gd name="T7" fmla="*/ 0 h 2"/>
                  <a:gd name="T8" fmla="*/ 3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57" name="Freeform 2166"/>
              <p:cNvSpPr>
                <a:spLocks noChangeArrowheads="1"/>
              </p:cNvSpPr>
              <p:nvPr/>
            </p:nvSpPr>
            <p:spPr bwMode="auto">
              <a:xfrm>
                <a:off x="0" y="1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3 w 3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"/>
                  <a:gd name="T23" fmla="*/ 3 w 3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58" name="Freeform 2167"/>
              <p:cNvSpPr>
                <a:spLocks noChangeArrowheads="1"/>
              </p:cNvSpPr>
              <p:nvPr/>
            </p:nvSpPr>
            <p:spPr bwMode="auto">
              <a:xfrm>
                <a:off x="0" y="1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59" name="Freeform 2168"/>
              <p:cNvSpPr>
                <a:spLocks noChangeArrowheads="1"/>
              </p:cNvSpPr>
              <p:nvPr/>
            </p:nvSpPr>
            <p:spPr bwMode="auto">
              <a:xfrm>
                <a:off x="3" y="11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0 w 2"/>
                  <a:gd name="T7" fmla="*/ 3 h 3"/>
                  <a:gd name="T8" fmla="*/ 0 w 2"/>
                  <a:gd name="T9" fmla="*/ 3 h 3"/>
                  <a:gd name="T10" fmla="*/ 2 w 2"/>
                  <a:gd name="T11" fmla="*/ 0 h 3"/>
                  <a:gd name="T12" fmla="*/ 2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3"/>
                  <a:gd name="T23" fmla="*/ 2 w 2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60" name="Freeform 2169"/>
              <p:cNvSpPr>
                <a:spLocks noChangeArrowheads="1"/>
              </p:cNvSpPr>
              <p:nvPr/>
            </p:nvSpPr>
            <p:spPr bwMode="auto">
              <a:xfrm>
                <a:off x="3" y="14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61" name="Freeform 2170"/>
              <p:cNvSpPr>
                <a:spLocks noChangeArrowheads="1"/>
              </p:cNvSpPr>
              <p:nvPr/>
            </p:nvSpPr>
            <p:spPr bwMode="auto">
              <a:xfrm>
                <a:off x="5" y="1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62" name="Freeform 2171"/>
              <p:cNvSpPr>
                <a:spLocks noChangeArrowheads="1"/>
              </p:cNvSpPr>
              <p:nvPr/>
            </p:nvSpPr>
            <p:spPr bwMode="auto">
              <a:xfrm>
                <a:off x="3" y="1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63" name="Freeform 2172"/>
              <p:cNvSpPr>
                <a:spLocks noChangeArrowheads="1"/>
              </p:cNvSpPr>
              <p:nvPr/>
            </p:nvSpPr>
            <p:spPr bwMode="auto">
              <a:xfrm>
                <a:off x="3" y="16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3 h 1"/>
                  <a:gd name="T4" fmla="*/ 0 w 1"/>
                  <a:gd name="T5" fmla="*/ 3 h 1"/>
                  <a:gd name="T6" fmla="*/ 2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64" name="Rectangle 2173"/>
              <p:cNvSpPr>
                <a:spLocks noChangeArrowheads="1"/>
              </p:cNvSpPr>
              <p:nvPr/>
            </p:nvSpPr>
            <p:spPr bwMode="auto">
              <a:xfrm>
                <a:off x="3" y="19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65" name="Freeform 2174"/>
              <p:cNvSpPr>
                <a:spLocks noChangeArrowheads="1"/>
              </p:cNvSpPr>
              <p:nvPr/>
            </p:nvSpPr>
            <p:spPr bwMode="auto">
              <a:xfrm>
                <a:off x="3" y="1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66" name="Freeform 2175"/>
              <p:cNvSpPr>
                <a:spLocks noChangeArrowheads="1"/>
              </p:cNvSpPr>
              <p:nvPr/>
            </p:nvSpPr>
            <p:spPr bwMode="auto">
              <a:xfrm>
                <a:off x="5" y="21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0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67" name="Freeform 2176"/>
              <p:cNvSpPr>
                <a:spLocks noChangeArrowheads="1"/>
              </p:cNvSpPr>
              <p:nvPr/>
            </p:nvSpPr>
            <p:spPr bwMode="auto">
              <a:xfrm>
                <a:off x="5" y="23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0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68" name="Freeform 2177"/>
              <p:cNvSpPr>
                <a:spLocks noChangeArrowheads="1"/>
              </p:cNvSpPr>
              <p:nvPr/>
            </p:nvSpPr>
            <p:spPr bwMode="auto">
              <a:xfrm>
                <a:off x="5" y="23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0 w 2"/>
                  <a:gd name="T9" fmla="*/ 3 h 3"/>
                  <a:gd name="T10" fmla="*/ 2 w 2"/>
                  <a:gd name="T11" fmla="*/ 0 h 3"/>
                  <a:gd name="T12" fmla="*/ 2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3"/>
                  <a:gd name="T23" fmla="*/ 2 w 2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69" name="Freeform 2178"/>
              <p:cNvSpPr>
                <a:spLocks noChangeArrowheads="1"/>
              </p:cNvSpPr>
              <p:nvPr/>
            </p:nvSpPr>
            <p:spPr bwMode="auto">
              <a:xfrm>
                <a:off x="5" y="23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3 h 3"/>
                  <a:gd name="T12" fmla="*/ 2 w 2"/>
                  <a:gd name="T13" fmla="*/ 3 h 3"/>
                  <a:gd name="T14" fmla="*/ 2 w 2"/>
                  <a:gd name="T15" fmla="*/ 0 h 3"/>
                  <a:gd name="T16" fmla="*/ 2 w 2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"/>
                  <a:gd name="T28" fmla="*/ 0 h 3"/>
                  <a:gd name="T29" fmla="*/ 2 w 2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" h="3">
                    <a:moveTo>
                      <a:pt x="2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70" name="Freeform 2179"/>
              <p:cNvSpPr>
                <a:spLocks noChangeArrowheads="1"/>
              </p:cNvSpPr>
              <p:nvPr/>
            </p:nvSpPr>
            <p:spPr bwMode="auto">
              <a:xfrm>
                <a:off x="7" y="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71" name="Rectangle 2180"/>
              <p:cNvSpPr>
                <a:spLocks noChangeArrowheads="1"/>
              </p:cNvSpPr>
              <p:nvPr/>
            </p:nvSpPr>
            <p:spPr bwMode="auto">
              <a:xfrm>
                <a:off x="7" y="23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72" name="Rectangle 2181"/>
              <p:cNvSpPr>
                <a:spLocks noChangeArrowheads="1"/>
              </p:cNvSpPr>
              <p:nvPr/>
            </p:nvSpPr>
            <p:spPr bwMode="auto">
              <a:xfrm>
                <a:off x="10" y="23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73" name="Rectangle 2182"/>
              <p:cNvSpPr>
                <a:spLocks noChangeArrowheads="1"/>
              </p:cNvSpPr>
              <p:nvPr/>
            </p:nvSpPr>
            <p:spPr bwMode="auto">
              <a:xfrm>
                <a:off x="17" y="0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74" name="Freeform 2183"/>
              <p:cNvSpPr>
                <a:spLocks noChangeArrowheads="1"/>
              </p:cNvSpPr>
              <p:nvPr/>
            </p:nvSpPr>
            <p:spPr bwMode="auto">
              <a:xfrm>
                <a:off x="12" y="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75" name="Rectangle 2184"/>
              <p:cNvSpPr>
                <a:spLocks noChangeArrowheads="1"/>
              </p:cNvSpPr>
              <p:nvPr/>
            </p:nvSpPr>
            <p:spPr bwMode="auto">
              <a:xfrm>
                <a:off x="26" y="0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76" name="Rectangle 2185"/>
              <p:cNvSpPr>
                <a:spLocks noChangeArrowheads="1"/>
              </p:cNvSpPr>
              <p:nvPr/>
            </p:nvSpPr>
            <p:spPr bwMode="auto">
              <a:xfrm>
                <a:off x="26" y="0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77" name="Freeform 2186"/>
              <p:cNvSpPr>
                <a:spLocks noChangeArrowheads="1"/>
              </p:cNvSpPr>
              <p:nvPr/>
            </p:nvSpPr>
            <p:spPr bwMode="auto">
              <a:xfrm>
                <a:off x="31" y="7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0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78" name="Rectangle 2187"/>
              <p:cNvSpPr>
                <a:spLocks noChangeArrowheads="1"/>
              </p:cNvSpPr>
              <p:nvPr/>
            </p:nvSpPr>
            <p:spPr bwMode="auto">
              <a:xfrm>
                <a:off x="33" y="7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79" name="Freeform 2188"/>
              <p:cNvSpPr>
                <a:spLocks noChangeArrowheads="1"/>
              </p:cNvSpPr>
              <p:nvPr/>
            </p:nvSpPr>
            <p:spPr bwMode="auto">
              <a:xfrm>
                <a:off x="33" y="7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80" name="Freeform 2189"/>
              <p:cNvSpPr>
                <a:spLocks noChangeArrowheads="1"/>
              </p:cNvSpPr>
              <p:nvPr/>
            </p:nvSpPr>
            <p:spPr bwMode="auto">
              <a:xfrm>
                <a:off x="36" y="7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81" name="Freeform 2190"/>
              <p:cNvSpPr>
                <a:spLocks noChangeArrowheads="1"/>
              </p:cNvSpPr>
              <p:nvPr/>
            </p:nvSpPr>
            <p:spPr bwMode="auto">
              <a:xfrm>
                <a:off x="36" y="7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2"/>
                  <a:gd name="T26" fmla="*/ 2 w 2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82" name="Rectangle 2191"/>
              <p:cNvSpPr>
                <a:spLocks noChangeArrowheads="1"/>
              </p:cNvSpPr>
              <p:nvPr/>
            </p:nvSpPr>
            <p:spPr bwMode="auto">
              <a:xfrm>
                <a:off x="38" y="9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83" name="Rectangle 2192"/>
              <p:cNvSpPr>
                <a:spLocks noChangeArrowheads="1"/>
              </p:cNvSpPr>
              <p:nvPr/>
            </p:nvSpPr>
            <p:spPr bwMode="auto">
              <a:xfrm>
                <a:off x="38" y="9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84" name="Freeform 2193"/>
              <p:cNvSpPr>
                <a:spLocks noChangeArrowheads="1"/>
              </p:cNvSpPr>
              <p:nvPr/>
            </p:nvSpPr>
            <p:spPr bwMode="auto">
              <a:xfrm>
                <a:off x="40" y="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0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85" name="Freeform 2194"/>
              <p:cNvSpPr>
                <a:spLocks noChangeArrowheads="1"/>
              </p:cNvSpPr>
              <p:nvPr/>
            </p:nvSpPr>
            <p:spPr bwMode="auto">
              <a:xfrm>
                <a:off x="38" y="11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3 h 1"/>
                  <a:gd name="T4" fmla="*/ 2 w 1"/>
                  <a:gd name="T5" fmla="*/ 0 h 1"/>
                  <a:gd name="T6" fmla="*/ 2 w 1"/>
                  <a:gd name="T7" fmla="*/ 0 h 1"/>
                  <a:gd name="T8" fmla="*/ 2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86" name="Freeform 2195"/>
              <p:cNvSpPr>
                <a:spLocks noChangeArrowheads="1"/>
              </p:cNvSpPr>
              <p:nvPr/>
            </p:nvSpPr>
            <p:spPr bwMode="auto">
              <a:xfrm>
                <a:off x="40" y="11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0 h 3"/>
                  <a:gd name="T10" fmla="*/ 0 w 1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3"/>
                  <a:gd name="T20" fmla="*/ 1 w 1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87" name="Freeform 2196"/>
              <p:cNvSpPr>
                <a:spLocks noChangeArrowheads="1"/>
              </p:cNvSpPr>
              <p:nvPr/>
            </p:nvSpPr>
            <p:spPr bwMode="auto">
              <a:xfrm>
                <a:off x="38" y="14"/>
                <a:ext cx="2" cy="1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0 h 1"/>
                  <a:gd name="T4" fmla="*/ 2 w 1"/>
                  <a:gd name="T5" fmla="*/ 0 h 1"/>
                  <a:gd name="T6" fmla="*/ 2 w 1"/>
                  <a:gd name="T7" fmla="*/ 0 h 1"/>
                  <a:gd name="T8" fmla="*/ 2 w 1"/>
                  <a:gd name="T9" fmla="*/ 0 h 1"/>
                  <a:gd name="T10" fmla="*/ 2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88" name="Freeform 2197"/>
              <p:cNvSpPr>
                <a:spLocks noChangeArrowheads="1"/>
              </p:cNvSpPr>
              <p:nvPr/>
            </p:nvSpPr>
            <p:spPr bwMode="auto">
              <a:xfrm>
                <a:off x="38" y="14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2 h 1"/>
                  <a:gd name="T4" fmla="*/ 0 w 1"/>
                  <a:gd name="T5" fmla="*/ 2 h 1"/>
                  <a:gd name="T6" fmla="*/ 2 w 1"/>
                  <a:gd name="T7" fmla="*/ 0 h 1"/>
                  <a:gd name="T8" fmla="*/ 2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89" name="Freeform 2198"/>
              <p:cNvSpPr>
                <a:spLocks noChangeArrowheads="1"/>
              </p:cNvSpPr>
              <p:nvPr/>
            </p:nvSpPr>
            <p:spPr bwMode="auto">
              <a:xfrm>
                <a:off x="38" y="16"/>
                <a:ext cx="2" cy="1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2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90" name="Freeform 2199"/>
              <p:cNvSpPr>
                <a:spLocks noChangeArrowheads="1"/>
              </p:cNvSpPr>
              <p:nvPr/>
            </p:nvSpPr>
            <p:spPr bwMode="auto">
              <a:xfrm>
                <a:off x="38" y="16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3 h 1"/>
                  <a:gd name="T4" fmla="*/ 0 w 1"/>
                  <a:gd name="T5" fmla="*/ 3 h 1"/>
                  <a:gd name="T6" fmla="*/ 0 w 1"/>
                  <a:gd name="T7" fmla="*/ 3 h 1"/>
                  <a:gd name="T8" fmla="*/ 2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91" name="Freeform 2200"/>
              <p:cNvSpPr>
                <a:spLocks noChangeArrowheads="1"/>
              </p:cNvSpPr>
              <p:nvPr/>
            </p:nvSpPr>
            <p:spPr bwMode="auto">
              <a:xfrm>
                <a:off x="38" y="1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92" name="Freeform 2201"/>
              <p:cNvSpPr>
                <a:spLocks noChangeArrowheads="1"/>
              </p:cNvSpPr>
              <p:nvPr/>
            </p:nvSpPr>
            <p:spPr bwMode="auto">
              <a:xfrm>
                <a:off x="38" y="19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93" name="Rectangle 2202"/>
              <p:cNvSpPr>
                <a:spLocks noChangeArrowheads="1"/>
              </p:cNvSpPr>
              <p:nvPr/>
            </p:nvSpPr>
            <p:spPr bwMode="auto">
              <a:xfrm>
                <a:off x="40" y="19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94" name="Freeform 2203"/>
              <p:cNvSpPr>
                <a:spLocks noChangeArrowheads="1"/>
              </p:cNvSpPr>
              <p:nvPr/>
            </p:nvSpPr>
            <p:spPr bwMode="auto">
              <a:xfrm>
                <a:off x="40" y="16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3 h 3"/>
                  <a:gd name="T8" fmla="*/ 0 w 3"/>
                  <a:gd name="T9" fmla="*/ 0 h 3"/>
                  <a:gd name="T10" fmla="*/ 0 w 3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3"/>
                  <a:gd name="T20" fmla="*/ 3 w 3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95" name="Freeform 2204"/>
              <p:cNvSpPr>
                <a:spLocks noChangeArrowheads="1"/>
              </p:cNvSpPr>
              <p:nvPr/>
            </p:nvSpPr>
            <p:spPr bwMode="auto">
              <a:xfrm>
                <a:off x="40" y="16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3 h 3"/>
                  <a:gd name="T6" fmla="*/ 0 w 3"/>
                  <a:gd name="T7" fmla="*/ 0 h 3"/>
                  <a:gd name="T8" fmla="*/ 0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0" y="0"/>
                    </a:move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96" name="Freeform 2205"/>
              <p:cNvSpPr>
                <a:spLocks noChangeArrowheads="1"/>
              </p:cNvSpPr>
              <p:nvPr/>
            </p:nvSpPr>
            <p:spPr bwMode="auto">
              <a:xfrm>
                <a:off x="43" y="1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  <a:gd name="T10" fmla="*/ 0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97" name="Freeform 2206"/>
              <p:cNvSpPr>
                <a:spLocks noChangeArrowheads="1"/>
              </p:cNvSpPr>
              <p:nvPr/>
            </p:nvSpPr>
            <p:spPr bwMode="auto">
              <a:xfrm>
                <a:off x="43" y="1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98" name="Rectangle 2207"/>
              <p:cNvSpPr>
                <a:spLocks noChangeArrowheads="1"/>
              </p:cNvSpPr>
              <p:nvPr/>
            </p:nvSpPr>
            <p:spPr bwMode="auto">
              <a:xfrm>
                <a:off x="45" y="16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499" name="Freeform 2208"/>
              <p:cNvSpPr>
                <a:spLocks noChangeArrowheads="1"/>
              </p:cNvSpPr>
              <p:nvPr/>
            </p:nvSpPr>
            <p:spPr bwMode="auto">
              <a:xfrm>
                <a:off x="45" y="16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3"/>
                  <a:gd name="T20" fmla="*/ 3 w 3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3">
                    <a:moveTo>
                      <a:pt x="0" y="0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00" name="Freeform 2209"/>
              <p:cNvSpPr>
                <a:spLocks noChangeArrowheads="1"/>
              </p:cNvSpPr>
              <p:nvPr/>
            </p:nvSpPr>
            <p:spPr bwMode="auto">
              <a:xfrm>
                <a:off x="48" y="16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01" name="Freeform 2210"/>
              <p:cNvSpPr>
                <a:spLocks noChangeArrowheads="1"/>
              </p:cNvSpPr>
              <p:nvPr/>
            </p:nvSpPr>
            <p:spPr bwMode="auto">
              <a:xfrm>
                <a:off x="48" y="1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3 h 3"/>
                  <a:gd name="T8" fmla="*/ 2 w 2"/>
                  <a:gd name="T9" fmla="*/ 3 h 3"/>
                  <a:gd name="T10" fmla="*/ 2 w 2"/>
                  <a:gd name="T11" fmla="*/ 0 h 3"/>
                  <a:gd name="T12" fmla="*/ 0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3"/>
                  <a:gd name="T23" fmla="*/ 2 w 2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02" name="Freeform 2211"/>
              <p:cNvSpPr>
                <a:spLocks noChangeArrowheads="1"/>
              </p:cNvSpPr>
              <p:nvPr/>
            </p:nvSpPr>
            <p:spPr bwMode="auto">
              <a:xfrm>
                <a:off x="50" y="1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03" name="Freeform 2212"/>
              <p:cNvSpPr>
                <a:spLocks noChangeArrowheads="1"/>
              </p:cNvSpPr>
              <p:nvPr/>
            </p:nvSpPr>
            <p:spPr bwMode="auto">
              <a:xfrm>
                <a:off x="50" y="21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04" name="Freeform 2213"/>
              <p:cNvSpPr>
                <a:spLocks noChangeArrowheads="1"/>
              </p:cNvSpPr>
              <p:nvPr/>
            </p:nvSpPr>
            <p:spPr bwMode="auto">
              <a:xfrm>
                <a:off x="50" y="21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05" name="Freeform 2214"/>
              <p:cNvSpPr>
                <a:spLocks noChangeArrowheads="1"/>
              </p:cNvSpPr>
              <p:nvPr/>
            </p:nvSpPr>
            <p:spPr bwMode="auto">
              <a:xfrm>
                <a:off x="29" y="9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06" name="Freeform 2215"/>
              <p:cNvSpPr>
                <a:spLocks noChangeArrowheads="1"/>
              </p:cNvSpPr>
              <p:nvPr/>
            </p:nvSpPr>
            <p:spPr bwMode="auto">
              <a:xfrm>
                <a:off x="29" y="9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2 h 2"/>
                  <a:gd name="T12" fmla="*/ 0 w 2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07" name="Freeform 2216"/>
              <p:cNvSpPr>
                <a:spLocks noChangeArrowheads="1"/>
              </p:cNvSpPr>
              <p:nvPr/>
            </p:nvSpPr>
            <p:spPr bwMode="auto">
              <a:xfrm>
                <a:off x="31" y="9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08" name="Freeform 2217"/>
              <p:cNvSpPr>
                <a:spLocks noChangeArrowheads="1"/>
              </p:cNvSpPr>
              <p:nvPr/>
            </p:nvSpPr>
            <p:spPr bwMode="auto">
              <a:xfrm>
                <a:off x="31" y="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09" name="Freeform 2218"/>
              <p:cNvSpPr>
                <a:spLocks noChangeArrowheads="1"/>
              </p:cNvSpPr>
              <p:nvPr/>
            </p:nvSpPr>
            <p:spPr bwMode="auto">
              <a:xfrm>
                <a:off x="29" y="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10" name="Rectangle 2219"/>
              <p:cNvSpPr>
                <a:spLocks noChangeArrowheads="1"/>
              </p:cNvSpPr>
              <p:nvPr/>
            </p:nvSpPr>
            <p:spPr bwMode="auto">
              <a:xfrm>
                <a:off x="26" y="9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11" name="Freeform 2220"/>
              <p:cNvSpPr>
                <a:spLocks noChangeArrowheads="1"/>
              </p:cNvSpPr>
              <p:nvPr/>
            </p:nvSpPr>
            <p:spPr bwMode="auto">
              <a:xfrm>
                <a:off x="24" y="56"/>
                <a:ext cx="2" cy="1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2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12" name="Freeform 2221"/>
              <p:cNvSpPr>
                <a:spLocks noChangeArrowheads="1"/>
              </p:cNvSpPr>
              <p:nvPr/>
            </p:nvSpPr>
            <p:spPr bwMode="auto">
              <a:xfrm>
                <a:off x="24" y="56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13" name="Freeform 2222"/>
              <p:cNvSpPr>
                <a:spLocks noChangeArrowheads="1"/>
              </p:cNvSpPr>
              <p:nvPr/>
            </p:nvSpPr>
            <p:spPr bwMode="auto">
              <a:xfrm>
                <a:off x="24" y="5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14" name="Rectangle 2223"/>
              <p:cNvSpPr>
                <a:spLocks noChangeArrowheads="1"/>
              </p:cNvSpPr>
              <p:nvPr/>
            </p:nvSpPr>
            <p:spPr bwMode="auto">
              <a:xfrm>
                <a:off x="22" y="59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15" name="Freeform 2224"/>
              <p:cNvSpPr>
                <a:spLocks noChangeArrowheads="1"/>
              </p:cNvSpPr>
              <p:nvPr/>
            </p:nvSpPr>
            <p:spPr bwMode="auto">
              <a:xfrm>
                <a:off x="26" y="5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0 h 2"/>
                  <a:gd name="T14" fmla="*/ 0 w 1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2"/>
                  <a:gd name="T26" fmla="*/ 1 w 1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16" name="Freeform 2225"/>
              <p:cNvSpPr>
                <a:spLocks noChangeArrowheads="1"/>
              </p:cNvSpPr>
              <p:nvPr/>
            </p:nvSpPr>
            <p:spPr bwMode="auto">
              <a:xfrm>
                <a:off x="24" y="56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0 h 3"/>
                  <a:gd name="T10" fmla="*/ 0 w 1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3"/>
                  <a:gd name="T20" fmla="*/ 1 w 1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17" name="Freeform 2226"/>
              <p:cNvSpPr>
                <a:spLocks noChangeArrowheads="1"/>
              </p:cNvSpPr>
              <p:nvPr/>
            </p:nvSpPr>
            <p:spPr bwMode="auto">
              <a:xfrm>
                <a:off x="24" y="56"/>
                <a:ext cx="1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3 h 1"/>
                  <a:gd name="T4" fmla="*/ 0 w 1"/>
                  <a:gd name="T5" fmla="*/ 3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18" name="Freeform 2227"/>
              <p:cNvSpPr>
                <a:spLocks noChangeArrowheads="1"/>
              </p:cNvSpPr>
              <p:nvPr/>
            </p:nvSpPr>
            <p:spPr bwMode="auto">
              <a:xfrm>
                <a:off x="22" y="56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0 h 3"/>
                  <a:gd name="T10" fmla="*/ 0 w 1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3"/>
                  <a:gd name="T20" fmla="*/ 1 w 1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519" name="Freeform 2228"/>
              <p:cNvSpPr>
                <a:spLocks noChangeArrowheads="1"/>
              </p:cNvSpPr>
              <p:nvPr/>
            </p:nvSpPr>
            <p:spPr bwMode="auto">
              <a:xfrm>
                <a:off x="22" y="56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0 h 3"/>
                  <a:gd name="T12" fmla="*/ 0 w 1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4372" name="Group 2430"/>
            <p:cNvGrpSpPr>
              <a:grpSpLocks/>
            </p:cNvGrpSpPr>
            <p:nvPr/>
          </p:nvGrpSpPr>
          <p:grpSpPr bwMode="auto">
            <a:xfrm>
              <a:off x="246" y="1005"/>
              <a:ext cx="1841" cy="2161"/>
              <a:chOff x="0" y="0"/>
              <a:chExt cx="1841" cy="2161"/>
            </a:xfrm>
          </p:grpSpPr>
          <p:sp>
            <p:nvSpPr>
              <p:cNvPr id="15120" name="Freeform 2230"/>
              <p:cNvSpPr>
                <a:spLocks noChangeArrowheads="1"/>
              </p:cNvSpPr>
              <p:nvPr/>
            </p:nvSpPr>
            <p:spPr bwMode="auto">
              <a:xfrm>
                <a:off x="12" y="5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2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21" name="Freeform 2231"/>
              <p:cNvSpPr>
                <a:spLocks noChangeArrowheads="1"/>
              </p:cNvSpPr>
              <p:nvPr/>
            </p:nvSpPr>
            <p:spPr bwMode="auto">
              <a:xfrm>
                <a:off x="23" y="6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22" name="Freeform 2232"/>
              <p:cNvSpPr>
                <a:spLocks noChangeArrowheads="1"/>
              </p:cNvSpPr>
              <p:nvPr/>
            </p:nvSpPr>
            <p:spPr bwMode="auto">
              <a:xfrm>
                <a:off x="23" y="64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3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w 3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1"/>
                  <a:gd name="T26" fmla="*/ 3 w 3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23" name="Rectangle 2233"/>
              <p:cNvSpPr>
                <a:spLocks noChangeArrowheads="1"/>
              </p:cNvSpPr>
              <p:nvPr/>
            </p:nvSpPr>
            <p:spPr bwMode="auto">
              <a:xfrm>
                <a:off x="23" y="61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24" name="Rectangle 2234"/>
              <p:cNvSpPr>
                <a:spLocks noChangeArrowheads="1"/>
              </p:cNvSpPr>
              <p:nvPr/>
            </p:nvSpPr>
            <p:spPr bwMode="auto">
              <a:xfrm>
                <a:off x="26" y="61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25" name="Freeform 2235"/>
              <p:cNvSpPr>
                <a:spLocks noChangeArrowheads="1"/>
              </p:cNvSpPr>
              <p:nvPr/>
            </p:nvSpPr>
            <p:spPr bwMode="auto">
              <a:xfrm>
                <a:off x="26" y="61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0 h 3"/>
                  <a:gd name="T10" fmla="*/ 0 w 1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3"/>
                  <a:gd name="T20" fmla="*/ 1 w 1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26" name="Rectangle 2236"/>
              <p:cNvSpPr>
                <a:spLocks noChangeArrowheads="1"/>
              </p:cNvSpPr>
              <p:nvPr/>
            </p:nvSpPr>
            <p:spPr bwMode="auto">
              <a:xfrm>
                <a:off x="28" y="64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27" name="Freeform 2237"/>
              <p:cNvSpPr>
                <a:spLocks noChangeArrowheads="1"/>
              </p:cNvSpPr>
              <p:nvPr/>
            </p:nvSpPr>
            <p:spPr bwMode="auto">
              <a:xfrm>
                <a:off x="26" y="6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28" name="Freeform 2238"/>
              <p:cNvSpPr>
                <a:spLocks noChangeArrowheads="1"/>
              </p:cNvSpPr>
              <p:nvPr/>
            </p:nvSpPr>
            <p:spPr bwMode="auto">
              <a:xfrm>
                <a:off x="28" y="6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2 h 2"/>
                  <a:gd name="T12" fmla="*/ 0 w 2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29" name="Freeform 2239"/>
              <p:cNvSpPr>
                <a:spLocks noChangeArrowheads="1"/>
              </p:cNvSpPr>
              <p:nvPr/>
            </p:nvSpPr>
            <p:spPr bwMode="auto">
              <a:xfrm>
                <a:off x="28" y="66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2 h 2"/>
                  <a:gd name="T12" fmla="*/ 0 w 2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30" name="Freeform 2240"/>
              <p:cNvSpPr>
                <a:spLocks noChangeArrowheads="1"/>
              </p:cNvSpPr>
              <p:nvPr/>
            </p:nvSpPr>
            <p:spPr bwMode="auto">
              <a:xfrm>
                <a:off x="28" y="6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  <a:gd name="T12" fmla="*/ 2 w 2"/>
                  <a:gd name="T13" fmla="*/ 0 h 2"/>
                  <a:gd name="T14" fmla="*/ 2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2"/>
                  <a:gd name="T26" fmla="*/ 2 w 2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31" name="Freeform 2241"/>
              <p:cNvSpPr>
                <a:spLocks noChangeArrowheads="1"/>
              </p:cNvSpPr>
              <p:nvPr/>
            </p:nvSpPr>
            <p:spPr bwMode="auto">
              <a:xfrm>
                <a:off x="30" y="6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32" name="Rectangle 2242"/>
              <p:cNvSpPr>
                <a:spLocks noChangeArrowheads="1"/>
              </p:cNvSpPr>
              <p:nvPr/>
            </p:nvSpPr>
            <p:spPr bwMode="auto">
              <a:xfrm>
                <a:off x="33" y="66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33" name="Freeform 2243"/>
              <p:cNvSpPr>
                <a:spLocks noChangeArrowheads="1"/>
              </p:cNvSpPr>
              <p:nvPr/>
            </p:nvSpPr>
            <p:spPr bwMode="auto">
              <a:xfrm>
                <a:off x="2" y="5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34" name="Rectangle 2244"/>
              <p:cNvSpPr>
                <a:spLocks noChangeArrowheads="1"/>
              </p:cNvSpPr>
              <p:nvPr/>
            </p:nvSpPr>
            <p:spPr bwMode="auto">
              <a:xfrm>
                <a:off x="2" y="59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35" name="Rectangle 2245"/>
              <p:cNvSpPr>
                <a:spLocks noChangeArrowheads="1"/>
              </p:cNvSpPr>
              <p:nvPr/>
            </p:nvSpPr>
            <p:spPr bwMode="auto">
              <a:xfrm>
                <a:off x="2" y="61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36" name="Freeform 2246"/>
              <p:cNvSpPr>
                <a:spLocks noChangeArrowheads="1"/>
              </p:cNvSpPr>
              <p:nvPr/>
            </p:nvSpPr>
            <p:spPr bwMode="auto">
              <a:xfrm>
                <a:off x="2" y="61"/>
                <a:ext cx="2" cy="1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2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37" name="Rectangle 2247"/>
              <p:cNvSpPr>
                <a:spLocks noChangeArrowheads="1"/>
              </p:cNvSpPr>
              <p:nvPr/>
            </p:nvSpPr>
            <p:spPr bwMode="auto">
              <a:xfrm>
                <a:off x="2" y="61"/>
                <a:ext cx="1" cy="3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38" name="Freeform 2248"/>
              <p:cNvSpPr>
                <a:spLocks noChangeArrowheads="1"/>
              </p:cNvSpPr>
              <p:nvPr/>
            </p:nvSpPr>
            <p:spPr bwMode="auto">
              <a:xfrm>
                <a:off x="0" y="64"/>
                <a:ext cx="4" cy="1"/>
              </a:xfrm>
              <a:custGeom>
                <a:avLst/>
                <a:gdLst>
                  <a:gd name="T0" fmla="*/ 2 w 4"/>
                  <a:gd name="T1" fmla="*/ 0 h 1"/>
                  <a:gd name="T2" fmla="*/ 0 w 4"/>
                  <a:gd name="T3" fmla="*/ 0 h 1"/>
                  <a:gd name="T4" fmla="*/ 0 w 4"/>
                  <a:gd name="T5" fmla="*/ 0 h 1"/>
                  <a:gd name="T6" fmla="*/ 2 w 4"/>
                  <a:gd name="T7" fmla="*/ 0 h 1"/>
                  <a:gd name="T8" fmla="*/ 4 w 4"/>
                  <a:gd name="T9" fmla="*/ 0 h 1"/>
                  <a:gd name="T10" fmla="*/ 2 w 4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1"/>
                  <a:gd name="T20" fmla="*/ 4 w 4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39" name="Freeform 2249"/>
              <p:cNvSpPr>
                <a:spLocks noChangeArrowheads="1"/>
              </p:cNvSpPr>
              <p:nvPr/>
            </p:nvSpPr>
            <p:spPr bwMode="auto">
              <a:xfrm>
                <a:off x="0" y="64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40" name="Freeform 2250"/>
              <p:cNvSpPr>
                <a:spLocks noChangeArrowheads="1"/>
              </p:cNvSpPr>
              <p:nvPr/>
            </p:nvSpPr>
            <p:spPr bwMode="auto">
              <a:xfrm>
                <a:off x="0" y="64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2 h 1"/>
                  <a:gd name="T4" fmla="*/ 0 w 1"/>
                  <a:gd name="T5" fmla="*/ 2 h 1"/>
                  <a:gd name="T6" fmla="*/ 2 w 1"/>
                  <a:gd name="T7" fmla="*/ 2 h 1"/>
                  <a:gd name="T8" fmla="*/ 2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41" name="Freeform 2251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42" name="Freeform 2252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0 w 1"/>
                  <a:gd name="T5" fmla="*/ 2 h 1"/>
                  <a:gd name="T6" fmla="*/ 2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43" name="Freeform 2253"/>
              <p:cNvSpPr>
                <a:spLocks noChangeArrowheads="1"/>
              </p:cNvSpPr>
              <p:nvPr/>
            </p:nvSpPr>
            <p:spPr bwMode="auto">
              <a:xfrm>
                <a:off x="0" y="68"/>
                <a:ext cx="2" cy="1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2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44" name="Freeform 2254"/>
              <p:cNvSpPr>
                <a:spLocks noChangeArrowheads="1"/>
              </p:cNvSpPr>
              <p:nvPr/>
            </p:nvSpPr>
            <p:spPr bwMode="auto">
              <a:xfrm>
                <a:off x="0" y="68"/>
                <a:ext cx="2" cy="1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2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45" name="Freeform 2255"/>
              <p:cNvSpPr>
                <a:spLocks noChangeArrowheads="1"/>
              </p:cNvSpPr>
              <p:nvPr/>
            </p:nvSpPr>
            <p:spPr bwMode="auto">
              <a:xfrm>
                <a:off x="0" y="6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0 w 2"/>
                  <a:gd name="T9" fmla="*/ 3 h 3"/>
                  <a:gd name="T10" fmla="*/ 2 w 2"/>
                  <a:gd name="T11" fmla="*/ 0 h 3"/>
                  <a:gd name="T12" fmla="*/ 2 w 2"/>
                  <a:gd name="T13" fmla="*/ 0 h 3"/>
                  <a:gd name="T14" fmla="*/ 2 w 2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3"/>
                  <a:gd name="T26" fmla="*/ 2 w 2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46" name="Freeform 2256"/>
              <p:cNvSpPr>
                <a:spLocks noChangeArrowheads="1"/>
              </p:cNvSpPr>
              <p:nvPr/>
            </p:nvSpPr>
            <p:spPr bwMode="auto">
              <a:xfrm>
                <a:off x="2" y="68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3 h 3"/>
                  <a:gd name="T12" fmla="*/ 0 w 1"/>
                  <a:gd name="T13" fmla="*/ 0 h 3"/>
                  <a:gd name="T14" fmla="*/ 0 w 1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3"/>
                  <a:gd name="T26" fmla="*/ 1 w 1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47" name="Freeform 2257"/>
              <p:cNvSpPr>
                <a:spLocks noChangeArrowheads="1"/>
              </p:cNvSpPr>
              <p:nvPr/>
            </p:nvSpPr>
            <p:spPr bwMode="auto">
              <a:xfrm>
                <a:off x="2" y="6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2 w 2"/>
                  <a:gd name="T7" fmla="*/ 0 h 3"/>
                  <a:gd name="T8" fmla="*/ 2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48" name="Rectangle 2258"/>
              <p:cNvSpPr>
                <a:spLocks noChangeArrowheads="1"/>
              </p:cNvSpPr>
              <p:nvPr/>
            </p:nvSpPr>
            <p:spPr bwMode="auto">
              <a:xfrm>
                <a:off x="4" y="71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49" name="Freeform 2259"/>
              <p:cNvSpPr>
                <a:spLocks noChangeArrowheads="1"/>
              </p:cNvSpPr>
              <p:nvPr/>
            </p:nvSpPr>
            <p:spPr bwMode="auto">
              <a:xfrm>
                <a:off x="4" y="7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3 w 3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"/>
                  <a:gd name="T23" fmla="*/ 3 w 3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50" name="Rectangle 2260"/>
              <p:cNvSpPr>
                <a:spLocks noChangeArrowheads="1"/>
              </p:cNvSpPr>
              <p:nvPr/>
            </p:nvSpPr>
            <p:spPr bwMode="auto">
              <a:xfrm>
                <a:off x="7" y="71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51" name="Rectangle 2261"/>
              <p:cNvSpPr>
                <a:spLocks noChangeArrowheads="1"/>
              </p:cNvSpPr>
              <p:nvPr/>
            </p:nvSpPr>
            <p:spPr bwMode="auto">
              <a:xfrm>
                <a:off x="7" y="73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52" name="Rectangle 2262"/>
              <p:cNvSpPr>
                <a:spLocks noChangeArrowheads="1"/>
              </p:cNvSpPr>
              <p:nvPr/>
            </p:nvSpPr>
            <p:spPr bwMode="auto">
              <a:xfrm>
                <a:off x="7" y="73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53" name="Freeform 2263"/>
              <p:cNvSpPr>
                <a:spLocks noChangeArrowheads="1"/>
              </p:cNvSpPr>
              <p:nvPr/>
            </p:nvSpPr>
            <p:spPr bwMode="auto">
              <a:xfrm>
                <a:off x="7" y="7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0 h 2"/>
                  <a:gd name="T14" fmla="*/ 2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2"/>
                  <a:gd name="T26" fmla="*/ 2 w 2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54" name="Freeform 2264"/>
              <p:cNvSpPr>
                <a:spLocks noChangeArrowheads="1"/>
              </p:cNvSpPr>
              <p:nvPr/>
            </p:nvSpPr>
            <p:spPr bwMode="auto">
              <a:xfrm>
                <a:off x="7" y="7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55" name="Freeform 2265"/>
              <p:cNvSpPr>
                <a:spLocks noChangeArrowheads="1"/>
              </p:cNvSpPr>
              <p:nvPr/>
            </p:nvSpPr>
            <p:spPr bwMode="auto">
              <a:xfrm>
                <a:off x="7" y="7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56" name="Freeform 2266"/>
              <p:cNvSpPr>
                <a:spLocks noChangeArrowheads="1"/>
              </p:cNvSpPr>
              <p:nvPr/>
            </p:nvSpPr>
            <p:spPr bwMode="auto">
              <a:xfrm>
                <a:off x="9" y="75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0 h 3"/>
                  <a:gd name="T4" fmla="*/ 0 w 3"/>
                  <a:gd name="T5" fmla="*/ 3 h 3"/>
                  <a:gd name="T6" fmla="*/ 0 w 3"/>
                  <a:gd name="T7" fmla="*/ 3 h 3"/>
                  <a:gd name="T8" fmla="*/ 3 w 3"/>
                  <a:gd name="T9" fmla="*/ 0 h 3"/>
                  <a:gd name="T10" fmla="*/ 3 w 3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3"/>
                  <a:gd name="T20" fmla="*/ 3 w 3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57" name="Freeform 2267"/>
              <p:cNvSpPr>
                <a:spLocks noChangeArrowheads="1"/>
              </p:cNvSpPr>
              <p:nvPr/>
            </p:nvSpPr>
            <p:spPr bwMode="auto">
              <a:xfrm>
                <a:off x="9" y="75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3 h 3"/>
                  <a:gd name="T4" fmla="*/ 0 w 3"/>
                  <a:gd name="T5" fmla="*/ 3 h 3"/>
                  <a:gd name="T6" fmla="*/ 0 w 3"/>
                  <a:gd name="T7" fmla="*/ 3 h 3"/>
                  <a:gd name="T8" fmla="*/ 3 w 3"/>
                  <a:gd name="T9" fmla="*/ 3 h 3"/>
                  <a:gd name="T10" fmla="*/ 3 w 3"/>
                  <a:gd name="T11" fmla="*/ 0 h 3"/>
                  <a:gd name="T12" fmla="*/ 3 w 3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3"/>
                  <a:gd name="T23" fmla="*/ 3 w 3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3">
                    <a:moveTo>
                      <a:pt x="3" y="0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58" name="Freeform 2268"/>
              <p:cNvSpPr>
                <a:spLocks noChangeArrowheads="1"/>
              </p:cNvSpPr>
              <p:nvPr/>
            </p:nvSpPr>
            <p:spPr bwMode="auto">
              <a:xfrm>
                <a:off x="12" y="7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59" name="Freeform 2269"/>
              <p:cNvSpPr>
                <a:spLocks noChangeArrowheads="1"/>
              </p:cNvSpPr>
              <p:nvPr/>
            </p:nvSpPr>
            <p:spPr bwMode="auto">
              <a:xfrm>
                <a:off x="12" y="7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60" name="Rectangle 2270"/>
              <p:cNvSpPr>
                <a:spLocks noChangeArrowheads="1"/>
              </p:cNvSpPr>
              <p:nvPr/>
            </p:nvSpPr>
            <p:spPr bwMode="auto">
              <a:xfrm>
                <a:off x="14" y="78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61" name="Freeform 2271"/>
              <p:cNvSpPr>
                <a:spLocks noChangeArrowheads="1"/>
              </p:cNvSpPr>
              <p:nvPr/>
            </p:nvSpPr>
            <p:spPr bwMode="auto">
              <a:xfrm>
                <a:off x="14" y="7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62" name="Freeform 2272"/>
              <p:cNvSpPr>
                <a:spLocks noChangeArrowheads="1"/>
              </p:cNvSpPr>
              <p:nvPr/>
            </p:nvSpPr>
            <p:spPr bwMode="auto">
              <a:xfrm>
                <a:off x="14" y="78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2 h 1"/>
                  <a:gd name="T4" fmla="*/ 0 w 1"/>
                  <a:gd name="T5" fmla="*/ 2 h 1"/>
                  <a:gd name="T6" fmla="*/ 0 w 1"/>
                  <a:gd name="T7" fmla="*/ 2 h 1"/>
                  <a:gd name="T8" fmla="*/ 2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63" name="Freeform 2273"/>
              <p:cNvSpPr>
                <a:spLocks noChangeArrowheads="1"/>
              </p:cNvSpPr>
              <p:nvPr/>
            </p:nvSpPr>
            <p:spPr bwMode="auto">
              <a:xfrm>
                <a:off x="16" y="78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0 h 2"/>
                  <a:gd name="T14" fmla="*/ 0 w 1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2"/>
                  <a:gd name="T26" fmla="*/ 1 w 1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64" name="Freeform 2274"/>
              <p:cNvSpPr>
                <a:spLocks noChangeArrowheads="1"/>
              </p:cNvSpPr>
              <p:nvPr/>
            </p:nvSpPr>
            <p:spPr bwMode="auto">
              <a:xfrm>
                <a:off x="19" y="78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65" name="Freeform 2275"/>
              <p:cNvSpPr>
                <a:spLocks noChangeArrowheads="1"/>
              </p:cNvSpPr>
              <p:nvPr/>
            </p:nvSpPr>
            <p:spPr bwMode="auto">
              <a:xfrm>
                <a:off x="19" y="78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66" name="Freeform 2276"/>
              <p:cNvSpPr>
                <a:spLocks noChangeArrowheads="1"/>
              </p:cNvSpPr>
              <p:nvPr/>
            </p:nvSpPr>
            <p:spPr bwMode="auto">
              <a:xfrm>
                <a:off x="4" y="56"/>
                <a:ext cx="3" cy="3"/>
              </a:xfrm>
              <a:custGeom>
                <a:avLst/>
                <a:gdLst>
                  <a:gd name="T0" fmla="*/ 3 w 1"/>
                  <a:gd name="T1" fmla="*/ 3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3 h 1"/>
                  <a:gd name="T8" fmla="*/ 0 w 1"/>
                  <a:gd name="T9" fmla="*/ 3 h 1"/>
                  <a:gd name="T10" fmla="*/ 3 w 1"/>
                  <a:gd name="T11" fmla="*/ 3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67" name="Freeform 2277"/>
              <p:cNvSpPr>
                <a:spLocks noChangeArrowheads="1"/>
              </p:cNvSpPr>
              <p:nvPr/>
            </p:nvSpPr>
            <p:spPr bwMode="auto">
              <a:xfrm>
                <a:off x="4" y="5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3 w 3"/>
                  <a:gd name="T5" fmla="*/ 0 h 3"/>
                  <a:gd name="T6" fmla="*/ 0 w 3"/>
                  <a:gd name="T7" fmla="*/ 3 h 3"/>
                  <a:gd name="T8" fmla="*/ 3 w 3"/>
                  <a:gd name="T9" fmla="*/ 3 h 3"/>
                  <a:gd name="T10" fmla="*/ 3 w 3"/>
                  <a:gd name="T11" fmla="*/ 3 h 3"/>
                  <a:gd name="T12" fmla="*/ 3 w 3"/>
                  <a:gd name="T13" fmla="*/ 3 h 3"/>
                  <a:gd name="T14" fmla="*/ 3 w 3"/>
                  <a:gd name="T15" fmla="*/ 3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3"/>
                  <a:gd name="T26" fmla="*/ 3 w 3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68" name="Rectangle 2278"/>
              <p:cNvSpPr>
                <a:spLocks noChangeArrowheads="1"/>
              </p:cNvSpPr>
              <p:nvPr/>
            </p:nvSpPr>
            <p:spPr bwMode="auto">
              <a:xfrm>
                <a:off x="7" y="59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69" name="Rectangle 2279"/>
              <p:cNvSpPr>
                <a:spLocks noChangeArrowheads="1"/>
              </p:cNvSpPr>
              <p:nvPr/>
            </p:nvSpPr>
            <p:spPr bwMode="auto">
              <a:xfrm>
                <a:off x="9" y="59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70" name="Freeform 2280"/>
              <p:cNvSpPr>
                <a:spLocks noChangeArrowheads="1"/>
              </p:cNvSpPr>
              <p:nvPr/>
            </p:nvSpPr>
            <p:spPr bwMode="auto">
              <a:xfrm>
                <a:off x="9" y="61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3 h 3"/>
                  <a:gd name="T10" fmla="*/ 0 w 1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3"/>
                  <a:gd name="T20" fmla="*/ 1 w 1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71" name="Freeform 2281"/>
              <p:cNvSpPr>
                <a:spLocks noChangeArrowheads="1"/>
              </p:cNvSpPr>
              <p:nvPr/>
            </p:nvSpPr>
            <p:spPr bwMode="auto">
              <a:xfrm>
                <a:off x="9" y="61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0 h 3"/>
                  <a:gd name="T6" fmla="*/ 3 w 3"/>
                  <a:gd name="T7" fmla="*/ 0 h 3"/>
                  <a:gd name="T8" fmla="*/ 3 w 3"/>
                  <a:gd name="T9" fmla="*/ 0 h 3"/>
                  <a:gd name="T10" fmla="*/ 3 w 3"/>
                  <a:gd name="T11" fmla="*/ 3 h 3"/>
                  <a:gd name="T12" fmla="*/ 0 w 3"/>
                  <a:gd name="T13" fmla="*/ 3 h 3"/>
                  <a:gd name="T14" fmla="*/ 0 w 3"/>
                  <a:gd name="T15" fmla="*/ 3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3"/>
                  <a:gd name="T26" fmla="*/ 3 w 3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72" name="Freeform 2282"/>
              <p:cNvSpPr>
                <a:spLocks noChangeArrowheads="1"/>
              </p:cNvSpPr>
              <p:nvPr/>
            </p:nvSpPr>
            <p:spPr bwMode="auto">
              <a:xfrm>
                <a:off x="12" y="6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  <a:gd name="T10" fmla="*/ 0 w 1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73" name="Freeform 2283"/>
              <p:cNvSpPr>
                <a:spLocks noChangeArrowheads="1"/>
              </p:cNvSpPr>
              <p:nvPr/>
            </p:nvSpPr>
            <p:spPr bwMode="auto">
              <a:xfrm>
                <a:off x="12" y="6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74" name="Rectangle 2284"/>
              <p:cNvSpPr>
                <a:spLocks noChangeArrowheads="1"/>
              </p:cNvSpPr>
              <p:nvPr/>
            </p:nvSpPr>
            <p:spPr bwMode="auto">
              <a:xfrm>
                <a:off x="12" y="66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75" name="Rectangle 2285"/>
              <p:cNvSpPr>
                <a:spLocks noChangeArrowheads="1"/>
              </p:cNvSpPr>
              <p:nvPr/>
            </p:nvSpPr>
            <p:spPr bwMode="auto">
              <a:xfrm>
                <a:off x="12" y="68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76" name="Freeform 2286"/>
              <p:cNvSpPr>
                <a:spLocks noChangeArrowheads="1"/>
              </p:cNvSpPr>
              <p:nvPr/>
            </p:nvSpPr>
            <p:spPr bwMode="auto">
              <a:xfrm>
                <a:off x="12" y="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77" name="Freeform 2287"/>
              <p:cNvSpPr>
                <a:spLocks noChangeArrowheads="1"/>
              </p:cNvSpPr>
              <p:nvPr/>
            </p:nvSpPr>
            <p:spPr bwMode="auto">
              <a:xfrm>
                <a:off x="12" y="71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1"/>
                  <a:gd name="T26" fmla="*/ 2 w 2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78" name="Freeform 2288"/>
              <p:cNvSpPr>
                <a:spLocks noChangeArrowheads="1"/>
              </p:cNvSpPr>
              <p:nvPr/>
            </p:nvSpPr>
            <p:spPr bwMode="auto">
              <a:xfrm>
                <a:off x="12" y="7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0 w 2"/>
                  <a:gd name="T11" fmla="*/ 2 h 2"/>
                  <a:gd name="T12" fmla="*/ 0 w 2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79" name="Freeform 2289"/>
              <p:cNvSpPr>
                <a:spLocks noChangeArrowheads="1"/>
              </p:cNvSpPr>
              <p:nvPr/>
            </p:nvSpPr>
            <p:spPr bwMode="auto">
              <a:xfrm>
                <a:off x="14" y="7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80" name="Rectangle 2290"/>
              <p:cNvSpPr>
                <a:spLocks noChangeArrowheads="1"/>
              </p:cNvSpPr>
              <p:nvPr/>
            </p:nvSpPr>
            <p:spPr bwMode="auto">
              <a:xfrm>
                <a:off x="16" y="73"/>
                <a:ext cx="1" cy="2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81" name="Freeform 2291"/>
              <p:cNvSpPr>
                <a:spLocks noChangeArrowheads="1"/>
              </p:cNvSpPr>
              <p:nvPr/>
            </p:nvSpPr>
            <p:spPr bwMode="auto">
              <a:xfrm>
                <a:off x="16" y="73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0 w 1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82" name="Freeform 2292"/>
              <p:cNvSpPr>
                <a:spLocks noChangeArrowheads="1"/>
              </p:cNvSpPr>
              <p:nvPr/>
            </p:nvSpPr>
            <p:spPr bwMode="auto">
              <a:xfrm>
                <a:off x="16" y="73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3 w 3"/>
                  <a:gd name="T9" fmla="*/ 2 h 2"/>
                  <a:gd name="T10" fmla="*/ 0 w 3"/>
                  <a:gd name="T11" fmla="*/ 2 h 2"/>
                  <a:gd name="T12" fmla="*/ 3 w 3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2"/>
                  <a:gd name="T23" fmla="*/ 3 w 3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83" name="Rectangle 2293"/>
              <p:cNvSpPr>
                <a:spLocks noChangeArrowheads="1"/>
              </p:cNvSpPr>
              <p:nvPr/>
            </p:nvSpPr>
            <p:spPr bwMode="auto">
              <a:xfrm>
                <a:off x="19" y="75"/>
                <a:ext cx="1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84" name="Rectangle 2294"/>
              <p:cNvSpPr>
                <a:spLocks noChangeArrowheads="1"/>
              </p:cNvSpPr>
              <p:nvPr/>
            </p:nvSpPr>
            <p:spPr bwMode="auto">
              <a:xfrm>
                <a:off x="12" y="0"/>
                <a:ext cx="2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85" name="Freeform 2295"/>
              <p:cNvSpPr>
                <a:spLocks noChangeArrowheads="1"/>
              </p:cNvSpPr>
              <p:nvPr/>
            </p:nvSpPr>
            <p:spPr bwMode="auto">
              <a:xfrm>
                <a:off x="9" y="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86" name="Rectangle 2296"/>
              <p:cNvSpPr>
                <a:spLocks noChangeArrowheads="1"/>
              </p:cNvSpPr>
              <p:nvPr/>
            </p:nvSpPr>
            <p:spPr bwMode="auto">
              <a:xfrm>
                <a:off x="9" y="0"/>
                <a:ext cx="3" cy="1"/>
              </a:xfrm>
              <a:prstGeom prst="rect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87" name="Freeform 2297"/>
              <p:cNvSpPr>
                <a:spLocks noChangeArrowheads="1"/>
              </p:cNvSpPr>
              <p:nvPr/>
            </p:nvSpPr>
            <p:spPr bwMode="auto">
              <a:xfrm>
                <a:off x="864" y="943"/>
                <a:ext cx="35" cy="35"/>
              </a:xfrm>
              <a:custGeom>
                <a:avLst/>
                <a:gdLst>
                  <a:gd name="T0" fmla="*/ 33 w 15"/>
                  <a:gd name="T1" fmla="*/ 21 h 15"/>
                  <a:gd name="T2" fmla="*/ 14 w 15"/>
                  <a:gd name="T3" fmla="*/ 33 h 15"/>
                  <a:gd name="T4" fmla="*/ 2 w 15"/>
                  <a:gd name="T5" fmla="*/ 14 h 15"/>
                  <a:gd name="T6" fmla="*/ 21 w 15"/>
                  <a:gd name="T7" fmla="*/ 2 h 15"/>
                  <a:gd name="T8" fmla="*/ 33 w 15"/>
                  <a:gd name="T9" fmla="*/ 21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15"/>
                  <a:gd name="T17" fmla="*/ 15 w 15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15">
                    <a:moveTo>
                      <a:pt x="14" y="9"/>
                    </a:moveTo>
                    <a:cubicBezTo>
                      <a:pt x="13" y="13"/>
                      <a:pt x="10" y="15"/>
                      <a:pt x="6" y="14"/>
                    </a:cubicBezTo>
                    <a:cubicBezTo>
                      <a:pt x="2" y="14"/>
                      <a:pt x="0" y="10"/>
                      <a:pt x="1" y="6"/>
                    </a:cubicBezTo>
                    <a:cubicBezTo>
                      <a:pt x="1" y="3"/>
                      <a:pt x="5" y="0"/>
                      <a:pt x="9" y="1"/>
                    </a:cubicBezTo>
                    <a:cubicBezTo>
                      <a:pt x="12" y="2"/>
                      <a:pt x="15" y="5"/>
                      <a:pt x="14" y="9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88" name="Freeform 2298"/>
              <p:cNvSpPr>
                <a:spLocks noEditPoints="1" noChangeArrowheads="1"/>
              </p:cNvSpPr>
              <p:nvPr/>
            </p:nvSpPr>
            <p:spPr bwMode="auto">
              <a:xfrm>
                <a:off x="847" y="928"/>
                <a:ext cx="64" cy="64"/>
              </a:xfrm>
              <a:custGeom>
                <a:avLst/>
                <a:gdLst>
                  <a:gd name="T0" fmla="*/ 57 w 27"/>
                  <a:gd name="T1" fmla="*/ 36 h 27"/>
                  <a:gd name="T2" fmla="*/ 64 w 27"/>
                  <a:gd name="T3" fmla="*/ 31 h 27"/>
                  <a:gd name="T4" fmla="*/ 64 w 27"/>
                  <a:gd name="T5" fmla="*/ 26 h 27"/>
                  <a:gd name="T6" fmla="*/ 57 w 27"/>
                  <a:gd name="T7" fmla="*/ 21 h 27"/>
                  <a:gd name="T8" fmla="*/ 59 w 27"/>
                  <a:gd name="T9" fmla="*/ 14 h 27"/>
                  <a:gd name="T10" fmla="*/ 55 w 27"/>
                  <a:gd name="T11" fmla="*/ 9 h 27"/>
                  <a:gd name="T12" fmla="*/ 47 w 27"/>
                  <a:gd name="T13" fmla="*/ 12 h 27"/>
                  <a:gd name="T14" fmla="*/ 45 w 27"/>
                  <a:gd name="T15" fmla="*/ 2 h 27"/>
                  <a:gd name="T16" fmla="*/ 40 w 27"/>
                  <a:gd name="T17" fmla="*/ 0 h 27"/>
                  <a:gd name="T18" fmla="*/ 33 w 27"/>
                  <a:gd name="T19" fmla="*/ 5 h 27"/>
                  <a:gd name="T20" fmla="*/ 28 w 27"/>
                  <a:gd name="T21" fmla="*/ 0 h 27"/>
                  <a:gd name="T22" fmla="*/ 24 w 27"/>
                  <a:gd name="T23" fmla="*/ 0 h 27"/>
                  <a:gd name="T24" fmla="*/ 21 w 27"/>
                  <a:gd name="T25" fmla="*/ 7 h 27"/>
                  <a:gd name="T26" fmla="*/ 14 w 27"/>
                  <a:gd name="T27" fmla="*/ 5 h 27"/>
                  <a:gd name="T28" fmla="*/ 9 w 27"/>
                  <a:gd name="T29" fmla="*/ 7 h 27"/>
                  <a:gd name="T30" fmla="*/ 12 w 27"/>
                  <a:gd name="T31" fmla="*/ 17 h 27"/>
                  <a:gd name="T32" fmla="*/ 2 w 27"/>
                  <a:gd name="T33" fmla="*/ 19 h 27"/>
                  <a:gd name="T34" fmla="*/ 2 w 27"/>
                  <a:gd name="T35" fmla="*/ 21 h 27"/>
                  <a:gd name="T36" fmla="*/ 7 w 27"/>
                  <a:gd name="T37" fmla="*/ 28 h 27"/>
                  <a:gd name="T38" fmla="*/ 0 w 27"/>
                  <a:gd name="T39" fmla="*/ 33 h 27"/>
                  <a:gd name="T40" fmla="*/ 0 w 27"/>
                  <a:gd name="T41" fmla="*/ 38 h 27"/>
                  <a:gd name="T42" fmla="*/ 7 w 27"/>
                  <a:gd name="T43" fmla="*/ 40 h 27"/>
                  <a:gd name="T44" fmla="*/ 5 w 27"/>
                  <a:gd name="T45" fmla="*/ 50 h 27"/>
                  <a:gd name="T46" fmla="*/ 7 w 27"/>
                  <a:gd name="T47" fmla="*/ 52 h 27"/>
                  <a:gd name="T48" fmla="*/ 17 w 27"/>
                  <a:gd name="T49" fmla="*/ 52 h 27"/>
                  <a:gd name="T50" fmla="*/ 17 w 27"/>
                  <a:gd name="T51" fmla="*/ 59 h 27"/>
                  <a:gd name="T52" fmla="*/ 21 w 27"/>
                  <a:gd name="T53" fmla="*/ 62 h 27"/>
                  <a:gd name="T54" fmla="*/ 28 w 27"/>
                  <a:gd name="T55" fmla="*/ 57 h 27"/>
                  <a:gd name="T56" fmla="*/ 33 w 27"/>
                  <a:gd name="T57" fmla="*/ 64 h 27"/>
                  <a:gd name="T58" fmla="*/ 38 w 27"/>
                  <a:gd name="T59" fmla="*/ 64 h 27"/>
                  <a:gd name="T60" fmla="*/ 40 w 27"/>
                  <a:gd name="T61" fmla="*/ 55 h 27"/>
                  <a:gd name="T62" fmla="*/ 50 w 27"/>
                  <a:gd name="T63" fmla="*/ 59 h 27"/>
                  <a:gd name="T64" fmla="*/ 52 w 27"/>
                  <a:gd name="T65" fmla="*/ 57 h 27"/>
                  <a:gd name="T66" fmla="*/ 52 w 27"/>
                  <a:gd name="T67" fmla="*/ 47 h 27"/>
                  <a:gd name="T68" fmla="*/ 59 w 27"/>
                  <a:gd name="T69" fmla="*/ 47 h 27"/>
                  <a:gd name="T70" fmla="*/ 62 w 27"/>
                  <a:gd name="T71" fmla="*/ 43 h 27"/>
                  <a:gd name="T72" fmla="*/ 57 w 27"/>
                  <a:gd name="T73" fmla="*/ 36 h 27"/>
                  <a:gd name="T74" fmla="*/ 31 w 27"/>
                  <a:gd name="T75" fmla="*/ 40 h 27"/>
                  <a:gd name="T76" fmla="*/ 24 w 27"/>
                  <a:gd name="T77" fmla="*/ 31 h 27"/>
                  <a:gd name="T78" fmla="*/ 36 w 27"/>
                  <a:gd name="T79" fmla="*/ 21 h 27"/>
                  <a:gd name="T80" fmla="*/ 43 w 27"/>
                  <a:gd name="T81" fmla="*/ 33 h 27"/>
                  <a:gd name="T82" fmla="*/ 31 w 27"/>
                  <a:gd name="T83" fmla="*/ 40 h 27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7"/>
                  <a:gd name="T127" fmla="*/ 0 h 27"/>
                  <a:gd name="T128" fmla="*/ 27 w 27"/>
                  <a:gd name="T129" fmla="*/ 27 h 27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7" h="27">
                    <a:moveTo>
                      <a:pt x="24" y="15"/>
                    </a:moveTo>
                    <a:cubicBezTo>
                      <a:pt x="24" y="14"/>
                      <a:pt x="26" y="13"/>
                      <a:pt x="27" y="13"/>
                    </a:cubicBezTo>
                    <a:cubicBezTo>
                      <a:pt x="27" y="12"/>
                      <a:pt x="27" y="11"/>
                      <a:pt x="27" y="11"/>
                    </a:cubicBezTo>
                    <a:cubicBezTo>
                      <a:pt x="26" y="11"/>
                      <a:pt x="24" y="10"/>
                      <a:pt x="24" y="9"/>
                    </a:cubicBezTo>
                    <a:cubicBezTo>
                      <a:pt x="23" y="8"/>
                      <a:pt x="24" y="7"/>
                      <a:pt x="25" y="6"/>
                    </a:cubicBezTo>
                    <a:cubicBezTo>
                      <a:pt x="24" y="5"/>
                      <a:pt x="24" y="5"/>
                      <a:pt x="23" y="4"/>
                    </a:cubicBezTo>
                    <a:cubicBezTo>
                      <a:pt x="22" y="5"/>
                      <a:pt x="21" y="5"/>
                      <a:pt x="20" y="5"/>
                    </a:cubicBezTo>
                    <a:cubicBezTo>
                      <a:pt x="19" y="4"/>
                      <a:pt x="18" y="2"/>
                      <a:pt x="19" y="1"/>
                    </a:cubicBezTo>
                    <a:cubicBezTo>
                      <a:pt x="18" y="1"/>
                      <a:pt x="18" y="1"/>
                      <a:pt x="17" y="0"/>
                    </a:cubicBezTo>
                    <a:cubicBezTo>
                      <a:pt x="17" y="2"/>
                      <a:pt x="16" y="3"/>
                      <a:pt x="14" y="2"/>
                    </a:cubicBezTo>
                    <a:cubicBezTo>
                      <a:pt x="13" y="2"/>
                      <a:pt x="12" y="1"/>
                      <a:pt x="12" y="0"/>
                    </a:cubicBezTo>
                    <a:cubicBezTo>
                      <a:pt x="11" y="0"/>
                      <a:pt x="11" y="0"/>
                      <a:pt x="10" y="0"/>
                    </a:cubicBezTo>
                    <a:cubicBezTo>
                      <a:pt x="11" y="1"/>
                      <a:pt x="10" y="3"/>
                      <a:pt x="9" y="3"/>
                    </a:cubicBezTo>
                    <a:cubicBezTo>
                      <a:pt x="8" y="4"/>
                      <a:pt x="6" y="4"/>
                      <a:pt x="6" y="2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5" y="4"/>
                      <a:pt x="5" y="6"/>
                      <a:pt x="5" y="7"/>
                    </a:cubicBezTo>
                    <a:cubicBezTo>
                      <a:pt x="4" y="8"/>
                      <a:pt x="2" y="8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2" y="9"/>
                      <a:pt x="3" y="11"/>
                      <a:pt x="3" y="12"/>
                    </a:cubicBezTo>
                    <a:cubicBezTo>
                      <a:pt x="2" y="13"/>
                      <a:pt x="1" y="14"/>
                      <a:pt x="0" y="14"/>
                    </a:cubicBezTo>
                    <a:cubicBezTo>
                      <a:pt x="0" y="15"/>
                      <a:pt x="0" y="15"/>
                      <a:pt x="0" y="16"/>
                    </a:cubicBezTo>
                    <a:cubicBezTo>
                      <a:pt x="2" y="16"/>
                      <a:pt x="3" y="16"/>
                      <a:pt x="3" y="17"/>
                    </a:cubicBezTo>
                    <a:cubicBezTo>
                      <a:pt x="4" y="19"/>
                      <a:pt x="3" y="20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4" y="21"/>
                      <a:pt x="6" y="21"/>
                      <a:pt x="7" y="22"/>
                    </a:cubicBezTo>
                    <a:cubicBezTo>
                      <a:pt x="8" y="23"/>
                      <a:pt x="8" y="24"/>
                      <a:pt x="7" y="25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9" y="25"/>
                      <a:pt x="10" y="24"/>
                      <a:pt x="12" y="24"/>
                    </a:cubicBezTo>
                    <a:cubicBezTo>
                      <a:pt x="13" y="24"/>
                      <a:pt x="14" y="25"/>
                      <a:pt x="14" y="27"/>
                    </a:cubicBezTo>
                    <a:cubicBezTo>
                      <a:pt x="15" y="27"/>
                      <a:pt x="15" y="27"/>
                      <a:pt x="16" y="27"/>
                    </a:cubicBezTo>
                    <a:cubicBezTo>
                      <a:pt x="15" y="25"/>
                      <a:pt x="16" y="24"/>
                      <a:pt x="17" y="23"/>
                    </a:cubicBezTo>
                    <a:cubicBezTo>
                      <a:pt x="19" y="23"/>
                      <a:pt x="20" y="24"/>
                      <a:pt x="21" y="25"/>
                    </a:cubicBezTo>
                    <a:cubicBezTo>
                      <a:pt x="21" y="24"/>
                      <a:pt x="22" y="24"/>
                      <a:pt x="22" y="24"/>
                    </a:cubicBezTo>
                    <a:cubicBezTo>
                      <a:pt x="21" y="23"/>
                      <a:pt x="21" y="21"/>
                      <a:pt x="22" y="20"/>
                    </a:cubicBezTo>
                    <a:cubicBezTo>
                      <a:pt x="23" y="19"/>
                      <a:pt x="24" y="19"/>
                      <a:pt x="25" y="20"/>
                    </a:cubicBezTo>
                    <a:cubicBezTo>
                      <a:pt x="26" y="19"/>
                      <a:pt x="26" y="19"/>
                      <a:pt x="26" y="18"/>
                    </a:cubicBezTo>
                    <a:cubicBezTo>
                      <a:pt x="25" y="18"/>
                      <a:pt x="24" y="16"/>
                      <a:pt x="24" y="15"/>
                    </a:cubicBezTo>
                    <a:close/>
                    <a:moveTo>
                      <a:pt x="13" y="17"/>
                    </a:moveTo>
                    <a:cubicBezTo>
                      <a:pt x="11" y="17"/>
                      <a:pt x="10" y="15"/>
                      <a:pt x="10" y="13"/>
                    </a:cubicBezTo>
                    <a:cubicBezTo>
                      <a:pt x="10" y="10"/>
                      <a:pt x="12" y="9"/>
                      <a:pt x="15" y="9"/>
                    </a:cubicBezTo>
                    <a:cubicBezTo>
                      <a:pt x="17" y="10"/>
                      <a:pt x="18" y="12"/>
                      <a:pt x="18" y="14"/>
                    </a:cubicBezTo>
                    <a:cubicBezTo>
                      <a:pt x="17" y="16"/>
                      <a:pt x="15" y="18"/>
                      <a:pt x="13" y="17"/>
                    </a:cubicBezTo>
                    <a:close/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89" name="Freeform 2299"/>
              <p:cNvSpPr>
                <a:spLocks noEditPoints="1" noChangeArrowheads="1"/>
              </p:cNvSpPr>
              <p:nvPr/>
            </p:nvSpPr>
            <p:spPr bwMode="auto">
              <a:xfrm>
                <a:off x="1058" y="611"/>
                <a:ext cx="120" cy="107"/>
              </a:xfrm>
              <a:custGeom>
                <a:avLst/>
                <a:gdLst>
                  <a:gd name="T0" fmla="*/ 87 w 51"/>
                  <a:gd name="T1" fmla="*/ 19 h 45"/>
                  <a:gd name="T2" fmla="*/ 87 w 51"/>
                  <a:gd name="T3" fmla="*/ 19 h 45"/>
                  <a:gd name="T4" fmla="*/ 108 w 51"/>
                  <a:gd name="T5" fmla="*/ 57 h 45"/>
                  <a:gd name="T6" fmla="*/ 113 w 51"/>
                  <a:gd name="T7" fmla="*/ 90 h 45"/>
                  <a:gd name="T8" fmla="*/ 106 w 51"/>
                  <a:gd name="T9" fmla="*/ 93 h 45"/>
                  <a:gd name="T10" fmla="*/ 106 w 51"/>
                  <a:gd name="T11" fmla="*/ 93 h 45"/>
                  <a:gd name="T12" fmla="*/ 104 w 51"/>
                  <a:gd name="T13" fmla="*/ 90 h 45"/>
                  <a:gd name="T14" fmla="*/ 99 w 51"/>
                  <a:gd name="T15" fmla="*/ 83 h 45"/>
                  <a:gd name="T16" fmla="*/ 87 w 51"/>
                  <a:gd name="T17" fmla="*/ 83 h 45"/>
                  <a:gd name="T18" fmla="*/ 21 w 51"/>
                  <a:gd name="T19" fmla="*/ 88 h 45"/>
                  <a:gd name="T20" fmla="*/ 19 w 51"/>
                  <a:gd name="T21" fmla="*/ 21 h 45"/>
                  <a:gd name="T22" fmla="*/ 52 w 51"/>
                  <a:gd name="T23" fmla="*/ 7 h 45"/>
                  <a:gd name="T24" fmla="*/ 85 w 51"/>
                  <a:gd name="T25" fmla="*/ 19 h 45"/>
                  <a:gd name="T26" fmla="*/ 87 w 51"/>
                  <a:gd name="T27" fmla="*/ 19 h 45"/>
                  <a:gd name="T28" fmla="*/ 87 w 51"/>
                  <a:gd name="T29" fmla="*/ 19 h 45"/>
                  <a:gd name="T30" fmla="*/ 85 w 51"/>
                  <a:gd name="T31" fmla="*/ 17 h 45"/>
                  <a:gd name="T32" fmla="*/ 19 w 51"/>
                  <a:gd name="T33" fmla="*/ 19 h 45"/>
                  <a:gd name="T34" fmla="*/ 21 w 51"/>
                  <a:gd name="T35" fmla="*/ 88 h 45"/>
                  <a:gd name="T36" fmla="*/ 89 w 51"/>
                  <a:gd name="T37" fmla="*/ 86 h 45"/>
                  <a:gd name="T38" fmla="*/ 96 w 51"/>
                  <a:gd name="T39" fmla="*/ 86 h 45"/>
                  <a:gd name="T40" fmla="*/ 106 w 51"/>
                  <a:gd name="T41" fmla="*/ 95 h 45"/>
                  <a:gd name="T42" fmla="*/ 106 w 51"/>
                  <a:gd name="T43" fmla="*/ 95 h 45"/>
                  <a:gd name="T44" fmla="*/ 115 w 51"/>
                  <a:gd name="T45" fmla="*/ 93 h 45"/>
                  <a:gd name="T46" fmla="*/ 87 w 51"/>
                  <a:gd name="T47" fmla="*/ 19 h 4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51"/>
                  <a:gd name="T73" fmla="*/ 0 h 45"/>
                  <a:gd name="T74" fmla="*/ 51 w 51"/>
                  <a:gd name="T75" fmla="*/ 45 h 4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51" h="45">
                    <a:moveTo>
                      <a:pt x="37" y="8"/>
                    </a:moveTo>
                    <a:cubicBezTo>
                      <a:pt x="37" y="8"/>
                      <a:pt x="37" y="8"/>
                      <a:pt x="37" y="8"/>
                    </a:cubicBezTo>
                    <a:cubicBezTo>
                      <a:pt x="41" y="12"/>
                      <a:pt x="44" y="18"/>
                      <a:pt x="46" y="24"/>
                    </a:cubicBezTo>
                    <a:cubicBezTo>
                      <a:pt x="48" y="29"/>
                      <a:pt x="49" y="35"/>
                      <a:pt x="48" y="38"/>
                    </a:cubicBezTo>
                    <a:cubicBezTo>
                      <a:pt x="47" y="38"/>
                      <a:pt x="46" y="39"/>
                      <a:pt x="45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39"/>
                      <a:pt x="44" y="38"/>
                      <a:pt x="44" y="38"/>
                    </a:cubicBezTo>
                    <a:cubicBezTo>
                      <a:pt x="43" y="37"/>
                      <a:pt x="42" y="36"/>
                      <a:pt x="42" y="35"/>
                    </a:cubicBezTo>
                    <a:cubicBezTo>
                      <a:pt x="40" y="34"/>
                      <a:pt x="39" y="34"/>
                      <a:pt x="37" y="35"/>
                    </a:cubicBezTo>
                    <a:cubicBezTo>
                      <a:pt x="30" y="43"/>
                      <a:pt x="17" y="44"/>
                      <a:pt x="9" y="37"/>
                    </a:cubicBezTo>
                    <a:cubicBezTo>
                      <a:pt x="1" y="29"/>
                      <a:pt x="1" y="17"/>
                      <a:pt x="8" y="9"/>
                    </a:cubicBezTo>
                    <a:cubicBezTo>
                      <a:pt x="12" y="5"/>
                      <a:pt x="16" y="3"/>
                      <a:pt x="22" y="3"/>
                    </a:cubicBezTo>
                    <a:cubicBezTo>
                      <a:pt x="27" y="2"/>
                      <a:pt x="32" y="4"/>
                      <a:pt x="36" y="8"/>
                    </a:cubicBezTo>
                    <a:cubicBezTo>
                      <a:pt x="37" y="8"/>
                      <a:pt x="37" y="8"/>
                      <a:pt x="37" y="8"/>
                    </a:cubicBezTo>
                    <a:moveTo>
                      <a:pt x="37" y="8"/>
                    </a:moveTo>
                    <a:cubicBezTo>
                      <a:pt x="36" y="7"/>
                      <a:pt x="36" y="7"/>
                      <a:pt x="36" y="7"/>
                    </a:cubicBezTo>
                    <a:cubicBezTo>
                      <a:pt x="28" y="0"/>
                      <a:pt x="15" y="0"/>
                      <a:pt x="8" y="8"/>
                    </a:cubicBezTo>
                    <a:cubicBezTo>
                      <a:pt x="0" y="17"/>
                      <a:pt x="1" y="30"/>
                      <a:pt x="9" y="37"/>
                    </a:cubicBezTo>
                    <a:cubicBezTo>
                      <a:pt x="17" y="45"/>
                      <a:pt x="30" y="44"/>
                      <a:pt x="38" y="36"/>
                    </a:cubicBezTo>
                    <a:cubicBezTo>
                      <a:pt x="39" y="34"/>
                      <a:pt x="40" y="35"/>
                      <a:pt x="41" y="36"/>
                    </a:cubicBezTo>
                    <a:cubicBezTo>
                      <a:pt x="42" y="37"/>
                      <a:pt x="44" y="39"/>
                      <a:pt x="45" y="40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6" y="40"/>
                      <a:pt x="48" y="39"/>
                      <a:pt x="49" y="39"/>
                    </a:cubicBezTo>
                    <a:cubicBezTo>
                      <a:pt x="51" y="32"/>
                      <a:pt x="46" y="16"/>
                      <a:pt x="37" y="8"/>
                    </a:cubicBezTo>
                    <a:close/>
                  </a:path>
                </a:pathLst>
              </a:custGeom>
              <a:solidFill>
                <a:srgbClr val="E3C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90" name="Freeform 2300"/>
              <p:cNvSpPr>
                <a:spLocks noChangeArrowheads="1"/>
              </p:cNvSpPr>
              <p:nvPr/>
            </p:nvSpPr>
            <p:spPr bwMode="auto">
              <a:xfrm>
                <a:off x="1060" y="639"/>
                <a:ext cx="78" cy="74"/>
              </a:xfrm>
              <a:custGeom>
                <a:avLst/>
                <a:gdLst>
                  <a:gd name="T0" fmla="*/ 12 w 33"/>
                  <a:gd name="T1" fmla="*/ 0 h 31"/>
                  <a:gd name="T2" fmla="*/ 19 w 33"/>
                  <a:gd name="T3" fmla="*/ 60 h 31"/>
                  <a:gd name="T4" fmla="*/ 78 w 33"/>
                  <a:gd name="T5" fmla="*/ 62 h 31"/>
                  <a:gd name="T6" fmla="*/ 12 w 33"/>
                  <a:gd name="T7" fmla="*/ 0 h 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3"/>
                  <a:gd name="T13" fmla="*/ 0 h 31"/>
                  <a:gd name="T14" fmla="*/ 33 w 33"/>
                  <a:gd name="T15" fmla="*/ 31 h 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3" h="31">
                    <a:moveTo>
                      <a:pt x="5" y="0"/>
                    </a:moveTo>
                    <a:cubicBezTo>
                      <a:pt x="0" y="8"/>
                      <a:pt x="1" y="18"/>
                      <a:pt x="8" y="25"/>
                    </a:cubicBezTo>
                    <a:cubicBezTo>
                      <a:pt x="15" y="31"/>
                      <a:pt x="26" y="31"/>
                      <a:pt x="33" y="26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91" name="Freeform 2301"/>
              <p:cNvSpPr>
                <a:spLocks noChangeArrowheads="1"/>
              </p:cNvSpPr>
              <p:nvPr/>
            </p:nvSpPr>
            <p:spPr bwMode="auto">
              <a:xfrm>
                <a:off x="1069" y="637"/>
                <a:ext cx="71" cy="66"/>
              </a:xfrm>
              <a:custGeom>
                <a:avLst/>
                <a:gdLst>
                  <a:gd name="T0" fmla="*/ 69 w 30"/>
                  <a:gd name="T1" fmla="*/ 64 h 28"/>
                  <a:gd name="T2" fmla="*/ 31 w 30"/>
                  <a:gd name="T3" fmla="*/ 38 h 28"/>
                  <a:gd name="T4" fmla="*/ 2 w 30"/>
                  <a:gd name="T5" fmla="*/ 2 h 28"/>
                  <a:gd name="T6" fmla="*/ 40 w 30"/>
                  <a:gd name="T7" fmla="*/ 28 h 28"/>
                  <a:gd name="T8" fmla="*/ 69 w 30"/>
                  <a:gd name="T9" fmla="*/ 64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28"/>
                  <a:gd name="T17" fmla="*/ 30 w 30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28">
                    <a:moveTo>
                      <a:pt x="29" y="27"/>
                    </a:moveTo>
                    <a:cubicBezTo>
                      <a:pt x="28" y="28"/>
                      <a:pt x="21" y="23"/>
                      <a:pt x="13" y="16"/>
                    </a:cubicBezTo>
                    <a:cubicBezTo>
                      <a:pt x="6" y="9"/>
                      <a:pt x="0" y="2"/>
                      <a:pt x="1" y="1"/>
                    </a:cubicBezTo>
                    <a:cubicBezTo>
                      <a:pt x="2" y="0"/>
                      <a:pt x="9" y="5"/>
                      <a:pt x="17" y="12"/>
                    </a:cubicBezTo>
                    <a:cubicBezTo>
                      <a:pt x="25" y="19"/>
                      <a:pt x="30" y="26"/>
                      <a:pt x="29" y="27"/>
                    </a:cubicBez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92" name="Freeform 2302"/>
              <p:cNvSpPr>
                <a:spLocks noChangeArrowheads="1"/>
              </p:cNvSpPr>
              <p:nvPr/>
            </p:nvSpPr>
            <p:spPr bwMode="auto">
              <a:xfrm>
                <a:off x="1117" y="646"/>
                <a:ext cx="5" cy="5"/>
              </a:xfrm>
              <a:custGeom>
                <a:avLst/>
                <a:gdLst>
                  <a:gd name="T0" fmla="*/ 3 w 2"/>
                  <a:gd name="T1" fmla="*/ 3 h 2"/>
                  <a:gd name="T2" fmla="*/ 3 w 2"/>
                  <a:gd name="T3" fmla="*/ 0 h 2"/>
                  <a:gd name="T4" fmla="*/ 3 w 2"/>
                  <a:gd name="T5" fmla="*/ 3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1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93" name="Freeform 2303"/>
              <p:cNvSpPr>
                <a:spLocks noChangeArrowheads="1"/>
              </p:cNvSpPr>
              <p:nvPr/>
            </p:nvSpPr>
            <p:spPr bwMode="auto">
              <a:xfrm>
                <a:off x="1129" y="665"/>
                <a:ext cx="4" cy="3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3 h 1"/>
                  <a:gd name="T6" fmla="*/ 2 w 2"/>
                  <a:gd name="T7" fmla="*/ 3 h 1"/>
                  <a:gd name="T8" fmla="*/ 2 w 2"/>
                  <a:gd name="T9" fmla="*/ 3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94" name="Freeform 2304"/>
              <p:cNvSpPr>
                <a:spLocks noChangeArrowheads="1"/>
              </p:cNvSpPr>
              <p:nvPr/>
            </p:nvSpPr>
            <p:spPr bwMode="auto">
              <a:xfrm>
                <a:off x="1140" y="649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95" name="Freeform 2305"/>
              <p:cNvSpPr>
                <a:spLocks noChangeArrowheads="1"/>
              </p:cNvSpPr>
              <p:nvPr/>
            </p:nvSpPr>
            <p:spPr bwMode="auto">
              <a:xfrm>
                <a:off x="1117" y="658"/>
                <a:ext cx="7" cy="7"/>
              </a:xfrm>
              <a:custGeom>
                <a:avLst/>
                <a:gdLst>
                  <a:gd name="T0" fmla="*/ 2 w 3"/>
                  <a:gd name="T1" fmla="*/ 5 h 3"/>
                  <a:gd name="T2" fmla="*/ 5 w 3"/>
                  <a:gd name="T3" fmla="*/ 2 h 3"/>
                  <a:gd name="T4" fmla="*/ 2 w 3"/>
                  <a:gd name="T5" fmla="*/ 5 h 3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3"/>
                  <a:gd name="T11" fmla="*/ 3 w 3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3">
                    <a:moveTo>
                      <a:pt x="1" y="2"/>
                    </a:moveTo>
                    <a:cubicBezTo>
                      <a:pt x="1" y="3"/>
                      <a:pt x="3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96" name="Freeform 2306"/>
              <p:cNvSpPr>
                <a:spLocks noChangeArrowheads="1"/>
              </p:cNvSpPr>
              <p:nvPr/>
            </p:nvSpPr>
            <p:spPr bwMode="auto">
              <a:xfrm>
                <a:off x="1103" y="65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3 h 3"/>
                  <a:gd name="T8" fmla="*/ 0 w 2"/>
                  <a:gd name="T9" fmla="*/ 3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97" name="Freeform 2307"/>
              <p:cNvSpPr>
                <a:spLocks noChangeArrowheads="1"/>
              </p:cNvSpPr>
              <p:nvPr/>
            </p:nvSpPr>
            <p:spPr bwMode="auto">
              <a:xfrm>
                <a:off x="1133" y="637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98" name="Rectangle 2308"/>
              <p:cNvSpPr>
                <a:spLocks noChangeArrowheads="1"/>
              </p:cNvSpPr>
              <p:nvPr/>
            </p:nvSpPr>
            <p:spPr bwMode="auto">
              <a:xfrm>
                <a:off x="1088" y="642"/>
                <a:ext cx="3" cy="2"/>
              </a:xfrm>
              <a:prstGeom prst="rect">
                <a:avLst/>
              </a:pr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99" name="Freeform 2309"/>
              <p:cNvSpPr>
                <a:spLocks noChangeArrowheads="1"/>
              </p:cNvSpPr>
              <p:nvPr/>
            </p:nvSpPr>
            <p:spPr bwMode="auto">
              <a:xfrm>
                <a:off x="1107" y="635"/>
                <a:ext cx="3" cy="2"/>
              </a:xfrm>
              <a:custGeom>
                <a:avLst/>
                <a:gdLst>
                  <a:gd name="T0" fmla="*/ 0 w 1"/>
                  <a:gd name="T1" fmla="*/ 2 h 1"/>
                  <a:gd name="T2" fmla="*/ 3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00" name="Freeform 2310"/>
              <p:cNvSpPr>
                <a:spLocks noChangeArrowheads="1"/>
              </p:cNvSpPr>
              <p:nvPr/>
            </p:nvSpPr>
            <p:spPr bwMode="auto">
              <a:xfrm>
                <a:off x="1133" y="682"/>
                <a:ext cx="3" cy="5"/>
              </a:xfrm>
              <a:custGeom>
                <a:avLst/>
                <a:gdLst>
                  <a:gd name="T0" fmla="*/ 0 w 1"/>
                  <a:gd name="T1" fmla="*/ 5 h 2"/>
                  <a:gd name="T2" fmla="*/ 3 w 1"/>
                  <a:gd name="T3" fmla="*/ 3 h 2"/>
                  <a:gd name="T4" fmla="*/ 0 w 1"/>
                  <a:gd name="T5" fmla="*/ 5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01" name="Freeform 2311"/>
              <p:cNvSpPr>
                <a:spLocks noChangeArrowheads="1"/>
              </p:cNvSpPr>
              <p:nvPr/>
            </p:nvSpPr>
            <p:spPr bwMode="auto">
              <a:xfrm>
                <a:off x="1150" y="668"/>
                <a:ext cx="2" cy="5"/>
              </a:xfrm>
              <a:custGeom>
                <a:avLst/>
                <a:gdLst>
                  <a:gd name="T0" fmla="*/ 0 w 1"/>
                  <a:gd name="T1" fmla="*/ 3 h 2"/>
                  <a:gd name="T2" fmla="*/ 2 w 1"/>
                  <a:gd name="T3" fmla="*/ 3 h 2"/>
                  <a:gd name="T4" fmla="*/ 0 w 1"/>
                  <a:gd name="T5" fmla="*/ 3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02" name="Freeform 2312"/>
              <p:cNvSpPr>
                <a:spLocks noChangeArrowheads="1"/>
              </p:cNvSpPr>
              <p:nvPr/>
            </p:nvSpPr>
            <p:spPr bwMode="auto">
              <a:xfrm>
                <a:off x="1105" y="663"/>
                <a:ext cx="5" cy="7"/>
              </a:xfrm>
              <a:custGeom>
                <a:avLst/>
                <a:gdLst>
                  <a:gd name="T0" fmla="*/ 3 w 2"/>
                  <a:gd name="T1" fmla="*/ 5 h 3"/>
                  <a:gd name="T2" fmla="*/ 5 w 2"/>
                  <a:gd name="T3" fmla="*/ 2 h 3"/>
                  <a:gd name="T4" fmla="*/ 3 w 2"/>
                  <a:gd name="T5" fmla="*/ 5 h 3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3"/>
                  <a:gd name="T11" fmla="*/ 2 w 2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3">
                    <a:moveTo>
                      <a:pt x="1" y="2"/>
                    </a:moveTo>
                    <a:cubicBezTo>
                      <a:pt x="1" y="3"/>
                      <a:pt x="2" y="2"/>
                      <a:pt x="2" y="1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03" name="Rectangle 2313"/>
              <p:cNvSpPr>
                <a:spLocks noChangeArrowheads="1"/>
              </p:cNvSpPr>
              <p:nvPr/>
            </p:nvSpPr>
            <p:spPr bwMode="auto">
              <a:xfrm>
                <a:off x="1114" y="680"/>
                <a:ext cx="3" cy="2"/>
              </a:xfrm>
              <a:prstGeom prst="rect">
                <a:avLst/>
              </a:pr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04" name="Freeform 2314"/>
              <p:cNvSpPr>
                <a:spLocks noChangeArrowheads="1"/>
              </p:cNvSpPr>
              <p:nvPr/>
            </p:nvSpPr>
            <p:spPr bwMode="auto">
              <a:xfrm>
                <a:off x="1093" y="66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05" name="Freeform 2315"/>
              <p:cNvSpPr>
                <a:spLocks noChangeArrowheads="1"/>
              </p:cNvSpPr>
              <p:nvPr/>
            </p:nvSpPr>
            <p:spPr bwMode="auto">
              <a:xfrm>
                <a:off x="1088" y="642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  <a:gd name="T12" fmla="*/ 0 w 3"/>
                  <a:gd name="T13" fmla="*/ 0 h 2"/>
                  <a:gd name="T14" fmla="*/ 0 w 3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2"/>
                  <a:gd name="T26" fmla="*/ 3 w 3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06" name="Rectangle 2316"/>
              <p:cNvSpPr>
                <a:spLocks noChangeArrowheads="1"/>
              </p:cNvSpPr>
              <p:nvPr/>
            </p:nvSpPr>
            <p:spPr bwMode="auto">
              <a:xfrm>
                <a:off x="1107" y="637"/>
                <a:ext cx="1" cy="1"/>
              </a:xfrm>
              <a:prstGeom prst="rect">
                <a:avLst/>
              </a:pr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07" name="Freeform 2317"/>
              <p:cNvSpPr>
                <a:spLocks noChangeArrowheads="1"/>
              </p:cNvSpPr>
              <p:nvPr/>
            </p:nvSpPr>
            <p:spPr bwMode="auto">
              <a:xfrm>
                <a:off x="1119" y="646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3 h 3"/>
                  <a:gd name="T12" fmla="*/ 0 w 1"/>
                  <a:gd name="T13" fmla="*/ 0 h 3"/>
                  <a:gd name="T14" fmla="*/ 0 w 1"/>
                  <a:gd name="T15" fmla="*/ 3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3"/>
                  <a:gd name="T26" fmla="*/ 1 w 1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08" name="Freeform 2318"/>
              <p:cNvSpPr>
                <a:spLocks noChangeArrowheads="1"/>
              </p:cNvSpPr>
              <p:nvPr/>
            </p:nvSpPr>
            <p:spPr bwMode="auto">
              <a:xfrm>
                <a:off x="1117" y="661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  <a:gd name="T14" fmla="*/ 2 w 2"/>
                  <a:gd name="T15" fmla="*/ 0 h 2"/>
                  <a:gd name="T16" fmla="*/ 2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2 w 2"/>
                  <a:gd name="T25" fmla="*/ 0 h 2"/>
                  <a:gd name="T26" fmla="*/ 2 w 2"/>
                  <a:gd name="T27" fmla="*/ 0 h 2"/>
                  <a:gd name="T28" fmla="*/ 2 w 2"/>
                  <a:gd name="T29" fmla="*/ 0 h 2"/>
                  <a:gd name="T30" fmla="*/ 2 w 2"/>
                  <a:gd name="T31" fmla="*/ 0 h 2"/>
                  <a:gd name="T32" fmla="*/ 2 w 2"/>
                  <a:gd name="T33" fmla="*/ 0 h 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"/>
                  <a:gd name="T52" fmla="*/ 0 h 2"/>
                  <a:gd name="T53" fmla="*/ 2 w 2"/>
                  <a:gd name="T54" fmla="*/ 2 h 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09" name="Freeform 2319"/>
              <p:cNvSpPr>
                <a:spLocks noChangeArrowheads="1"/>
              </p:cNvSpPr>
              <p:nvPr/>
            </p:nvSpPr>
            <p:spPr bwMode="auto">
              <a:xfrm>
                <a:off x="1129" y="665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3 h 3"/>
                  <a:gd name="T12" fmla="*/ 2 w 2"/>
                  <a:gd name="T13" fmla="*/ 3 h 3"/>
                  <a:gd name="T14" fmla="*/ 2 w 2"/>
                  <a:gd name="T15" fmla="*/ 0 h 3"/>
                  <a:gd name="T16" fmla="*/ 2 w 2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"/>
                  <a:gd name="T28" fmla="*/ 0 h 3"/>
                  <a:gd name="T29" fmla="*/ 2 w 2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10" name="Freeform 2320"/>
              <p:cNvSpPr>
                <a:spLocks noChangeArrowheads="1"/>
              </p:cNvSpPr>
              <p:nvPr/>
            </p:nvSpPr>
            <p:spPr bwMode="auto">
              <a:xfrm>
                <a:off x="1103" y="65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0 h 2"/>
                  <a:gd name="T14" fmla="*/ 0 w 1"/>
                  <a:gd name="T15" fmla="*/ 0 h 2"/>
                  <a:gd name="T16" fmla="*/ 0 w 1"/>
                  <a:gd name="T17" fmla="*/ 0 h 2"/>
                  <a:gd name="T18" fmla="*/ 0 w 1"/>
                  <a:gd name="T19" fmla="*/ 0 h 2"/>
                  <a:gd name="T20" fmla="*/ 0 w 1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2"/>
                  <a:gd name="T35" fmla="*/ 1 w 1"/>
                  <a:gd name="T36" fmla="*/ 2 h 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11" name="Freeform 2321"/>
              <p:cNvSpPr>
                <a:spLocks noChangeArrowheads="1"/>
              </p:cNvSpPr>
              <p:nvPr/>
            </p:nvSpPr>
            <p:spPr bwMode="auto">
              <a:xfrm>
                <a:off x="1150" y="670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2 w 2"/>
                  <a:gd name="T5" fmla="*/ 3 h 3"/>
                  <a:gd name="T6" fmla="*/ 2 w 2"/>
                  <a:gd name="T7" fmla="*/ 0 h 3"/>
                  <a:gd name="T8" fmla="*/ 2 w 2"/>
                  <a:gd name="T9" fmla="*/ 0 h 3"/>
                  <a:gd name="T10" fmla="*/ 2 w 2"/>
                  <a:gd name="T11" fmla="*/ 0 h 3"/>
                  <a:gd name="T12" fmla="*/ 2 w 2"/>
                  <a:gd name="T13" fmla="*/ 0 h 3"/>
                  <a:gd name="T14" fmla="*/ 0 w 2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3"/>
                  <a:gd name="T26" fmla="*/ 2 w 2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12" name="Freeform 2322"/>
              <p:cNvSpPr>
                <a:spLocks noChangeArrowheads="1"/>
              </p:cNvSpPr>
              <p:nvPr/>
            </p:nvSpPr>
            <p:spPr bwMode="auto">
              <a:xfrm>
                <a:off x="1138" y="64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2 w 2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"/>
                  <a:gd name="T28" fmla="*/ 0 h 1"/>
                  <a:gd name="T29" fmla="*/ 2 w 2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13" name="Freeform 2323"/>
              <p:cNvSpPr>
                <a:spLocks noChangeArrowheads="1"/>
              </p:cNvSpPr>
              <p:nvPr/>
            </p:nvSpPr>
            <p:spPr bwMode="auto">
              <a:xfrm>
                <a:off x="1133" y="637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3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14" name="Freeform 2324"/>
              <p:cNvSpPr>
                <a:spLocks noChangeArrowheads="1"/>
              </p:cNvSpPr>
              <p:nvPr/>
            </p:nvSpPr>
            <p:spPr bwMode="auto">
              <a:xfrm>
                <a:off x="1079" y="646"/>
                <a:ext cx="5" cy="8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5 w 2"/>
                  <a:gd name="T5" fmla="*/ 8 h 3"/>
                  <a:gd name="T6" fmla="*/ 5 w 2"/>
                  <a:gd name="T7" fmla="*/ 8 h 3"/>
                  <a:gd name="T8" fmla="*/ 0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15" name="Freeform 2325"/>
              <p:cNvSpPr>
                <a:spLocks noChangeArrowheads="1"/>
              </p:cNvSpPr>
              <p:nvPr/>
            </p:nvSpPr>
            <p:spPr bwMode="auto">
              <a:xfrm>
                <a:off x="1093" y="663"/>
                <a:ext cx="36" cy="28"/>
              </a:xfrm>
              <a:custGeom>
                <a:avLst/>
                <a:gdLst>
                  <a:gd name="T0" fmla="*/ 0 w 15"/>
                  <a:gd name="T1" fmla="*/ 0 h 12"/>
                  <a:gd name="T2" fmla="*/ 19 w 15"/>
                  <a:gd name="T3" fmla="*/ 16 h 12"/>
                  <a:gd name="T4" fmla="*/ 29 w 15"/>
                  <a:gd name="T5" fmla="*/ 23 h 12"/>
                  <a:gd name="T6" fmla="*/ 36 w 15"/>
                  <a:gd name="T7" fmla="*/ 28 h 12"/>
                  <a:gd name="T8" fmla="*/ 36 w 15"/>
                  <a:gd name="T9" fmla="*/ 28 h 12"/>
                  <a:gd name="T10" fmla="*/ 26 w 15"/>
                  <a:gd name="T11" fmla="*/ 23 h 12"/>
                  <a:gd name="T12" fmla="*/ 17 w 15"/>
                  <a:gd name="T13" fmla="*/ 16 h 12"/>
                  <a:gd name="T14" fmla="*/ 0 w 15"/>
                  <a:gd name="T15" fmla="*/ 0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"/>
                  <a:gd name="T25" fmla="*/ 0 h 12"/>
                  <a:gd name="T26" fmla="*/ 15 w 15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" h="12">
                    <a:moveTo>
                      <a:pt x="0" y="0"/>
                    </a:moveTo>
                    <a:cubicBezTo>
                      <a:pt x="2" y="2"/>
                      <a:pt x="5" y="5"/>
                      <a:pt x="8" y="7"/>
                    </a:cubicBezTo>
                    <a:cubicBezTo>
                      <a:pt x="9" y="8"/>
                      <a:pt x="10" y="9"/>
                      <a:pt x="12" y="10"/>
                    </a:cubicBezTo>
                    <a:cubicBezTo>
                      <a:pt x="13" y="11"/>
                      <a:pt x="14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3" y="11"/>
                      <a:pt x="12" y="10"/>
                      <a:pt x="11" y="10"/>
                    </a:cubicBezTo>
                    <a:cubicBezTo>
                      <a:pt x="10" y="9"/>
                      <a:pt x="8" y="8"/>
                      <a:pt x="7" y="7"/>
                    </a:cubicBezTo>
                    <a:cubicBezTo>
                      <a:pt x="4" y="4"/>
                      <a:pt x="2" y="2"/>
                      <a:pt x="0" y="0"/>
                    </a:cubicBez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16" name="Freeform 2326"/>
              <p:cNvSpPr>
                <a:spLocks noChangeArrowheads="1"/>
              </p:cNvSpPr>
              <p:nvPr/>
            </p:nvSpPr>
            <p:spPr bwMode="auto">
              <a:xfrm>
                <a:off x="1129" y="694"/>
                <a:ext cx="4" cy="1"/>
              </a:xfrm>
              <a:custGeom>
                <a:avLst/>
                <a:gdLst>
                  <a:gd name="T0" fmla="*/ 0 w 2"/>
                  <a:gd name="T1" fmla="*/ 0 h 1"/>
                  <a:gd name="T2" fmla="*/ 4 w 2"/>
                  <a:gd name="T3" fmla="*/ 0 h 1"/>
                  <a:gd name="T4" fmla="*/ 4 w 2"/>
                  <a:gd name="T5" fmla="*/ 0 h 1"/>
                  <a:gd name="T6" fmla="*/ 0 w 2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17" name="Freeform 2327"/>
              <p:cNvSpPr>
                <a:spLocks noChangeArrowheads="1"/>
              </p:cNvSpPr>
              <p:nvPr/>
            </p:nvSpPr>
            <p:spPr bwMode="auto">
              <a:xfrm>
                <a:off x="1131" y="691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18" name="Freeform 2328"/>
              <p:cNvSpPr>
                <a:spLocks noChangeArrowheads="1"/>
              </p:cNvSpPr>
              <p:nvPr/>
            </p:nvSpPr>
            <p:spPr bwMode="auto">
              <a:xfrm>
                <a:off x="1124" y="68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67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19" name="Freeform 2329"/>
              <p:cNvSpPr>
                <a:spLocks noChangeArrowheads="1"/>
              </p:cNvSpPr>
              <p:nvPr/>
            </p:nvSpPr>
            <p:spPr bwMode="auto">
              <a:xfrm>
                <a:off x="1065" y="646"/>
                <a:ext cx="21" cy="53"/>
              </a:xfrm>
              <a:custGeom>
                <a:avLst/>
                <a:gdLst>
                  <a:gd name="T0" fmla="*/ 5 w 9"/>
                  <a:gd name="T1" fmla="*/ 0 h 22"/>
                  <a:gd name="T2" fmla="*/ 2 w 9"/>
                  <a:gd name="T3" fmla="*/ 14 h 22"/>
                  <a:gd name="T4" fmla="*/ 2 w 9"/>
                  <a:gd name="T5" fmla="*/ 27 h 22"/>
                  <a:gd name="T6" fmla="*/ 9 w 9"/>
                  <a:gd name="T7" fmla="*/ 41 h 22"/>
                  <a:gd name="T8" fmla="*/ 21 w 9"/>
                  <a:gd name="T9" fmla="*/ 53 h 22"/>
                  <a:gd name="T10" fmla="*/ 21 w 9"/>
                  <a:gd name="T11" fmla="*/ 53 h 22"/>
                  <a:gd name="T12" fmla="*/ 9 w 9"/>
                  <a:gd name="T13" fmla="*/ 41 h 22"/>
                  <a:gd name="T14" fmla="*/ 5 w 9"/>
                  <a:gd name="T15" fmla="*/ 29 h 22"/>
                  <a:gd name="T16" fmla="*/ 2 w 9"/>
                  <a:gd name="T17" fmla="*/ 12 h 22"/>
                  <a:gd name="T18" fmla="*/ 5 w 9"/>
                  <a:gd name="T19" fmla="*/ 5 h 22"/>
                  <a:gd name="T20" fmla="*/ 5 w 9"/>
                  <a:gd name="T21" fmla="*/ 0 h 2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"/>
                  <a:gd name="T34" fmla="*/ 0 h 22"/>
                  <a:gd name="T35" fmla="*/ 9 w 9"/>
                  <a:gd name="T36" fmla="*/ 22 h 2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" h="22">
                    <a:moveTo>
                      <a:pt x="2" y="0"/>
                    </a:moveTo>
                    <a:cubicBezTo>
                      <a:pt x="2" y="2"/>
                      <a:pt x="1" y="4"/>
                      <a:pt x="1" y="6"/>
                    </a:cubicBezTo>
                    <a:cubicBezTo>
                      <a:pt x="0" y="7"/>
                      <a:pt x="1" y="10"/>
                      <a:pt x="1" y="11"/>
                    </a:cubicBezTo>
                    <a:cubicBezTo>
                      <a:pt x="2" y="13"/>
                      <a:pt x="3" y="15"/>
                      <a:pt x="4" y="17"/>
                    </a:cubicBezTo>
                    <a:cubicBezTo>
                      <a:pt x="5" y="19"/>
                      <a:pt x="7" y="21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7" y="21"/>
                      <a:pt x="5" y="19"/>
                      <a:pt x="4" y="17"/>
                    </a:cubicBezTo>
                    <a:cubicBezTo>
                      <a:pt x="3" y="16"/>
                      <a:pt x="2" y="14"/>
                      <a:pt x="2" y="12"/>
                    </a:cubicBezTo>
                    <a:cubicBezTo>
                      <a:pt x="1" y="10"/>
                      <a:pt x="1" y="7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20" name="Rectangle 2330"/>
              <p:cNvSpPr>
                <a:spLocks noChangeArrowheads="1"/>
              </p:cNvSpPr>
              <p:nvPr/>
            </p:nvSpPr>
            <p:spPr bwMode="auto">
              <a:xfrm>
                <a:off x="1098" y="706"/>
                <a:ext cx="2" cy="1"/>
              </a:xfrm>
              <a:prstGeom prst="rect">
                <a:avLst/>
              </a:pr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21" name="Rectangle 2331"/>
              <p:cNvSpPr>
                <a:spLocks noChangeArrowheads="1"/>
              </p:cNvSpPr>
              <p:nvPr/>
            </p:nvSpPr>
            <p:spPr bwMode="auto">
              <a:xfrm>
                <a:off x="1105" y="706"/>
                <a:ext cx="1" cy="1"/>
              </a:xfrm>
              <a:prstGeom prst="rect">
                <a:avLst/>
              </a:pr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22" name="Freeform 2332"/>
              <p:cNvSpPr>
                <a:spLocks noChangeArrowheads="1"/>
              </p:cNvSpPr>
              <p:nvPr/>
            </p:nvSpPr>
            <p:spPr bwMode="auto">
              <a:xfrm>
                <a:off x="1110" y="706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23" name="Rectangle 2333"/>
              <p:cNvSpPr>
                <a:spLocks noChangeArrowheads="1"/>
              </p:cNvSpPr>
              <p:nvPr/>
            </p:nvSpPr>
            <p:spPr bwMode="auto">
              <a:xfrm>
                <a:off x="1117" y="708"/>
                <a:ext cx="2" cy="1"/>
              </a:xfrm>
              <a:prstGeom prst="rect">
                <a:avLst/>
              </a:pr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24" name="Rectangle 2334"/>
              <p:cNvSpPr>
                <a:spLocks noChangeArrowheads="1"/>
              </p:cNvSpPr>
              <p:nvPr/>
            </p:nvSpPr>
            <p:spPr bwMode="auto">
              <a:xfrm>
                <a:off x="1072" y="651"/>
                <a:ext cx="1" cy="3"/>
              </a:xfrm>
              <a:prstGeom prst="rect">
                <a:avLst/>
              </a:pr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25" name="Rectangle 2335"/>
              <p:cNvSpPr>
                <a:spLocks noChangeArrowheads="1"/>
              </p:cNvSpPr>
              <p:nvPr/>
            </p:nvSpPr>
            <p:spPr bwMode="auto">
              <a:xfrm>
                <a:off x="1069" y="658"/>
                <a:ext cx="1" cy="1"/>
              </a:xfrm>
              <a:prstGeom prst="rect">
                <a:avLst/>
              </a:pr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26" name="Freeform 2336"/>
              <p:cNvSpPr>
                <a:spLocks noChangeArrowheads="1"/>
              </p:cNvSpPr>
              <p:nvPr/>
            </p:nvSpPr>
            <p:spPr bwMode="auto">
              <a:xfrm>
                <a:off x="1081" y="66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27" name="Freeform 2337"/>
              <p:cNvSpPr>
                <a:spLocks noChangeArrowheads="1"/>
              </p:cNvSpPr>
              <p:nvPr/>
            </p:nvSpPr>
            <p:spPr bwMode="auto">
              <a:xfrm>
                <a:off x="1069" y="644"/>
                <a:ext cx="24" cy="26"/>
              </a:xfrm>
              <a:custGeom>
                <a:avLst/>
                <a:gdLst>
                  <a:gd name="T0" fmla="*/ 2 w 10"/>
                  <a:gd name="T1" fmla="*/ 0 h 11"/>
                  <a:gd name="T2" fmla="*/ 7 w 10"/>
                  <a:gd name="T3" fmla="*/ 9 h 11"/>
                  <a:gd name="T4" fmla="*/ 24 w 10"/>
                  <a:gd name="T5" fmla="*/ 26 h 11"/>
                  <a:gd name="T6" fmla="*/ 24 w 10"/>
                  <a:gd name="T7" fmla="*/ 26 h 11"/>
                  <a:gd name="T8" fmla="*/ 12 w 10"/>
                  <a:gd name="T9" fmla="*/ 14 h 11"/>
                  <a:gd name="T10" fmla="*/ 7 w 10"/>
                  <a:gd name="T11" fmla="*/ 7 h 11"/>
                  <a:gd name="T12" fmla="*/ 2 w 10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"/>
                  <a:gd name="T22" fmla="*/ 0 h 11"/>
                  <a:gd name="T23" fmla="*/ 10 w 10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" h="11">
                    <a:moveTo>
                      <a:pt x="1" y="0"/>
                    </a:moveTo>
                    <a:cubicBezTo>
                      <a:pt x="0" y="2"/>
                      <a:pt x="3" y="3"/>
                      <a:pt x="3" y="4"/>
                    </a:cubicBezTo>
                    <a:cubicBezTo>
                      <a:pt x="5" y="6"/>
                      <a:pt x="8" y="9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8" y="9"/>
                      <a:pt x="7" y="7"/>
                      <a:pt x="5" y="6"/>
                    </a:cubicBezTo>
                    <a:cubicBezTo>
                      <a:pt x="4" y="5"/>
                      <a:pt x="4" y="4"/>
                      <a:pt x="3" y="3"/>
                    </a:cubicBezTo>
                    <a:cubicBezTo>
                      <a:pt x="2" y="3"/>
                      <a:pt x="1" y="2"/>
                      <a:pt x="1" y="0"/>
                    </a:cubicBezTo>
                    <a:close/>
                  </a:path>
                </a:pathLst>
              </a:custGeom>
              <a:solidFill>
                <a:srgbClr val="FF8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28" name="Freeform 2338"/>
              <p:cNvSpPr>
                <a:spLocks noChangeArrowheads="1"/>
              </p:cNvSpPr>
              <p:nvPr/>
            </p:nvSpPr>
            <p:spPr bwMode="auto">
              <a:xfrm>
                <a:off x="1143" y="654"/>
                <a:ext cx="5" cy="14"/>
              </a:xfrm>
              <a:custGeom>
                <a:avLst/>
                <a:gdLst>
                  <a:gd name="T0" fmla="*/ 0 w 2"/>
                  <a:gd name="T1" fmla="*/ 0 h 6"/>
                  <a:gd name="T2" fmla="*/ 0 w 2"/>
                  <a:gd name="T3" fmla="*/ 2 h 6"/>
                  <a:gd name="T4" fmla="*/ 0 w 2"/>
                  <a:gd name="T5" fmla="*/ 7 h 6"/>
                  <a:gd name="T6" fmla="*/ 0 w 2"/>
                  <a:gd name="T7" fmla="*/ 9 h 6"/>
                  <a:gd name="T8" fmla="*/ 0 w 2"/>
                  <a:gd name="T9" fmla="*/ 14 h 6"/>
                  <a:gd name="T10" fmla="*/ 3 w 2"/>
                  <a:gd name="T11" fmla="*/ 14 h 6"/>
                  <a:gd name="T12" fmla="*/ 5 w 2"/>
                  <a:gd name="T13" fmla="*/ 9 h 6"/>
                  <a:gd name="T14" fmla="*/ 5 w 2"/>
                  <a:gd name="T15" fmla="*/ 7 h 6"/>
                  <a:gd name="T16" fmla="*/ 3 w 2"/>
                  <a:gd name="T17" fmla="*/ 2 h 6"/>
                  <a:gd name="T18" fmla="*/ 3 w 2"/>
                  <a:gd name="T19" fmla="*/ 0 h 6"/>
                  <a:gd name="T20" fmla="*/ 0 w 2"/>
                  <a:gd name="T21" fmla="*/ 0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"/>
                  <a:gd name="T34" fmla="*/ 0 h 6"/>
                  <a:gd name="T35" fmla="*/ 2 w 2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" h="6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29" name="Freeform 2339"/>
              <p:cNvSpPr>
                <a:spLocks noChangeArrowheads="1"/>
              </p:cNvSpPr>
              <p:nvPr/>
            </p:nvSpPr>
            <p:spPr bwMode="auto">
              <a:xfrm>
                <a:off x="1138" y="67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0 h 3"/>
                  <a:gd name="T6" fmla="*/ 2 w 2"/>
                  <a:gd name="T7" fmla="*/ 3 h 3"/>
                  <a:gd name="T8" fmla="*/ 2 w 2"/>
                  <a:gd name="T9" fmla="*/ 0 h 3"/>
                  <a:gd name="T10" fmla="*/ 2 w 2"/>
                  <a:gd name="T11" fmla="*/ 0 h 3"/>
                  <a:gd name="T12" fmla="*/ 2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3"/>
                  <a:gd name="T23" fmla="*/ 2 w 2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30" name="Freeform 2340"/>
              <p:cNvSpPr>
                <a:spLocks noChangeArrowheads="1"/>
              </p:cNvSpPr>
              <p:nvPr/>
            </p:nvSpPr>
            <p:spPr bwMode="auto">
              <a:xfrm>
                <a:off x="1166" y="682"/>
                <a:ext cx="5" cy="9"/>
              </a:xfrm>
              <a:custGeom>
                <a:avLst/>
                <a:gdLst>
                  <a:gd name="T0" fmla="*/ 0 w 2"/>
                  <a:gd name="T1" fmla="*/ 0 h 4"/>
                  <a:gd name="T2" fmla="*/ 3 w 2"/>
                  <a:gd name="T3" fmla="*/ 5 h 4"/>
                  <a:gd name="T4" fmla="*/ 3 w 2"/>
                  <a:gd name="T5" fmla="*/ 9 h 4"/>
                  <a:gd name="T6" fmla="*/ 5 w 2"/>
                  <a:gd name="T7" fmla="*/ 9 h 4"/>
                  <a:gd name="T8" fmla="*/ 5 w 2"/>
                  <a:gd name="T9" fmla="*/ 5 h 4"/>
                  <a:gd name="T10" fmla="*/ 3 w 2"/>
                  <a:gd name="T11" fmla="*/ 0 h 4"/>
                  <a:gd name="T12" fmla="*/ 0 w 2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4"/>
                  <a:gd name="T23" fmla="*/ 2 w 2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4">
                    <a:moveTo>
                      <a:pt x="0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31" name="Rectangle 2341"/>
              <p:cNvSpPr>
                <a:spLocks noChangeArrowheads="1"/>
              </p:cNvSpPr>
              <p:nvPr/>
            </p:nvSpPr>
            <p:spPr bwMode="auto">
              <a:xfrm>
                <a:off x="1169" y="696"/>
                <a:ext cx="2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32" name="Freeform 2342"/>
              <p:cNvSpPr>
                <a:spLocks noChangeArrowheads="1"/>
              </p:cNvSpPr>
              <p:nvPr/>
            </p:nvSpPr>
            <p:spPr bwMode="auto">
              <a:xfrm>
                <a:off x="1069" y="644"/>
                <a:ext cx="5" cy="12"/>
              </a:xfrm>
              <a:custGeom>
                <a:avLst/>
                <a:gdLst>
                  <a:gd name="T0" fmla="*/ 5 w 2"/>
                  <a:gd name="T1" fmla="*/ 0 h 5"/>
                  <a:gd name="T2" fmla="*/ 3 w 2"/>
                  <a:gd name="T3" fmla="*/ 5 h 5"/>
                  <a:gd name="T4" fmla="*/ 3 w 2"/>
                  <a:gd name="T5" fmla="*/ 12 h 5"/>
                  <a:gd name="T6" fmla="*/ 3 w 2"/>
                  <a:gd name="T7" fmla="*/ 12 h 5"/>
                  <a:gd name="T8" fmla="*/ 5 w 2"/>
                  <a:gd name="T9" fmla="*/ 5 h 5"/>
                  <a:gd name="T10" fmla="*/ 5 w 2"/>
                  <a:gd name="T11" fmla="*/ 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33" name="Freeform 2343"/>
              <p:cNvSpPr>
                <a:spLocks noChangeArrowheads="1"/>
              </p:cNvSpPr>
              <p:nvPr/>
            </p:nvSpPr>
            <p:spPr bwMode="auto">
              <a:xfrm>
                <a:off x="1069" y="661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3 w 3"/>
                  <a:gd name="T7" fmla="*/ 2 h 2"/>
                  <a:gd name="T8" fmla="*/ 3 w 3"/>
                  <a:gd name="T9" fmla="*/ 2 h 2"/>
                  <a:gd name="T10" fmla="*/ 3 w 3"/>
                  <a:gd name="T11" fmla="*/ 2 h 2"/>
                  <a:gd name="T12" fmla="*/ 3 w 3"/>
                  <a:gd name="T13" fmla="*/ 2 h 2"/>
                  <a:gd name="T14" fmla="*/ 3 w 3"/>
                  <a:gd name="T15" fmla="*/ 2 h 2"/>
                  <a:gd name="T16" fmla="*/ 3 w 3"/>
                  <a:gd name="T17" fmla="*/ 0 h 2"/>
                  <a:gd name="T18" fmla="*/ 3 w 3"/>
                  <a:gd name="T19" fmla="*/ 0 h 2"/>
                  <a:gd name="T20" fmla="*/ 0 w 3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"/>
                  <a:gd name="T34" fmla="*/ 0 h 2"/>
                  <a:gd name="T35" fmla="*/ 3 w 3"/>
                  <a:gd name="T36" fmla="*/ 2 h 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34" name="Freeform 2344"/>
              <p:cNvSpPr>
                <a:spLocks noChangeArrowheads="1"/>
              </p:cNvSpPr>
              <p:nvPr/>
            </p:nvSpPr>
            <p:spPr bwMode="auto">
              <a:xfrm>
                <a:off x="1072" y="67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3 h 3"/>
                  <a:gd name="T8" fmla="*/ 2 w 2"/>
                  <a:gd name="T9" fmla="*/ 0 h 3"/>
                  <a:gd name="T10" fmla="*/ 2 w 2"/>
                  <a:gd name="T11" fmla="*/ 0 h 3"/>
                  <a:gd name="T12" fmla="*/ 2 w 2"/>
                  <a:gd name="T13" fmla="*/ 3 h 3"/>
                  <a:gd name="T14" fmla="*/ 2 w 2"/>
                  <a:gd name="T15" fmla="*/ 0 h 3"/>
                  <a:gd name="T16" fmla="*/ 2 w 2"/>
                  <a:gd name="T17" fmla="*/ 0 h 3"/>
                  <a:gd name="T18" fmla="*/ 2 w 2"/>
                  <a:gd name="T19" fmla="*/ 0 h 3"/>
                  <a:gd name="T20" fmla="*/ 2 w 2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"/>
                  <a:gd name="T34" fmla="*/ 0 h 3"/>
                  <a:gd name="T35" fmla="*/ 2 w 2"/>
                  <a:gd name="T36" fmla="*/ 3 h 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35" name="Freeform 2345"/>
              <p:cNvSpPr>
                <a:spLocks noChangeArrowheads="1"/>
              </p:cNvSpPr>
              <p:nvPr/>
            </p:nvSpPr>
            <p:spPr bwMode="auto">
              <a:xfrm>
                <a:off x="45" y="229"/>
                <a:ext cx="42" cy="43"/>
              </a:xfrm>
              <a:custGeom>
                <a:avLst/>
                <a:gdLst>
                  <a:gd name="T0" fmla="*/ 37 w 18"/>
                  <a:gd name="T1" fmla="*/ 10 h 18"/>
                  <a:gd name="T2" fmla="*/ 33 w 18"/>
                  <a:gd name="T3" fmla="*/ 36 h 18"/>
                  <a:gd name="T4" fmla="*/ 7 w 18"/>
                  <a:gd name="T5" fmla="*/ 33 h 18"/>
                  <a:gd name="T6" fmla="*/ 9 w 18"/>
                  <a:gd name="T7" fmla="*/ 7 h 18"/>
                  <a:gd name="T8" fmla="*/ 37 w 18"/>
                  <a:gd name="T9" fmla="*/ 1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18"/>
                  <a:gd name="T17" fmla="*/ 18 w 18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18">
                    <a:moveTo>
                      <a:pt x="16" y="4"/>
                    </a:moveTo>
                    <a:cubicBezTo>
                      <a:pt x="18" y="8"/>
                      <a:pt x="17" y="13"/>
                      <a:pt x="14" y="15"/>
                    </a:cubicBezTo>
                    <a:cubicBezTo>
                      <a:pt x="10" y="18"/>
                      <a:pt x="6" y="17"/>
                      <a:pt x="3" y="14"/>
                    </a:cubicBezTo>
                    <a:cubicBezTo>
                      <a:pt x="0" y="10"/>
                      <a:pt x="1" y="5"/>
                      <a:pt x="4" y="3"/>
                    </a:cubicBezTo>
                    <a:cubicBezTo>
                      <a:pt x="8" y="0"/>
                      <a:pt x="13" y="1"/>
                      <a:pt x="16" y="4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36" name="Freeform 2346"/>
              <p:cNvSpPr>
                <a:spLocks noEditPoints="1" noChangeArrowheads="1"/>
              </p:cNvSpPr>
              <p:nvPr/>
            </p:nvSpPr>
            <p:spPr bwMode="auto">
              <a:xfrm>
                <a:off x="38" y="215"/>
                <a:ext cx="52" cy="59"/>
              </a:xfrm>
              <a:custGeom>
                <a:avLst/>
                <a:gdLst>
                  <a:gd name="T0" fmla="*/ 0 w 22"/>
                  <a:gd name="T1" fmla="*/ 0 h 25"/>
                  <a:gd name="T2" fmla="*/ 12 w 22"/>
                  <a:gd name="T3" fmla="*/ 47 h 25"/>
                  <a:gd name="T4" fmla="*/ 40 w 22"/>
                  <a:gd name="T5" fmla="*/ 52 h 25"/>
                  <a:gd name="T6" fmla="*/ 45 w 22"/>
                  <a:gd name="T7" fmla="*/ 24 h 25"/>
                  <a:gd name="T8" fmla="*/ 0 w 22"/>
                  <a:gd name="T9" fmla="*/ 0 h 25"/>
                  <a:gd name="T10" fmla="*/ 14 w 22"/>
                  <a:gd name="T11" fmla="*/ 31 h 25"/>
                  <a:gd name="T12" fmla="*/ 14 w 22"/>
                  <a:gd name="T13" fmla="*/ 33 h 25"/>
                  <a:gd name="T14" fmla="*/ 17 w 22"/>
                  <a:gd name="T15" fmla="*/ 38 h 25"/>
                  <a:gd name="T16" fmla="*/ 21 w 22"/>
                  <a:gd name="T17" fmla="*/ 42 h 25"/>
                  <a:gd name="T18" fmla="*/ 19 w 22"/>
                  <a:gd name="T19" fmla="*/ 45 h 25"/>
                  <a:gd name="T20" fmla="*/ 17 w 22"/>
                  <a:gd name="T21" fmla="*/ 42 h 25"/>
                  <a:gd name="T22" fmla="*/ 14 w 22"/>
                  <a:gd name="T23" fmla="*/ 38 h 25"/>
                  <a:gd name="T24" fmla="*/ 14 w 22"/>
                  <a:gd name="T25" fmla="*/ 31 h 25"/>
                  <a:gd name="T26" fmla="*/ 33 w 22"/>
                  <a:gd name="T27" fmla="*/ 52 h 25"/>
                  <a:gd name="T28" fmla="*/ 33 w 22"/>
                  <a:gd name="T29" fmla="*/ 52 h 25"/>
                  <a:gd name="T30" fmla="*/ 43 w 22"/>
                  <a:gd name="T31" fmla="*/ 28 h 25"/>
                  <a:gd name="T32" fmla="*/ 43 w 22"/>
                  <a:gd name="T33" fmla="*/ 28 h 25"/>
                  <a:gd name="T34" fmla="*/ 33 w 22"/>
                  <a:gd name="T35" fmla="*/ 52 h 2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"/>
                  <a:gd name="T55" fmla="*/ 0 h 25"/>
                  <a:gd name="T56" fmla="*/ 22 w 22"/>
                  <a:gd name="T57" fmla="*/ 25 h 2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" h="25">
                    <a:moveTo>
                      <a:pt x="0" y="0"/>
                    </a:moveTo>
                    <a:cubicBezTo>
                      <a:pt x="0" y="0"/>
                      <a:pt x="2" y="17"/>
                      <a:pt x="5" y="20"/>
                    </a:cubicBezTo>
                    <a:cubicBezTo>
                      <a:pt x="8" y="24"/>
                      <a:pt x="13" y="25"/>
                      <a:pt x="17" y="22"/>
                    </a:cubicBezTo>
                    <a:cubicBezTo>
                      <a:pt x="21" y="19"/>
                      <a:pt x="22" y="14"/>
                      <a:pt x="19" y="10"/>
                    </a:cubicBezTo>
                    <a:cubicBezTo>
                      <a:pt x="16" y="6"/>
                      <a:pt x="0" y="0"/>
                      <a:pt x="0" y="0"/>
                    </a:cubicBezTo>
                    <a:close/>
                    <a:moveTo>
                      <a:pt x="6" y="13"/>
                    </a:moveTo>
                    <a:cubicBezTo>
                      <a:pt x="6" y="13"/>
                      <a:pt x="6" y="14"/>
                      <a:pt x="6" y="14"/>
                    </a:cubicBezTo>
                    <a:cubicBezTo>
                      <a:pt x="7" y="15"/>
                      <a:pt x="7" y="15"/>
                      <a:pt x="7" y="16"/>
                    </a:cubicBezTo>
                    <a:cubicBezTo>
                      <a:pt x="8" y="16"/>
                      <a:pt x="9" y="17"/>
                      <a:pt x="9" y="18"/>
                    </a:cubicBezTo>
                    <a:cubicBezTo>
                      <a:pt x="9" y="19"/>
                      <a:pt x="8" y="19"/>
                      <a:pt x="8" y="19"/>
                    </a:cubicBezTo>
                    <a:cubicBezTo>
                      <a:pt x="7" y="19"/>
                      <a:pt x="7" y="18"/>
                      <a:pt x="7" y="18"/>
                    </a:cubicBezTo>
                    <a:cubicBezTo>
                      <a:pt x="6" y="17"/>
                      <a:pt x="6" y="17"/>
                      <a:pt x="6" y="16"/>
                    </a:cubicBezTo>
                    <a:cubicBezTo>
                      <a:pt x="6" y="15"/>
                      <a:pt x="5" y="14"/>
                      <a:pt x="6" y="13"/>
                    </a:cubicBezTo>
                    <a:close/>
                    <a:moveTo>
                      <a:pt x="14" y="22"/>
                    </a:moveTo>
                    <a:cubicBezTo>
                      <a:pt x="14" y="22"/>
                      <a:pt x="14" y="22"/>
                      <a:pt x="14" y="22"/>
                    </a:cubicBezTo>
                    <a:cubicBezTo>
                      <a:pt x="18" y="22"/>
                      <a:pt x="20" y="15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21" y="15"/>
                      <a:pt x="19" y="22"/>
                      <a:pt x="14" y="2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37" name="Freeform 2347"/>
              <p:cNvSpPr>
                <a:spLocks noChangeArrowheads="1"/>
              </p:cNvSpPr>
              <p:nvPr/>
            </p:nvSpPr>
            <p:spPr bwMode="auto">
              <a:xfrm>
                <a:off x="1140" y="1009"/>
                <a:ext cx="41" cy="40"/>
              </a:xfrm>
              <a:custGeom>
                <a:avLst/>
                <a:gdLst>
                  <a:gd name="T0" fmla="*/ 39 w 17"/>
                  <a:gd name="T1" fmla="*/ 19 h 17"/>
                  <a:gd name="T2" fmla="*/ 24 w 17"/>
                  <a:gd name="T3" fmla="*/ 40 h 17"/>
                  <a:gd name="T4" fmla="*/ 2 w 17"/>
                  <a:gd name="T5" fmla="*/ 24 h 17"/>
                  <a:gd name="T6" fmla="*/ 19 w 17"/>
                  <a:gd name="T7" fmla="*/ 2 h 17"/>
                  <a:gd name="T8" fmla="*/ 39 w 17"/>
                  <a:gd name="T9" fmla="*/ 19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17"/>
                  <a:gd name="T17" fmla="*/ 17 w 17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17">
                    <a:moveTo>
                      <a:pt x="16" y="8"/>
                    </a:moveTo>
                    <a:cubicBezTo>
                      <a:pt x="17" y="12"/>
                      <a:pt x="14" y="16"/>
                      <a:pt x="10" y="17"/>
                    </a:cubicBezTo>
                    <a:cubicBezTo>
                      <a:pt x="5" y="17"/>
                      <a:pt x="1" y="14"/>
                      <a:pt x="1" y="10"/>
                    </a:cubicBezTo>
                    <a:cubicBezTo>
                      <a:pt x="0" y="5"/>
                      <a:pt x="3" y="2"/>
                      <a:pt x="8" y="1"/>
                    </a:cubicBezTo>
                    <a:cubicBezTo>
                      <a:pt x="12" y="0"/>
                      <a:pt x="16" y="4"/>
                      <a:pt x="16" y="8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38" name="Freeform 2348"/>
              <p:cNvSpPr>
                <a:spLocks noEditPoints="1" noChangeArrowheads="1"/>
              </p:cNvSpPr>
              <p:nvPr/>
            </p:nvSpPr>
            <p:spPr bwMode="auto">
              <a:xfrm>
                <a:off x="1140" y="985"/>
                <a:ext cx="43" cy="67"/>
              </a:xfrm>
              <a:custGeom>
                <a:avLst/>
                <a:gdLst>
                  <a:gd name="T0" fmla="*/ 14 w 18"/>
                  <a:gd name="T1" fmla="*/ 0 h 28"/>
                  <a:gd name="T2" fmla="*/ 0 w 18"/>
                  <a:gd name="T3" fmla="*/ 48 h 28"/>
                  <a:gd name="T4" fmla="*/ 24 w 18"/>
                  <a:gd name="T5" fmla="*/ 65 h 28"/>
                  <a:gd name="T6" fmla="*/ 41 w 18"/>
                  <a:gd name="T7" fmla="*/ 43 h 28"/>
                  <a:gd name="T8" fmla="*/ 14 w 18"/>
                  <a:gd name="T9" fmla="*/ 0 h 28"/>
                  <a:gd name="T10" fmla="*/ 12 w 18"/>
                  <a:gd name="T11" fmla="*/ 34 h 28"/>
                  <a:gd name="T12" fmla="*/ 10 w 18"/>
                  <a:gd name="T13" fmla="*/ 36 h 28"/>
                  <a:gd name="T14" fmla="*/ 12 w 18"/>
                  <a:gd name="T15" fmla="*/ 41 h 28"/>
                  <a:gd name="T16" fmla="*/ 12 w 18"/>
                  <a:gd name="T17" fmla="*/ 48 h 28"/>
                  <a:gd name="T18" fmla="*/ 10 w 18"/>
                  <a:gd name="T19" fmla="*/ 48 h 28"/>
                  <a:gd name="T20" fmla="*/ 7 w 18"/>
                  <a:gd name="T21" fmla="*/ 43 h 28"/>
                  <a:gd name="T22" fmla="*/ 7 w 18"/>
                  <a:gd name="T23" fmla="*/ 41 h 28"/>
                  <a:gd name="T24" fmla="*/ 12 w 18"/>
                  <a:gd name="T25" fmla="*/ 34 h 28"/>
                  <a:gd name="T26" fmla="*/ 17 w 18"/>
                  <a:gd name="T27" fmla="*/ 62 h 28"/>
                  <a:gd name="T28" fmla="*/ 17 w 18"/>
                  <a:gd name="T29" fmla="*/ 62 h 28"/>
                  <a:gd name="T30" fmla="*/ 36 w 18"/>
                  <a:gd name="T31" fmla="*/ 45 h 28"/>
                  <a:gd name="T32" fmla="*/ 38 w 18"/>
                  <a:gd name="T33" fmla="*/ 45 h 28"/>
                  <a:gd name="T34" fmla="*/ 17 w 18"/>
                  <a:gd name="T35" fmla="*/ 62 h 2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8"/>
                  <a:gd name="T55" fmla="*/ 0 h 28"/>
                  <a:gd name="T56" fmla="*/ 18 w 18"/>
                  <a:gd name="T57" fmla="*/ 28 h 2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8" h="28">
                    <a:moveTo>
                      <a:pt x="6" y="0"/>
                    </a:moveTo>
                    <a:cubicBezTo>
                      <a:pt x="6" y="0"/>
                      <a:pt x="0" y="15"/>
                      <a:pt x="0" y="20"/>
                    </a:cubicBezTo>
                    <a:cubicBezTo>
                      <a:pt x="1" y="25"/>
                      <a:pt x="5" y="28"/>
                      <a:pt x="10" y="27"/>
                    </a:cubicBezTo>
                    <a:cubicBezTo>
                      <a:pt x="15" y="27"/>
                      <a:pt x="18" y="23"/>
                      <a:pt x="17" y="18"/>
                    </a:cubicBezTo>
                    <a:cubicBezTo>
                      <a:pt x="17" y="13"/>
                      <a:pt x="6" y="0"/>
                      <a:pt x="6" y="0"/>
                    </a:cubicBezTo>
                    <a:close/>
                    <a:moveTo>
                      <a:pt x="5" y="14"/>
                    </a:move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5" y="16"/>
                      <a:pt x="5" y="17"/>
                    </a:cubicBezTo>
                    <a:cubicBezTo>
                      <a:pt x="5" y="18"/>
                      <a:pt x="5" y="19"/>
                      <a:pt x="5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20"/>
                      <a:pt x="3" y="19"/>
                      <a:pt x="3" y="18"/>
                    </a:cubicBezTo>
                    <a:cubicBezTo>
                      <a:pt x="3" y="18"/>
                      <a:pt x="3" y="17"/>
                      <a:pt x="3" y="17"/>
                    </a:cubicBezTo>
                    <a:cubicBezTo>
                      <a:pt x="4" y="15"/>
                      <a:pt x="4" y="14"/>
                      <a:pt x="5" y="14"/>
                    </a:cubicBezTo>
                    <a:close/>
                    <a:moveTo>
                      <a:pt x="7" y="26"/>
                    </a:moveTo>
                    <a:cubicBezTo>
                      <a:pt x="7" y="26"/>
                      <a:pt x="7" y="26"/>
                      <a:pt x="7" y="26"/>
                    </a:cubicBezTo>
                    <a:cubicBezTo>
                      <a:pt x="11" y="28"/>
                      <a:pt x="16" y="23"/>
                      <a:pt x="15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7" y="23"/>
                      <a:pt x="11" y="28"/>
                      <a:pt x="7" y="26"/>
                    </a:cubicBez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39" name="Freeform 2349"/>
              <p:cNvSpPr>
                <a:spLocks noChangeArrowheads="1"/>
              </p:cNvSpPr>
              <p:nvPr/>
            </p:nvSpPr>
            <p:spPr bwMode="auto">
              <a:xfrm>
                <a:off x="984" y="1213"/>
                <a:ext cx="71" cy="38"/>
              </a:xfrm>
              <a:custGeom>
                <a:avLst/>
                <a:gdLst>
                  <a:gd name="T0" fmla="*/ 71 w 30"/>
                  <a:gd name="T1" fmla="*/ 17 h 16"/>
                  <a:gd name="T2" fmla="*/ 71 w 30"/>
                  <a:gd name="T3" fmla="*/ 17 h 16"/>
                  <a:gd name="T4" fmla="*/ 71 w 30"/>
                  <a:gd name="T5" fmla="*/ 17 h 16"/>
                  <a:gd name="T6" fmla="*/ 24 w 30"/>
                  <a:gd name="T7" fmla="*/ 0 h 16"/>
                  <a:gd name="T8" fmla="*/ 0 w 30"/>
                  <a:gd name="T9" fmla="*/ 19 h 16"/>
                  <a:gd name="T10" fmla="*/ 0 w 30"/>
                  <a:gd name="T11" fmla="*/ 19 h 16"/>
                  <a:gd name="T12" fmla="*/ 0 w 30"/>
                  <a:gd name="T13" fmla="*/ 19 h 16"/>
                  <a:gd name="T14" fmla="*/ 0 w 30"/>
                  <a:gd name="T15" fmla="*/ 19 h 16"/>
                  <a:gd name="T16" fmla="*/ 0 w 30"/>
                  <a:gd name="T17" fmla="*/ 19 h 16"/>
                  <a:gd name="T18" fmla="*/ 24 w 30"/>
                  <a:gd name="T19" fmla="*/ 38 h 16"/>
                  <a:gd name="T20" fmla="*/ 71 w 30"/>
                  <a:gd name="T21" fmla="*/ 17 h 1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0"/>
                  <a:gd name="T34" fmla="*/ 0 h 16"/>
                  <a:gd name="T35" fmla="*/ 30 w 30"/>
                  <a:gd name="T36" fmla="*/ 16 h 1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0" h="16">
                    <a:moveTo>
                      <a:pt x="30" y="7"/>
                    </a:move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8" y="6"/>
                      <a:pt x="16" y="0"/>
                      <a:pt x="10" y="0"/>
                    </a:cubicBezTo>
                    <a:cubicBezTo>
                      <a:pt x="2" y="0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3" y="16"/>
                      <a:pt x="10" y="16"/>
                    </a:cubicBezTo>
                    <a:cubicBezTo>
                      <a:pt x="17" y="16"/>
                      <a:pt x="28" y="9"/>
                      <a:pt x="30" y="7"/>
                    </a:cubicBezTo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40" name="Freeform 2350"/>
              <p:cNvSpPr>
                <a:spLocks noChangeArrowheads="1"/>
              </p:cNvSpPr>
              <p:nvPr/>
            </p:nvSpPr>
            <p:spPr bwMode="auto">
              <a:xfrm>
                <a:off x="972" y="1229"/>
                <a:ext cx="81" cy="5"/>
              </a:xfrm>
              <a:custGeom>
                <a:avLst/>
                <a:gdLst>
                  <a:gd name="T0" fmla="*/ 0 w 34"/>
                  <a:gd name="T1" fmla="*/ 5 h 2"/>
                  <a:gd name="T2" fmla="*/ 10 w 34"/>
                  <a:gd name="T3" fmla="*/ 5 h 2"/>
                  <a:gd name="T4" fmla="*/ 81 w 34"/>
                  <a:gd name="T5" fmla="*/ 0 h 2"/>
                  <a:gd name="T6" fmla="*/ 81 w 34"/>
                  <a:gd name="T7" fmla="*/ 0 h 2"/>
                  <a:gd name="T8" fmla="*/ 81 w 34"/>
                  <a:gd name="T9" fmla="*/ 0 h 2"/>
                  <a:gd name="T10" fmla="*/ 10 w 34"/>
                  <a:gd name="T11" fmla="*/ 3 h 2"/>
                  <a:gd name="T12" fmla="*/ 0 w 34"/>
                  <a:gd name="T13" fmla="*/ 3 h 2"/>
                  <a:gd name="T14" fmla="*/ 0 w 34"/>
                  <a:gd name="T15" fmla="*/ 5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4"/>
                  <a:gd name="T25" fmla="*/ 0 h 2"/>
                  <a:gd name="T26" fmla="*/ 34 w 34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4" h="2">
                    <a:moveTo>
                      <a:pt x="0" y="2"/>
                    </a:moveTo>
                    <a:cubicBezTo>
                      <a:pt x="1" y="2"/>
                      <a:pt x="3" y="2"/>
                      <a:pt x="4" y="2"/>
                    </a:cubicBezTo>
                    <a:cubicBezTo>
                      <a:pt x="14" y="1"/>
                      <a:pt x="31" y="1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1" y="0"/>
                      <a:pt x="14" y="1"/>
                      <a:pt x="4" y="1"/>
                    </a:cubicBezTo>
                    <a:cubicBezTo>
                      <a:pt x="3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41" name="Freeform 2351"/>
              <p:cNvSpPr>
                <a:spLocks noChangeArrowheads="1"/>
              </p:cNvSpPr>
              <p:nvPr/>
            </p:nvSpPr>
            <p:spPr bwMode="auto">
              <a:xfrm>
                <a:off x="1015" y="1232"/>
                <a:ext cx="12" cy="7"/>
              </a:xfrm>
              <a:custGeom>
                <a:avLst/>
                <a:gdLst>
                  <a:gd name="T0" fmla="*/ 12 w 5"/>
                  <a:gd name="T1" fmla="*/ 7 h 3"/>
                  <a:gd name="T2" fmla="*/ 0 w 5"/>
                  <a:gd name="T3" fmla="*/ 0 h 3"/>
                  <a:gd name="T4" fmla="*/ 0 w 5"/>
                  <a:gd name="T5" fmla="*/ 0 h 3"/>
                  <a:gd name="T6" fmla="*/ 7 w 5"/>
                  <a:gd name="T7" fmla="*/ 2 h 3"/>
                  <a:gd name="T8" fmla="*/ 12 w 5"/>
                  <a:gd name="T9" fmla="*/ 7 h 3"/>
                  <a:gd name="T10" fmla="*/ 12 w 5"/>
                  <a:gd name="T11" fmla="*/ 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3"/>
                  <a:gd name="T20" fmla="*/ 5 w 5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3">
                    <a:moveTo>
                      <a:pt x="5" y="3"/>
                    </a:moveTo>
                    <a:cubicBezTo>
                      <a:pt x="4" y="2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3" y="2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42" name="Freeform 2352"/>
              <p:cNvSpPr>
                <a:spLocks noChangeArrowheads="1"/>
              </p:cNvSpPr>
              <p:nvPr/>
            </p:nvSpPr>
            <p:spPr bwMode="auto">
              <a:xfrm>
                <a:off x="1003" y="1232"/>
                <a:ext cx="12" cy="14"/>
              </a:xfrm>
              <a:custGeom>
                <a:avLst/>
                <a:gdLst>
                  <a:gd name="T0" fmla="*/ 12 w 5"/>
                  <a:gd name="T1" fmla="*/ 14 h 6"/>
                  <a:gd name="T2" fmla="*/ 7 w 5"/>
                  <a:gd name="T3" fmla="*/ 5 h 6"/>
                  <a:gd name="T4" fmla="*/ 0 w 5"/>
                  <a:gd name="T5" fmla="*/ 0 h 6"/>
                  <a:gd name="T6" fmla="*/ 0 w 5"/>
                  <a:gd name="T7" fmla="*/ 0 h 6"/>
                  <a:gd name="T8" fmla="*/ 12 w 5"/>
                  <a:gd name="T9" fmla="*/ 14 h 6"/>
                  <a:gd name="T10" fmla="*/ 12 w 5"/>
                  <a:gd name="T11" fmla="*/ 14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4"/>
                      <a:pt x="4" y="3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"/>
                      <a:pt x="4" y="3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43" name="Freeform 2353"/>
              <p:cNvSpPr>
                <a:spLocks noChangeArrowheads="1"/>
              </p:cNvSpPr>
              <p:nvPr/>
            </p:nvSpPr>
            <p:spPr bwMode="auto">
              <a:xfrm>
                <a:off x="994" y="1232"/>
                <a:ext cx="9" cy="14"/>
              </a:xfrm>
              <a:custGeom>
                <a:avLst/>
                <a:gdLst>
                  <a:gd name="T0" fmla="*/ 7 w 4"/>
                  <a:gd name="T1" fmla="*/ 14 h 6"/>
                  <a:gd name="T2" fmla="*/ 0 w 4"/>
                  <a:gd name="T3" fmla="*/ 0 h 6"/>
                  <a:gd name="T4" fmla="*/ 0 w 4"/>
                  <a:gd name="T5" fmla="*/ 0 h 6"/>
                  <a:gd name="T6" fmla="*/ 5 w 4"/>
                  <a:gd name="T7" fmla="*/ 5 h 6"/>
                  <a:gd name="T8" fmla="*/ 7 w 4"/>
                  <a:gd name="T9" fmla="*/ 14 h 6"/>
                  <a:gd name="T10" fmla="*/ 7 w 4"/>
                  <a:gd name="T11" fmla="*/ 14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3" y="6"/>
                    </a:moveTo>
                    <a:cubicBezTo>
                      <a:pt x="4" y="3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2"/>
                    </a:cubicBezTo>
                    <a:cubicBezTo>
                      <a:pt x="3" y="3"/>
                      <a:pt x="3" y="4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44" name="Freeform 2354"/>
              <p:cNvSpPr>
                <a:spLocks noChangeArrowheads="1"/>
              </p:cNvSpPr>
              <p:nvPr/>
            </p:nvSpPr>
            <p:spPr bwMode="auto">
              <a:xfrm>
                <a:off x="989" y="1232"/>
                <a:ext cx="5" cy="7"/>
              </a:xfrm>
              <a:custGeom>
                <a:avLst/>
                <a:gdLst>
                  <a:gd name="T0" fmla="*/ 3 w 2"/>
                  <a:gd name="T1" fmla="*/ 7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 h 3"/>
                  <a:gd name="T8" fmla="*/ 3 w 2"/>
                  <a:gd name="T9" fmla="*/ 5 h 3"/>
                  <a:gd name="T10" fmla="*/ 3 w 2"/>
                  <a:gd name="T11" fmla="*/ 7 h 3"/>
                  <a:gd name="T12" fmla="*/ 3 w 2"/>
                  <a:gd name="T13" fmla="*/ 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3"/>
                  <a:gd name="T23" fmla="*/ 2 w 2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3">
                    <a:moveTo>
                      <a:pt x="1" y="3"/>
                    </a:moveTo>
                    <a:cubicBezTo>
                      <a:pt x="2" y="2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45" name="Freeform 2355"/>
              <p:cNvSpPr>
                <a:spLocks noChangeArrowheads="1"/>
              </p:cNvSpPr>
              <p:nvPr/>
            </p:nvSpPr>
            <p:spPr bwMode="auto">
              <a:xfrm>
                <a:off x="1027" y="1232"/>
                <a:ext cx="7" cy="2"/>
              </a:xfrm>
              <a:custGeom>
                <a:avLst/>
                <a:gdLst>
                  <a:gd name="T0" fmla="*/ 7 w 3"/>
                  <a:gd name="T1" fmla="*/ 2 h 1"/>
                  <a:gd name="T2" fmla="*/ 5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5 w 3"/>
                  <a:gd name="T9" fmla="*/ 0 h 1"/>
                  <a:gd name="T10" fmla="*/ 7 w 3"/>
                  <a:gd name="T11" fmla="*/ 2 h 1"/>
                  <a:gd name="T12" fmla="*/ 7 w 3"/>
                  <a:gd name="T13" fmla="*/ 2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"/>
                  <a:gd name="T23" fmla="*/ 3 w 3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">
                    <a:moveTo>
                      <a:pt x="3" y="1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46" name="Freeform 2356"/>
              <p:cNvSpPr>
                <a:spLocks noChangeArrowheads="1"/>
              </p:cNvSpPr>
              <p:nvPr/>
            </p:nvSpPr>
            <p:spPr bwMode="auto">
              <a:xfrm>
                <a:off x="1015" y="1222"/>
                <a:ext cx="9" cy="10"/>
              </a:xfrm>
              <a:custGeom>
                <a:avLst/>
                <a:gdLst>
                  <a:gd name="T0" fmla="*/ 9 w 4"/>
                  <a:gd name="T1" fmla="*/ 0 h 4"/>
                  <a:gd name="T2" fmla="*/ 0 w 4"/>
                  <a:gd name="T3" fmla="*/ 10 h 4"/>
                  <a:gd name="T4" fmla="*/ 0 w 4"/>
                  <a:gd name="T5" fmla="*/ 10 h 4"/>
                  <a:gd name="T6" fmla="*/ 7 w 4"/>
                  <a:gd name="T7" fmla="*/ 5 h 4"/>
                  <a:gd name="T8" fmla="*/ 9 w 4"/>
                  <a:gd name="T9" fmla="*/ 0 h 4"/>
                  <a:gd name="T10" fmla="*/ 9 w 4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4"/>
                  <a:gd name="T20" fmla="*/ 4 w 4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4">
                    <a:moveTo>
                      <a:pt x="4" y="0"/>
                    </a:moveTo>
                    <a:cubicBezTo>
                      <a:pt x="4" y="2"/>
                      <a:pt x="2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2" y="3"/>
                      <a:pt x="3" y="2"/>
                    </a:cubicBezTo>
                    <a:cubicBezTo>
                      <a:pt x="3" y="2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47" name="Freeform 2357"/>
              <p:cNvSpPr>
                <a:spLocks noChangeArrowheads="1"/>
              </p:cNvSpPr>
              <p:nvPr/>
            </p:nvSpPr>
            <p:spPr bwMode="auto">
              <a:xfrm>
                <a:off x="1003" y="1217"/>
                <a:ext cx="12" cy="15"/>
              </a:xfrm>
              <a:custGeom>
                <a:avLst/>
                <a:gdLst>
                  <a:gd name="T0" fmla="*/ 12 w 5"/>
                  <a:gd name="T1" fmla="*/ 0 h 6"/>
                  <a:gd name="T2" fmla="*/ 7 w 5"/>
                  <a:gd name="T3" fmla="*/ 10 h 6"/>
                  <a:gd name="T4" fmla="*/ 0 w 5"/>
                  <a:gd name="T5" fmla="*/ 15 h 6"/>
                  <a:gd name="T6" fmla="*/ 0 w 5"/>
                  <a:gd name="T7" fmla="*/ 15 h 6"/>
                  <a:gd name="T8" fmla="*/ 12 w 5"/>
                  <a:gd name="T9" fmla="*/ 0 h 6"/>
                  <a:gd name="T10" fmla="*/ 12 w 5"/>
                  <a:gd name="T11" fmla="*/ 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0"/>
                    </a:moveTo>
                    <a:cubicBezTo>
                      <a:pt x="5" y="2"/>
                      <a:pt x="4" y="3"/>
                      <a:pt x="3" y="4"/>
                    </a:cubicBezTo>
                    <a:cubicBezTo>
                      <a:pt x="2" y="5"/>
                      <a:pt x="1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5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48" name="Freeform 2358"/>
              <p:cNvSpPr>
                <a:spLocks noChangeArrowheads="1"/>
              </p:cNvSpPr>
              <p:nvPr/>
            </p:nvSpPr>
            <p:spPr bwMode="auto">
              <a:xfrm>
                <a:off x="994" y="1217"/>
                <a:ext cx="9" cy="15"/>
              </a:xfrm>
              <a:custGeom>
                <a:avLst/>
                <a:gdLst>
                  <a:gd name="T0" fmla="*/ 7 w 4"/>
                  <a:gd name="T1" fmla="*/ 0 h 6"/>
                  <a:gd name="T2" fmla="*/ 0 w 4"/>
                  <a:gd name="T3" fmla="*/ 15 h 6"/>
                  <a:gd name="T4" fmla="*/ 0 w 4"/>
                  <a:gd name="T5" fmla="*/ 15 h 6"/>
                  <a:gd name="T6" fmla="*/ 5 w 4"/>
                  <a:gd name="T7" fmla="*/ 10 h 6"/>
                  <a:gd name="T8" fmla="*/ 7 w 4"/>
                  <a:gd name="T9" fmla="*/ 0 h 6"/>
                  <a:gd name="T10" fmla="*/ 7 w 4"/>
                  <a:gd name="T11" fmla="*/ 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3" y="0"/>
                    </a:moveTo>
                    <a:cubicBezTo>
                      <a:pt x="4" y="3"/>
                      <a:pt x="2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2" y="5"/>
                      <a:pt x="2" y="4"/>
                    </a:cubicBezTo>
                    <a:cubicBezTo>
                      <a:pt x="3" y="3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49" name="Freeform 2359"/>
              <p:cNvSpPr>
                <a:spLocks noChangeArrowheads="1"/>
              </p:cNvSpPr>
              <p:nvPr/>
            </p:nvSpPr>
            <p:spPr bwMode="auto">
              <a:xfrm>
                <a:off x="989" y="1225"/>
                <a:ext cx="5" cy="7"/>
              </a:xfrm>
              <a:custGeom>
                <a:avLst/>
                <a:gdLst>
                  <a:gd name="T0" fmla="*/ 3 w 2"/>
                  <a:gd name="T1" fmla="*/ 0 h 3"/>
                  <a:gd name="T2" fmla="*/ 0 w 2"/>
                  <a:gd name="T3" fmla="*/ 7 h 3"/>
                  <a:gd name="T4" fmla="*/ 0 w 2"/>
                  <a:gd name="T5" fmla="*/ 7 h 3"/>
                  <a:gd name="T6" fmla="*/ 0 w 2"/>
                  <a:gd name="T7" fmla="*/ 7 h 3"/>
                  <a:gd name="T8" fmla="*/ 3 w 2"/>
                  <a:gd name="T9" fmla="*/ 5 h 3"/>
                  <a:gd name="T10" fmla="*/ 3 w 2"/>
                  <a:gd name="T11" fmla="*/ 0 h 3"/>
                  <a:gd name="T12" fmla="*/ 3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3"/>
                  <a:gd name="T23" fmla="*/ 2 w 2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3">
                    <a:moveTo>
                      <a:pt x="1" y="0"/>
                    </a:moveTo>
                    <a:cubicBezTo>
                      <a:pt x="2" y="1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50" name="Freeform 2360"/>
              <p:cNvSpPr>
                <a:spLocks noChangeArrowheads="1"/>
              </p:cNvSpPr>
              <p:nvPr/>
            </p:nvSpPr>
            <p:spPr bwMode="auto">
              <a:xfrm>
                <a:off x="1027" y="1227"/>
                <a:ext cx="7" cy="5"/>
              </a:xfrm>
              <a:custGeom>
                <a:avLst/>
                <a:gdLst>
                  <a:gd name="T0" fmla="*/ 7 w 3"/>
                  <a:gd name="T1" fmla="*/ 0 h 2"/>
                  <a:gd name="T2" fmla="*/ 5 w 3"/>
                  <a:gd name="T3" fmla="*/ 3 h 2"/>
                  <a:gd name="T4" fmla="*/ 0 w 3"/>
                  <a:gd name="T5" fmla="*/ 5 h 2"/>
                  <a:gd name="T6" fmla="*/ 0 w 3"/>
                  <a:gd name="T7" fmla="*/ 5 h 2"/>
                  <a:gd name="T8" fmla="*/ 5 w 3"/>
                  <a:gd name="T9" fmla="*/ 3 h 2"/>
                  <a:gd name="T10" fmla="*/ 7 w 3"/>
                  <a:gd name="T11" fmla="*/ 0 h 2"/>
                  <a:gd name="T12" fmla="*/ 7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2"/>
                  <a:gd name="T23" fmla="*/ 3 w 3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2">
                    <a:moveTo>
                      <a:pt x="3" y="0"/>
                    </a:moveTo>
                    <a:cubicBezTo>
                      <a:pt x="3" y="0"/>
                      <a:pt x="3" y="1"/>
                      <a:pt x="2" y="1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51" name="Freeform 2361"/>
              <p:cNvSpPr>
                <a:spLocks noEditPoints="1" noChangeArrowheads="1"/>
              </p:cNvSpPr>
              <p:nvPr/>
            </p:nvSpPr>
            <p:spPr bwMode="auto">
              <a:xfrm>
                <a:off x="1001" y="1213"/>
                <a:ext cx="52" cy="16"/>
              </a:xfrm>
              <a:custGeom>
                <a:avLst/>
                <a:gdLst>
                  <a:gd name="T0" fmla="*/ 0 w 22"/>
                  <a:gd name="T1" fmla="*/ 0 h 7"/>
                  <a:gd name="T2" fmla="*/ 0 w 22"/>
                  <a:gd name="T3" fmla="*/ 0 h 7"/>
                  <a:gd name="T4" fmla="*/ 0 w 22"/>
                  <a:gd name="T5" fmla="*/ 0 h 7"/>
                  <a:gd name="T6" fmla="*/ 0 w 22"/>
                  <a:gd name="T7" fmla="*/ 0 h 7"/>
                  <a:gd name="T8" fmla="*/ 0 w 22"/>
                  <a:gd name="T9" fmla="*/ 0 h 7"/>
                  <a:gd name="T10" fmla="*/ 0 w 22"/>
                  <a:gd name="T11" fmla="*/ 0 h 7"/>
                  <a:gd name="T12" fmla="*/ 0 w 22"/>
                  <a:gd name="T13" fmla="*/ 0 h 7"/>
                  <a:gd name="T14" fmla="*/ 2 w 22"/>
                  <a:gd name="T15" fmla="*/ 0 h 7"/>
                  <a:gd name="T16" fmla="*/ 2 w 22"/>
                  <a:gd name="T17" fmla="*/ 0 h 7"/>
                  <a:gd name="T18" fmla="*/ 2 w 22"/>
                  <a:gd name="T19" fmla="*/ 0 h 7"/>
                  <a:gd name="T20" fmla="*/ 2 w 22"/>
                  <a:gd name="T21" fmla="*/ 0 h 7"/>
                  <a:gd name="T22" fmla="*/ 2 w 22"/>
                  <a:gd name="T23" fmla="*/ 0 h 7"/>
                  <a:gd name="T24" fmla="*/ 2 w 22"/>
                  <a:gd name="T25" fmla="*/ 0 h 7"/>
                  <a:gd name="T26" fmla="*/ 2 w 22"/>
                  <a:gd name="T27" fmla="*/ 0 h 7"/>
                  <a:gd name="T28" fmla="*/ 2 w 22"/>
                  <a:gd name="T29" fmla="*/ 0 h 7"/>
                  <a:gd name="T30" fmla="*/ 2 w 22"/>
                  <a:gd name="T31" fmla="*/ 0 h 7"/>
                  <a:gd name="T32" fmla="*/ 2 w 22"/>
                  <a:gd name="T33" fmla="*/ 0 h 7"/>
                  <a:gd name="T34" fmla="*/ 2 w 22"/>
                  <a:gd name="T35" fmla="*/ 0 h 7"/>
                  <a:gd name="T36" fmla="*/ 2 w 22"/>
                  <a:gd name="T37" fmla="*/ 0 h 7"/>
                  <a:gd name="T38" fmla="*/ 2 w 22"/>
                  <a:gd name="T39" fmla="*/ 0 h 7"/>
                  <a:gd name="T40" fmla="*/ 2 w 22"/>
                  <a:gd name="T41" fmla="*/ 0 h 7"/>
                  <a:gd name="T42" fmla="*/ 2 w 22"/>
                  <a:gd name="T43" fmla="*/ 0 h 7"/>
                  <a:gd name="T44" fmla="*/ 2 w 22"/>
                  <a:gd name="T45" fmla="*/ 0 h 7"/>
                  <a:gd name="T46" fmla="*/ 2 w 22"/>
                  <a:gd name="T47" fmla="*/ 0 h 7"/>
                  <a:gd name="T48" fmla="*/ 2 w 22"/>
                  <a:gd name="T49" fmla="*/ 0 h 7"/>
                  <a:gd name="T50" fmla="*/ 2 w 22"/>
                  <a:gd name="T51" fmla="*/ 0 h 7"/>
                  <a:gd name="T52" fmla="*/ 2 w 22"/>
                  <a:gd name="T53" fmla="*/ 0 h 7"/>
                  <a:gd name="T54" fmla="*/ 5 w 22"/>
                  <a:gd name="T55" fmla="*/ 0 h 7"/>
                  <a:gd name="T56" fmla="*/ 5 w 22"/>
                  <a:gd name="T57" fmla="*/ 0 h 7"/>
                  <a:gd name="T58" fmla="*/ 5 w 22"/>
                  <a:gd name="T59" fmla="*/ 0 h 7"/>
                  <a:gd name="T60" fmla="*/ 5 w 22"/>
                  <a:gd name="T61" fmla="*/ 0 h 7"/>
                  <a:gd name="T62" fmla="*/ 5 w 22"/>
                  <a:gd name="T63" fmla="*/ 0 h 7"/>
                  <a:gd name="T64" fmla="*/ 5 w 22"/>
                  <a:gd name="T65" fmla="*/ 0 h 7"/>
                  <a:gd name="T66" fmla="*/ 5 w 22"/>
                  <a:gd name="T67" fmla="*/ 0 h 7"/>
                  <a:gd name="T68" fmla="*/ 5 w 22"/>
                  <a:gd name="T69" fmla="*/ 0 h 7"/>
                  <a:gd name="T70" fmla="*/ 5 w 22"/>
                  <a:gd name="T71" fmla="*/ 0 h 7"/>
                  <a:gd name="T72" fmla="*/ 5 w 22"/>
                  <a:gd name="T73" fmla="*/ 0 h 7"/>
                  <a:gd name="T74" fmla="*/ 5 w 22"/>
                  <a:gd name="T75" fmla="*/ 0 h 7"/>
                  <a:gd name="T76" fmla="*/ 5 w 22"/>
                  <a:gd name="T77" fmla="*/ 0 h 7"/>
                  <a:gd name="T78" fmla="*/ 5 w 22"/>
                  <a:gd name="T79" fmla="*/ 0 h 7"/>
                  <a:gd name="T80" fmla="*/ 5 w 22"/>
                  <a:gd name="T81" fmla="*/ 0 h 7"/>
                  <a:gd name="T82" fmla="*/ 5 w 22"/>
                  <a:gd name="T83" fmla="*/ 0 h 7"/>
                  <a:gd name="T84" fmla="*/ 5 w 22"/>
                  <a:gd name="T85" fmla="*/ 0 h 7"/>
                  <a:gd name="T86" fmla="*/ 5 w 22"/>
                  <a:gd name="T87" fmla="*/ 0 h 7"/>
                  <a:gd name="T88" fmla="*/ 5 w 22"/>
                  <a:gd name="T89" fmla="*/ 0 h 7"/>
                  <a:gd name="T90" fmla="*/ 7 w 22"/>
                  <a:gd name="T91" fmla="*/ 0 h 7"/>
                  <a:gd name="T92" fmla="*/ 7 w 22"/>
                  <a:gd name="T93" fmla="*/ 0 h 7"/>
                  <a:gd name="T94" fmla="*/ 52 w 22"/>
                  <a:gd name="T95" fmla="*/ 16 h 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"/>
                  <a:gd name="T145" fmla="*/ 0 h 7"/>
                  <a:gd name="T146" fmla="*/ 22 w 22"/>
                  <a:gd name="T147" fmla="*/ 7 h 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" h="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9" y="0"/>
                      <a:pt x="18" y="5"/>
                      <a:pt x="22" y="7"/>
                    </a:cubicBezTo>
                    <a:cubicBezTo>
                      <a:pt x="18" y="5"/>
                      <a:pt x="9" y="0"/>
                      <a:pt x="3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52" name="Freeform 2362"/>
              <p:cNvSpPr>
                <a:spLocks noChangeArrowheads="1"/>
              </p:cNvSpPr>
              <p:nvPr/>
            </p:nvSpPr>
            <p:spPr bwMode="auto">
              <a:xfrm>
                <a:off x="984" y="1213"/>
                <a:ext cx="71" cy="19"/>
              </a:xfrm>
              <a:custGeom>
                <a:avLst/>
                <a:gdLst>
                  <a:gd name="T0" fmla="*/ 24 w 30"/>
                  <a:gd name="T1" fmla="*/ 0 h 8"/>
                  <a:gd name="T2" fmla="*/ 21 w 30"/>
                  <a:gd name="T3" fmla="*/ 0 h 8"/>
                  <a:gd name="T4" fmla="*/ 21 w 30"/>
                  <a:gd name="T5" fmla="*/ 0 h 8"/>
                  <a:gd name="T6" fmla="*/ 21 w 30"/>
                  <a:gd name="T7" fmla="*/ 0 h 8"/>
                  <a:gd name="T8" fmla="*/ 21 w 30"/>
                  <a:gd name="T9" fmla="*/ 0 h 8"/>
                  <a:gd name="T10" fmla="*/ 21 w 30"/>
                  <a:gd name="T11" fmla="*/ 0 h 8"/>
                  <a:gd name="T12" fmla="*/ 21 w 30"/>
                  <a:gd name="T13" fmla="*/ 0 h 8"/>
                  <a:gd name="T14" fmla="*/ 21 w 30"/>
                  <a:gd name="T15" fmla="*/ 0 h 8"/>
                  <a:gd name="T16" fmla="*/ 21 w 30"/>
                  <a:gd name="T17" fmla="*/ 0 h 8"/>
                  <a:gd name="T18" fmla="*/ 21 w 30"/>
                  <a:gd name="T19" fmla="*/ 0 h 8"/>
                  <a:gd name="T20" fmla="*/ 21 w 30"/>
                  <a:gd name="T21" fmla="*/ 0 h 8"/>
                  <a:gd name="T22" fmla="*/ 21 w 30"/>
                  <a:gd name="T23" fmla="*/ 0 h 8"/>
                  <a:gd name="T24" fmla="*/ 21 w 30"/>
                  <a:gd name="T25" fmla="*/ 0 h 8"/>
                  <a:gd name="T26" fmla="*/ 19 w 30"/>
                  <a:gd name="T27" fmla="*/ 0 h 8"/>
                  <a:gd name="T28" fmla="*/ 19 w 30"/>
                  <a:gd name="T29" fmla="*/ 0 h 8"/>
                  <a:gd name="T30" fmla="*/ 19 w 30"/>
                  <a:gd name="T31" fmla="*/ 0 h 8"/>
                  <a:gd name="T32" fmla="*/ 19 w 30"/>
                  <a:gd name="T33" fmla="*/ 0 h 8"/>
                  <a:gd name="T34" fmla="*/ 19 w 30"/>
                  <a:gd name="T35" fmla="*/ 0 h 8"/>
                  <a:gd name="T36" fmla="*/ 19 w 30"/>
                  <a:gd name="T37" fmla="*/ 0 h 8"/>
                  <a:gd name="T38" fmla="*/ 19 w 30"/>
                  <a:gd name="T39" fmla="*/ 0 h 8"/>
                  <a:gd name="T40" fmla="*/ 19 w 30"/>
                  <a:gd name="T41" fmla="*/ 0 h 8"/>
                  <a:gd name="T42" fmla="*/ 19 w 30"/>
                  <a:gd name="T43" fmla="*/ 0 h 8"/>
                  <a:gd name="T44" fmla="*/ 19 w 30"/>
                  <a:gd name="T45" fmla="*/ 0 h 8"/>
                  <a:gd name="T46" fmla="*/ 19 w 30"/>
                  <a:gd name="T47" fmla="*/ 0 h 8"/>
                  <a:gd name="T48" fmla="*/ 19 w 30"/>
                  <a:gd name="T49" fmla="*/ 0 h 8"/>
                  <a:gd name="T50" fmla="*/ 19 w 30"/>
                  <a:gd name="T51" fmla="*/ 0 h 8"/>
                  <a:gd name="T52" fmla="*/ 17 w 30"/>
                  <a:gd name="T53" fmla="*/ 0 h 8"/>
                  <a:gd name="T54" fmla="*/ 17 w 30"/>
                  <a:gd name="T55" fmla="*/ 0 h 8"/>
                  <a:gd name="T56" fmla="*/ 17 w 30"/>
                  <a:gd name="T57" fmla="*/ 0 h 8"/>
                  <a:gd name="T58" fmla="*/ 17 w 30"/>
                  <a:gd name="T59" fmla="*/ 0 h 8"/>
                  <a:gd name="T60" fmla="*/ 17 w 30"/>
                  <a:gd name="T61" fmla="*/ 0 h 8"/>
                  <a:gd name="T62" fmla="*/ 0 w 30"/>
                  <a:gd name="T63" fmla="*/ 19 h 8"/>
                  <a:gd name="T64" fmla="*/ 5 w 30"/>
                  <a:gd name="T65" fmla="*/ 19 h 8"/>
                  <a:gd name="T66" fmla="*/ 7 w 30"/>
                  <a:gd name="T67" fmla="*/ 12 h 8"/>
                  <a:gd name="T68" fmla="*/ 5 w 30"/>
                  <a:gd name="T69" fmla="*/ 19 h 8"/>
                  <a:gd name="T70" fmla="*/ 14 w 30"/>
                  <a:gd name="T71" fmla="*/ 14 h 8"/>
                  <a:gd name="T72" fmla="*/ 17 w 30"/>
                  <a:gd name="T73" fmla="*/ 5 h 8"/>
                  <a:gd name="T74" fmla="*/ 19 w 30"/>
                  <a:gd name="T75" fmla="*/ 19 h 8"/>
                  <a:gd name="T76" fmla="*/ 31 w 30"/>
                  <a:gd name="T77" fmla="*/ 5 h 8"/>
                  <a:gd name="T78" fmla="*/ 21 w 30"/>
                  <a:gd name="T79" fmla="*/ 19 h 8"/>
                  <a:gd name="T80" fmla="*/ 38 w 30"/>
                  <a:gd name="T81" fmla="*/ 14 h 8"/>
                  <a:gd name="T82" fmla="*/ 40 w 30"/>
                  <a:gd name="T83" fmla="*/ 10 h 8"/>
                  <a:gd name="T84" fmla="*/ 45 w 30"/>
                  <a:gd name="T85" fmla="*/ 17 h 8"/>
                  <a:gd name="T86" fmla="*/ 50 w 30"/>
                  <a:gd name="T87" fmla="*/ 14 h 8"/>
                  <a:gd name="T88" fmla="*/ 47 w 30"/>
                  <a:gd name="T89" fmla="*/ 17 h 8"/>
                  <a:gd name="T90" fmla="*/ 71 w 30"/>
                  <a:gd name="T91" fmla="*/ 17 h 8"/>
                  <a:gd name="T92" fmla="*/ 24 w 30"/>
                  <a:gd name="T93" fmla="*/ 0 h 8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0"/>
                  <a:gd name="T142" fmla="*/ 0 h 8"/>
                  <a:gd name="T143" fmla="*/ 30 w 30"/>
                  <a:gd name="T144" fmla="*/ 8 h 8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0" h="8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2" y="1"/>
                      <a:pt x="0" y="4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7"/>
                      <a:pt x="6" y="7"/>
                      <a:pt x="6" y="6"/>
                    </a:cubicBezTo>
                    <a:cubicBezTo>
                      <a:pt x="7" y="5"/>
                      <a:pt x="7" y="3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4"/>
                      <a:pt x="7" y="7"/>
                      <a:pt x="5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1" y="7"/>
                      <a:pt x="12" y="4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4"/>
                      <a:pt x="12" y="5"/>
                      <a:pt x="11" y="6"/>
                    </a:cubicBezTo>
                    <a:cubicBezTo>
                      <a:pt x="11" y="7"/>
                      <a:pt x="10" y="7"/>
                      <a:pt x="9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5" y="7"/>
                      <a:pt x="16" y="6"/>
                    </a:cubicBezTo>
                    <a:cubicBezTo>
                      <a:pt x="16" y="6"/>
                      <a:pt x="17" y="5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5"/>
                      <a:pt x="16" y="7"/>
                      <a:pt x="15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20" y="7"/>
                      <a:pt x="20" y="7"/>
                    </a:cubicBezTo>
                    <a:cubicBezTo>
                      <a:pt x="20" y="7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5" y="5"/>
                      <a:pt x="16" y="0"/>
                      <a:pt x="10" y="0"/>
                    </a:cubicBezTo>
                  </a:path>
                </a:pathLst>
              </a:custGeom>
              <a:solidFill>
                <a:srgbClr val="CDC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53" name="Freeform 2363"/>
              <p:cNvSpPr>
                <a:spLocks noChangeArrowheads="1"/>
              </p:cNvSpPr>
              <p:nvPr/>
            </p:nvSpPr>
            <p:spPr bwMode="auto">
              <a:xfrm>
                <a:off x="1017" y="1222"/>
                <a:ext cx="7" cy="7"/>
              </a:xfrm>
              <a:custGeom>
                <a:avLst/>
                <a:gdLst>
                  <a:gd name="T0" fmla="*/ 7 w 3"/>
                  <a:gd name="T1" fmla="*/ 0 h 3"/>
                  <a:gd name="T2" fmla="*/ 5 w 3"/>
                  <a:gd name="T3" fmla="*/ 5 h 3"/>
                  <a:gd name="T4" fmla="*/ 0 w 3"/>
                  <a:gd name="T5" fmla="*/ 7 h 3"/>
                  <a:gd name="T6" fmla="*/ 2 w 3"/>
                  <a:gd name="T7" fmla="*/ 7 h 3"/>
                  <a:gd name="T8" fmla="*/ 7 w 3"/>
                  <a:gd name="T9" fmla="*/ 0 h 3"/>
                  <a:gd name="T10" fmla="*/ 7 w 3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3"/>
                  <a:gd name="T20" fmla="*/ 3 w 3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3">
                    <a:moveTo>
                      <a:pt x="3" y="0"/>
                    </a:moveTo>
                    <a:cubicBezTo>
                      <a:pt x="3" y="1"/>
                      <a:pt x="2" y="2"/>
                      <a:pt x="2" y="2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54" name="Freeform 2364"/>
              <p:cNvSpPr>
                <a:spLocks noChangeArrowheads="1"/>
              </p:cNvSpPr>
              <p:nvPr/>
            </p:nvSpPr>
            <p:spPr bwMode="auto">
              <a:xfrm>
                <a:off x="1003" y="1217"/>
                <a:ext cx="12" cy="15"/>
              </a:xfrm>
              <a:custGeom>
                <a:avLst/>
                <a:gdLst>
                  <a:gd name="T0" fmla="*/ 12 w 5"/>
                  <a:gd name="T1" fmla="*/ 0 h 6"/>
                  <a:gd name="T2" fmla="*/ 0 w 5"/>
                  <a:gd name="T3" fmla="*/ 15 h 6"/>
                  <a:gd name="T4" fmla="*/ 2 w 5"/>
                  <a:gd name="T5" fmla="*/ 15 h 6"/>
                  <a:gd name="T6" fmla="*/ 7 w 5"/>
                  <a:gd name="T7" fmla="*/ 10 h 6"/>
                  <a:gd name="T8" fmla="*/ 12 w 5"/>
                  <a:gd name="T9" fmla="*/ 0 h 6"/>
                  <a:gd name="T10" fmla="*/ 12 w 5"/>
                  <a:gd name="T11" fmla="*/ 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0"/>
                    </a:moveTo>
                    <a:cubicBezTo>
                      <a:pt x="4" y="2"/>
                      <a:pt x="3" y="5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4" y="3"/>
                      <a:pt x="5" y="2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55" name="Freeform 2365"/>
              <p:cNvSpPr>
                <a:spLocks noChangeArrowheads="1"/>
              </p:cNvSpPr>
              <p:nvPr/>
            </p:nvSpPr>
            <p:spPr bwMode="auto">
              <a:xfrm>
                <a:off x="994" y="1217"/>
                <a:ext cx="9" cy="15"/>
              </a:xfrm>
              <a:custGeom>
                <a:avLst/>
                <a:gdLst>
                  <a:gd name="T0" fmla="*/ 7 w 4"/>
                  <a:gd name="T1" fmla="*/ 0 h 6"/>
                  <a:gd name="T2" fmla="*/ 7 w 4"/>
                  <a:gd name="T3" fmla="*/ 0 h 6"/>
                  <a:gd name="T4" fmla="*/ 5 w 4"/>
                  <a:gd name="T5" fmla="*/ 10 h 6"/>
                  <a:gd name="T6" fmla="*/ 0 w 4"/>
                  <a:gd name="T7" fmla="*/ 15 h 6"/>
                  <a:gd name="T8" fmla="*/ 2 w 4"/>
                  <a:gd name="T9" fmla="*/ 15 h 6"/>
                  <a:gd name="T10" fmla="*/ 7 w 4"/>
                  <a:gd name="T11" fmla="*/ 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3"/>
                      <a:pt x="2" y="4"/>
                    </a:cubicBezTo>
                    <a:cubicBezTo>
                      <a:pt x="2" y="5"/>
                      <a:pt x="1" y="5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5"/>
                      <a:pt x="4" y="2"/>
                      <a:pt x="3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56" name="Freeform 2366"/>
              <p:cNvSpPr>
                <a:spLocks noChangeArrowheads="1"/>
              </p:cNvSpPr>
              <p:nvPr/>
            </p:nvSpPr>
            <p:spPr bwMode="auto">
              <a:xfrm>
                <a:off x="989" y="1225"/>
                <a:ext cx="5" cy="7"/>
              </a:xfrm>
              <a:custGeom>
                <a:avLst/>
                <a:gdLst>
                  <a:gd name="T0" fmla="*/ 3 w 2"/>
                  <a:gd name="T1" fmla="*/ 0 h 3"/>
                  <a:gd name="T2" fmla="*/ 3 w 2"/>
                  <a:gd name="T3" fmla="*/ 0 h 3"/>
                  <a:gd name="T4" fmla="*/ 3 w 2"/>
                  <a:gd name="T5" fmla="*/ 5 h 3"/>
                  <a:gd name="T6" fmla="*/ 0 w 2"/>
                  <a:gd name="T7" fmla="*/ 7 h 3"/>
                  <a:gd name="T8" fmla="*/ 0 w 2"/>
                  <a:gd name="T9" fmla="*/ 7 h 3"/>
                  <a:gd name="T10" fmla="*/ 0 w 2"/>
                  <a:gd name="T11" fmla="*/ 7 h 3"/>
                  <a:gd name="T12" fmla="*/ 3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3"/>
                  <a:gd name="T23" fmla="*/ 2 w 2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1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57" name="Freeform 2367"/>
              <p:cNvSpPr>
                <a:spLocks noChangeArrowheads="1"/>
              </p:cNvSpPr>
              <p:nvPr/>
            </p:nvSpPr>
            <p:spPr bwMode="auto">
              <a:xfrm>
                <a:off x="1029" y="1227"/>
                <a:ext cx="5" cy="2"/>
              </a:xfrm>
              <a:custGeom>
                <a:avLst/>
                <a:gdLst>
                  <a:gd name="T0" fmla="*/ 5 w 2"/>
                  <a:gd name="T1" fmla="*/ 0 h 1"/>
                  <a:gd name="T2" fmla="*/ 3 w 2"/>
                  <a:gd name="T3" fmla="*/ 2 h 1"/>
                  <a:gd name="T4" fmla="*/ 0 w 2"/>
                  <a:gd name="T5" fmla="*/ 2 h 1"/>
                  <a:gd name="T6" fmla="*/ 3 w 2"/>
                  <a:gd name="T7" fmla="*/ 2 h 1"/>
                  <a:gd name="T8" fmla="*/ 3 w 2"/>
                  <a:gd name="T9" fmla="*/ 2 h 1"/>
                  <a:gd name="T10" fmla="*/ 5 w 2"/>
                  <a:gd name="T11" fmla="*/ 0 h 1"/>
                  <a:gd name="T12" fmla="*/ 5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58" name="Freeform 2368"/>
              <p:cNvSpPr>
                <a:spLocks noChangeArrowheads="1"/>
              </p:cNvSpPr>
              <p:nvPr/>
            </p:nvSpPr>
            <p:spPr bwMode="auto">
              <a:xfrm>
                <a:off x="1365" y="1642"/>
                <a:ext cx="57" cy="71"/>
              </a:xfrm>
              <a:custGeom>
                <a:avLst/>
                <a:gdLst>
                  <a:gd name="T0" fmla="*/ 57 w 24"/>
                  <a:gd name="T1" fmla="*/ 69 h 30"/>
                  <a:gd name="T2" fmla="*/ 55 w 24"/>
                  <a:gd name="T3" fmla="*/ 62 h 30"/>
                  <a:gd name="T4" fmla="*/ 50 w 24"/>
                  <a:gd name="T5" fmla="*/ 62 h 30"/>
                  <a:gd name="T6" fmla="*/ 50 w 24"/>
                  <a:gd name="T7" fmla="*/ 62 h 30"/>
                  <a:gd name="T8" fmla="*/ 48 w 24"/>
                  <a:gd name="T9" fmla="*/ 62 h 30"/>
                  <a:gd name="T10" fmla="*/ 45 w 24"/>
                  <a:gd name="T11" fmla="*/ 57 h 30"/>
                  <a:gd name="T12" fmla="*/ 33 w 24"/>
                  <a:gd name="T13" fmla="*/ 40 h 30"/>
                  <a:gd name="T14" fmla="*/ 17 w 24"/>
                  <a:gd name="T15" fmla="*/ 17 h 30"/>
                  <a:gd name="T16" fmla="*/ 14 w 24"/>
                  <a:gd name="T17" fmla="*/ 9 h 30"/>
                  <a:gd name="T18" fmla="*/ 12 w 24"/>
                  <a:gd name="T19" fmla="*/ 7 h 30"/>
                  <a:gd name="T20" fmla="*/ 14 w 24"/>
                  <a:gd name="T21" fmla="*/ 2 h 30"/>
                  <a:gd name="T22" fmla="*/ 12 w 24"/>
                  <a:gd name="T23" fmla="*/ 2 h 30"/>
                  <a:gd name="T24" fmla="*/ 10 w 24"/>
                  <a:gd name="T25" fmla="*/ 2 h 30"/>
                  <a:gd name="T26" fmla="*/ 10 w 24"/>
                  <a:gd name="T27" fmla="*/ 5 h 30"/>
                  <a:gd name="T28" fmla="*/ 7 w 24"/>
                  <a:gd name="T29" fmla="*/ 2 h 30"/>
                  <a:gd name="T30" fmla="*/ 5 w 24"/>
                  <a:gd name="T31" fmla="*/ 2 h 30"/>
                  <a:gd name="T32" fmla="*/ 0 w 24"/>
                  <a:gd name="T33" fmla="*/ 5 h 30"/>
                  <a:gd name="T34" fmla="*/ 2 w 24"/>
                  <a:gd name="T35" fmla="*/ 12 h 30"/>
                  <a:gd name="T36" fmla="*/ 7 w 24"/>
                  <a:gd name="T37" fmla="*/ 12 h 30"/>
                  <a:gd name="T38" fmla="*/ 7 w 24"/>
                  <a:gd name="T39" fmla="*/ 12 h 30"/>
                  <a:gd name="T40" fmla="*/ 10 w 24"/>
                  <a:gd name="T41" fmla="*/ 12 h 30"/>
                  <a:gd name="T42" fmla="*/ 14 w 24"/>
                  <a:gd name="T43" fmla="*/ 17 h 30"/>
                  <a:gd name="T44" fmla="*/ 21 w 24"/>
                  <a:gd name="T45" fmla="*/ 28 h 30"/>
                  <a:gd name="T46" fmla="*/ 40 w 24"/>
                  <a:gd name="T47" fmla="*/ 57 h 30"/>
                  <a:gd name="T48" fmla="*/ 43 w 24"/>
                  <a:gd name="T49" fmla="*/ 64 h 30"/>
                  <a:gd name="T50" fmla="*/ 45 w 24"/>
                  <a:gd name="T51" fmla="*/ 66 h 30"/>
                  <a:gd name="T52" fmla="*/ 43 w 24"/>
                  <a:gd name="T53" fmla="*/ 69 h 30"/>
                  <a:gd name="T54" fmla="*/ 45 w 24"/>
                  <a:gd name="T55" fmla="*/ 71 h 30"/>
                  <a:gd name="T56" fmla="*/ 48 w 24"/>
                  <a:gd name="T57" fmla="*/ 71 h 30"/>
                  <a:gd name="T58" fmla="*/ 48 w 24"/>
                  <a:gd name="T59" fmla="*/ 69 h 30"/>
                  <a:gd name="T60" fmla="*/ 50 w 24"/>
                  <a:gd name="T61" fmla="*/ 71 h 30"/>
                  <a:gd name="T62" fmla="*/ 52 w 24"/>
                  <a:gd name="T63" fmla="*/ 71 h 30"/>
                  <a:gd name="T64" fmla="*/ 57 w 24"/>
                  <a:gd name="T65" fmla="*/ 69 h 3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"/>
                  <a:gd name="T100" fmla="*/ 0 h 30"/>
                  <a:gd name="T101" fmla="*/ 24 w 24"/>
                  <a:gd name="T102" fmla="*/ 30 h 3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" h="30">
                    <a:moveTo>
                      <a:pt x="24" y="29"/>
                    </a:moveTo>
                    <a:cubicBezTo>
                      <a:pt x="24" y="28"/>
                      <a:pt x="23" y="26"/>
                      <a:pt x="23" y="26"/>
                    </a:cubicBezTo>
                    <a:cubicBezTo>
                      <a:pt x="22" y="26"/>
                      <a:pt x="22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9" y="26"/>
                      <a:pt x="19" y="25"/>
                      <a:pt x="19" y="24"/>
                    </a:cubicBezTo>
                    <a:cubicBezTo>
                      <a:pt x="18" y="22"/>
                      <a:pt x="15" y="19"/>
                      <a:pt x="14" y="17"/>
                    </a:cubicBezTo>
                    <a:cubicBezTo>
                      <a:pt x="12" y="13"/>
                      <a:pt x="10" y="11"/>
                      <a:pt x="7" y="7"/>
                    </a:cubicBezTo>
                    <a:cubicBezTo>
                      <a:pt x="7" y="6"/>
                      <a:pt x="6" y="5"/>
                      <a:pt x="6" y="4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6" y="2"/>
                      <a:pt x="6" y="2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6"/>
                      <a:pt x="6" y="7"/>
                    </a:cubicBezTo>
                    <a:cubicBezTo>
                      <a:pt x="6" y="8"/>
                      <a:pt x="8" y="11"/>
                      <a:pt x="9" y="12"/>
                    </a:cubicBezTo>
                    <a:cubicBezTo>
                      <a:pt x="12" y="17"/>
                      <a:pt x="14" y="20"/>
                      <a:pt x="17" y="24"/>
                    </a:cubicBezTo>
                    <a:cubicBezTo>
                      <a:pt x="17" y="25"/>
                      <a:pt x="18" y="26"/>
                      <a:pt x="18" y="27"/>
                    </a:cubicBezTo>
                    <a:cubicBezTo>
                      <a:pt x="19" y="27"/>
                      <a:pt x="19" y="28"/>
                      <a:pt x="19" y="28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30"/>
                      <a:pt x="18" y="30"/>
                      <a:pt x="19" y="30"/>
                    </a:cubicBezTo>
                    <a:cubicBezTo>
                      <a:pt x="19" y="30"/>
                      <a:pt x="20" y="30"/>
                      <a:pt x="20" y="30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2" y="30"/>
                    </a:cubicBezTo>
                    <a:cubicBezTo>
                      <a:pt x="23" y="30"/>
                      <a:pt x="24" y="30"/>
                      <a:pt x="24" y="29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59" name="Freeform 2369"/>
              <p:cNvSpPr>
                <a:spLocks noChangeArrowheads="1"/>
              </p:cNvSpPr>
              <p:nvPr/>
            </p:nvSpPr>
            <p:spPr bwMode="auto">
              <a:xfrm>
                <a:off x="1382" y="1635"/>
                <a:ext cx="24" cy="87"/>
              </a:xfrm>
              <a:custGeom>
                <a:avLst/>
                <a:gdLst>
                  <a:gd name="T0" fmla="*/ 12 w 10"/>
                  <a:gd name="T1" fmla="*/ 2 h 37"/>
                  <a:gd name="T2" fmla="*/ 10 w 10"/>
                  <a:gd name="T3" fmla="*/ 7 h 37"/>
                  <a:gd name="T4" fmla="*/ 12 w 10"/>
                  <a:gd name="T5" fmla="*/ 9 h 37"/>
                  <a:gd name="T6" fmla="*/ 12 w 10"/>
                  <a:gd name="T7" fmla="*/ 12 h 37"/>
                  <a:gd name="T8" fmla="*/ 14 w 10"/>
                  <a:gd name="T9" fmla="*/ 12 h 37"/>
                  <a:gd name="T10" fmla="*/ 14 w 10"/>
                  <a:gd name="T11" fmla="*/ 19 h 37"/>
                  <a:gd name="T12" fmla="*/ 12 w 10"/>
                  <a:gd name="T13" fmla="*/ 35 h 37"/>
                  <a:gd name="T14" fmla="*/ 7 w 10"/>
                  <a:gd name="T15" fmla="*/ 66 h 37"/>
                  <a:gd name="T16" fmla="*/ 5 w 10"/>
                  <a:gd name="T17" fmla="*/ 73 h 37"/>
                  <a:gd name="T18" fmla="*/ 2 w 10"/>
                  <a:gd name="T19" fmla="*/ 75 h 37"/>
                  <a:gd name="T20" fmla="*/ 0 w 10"/>
                  <a:gd name="T21" fmla="*/ 78 h 37"/>
                  <a:gd name="T22" fmla="*/ 0 w 10"/>
                  <a:gd name="T23" fmla="*/ 80 h 37"/>
                  <a:gd name="T24" fmla="*/ 2 w 10"/>
                  <a:gd name="T25" fmla="*/ 80 h 37"/>
                  <a:gd name="T26" fmla="*/ 5 w 10"/>
                  <a:gd name="T27" fmla="*/ 80 h 37"/>
                  <a:gd name="T28" fmla="*/ 5 w 10"/>
                  <a:gd name="T29" fmla="*/ 82 h 37"/>
                  <a:gd name="T30" fmla="*/ 5 w 10"/>
                  <a:gd name="T31" fmla="*/ 85 h 37"/>
                  <a:gd name="T32" fmla="*/ 12 w 10"/>
                  <a:gd name="T33" fmla="*/ 85 h 37"/>
                  <a:gd name="T34" fmla="*/ 14 w 10"/>
                  <a:gd name="T35" fmla="*/ 80 h 37"/>
                  <a:gd name="T36" fmla="*/ 12 w 10"/>
                  <a:gd name="T37" fmla="*/ 75 h 37"/>
                  <a:gd name="T38" fmla="*/ 12 w 10"/>
                  <a:gd name="T39" fmla="*/ 75 h 37"/>
                  <a:gd name="T40" fmla="*/ 10 w 10"/>
                  <a:gd name="T41" fmla="*/ 75 h 37"/>
                  <a:gd name="T42" fmla="*/ 10 w 10"/>
                  <a:gd name="T43" fmla="*/ 68 h 37"/>
                  <a:gd name="T44" fmla="*/ 12 w 10"/>
                  <a:gd name="T45" fmla="*/ 54 h 37"/>
                  <a:gd name="T46" fmla="*/ 17 w 10"/>
                  <a:gd name="T47" fmla="*/ 21 h 37"/>
                  <a:gd name="T48" fmla="*/ 19 w 10"/>
                  <a:gd name="T49" fmla="*/ 14 h 37"/>
                  <a:gd name="T50" fmla="*/ 22 w 10"/>
                  <a:gd name="T51" fmla="*/ 12 h 37"/>
                  <a:gd name="T52" fmla="*/ 24 w 10"/>
                  <a:gd name="T53" fmla="*/ 9 h 37"/>
                  <a:gd name="T54" fmla="*/ 24 w 10"/>
                  <a:gd name="T55" fmla="*/ 7 h 37"/>
                  <a:gd name="T56" fmla="*/ 22 w 10"/>
                  <a:gd name="T57" fmla="*/ 7 h 37"/>
                  <a:gd name="T58" fmla="*/ 19 w 10"/>
                  <a:gd name="T59" fmla="*/ 7 h 37"/>
                  <a:gd name="T60" fmla="*/ 19 w 10"/>
                  <a:gd name="T61" fmla="*/ 5 h 37"/>
                  <a:gd name="T62" fmla="*/ 19 w 10"/>
                  <a:gd name="T63" fmla="*/ 2 h 37"/>
                  <a:gd name="T64" fmla="*/ 12 w 10"/>
                  <a:gd name="T65" fmla="*/ 2 h 3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0"/>
                  <a:gd name="T100" fmla="*/ 0 h 37"/>
                  <a:gd name="T101" fmla="*/ 10 w 10"/>
                  <a:gd name="T102" fmla="*/ 37 h 3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0" h="37">
                    <a:moveTo>
                      <a:pt x="5" y="1"/>
                    </a:moveTo>
                    <a:cubicBezTo>
                      <a:pt x="5" y="1"/>
                      <a:pt x="4" y="3"/>
                      <a:pt x="4" y="3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6"/>
                      <a:pt x="6" y="7"/>
                      <a:pt x="6" y="8"/>
                    </a:cubicBezTo>
                    <a:cubicBezTo>
                      <a:pt x="6" y="9"/>
                      <a:pt x="5" y="14"/>
                      <a:pt x="5" y="15"/>
                    </a:cubicBezTo>
                    <a:cubicBezTo>
                      <a:pt x="4" y="20"/>
                      <a:pt x="4" y="23"/>
                      <a:pt x="3" y="28"/>
                    </a:cubicBezTo>
                    <a:cubicBezTo>
                      <a:pt x="3" y="29"/>
                      <a:pt x="2" y="30"/>
                      <a:pt x="2" y="31"/>
                    </a:cubicBezTo>
                    <a:cubicBezTo>
                      <a:pt x="2" y="32"/>
                      <a:pt x="2" y="32"/>
                      <a:pt x="1" y="3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4"/>
                      <a:pt x="0" y="34"/>
                    </a:cubicBezTo>
                    <a:cubicBezTo>
                      <a:pt x="0" y="34"/>
                      <a:pt x="1" y="34"/>
                      <a:pt x="1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6"/>
                      <a:pt x="2" y="36"/>
                    </a:cubicBezTo>
                    <a:cubicBezTo>
                      <a:pt x="3" y="37"/>
                      <a:pt x="4" y="37"/>
                      <a:pt x="5" y="36"/>
                    </a:cubicBezTo>
                    <a:cubicBezTo>
                      <a:pt x="5" y="36"/>
                      <a:pt x="6" y="34"/>
                      <a:pt x="6" y="34"/>
                    </a:cubicBezTo>
                    <a:cubicBezTo>
                      <a:pt x="6" y="33"/>
                      <a:pt x="5" y="33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3" y="31"/>
                      <a:pt x="4" y="30"/>
                      <a:pt x="4" y="29"/>
                    </a:cubicBezTo>
                    <a:cubicBezTo>
                      <a:pt x="5" y="27"/>
                      <a:pt x="5" y="24"/>
                      <a:pt x="5" y="23"/>
                    </a:cubicBezTo>
                    <a:cubicBezTo>
                      <a:pt x="6" y="18"/>
                      <a:pt x="6" y="14"/>
                      <a:pt x="7" y="9"/>
                    </a:cubicBezTo>
                    <a:cubicBezTo>
                      <a:pt x="8" y="8"/>
                      <a:pt x="8" y="7"/>
                      <a:pt x="8" y="6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9" y="4"/>
                      <a:pt x="9" y="4"/>
                      <a:pt x="10" y="4"/>
                    </a:cubicBezTo>
                    <a:cubicBezTo>
                      <a:pt x="10" y="4"/>
                      <a:pt x="10" y="3"/>
                      <a:pt x="10" y="3"/>
                    </a:cubicBezTo>
                    <a:cubicBezTo>
                      <a:pt x="10" y="2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60" name="Freeform 2370"/>
              <p:cNvSpPr>
                <a:spLocks noChangeArrowheads="1"/>
              </p:cNvSpPr>
              <p:nvPr/>
            </p:nvSpPr>
            <p:spPr bwMode="auto">
              <a:xfrm>
                <a:off x="1398" y="1642"/>
                <a:ext cx="64" cy="54"/>
              </a:xfrm>
              <a:custGeom>
                <a:avLst/>
                <a:gdLst>
                  <a:gd name="T0" fmla="*/ 24 w 27"/>
                  <a:gd name="T1" fmla="*/ 7 h 23"/>
                  <a:gd name="T2" fmla="*/ 28 w 27"/>
                  <a:gd name="T3" fmla="*/ 5 h 23"/>
                  <a:gd name="T4" fmla="*/ 33 w 27"/>
                  <a:gd name="T5" fmla="*/ 2 h 23"/>
                  <a:gd name="T6" fmla="*/ 38 w 27"/>
                  <a:gd name="T7" fmla="*/ 0 h 23"/>
                  <a:gd name="T8" fmla="*/ 57 w 27"/>
                  <a:gd name="T9" fmla="*/ 7 h 23"/>
                  <a:gd name="T10" fmla="*/ 64 w 27"/>
                  <a:gd name="T11" fmla="*/ 28 h 23"/>
                  <a:gd name="T12" fmla="*/ 62 w 27"/>
                  <a:gd name="T13" fmla="*/ 38 h 23"/>
                  <a:gd name="T14" fmla="*/ 55 w 27"/>
                  <a:gd name="T15" fmla="*/ 45 h 23"/>
                  <a:gd name="T16" fmla="*/ 43 w 27"/>
                  <a:gd name="T17" fmla="*/ 52 h 23"/>
                  <a:gd name="T18" fmla="*/ 36 w 27"/>
                  <a:gd name="T19" fmla="*/ 52 h 23"/>
                  <a:gd name="T20" fmla="*/ 31 w 27"/>
                  <a:gd name="T21" fmla="*/ 49 h 23"/>
                  <a:gd name="T22" fmla="*/ 31 w 27"/>
                  <a:gd name="T23" fmla="*/ 54 h 23"/>
                  <a:gd name="T24" fmla="*/ 26 w 27"/>
                  <a:gd name="T25" fmla="*/ 52 h 23"/>
                  <a:gd name="T26" fmla="*/ 21 w 27"/>
                  <a:gd name="T27" fmla="*/ 45 h 23"/>
                  <a:gd name="T28" fmla="*/ 14 w 27"/>
                  <a:gd name="T29" fmla="*/ 45 h 23"/>
                  <a:gd name="T30" fmla="*/ 9 w 27"/>
                  <a:gd name="T31" fmla="*/ 47 h 23"/>
                  <a:gd name="T32" fmla="*/ 9 w 27"/>
                  <a:gd name="T33" fmla="*/ 45 h 23"/>
                  <a:gd name="T34" fmla="*/ 9 w 27"/>
                  <a:gd name="T35" fmla="*/ 42 h 23"/>
                  <a:gd name="T36" fmla="*/ 5 w 27"/>
                  <a:gd name="T37" fmla="*/ 38 h 23"/>
                  <a:gd name="T38" fmla="*/ 5 w 27"/>
                  <a:gd name="T39" fmla="*/ 28 h 23"/>
                  <a:gd name="T40" fmla="*/ 5 w 27"/>
                  <a:gd name="T41" fmla="*/ 26 h 23"/>
                  <a:gd name="T42" fmla="*/ 5 w 27"/>
                  <a:gd name="T43" fmla="*/ 26 h 23"/>
                  <a:gd name="T44" fmla="*/ 7 w 27"/>
                  <a:gd name="T45" fmla="*/ 21 h 23"/>
                  <a:gd name="T46" fmla="*/ 12 w 27"/>
                  <a:gd name="T47" fmla="*/ 21 h 23"/>
                  <a:gd name="T48" fmla="*/ 14 w 27"/>
                  <a:gd name="T49" fmla="*/ 19 h 23"/>
                  <a:gd name="T50" fmla="*/ 14 w 27"/>
                  <a:gd name="T51" fmla="*/ 7 h 23"/>
                  <a:gd name="T52" fmla="*/ 17 w 27"/>
                  <a:gd name="T53" fmla="*/ 5 h 23"/>
                  <a:gd name="T54" fmla="*/ 21 w 27"/>
                  <a:gd name="T55" fmla="*/ 7 h 23"/>
                  <a:gd name="T56" fmla="*/ 24 w 27"/>
                  <a:gd name="T57" fmla="*/ 7 h 23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7"/>
                  <a:gd name="T88" fmla="*/ 0 h 23"/>
                  <a:gd name="T89" fmla="*/ 27 w 27"/>
                  <a:gd name="T90" fmla="*/ 23 h 23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7" h="23">
                    <a:moveTo>
                      <a:pt x="10" y="3"/>
                    </a:moveTo>
                    <a:cubicBezTo>
                      <a:pt x="10" y="2"/>
                      <a:pt x="11" y="2"/>
                      <a:pt x="12" y="2"/>
                    </a:cubicBezTo>
                    <a:cubicBezTo>
                      <a:pt x="13" y="2"/>
                      <a:pt x="13" y="1"/>
                      <a:pt x="14" y="1"/>
                    </a:cubicBezTo>
                    <a:cubicBezTo>
                      <a:pt x="14" y="1"/>
                      <a:pt x="15" y="1"/>
                      <a:pt x="16" y="0"/>
                    </a:cubicBezTo>
                    <a:cubicBezTo>
                      <a:pt x="19" y="0"/>
                      <a:pt x="22" y="1"/>
                      <a:pt x="24" y="3"/>
                    </a:cubicBezTo>
                    <a:cubicBezTo>
                      <a:pt x="26" y="6"/>
                      <a:pt x="27" y="9"/>
                      <a:pt x="27" y="12"/>
                    </a:cubicBezTo>
                    <a:cubicBezTo>
                      <a:pt x="27" y="13"/>
                      <a:pt x="26" y="15"/>
                      <a:pt x="26" y="16"/>
                    </a:cubicBezTo>
                    <a:cubicBezTo>
                      <a:pt x="25" y="18"/>
                      <a:pt x="24" y="18"/>
                      <a:pt x="23" y="19"/>
                    </a:cubicBezTo>
                    <a:cubicBezTo>
                      <a:pt x="21" y="21"/>
                      <a:pt x="20" y="21"/>
                      <a:pt x="18" y="22"/>
                    </a:cubicBezTo>
                    <a:cubicBezTo>
                      <a:pt x="17" y="22"/>
                      <a:pt x="16" y="22"/>
                      <a:pt x="15" y="2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2"/>
                      <a:pt x="13" y="23"/>
                    </a:cubicBezTo>
                    <a:cubicBezTo>
                      <a:pt x="12" y="23"/>
                      <a:pt x="11" y="23"/>
                      <a:pt x="11" y="22"/>
                    </a:cubicBezTo>
                    <a:cubicBezTo>
                      <a:pt x="10" y="21"/>
                      <a:pt x="10" y="20"/>
                      <a:pt x="9" y="19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8"/>
                      <a:pt x="4" y="18"/>
                    </a:cubicBezTo>
                    <a:cubicBezTo>
                      <a:pt x="4" y="17"/>
                      <a:pt x="2" y="17"/>
                      <a:pt x="2" y="16"/>
                    </a:cubicBezTo>
                    <a:cubicBezTo>
                      <a:pt x="4" y="15"/>
                      <a:pt x="0" y="13"/>
                      <a:pt x="2" y="1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0"/>
                      <a:pt x="2" y="10"/>
                      <a:pt x="3" y="9"/>
                    </a:cubicBezTo>
                    <a:cubicBezTo>
                      <a:pt x="3" y="9"/>
                      <a:pt x="4" y="9"/>
                      <a:pt x="5" y="9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7" y="6"/>
                      <a:pt x="5" y="5"/>
                      <a:pt x="6" y="3"/>
                    </a:cubicBezTo>
                    <a:cubicBezTo>
                      <a:pt x="6" y="2"/>
                      <a:pt x="6" y="1"/>
                      <a:pt x="7" y="2"/>
                    </a:cubicBezTo>
                    <a:cubicBezTo>
                      <a:pt x="8" y="3"/>
                      <a:pt x="8" y="4"/>
                      <a:pt x="9" y="3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61" name="Freeform 2371"/>
              <p:cNvSpPr>
                <a:spLocks noChangeArrowheads="1"/>
              </p:cNvSpPr>
              <p:nvPr/>
            </p:nvSpPr>
            <p:spPr bwMode="auto">
              <a:xfrm>
                <a:off x="1427" y="1651"/>
                <a:ext cx="16" cy="14"/>
              </a:xfrm>
              <a:custGeom>
                <a:avLst/>
                <a:gdLst>
                  <a:gd name="T0" fmla="*/ 14 w 7"/>
                  <a:gd name="T1" fmla="*/ 2 h 6"/>
                  <a:gd name="T2" fmla="*/ 11 w 7"/>
                  <a:gd name="T3" fmla="*/ 0 h 6"/>
                  <a:gd name="T4" fmla="*/ 5 w 7"/>
                  <a:gd name="T5" fmla="*/ 2 h 6"/>
                  <a:gd name="T6" fmla="*/ 0 w 7"/>
                  <a:gd name="T7" fmla="*/ 5 h 6"/>
                  <a:gd name="T8" fmla="*/ 0 w 7"/>
                  <a:gd name="T9" fmla="*/ 7 h 6"/>
                  <a:gd name="T10" fmla="*/ 0 w 7"/>
                  <a:gd name="T11" fmla="*/ 9 h 6"/>
                  <a:gd name="T12" fmla="*/ 0 w 7"/>
                  <a:gd name="T13" fmla="*/ 12 h 6"/>
                  <a:gd name="T14" fmla="*/ 5 w 7"/>
                  <a:gd name="T15" fmla="*/ 14 h 6"/>
                  <a:gd name="T16" fmla="*/ 9 w 7"/>
                  <a:gd name="T17" fmla="*/ 12 h 6"/>
                  <a:gd name="T18" fmla="*/ 11 w 7"/>
                  <a:gd name="T19" fmla="*/ 9 h 6"/>
                  <a:gd name="T20" fmla="*/ 14 w 7"/>
                  <a:gd name="T21" fmla="*/ 9 h 6"/>
                  <a:gd name="T22" fmla="*/ 14 w 7"/>
                  <a:gd name="T23" fmla="*/ 7 h 6"/>
                  <a:gd name="T24" fmla="*/ 16 w 7"/>
                  <a:gd name="T25" fmla="*/ 5 h 6"/>
                  <a:gd name="T26" fmla="*/ 14 w 7"/>
                  <a:gd name="T27" fmla="*/ 2 h 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"/>
                  <a:gd name="T43" fmla="*/ 0 h 6"/>
                  <a:gd name="T44" fmla="*/ 7 w 7"/>
                  <a:gd name="T45" fmla="*/ 6 h 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" h="6">
                    <a:moveTo>
                      <a:pt x="6" y="1"/>
                    </a:moveTo>
                    <a:cubicBezTo>
                      <a:pt x="5" y="1"/>
                      <a:pt x="5" y="1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5"/>
                      <a:pt x="3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6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62" name="Freeform 2372"/>
              <p:cNvSpPr>
                <a:spLocks noChangeArrowheads="1"/>
              </p:cNvSpPr>
              <p:nvPr/>
            </p:nvSpPr>
            <p:spPr bwMode="auto">
              <a:xfrm>
                <a:off x="1429" y="1672"/>
                <a:ext cx="17" cy="10"/>
              </a:xfrm>
              <a:custGeom>
                <a:avLst/>
                <a:gdLst>
                  <a:gd name="T0" fmla="*/ 17 w 7"/>
                  <a:gd name="T1" fmla="*/ 5 h 4"/>
                  <a:gd name="T2" fmla="*/ 17 w 7"/>
                  <a:gd name="T3" fmla="*/ 7 h 4"/>
                  <a:gd name="T4" fmla="*/ 10 w 7"/>
                  <a:gd name="T5" fmla="*/ 10 h 4"/>
                  <a:gd name="T6" fmla="*/ 5 w 7"/>
                  <a:gd name="T7" fmla="*/ 10 h 4"/>
                  <a:gd name="T8" fmla="*/ 2 w 7"/>
                  <a:gd name="T9" fmla="*/ 7 h 4"/>
                  <a:gd name="T10" fmla="*/ 0 w 7"/>
                  <a:gd name="T11" fmla="*/ 5 h 4"/>
                  <a:gd name="T12" fmla="*/ 2 w 7"/>
                  <a:gd name="T13" fmla="*/ 3 h 4"/>
                  <a:gd name="T14" fmla="*/ 5 w 7"/>
                  <a:gd name="T15" fmla="*/ 0 h 4"/>
                  <a:gd name="T16" fmla="*/ 10 w 7"/>
                  <a:gd name="T17" fmla="*/ 0 h 4"/>
                  <a:gd name="T18" fmla="*/ 12 w 7"/>
                  <a:gd name="T19" fmla="*/ 0 h 4"/>
                  <a:gd name="T20" fmla="*/ 15 w 7"/>
                  <a:gd name="T21" fmla="*/ 0 h 4"/>
                  <a:gd name="T22" fmla="*/ 17 w 7"/>
                  <a:gd name="T23" fmla="*/ 0 h 4"/>
                  <a:gd name="T24" fmla="*/ 17 w 7"/>
                  <a:gd name="T25" fmla="*/ 3 h 4"/>
                  <a:gd name="T26" fmla="*/ 17 w 7"/>
                  <a:gd name="T27" fmla="*/ 5 h 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"/>
                  <a:gd name="T43" fmla="*/ 0 h 4"/>
                  <a:gd name="T44" fmla="*/ 7 w 7"/>
                  <a:gd name="T45" fmla="*/ 4 h 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" h="4">
                    <a:moveTo>
                      <a:pt x="7" y="2"/>
                    </a:moveTo>
                    <a:cubicBezTo>
                      <a:pt x="7" y="2"/>
                      <a:pt x="7" y="3"/>
                      <a:pt x="7" y="3"/>
                    </a:cubicBezTo>
                    <a:cubicBezTo>
                      <a:pt x="6" y="4"/>
                      <a:pt x="5" y="4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63" name="Freeform 2373"/>
              <p:cNvSpPr>
                <a:spLocks noChangeArrowheads="1"/>
              </p:cNvSpPr>
              <p:nvPr/>
            </p:nvSpPr>
            <p:spPr bwMode="auto">
              <a:xfrm>
                <a:off x="1415" y="1665"/>
                <a:ext cx="9" cy="7"/>
              </a:xfrm>
              <a:custGeom>
                <a:avLst/>
                <a:gdLst>
                  <a:gd name="T0" fmla="*/ 9 w 4"/>
                  <a:gd name="T1" fmla="*/ 2 h 3"/>
                  <a:gd name="T2" fmla="*/ 7 w 4"/>
                  <a:gd name="T3" fmla="*/ 2 h 3"/>
                  <a:gd name="T4" fmla="*/ 2 w 4"/>
                  <a:gd name="T5" fmla="*/ 2 h 3"/>
                  <a:gd name="T6" fmla="*/ 0 w 4"/>
                  <a:gd name="T7" fmla="*/ 2 h 3"/>
                  <a:gd name="T8" fmla="*/ 0 w 4"/>
                  <a:gd name="T9" fmla="*/ 5 h 3"/>
                  <a:gd name="T10" fmla="*/ 2 w 4"/>
                  <a:gd name="T11" fmla="*/ 7 h 3"/>
                  <a:gd name="T12" fmla="*/ 5 w 4"/>
                  <a:gd name="T13" fmla="*/ 5 h 3"/>
                  <a:gd name="T14" fmla="*/ 9 w 4"/>
                  <a:gd name="T15" fmla="*/ 2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"/>
                  <a:gd name="T25" fmla="*/ 0 h 3"/>
                  <a:gd name="T26" fmla="*/ 4 w 4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" h="3">
                    <a:moveTo>
                      <a:pt x="4" y="1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4" y="2"/>
                      <a:pt x="4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64" name="Freeform 2374"/>
              <p:cNvSpPr>
                <a:spLocks noChangeArrowheads="1"/>
              </p:cNvSpPr>
              <p:nvPr/>
            </p:nvSpPr>
            <p:spPr bwMode="auto">
              <a:xfrm>
                <a:off x="1417" y="1670"/>
                <a:ext cx="7" cy="7"/>
              </a:xfrm>
              <a:custGeom>
                <a:avLst/>
                <a:gdLst>
                  <a:gd name="T0" fmla="*/ 7 w 3"/>
                  <a:gd name="T1" fmla="*/ 2 h 3"/>
                  <a:gd name="T2" fmla="*/ 5 w 3"/>
                  <a:gd name="T3" fmla="*/ 5 h 3"/>
                  <a:gd name="T4" fmla="*/ 2 w 3"/>
                  <a:gd name="T5" fmla="*/ 7 h 3"/>
                  <a:gd name="T6" fmla="*/ 0 w 3"/>
                  <a:gd name="T7" fmla="*/ 7 h 3"/>
                  <a:gd name="T8" fmla="*/ 0 w 3"/>
                  <a:gd name="T9" fmla="*/ 5 h 3"/>
                  <a:gd name="T10" fmla="*/ 0 w 3"/>
                  <a:gd name="T11" fmla="*/ 2 h 3"/>
                  <a:gd name="T12" fmla="*/ 2 w 3"/>
                  <a:gd name="T13" fmla="*/ 2 h 3"/>
                  <a:gd name="T14" fmla="*/ 7 w 3"/>
                  <a:gd name="T15" fmla="*/ 2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3"/>
                  <a:gd name="T26" fmla="*/ 3 w 3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3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65" name="Freeform 2375"/>
              <p:cNvSpPr>
                <a:spLocks noChangeArrowheads="1"/>
              </p:cNvSpPr>
              <p:nvPr/>
            </p:nvSpPr>
            <p:spPr bwMode="auto">
              <a:xfrm>
                <a:off x="1185" y="1898"/>
                <a:ext cx="57" cy="66"/>
              </a:xfrm>
              <a:custGeom>
                <a:avLst/>
                <a:gdLst>
                  <a:gd name="T0" fmla="*/ 41 w 57"/>
                  <a:gd name="T1" fmla="*/ 66 h 66"/>
                  <a:gd name="T2" fmla="*/ 0 w 57"/>
                  <a:gd name="T3" fmla="*/ 54 h 66"/>
                  <a:gd name="T4" fmla="*/ 17 w 57"/>
                  <a:gd name="T5" fmla="*/ 0 h 66"/>
                  <a:gd name="T6" fmla="*/ 57 w 57"/>
                  <a:gd name="T7" fmla="*/ 11 h 66"/>
                  <a:gd name="T8" fmla="*/ 41 w 57"/>
                  <a:gd name="T9" fmla="*/ 66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66"/>
                  <a:gd name="T17" fmla="*/ 57 w 57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66">
                    <a:moveTo>
                      <a:pt x="41" y="66"/>
                    </a:moveTo>
                    <a:lnTo>
                      <a:pt x="0" y="54"/>
                    </a:lnTo>
                    <a:lnTo>
                      <a:pt x="17" y="0"/>
                    </a:lnTo>
                    <a:lnTo>
                      <a:pt x="57" y="11"/>
                    </a:lnTo>
                    <a:lnTo>
                      <a:pt x="41" y="66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66" name="Freeform 2376"/>
              <p:cNvSpPr>
                <a:spLocks noEditPoints="1" noChangeArrowheads="1"/>
              </p:cNvSpPr>
              <p:nvPr/>
            </p:nvSpPr>
            <p:spPr bwMode="auto">
              <a:xfrm>
                <a:off x="1181" y="1869"/>
                <a:ext cx="66" cy="100"/>
              </a:xfrm>
              <a:custGeom>
                <a:avLst/>
                <a:gdLst>
                  <a:gd name="T0" fmla="*/ 61 w 28"/>
                  <a:gd name="T1" fmla="*/ 7 h 42"/>
                  <a:gd name="T2" fmla="*/ 38 w 28"/>
                  <a:gd name="T3" fmla="*/ 0 h 42"/>
                  <a:gd name="T4" fmla="*/ 19 w 28"/>
                  <a:gd name="T5" fmla="*/ 19 h 42"/>
                  <a:gd name="T6" fmla="*/ 0 w 28"/>
                  <a:gd name="T7" fmla="*/ 86 h 42"/>
                  <a:gd name="T8" fmla="*/ 47 w 28"/>
                  <a:gd name="T9" fmla="*/ 100 h 42"/>
                  <a:gd name="T10" fmla="*/ 66 w 28"/>
                  <a:gd name="T11" fmla="*/ 33 h 42"/>
                  <a:gd name="T12" fmla="*/ 61 w 28"/>
                  <a:gd name="T13" fmla="*/ 7 h 42"/>
                  <a:gd name="T14" fmla="*/ 47 w 28"/>
                  <a:gd name="T15" fmla="*/ 14 h 42"/>
                  <a:gd name="T16" fmla="*/ 50 w 28"/>
                  <a:gd name="T17" fmla="*/ 19 h 42"/>
                  <a:gd name="T18" fmla="*/ 45 w 28"/>
                  <a:gd name="T19" fmla="*/ 21 h 42"/>
                  <a:gd name="T20" fmla="*/ 42 w 28"/>
                  <a:gd name="T21" fmla="*/ 17 h 42"/>
                  <a:gd name="T22" fmla="*/ 47 w 28"/>
                  <a:gd name="T23" fmla="*/ 14 h 42"/>
                  <a:gd name="T24" fmla="*/ 45 w 28"/>
                  <a:gd name="T25" fmla="*/ 90 h 42"/>
                  <a:gd name="T26" fmla="*/ 9 w 28"/>
                  <a:gd name="T27" fmla="*/ 81 h 42"/>
                  <a:gd name="T28" fmla="*/ 21 w 28"/>
                  <a:gd name="T29" fmla="*/ 36 h 42"/>
                  <a:gd name="T30" fmla="*/ 57 w 28"/>
                  <a:gd name="T31" fmla="*/ 45 h 42"/>
                  <a:gd name="T32" fmla="*/ 45 w 28"/>
                  <a:gd name="T33" fmla="*/ 90 h 4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8"/>
                  <a:gd name="T52" fmla="*/ 0 h 42"/>
                  <a:gd name="T53" fmla="*/ 28 w 28"/>
                  <a:gd name="T54" fmla="*/ 42 h 4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8" h="42">
                    <a:moveTo>
                      <a:pt x="26" y="3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8" y="14"/>
                      <a:pt x="28" y="14"/>
                      <a:pt x="28" y="14"/>
                    </a:cubicBezTo>
                    <a:lnTo>
                      <a:pt x="26" y="3"/>
                    </a:lnTo>
                    <a:close/>
                    <a:moveTo>
                      <a:pt x="20" y="6"/>
                    </a:moveTo>
                    <a:cubicBezTo>
                      <a:pt x="21" y="6"/>
                      <a:pt x="21" y="7"/>
                      <a:pt x="21" y="8"/>
                    </a:cubicBezTo>
                    <a:cubicBezTo>
                      <a:pt x="21" y="9"/>
                      <a:pt x="20" y="9"/>
                      <a:pt x="19" y="9"/>
                    </a:cubicBezTo>
                    <a:cubicBezTo>
                      <a:pt x="18" y="9"/>
                      <a:pt x="17" y="8"/>
                      <a:pt x="18" y="7"/>
                    </a:cubicBezTo>
                    <a:cubicBezTo>
                      <a:pt x="18" y="6"/>
                      <a:pt x="19" y="6"/>
                      <a:pt x="20" y="6"/>
                    </a:cubicBezTo>
                    <a:close/>
                    <a:moveTo>
                      <a:pt x="19" y="38"/>
                    </a:moveTo>
                    <a:cubicBezTo>
                      <a:pt x="4" y="34"/>
                      <a:pt x="4" y="34"/>
                      <a:pt x="4" y="3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24" y="19"/>
                      <a:pt x="24" y="19"/>
                      <a:pt x="24" y="19"/>
                    </a:cubicBezTo>
                    <a:lnTo>
                      <a:pt x="19" y="38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67" name="Freeform 2377"/>
              <p:cNvSpPr>
                <a:spLocks noChangeArrowheads="1"/>
              </p:cNvSpPr>
              <p:nvPr/>
            </p:nvSpPr>
            <p:spPr bwMode="auto">
              <a:xfrm>
                <a:off x="1223" y="1881"/>
                <a:ext cx="7" cy="5"/>
              </a:xfrm>
              <a:custGeom>
                <a:avLst/>
                <a:gdLst>
                  <a:gd name="T0" fmla="*/ 2 w 3"/>
                  <a:gd name="T1" fmla="*/ 3 h 2"/>
                  <a:gd name="T2" fmla="*/ 5 w 3"/>
                  <a:gd name="T3" fmla="*/ 0 h 2"/>
                  <a:gd name="T4" fmla="*/ 5 w 3"/>
                  <a:gd name="T5" fmla="*/ 5 h 2"/>
                  <a:gd name="T6" fmla="*/ 7 w 3"/>
                  <a:gd name="T7" fmla="*/ 5 h 2"/>
                  <a:gd name="T8" fmla="*/ 5 w 3"/>
                  <a:gd name="T9" fmla="*/ 0 h 2"/>
                  <a:gd name="T10" fmla="*/ 0 w 3"/>
                  <a:gd name="T11" fmla="*/ 3 h 2"/>
                  <a:gd name="T12" fmla="*/ 2 w 3"/>
                  <a:gd name="T13" fmla="*/ 3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2"/>
                  <a:gd name="T23" fmla="*/ 3 w 3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68" name="Freeform 2378"/>
              <p:cNvSpPr>
                <a:spLocks noChangeArrowheads="1"/>
              </p:cNvSpPr>
              <p:nvPr/>
            </p:nvSpPr>
            <p:spPr bwMode="auto">
              <a:xfrm>
                <a:off x="1226" y="1848"/>
                <a:ext cx="19" cy="35"/>
              </a:xfrm>
              <a:custGeom>
                <a:avLst/>
                <a:gdLst>
                  <a:gd name="T0" fmla="*/ 2 w 8"/>
                  <a:gd name="T1" fmla="*/ 35 h 15"/>
                  <a:gd name="T2" fmla="*/ 2 w 8"/>
                  <a:gd name="T3" fmla="*/ 28 h 15"/>
                  <a:gd name="T4" fmla="*/ 5 w 8"/>
                  <a:gd name="T5" fmla="*/ 19 h 15"/>
                  <a:gd name="T6" fmla="*/ 17 w 8"/>
                  <a:gd name="T7" fmla="*/ 5 h 15"/>
                  <a:gd name="T8" fmla="*/ 19 w 8"/>
                  <a:gd name="T9" fmla="*/ 9 h 15"/>
                  <a:gd name="T10" fmla="*/ 17 w 8"/>
                  <a:gd name="T11" fmla="*/ 14 h 15"/>
                  <a:gd name="T12" fmla="*/ 10 w 8"/>
                  <a:gd name="T13" fmla="*/ 21 h 15"/>
                  <a:gd name="T14" fmla="*/ 2 w 8"/>
                  <a:gd name="T15" fmla="*/ 35 h 15"/>
                  <a:gd name="T16" fmla="*/ 2 w 8"/>
                  <a:gd name="T17" fmla="*/ 35 h 15"/>
                  <a:gd name="T18" fmla="*/ 2 w 8"/>
                  <a:gd name="T19" fmla="*/ 35 h 15"/>
                  <a:gd name="T20" fmla="*/ 2 w 8"/>
                  <a:gd name="T21" fmla="*/ 35 h 15"/>
                  <a:gd name="T22" fmla="*/ 2 w 8"/>
                  <a:gd name="T23" fmla="*/ 35 h 15"/>
                  <a:gd name="T24" fmla="*/ 2 w 8"/>
                  <a:gd name="T25" fmla="*/ 35 h 15"/>
                  <a:gd name="T26" fmla="*/ 7 w 8"/>
                  <a:gd name="T27" fmla="*/ 26 h 15"/>
                  <a:gd name="T28" fmla="*/ 14 w 8"/>
                  <a:gd name="T29" fmla="*/ 16 h 15"/>
                  <a:gd name="T30" fmla="*/ 19 w 8"/>
                  <a:gd name="T31" fmla="*/ 7 h 15"/>
                  <a:gd name="T32" fmla="*/ 17 w 8"/>
                  <a:gd name="T33" fmla="*/ 2 h 15"/>
                  <a:gd name="T34" fmla="*/ 7 w 8"/>
                  <a:gd name="T35" fmla="*/ 12 h 15"/>
                  <a:gd name="T36" fmla="*/ 2 w 8"/>
                  <a:gd name="T37" fmla="*/ 23 h 15"/>
                  <a:gd name="T38" fmla="*/ 0 w 8"/>
                  <a:gd name="T39" fmla="*/ 35 h 15"/>
                  <a:gd name="T40" fmla="*/ 2 w 8"/>
                  <a:gd name="T41" fmla="*/ 35 h 1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8"/>
                  <a:gd name="T64" fmla="*/ 0 h 15"/>
                  <a:gd name="T65" fmla="*/ 8 w 8"/>
                  <a:gd name="T66" fmla="*/ 15 h 1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8" h="15">
                    <a:moveTo>
                      <a:pt x="1" y="15"/>
                    </a:moveTo>
                    <a:cubicBezTo>
                      <a:pt x="1" y="14"/>
                      <a:pt x="1" y="13"/>
                      <a:pt x="1" y="12"/>
                    </a:cubicBezTo>
                    <a:cubicBezTo>
                      <a:pt x="2" y="10"/>
                      <a:pt x="2" y="9"/>
                      <a:pt x="2" y="8"/>
                    </a:cubicBezTo>
                    <a:cubicBezTo>
                      <a:pt x="3" y="6"/>
                      <a:pt x="4" y="0"/>
                      <a:pt x="7" y="2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4"/>
                      <a:pt x="7" y="5"/>
                      <a:pt x="7" y="6"/>
                    </a:cubicBezTo>
                    <a:cubicBezTo>
                      <a:pt x="6" y="7"/>
                      <a:pt x="5" y="8"/>
                      <a:pt x="4" y="9"/>
                    </a:cubicBezTo>
                    <a:cubicBezTo>
                      <a:pt x="2" y="11"/>
                      <a:pt x="1" y="13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4"/>
                      <a:pt x="2" y="12"/>
                      <a:pt x="3" y="11"/>
                    </a:cubicBezTo>
                    <a:cubicBezTo>
                      <a:pt x="4" y="10"/>
                      <a:pt x="5" y="8"/>
                      <a:pt x="6" y="7"/>
                    </a:cubicBezTo>
                    <a:cubicBezTo>
                      <a:pt x="7" y="6"/>
                      <a:pt x="8" y="5"/>
                      <a:pt x="8" y="3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5" y="0"/>
                      <a:pt x="3" y="3"/>
                      <a:pt x="3" y="5"/>
                    </a:cubicBezTo>
                    <a:cubicBezTo>
                      <a:pt x="2" y="7"/>
                      <a:pt x="2" y="9"/>
                      <a:pt x="1" y="10"/>
                    </a:cubicBezTo>
                    <a:cubicBezTo>
                      <a:pt x="1" y="12"/>
                      <a:pt x="0" y="13"/>
                      <a:pt x="0" y="15"/>
                    </a:cubicBez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69" name="Freeform 2379"/>
              <p:cNvSpPr>
                <a:spLocks noChangeArrowheads="1"/>
              </p:cNvSpPr>
              <p:nvPr/>
            </p:nvSpPr>
            <p:spPr bwMode="auto">
              <a:xfrm>
                <a:off x="1202" y="1914"/>
                <a:ext cx="31" cy="10"/>
              </a:xfrm>
              <a:custGeom>
                <a:avLst/>
                <a:gdLst>
                  <a:gd name="T0" fmla="*/ 31 w 31"/>
                  <a:gd name="T1" fmla="*/ 10 h 10"/>
                  <a:gd name="T2" fmla="*/ 0 w 31"/>
                  <a:gd name="T3" fmla="*/ 0 h 10"/>
                  <a:gd name="T4" fmla="*/ 0 w 31"/>
                  <a:gd name="T5" fmla="*/ 0 h 10"/>
                  <a:gd name="T6" fmla="*/ 31 w 31"/>
                  <a:gd name="T7" fmla="*/ 7 h 10"/>
                  <a:gd name="T8" fmla="*/ 31 w 31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10"/>
                  <a:gd name="T17" fmla="*/ 31 w 31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10">
                    <a:moveTo>
                      <a:pt x="31" y="10"/>
                    </a:moveTo>
                    <a:lnTo>
                      <a:pt x="0" y="0"/>
                    </a:lnTo>
                    <a:lnTo>
                      <a:pt x="31" y="7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70" name="Freeform 2380"/>
              <p:cNvSpPr>
                <a:spLocks noChangeArrowheads="1"/>
              </p:cNvSpPr>
              <p:nvPr/>
            </p:nvSpPr>
            <p:spPr bwMode="auto">
              <a:xfrm>
                <a:off x="1200" y="1919"/>
                <a:ext cx="30" cy="9"/>
              </a:xfrm>
              <a:custGeom>
                <a:avLst/>
                <a:gdLst>
                  <a:gd name="T0" fmla="*/ 30 w 30"/>
                  <a:gd name="T1" fmla="*/ 9 h 9"/>
                  <a:gd name="T2" fmla="*/ 0 w 30"/>
                  <a:gd name="T3" fmla="*/ 0 h 9"/>
                  <a:gd name="T4" fmla="*/ 0 w 30"/>
                  <a:gd name="T5" fmla="*/ 0 h 9"/>
                  <a:gd name="T6" fmla="*/ 30 w 30"/>
                  <a:gd name="T7" fmla="*/ 9 h 9"/>
                  <a:gd name="T8" fmla="*/ 30 w 30"/>
                  <a:gd name="T9" fmla="*/ 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9"/>
                  <a:gd name="T17" fmla="*/ 30 w 30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9">
                    <a:moveTo>
                      <a:pt x="30" y="9"/>
                    </a:moveTo>
                    <a:lnTo>
                      <a:pt x="0" y="0"/>
                    </a:lnTo>
                    <a:lnTo>
                      <a:pt x="30" y="9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71" name="Freeform 2381"/>
              <p:cNvSpPr>
                <a:spLocks noChangeArrowheads="1"/>
              </p:cNvSpPr>
              <p:nvPr/>
            </p:nvSpPr>
            <p:spPr bwMode="auto">
              <a:xfrm>
                <a:off x="1200" y="1924"/>
                <a:ext cx="30" cy="9"/>
              </a:xfrm>
              <a:custGeom>
                <a:avLst/>
                <a:gdLst>
                  <a:gd name="T0" fmla="*/ 30 w 30"/>
                  <a:gd name="T1" fmla="*/ 9 h 9"/>
                  <a:gd name="T2" fmla="*/ 0 w 30"/>
                  <a:gd name="T3" fmla="*/ 0 h 9"/>
                  <a:gd name="T4" fmla="*/ 0 w 30"/>
                  <a:gd name="T5" fmla="*/ 0 h 9"/>
                  <a:gd name="T6" fmla="*/ 30 w 30"/>
                  <a:gd name="T7" fmla="*/ 9 h 9"/>
                  <a:gd name="T8" fmla="*/ 30 w 30"/>
                  <a:gd name="T9" fmla="*/ 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9"/>
                  <a:gd name="T17" fmla="*/ 30 w 30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9">
                    <a:moveTo>
                      <a:pt x="30" y="9"/>
                    </a:moveTo>
                    <a:lnTo>
                      <a:pt x="0" y="0"/>
                    </a:lnTo>
                    <a:lnTo>
                      <a:pt x="30" y="9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72" name="Freeform 2382"/>
              <p:cNvSpPr>
                <a:spLocks noChangeArrowheads="1"/>
              </p:cNvSpPr>
              <p:nvPr/>
            </p:nvSpPr>
            <p:spPr bwMode="auto">
              <a:xfrm>
                <a:off x="1197" y="1928"/>
                <a:ext cx="31" cy="10"/>
              </a:xfrm>
              <a:custGeom>
                <a:avLst/>
                <a:gdLst>
                  <a:gd name="T0" fmla="*/ 31 w 31"/>
                  <a:gd name="T1" fmla="*/ 10 h 10"/>
                  <a:gd name="T2" fmla="*/ 0 w 31"/>
                  <a:gd name="T3" fmla="*/ 3 h 10"/>
                  <a:gd name="T4" fmla="*/ 0 w 31"/>
                  <a:gd name="T5" fmla="*/ 0 h 10"/>
                  <a:gd name="T6" fmla="*/ 31 w 31"/>
                  <a:gd name="T7" fmla="*/ 10 h 10"/>
                  <a:gd name="T8" fmla="*/ 31 w 31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10"/>
                  <a:gd name="T17" fmla="*/ 31 w 31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10">
                    <a:moveTo>
                      <a:pt x="31" y="1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73" name="Freeform 2383"/>
              <p:cNvSpPr>
                <a:spLocks noChangeArrowheads="1"/>
              </p:cNvSpPr>
              <p:nvPr/>
            </p:nvSpPr>
            <p:spPr bwMode="auto">
              <a:xfrm>
                <a:off x="1197" y="1933"/>
                <a:ext cx="31" cy="10"/>
              </a:xfrm>
              <a:custGeom>
                <a:avLst/>
                <a:gdLst>
                  <a:gd name="T0" fmla="*/ 29 w 31"/>
                  <a:gd name="T1" fmla="*/ 10 h 10"/>
                  <a:gd name="T2" fmla="*/ 0 w 31"/>
                  <a:gd name="T3" fmla="*/ 2 h 10"/>
                  <a:gd name="T4" fmla="*/ 0 w 31"/>
                  <a:gd name="T5" fmla="*/ 0 h 10"/>
                  <a:gd name="T6" fmla="*/ 31 w 31"/>
                  <a:gd name="T7" fmla="*/ 10 h 10"/>
                  <a:gd name="T8" fmla="*/ 29 w 31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10"/>
                  <a:gd name="T17" fmla="*/ 31 w 31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10">
                    <a:moveTo>
                      <a:pt x="29" y="1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31" y="10"/>
                    </a:lnTo>
                    <a:lnTo>
                      <a:pt x="29" y="1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74" name="Freeform 2384"/>
              <p:cNvSpPr>
                <a:spLocks noChangeArrowheads="1"/>
              </p:cNvSpPr>
              <p:nvPr/>
            </p:nvSpPr>
            <p:spPr bwMode="auto">
              <a:xfrm>
                <a:off x="1195" y="1938"/>
                <a:ext cx="31" cy="9"/>
              </a:xfrm>
              <a:custGeom>
                <a:avLst/>
                <a:gdLst>
                  <a:gd name="T0" fmla="*/ 31 w 31"/>
                  <a:gd name="T1" fmla="*/ 9 h 9"/>
                  <a:gd name="T2" fmla="*/ 0 w 31"/>
                  <a:gd name="T3" fmla="*/ 2 h 9"/>
                  <a:gd name="T4" fmla="*/ 0 w 31"/>
                  <a:gd name="T5" fmla="*/ 0 h 9"/>
                  <a:gd name="T6" fmla="*/ 31 w 31"/>
                  <a:gd name="T7" fmla="*/ 9 h 9"/>
                  <a:gd name="T8" fmla="*/ 31 w 31"/>
                  <a:gd name="T9" fmla="*/ 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9"/>
                  <a:gd name="T17" fmla="*/ 31 w 31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9">
                    <a:moveTo>
                      <a:pt x="31" y="9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31" y="9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75" name="Freeform 2385"/>
              <p:cNvSpPr>
                <a:spLocks noChangeArrowheads="1"/>
              </p:cNvSpPr>
              <p:nvPr/>
            </p:nvSpPr>
            <p:spPr bwMode="auto">
              <a:xfrm>
                <a:off x="1193" y="1943"/>
                <a:ext cx="30" cy="11"/>
              </a:xfrm>
              <a:custGeom>
                <a:avLst/>
                <a:gdLst>
                  <a:gd name="T0" fmla="*/ 30 w 30"/>
                  <a:gd name="T1" fmla="*/ 11 h 11"/>
                  <a:gd name="T2" fmla="*/ 0 w 30"/>
                  <a:gd name="T3" fmla="*/ 2 h 11"/>
                  <a:gd name="T4" fmla="*/ 2 w 30"/>
                  <a:gd name="T5" fmla="*/ 0 h 11"/>
                  <a:gd name="T6" fmla="*/ 30 w 30"/>
                  <a:gd name="T7" fmla="*/ 9 h 11"/>
                  <a:gd name="T8" fmla="*/ 30 w 30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11"/>
                  <a:gd name="T17" fmla="*/ 30 w 30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11">
                    <a:moveTo>
                      <a:pt x="30" y="11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30" y="9"/>
                    </a:lnTo>
                    <a:lnTo>
                      <a:pt x="30" y="11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76" name="Freeform 2386"/>
              <p:cNvSpPr>
                <a:spLocks noChangeArrowheads="1"/>
              </p:cNvSpPr>
              <p:nvPr/>
            </p:nvSpPr>
            <p:spPr bwMode="auto">
              <a:xfrm>
                <a:off x="1630" y="1201"/>
                <a:ext cx="36" cy="35"/>
              </a:xfrm>
              <a:custGeom>
                <a:avLst/>
                <a:gdLst>
                  <a:gd name="T0" fmla="*/ 2 w 15"/>
                  <a:gd name="T1" fmla="*/ 12 h 15"/>
                  <a:gd name="T2" fmla="*/ 5 w 15"/>
                  <a:gd name="T3" fmla="*/ 9 h 15"/>
                  <a:gd name="T4" fmla="*/ 26 w 15"/>
                  <a:gd name="T5" fmla="*/ 12 h 15"/>
                  <a:gd name="T6" fmla="*/ 24 w 15"/>
                  <a:gd name="T7" fmla="*/ 33 h 15"/>
                  <a:gd name="T8" fmla="*/ 22 w 15"/>
                  <a:gd name="T9" fmla="*/ 33 h 15"/>
                  <a:gd name="T10" fmla="*/ 24 w 15"/>
                  <a:gd name="T11" fmla="*/ 35 h 15"/>
                  <a:gd name="T12" fmla="*/ 26 w 15"/>
                  <a:gd name="T13" fmla="*/ 35 h 15"/>
                  <a:gd name="T14" fmla="*/ 29 w 15"/>
                  <a:gd name="T15" fmla="*/ 9 h 15"/>
                  <a:gd name="T16" fmla="*/ 2 w 15"/>
                  <a:gd name="T17" fmla="*/ 7 h 15"/>
                  <a:gd name="T18" fmla="*/ 0 w 15"/>
                  <a:gd name="T19" fmla="*/ 9 h 15"/>
                  <a:gd name="T20" fmla="*/ 2 w 15"/>
                  <a:gd name="T21" fmla="*/ 12 h 1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"/>
                  <a:gd name="T34" fmla="*/ 0 h 15"/>
                  <a:gd name="T35" fmla="*/ 15 w 15"/>
                  <a:gd name="T36" fmla="*/ 15 h 1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" h="15">
                    <a:moveTo>
                      <a:pt x="1" y="5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5" y="2"/>
                      <a:pt x="9" y="2"/>
                      <a:pt x="11" y="5"/>
                    </a:cubicBezTo>
                    <a:cubicBezTo>
                      <a:pt x="13" y="7"/>
                      <a:pt x="12" y="11"/>
                      <a:pt x="10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4" y="12"/>
                      <a:pt x="15" y="7"/>
                      <a:pt x="12" y="4"/>
                    </a:cubicBezTo>
                    <a:cubicBezTo>
                      <a:pt x="9" y="1"/>
                      <a:pt x="4" y="0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DD6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77" name="Freeform 2387"/>
              <p:cNvSpPr>
                <a:spLocks noChangeArrowheads="1"/>
              </p:cNvSpPr>
              <p:nvPr/>
            </p:nvSpPr>
            <p:spPr bwMode="auto">
              <a:xfrm>
                <a:off x="1588" y="1255"/>
                <a:ext cx="78" cy="71"/>
              </a:xfrm>
              <a:custGeom>
                <a:avLst/>
                <a:gdLst>
                  <a:gd name="T0" fmla="*/ 0 w 78"/>
                  <a:gd name="T1" fmla="*/ 64 h 71"/>
                  <a:gd name="T2" fmla="*/ 0 w 78"/>
                  <a:gd name="T3" fmla="*/ 71 h 71"/>
                  <a:gd name="T4" fmla="*/ 78 w 78"/>
                  <a:gd name="T5" fmla="*/ 8 h 71"/>
                  <a:gd name="T6" fmla="*/ 78 w 78"/>
                  <a:gd name="T7" fmla="*/ 0 h 71"/>
                  <a:gd name="T8" fmla="*/ 0 w 78"/>
                  <a:gd name="T9" fmla="*/ 64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71"/>
                  <a:gd name="T17" fmla="*/ 78 w 78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71">
                    <a:moveTo>
                      <a:pt x="0" y="64"/>
                    </a:moveTo>
                    <a:lnTo>
                      <a:pt x="0" y="71"/>
                    </a:lnTo>
                    <a:lnTo>
                      <a:pt x="78" y="8"/>
                    </a:lnTo>
                    <a:lnTo>
                      <a:pt x="78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E974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78" name="Freeform 2388"/>
              <p:cNvSpPr>
                <a:spLocks noChangeArrowheads="1"/>
              </p:cNvSpPr>
              <p:nvPr/>
            </p:nvSpPr>
            <p:spPr bwMode="auto">
              <a:xfrm>
                <a:off x="1588" y="1248"/>
                <a:ext cx="80" cy="71"/>
              </a:xfrm>
              <a:custGeom>
                <a:avLst/>
                <a:gdLst>
                  <a:gd name="T0" fmla="*/ 0 w 80"/>
                  <a:gd name="T1" fmla="*/ 71 h 71"/>
                  <a:gd name="T2" fmla="*/ 2 w 80"/>
                  <a:gd name="T3" fmla="*/ 64 h 71"/>
                  <a:gd name="T4" fmla="*/ 80 w 80"/>
                  <a:gd name="T5" fmla="*/ 0 h 71"/>
                  <a:gd name="T6" fmla="*/ 78 w 80"/>
                  <a:gd name="T7" fmla="*/ 7 h 71"/>
                  <a:gd name="T8" fmla="*/ 0 w 80"/>
                  <a:gd name="T9" fmla="*/ 71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71"/>
                  <a:gd name="T17" fmla="*/ 80 w 80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71">
                    <a:moveTo>
                      <a:pt x="0" y="71"/>
                    </a:moveTo>
                    <a:lnTo>
                      <a:pt x="2" y="64"/>
                    </a:lnTo>
                    <a:lnTo>
                      <a:pt x="80" y="0"/>
                    </a:lnTo>
                    <a:lnTo>
                      <a:pt x="78" y="7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D45F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79" name="Freeform 2389"/>
              <p:cNvSpPr>
                <a:spLocks noChangeArrowheads="1"/>
              </p:cNvSpPr>
              <p:nvPr/>
            </p:nvSpPr>
            <p:spPr bwMode="auto">
              <a:xfrm>
                <a:off x="1545" y="1194"/>
                <a:ext cx="123" cy="118"/>
              </a:xfrm>
              <a:custGeom>
                <a:avLst/>
                <a:gdLst>
                  <a:gd name="T0" fmla="*/ 45 w 123"/>
                  <a:gd name="T1" fmla="*/ 118 h 118"/>
                  <a:gd name="T2" fmla="*/ 0 w 123"/>
                  <a:gd name="T3" fmla="*/ 64 h 118"/>
                  <a:gd name="T4" fmla="*/ 76 w 123"/>
                  <a:gd name="T5" fmla="*/ 0 h 118"/>
                  <a:gd name="T6" fmla="*/ 123 w 123"/>
                  <a:gd name="T7" fmla="*/ 54 h 118"/>
                  <a:gd name="T8" fmla="*/ 45 w 123"/>
                  <a:gd name="T9" fmla="*/ 118 h 1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"/>
                  <a:gd name="T16" fmla="*/ 0 h 118"/>
                  <a:gd name="T17" fmla="*/ 123 w 123"/>
                  <a:gd name="T18" fmla="*/ 118 h 1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" h="118">
                    <a:moveTo>
                      <a:pt x="45" y="118"/>
                    </a:moveTo>
                    <a:lnTo>
                      <a:pt x="0" y="64"/>
                    </a:lnTo>
                    <a:lnTo>
                      <a:pt x="76" y="0"/>
                    </a:lnTo>
                    <a:lnTo>
                      <a:pt x="123" y="54"/>
                    </a:lnTo>
                    <a:lnTo>
                      <a:pt x="45" y="118"/>
                    </a:lnTo>
                    <a:close/>
                  </a:path>
                </a:pathLst>
              </a:custGeom>
              <a:solidFill>
                <a:srgbClr val="DD6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80" name="Freeform 2390"/>
              <p:cNvSpPr>
                <a:spLocks noChangeArrowheads="1"/>
              </p:cNvSpPr>
              <p:nvPr/>
            </p:nvSpPr>
            <p:spPr bwMode="auto">
              <a:xfrm>
                <a:off x="1543" y="1208"/>
                <a:ext cx="123" cy="118"/>
              </a:xfrm>
              <a:custGeom>
                <a:avLst/>
                <a:gdLst>
                  <a:gd name="T0" fmla="*/ 45 w 123"/>
                  <a:gd name="T1" fmla="*/ 118 h 118"/>
                  <a:gd name="T2" fmla="*/ 0 w 123"/>
                  <a:gd name="T3" fmla="*/ 64 h 118"/>
                  <a:gd name="T4" fmla="*/ 78 w 123"/>
                  <a:gd name="T5" fmla="*/ 0 h 118"/>
                  <a:gd name="T6" fmla="*/ 123 w 123"/>
                  <a:gd name="T7" fmla="*/ 57 h 118"/>
                  <a:gd name="T8" fmla="*/ 45 w 123"/>
                  <a:gd name="T9" fmla="*/ 118 h 1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"/>
                  <a:gd name="T16" fmla="*/ 0 h 118"/>
                  <a:gd name="T17" fmla="*/ 123 w 123"/>
                  <a:gd name="T18" fmla="*/ 118 h 1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" h="118">
                    <a:moveTo>
                      <a:pt x="45" y="118"/>
                    </a:moveTo>
                    <a:lnTo>
                      <a:pt x="0" y="64"/>
                    </a:lnTo>
                    <a:lnTo>
                      <a:pt x="78" y="0"/>
                    </a:lnTo>
                    <a:lnTo>
                      <a:pt x="123" y="57"/>
                    </a:lnTo>
                    <a:lnTo>
                      <a:pt x="45" y="118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81" name="Freeform 2391"/>
              <p:cNvSpPr>
                <a:spLocks noChangeArrowheads="1"/>
              </p:cNvSpPr>
              <p:nvPr/>
            </p:nvSpPr>
            <p:spPr bwMode="auto">
              <a:xfrm>
                <a:off x="1543" y="1201"/>
                <a:ext cx="80" cy="71"/>
              </a:xfrm>
              <a:custGeom>
                <a:avLst/>
                <a:gdLst>
                  <a:gd name="T0" fmla="*/ 5 w 80"/>
                  <a:gd name="T1" fmla="*/ 64 h 71"/>
                  <a:gd name="T2" fmla="*/ 0 w 80"/>
                  <a:gd name="T3" fmla="*/ 71 h 71"/>
                  <a:gd name="T4" fmla="*/ 78 w 80"/>
                  <a:gd name="T5" fmla="*/ 7 h 71"/>
                  <a:gd name="T6" fmla="*/ 80 w 80"/>
                  <a:gd name="T7" fmla="*/ 0 h 71"/>
                  <a:gd name="T8" fmla="*/ 5 w 80"/>
                  <a:gd name="T9" fmla="*/ 64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71"/>
                  <a:gd name="T17" fmla="*/ 80 w 80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71">
                    <a:moveTo>
                      <a:pt x="5" y="64"/>
                    </a:moveTo>
                    <a:lnTo>
                      <a:pt x="0" y="71"/>
                    </a:lnTo>
                    <a:lnTo>
                      <a:pt x="78" y="7"/>
                    </a:lnTo>
                    <a:lnTo>
                      <a:pt x="80" y="0"/>
                    </a:lnTo>
                    <a:lnTo>
                      <a:pt x="5" y="64"/>
                    </a:lnTo>
                    <a:close/>
                  </a:path>
                </a:pathLst>
              </a:custGeom>
              <a:solidFill>
                <a:srgbClr val="FA8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82" name="Freeform 2392"/>
              <p:cNvSpPr>
                <a:spLocks noChangeArrowheads="1"/>
              </p:cNvSpPr>
              <p:nvPr/>
            </p:nvSpPr>
            <p:spPr bwMode="auto">
              <a:xfrm>
                <a:off x="1545" y="1194"/>
                <a:ext cx="78" cy="71"/>
              </a:xfrm>
              <a:custGeom>
                <a:avLst/>
                <a:gdLst>
                  <a:gd name="T0" fmla="*/ 3 w 78"/>
                  <a:gd name="T1" fmla="*/ 71 h 71"/>
                  <a:gd name="T2" fmla="*/ 0 w 78"/>
                  <a:gd name="T3" fmla="*/ 64 h 71"/>
                  <a:gd name="T4" fmla="*/ 76 w 78"/>
                  <a:gd name="T5" fmla="*/ 0 h 71"/>
                  <a:gd name="T6" fmla="*/ 78 w 78"/>
                  <a:gd name="T7" fmla="*/ 7 h 71"/>
                  <a:gd name="T8" fmla="*/ 3 w 78"/>
                  <a:gd name="T9" fmla="*/ 71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71"/>
                  <a:gd name="T17" fmla="*/ 78 w 78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71">
                    <a:moveTo>
                      <a:pt x="3" y="71"/>
                    </a:moveTo>
                    <a:lnTo>
                      <a:pt x="0" y="64"/>
                    </a:lnTo>
                    <a:lnTo>
                      <a:pt x="76" y="0"/>
                    </a:lnTo>
                    <a:lnTo>
                      <a:pt x="78" y="7"/>
                    </a:lnTo>
                    <a:lnTo>
                      <a:pt x="3" y="71"/>
                    </a:lnTo>
                    <a:close/>
                  </a:path>
                </a:pathLst>
              </a:custGeom>
              <a:solidFill>
                <a:srgbClr val="E974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83" name="Freeform 2393"/>
              <p:cNvSpPr>
                <a:spLocks noChangeArrowheads="1"/>
              </p:cNvSpPr>
              <p:nvPr/>
            </p:nvSpPr>
            <p:spPr bwMode="auto">
              <a:xfrm>
                <a:off x="1630" y="1213"/>
                <a:ext cx="36" cy="35"/>
              </a:xfrm>
              <a:custGeom>
                <a:avLst/>
                <a:gdLst>
                  <a:gd name="T0" fmla="*/ 2 w 15"/>
                  <a:gd name="T1" fmla="*/ 12 h 15"/>
                  <a:gd name="T2" fmla="*/ 5 w 15"/>
                  <a:gd name="T3" fmla="*/ 9 h 15"/>
                  <a:gd name="T4" fmla="*/ 26 w 15"/>
                  <a:gd name="T5" fmla="*/ 9 h 15"/>
                  <a:gd name="T6" fmla="*/ 22 w 15"/>
                  <a:gd name="T7" fmla="*/ 30 h 15"/>
                  <a:gd name="T8" fmla="*/ 22 w 15"/>
                  <a:gd name="T9" fmla="*/ 33 h 15"/>
                  <a:gd name="T10" fmla="*/ 24 w 15"/>
                  <a:gd name="T11" fmla="*/ 35 h 15"/>
                  <a:gd name="T12" fmla="*/ 24 w 15"/>
                  <a:gd name="T13" fmla="*/ 33 h 15"/>
                  <a:gd name="T14" fmla="*/ 29 w 15"/>
                  <a:gd name="T15" fmla="*/ 7 h 15"/>
                  <a:gd name="T16" fmla="*/ 2 w 15"/>
                  <a:gd name="T17" fmla="*/ 7 h 15"/>
                  <a:gd name="T18" fmla="*/ 0 w 15"/>
                  <a:gd name="T19" fmla="*/ 7 h 15"/>
                  <a:gd name="T20" fmla="*/ 2 w 15"/>
                  <a:gd name="T21" fmla="*/ 12 h 1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"/>
                  <a:gd name="T34" fmla="*/ 0 h 15"/>
                  <a:gd name="T35" fmla="*/ 15 w 15"/>
                  <a:gd name="T36" fmla="*/ 15 h 1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" h="15">
                    <a:moveTo>
                      <a:pt x="1" y="5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5" y="2"/>
                      <a:pt x="9" y="2"/>
                      <a:pt x="11" y="4"/>
                    </a:cubicBezTo>
                    <a:cubicBezTo>
                      <a:pt x="13" y="7"/>
                      <a:pt x="12" y="11"/>
                      <a:pt x="9" y="13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4" y="12"/>
                      <a:pt x="15" y="7"/>
                      <a:pt x="12" y="3"/>
                    </a:cubicBezTo>
                    <a:cubicBezTo>
                      <a:pt x="9" y="0"/>
                      <a:pt x="4" y="0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84" name="Freeform 2394"/>
              <p:cNvSpPr>
                <a:spLocks noEditPoints="1" noChangeArrowheads="1"/>
              </p:cNvSpPr>
              <p:nvPr/>
            </p:nvSpPr>
            <p:spPr bwMode="auto">
              <a:xfrm>
                <a:off x="790" y="1289"/>
                <a:ext cx="102" cy="135"/>
              </a:xfrm>
              <a:custGeom>
                <a:avLst/>
                <a:gdLst>
                  <a:gd name="T0" fmla="*/ 83 w 43"/>
                  <a:gd name="T1" fmla="*/ 7 h 57"/>
                  <a:gd name="T2" fmla="*/ 62 w 43"/>
                  <a:gd name="T3" fmla="*/ 21 h 57"/>
                  <a:gd name="T4" fmla="*/ 9 w 43"/>
                  <a:gd name="T5" fmla="*/ 66 h 57"/>
                  <a:gd name="T6" fmla="*/ 17 w 43"/>
                  <a:gd name="T7" fmla="*/ 76 h 57"/>
                  <a:gd name="T8" fmla="*/ 47 w 43"/>
                  <a:gd name="T9" fmla="*/ 123 h 57"/>
                  <a:gd name="T10" fmla="*/ 78 w 43"/>
                  <a:gd name="T11" fmla="*/ 114 h 57"/>
                  <a:gd name="T12" fmla="*/ 59 w 43"/>
                  <a:gd name="T13" fmla="*/ 81 h 57"/>
                  <a:gd name="T14" fmla="*/ 52 w 43"/>
                  <a:gd name="T15" fmla="*/ 69 h 57"/>
                  <a:gd name="T16" fmla="*/ 50 w 43"/>
                  <a:gd name="T17" fmla="*/ 64 h 57"/>
                  <a:gd name="T18" fmla="*/ 50 w 43"/>
                  <a:gd name="T19" fmla="*/ 38 h 57"/>
                  <a:gd name="T20" fmla="*/ 52 w 43"/>
                  <a:gd name="T21" fmla="*/ 38 h 57"/>
                  <a:gd name="T22" fmla="*/ 55 w 43"/>
                  <a:gd name="T23" fmla="*/ 43 h 57"/>
                  <a:gd name="T24" fmla="*/ 97 w 43"/>
                  <a:gd name="T25" fmla="*/ 97 h 57"/>
                  <a:gd name="T26" fmla="*/ 95 w 43"/>
                  <a:gd name="T27" fmla="*/ 88 h 57"/>
                  <a:gd name="T28" fmla="*/ 90 w 43"/>
                  <a:gd name="T29" fmla="*/ 83 h 57"/>
                  <a:gd name="T30" fmla="*/ 62 w 43"/>
                  <a:gd name="T31" fmla="*/ 69 h 57"/>
                  <a:gd name="T32" fmla="*/ 62 w 43"/>
                  <a:gd name="T33" fmla="*/ 54 h 57"/>
                  <a:gd name="T34" fmla="*/ 64 w 43"/>
                  <a:gd name="T35" fmla="*/ 73 h 57"/>
                  <a:gd name="T36" fmla="*/ 69 w 43"/>
                  <a:gd name="T37" fmla="*/ 81 h 57"/>
                  <a:gd name="T38" fmla="*/ 71 w 43"/>
                  <a:gd name="T39" fmla="*/ 85 h 57"/>
                  <a:gd name="T40" fmla="*/ 76 w 43"/>
                  <a:gd name="T41" fmla="*/ 90 h 57"/>
                  <a:gd name="T42" fmla="*/ 78 w 43"/>
                  <a:gd name="T43" fmla="*/ 95 h 57"/>
                  <a:gd name="T44" fmla="*/ 88 w 43"/>
                  <a:gd name="T45" fmla="*/ 76 h 57"/>
                  <a:gd name="T46" fmla="*/ 83 w 43"/>
                  <a:gd name="T47" fmla="*/ 71 h 57"/>
                  <a:gd name="T48" fmla="*/ 81 w 43"/>
                  <a:gd name="T49" fmla="*/ 66 h 57"/>
                  <a:gd name="T50" fmla="*/ 76 w 43"/>
                  <a:gd name="T51" fmla="*/ 62 h 57"/>
                  <a:gd name="T52" fmla="*/ 74 w 43"/>
                  <a:gd name="T53" fmla="*/ 54 h 57"/>
                  <a:gd name="T54" fmla="*/ 69 w 43"/>
                  <a:gd name="T55" fmla="*/ 50 h 57"/>
                  <a:gd name="T56" fmla="*/ 78 w 43"/>
                  <a:gd name="T57" fmla="*/ 50 h 57"/>
                  <a:gd name="T58" fmla="*/ 74 w 43"/>
                  <a:gd name="T59" fmla="*/ 40 h 57"/>
                  <a:gd name="T60" fmla="*/ 69 w 43"/>
                  <a:gd name="T61" fmla="*/ 33 h 57"/>
                  <a:gd name="T62" fmla="*/ 62 w 43"/>
                  <a:gd name="T63" fmla="*/ 52 h 57"/>
                  <a:gd name="T64" fmla="*/ 52 w 43"/>
                  <a:gd name="T65" fmla="*/ 54 h 57"/>
                  <a:gd name="T66" fmla="*/ 45 w 43"/>
                  <a:gd name="T67" fmla="*/ 59 h 57"/>
                  <a:gd name="T68" fmla="*/ 59 w 43"/>
                  <a:gd name="T69" fmla="*/ 78 h 57"/>
                  <a:gd name="T70" fmla="*/ 66 w 43"/>
                  <a:gd name="T71" fmla="*/ 90 h 57"/>
                  <a:gd name="T72" fmla="*/ 69 w 43"/>
                  <a:gd name="T73" fmla="*/ 95 h 57"/>
                  <a:gd name="T74" fmla="*/ 74 w 43"/>
                  <a:gd name="T75" fmla="*/ 99 h 57"/>
                  <a:gd name="T76" fmla="*/ 76 w 43"/>
                  <a:gd name="T77" fmla="*/ 104 h 57"/>
                  <a:gd name="T78" fmla="*/ 90 w 43"/>
                  <a:gd name="T79" fmla="*/ 97 h 57"/>
                  <a:gd name="T80" fmla="*/ 85 w 43"/>
                  <a:gd name="T81" fmla="*/ 104 h 57"/>
                  <a:gd name="T82" fmla="*/ 93 w 43"/>
                  <a:gd name="T83" fmla="*/ 85 h 57"/>
                  <a:gd name="T84" fmla="*/ 93 w 43"/>
                  <a:gd name="T85" fmla="*/ 81 h 57"/>
                  <a:gd name="T86" fmla="*/ 90 w 43"/>
                  <a:gd name="T87" fmla="*/ 73 h 57"/>
                  <a:gd name="T88" fmla="*/ 88 w 43"/>
                  <a:gd name="T89" fmla="*/ 66 h 57"/>
                  <a:gd name="T90" fmla="*/ 85 w 43"/>
                  <a:gd name="T91" fmla="*/ 62 h 57"/>
                  <a:gd name="T92" fmla="*/ 81 w 43"/>
                  <a:gd name="T93" fmla="*/ 50 h 57"/>
                  <a:gd name="T94" fmla="*/ 78 w 43"/>
                  <a:gd name="T95" fmla="*/ 47 h 57"/>
                  <a:gd name="T96" fmla="*/ 76 w 43"/>
                  <a:gd name="T97" fmla="*/ 38 h 57"/>
                  <a:gd name="T98" fmla="*/ 71 w 43"/>
                  <a:gd name="T99" fmla="*/ 33 h 57"/>
                  <a:gd name="T100" fmla="*/ 66 w 43"/>
                  <a:gd name="T101" fmla="*/ 28 h 57"/>
                  <a:gd name="T102" fmla="*/ 59 w 43"/>
                  <a:gd name="T103" fmla="*/ 33 h 57"/>
                  <a:gd name="T104" fmla="*/ 62 w 43"/>
                  <a:gd name="T105" fmla="*/ 24 h 57"/>
                  <a:gd name="T106" fmla="*/ 47 w 43"/>
                  <a:gd name="T107" fmla="*/ 36 h 57"/>
                  <a:gd name="T108" fmla="*/ 50 w 43"/>
                  <a:gd name="T109" fmla="*/ 40 h 57"/>
                  <a:gd name="T110" fmla="*/ 55 w 43"/>
                  <a:gd name="T111" fmla="*/ 45 h 57"/>
                  <a:gd name="T112" fmla="*/ 50 w 43"/>
                  <a:gd name="T113" fmla="*/ 54 h 57"/>
                  <a:gd name="T114" fmla="*/ 78 w 43"/>
                  <a:gd name="T115" fmla="*/ 107 h 57"/>
                  <a:gd name="T116" fmla="*/ 71 w 43"/>
                  <a:gd name="T117" fmla="*/ 24 h 57"/>
                  <a:gd name="T118" fmla="*/ 40 w 43"/>
                  <a:gd name="T119" fmla="*/ 40 h 57"/>
                  <a:gd name="T120" fmla="*/ 40 w 43"/>
                  <a:gd name="T121" fmla="*/ 40 h 57"/>
                  <a:gd name="T122" fmla="*/ 38 w 43"/>
                  <a:gd name="T123" fmla="*/ 47 h 5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43"/>
                  <a:gd name="T187" fmla="*/ 0 h 57"/>
                  <a:gd name="T188" fmla="*/ 43 w 43"/>
                  <a:gd name="T189" fmla="*/ 57 h 57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43" h="57">
                    <a:moveTo>
                      <a:pt x="33" y="48"/>
                    </a:moveTo>
                    <a:cubicBezTo>
                      <a:pt x="43" y="41"/>
                      <a:pt x="43" y="41"/>
                      <a:pt x="43" y="41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6" y="2"/>
                      <a:pt x="35" y="1"/>
                    </a:cubicBezTo>
                    <a:cubicBezTo>
                      <a:pt x="35" y="0"/>
                      <a:pt x="34" y="0"/>
                      <a:pt x="33" y="1"/>
                    </a:cubicBezTo>
                    <a:cubicBezTo>
                      <a:pt x="32" y="1"/>
                      <a:pt x="32" y="2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4" y="30"/>
                      <a:pt x="3" y="30"/>
                      <a:pt x="2" y="30"/>
                    </a:cubicBezTo>
                    <a:cubicBezTo>
                      <a:pt x="0" y="31"/>
                      <a:pt x="0" y="33"/>
                      <a:pt x="1" y="35"/>
                    </a:cubicBezTo>
                    <a:cubicBezTo>
                      <a:pt x="2" y="36"/>
                      <a:pt x="4" y="36"/>
                      <a:pt x="5" y="35"/>
                    </a:cubicBezTo>
                    <a:cubicBezTo>
                      <a:pt x="6" y="35"/>
                      <a:pt x="7" y="33"/>
                      <a:pt x="7" y="32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8" y="50"/>
                      <a:pt x="17" y="50"/>
                      <a:pt x="16" y="51"/>
                    </a:cubicBezTo>
                    <a:cubicBezTo>
                      <a:pt x="14" y="52"/>
                      <a:pt x="14" y="53"/>
                      <a:pt x="15" y="55"/>
                    </a:cubicBezTo>
                    <a:cubicBezTo>
                      <a:pt x="16" y="56"/>
                      <a:pt x="18" y="57"/>
                      <a:pt x="19" y="56"/>
                    </a:cubicBezTo>
                    <a:cubicBezTo>
                      <a:pt x="20" y="55"/>
                      <a:pt x="21" y="53"/>
                      <a:pt x="20" y="52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33" y="48"/>
                    </a:lnTo>
                    <a:close/>
                    <a:moveTo>
                      <a:pt x="25" y="34"/>
                    </a:moveTo>
                    <a:cubicBezTo>
                      <a:pt x="26" y="33"/>
                      <a:pt x="27" y="33"/>
                      <a:pt x="27" y="32"/>
                    </a:cubicBezTo>
                    <a:cubicBezTo>
                      <a:pt x="28" y="33"/>
                      <a:pt x="28" y="33"/>
                      <a:pt x="28" y="34"/>
                    </a:cubicBezTo>
                    <a:cubicBezTo>
                      <a:pt x="28" y="34"/>
                      <a:pt x="27" y="35"/>
                      <a:pt x="26" y="35"/>
                    </a:cubicBezTo>
                    <a:lnTo>
                      <a:pt x="25" y="34"/>
                    </a:lnTo>
                    <a:close/>
                    <a:moveTo>
                      <a:pt x="22" y="29"/>
                    </a:moveTo>
                    <a:cubicBezTo>
                      <a:pt x="23" y="29"/>
                      <a:pt x="23" y="28"/>
                      <a:pt x="24" y="28"/>
                    </a:cubicBezTo>
                    <a:cubicBezTo>
                      <a:pt x="25" y="28"/>
                      <a:pt x="25" y="29"/>
                      <a:pt x="25" y="29"/>
                    </a:cubicBezTo>
                    <a:cubicBezTo>
                      <a:pt x="25" y="30"/>
                      <a:pt x="24" y="30"/>
                      <a:pt x="23" y="31"/>
                    </a:cubicBezTo>
                    <a:lnTo>
                      <a:pt x="22" y="29"/>
                    </a:lnTo>
                    <a:close/>
                    <a:moveTo>
                      <a:pt x="21" y="27"/>
                    </a:moveTo>
                    <a:cubicBezTo>
                      <a:pt x="21" y="26"/>
                      <a:pt x="22" y="26"/>
                      <a:pt x="23" y="25"/>
                    </a:cubicBezTo>
                    <a:cubicBezTo>
                      <a:pt x="23" y="26"/>
                      <a:pt x="23" y="27"/>
                      <a:pt x="24" y="27"/>
                    </a:cubicBezTo>
                    <a:cubicBezTo>
                      <a:pt x="23" y="28"/>
                      <a:pt x="22" y="28"/>
                      <a:pt x="22" y="29"/>
                    </a:cubicBezTo>
                    <a:lnTo>
                      <a:pt x="21" y="27"/>
                    </a:lnTo>
                    <a:close/>
                    <a:moveTo>
                      <a:pt x="21" y="14"/>
                    </a:move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3" y="14"/>
                      <a:pt x="22" y="15"/>
                      <a:pt x="21" y="16"/>
                    </a:cubicBezTo>
                    <a:cubicBezTo>
                      <a:pt x="21" y="15"/>
                      <a:pt x="21" y="15"/>
                      <a:pt x="21" y="14"/>
                    </a:cubicBezTo>
                    <a:close/>
                    <a:moveTo>
                      <a:pt x="24" y="14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7"/>
                      <a:pt x="24" y="17"/>
                      <a:pt x="23" y="18"/>
                    </a:cubicBezTo>
                    <a:cubicBezTo>
                      <a:pt x="22" y="17"/>
                      <a:pt x="22" y="17"/>
                      <a:pt x="22" y="16"/>
                    </a:cubicBezTo>
                    <a:cubicBezTo>
                      <a:pt x="23" y="16"/>
                      <a:pt x="23" y="15"/>
                      <a:pt x="24" y="14"/>
                    </a:cubicBezTo>
                    <a:close/>
                    <a:moveTo>
                      <a:pt x="26" y="17"/>
                    </a:moveTo>
                    <a:cubicBezTo>
                      <a:pt x="27" y="18"/>
                      <a:pt x="27" y="18"/>
                      <a:pt x="27" y="18"/>
                    </a:cubicBezTo>
                    <a:cubicBezTo>
                      <a:pt x="26" y="19"/>
                      <a:pt x="25" y="20"/>
                      <a:pt x="24" y="20"/>
                    </a:cubicBezTo>
                    <a:cubicBezTo>
                      <a:pt x="24" y="20"/>
                      <a:pt x="24" y="19"/>
                      <a:pt x="23" y="18"/>
                    </a:cubicBezTo>
                    <a:cubicBezTo>
                      <a:pt x="24" y="18"/>
                      <a:pt x="25" y="17"/>
                      <a:pt x="26" y="17"/>
                    </a:cubicBezTo>
                    <a:close/>
                    <a:moveTo>
                      <a:pt x="39" y="42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39" y="41"/>
                      <a:pt x="40" y="40"/>
                      <a:pt x="41" y="39"/>
                    </a:cubicBezTo>
                    <a:cubicBezTo>
                      <a:pt x="41" y="41"/>
                      <a:pt x="41" y="41"/>
                      <a:pt x="41" y="41"/>
                    </a:cubicBezTo>
                    <a:lnTo>
                      <a:pt x="39" y="42"/>
                    </a:lnTo>
                    <a:close/>
                    <a:moveTo>
                      <a:pt x="41" y="39"/>
                    </a:moveTo>
                    <a:cubicBezTo>
                      <a:pt x="40" y="39"/>
                      <a:pt x="39" y="40"/>
                      <a:pt x="38" y="41"/>
                    </a:cubicBezTo>
                    <a:cubicBezTo>
                      <a:pt x="38" y="40"/>
                      <a:pt x="37" y="39"/>
                      <a:pt x="37" y="39"/>
                    </a:cubicBezTo>
                    <a:cubicBezTo>
                      <a:pt x="38" y="38"/>
                      <a:pt x="39" y="38"/>
                      <a:pt x="40" y="37"/>
                    </a:cubicBezTo>
                    <a:cubicBezTo>
                      <a:pt x="40" y="38"/>
                      <a:pt x="40" y="38"/>
                      <a:pt x="40" y="38"/>
                    </a:cubicBezTo>
                    <a:lnTo>
                      <a:pt x="41" y="39"/>
                    </a:lnTo>
                    <a:close/>
                    <a:moveTo>
                      <a:pt x="37" y="38"/>
                    </a:moveTo>
                    <a:cubicBezTo>
                      <a:pt x="36" y="38"/>
                      <a:pt x="36" y="37"/>
                      <a:pt x="35" y="37"/>
                    </a:cubicBezTo>
                    <a:cubicBezTo>
                      <a:pt x="36" y="36"/>
                      <a:pt x="37" y="35"/>
                      <a:pt x="38" y="35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8" y="37"/>
                      <a:pt x="38" y="38"/>
                      <a:pt x="37" y="38"/>
                    </a:cubicBezTo>
                    <a:close/>
                    <a:moveTo>
                      <a:pt x="27" y="26"/>
                    </a:moveTo>
                    <a:cubicBezTo>
                      <a:pt x="28" y="26"/>
                      <a:pt x="28" y="27"/>
                      <a:pt x="29" y="27"/>
                    </a:cubicBezTo>
                    <a:cubicBezTo>
                      <a:pt x="28" y="28"/>
                      <a:pt x="27" y="29"/>
                      <a:pt x="26" y="29"/>
                    </a:cubicBezTo>
                    <a:cubicBezTo>
                      <a:pt x="25" y="29"/>
                      <a:pt x="25" y="28"/>
                      <a:pt x="25" y="27"/>
                    </a:cubicBezTo>
                    <a:cubicBezTo>
                      <a:pt x="26" y="27"/>
                      <a:pt x="26" y="26"/>
                      <a:pt x="27" y="26"/>
                    </a:cubicBezTo>
                    <a:close/>
                    <a:moveTo>
                      <a:pt x="24" y="27"/>
                    </a:moveTo>
                    <a:cubicBezTo>
                      <a:pt x="24" y="26"/>
                      <a:pt x="23" y="26"/>
                      <a:pt x="23" y="25"/>
                    </a:cubicBezTo>
                    <a:cubicBezTo>
                      <a:pt x="24" y="25"/>
                      <a:pt x="25" y="24"/>
                      <a:pt x="26" y="23"/>
                    </a:cubicBezTo>
                    <a:cubicBezTo>
                      <a:pt x="26" y="24"/>
                      <a:pt x="27" y="24"/>
                      <a:pt x="27" y="25"/>
                    </a:cubicBezTo>
                    <a:cubicBezTo>
                      <a:pt x="26" y="26"/>
                      <a:pt x="25" y="26"/>
                      <a:pt x="24" y="27"/>
                    </a:cubicBezTo>
                    <a:close/>
                    <a:moveTo>
                      <a:pt x="29" y="28"/>
                    </a:moveTo>
                    <a:cubicBezTo>
                      <a:pt x="29" y="28"/>
                      <a:pt x="30" y="29"/>
                      <a:pt x="30" y="30"/>
                    </a:cubicBezTo>
                    <a:cubicBezTo>
                      <a:pt x="29" y="30"/>
                      <a:pt x="28" y="31"/>
                      <a:pt x="27" y="31"/>
                    </a:cubicBezTo>
                    <a:cubicBezTo>
                      <a:pt x="27" y="31"/>
                      <a:pt x="27" y="30"/>
                      <a:pt x="26" y="30"/>
                    </a:cubicBezTo>
                    <a:cubicBezTo>
                      <a:pt x="27" y="29"/>
                      <a:pt x="28" y="28"/>
                      <a:pt x="29" y="28"/>
                    </a:cubicBezTo>
                    <a:close/>
                    <a:moveTo>
                      <a:pt x="30" y="30"/>
                    </a:moveTo>
                    <a:cubicBezTo>
                      <a:pt x="31" y="31"/>
                      <a:pt x="31" y="31"/>
                      <a:pt x="32" y="32"/>
                    </a:cubicBezTo>
                    <a:cubicBezTo>
                      <a:pt x="31" y="32"/>
                      <a:pt x="30" y="33"/>
                      <a:pt x="29" y="34"/>
                    </a:cubicBezTo>
                    <a:cubicBezTo>
                      <a:pt x="28" y="33"/>
                      <a:pt x="28" y="33"/>
                      <a:pt x="28" y="32"/>
                    </a:cubicBezTo>
                    <a:cubicBezTo>
                      <a:pt x="29" y="31"/>
                      <a:pt x="29" y="31"/>
                      <a:pt x="30" y="30"/>
                    </a:cubicBezTo>
                    <a:close/>
                    <a:moveTo>
                      <a:pt x="32" y="32"/>
                    </a:moveTo>
                    <a:cubicBezTo>
                      <a:pt x="32" y="33"/>
                      <a:pt x="33" y="34"/>
                      <a:pt x="33" y="34"/>
                    </a:cubicBezTo>
                    <a:cubicBezTo>
                      <a:pt x="32" y="35"/>
                      <a:pt x="31" y="35"/>
                      <a:pt x="30" y="36"/>
                    </a:cubicBezTo>
                    <a:cubicBezTo>
                      <a:pt x="30" y="35"/>
                      <a:pt x="30" y="35"/>
                      <a:pt x="29" y="34"/>
                    </a:cubicBezTo>
                    <a:cubicBezTo>
                      <a:pt x="30" y="34"/>
                      <a:pt x="31" y="33"/>
                      <a:pt x="32" y="32"/>
                    </a:cubicBezTo>
                    <a:close/>
                    <a:moveTo>
                      <a:pt x="33" y="35"/>
                    </a:moveTo>
                    <a:cubicBezTo>
                      <a:pt x="34" y="35"/>
                      <a:pt x="34" y="36"/>
                      <a:pt x="35" y="36"/>
                    </a:cubicBezTo>
                    <a:cubicBezTo>
                      <a:pt x="34" y="37"/>
                      <a:pt x="33" y="38"/>
                      <a:pt x="32" y="38"/>
                    </a:cubicBezTo>
                    <a:cubicBezTo>
                      <a:pt x="32" y="38"/>
                      <a:pt x="31" y="37"/>
                      <a:pt x="31" y="36"/>
                    </a:cubicBezTo>
                    <a:cubicBezTo>
                      <a:pt x="32" y="36"/>
                      <a:pt x="33" y="35"/>
                      <a:pt x="33" y="35"/>
                    </a:cubicBezTo>
                    <a:close/>
                    <a:moveTo>
                      <a:pt x="35" y="37"/>
                    </a:moveTo>
                    <a:cubicBezTo>
                      <a:pt x="35" y="37"/>
                      <a:pt x="36" y="38"/>
                      <a:pt x="36" y="39"/>
                    </a:cubicBezTo>
                    <a:cubicBezTo>
                      <a:pt x="35" y="39"/>
                      <a:pt x="34" y="40"/>
                      <a:pt x="33" y="40"/>
                    </a:cubicBezTo>
                    <a:cubicBezTo>
                      <a:pt x="33" y="40"/>
                      <a:pt x="33" y="39"/>
                      <a:pt x="32" y="39"/>
                    </a:cubicBezTo>
                    <a:cubicBezTo>
                      <a:pt x="33" y="38"/>
                      <a:pt x="34" y="37"/>
                      <a:pt x="35" y="37"/>
                    </a:cubicBezTo>
                    <a:close/>
                    <a:moveTo>
                      <a:pt x="35" y="36"/>
                    </a:moveTo>
                    <a:cubicBezTo>
                      <a:pt x="35" y="35"/>
                      <a:pt x="34" y="35"/>
                      <a:pt x="34" y="34"/>
                    </a:cubicBezTo>
                    <a:cubicBezTo>
                      <a:pt x="35" y="34"/>
                      <a:pt x="36" y="33"/>
                      <a:pt x="37" y="32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5"/>
                      <a:pt x="36" y="35"/>
                      <a:pt x="35" y="36"/>
                    </a:cubicBezTo>
                    <a:close/>
                    <a:moveTo>
                      <a:pt x="34" y="34"/>
                    </a:moveTo>
                    <a:cubicBezTo>
                      <a:pt x="33" y="33"/>
                      <a:pt x="33" y="33"/>
                      <a:pt x="32" y="32"/>
                    </a:cubicBezTo>
                    <a:cubicBezTo>
                      <a:pt x="33" y="31"/>
                      <a:pt x="34" y="31"/>
                      <a:pt x="35" y="30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5" y="33"/>
                      <a:pt x="35" y="33"/>
                      <a:pt x="34" y="34"/>
                    </a:cubicBezTo>
                    <a:close/>
                    <a:moveTo>
                      <a:pt x="32" y="32"/>
                    </a:moveTo>
                    <a:cubicBezTo>
                      <a:pt x="32" y="31"/>
                      <a:pt x="31" y="30"/>
                      <a:pt x="31" y="30"/>
                    </a:cubicBezTo>
                    <a:cubicBezTo>
                      <a:pt x="32" y="29"/>
                      <a:pt x="33" y="29"/>
                      <a:pt x="34" y="28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4" y="30"/>
                      <a:pt x="33" y="31"/>
                      <a:pt x="32" y="32"/>
                    </a:cubicBezTo>
                    <a:close/>
                    <a:moveTo>
                      <a:pt x="31" y="29"/>
                    </a:moveTo>
                    <a:cubicBezTo>
                      <a:pt x="30" y="29"/>
                      <a:pt x="30" y="28"/>
                      <a:pt x="29" y="27"/>
                    </a:cubicBezTo>
                    <a:cubicBezTo>
                      <a:pt x="30" y="27"/>
                      <a:pt x="31" y="26"/>
                      <a:pt x="32" y="26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2" y="28"/>
                      <a:pt x="31" y="29"/>
                      <a:pt x="31" y="29"/>
                    </a:cubicBezTo>
                    <a:close/>
                    <a:moveTo>
                      <a:pt x="29" y="27"/>
                    </a:moveTo>
                    <a:cubicBezTo>
                      <a:pt x="29" y="26"/>
                      <a:pt x="28" y="26"/>
                      <a:pt x="28" y="25"/>
                    </a:cubicBezTo>
                    <a:cubicBezTo>
                      <a:pt x="29" y="25"/>
                      <a:pt x="30" y="24"/>
                      <a:pt x="31" y="23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6"/>
                      <a:pt x="30" y="26"/>
                      <a:pt x="29" y="27"/>
                    </a:cubicBezTo>
                    <a:close/>
                    <a:moveTo>
                      <a:pt x="27" y="25"/>
                    </a:moveTo>
                    <a:cubicBezTo>
                      <a:pt x="27" y="24"/>
                      <a:pt x="27" y="24"/>
                      <a:pt x="26" y="23"/>
                    </a:cubicBezTo>
                    <a:cubicBezTo>
                      <a:pt x="27" y="22"/>
                      <a:pt x="28" y="22"/>
                      <a:pt x="29" y="21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29" y="24"/>
                      <a:pt x="28" y="24"/>
                      <a:pt x="27" y="25"/>
                    </a:cubicBezTo>
                    <a:close/>
                    <a:moveTo>
                      <a:pt x="29" y="21"/>
                    </a:moveTo>
                    <a:cubicBezTo>
                      <a:pt x="30" y="20"/>
                      <a:pt x="31" y="20"/>
                      <a:pt x="32" y="19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21"/>
                      <a:pt x="32" y="22"/>
                      <a:pt x="31" y="23"/>
                    </a:cubicBezTo>
                    <a:cubicBezTo>
                      <a:pt x="30" y="22"/>
                      <a:pt x="30" y="21"/>
                      <a:pt x="29" y="21"/>
                    </a:cubicBezTo>
                    <a:close/>
                    <a:moveTo>
                      <a:pt x="29" y="20"/>
                    </a:moveTo>
                    <a:cubicBezTo>
                      <a:pt x="29" y="20"/>
                      <a:pt x="28" y="19"/>
                      <a:pt x="28" y="19"/>
                    </a:cubicBezTo>
                    <a:cubicBezTo>
                      <a:pt x="29" y="18"/>
                      <a:pt x="30" y="17"/>
                      <a:pt x="31" y="17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1" y="19"/>
                      <a:pt x="30" y="20"/>
                      <a:pt x="29" y="20"/>
                    </a:cubicBezTo>
                    <a:close/>
                    <a:moveTo>
                      <a:pt x="28" y="18"/>
                    </a:moveTo>
                    <a:cubicBezTo>
                      <a:pt x="27" y="17"/>
                      <a:pt x="27" y="17"/>
                      <a:pt x="26" y="16"/>
                    </a:cubicBezTo>
                    <a:cubicBezTo>
                      <a:pt x="27" y="16"/>
                      <a:pt x="28" y="15"/>
                      <a:pt x="29" y="14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29" y="17"/>
                      <a:pt x="29" y="17"/>
                      <a:pt x="28" y="18"/>
                    </a:cubicBezTo>
                    <a:close/>
                    <a:moveTo>
                      <a:pt x="27" y="19"/>
                    </a:moveTo>
                    <a:cubicBezTo>
                      <a:pt x="29" y="21"/>
                      <a:pt x="29" y="21"/>
                      <a:pt x="29" y="21"/>
                    </a:cubicBezTo>
                    <a:cubicBezTo>
                      <a:pt x="28" y="21"/>
                      <a:pt x="27" y="22"/>
                      <a:pt x="26" y="22"/>
                    </a:cubicBezTo>
                    <a:cubicBezTo>
                      <a:pt x="26" y="22"/>
                      <a:pt x="25" y="21"/>
                      <a:pt x="25" y="21"/>
                    </a:cubicBezTo>
                    <a:cubicBezTo>
                      <a:pt x="26" y="20"/>
                      <a:pt x="27" y="19"/>
                      <a:pt x="27" y="19"/>
                    </a:cubicBezTo>
                    <a:close/>
                    <a:moveTo>
                      <a:pt x="25" y="23"/>
                    </a:moveTo>
                    <a:cubicBezTo>
                      <a:pt x="25" y="23"/>
                      <a:pt x="24" y="24"/>
                      <a:pt x="23" y="25"/>
                    </a:cubicBezTo>
                    <a:cubicBezTo>
                      <a:pt x="22" y="24"/>
                      <a:pt x="22" y="23"/>
                      <a:pt x="22" y="23"/>
                    </a:cubicBezTo>
                    <a:cubicBezTo>
                      <a:pt x="22" y="22"/>
                      <a:pt x="23" y="22"/>
                      <a:pt x="24" y="21"/>
                    </a:cubicBezTo>
                    <a:cubicBezTo>
                      <a:pt x="25" y="22"/>
                      <a:pt x="25" y="22"/>
                      <a:pt x="25" y="23"/>
                    </a:cubicBezTo>
                    <a:close/>
                    <a:moveTo>
                      <a:pt x="22" y="25"/>
                    </a:moveTo>
                    <a:cubicBezTo>
                      <a:pt x="22" y="25"/>
                      <a:pt x="21" y="26"/>
                      <a:pt x="20" y="26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4"/>
                      <a:pt x="20" y="24"/>
                      <a:pt x="21" y="23"/>
                    </a:cubicBezTo>
                    <a:cubicBezTo>
                      <a:pt x="21" y="24"/>
                      <a:pt x="22" y="24"/>
                      <a:pt x="22" y="25"/>
                    </a:cubicBezTo>
                    <a:close/>
                    <a:moveTo>
                      <a:pt x="26" y="30"/>
                    </a:moveTo>
                    <a:cubicBezTo>
                      <a:pt x="26" y="31"/>
                      <a:pt x="26" y="31"/>
                      <a:pt x="27" y="32"/>
                    </a:cubicBezTo>
                    <a:cubicBezTo>
                      <a:pt x="26" y="32"/>
                      <a:pt x="26" y="33"/>
                      <a:pt x="25" y="33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25" y="30"/>
                      <a:pt x="26" y="30"/>
                    </a:cubicBezTo>
                    <a:close/>
                    <a:moveTo>
                      <a:pt x="29" y="35"/>
                    </a:moveTo>
                    <a:cubicBezTo>
                      <a:pt x="29" y="35"/>
                      <a:pt x="30" y="36"/>
                      <a:pt x="30" y="36"/>
                    </a:cubicBezTo>
                    <a:cubicBezTo>
                      <a:pt x="29" y="37"/>
                      <a:pt x="29" y="37"/>
                      <a:pt x="28" y="38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5"/>
                      <a:pt x="28" y="35"/>
                      <a:pt x="29" y="35"/>
                    </a:cubicBezTo>
                    <a:close/>
                    <a:moveTo>
                      <a:pt x="30" y="37"/>
                    </a:moveTo>
                    <a:cubicBezTo>
                      <a:pt x="31" y="37"/>
                      <a:pt x="31" y="38"/>
                      <a:pt x="31" y="39"/>
                    </a:cubicBezTo>
                    <a:cubicBezTo>
                      <a:pt x="31" y="39"/>
                      <a:pt x="30" y="39"/>
                      <a:pt x="29" y="40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8"/>
                      <a:pt x="30" y="37"/>
                      <a:pt x="30" y="37"/>
                    </a:cubicBezTo>
                    <a:close/>
                    <a:moveTo>
                      <a:pt x="32" y="39"/>
                    </a:moveTo>
                    <a:cubicBezTo>
                      <a:pt x="32" y="40"/>
                      <a:pt x="33" y="40"/>
                      <a:pt x="33" y="41"/>
                    </a:cubicBezTo>
                    <a:cubicBezTo>
                      <a:pt x="32" y="41"/>
                      <a:pt x="32" y="42"/>
                      <a:pt x="31" y="42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1" y="39"/>
                      <a:pt x="32" y="39"/>
                    </a:cubicBezTo>
                    <a:close/>
                    <a:moveTo>
                      <a:pt x="33" y="41"/>
                    </a:moveTo>
                    <a:cubicBezTo>
                      <a:pt x="34" y="42"/>
                      <a:pt x="34" y="42"/>
                      <a:pt x="35" y="43"/>
                    </a:cubicBezTo>
                    <a:cubicBezTo>
                      <a:pt x="34" y="44"/>
                      <a:pt x="33" y="44"/>
                      <a:pt x="32" y="44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2" y="42"/>
                      <a:pt x="33" y="42"/>
                      <a:pt x="33" y="41"/>
                    </a:cubicBezTo>
                    <a:close/>
                    <a:moveTo>
                      <a:pt x="34" y="41"/>
                    </a:moveTo>
                    <a:cubicBezTo>
                      <a:pt x="35" y="40"/>
                      <a:pt x="36" y="40"/>
                      <a:pt x="37" y="39"/>
                    </a:cubicBezTo>
                    <a:cubicBezTo>
                      <a:pt x="37" y="40"/>
                      <a:pt x="37" y="40"/>
                      <a:pt x="38" y="41"/>
                    </a:cubicBezTo>
                    <a:cubicBezTo>
                      <a:pt x="37" y="42"/>
                      <a:pt x="36" y="42"/>
                      <a:pt x="35" y="43"/>
                    </a:cubicBezTo>
                    <a:cubicBezTo>
                      <a:pt x="35" y="42"/>
                      <a:pt x="34" y="42"/>
                      <a:pt x="34" y="41"/>
                    </a:cubicBezTo>
                    <a:close/>
                    <a:moveTo>
                      <a:pt x="38" y="41"/>
                    </a:moveTo>
                    <a:cubicBezTo>
                      <a:pt x="39" y="42"/>
                      <a:pt x="39" y="42"/>
                      <a:pt x="39" y="42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3"/>
                      <a:pt x="37" y="42"/>
                      <a:pt x="38" y="41"/>
                    </a:cubicBezTo>
                    <a:close/>
                    <a:moveTo>
                      <a:pt x="39" y="34"/>
                    </a:moveTo>
                    <a:cubicBezTo>
                      <a:pt x="39" y="34"/>
                      <a:pt x="39" y="34"/>
                      <a:pt x="39" y="34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5"/>
                      <a:pt x="39" y="35"/>
                      <a:pt x="39" y="34"/>
                    </a:cubicBezTo>
                    <a:close/>
                    <a:moveTo>
                      <a:pt x="38" y="34"/>
                    </a:moveTo>
                    <a:cubicBezTo>
                      <a:pt x="38" y="33"/>
                      <a:pt x="38" y="33"/>
                      <a:pt x="37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4"/>
                      <a:pt x="39" y="34"/>
                      <a:pt x="39" y="34"/>
                    </a:cubicBezTo>
                    <a:lnTo>
                      <a:pt x="38" y="34"/>
                    </a:lnTo>
                    <a:close/>
                    <a:moveTo>
                      <a:pt x="37" y="32"/>
                    </a:moveTo>
                    <a:cubicBezTo>
                      <a:pt x="36" y="31"/>
                      <a:pt x="36" y="30"/>
                      <a:pt x="36" y="30"/>
                    </a:cubicBezTo>
                    <a:cubicBezTo>
                      <a:pt x="36" y="30"/>
                      <a:pt x="36" y="29"/>
                      <a:pt x="37" y="29"/>
                    </a:cubicBezTo>
                    <a:cubicBezTo>
                      <a:pt x="38" y="31"/>
                      <a:pt x="38" y="31"/>
                      <a:pt x="38" y="31"/>
                    </a:cubicBezTo>
                    <a:lnTo>
                      <a:pt x="37" y="32"/>
                    </a:lnTo>
                    <a:close/>
                    <a:moveTo>
                      <a:pt x="35" y="29"/>
                    </a:moveTo>
                    <a:cubicBezTo>
                      <a:pt x="35" y="29"/>
                      <a:pt x="34" y="28"/>
                      <a:pt x="34" y="28"/>
                    </a:cubicBezTo>
                    <a:cubicBezTo>
                      <a:pt x="35" y="27"/>
                      <a:pt x="35" y="27"/>
                      <a:pt x="36" y="26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6" y="29"/>
                      <a:pt x="36" y="29"/>
                      <a:pt x="35" y="29"/>
                    </a:cubicBezTo>
                    <a:close/>
                    <a:moveTo>
                      <a:pt x="34" y="27"/>
                    </a:moveTo>
                    <a:cubicBezTo>
                      <a:pt x="33" y="26"/>
                      <a:pt x="33" y="26"/>
                      <a:pt x="33" y="25"/>
                    </a:cubicBezTo>
                    <a:cubicBezTo>
                      <a:pt x="33" y="25"/>
                      <a:pt x="34" y="24"/>
                      <a:pt x="35" y="24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5" y="26"/>
                      <a:pt x="34" y="27"/>
                      <a:pt x="34" y="27"/>
                    </a:cubicBezTo>
                    <a:close/>
                    <a:moveTo>
                      <a:pt x="35" y="23"/>
                    </a:moveTo>
                    <a:cubicBezTo>
                      <a:pt x="34" y="24"/>
                      <a:pt x="33" y="24"/>
                      <a:pt x="32" y="25"/>
                    </a:cubicBezTo>
                    <a:cubicBezTo>
                      <a:pt x="32" y="24"/>
                      <a:pt x="31" y="24"/>
                      <a:pt x="31" y="23"/>
                    </a:cubicBezTo>
                    <a:cubicBezTo>
                      <a:pt x="32" y="22"/>
                      <a:pt x="33" y="22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lnTo>
                      <a:pt x="35" y="23"/>
                    </a:lnTo>
                    <a:close/>
                    <a:moveTo>
                      <a:pt x="33" y="19"/>
                    </a:move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20"/>
                      <a:pt x="33" y="20"/>
                      <a:pt x="33" y="20"/>
                    </a:cubicBezTo>
                    <a:lnTo>
                      <a:pt x="33" y="19"/>
                    </a:lnTo>
                    <a:close/>
                    <a:moveTo>
                      <a:pt x="33" y="18"/>
                    </a:move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18"/>
                      <a:pt x="32" y="17"/>
                      <a:pt x="31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3" y="18"/>
                      <a:pt x="33" y="18"/>
                      <a:pt x="33" y="18"/>
                    </a:cubicBezTo>
                    <a:close/>
                    <a:moveTo>
                      <a:pt x="32" y="15"/>
                    </a:moveTo>
                    <a:cubicBezTo>
                      <a:pt x="31" y="16"/>
                      <a:pt x="31" y="16"/>
                      <a:pt x="31" y="16"/>
                    </a:cubicBezTo>
                    <a:cubicBezTo>
                      <a:pt x="30" y="15"/>
                      <a:pt x="30" y="15"/>
                      <a:pt x="30" y="14"/>
                    </a:cubicBezTo>
                    <a:cubicBezTo>
                      <a:pt x="30" y="14"/>
                      <a:pt x="30" y="14"/>
                      <a:pt x="31" y="13"/>
                    </a:cubicBezTo>
                    <a:cubicBezTo>
                      <a:pt x="32" y="15"/>
                      <a:pt x="32" y="15"/>
                      <a:pt x="32" y="15"/>
                    </a:cubicBezTo>
                    <a:close/>
                    <a:moveTo>
                      <a:pt x="31" y="13"/>
                    </a:moveTo>
                    <a:cubicBezTo>
                      <a:pt x="30" y="13"/>
                      <a:pt x="30" y="13"/>
                      <a:pt x="29" y="14"/>
                    </a:cubicBezTo>
                    <a:cubicBezTo>
                      <a:pt x="29" y="13"/>
                      <a:pt x="28" y="12"/>
                      <a:pt x="28" y="12"/>
                    </a:cubicBezTo>
                    <a:cubicBezTo>
                      <a:pt x="29" y="11"/>
                      <a:pt x="29" y="11"/>
                      <a:pt x="30" y="11"/>
                    </a:cubicBezTo>
                    <a:cubicBezTo>
                      <a:pt x="31" y="13"/>
                      <a:pt x="31" y="13"/>
                      <a:pt x="31" y="13"/>
                    </a:cubicBezTo>
                    <a:close/>
                    <a:moveTo>
                      <a:pt x="29" y="14"/>
                    </a:moveTo>
                    <a:cubicBezTo>
                      <a:pt x="28" y="15"/>
                      <a:pt x="27" y="15"/>
                      <a:pt x="26" y="16"/>
                    </a:cubicBezTo>
                    <a:cubicBezTo>
                      <a:pt x="26" y="15"/>
                      <a:pt x="25" y="15"/>
                      <a:pt x="25" y="14"/>
                    </a:cubicBezTo>
                    <a:cubicBezTo>
                      <a:pt x="26" y="13"/>
                      <a:pt x="27" y="13"/>
                      <a:pt x="28" y="12"/>
                    </a:cubicBezTo>
                    <a:lnTo>
                      <a:pt x="29" y="14"/>
                    </a:lnTo>
                    <a:close/>
                    <a:moveTo>
                      <a:pt x="25" y="14"/>
                    </a:moveTo>
                    <a:cubicBezTo>
                      <a:pt x="24" y="13"/>
                      <a:pt x="24" y="13"/>
                      <a:pt x="24" y="12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6" y="12"/>
                      <a:pt x="25" y="13"/>
                      <a:pt x="25" y="14"/>
                    </a:cubicBezTo>
                    <a:close/>
                    <a:moveTo>
                      <a:pt x="17" y="17"/>
                    </a:move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0" y="17"/>
                      <a:pt x="19" y="17"/>
                      <a:pt x="18" y="18"/>
                    </a:cubicBezTo>
                    <a:cubicBezTo>
                      <a:pt x="18" y="17"/>
                      <a:pt x="18" y="17"/>
                      <a:pt x="17" y="17"/>
                    </a:cubicBezTo>
                    <a:close/>
                    <a:moveTo>
                      <a:pt x="21" y="17"/>
                    </a:moveTo>
                    <a:cubicBezTo>
                      <a:pt x="22" y="17"/>
                      <a:pt x="22" y="18"/>
                      <a:pt x="22" y="18"/>
                    </a:cubicBezTo>
                    <a:cubicBezTo>
                      <a:pt x="21" y="19"/>
                      <a:pt x="21" y="20"/>
                      <a:pt x="20" y="20"/>
                    </a:cubicBezTo>
                    <a:cubicBezTo>
                      <a:pt x="19" y="20"/>
                      <a:pt x="19" y="19"/>
                      <a:pt x="18" y="18"/>
                    </a:cubicBezTo>
                    <a:cubicBezTo>
                      <a:pt x="19" y="18"/>
                      <a:pt x="20" y="17"/>
                      <a:pt x="21" y="17"/>
                    </a:cubicBezTo>
                    <a:close/>
                    <a:moveTo>
                      <a:pt x="23" y="19"/>
                    </a:moveTo>
                    <a:cubicBezTo>
                      <a:pt x="23" y="19"/>
                      <a:pt x="24" y="20"/>
                      <a:pt x="24" y="21"/>
                    </a:cubicBezTo>
                    <a:cubicBezTo>
                      <a:pt x="23" y="21"/>
                      <a:pt x="22" y="22"/>
                      <a:pt x="21" y="22"/>
                    </a:cubicBezTo>
                    <a:cubicBezTo>
                      <a:pt x="21" y="22"/>
                      <a:pt x="20" y="21"/>
                      <a:pt x="20" y="21"/>
                    </a:cubicBezTo>
                    <a:cubicBezTo>
                      <a:pt x="21" y="20"/>
                      <a:pt x="22" y="19"/>
                      <a:pt x="23" y="19"/>
                    </a:cubicBezTo>
                    <a:close/>
                    <a:moveTo>
                      <a:pt x="21" y="23"/>
                    </a:moveTo>
                    <a:cubicBezTo>
                      <a:pt x="20" y="23"/>
                      <a:pt x="19" y="24"/>
                      <a:pt x="19" y="24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2"/>
                      <a:pt x="19" y="21"/>
                      <a:pt x="20" y="21"/>
                    </a:cubicBezTo>
                    <a:cubicBezTo>
                      <a:pt x="20" y="22"/>
                      <a:pt x="20" y="22"/>
                      <a:pt x="21" y="23"/>
                    </a:cubicBezTo>
                    <a:close/>
                    <a:moveTo>
                      <a:pt x="33" y="45"/>
                    </a:moveTo>
                    <a:cubicBezTo>
                      <a:pt x="34" y="44"/>
                      <a:pt x="34" y="44"/>
                      <a:pt x="35" y="44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4" y="46"/>
                      <a:pt x="34" y="46"/>
                      <a:pt x="34" y="46"/>
                    </a:cubicBezTo>
                    <a:lnTo>
                      <a:pt x="33" y="45"/>
                    </a:lnTo>
                    <a:close/>
                    <a:moveTo>
                      <a:pt x="30" y="10"/>
                    </a:moveTo>
                    <a:cubicBezTo>
                      <a:pt x="29" y="10"/>
                      <a:pt x="28" y="11"/>
                      <a:pt x="28" y="11"/>
                    </a:cubicBezTo>
                    <a:cubicBezTo>
                      <a:pt x="27" y="11"/>
                      <a:pt x="27" y="11"/>
                      <a:pt x="27" y="10"/>
                    </a:cubicBezTo>
                    <a:cubicBezTo>
                      <a:pt x="29" y="9"/>
                      <a:pt x="29" y="9"/>
                      <a:pt x="29" y="9"/>
                    </a:cubicBezTo>
                    <a:lnTo>
                      <a:pt x="30" y="10"/>
                    </a:lnTo>
                    <a:close/>
                    <a:moveTo>
                      <a:pt x="17" y="17"/>
                    </a:move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7" y="19"/>
                      <a:pt x="16" y="19"/>
                      <a:pt x="16" y="20"/>
                    </a:cubicBezTo>
                    <a:cubicBezTo>
                      <a:pt x="15" y="18"/>
                      <a:pt x="15" y="18"/>
                      <a:pt x="15" y="18"/>
                    </a:cubicBezTo>
                    <a:lnTo>
                      <a:pt x="17" y="17"/>
                    </a:lnTo>
                    <a:close/>
                    <a:moveTo>
                      <a:pt x="16" y="20"/>
                    </a:moveTo>
                    <a:cubicBezTo>
                      <a:pt x="17" y="20"/>
                      <a:pt x="17" y="19"/>
                      <a:pt x="18" y="19"/>
                    </a:cubicBezTo>
                    <a:cubicBezTo>
                      <a:pt x="18" y="19"/>
                      <a:pt x="19" y="20"/>
                      <a:pt x="19" y="20"/>
                    </a:cubicBezTo>
                    <a:cubicBezTo>
                      <a:pt x="19" y="21"/>
                      <a:pt x="18" y="21"/>
                      <a:pt x="17" y="22"/>
                    </a:cubicBezTo>
                    <a:lnTo>
                      <a:pt x="16" y="2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85" name="Freeform 2395"/>
              <p:cNvSpPr>
                <a:spLocks noChangeArrowheads="1"/>
              </p:cNvSpPr>
              <p:nvPr/>
            </p:nvSpPr>
            <p:spPr bwMode="auto">
              <a:xfrm>
                <a:off x="1701" y="2073"/>
                <a:ext cx="33" cy="26"/>
              </a:xfrm>
              <a:custGeom>
                <a:avLst/>
                <a:gdLst>
                  <a:gd name="T0" fmla="*/ 26 w 14"/>
                  <a:gd name="T1" fmla="*/ 19 h 11"/>
                  <a:gd name="T2" fmla="*/ 2 w 14"/>
                  <a:gd name="T3" fmla="*/ 21 h 11"/>
                  <a:gd name="T4" fmla="*/ 17 w 14"/>
                  <a:gd name="T5" fmla="*/ 2 h 11"/>
                  <a:gd name="T6" fmla="*/ 31 w 14"/>
                  <a:gd name="T7" fmla="*/ 5 h 11"/>
                  <a:gd name="T8" fmla="*/ 26 w 14"/>
                  <a:gd name="T9" fmla="*/ 19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11"/>
                  <a:gd name="T17" fmla="*/ 14 w 14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11">
                    <a:moveTo>
                      <a:pt x="11" y="8"/>
                    </a:moveTo>
                    <a:cubicBezTo>
                      <a:pt x="10" y="9"/>
                      <a:pt x="3" y="11"/>
                      <a:pt x="1" y="9"/>
                    </a:cubicBezTo>
                    <a:cubicBezTo>
                      <a:pt x="0" y="7"/>
                      <a:pt x="5" y="2"/>
                      <a:pt x="7" y="1"/>
                    </a:cubicBezTo>
                    <a:cubicBezTo>
                      <a:pt x="9" y="0"/>
                      <a:pt x="12" y="0"/>
                      <a:pt x="13" y="2"/>
                    </a:cubicBezTo>
                    <a:cubicBezTo>
                      <a:pt x="14" y="4"/>
                      <a:pt x="13" y="7"/>
                      <a:pt x="11" y="8"/>
                    </a:cubicBezTo>
                    <a:close/>
                  </a:path>
                </a:pathLst>
              </a:custGeom>
              <a:solidFill>
                <a:srgbClr val="F0D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86" name="Freeform 2396"/>
              <p:cNvSpPr>
                <a:spLocks noEditPoints="1" noChangeArrowheads="1"/>
              </p:cNvSpPr>
              <p:nvPr/>
            </p:nvSpPr>
            <p:spPr bwMode="auto">
              <a:xfrm>
                <a:off x="1697" y="2059"/>
                <a:ext cx="23" cy="35"/>
              </a:xfrm>
              <a:custGeom>
                <a:avLst/>
                <a:gdLst>
                  <a:gd name="T0" fmla="*/ 21 w 10"/>
                  <a:gd name="T1" fmla="*/ 14 h 15"/>
                  <a:gd name="T2" fmla="*/ 14 w 10"/>
                  <a:gd name="T3" fmla="*/ 0 h 15"/>
                  <a:gd name="T4" fmla="*/ 2 w 10"/>
                  <a:gd name="T5" fmla="*/ 9 h 15"/>
                  <a:gd name="T6" fmla="*/ 7 w 10"/>
                  <a:gd name="T7" fmla="*/ 35 h 15"/>
                  <a:gd name="T8" fmla="*/ 21 w 10"/>
                  <a:gd name="T9" fmla="*/ 14 h 15"/>
                  <a:gd name="T10" fmla="*/ 7 w 10"/>
                  <a:gd name="T11" fmla="*/ 9 h 15"/>
                  <a:gd name="T12" fmla="*/ 12 w 10"/>
                  <a:gd name="T13" fmla="*/ 7 h 15"/>
                  <a:gd name="T14" fmla="*/ 16 w 10"/>
                  <a:gd name="T15" fmla="*/ 9 h 15"/>
                  <a:gd name="T16" fmla="*/ 16 w 10"/>
                  <a:gd name="T17" fmla="*/ 12 h 15"/>
                  <a:gd name="T18" fmla="*/ 7 w 10"/>
                  <a:gd name="T19" fmla="*/ 28 h 15"/>
                  <a:gd name="T20" fmla="*/ 7 w 10"/>
                  <a:gd name="T21" fmla="*/ 9 h 1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"/>
                  <a:gd name="T34" fmla="*/ 0 h 15"/>
                  <a:gd name="T35" fmla="*/ 10 w 10"/>
                  <a:gd name="T36" fmla="*/ 15 h 1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" h="15">
                    <a:moveTo>
                      <a:pt x="9" y="6"/>
                    </a:moveTo>
                    <a:cubicBezTo>
                      <a:pt x="10" y="3"/>
                      <a:pt x="8" y="1"/>
                      <a:pt x="6" y="0"/>
                    </a:cubicBezTo>
                    <a:cubicBezTo>
                      <a:pt x="3" y="0"/>
                      <a:pt x="1" y="2"/>
                      <a:pt x="1" y="4"/>
                    </a:cubicBezTo>
                    <a:cubicBezTo>
                      <a:pt x="0" y="6"/>
                      <a:pt x="1" y="14"/>
                      <a:pt x="3" y="15"/>
                    </a:cubicBezTo>
                    <a:cubicBezTo>
                      <a:pt x="5" y="15"/>
                      <a:pt x="9" y="8"/>
                      <a:pt x="9" y="6"/>
                    </a:cubicBezTo>
                    <a:close/>
                    <a:moveTo>
                      <a:pt x="3" y="4"/>
                    </a:moveTo>
                    <a:cubicBezTo>
                      <a:pt x="3" y="3"/>
                      <a:pt x="4" y="2"/>
                      <a:pt x="5" y="3"/>
                    </a:cubicBezTo>
                    <a:cubicBezTo>
                      <a:pt x="6" y="3"/>
                      <a:pt x="7" y="3"/>
                      <a:pt x="7" y="4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7" y="7"/>
                      <a:pt x="5" y="11"/>
                      <a:pt x="3" y="12"/>
                    </a:cubicBezTo>
                    <a:cubicBezTo>
                      <a:pt x="3" y="10"/>
                      <a:pt x="2" y="6"/>
                      <a:pt x="3" y="4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87" name="Freeform 2397"/>
              <p:cNvSpPr>
                <a:spLocks noEditPoints="1" noChangeArrowheads="1"/>
              </p:cNvSpPr>
              <p:nvPr/>
            </p:nvSpPr>
            <p:spPr bwMode="auto">
              <a:xfrm>
                <a:off x="1704" y="2089"/>
                <a:ext cx="35" cy="24"/>
              </a:xfrm>
              <a:custGeom>
                <a:avLst/>
                <a:gdLst>
                  <a:gd name="T0" fmla="*/ 2 w 15"/>
                  <a:gd name="T1" fmla="*/ 7 h 10"/>
                  <a:gd name="T2" fmla="*/ 21 w 15"/>
                  <a:gd name="T3" fmla="*/ 24 h 10"/>
                  <a:gd name="T4" fmla="*/ 35 w 15"/>
                  <a:gd name="T5" fmla="*/ 17 h 10"/>
                  <a:gd name="T6" fmla="*/ 28 w 15"/>
                  <a:gd name="T7" fmla="*/ 2 h 10"/>
                  <a:gd name="T8" fmla="*/ 2 w 15"/>
                  <a:gd name="T9" fmla="*/ 7 h 10"/>
                  <a:gd name="T10" fmla="*/ 7 w 15"/>
                  <a:gd name="T11" fmla="*/ 7 h 10"/>
                  <a:gd name="T12" fmla="*/ 26 w 15"/>
                  <a:gd name="T13" fmla="*/ 7 h 10"/>
                  <a:gd name="T14" fmla="*/ 28 w 15"/>
                  <a:gd name="T15" fmla="*/ 10 h 10"/>
                  <a:gd name="T16" fmla="*/ 28 w 15"/>
                  <a:gd name="T17" fmla="*/ 14 h 10"/>
                  <a:gd name="T18" fmla="*/ 23 w 15"/>
                  <a:gd name="T19" fmla="*/ 19 h 10"/>
                  <a:gd name="T20" fmla="*/ 7 w 15"/>
                  <a:gd name="T21" fmla="*/ 7 h 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"/>
                  <a:gd name="T34" fmla="*/ 0 h 10"/>
                  <a:gd name="T35" fmla="*/ 15 w 15"/>
                  <a:gd name="T36" fmla="*/ 10 h 1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" h="10">
                    <a:moveTo>
                      <a:pt x="1" y="3"/>
                    </a:moveTo>
                    <a:cubicBezTo>
                      <a:pt x="0" y="5"/>
                      <a:pt x="7" y="9"/>
                      <a:pt x="9" y="10"/>
                    </a:cubicBezTo>
                    <a:cubicBezTo>
                      <a:pt x="11" y="10"/>
                      <a:pt x="14" y="9"/>
                      <a:pt x="15" y="7"/>
                    </a:cubicBezTo>
                    <a:cubicBezTo>
                      <a:pt x="15" y="4"/>
                      <a:pt x="14" y="2"/>
                      <a:pt x="12" y="1"/>
                    </a:cubicBezTo>
                    <a:cubicBezTo>
                      <a:pt x="9" y="1"/>
                      <a:pt x="1" y="0"/>
                      <a:pt x="1" y="3"/>
                    </a:cubicBezTo>
                    <a:close/>
                    <a:moveTo>
                      <a:pt x="3" y="3"/>
                    </a:moveTo>
                    <a:cubicBezTo>
                      <a:pt x="5" y="3"/>
                      <a:pt x="9" y="3"/>
                      <a:pt x="11" y="3"/>
                    </a:cubicBezTo>
                    <a:cubicBezTo>
                      <a:pt x="11" y="3"/>
                      <a:pt x="12" y="4"/>
                      <a:pt x="12" y="4"/>
                    </a:cubicBezTo>
                    <a:cubicBezTo>
                      <a:pt x="13" y="5"/>
                      <a:pt x="13" y="5"/>
                      <a:pt x="12" y="6"/>
                    </a:cubicBezTo>
                    <a:cubicBezTo>
                      <a:pt x="12" y="7"/>
                      <a:pt x="11" y="8"/>
                      <a:pt x="10" y="8"/>
                    </a:cubicBezTo>
                    <a:cubicBezTo>
                      <a:pt x="8" y="7"/>
                      <a:pt x="4" y="5"/>
                      <a:pt x="3" y="3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88" name="Freeform 2398"/>
              <p:cNvSpPr>
                <a:spLocks noChangeArrowheads="1"/>
              </p:cNvSpPr>
              <p:nvPr/>
            </p:nvSpPr>
            <p:spPr bwMode="auto">
              <a:xfrm>
                <a:off x="1628" y="2063"/>
                <a:ext cx="97" cy="98"/>
              </a:xfrm>
              <a:custGeom>
                <a:avLst/>
                <a:gdLst>
                  <a:gd name="T0" fmla="*/ 38 w 97"/>
                  <a:gd name="T1" fmla="*/ 98 h 98"/>
                  <a:gd name="T2" fmla="*/ 0 w 97"/>
                  <a:gd name="T3" fmla="*/ 38 h 98"/>
                  <a:gd name="T4" fmla="*/ 59 w 97"/>
                  <a:gd name="T5" fmla="*/ 0 h 98"/>
                  <a:gd name="T6" fmla="*/ 97 w 97"/>
                  <a:gd name="T7" fmla="*/ 60 h 98"/>
                  <a:gd name="T8" fmla="*/ 38 w 97"/>
                  <a:gd name="T9" fmla="*/ 98 h 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98"/>
                  <a:gd name="T17" fmla="*/ 97 w 97"/>
                  <a:gd name="T18" fmla="*/ 98 h 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98">
                    <a:moveTo>
                      <a:pt x="38" y="98"/>
                    </a:moveTo>
                    <a:lnTo>
                      <a:pt x="0" y="38"/>
                    </a:lnTo>
                    <a:lnTo>
                      <a:pt x="59" y="0"/>
                    </a:lnTo>
                    <a:lnTo>
                      <a:pt x="97" y="60"/>
                    </a:lnTo>
                    <a:lnTo>
                      <a:pt x="38" y="98"/>
                    </a:ln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89" name="Freeform 2399"/>
              <p:cNvSpPr>
                <a:spLocks noChangeArrowheads="1"/>
              </p:cNvSpPr>
              <p:nvPr/>
            </p:nvSpPr>
            <p:spPr bwMode="auto">
              <a:xfrm>
                <a:off x="1642" y="2089"/>
                <a:ext cx="69" cy="46"/>
              </a:xfrm>
              <a:custGeom>
                <a:avLst/>
                <a:gdLst>
                  <a:gd name="T0" fmla="*/ 5 w 69"/>
                  <a:gd name="T1" fmla="*/ 46 h 46"/>
                  <a:gd name="T2" fmla="*/ 0 w 69"/>
                  <a:gd name="T3" fmla="*/ 38 h 46"/>
                  <a:gd name="T4" fmla="*/ 64 w 69"/>
                  <a:gd name="T5" fmla="*/ 0 h 46"/>
                  <a:gd name="T6" fmla="*/ 69 w 69"/>
                  <a:gd name="T7" fmla="*/ 8 h 46"/>
                  <a:gd name="T8" fmla="*/ 5 w 69"/>
                  <a:gd name="T9" fmla="*/ 46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46"/>
                  <a:gd name="T17" fmla="*/ 69 w 69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46">
                    <a:moveTo>
                      <a:pt x="5" y="46"/>
                    </a:moveTo>
                    <a:lnTo>
                      <a:pt x="0" y="38"/>
                    </a:lnTo>
                    <a:lnTo>
                      <a:pt x="64" y="0"/>
                    </a:lnTo>
                    <a:lnTo>
                      <a:pt x="69" y="8"/>
                    </a:lnTo>
                    <a:lnTo>
                      <a:pt x="5" y="46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90" name="Freeform 2400"/>
              <p:cNvSpPr>
                <a:spLocks noChangeArrowheads="1"/>
              </p:cNvSpPr>
              <p:nvPr/>
            </p:nvSpPr>
            <p:spPr bwMode="auto">
              <a:xfrm>
                <a:off x="1699" y="2078"/>
                <a:ext cx="24" cy="26"/>
              </a:xfrm>
              <a:custGeom>
                <a:avLst/>
                <a:gdLst>
                  <a:gd name="T0" fmla="*/ 19 w 10"/>
                  <a:gd name="T1" fmla="*/ 24 h 11"/>
                  <a:gd name="T2" fmla="*/ 7 w 10"/>
                  <a:gd name="T3" fmla="*/ 21 h 11"/>
                  <a:gd name="T4" fmla="*/ 2 w 10"/>
                  <a:gd name="T5" fmla="*/ 14 h 11"/>
                  <a:gd name="T6" fmla="*/ 5 w 10"/>
                  <a:gd name="T7" fmla="*/ 2 h 11"/>
                  <a:gd name="T8" fmla="*/ 17 w 10"/>
                  <a:gd name="T9" fmla="*/ 5 h 11"/>
                  <a:gd name="T10" fmla="*/ 22 w 10"/>
                  <a:gd name="T11" fmla="*/ 14 h 11"/>
                  <a:gd name="T12" fmla="*/ 19 w 10"/>
                  <a:gd name="T13" fmla="*/ 24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"/>
                  <a:gd name="T22" fmla="*/ 0 h 11"/>
                  <a:gd name="T23" fmla="*/ 10 w 10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" h="11">
                    <a:moveTo>
                      <a:pt x="8" y="10"/>
                    </a:moveTo>
                    <a:cubicBezTo>
                      <a:pt x="6" y="11"/>
                      <a:pt x="4" y="11"/>
                      <a:pt x="3" y="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4" y="0"/>
                      <a:pt x="6" y="0"/>
                      <a:pt x="7" y="2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7"/>
                      <a:pt x="9" y="9"/>
                      <a:pt x="8" y="10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91" name="Freeform 2401"/>
              <p:cNvSpPr>
                <a:spLocks noChangeArrowheads="1"/>
              </p:cNvSpPr>
              <p:nvPr/>
            </p:nvSpPr>
            <p:spPr bwMode="auto">
              <a:xfrm>
                <a:off x="509" y="357"/>
                <a:ext cx="56" cy="95"/>
              </a:xfrm>
              <a:custGeom>
                <a:avLst/>
                <a:gdLst>
                  <a:gd name="T0" fmla="*/ 54 w 24"/>
                  <a:gd name="T1" fmla="*/ 0 h 40"/>
                  <a:gd name="T2" fmla="*/ 16 w 24"/>
                  <a:gd name="T3" fmla="*/ 19 h 40"/>
                  <a:gd name="T4" fmla="*/ 26 w 24"/>
                  <a:gd name="T5" fmla="*/ 86 h 40"/>
                  <a:gd name="T6" fmla="*/ 54 w 24"/>
                  <a:gd name="T7" fmla="*/ 95 h 40"/>
                  <a:gd name="T8" fmla="*/ 56 w 24"/>
                  <a:gd name="T9" fmla="*/ 95 h 40"/>
                  <a:gd name="T10" fmla="*/ 33 w 24"/>
                  <a:gd name="T11" fmla="*/ 86 h 40"/>
                  <a:gd name="T12" fmla="*/ 23 w 24"/>
                  <a:gd name="T13" fmla="*/ 19 h 40"/>
                  <a:gd name="T14" fmla="*/ 56 w 24"/>
                  <a:gd name="T15" fmla="*/ 0 h 40"/>
                  <a:gd name="T16" fmla="*/ 54 w 24"/>
                  <a:gd name="T17" fmla="*/ 0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4"/>
                  <a:gd name="T28" fmla="*/ 0 h 40"/>
                  <a:gd name="T29" fmla="*/ 24 w 24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4" h="40">
                    <a:moveTo>
                      <a:pt x="23" y="0"/>
                    </a:moveTo>
                    <a:cubicBezTo>
                      <a:pt x="17" y="0"/>
                      <a:pt x="10" y="2"/>
                      <a:pt x="7" y="8"/>
                    </a:cubicBezTo>
                    <a:cubicBezTo>
                      <a:pt x="0" y="17"/>
                      <a:pt x="2" y="29"/>
                      <a:pt x="11" y="36"/>
                    </a:cubicBezTo>
                    <a:cubicBezTo>
                      <a:pt x="14" y="39"/>
                      <a:pt x="18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1" y="40"/>
                      <a:pt x="17" y="38"/>
                      <a:pt x="14" y="36"/>
                    </a:cubicBezTo>
                    <a:cubicBezTo>
                      <a:pt x="5" y="29"/>
                      <a:pt x="3" y="17"/>
                      <a:pt x="10" y="8"/>
                    </a:cubicBezTo>
                    <a:cubicBezTo>
                      <a:pt x="13" y="3"/>
                      <a:pt x="19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92" name="Freeform 2402"/>
              <p:cNvSpPr>
                <a:spLocks noChangeArrowheads="1"/>
              </p:cNvSpPr>
              <p:nvPr/>
            </p:nvSpPr>
            <p:spPr bwMode="auto">
              <a:xfrm>
                <a:off x="516" y="350"/>
                <a:ext cx="109" cy="109"/>
              </a:xfrm>
              <a:custGeom>
                <a:avLst/>
                <a:gdLst>
                  <a:gd name="T0" fmla="*/ 92 w 46"/>
                  <a:gd name="T1" fmla="*/ 83 h 46"/>
                  <a:gd name="T2" fmla="*/ 26 w 46"/>
                  <a:gd name="T3" fmla="*/ 92 h 46"/>
                  <a:gd name="T4" fmla="*/ 17 w 46"/>
                  <a:gd name="T5" fmla="*/ 26 h 46"/>
                  <a:gd name="T6" fmla="*/ 83 w 46"/>
                  <a:gd name="T7" fmla="*/ 17 h 46"/>
                  <a:gd name="T8" fmla="*/ 92 w 46"/>
                  <a:gd name="T9" fmla="*/ 83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46"/>
                  <a:gd name="T17" fmla="*/ 46 w 46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46">
                    <a:moveTo>
                      <a:pt x="39" y="35"/>
                    </a:moveTo>
                    <a:cubicBezTo>
                      <a:pt x="32" y="44"/>
                      <a:pt x="20" y="46"/>
                      <a:pt x="11" y="39"/>
                    </a:cubicBezTo>
                    <a:cubicBezTo>
                      <a:pt x="2" y="32"/>
                      <a:pt x="0" y="20"/>
                      <a:pt x="7" y="11"/>
                    </a:cubicBezTo>
                    <a:cubicBezTo>
                      <a:pt x="13" y="2"/>
                      <a:pt x="26" y="0"/>
                      <a:pt x="35" y="7"/>
                    </a:cubicBezTo>
                    <a:cubicBezTo>
                      <a:pt x="44" y="13"/>
                      <a:pt x="46" y="26"/>
                      <a:pt x="39" y="35"/>
                    </a:cubicBezTo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93" name="Freeform 2403"/>
              <p:cNvSpPr>
                <a:spLocks noChangeArrowheads="1"/>
              </p:cNvSpPr>
              <p:nvPr/>
            </p:nvSpPr>
            <p:spPr bwMode="auto">
              <a:xfrm>
                <a:off x="530" y="369"/>
                <a:ext cx="57" cy="55"/>
              </a:xfrm>
              <a:custGeom>
                <a:avLst/>
                <a:gdLst>
                  <a:gd name="T0" fmla="*/ 38 w 57"/>
                  <a:gd name="T1" fmla="*/ 0 h 55"/>
                  <a:gd name="T2" fmla="*/ 0 w 57"/>
                  <a:gd name="T3" fmla="*/ 52 h 55"/>
                  <a:gd name="T4" fmla="*/ 57 w 57"/>
                  <a:gd name="T5" fmla="*/ 55 h 55"/>
                  <a:gd name="T6" fmla="*/ 38 w 57"/>
                  <a:gd name="T7" fmla="*/ 0 h 5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7"/>
                  <a:gd name="T13" fmla="*/ 0 h 55"/>
                  <a:gd name="T14" fmla="*/ 57 w 57"/>
                  <a:gd name="T15" fmla="*/ 55 h 5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7" h="55">
                    <a:moveTo>
                      <a:pt x="38" y="0"/>
                    </a:moveTo>
                    <a:lnTo>
                      <a:pt x="0" y="52"/>
                    </a:lnTo>
                    <a:lnTo>
                      <a:pt x="57" y="55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1D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94" name="Freeform 2404"/>
              <p:cNvSpPr>
                <a:spLocks noChangeArrowheads="1"/>
              </p:cNvSpPr>
              <p:nvPr/>
            </p:nvSpPr>
            <p:spPr bwMode="auto">
              <a:xfrm>
                <a:off x="530" y="369"/>
                <a:ext cx="57" cy="55"/>
              </a:xfrm>
              <a:custGeom>
                <a:avLst/>
                <a:gdLst>
                  <a:gd name="T0" fmla="*/ 38 w 57"/>
                  <a:gd name="T1" fmla="*/ 0 h 55"/>
                  <a:gd name="T2" fmla="*/ 0 w 57"/>
                  <a:gd name="T3" fmla="*/ 52 h 55"/>
                  <a:gd name="T4" fmla="*/ 57 w 57"/>
                  <a:gd name="T5" fmla="*/ 55 h 55"/>
                  <a:gd name="T6" fmla="*/ 38 w 57"/>
                  <a:gd name="T7" fmla="*/ 0 h 5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7"/>
                  <a:gd name="T13" fmla="*/ 0 h 55"/>
                  <a:gd name="T14" fmla="*/ 57 w 57"/>
                  <a:gd name="T15" fmla="*/ 55 h 5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7" h="55">
                    <a:moveTo>
                      <a:pt x="38" y="0"/>
                    </a:moveTo>
                    <a:lnTo>
                      <a:pt x="0" y="52"/>
                    </a:lnTo>
                    <a:lnTo>
                      <a:pt x="57" y="55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95" name="Freeform 2405"/>
              <p:cNvSpPr>
                <a:spLocks noChangeArrowheads="1"/>
              </p:cNvSpPr>
              <p:nvPr/>
            </p:nvSpPr>
            <p:spPr bwMode="auto">
              <a:xfrm>
                <a:off x="537" y="369"/>
                <a:ext cx="57" cy="52"/>
              </a:xfrm>
              <a:custGeom>
                <a:avLst/>
                <a:gdLst>
                  <a:gd name="T0" fmla="*/ 38 w 57"/>
                  <a:gd name="T1" fmla="*/ 0 h 52"/>
                  <a:gd name="T2" fmla="*/ 57 w 57"/>
                  <a:gd name="T3" fmla="*/ 52 h 52"/>
                  <a:gd name="T4" fmla="*/ 0 w 57"/>
                  <a:gd name="T5" fmla="*/ 50 h 52"/>
                  <a:gd name="T6" fmla="*/ 38 w 57"/>
                  <a:gd name="T7" fmla="*/ 0 h 5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7"/>
                  <a:gd name="T13" fmla="*/ 0 h 52"/>
                  <a:gd name="T14" fmla="*/ 57 w 57"/>
                  <a:gd name="T15" fmla="*/ 52 h 5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7" h="52">
                    <a:moveTo>
                      <a:pt x="38" y="0"/>
                    </a:moveTo>
                    <a:lnTo>
                      <a:pt x="57" y="52"/>
                    </a:lnTo>
                    <a:lnTo>
                      <a:pt x="0" y="5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96" name="Freeform 2406"/>
              <p:cNvSpPr>
                <a:spLocks noChangeArrowheads="1"/>
              </p:cNvSpPr>
              <p:nvPr/>
            </p:nvSpPr>
            <p:spPr bwMode="auto">
              <a:xfrm>
                <a:off x="840" y="45"/>
                <a:ext cx="80" cy="75"/>
              </a:xfrm>
              <a:custGeom>
                <a:avLst/>
                <a:gdLst>
                  <a:gd name="T0" fmla="*/ 71 w 80"/>
                  <a:gd name="T1" fmla="*/ 75 h 75"/>
                  <a:gd name="T2" fmla="*/ 0 w 80"/>
                  <a:gd name="T3" fmla="*/ 66 h 75"/>
                  <a:gd name="T4" fmla="*/ 9 w 80"/>
                  <a:gd name="T5" fmla="*/ 0 h 75"/>
                  <a:gd name="T6" fmla="*/ 80 w 80"/>
                  <a:gd name="T7" fmla="*/ 9 h 75"/>
                  <a:gd name="T8" fmla="*/ 71 w 80"/>
                  <a:gd name="T9" fmla="*/ 75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75"/>
                  <a:gd name="T17" fmla="*/ 80 w 80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75">
                    <a:moveTo>
                      <a:pt x="71" y="75"/>
                    </a:moveTo>
                    <a:lnTo>
                      <a:pt x="0" y="66"/>
                    </a:lnTo>
                    <a:lnTo>
                      <a:pt x="9" y="0"/>
                    </a:lnTo>
                    <a:lnTo>
                      <a:pt x="80" y="9"/>
                    </a:lnTo>
                    <a:lnTo>
                      <a:pt x="71" y="75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97" name="Freeform 2407"/>
              <p:cNvSpPr>
                <a:spLocks noEditPoints="1" noChangeArrowheads="1"/>
              </p:cNvSpPr>
              <p:nvPr/>
            </p:nvSpPr>
            <p:spPr bwMode="auto">
              <a:xfrm>
                <a:off x="833" y="42"/>
                <a:ext cx="92" cy="102"/>
              </a:xfrm>
              <a:custGeom>
                <a:avLst/>
                <a:gdLst>
                  <a:gd name="T0" fmla="*/ 5 w 92"/>
                  <a:gd name="T1" fmla="*/ 88 h 102"/>
                  <a:gd name="T2" fmla="*/ 7 w 92"/>
                  <a:gd name="T3" fmla="*/ 78 h 102"/>
                  <a:gd name="T4" fmla="*/ 7 w 92"/>
                  <a:gd name="T5" fmla="*/ 86 h 102"/>
                  <a:gd name="T6" fmla="*/ 9 w 92"/>
                  <a:gd name="T7" fmla="*/ 76 h 102"/>
                  <a:gd name="T8" fmla="*/ 9 w 92"/>
                  <a:gd name="T9" fmla="*/ 83 h 102"/>
                  <a:gd name="T10" fmla="*/ 12 w 92"/>
                  <a:gd name="T11" fmla="*/ 86 h 102"/>
                  <a:gd name="T12" fmla="*/ 12 w 92"/>
                  <a:gd name="T13" fmla="*/ 76 h 102"/>
                  <a:gd name="T14" fmla="*/ 14 w 92"/>
                  <a:gd name="T15" fmla="*/ 83 h 102"/>
                  <a:gd name="T16" fmla="*/ 16 w 92"/>
                  <a:gd name="T17" fmla="*/ 74 h 102"/>
                  <a:gd name="T18" fmla="*/ 16 w 92"/>
                  <a:gd name="T19" fmla="*/ 83 h 102"/>
                  <a:gd name="T20" fmla="*/ 19 w 92"/>
                  <a:gd name="T21" fmla="*/ 86 h 102"/>
                  <a:gd name="T22" fmla="*/ 19 w 92"/>
                  <a:gd name="T23" fmla="*/ 74 h 102"/>
                  <a:gd name="T24" fmla="*/ 21 w 92"/>
                  <a:gd name="T25" fmla="*/ 81 h 102"/>
                  <a:gd name="T26" fmla="*/ 21 w 92"/>
                  <a:gd name="T27" fmla="*/ 90 h 102"/>
                  <a:gd name="T28" fmla="*/ 23 w 92"/>
                  <a:gd name="T29" fmla="*/ 81 h 102"/>
                  <a:gd name="T30" fmla="*/ 23 w 92"/>
                  <a:gd name="T31" fmla="*/ 83 h 102"/>
                  <a:gd name="T32" fmla="*/ 26 w 92"/>
                  <a:gd name="T33" fmla="*/ 90 h 102"/>
                  <a:gd name="T34" fmla="*/ 28 w 92"/>
                  <a:gd name="T35" fmla="*/ 81 h 102"/>
                  <a:gd name="T36" fmla="*/ 28 w 92"/>
                  <a:gd name="T37" fmla="*/ 88 h 102"/>
                  <a:gd name="T38" fmla="*/ 28 w 92"/>
                  <a:gd name="T39" fmla="*/ 78 h 102"/>
                  <a:gd name="T40" fmla="*/ 31 w 92"/>
                  <a:gd name="T41" fmla="*/ 81 h 102"/>
                  <a:gd name="T42" fmla="*/ 31 w 92"/>
                  <a:gd name="T43" fmla="*/ 88 h 102"/>
                  <a:gd name="T44" fmla="*/ 33 w 92"/>
                  <a:gd name="T45" fmla="*/ 78 h 102"/>
                  <a:gd name="T46" fmla="*/ 35 w 92"/>
                  <a:gd name="T47" fmla="*/ 86 h 102"/>
                  <a:gd name="T48" fmla="*/ 35 w 92"/>
                  <a:gd name="T49" fmla="*/ 76 h 102"/>
                  <a:gd name="T50" fmla="*/ 38 w 92"/>
                  <a:gd name="T51" fmla="*/ 81 h 102"/>
                  <a:gd name="T52" fmla="*/ 38 w 92"/>
                  <a:gd name="T53" fmla="*/ 88 h 102"/>
                  <a:gd name="T54" fmla="*/ 40 w 92"/>
                  <a:gd name="T55" fmla="*/ 76 h 102"/>
                  <a:gd name="T56" fmla="*/ 40 w 92"/>
                  <a:gd name="T57" fmla="*/ 86 h 102"/>
                  <a:gd name="T58" fmla="*/ 42 w 92"/>
                  <a:gd name="T59" fmla="*/ 93 h 102"/>
                  <a:gd name="T60" fmla="*/ 45 w 92"/>
                  <a:gd name="T61" fmla="*/ 78 h 102"/>
                  <a:gd name="T62" fmla="*/ 45 w 92"/>
                  <a:gd name="T63" fmla="*/ 86 h 102"/>
                  <a:gd name="T64" fmla="*/ 45 w 92"/>
                  <a:gd name="T65" fmla="*/ 93 h 102"/>
                  <a:gd name="T66" fmla="*/ 47 w 92"/>
                  <a:gd name="T67" fmla="*/ 83 h 102"/>
                  <a:gd name="T68" fmla="*/ 47 w 92"/>
                  <a:gd name="T69" fmla="*/ 93 h 102"/>
                  <a:gd name="T70" fmla="*/ 49 w 92"/>
                  <a:gd name="T71" fmla="*/ 95 h 102"/>
                  <a:gd name="T72" fmla="*/ 52 w 92"/>
                  <a:gd name="T73" fmla="*/ 83 h 102"/>
                  <a:gd name="T74" fmla="*/ 52 w 92"/>
                  <a:gd name="T75" fmla="*/ 90 h 102"/>
                  <a:gd name="T76" fmla="*/ 54 w 92"/>
                  <a:gd name="T77" fmla="*/ 81 h 102"/>
                  <a:gd name="T78" fmla="*/ 54 w 92"/>
                  <a:gd name="T79" fmla="*/ 90 h 102"/>
                  <a:gd name="T80" fmla="*/ 57 w 92"/>
                  <a:gd name="T81" fmla="*/ 93 h 102"/>
                  <a:gd name="T82" fmla="*/ 57 w 92"/>
                  <a:gd name="T83" fmla="*/ 81 h 102"/>
                  <a:gd name="T84" fmla="*/ 59 w 92"/>
                  <a:gd name="T85" fmla="*/ 90 h 102"/>
                  <a:gd name="T86" fmla="*/ 61 w 92"/>
                  <a:gd name="T87" fmla="*/ 81 h 102"/>
                  <a:gd name="T88" fmla="*/ 61 w 92"/>
                  <a:gd name="T89" fmla="*/ 88 h 102"/>
                  <a:gd name="T90" fmla="*/ 64 w 92"/>
                  <a:gd name="T91" fmla="*/ 90 h 102"/>
                  <a:gd name="T92" fmla="*/ 64 w 92"/>
                  <a:gd name="T93" fmla="*/ 81 h 102"/>
                  <a:gd name="T94" fmla="*/ 66 w 92"/>
                  <a:gd name="T95" fmla="*/ 88 h 102"/>
                  <a:gd name="T96" fmla="*/ 66 w 92"/>
                  <a:gd name="T97" fmla="*/ 95 h 102"/>
                  <a:gd name="T98" fmla="*/ 68 w 92"/>
                  <a:gd name="T99" fmla="*/ 86 h 102"/>
                  <a:gd name="T100" fmla="*/ 68 w 92"/>
                  <a:gd name="T101" fmla="*/ 88 h 102"/>
                  <a:gd name="T102" fmla="*/ 71 w 92"/>
                  <a:gd name="T103" fmla="*/ 97 h 102"/>
                  <a:gd name="T104" fmla="*/ 71 w 92"/>
                  <a:gd name="T105" fmla="*/ 86 h 102"/>
                  <a:gd name="T106" fmla="*/ 73 w 92"/>
                  <a:gd name="T107" fmla="*/ 95 h 102"/>
                  <a:gd name="T108" fmla="*/ 73 w 92"/>
                  <a:gd name="T109" fmla="*/ 86 h 102"/>
                  <a:gd name="T110" fmla="*/ 76 w 92"/>
                  <a:gd name="T111" fmla="*/ 88 h 102"/>
                  <a:gd name="T112" fmla="*/ 76 w 92"/>
                  <a:gd name="T113" fmla="*/ 95 h 102"/>
                  <a:gd name="T114" fmla="*/ 78 w 92"/>
                  <a:gd name="T115" fmla="*/ 83 h 10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92"/>
                  <a:gd name="T175" fmla="*/ 0 h 102"/>
                  <a:gd name="T176" fmla="*/ 92 w 92"/>
                  <a:gd name="T177" fmla="*/ 102 h 10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92" h="102">
                    <a:moveTo>
                      <a:pt x="12" y="0"/>
                    </a:moveTo>
                    <a:lnTo>
                      <a:pt x="0" y="93"/>
                    </a:lnTo>
                    <a:lnTo>
                      <a:pt x="80" y="102"/>
                    </a:lnTo>
                    <a:lnTo>
                      <a:pt x="92" y="10"/>
                    </a:lnTo>
                    <a:lnTo>
                      <a:pt x="12" y="0"/>
                    </a:lnTo>
                    <a:close/>
                    <a:moveTo>
                      <a:pt x="19" y="7"/>
                    </a:moveTo>
                    <a:lnTo>
                      <a:pt x="85" y="14"/>
                    </a:lnTo>
                    <a:lnTo>
                      <a:pt x="78" y="76"/>
                    </a:lnTo>
                    <a:lnTo>
                      <a:pt x="9" y="67"/>
                    </a:lnTo>
                    <a:lnTo>
                      <a:pt x="19" y="7"/>
                    </a:lnTo>
                    <a:close/>
                    <a:moveTo>
                      <a:pt x="5" y="88"/>
                    </a:moveTo>
                    <a:lnTo>
                      <a:pt x="5" y="88"/>
                    </a:lnTo>
                    <a:lnTo>
                      <a:pt x="7" y="88"/>
                    </a:lnTo>
                    <a:lnTo>
                      <a:pt x="5" y="88"/>
                    </a:lnTo>
                    <a:close/>
                    <a:moveTo>
                      <a:pt x="7" y="83"/>
                    </a:moveTo>
                    <a:lnTo>
                      <a:pt x="7" y="83"/>
                    </a:lnTo>
                    <a:close/>
                    <a:moveTo>
                      <a:pt x="7" y="78"/>
                    </a:moveTo>
                    <a:lnTo>
                      <a:pt x="7" y="78"/>
                    </a:lnTo>
                    <a:lnTo>
                      <a:pt x="7" y="76"/>
                    </a:lnTo>
                    <a:lnTo>
                      <a:pt x="7" y="78"/>
                    </a:lnTo>
                    <a:close/>
                    <a:moveTo>
                      <a:pt x="7" y="74"/>
                    </a:moveTo>
                    <a:lnTo>
                      <a:pt x="7" y="71"/>
                    </a:lnTo>
                    <a:lnTo>
                      <a:pt x="7" y="74"/>
                    </a:lnTo>
                    <a:close/>
                    <a:moveTo>
                      <a:pt x="7" y="86"/>
                    </a:moveTo>
                    <a:lnTo>
                      <a:pt x="7" y="86"/>
                    </a:lnTo>
                    <a:lnTo>
                      <a:pt x="9" y="86"/>
                    </a:lnTo>
                    <a:lnTo>
                      <a:pt x="7" y="86"/>
                    </a:lnTo>
                    <a:close/>
                    <a:moveTo>
                      <a:pt x="9" y="81"/>
                    </a:moveTo>
                    <a:lnTo>
                      <a:pt x="7" y="81"/>
                    </a:lnTo>
                    <a:lnTo>
                      <a:pt x="9" y="81"/>
                    </a:lnTo>
                    <a:close/>
                    <a:moveTo>
                      <a:pt x="9" y="76"/>
                    </a:moveTo>
                    <a:lnTo>
                      <a:pt x="9" y="76"/>
                    </a:lnTo>
                    <a:close/>
                    <a:moveTo>
                      <a:pt x="9" y="88"/>
                    </a:moveTo>
                    <a:lnTo>
                      <a:pt x="9" y="88"/>
                    </a:lnTo>
                    <a:close/>
                    <a:moveTo>
                      <a:pt x="9" y="83"/>
                    </a:moveTo>
                    <a:lnTo>
                      <a:pt x="9" y="83"/>
                    </a:lnTo>
                    <a:lnTo>
                      <a:pt x="12" y="83"/>
                    </a:lnTo>
                    <a:lnTo>
                      <a:pt x="9" y="83"/>
                    </a:lnTo>
                    <a:close/>
                    <a:moveTo>
                      <a:pt x="12" y="78"/>
                    </a:moveTo>
                    <a:lnTo>
                      <a:pt x="12" y="78"/>
                    </a:lnTo>
                    <a:close/>
                    <a:moveTo>
                      <a:pt x="12" y="74"/>
                    </a:moveTo>
                    <a:lnTo>
                      <a:pt x="12" y="74"/>
                    </a:lnTo>
                    <a:close/>
                    <a:moveTo>
                      <a:pt x="12" y="86"/>
                    </a:moveTo>
                    <a:lnTo>
                      <a:pt x="12" y="86"/>
                    </a:lnTo>
                    <a:close/>
                    <a:moveTo>
                      <a:pt x="12" y="81"/>
                    </a:moveTo>
                    <a:lnTo>
                      <a:pt x="12" y="81"/>
                    </a:lnTo>
                    <a:lnTo>
                      <a:pt x="14" y="81"/>
                    </a:lnTo>
                    <a:lnTo>
                      <a:pt x="12" y="81"/>
                    </a:lnTo>
                    <a:close/>
                    <a:moveTo>
                      <a:pt x="14" y="76"/>
                    </a:moveTo>
                    <a:lnTo>
                      <a:pt x="12" y="76"/>
                    </a:lnTo>
                    <a:lnTo>
                      <a:pt x="14" y="76"/>
                    </a:lnTo>
                    <a:close/>
                    <a:moveTo>
                      <a:pt x="14" y="90"/>
                    </a:moveTo>
                    <a:lnTo>
                      <a:pt x="14" y="88"/>
                    </a:lnTo>
                    <a:lnTo>
                      <a:pt x="14" y="90"/>
                    </a:lnTo>
                    <a:close/>
                    <a:moveTo>
                      <a:pt x="14" y="83"/>
                    </a:moveTo>
                    <a:lnTo>
                      <a:pt x="14" y="83"/>
                    </a:lnTo>
                    <a:close/>
                    <a:moveTo>
                      <a:pt x="14" y="78"/>
                    </a:moveTo>
                    <a:lnTo>
                      <a:pt x="14" y="78"/>
                    </a:lnTo>
                    <a:lnTo>
                      <a:pt x="16" y="78"/>
                    </a:lnTo>
                    <a:lnTo>
                      <a:pt x="14" y="78"/>
                    </a:lnTo>
                    <a:close/>
                    <a:moveTo>
                      <a:pt x="16" y="74"/>
                    </a:moveTo>
                    <a:lnTo>
                      <a:pt x="16" y="74"/>
                    </a:lnTo>
                    <a:close/>
                    <a:moveTo>
                      <a:pt x="16" y="88"/>
                    </a:moveTo>
                    <a:lnTo>
                      <a:pt x="16" y="86"/>
                    </a:lnTo>
                    <a:lnTo>
                      <a:pt x="16" y="88"/>
                    </a:lnTo>
                    <a:close/>
                    <a:moveTo>
                      <a:pt x="16" y="83"/>
                    </a:moveTo>
                    <a:lnTo>
                      <a:pt x="16" y="81"/>
                    </a:lnTo>
                    <a:lnTo>
                      <a:pt x="16" y="83"/>
                    </a:lnTo>
                    <a:close/>
                    <a:moveTo>
                      <a:pt x="16" y="76"/>
                    </a:moveTo>
                    <a:lnTo>
                      <a:pt x="16" y="76"/>
                    </a:lnTo>
                    <a:lnTo>
                      <a:pt x="19" y="76"/>
                    </a:lnTo>
                    <a:lnTo>
                      <a:pt x="16" y="76"/>
                    </a:lnTo>
                    <a:close/>
                    <a:moveTo>
                      <a:pt x="19" y="90"/>
                    </a:moveTo>
                    <a:lnTo>
                      <a:pt x="16" y="90"/>
                    </a:lnTo>
                    <a:lnTo>
                      <a:pt x="19" y="88"/>
                    </a:lnTo>
                    <a:lnTo>
                      <a:pt x="19" y="90"/>
                    </a:lnTo>
                    <a:close/>
                    <a:moveTo>
                      <a:pt x="19" y="86"/>
                    </a:moveTo>
                    <a:lnTo>
                      <a:pt x="19" y="83"/>
                    </a:lnTo>
                    <a:lnTo>
                      <a:pt x="19" y="86"/>
                    </a:lnTo>
                    <a:close/>
                    <a:moveTo>
                      <a:pt x="19" y="81"/>
                    </a:moveTo>
                    <a:lnTo>
                      <a:pt x="19" y="78"/>
                    </a:lnTo>
                    <a:lnTo>
                      <a:pt x="19" y="81"/>
                    </a:lnTo>
                    <a:close/>
                    <a:moveTo>
                      <a:pt x="19" y="74"/>
                    </a:moveTo>
                    <a:lnTo>
                      <a:pt x="19" y="74"/>
                    </a:lnTo>
                    <a:lnTo>
                      <a:pt x="21" y="74"/>
                    </a:lnTo>
                    <a:lnTo>
                      <a:pt x="19" y="74"/>
                    </a:lnTo>
                    <a:close/>
                    <a:moveTo>
                      <a:pt x="19" y="88"/>
                    </a:moveTo>
                    <a:lnTo>
                      <a:pt x="19" y="88"/>
                    </a:lnTo>
                    <a:lnTo>
                      <a:pt x="21" y="88"/>
                    </a:lnTo>
                    <a:lnTo>
                      <a:pt x="19" y="88"/>
                    </a:lnTo>
                    <a:close/>
                    <a:moveTo>
                      <a:pt x="21" y="83"/>
                    </a:moveTo>
                    <a:lnTo>
                      <a:pt x="21" y="83"/>
                    </a:lnTo>
                    <a:lnTo>
                      <a:pt x="21" y="81"/>
                    </a:lnTo>
                    <a:lnTo>
                      <a:pt x="21" y="83"/>
                    </a:lnTo>
                    <a:close/>
                    <a:moveTo>
                      <a:pt x="21" y="78"/>
                    </a:moveTo>
                    <a:lnTo>
                      <a:pt x="21" y="76"/>
                    </a:lnTo>
                    <a:lnTo>
                      <a:pt x="21" y="78"/>
                    </a:lnTo>
                    <a:close/>
                    <a:moveTo>
                      <a:pt x="21" y="90"/>
                    </a:moveTo>
                    <a:lnTo>
                      <a:pt x="21" y="90"/>
                    </a:lnTo>
                    <a:close/>
                    <a:moveTo>
                      <a:pt x="23" y="86"/>
                    </a:moveTo>
                    <a:lnTo>
                      <a:pt x="21" y="86"/>
                    </a:lnTo>
                    <a:lnTo>
                      <a:pt x="23" y="86"/>
                    </a:lnTo>
                    <a:close/>
                    <a:moveTo>
                      <a:pt x="23" y="81"/>
                    </a:moveTo>
                    <a:lnTo>
                      <a:pt x="23" y="81"/>
                    </a:lnTo>
                    <a:lnTo>
                      <a:pt x="23" y="78"/>
                    </a:lnTo>
                    <a:lnTo>
                      <a:pt x="23" y="81"/>
                    </a:lnTo>
                    <a:close/>
                    <a:moveTo>
                      <a:pt x="23" y="76"/>
                    </a:moveTo>
                    <a:lnTo>
                      <a:pt x="23" y="74"/>
                    </a:lnTo>
                    <a:lnTo>
                      <a:pt x="23" y="76"/>
                    </a:lnTo>
                    <a:close/>
                    <a:moveTo>
                      <a:pt x="23" y="88"/>
                    </a:moveTo>
                    <a:lnTo>
                      <a:pt x="23" y="88"/>
                    </a:lnTo>
                    <a:close/>
                    <a:moveTo>
                      <a:pt x="23" y="83"/>
                    </a:moveTo>
                    <a:lnTo>
                      <a:pt x="23" y="83"/>
                    </a:lnTo>
                    <a:lnTo>
                      <a:pt x="26" y="83"/>
                    </a:lnTo>
                    <a:lnTo>
                      <a:pt x="23" y="83"/>
                    </a:lnTo>
                    <a:close/>
                    <a:moveTo>
                      <a:pt x="26" y="78"/>
                    </a:moveTo>
                    <a:lnTo>
                      <a:pt x="26" y="78"/>
                    </a:lnTo>
                    <a:lnTo>
                      <a:pt x="26" y="76"/>
                    </a:lnTo>
                    <a:lnTo>
                      <a:pt x="26" y="78"/>
                    </a:lnTo>
                    <a:close/>
                    <a:moveTo>
                      <a:pt x="26" y="90"/>
                    </a:moveTo>
                    <a:lnTo>
                      <a:pt x="26" y="90"/>
                    </a:lnTo>
                    <a:close/>
                    <a:moveTo>
                      <a:pt x="26" y="86"/>
                    </a:moveTo>
                    <a:lnTo>
                      <a:pt x="26" y="86"/>
                    </a:lnTo>
                    <a:close/>
                    <a:moveTo>
                      <a:pt x="26" y="81"/>
                    </a:moveTo>
                    <a:lnTo>
                      <a:pt x="26" y="81"/>
                    </a:lnTo>
                    <a:lnTo>
                      <a:pt x="28" y="81"/>
                    </a:lnTo>
                    <a:lnTo>
                      <a:pt x="26" y="81"/>
                    </a:lnTo>
                    <a:close/>
                    <a:moveTo>
                      <a:pt x="28" y="76"/>
                    </a:moveTo>
                    <a:lnTo>
                      <a:pt x="28" y="76"/>
                    </a:lnTo>
                    <a:lnTo>
                      <a:pt x="28" y="74"/>
                    </a:lnTo>
                    <a:lnTo>
                      <a:pt x="28" y="76"/>
                    </a:lnTo>
                    <a:close/>
                    <a:moveTo>
                      <a:pt x="28" y="88"/>
                    </a:moveTo>
                    <a:lnTo>
                      <a:pt x="28" y="88"/>
                    </a:lnTo>
                    <a:close/>
                    <a:moveTo>
                      <a:pt x="28" y="83"/>
                    </a:moveTo>
                    <a:lnTo>
                      <a:pt x="28" y="83"/>
                    </a:lnTo>
                    <a:close/>
                    <a:moveTo>
                      <a:pt x="28" y="78"/>
                    </a:moveTo>
                    <a:lnTo>
                      <a:pt x="28" y="78"/>
                    </a:lnTo>
                    <a:lnTo>
                      <a:pt x="31" y="78"/>
                    </a:lnTo>
                    <a:lnTo>
                      <a:pt x="28" y="78"/>
                    </a:lnTo>
                    <a:close/>
                    <a:moveTo>
                      <a:pt x="31" y="93"/>
                    </a:moveTo>
                    <a:lnTo>
                      <a:pt x="28" y="90"/>
                    </a:lnTo>
                    <a:lnTo>
                      <a:pt x="31" y="90"/>
                    </a:lnTo>
                    <a:lnTo>
                      <a:pt x="31" y="93"/>
                    </a:lnTo>
                    <a:close/>
                    <a:moveTo>
                      <a:pt x="31" y="86"/>
                    </a:moveTo>
                    <a:lnTo>
                      <a:pt x="31" y="86"/>
                    </a:lnTo>
                    <a:close/>
                    <a:moveTo>
                      <a:pt x="31" y="81"/>
                    </a:moveTo>
                    <a:lnTo>
                      <a:pt x="31" y="81"/>
                    </a:lnTo>
                    <a:close/>
                    <a:moveTo>
                      <a:pt x="31" y="76"/>
                    </a:moveTo>
                    <a:lnTo>
                      <a:pt x="31" y="76"/>
                    </a:lnTo>
                    <a:lnTo>
                      <a:pt x="33" y="76"/>
                    </a:lnTo>
                    <a:lnTo>
                      <a:pt x="31" y="76"/>
                    </a:lnTo>
                    <a:close/>
                    <a:moveTo>
                      <a:pt x="33" y="90"/>
                    </a:moveTo>
                    <a:lnTo>
                      <a:pt x="31" y="88"/>
                    </a:lnTo>
                    <a:lnTo>
                      <a:pt x="33" y="88"/>
                    </a:lnTo>
                    <a:lnTo>
                      <a:pt x="33" y="90"/>
                    </a:lnTo>
                    <a:close/>
                    <a:moveTo>
                      <a:pt x="33" y="83"/>
                    </a:moveTo>
                    <a:lnTo>
                      <a:pt x="33" y="83"/>
                    </a:lnTo>
                    <a:close/>
                    <a:moveTo>
                      <a:pt x="33" y="78"/>
                    </a:moveTo>
                    <a:lnTo>
                      <a:pt x="33" y="78"/>
                    </a:lnTo>
                    <a:close/>
                    <a:moveTo>
                      <a:pt x="33" y="93"/>
                    </a:moveTo>
                    <a:lnTo>
                      <a:pt x="33" y="93"/>
                    </a:lnTo>
                    <a:lnTo>
                      <a:pt x="33" y="90"/>
                    </a:lnTo>
                    <a:lnTo>
                      <a:pt x="35" y="93"/>
                    </a:lnTo>
                    <a:lnTo>
                      <a:pt x="33" y="93"/>
                    </a:lnTo>
                    <a:close/>
                    <a:moveTo>
                      <a:pt x="35" y="88"/>
                    </a:moveTo>
                    <a:lnTo>
                      <a:pt x="33" y="86"/>
                    </a:lnTo>
                    <a:lnTo>
                      <a:pt x="35" y="86"/>
                    </a:lnTo>
                    <a:lnTo>
                      <a:pt x="35" y="88"/>
                    </a:lnTo>
                    <a:close/>
                    <a:moveTo>
                      <a:pt x="35" y="81"/>
                    </a:moveTo>
                    <a:lnTo>
                      <a:pt x="35" y="81"/>
                    </a:lnTo>
                    <a:close/>
                    <a:moveTo>
                      <a:pt x="35" y="76"/>
                    </a:moveTo>
                    <a:lnTo>
                      <a:pt x="35" y="76"/>
                    </a:lnTo>
                    <a:close/>
                    <a:moveTo>
                      <a:pt x="35" y="90"/>
                    </a:moveTo>
                    <a:lnTo>
                      <a:pt x="35" y="90"/>
                    </a:lnTo>
                    <a:lnTo>
                      <a:pt x="35" y="88"/>
                    </a:lnTo>
                    <a:lnTo>
                      <a:pt x="35" y="90"/>
                    </a:lnTo>
                    <a:close/>
                    <a:moveTo>
                      <a:pt x="38" y="86"/>
                    </a:moveTo>
                    <a:lnTo>
                      <a:pt x="35" y="83"/>
                    </a:lnTo>
                    <a:lnTo>
                      <a:pt x="38" y="83"/>
                    </a:lnTo>
                    <a:lnTo>
                      <a:pt x="38" y="86"/>
                    </a:lnTo>
                    <a:close/>
                    <a:moveTo>
                      <a:pt x="38" y="81"/>
                    </a:moveTo>
                    <a:lnTo>
                      <a:pt x="38" y="78"/>
                    </a:lnTo>
                    <a:lnTo>
                      <a:pt x="38" y="81"/>
                    </a:lnTo>
                    <a:close/>
                    <a:moveTo>
                      <a:pt x="38" y="93"/>
                    </a:moveTo>
                    <a:lnTo>
                      <a:pt x="38" y="93"/>
                    </a:lnTo>
                    <a:close/>
                    <a:moveTo>
                      <a:pt x="38" y="88"/>
                    </a:moveTo>
                    <a:lnTo>
                      <a:pt x="38" y="88"/>
                    </a:lnTo>
                    <a:lnTo>
                      <a:pt x="38" y="86"/>
                    </a:lnTo>
                    <a:lnTo>
                      <a:pt x="40" y="88"/>
                    </a:lnTo>
                    <a:lnTo>
                      <a:pt x="38" y="88"/>
                    </a:lnTo>
                    <a:close/>
                    <a:moveTo>
                      <a:pt x="40" y="83"/>
                    </a:moveTo>
                    <a:lnTo>
                      <a:pt x="38" y="81"/>
                    </a:lnTo>
                    <a:lnTo>
                      <a:pt x="40" y="81"/>
                    </a:lnTo>
                    <a:lnTo>
                      <a:pt x="40" y="83"/>
                    </a:lnTo>
                    <a:close/>
                    <a:moveTo>
                      <a:pt x="40" y="78"/>
                    </a:moveTo>
                    <a:lnTo>
                      <a:pt x="40" y="76"/>
                    </a:lnTo>
                    <a:lnTo>
                      <a:pt x="40" y="78"/>
                    </a:lnTo>
                    <a:close/>
                    <a:moveTo>
                      <a:pt x="40" y="90"/>
                    </a:moveTo>
                    <a:lnTo>
                      <a:pt x="40" y="90"/>
                    </a:lnTo>
                    <a:close/>
                    <a:moveTo>
                      <a:pt x="40" y="86"/>
                    </a:moveTo>
                    <a:lnTo>
                      <a:pt x="40" y="86"/>
                    </a:lnTo>
                    <a:close/>
                    <a:moveTo>
                      <a:pt x="42" y="81"/>
                    </a:moveTo>
                    <a:lnTo>
                      <a:pt x="40" y="81"/>
                    </a:lnTo>
                    <a:lnTo>
                      <a:pt x="42" y="78"/>
                    </a:lnTo>
                    <a:lnTo>
                      <a:pt x="42" y="81"/>
                    </a:lnTo>
                    <a:close/>
                    <a:moveTo>
                      <a:pt x="42" y="93"/>
                    </a:moveTo>
                    <a:lnTo>
                      <a:pt x="42" y="93"/>
                    </a:lnTo>
                    <a:close/>
                    <a:moveTo>
                      <a:pt x="42" y="88"/>
                    </a:moveTo>
                    <a:lnTo>
                      <a:pt x="42" y="88"/>
                    </a:lnTo>
                    <a:close/>
                    <a:moveTo>
                      <a:pt x="42" y="83"/>
                    </a:moveTo>
                    <a:lnTo>
                      <a:pt x="42" y="83"/>
                    </a:lnTo>
                    <a:lnTo>
                      <a:pt x="45" y="83"/>
                    </a:lnTo>
                    <a:lnTo>
                      <a:pt x="42" y="83"/>
                    </a:lnTo>
                    <a:close/>
                    <a:moveTo>
                      <a:pt x="45" y="78"/>
                    </a:moveTo>
                    <a:lnTo>
                      <a:pt x="42" y="78"/>
                    </a:lnTo>
                    <a:lnTo>
                      <a:pt x="45" y="76"/>
                    </a:lnTo>
                    <a:lnTo>
                      <a:pt x="45" y="78"/>
                    </a:lnTo>
                    <a:close/>
                    <a:moveTo>
                      <a:pt x="45" y="90"/>
                    </a:moveTo>
                    <a:lnTo>
                      <a:pt x="45" y="90"/>
                    </a:lnTo>
                    <a:close/>
                    <a:moveTo>
                      <a:pt x="45" y="86"/>
                    </a:moveTo>
                    <a:lnTo>
                      <a:pt x="45" y="86"/>
                    </a:lnTo>
                    <a:close/>
                    <a:moveTo>
                      <a:pt x="45" y="81"/>
                    </a:moveTo>
                    <a:lnTo>
                      <a:pt x="45" y="81"/>
                    </a:lnTo>
                    <a:close/>
                    <a:moveTo>
                      <a:pt x="45" y="93"/>
                    </a:moveTo>
                    <a:lnTo>
                      <a:pt x="45" y="93"/>
                    </a:lnTo>
                    <a:lnTo>
                      <a:pt x="47" y="93"/>
                    </a:lnTo>
                    <a:lnTo>
                      <a:pt x="45" y="93"/>
                    </a:lnTo>
                    <a:close/>
                    <a:moveTo>
                      <a:pt x="47" y="88"/>
                    </a:moveTo>
                    <a:lnTo>
                      <a:pt x="47" y="88"/>
                    </a:lnTo>
                    <a:close/>
                    <a:moveTo>
                      <a:pt x="47" y="83"/>
                    </a:moveTo>
                    <a:lnTo>
                      <a:pt x="47" y="83"/>
                    </a:lnTo>
                    <a:close/>
                    <a:moveTo>
                      <a:pt x="47" y="78"/>
                    </a:moveTo>
                    <a:lnTo>
                      <a:pt x="47" y="78"/>
                    </a:lnTo>
                    <a:close/>
                    <a:moveTo>
                      <a:pt x="47" y="93"/>
                    </a:moveTo>
                    <a:lnTo>
                      <a:pt x="47" y="90"/>
                    </a:lnTo>
                    <a:lnTo>
                      <a:pt x="49" y="90"/>
                    </a:lnTo>
                    <a:lnTo>
                      <a:pt x="47" y="93"/>
                    </a:lnTo>
                    <a:close/>
                    <a:moveTo>
                      <a:pt x="49" y="86"/>
                    </a:moveTo>
                    <a:lnTo>
                      <a:pt x="49" y="86"/>
                    </a:lnTo>
                    <a:close/>
                    <a:moveTo>
                      <a:pt x="49" y="81"/>
                    </a:moveTo>
                    <a:lnTo>
                      <a:pt x="49" y="81"/>
                    </a:lnTo>
                    <a:close/>
                    <a:moveTo>
                      <a:pt x="49" y="95"/>
                    </a:moveTo>
                    <a:lnTo>
                      <a:pt x="49" y="93"/>
                    </a:lnTo>
                    <a:lnTo>
                      <a:pt x="49" y="95"/>
                    </a:lnTo>
                    <a:close/>
                    <a:moveTo>
                      <a:pt x="49" y="90"/>
                    </a:moveTo>
                    <a:lnTo>
                      <a:pt x="49" y="88"/>
                    </a:lnTo>
                    <a:lnTo>
                      <a:pt x="52" y="88"/>
                    </a:lnTo>
                    <a:lnTo>
                      <a:pt x="49" y="90"/>
                    </a:lnTo>
                    <a:close/>
                    <a:moveTo>
                      <a:pt x="52" y="83"/>
                    </a:moveTo>
                    <a:lnTo>
                      <a:pt x="52" y="83"/>
                    </a:lnTo>
                    <a:close/>
                    <a:moveTo>
                      <a:pt x="52" y="78"/>
                    </a:moveTo>
                    <a:lnTo>
                      <a:pt x="52" y="78"/>
                    </a:lnTo>
                    <a:close/>
                    <a:moveTo>
                      <a:pt x="52" y="93"/>
                    </a:moveTo>
                    <a:lnTo>
                      <a:pt x="52" y="93"/>
                    </a:lnTo>
                    <a:lnTo>
                      <a:pt x="52" y="90"/>
                    </a:lnTo>
                    <a:lnTo>
                      <a:pt x="52" y="93"/>
                    </a:lnTo>
                    <a:close/>
                    <a:moveTo>
                      <a:pt x="52" y="88"/>
                    </a:moveTo>
                    <a:lnTo>
                      <a:pt x="52" y="86"/>
                    </a:lnTo>
                    <a:lnTo>
                      <a:pt x="54" y="86"/>
                    </a:lnTo>
                    <a:lnTo>
                      <a:pt x="52" y="88"/>
                    </a:lnTo>
                    <a:close/>
                    <a:moveTo>
                      <a:pt x="54" y="81"/>
                    </a:moveTo>
                    <a:lnTo>
                      <a:pt x="54" y="81"/>
                    </a:lnTo>
                    <a:close/>
                    <a:moveTo>
                      <a:pt x="54" y="95"/>
                    </a:moveTo>
                    <a:lnTo>
                      <a:pt x="54" y="95"/>
                    </a:lnTo>
                    <a:close/>
                    <a:moveTo>
                      <a:pt x="54" y="90"/>
                    </a:moveTo>
                    <a:lnTo>
                      <a:pt x="54" y="90"/>
                    </a:lnTo>
                    <a:lnTo>
                      <a:pt x="54" y="88"/>
                    </a:lnTo>
                    <a:lnTo>
                      <a:pt x="54" y="90"/>
                    </a:lnTo>
                    <a:close/>
                    <a:moveTo>
                      <a:pt x="54" y="86"/>
                    </a:moveTo>
                    <a:lnTo>
                      <a:pt x="54" y="83"/>
                    </a:lnTo>
                    <a:lnTo>
                      <a:pt x="57" y="83"/>
                    </a:lnTo>
                    <a:lnTo>
                      <a:pt x="54" y="86"/>
                    </a:lnTo>
                    <a:close/>
                    <a:moveTo>
                      <a:pt x="57" y="78"/>
                    </a:moveTo>
                    <a:lnTo>
                      <a:pt x="57" y="78"/>
                    </a:lnTo>
                    <a:close/>
                    <a:moveTo>
                      <a:pt x="57" y="93"/>
                    </a:moveTo>
                    <a:lnTo>
                      <a:pt x="57" y="93"/>
                    </a:lnTo>
                    <a:close/>
                    <a:moveTo>
                      <a:pt x="57" y="88"/>
                    </a:moveTo>
                    <a:lnTo>
                      <a:pt x="57" y="88"/>
                    </a:lnTo>
                    <a:lnTo>
                      <a:pt x="57" y="86"/>
                    </a:lnTo>
                    <a:lnTo>
                      <a:pt x="57" y="88"/>
                    </a:lnTo>
                    <a:close/>
                    <a:moveTo>
                      <a:pt x="57" y="83"/>
                    </a:moveTo>
                    <a:lnTo>
                      <a:pt x="57" y="81"/>
                    </a:lnTo>
                    <a:lnTo>
                      <a:pt x="59" y="83"/>
                    </a:lnTo>
                    <a:lnTo>
                      <a:pt x="57" y="83"/>
                    </a:lnTo>
                    <a:close/>
                    <a:moveTo>
                      <a:pt x="59" y="95"/>
                    </a:moveTo>
                    <a:lnTo>
                      <a:pt x="57" y="95"/>
                    </a:lnTo>
                    <a:lnTo>
                      <a:pt x="59" y="95"/>
                    </a:lnTo>
                    <a:close/>
                    <a:moveTo>
                      <a:pt x="59" y="90"/>
                    </a:moveTo>
                    <a:lnTo>
                      <a:pt x="59" y="90"/>
                    </a:lnTo>
                    <a:close/>
                    <a:moveTo>
                      <a:pt x="59" y="86"/>
                    </a:moveTo>
                    <a:lnTo>
                      <a:pt x="59" y="86"/>
                    </a:lnTo>
                    <a:lnTo>
                      <a:pt x="59" y="83"/>
                    </a:lnTo>
                    <a:lnTo>
                      <a:pt x="59" y="86"/>
                    </a:lnTo>
                    <a:close/>
                    <a:moveTo>
                      <a:pt x="59" y="81"/>
                    </a:moveTo>
                    <a:lnTo>
                      <a:pt x="59" y="78"/>
                    </a:lnTo>
                    <a:lnTo>
                      <a:pt x="61" y="81"/>
                    </a:lnTo>
                    <a:lnTo>
                      <a:pt x="59" y="81"/>
                    </a:lnTo>
                    <a:close/>
                    <a:moveTo>
                      <a:pt x="59" y="93"/>
                    </a:moveTo>
                    <a:lnTo>
                      <a:pt x="59" y="93"/>
                    </a:lnTo>
                    <a:lnTo>
                      <a:pt x="61" y="93"/>
                    </a:lnTo>
                    <a:lnTo>
                      <a:pt x="59" y="93"/>
                    </a:lnTo>
                    <a:close/>
                    <a:moveTo>
                      <a:pt x="61" y="88"/>
                    </a:moveTo>
                    <a:lnTo>
                      <a:pt x="61" y="88"/>
                    </a:lnTo>
                    <a:close/>
                    <a:moveTo>
                      <a:pt x="61" y="83"/>
                    </a:moveTo>
                    <a:lnTo>
                      <a:pt x="61" y="83"/>
                    </a:lnTo>
                    <a:close/>
                    <a:moveTo>
                      <a:pt x="61" y="95"/>
                    </a:moveTo>
                    <a:lnTo>
                      <a:pt x="61" y="95"/>
                    </a:lnTo>
                    <a:close/>
                    <a:moveTo>
                      <a:pt x="64" y="90"/>
                    </a:moveTo>
                    <a:lnTo>
                      <a:pt x="61" y="90"/>
                    </a:lnTo>
                    <a:lnTo>
                      <a:pt x="64" y="90"/>
                    </a:lnTo>
                    <a:close/>
                    <a:moveTo>
                      <a:pt x="64" y="86"/>
                    </a:moveTo>
                    <a:lnTo>
                      <a:pt x="64" y="86"/>
                    </a:lnTo>
                    <a:close/>
                    <a:moveTo>
                      <a:pt x="64" y="81"/>
                    </a:moveTo>
                    <a:lnTo>
                      <a:pt x="64" y="81"/>
                    </a:lnTo>
                    <a:close/>
                    <a:moveTo>
                      <a:pt x="64" y="93"/>
                    </a:moveTo>
                    <a:lnTo>
                      <a:pt x="64" y="93"/>
                    </a:lnTo>
                    <a:close/>
                    <a:moveTo>
                      <a:pt x="64" y="88"/>
                    </a:moveTo>
                    <a:lnTo>
                      <a:pt x="64" y="88"/>
                    </a:lnTo>
                    <a:lnTo>
                      <a:pt x="66" y="88"/>
                    </a:lnTo>
                    <a:lnTo>
                      <a:pt x="64" y="88"/>
                    </a:lnTo>
                    <a:close/>
                    <a:moveTo>
                      <a:pt x="66" y="83"/>
                    </a:moveTo>
                    <a:lnTo>
                      <a:pt x="66" y="83"/>
                    </a:lnTo>
                    <a:close/>
                    <a:moveTo>
                      <a:pt x="66" y="97"/>
                    </a:moveTo>
                    <a:lnTo>
                      <a:pt x="66" y="95"/>
                    </a:lnTo>
                    <a:lnTo>
                      <a:pt x="66" y="97"/>
                    </a:lnTo>
                    <a:close/>
                    <a:moveTo>
                      <a:pt x="66" y="90"/>
                    </a:moveTo>
                    <a:lnTo>
                      <a:pt x="66" y="90"/>
                    </a:lnTo>
                    <a:close/>
                    <a:moveTo>
                      <a:pt x="68" y="86"/>
                    </a:moveTo>
                    <a:lnTo>
                      <a:pt x="66" y="86"/>
                    </a:lnTo>
                    <a:lnTo>
                      <a:pt x="68" y="86"/>
                    </a:lnTo>
                    <a:close/>
                    <a:moveTo>
                      <a:pt x="68" y="81"/>
                    </a:moveTo>
                    <a:lnTo>
                      <a:pt x="68" y="81"/>
                    </a:lnTo>
                    <a:close/>
                    <a:moveTo>
                      <a:pt x="68" y="95"/>
                    </a:moveTo>
                    <a:lnTo>
                      <a:pt x="68" y="93"/>
                    </a:lnTo>
                    <a:lnTo>
                      <a:pt x="68" y="95"/>
                    </a:lnTo>
                    <a:close/>
                    <a:moveTo>
                      <a:pt x="68" y="88"/>
                    </a:moveTo>
                    <a:lnTo>
                      <a:pt x="68" y="88"/>
                    </a:lnTo>
                    <a:close/>
                    <a:moveTo>
                      <a:pt x="68" y="83"/>
                    </a:moveTo>
                    <a:lnTo>
                      <a:pt x="68" y="83"/>
                    </a:lnTo>
                    <a:lnTo>
                      <a:pt x="71" y="83"/>
                    </a:lnTo>
                    <a:lnTo>
                      <a:pt x="68" y="83"/>
                    </a:lnTo>
                    <a:close/>
                    <a:moveTo>
                      <a:pt x="71" y="97"/>
                    </a:moveTo>
                    <a:lnTo>
                      <a:pt x="71" y="97"/>
                    </a:lnTo>
                    <a:lnTo>
                      <a:pt x="71" y="95"/>
                    </a:lnTo>
                    <a:lnTo>
                      <a:pt x="71" y="97"/>
                    </a:lnTo>
                    <a:close/>
                    <a:moveTo>
                      <a:pt x="71" y="93"/>
                    </a:moveTo>
                    <a:lnTo>
                      <a:pt x="71" y="90"/>
                    </a:lnTo>
                    <a:lnTo>
                      <a:pt x="71" y="93"/>
                    </a:lnTo>
                    <a:close/>
                    <a:moveTo>
                      <a:pt x="71" y="88"/>
                    </a:moveTo>
                    <a:lnTo>
                      <a:pt x="71" y="86"/>
                    </a:lnTo>
                    <a:lnTo>
                      <a:pt x="71" y="88"/>
                    </a:lnTo>
                    <a:close/>
                    <a:moveTo>
                      <a:pt x="73" y="81"/>
                    </a:moveTo>
                    <a:lnTo>
                      <a:pt x="71" y="81"/>
                    </a:lnTo>
                    <a:lnTo>
                      <a:pt x="73" y="81"/>
                    </a:lnTo>
                    <a:close/>
                    <a:moveTo>
                      <a:pt x="73" y="95"/>
                    </a:moveTo>
                    <a:lnTo>
                      <a:pt x="71" y="95"/>
                    </a:lnTo>
                    <a:lnTo>
                      <a:pt x="73" y="95"/>
                    </a:lnTo>
                    <a:close/>
                    <a:moveTo>
                      <a:pt x="73" y="90"/>
                    </a:moveTo>
                    <a:lnTo>
                      <a:pt x="73" y="90"/>
                    </a:lnTo>
                    <a:lnTo>
                      <a:pt x="73" y="88"/>
                    </a:lnTo>
                    <a:lnTo>
                      <a:pt x="73" y="90"/>
                    </a:lnTo>
                    <a:close/>
                    <a:moveTo>
                      <a:pt x="73" y="86"/>
                    </a:moveTo>
                    <a:lnTo>
                      <a:pt x="73" y="83"/>
                    </a:lnTo>
                    <a:lnTo>
                      <a:pt x="73" y="86"/>
                    </a:lnTo>
                    <a:close/>
                    <a:moveTo>
                      <a:pt x="73" y="97"/>
                    </a:moveTo>
                    <a:lnTo>
                      <a:pt x="73" y="97"/>
                    </a:lnTo>
                    <a:lnTo>
                      <a:pt x="76" y="97"/>
                    </a:lnTo>
                    <a:lnTo>
                      <a:pt x="73" y="97"/>
                    </a:lnTo>
                    <a:close/>
                    <a:moveTo>
                      <a:pt x="76" y="93"/>
                    </a:moveTo>
                    <a:lnTo>
                      <a:pt x="73" y="93"/>
                    </a:lnTo>
                    <a:lnTo>
                      <a:pt x="76" y="93"/>
                    </a:lnTo>
                    <a:close/>
                    <a:moveTo>
                      <a:pt x="76" y="88"/>
                    </a:moveTo>
                    <a:lnTo>
                      <a:pt x="76" y="88"/>
                    </a:lnTo>
                    <a:lnTo>
                      <a:pt x="76" y="86"/>
                    </a:lnTo>
                    <a:lnTo>
                      <a:pt x="76" y="88"/>
                    </a:lnTo>
                    <a:close/>
                    <a:moveTo>
                      <a:pt x="76" y="83"/>
                    </a:moveTo>
                    <a:lnTo>
                      <a:pt x="76" y="81"/>
                    </a:lnTo>
                    <a:lnTo>
                      <a:pt x="76" y="83"/>
                    </a:lnTo>
                    <a:close/>
                    <a:moveTo>
                      <a:pt x="76" y="95"/>
                    </a:moveTo>
                    <a:lnTo>
                      <a:pt x="76" y="95"/>
                    </a:lnTo>
                    <a:close/>
                    <a:moveTo>
                      <a:pt x="78" y="90"/>
                    </a:moveTo>
                    <a:lnTo>
                      <a:pt x="76" y="90"/>
                    </a:lnTo>
                    <a:lnTo>
                      <a:pt x="78" y="90"/>
                    </a:lnTo>
                    <a:close/>
                    <a:moveTo>
                      <a:pt x="78" y="86"/>
                    </a:moveTo>
                    <a:lnTo>
                      <a:pt x="78" y="86"/>
                    </a:lnTo>
                    <a:lnTo>
                      <a:pt x="78" y="83"/>
                    </a:lnTo>
                    <a:lnTo>
                      <a:pt x="78" y="86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98" name="Freeform 2408"/>
              <p:cNvSpPr>
                <a:spLocks noChangeArrowheads="1"/>
              </p:cNvSpPr>
              <p:nvPr/>
            </p:nvSpPr>
            <p:spPr bwMode="auto">
              <a:xfrm>
                <a:off x="814" y="1030"/>
                <a:ext cx="168" cy="124"/>
              </a:xfrm>
              <a:custGeom>
                <a:avLst/>
                <a:gdLst>
                  <a:gd name="T0" fmla="*/ 166 w 71"/>
                  <a:gd name="T1" fmla="*/ 81 h 52"/>
                  <a:gd name="T2" fmla="*/ 154 w 71"/>
                  <a:gd name="T3" fmla="*/ 98 h 52"/>
                  <a:gd name="T4" fmla="*/ 33 w 71"/>
                  <a:gd name="T5" fmla="*/ 122 h 52"/>
                  <a:gd name="T6" fmla="*/ 14 w 71"/>
                  <a:gd name="T7" fmla="*/ 110 h 52"/>
                  <a:gd name="T8" fmla="*/ 2 w 71"/>
                  <a:gd name="T9" fmla="*/ 43 h 52"/>
                  <a:gd name="T10" fmla="*/ 14 w 71"/>
                  <a:gd name="T11" fmla="*/ 24 h 52"/>
                  <a:gd name="T12" fmla="*/ 135 w 71"/>
                  <a:gd name="T13" fmla="*/ 0 h 52"/>
                  <a:gd name="T14" fmla="*/ 154 w 71"/>
                  <a:gd name="T15" fmla="*/ 12 h 52"/>
                  <a:gd name="T16" fmla="*/ 166 w 71"/>
                  <a:gd name="T17" fmla="*/ 81 h 5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1"/>
                  <a:gd name="T28" fmla="*/ 0 h 52"/>
                  <a:gd name="T29" fmla="*/ 71 w 71"/>
                  <a:gd name="T30" fmla="*/ 52 h 5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1" h="52">
                    <a:moveTo>
                      <a:pt x="70" y="34"/>
                    </a:moveTo>
                    <a:cubicBezTo>
                      <a:pt x="71" y="37"/>
                      <a:pt x="69" y="41"/>
                      <a:pt x="65" y="4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0" y="52"/>
                      <a:pt x="7" y="50"/>
                      <a:pt x="6" y="46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4"/>
                      <a:pt x="2" y="11"/>
                      <a:pt x="6" y="1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1" y="0"/>
                      <a:pt x="64" y="2"/>
                      <a:pt x="65" y="5"/>
                    </a:cubicBezTo>
                    <a:lnTo>
                      <a:pt x="70" y="3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299" name="Freeform 2409"/>
              <p:cNvSpPr>
                <a:spLocks noChangeArrowheads="1"/>
              </p:cNvSpPr>
              <p:nvPr/>
            </p:nvSpPr>
            <p:spPr bwMode="auto">
              <a:xfrm>
                <a:off x="887" y="1116"/>
                <a:ext cx="38" cy="40"/>
              </a:xfrm>
              <a:custGeom>
                <a:avLst/>
                <a:gdLst>
                  <a:gd name="T0" fmla="*/ 38 w 38"/>
                  <a:gd name="T1" fmla="*/ 16 h 40"/>
                  <a:gd name="T2" fmla="*/ 24 w 38"/>
                  <a:gd name="T3" fmla="*/ 40 h 40"/>
                  <a:gd name="T4" fmla="*/ 0 w 38"/>
                  <a:gd name="T5" fmla="*/ 23 h 40"/>
                  <a:gd name="T6" fmla="*/ 17 w 38"/>
                  <a:gd name="T7" fmla="*/ 0 h 40"/>
                  <a:gd name="T8" fmla="*/ 38 w 38"/>
                  <a:gd name="T9" fmla="*/ 16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40"/>
                  <a:gd name="T17" fmla="*/ 38 w 38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40">
                    <a:moveTo>
                      <a:pt x="38" y="16"/>
                    </a:moveTo>
                    <a:lnTo>
                      <a:pt x="24" y="40"/>
                    </a:lnTo>
                    <a:lnTo>
                      <a:pt x="0" y="23"/>
                    </a:lnTo>
                    <a:lnTo>
                      <a:pt x="17" y="0"/>
                    </a:lnTo>
                    <a:lnTo>
                      <a:pt x="38" y="16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00" name="Freeform 2410"/>
              <p:cNvSpPr>
                <a:spLocks noChangeArrowheads="1"/>
              </p:cNvSpPr>
              <p:nvPr/>
            </p:nvSpPr>
            <p:spPr bwMode="auto">
              <a:xfrm>
                <a:off x="823" y="1040"/>
                <a:ext cx="149" cy="104"/>
              </a:xfrm>
              <a:custGeom>
                <a:avLst/>
                <a:gdLst>
                  <a:gd name="T0" fmla="*/ 21 w 63"/>
                  <a:gd name="T1" fmla="*/ 104 h 44"/>
                  <a:gd name="T2" fmla="*/ 14 w 63"/>
                  <a:gd name="T3" fmla="*/ 99 h 44"/>
                  <a:gd name="T4" fmla="*/ 0 w 63"/>
                  <a:gd name="T5" fmla="*/ 31 h 44"/>
                  <a:gd name="T6" fmla="*/ 5 w 63"/>
                  <a:gd name="T7" fmla="*/ 24 h 44"/>
                  <a:gd name="T8" fmla="*/ 128 w 63"/>
                  <a:gd name="T9" fmla="*/ 0 h 44"/>
                  <a:gd name="T10" fmla="*/ 135 w 63"/>
                  <a:gd name="T11" fmla="*/ 5 h 44"/>
                  <a:gd name="T12" fmla="*/ 149 w 63"/>
                  <a:gd name="T13" fmla="*/ 73 h 44"/>
                  <a:gd name="T14" fmla="*/ 144 w 63"/>
                  <a:gd name="T15" fmla="*/ 80 h 44"/>
                  <a:gd name="T16" fmla="*/ 21 w 63"/>
                  <a:gd name="T17" fmla="*/ 104 h 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3"/>
                  <a:gd name="T28" fmla="*/ 0 h 44"/>
                  <a:gd name="T29" fmla="*/ 63 w 63"/>
                  <a:gd name="T30" fmla="*/ 44 h 4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3" h="44">
                    <a:moveTo>
                      <a:pt x="9" y="44"/>
                    </a:moveTo>
                    <a:cubicBezTo>
                      <a:pt x="8" y="44"/>
                      <a:pt x="6" y="43"/>
                      <a:pt x="6" y="4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2"/>
                      <a:pt x="1" y="10"/>
                      <a:pt x="2" y="1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5" y="0"/>
                      <a:pt x="57" y="1"/>
                      <a:pt x="57" y="2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2"/>
                      <a:pt x="62" y="33"/>
                      <a:pt x="61" y="34"/>
                    </a:cubicBezTo>
                    <a:lnTo>
                      <a:pt x="9" y="44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01" name="Freeform 2411"/>
              <p:cNvSpPr>
                <a:spLocks noChangeArrowheads="1"/>
              </p:cNvSpPr>
              <p:nvPr/>
            </p:nvSpPr>
            <p:spPr bwMode="auto">
              <a:xfrm>
                <a:off x="525" y="914"/>
                <a:ext cx="47" cy="55"/>
              </a:xfrm>
              <a:custGeom>
                <a:avLst/>
                <a:gdLst>
                  <a:gd name="T0" fmla="*/ 5 w 20"/>
                  <a:gd name="T1" fmla="*/ 38 h 23"/>
                  <a:gd name="T2" fmla="*/ 0 w 20"/>
                  <a:gd name="T3" fmla="*/ 53 h 23"/>
                  <a:gd name="T4" fmla="*/ 31 w 20"/>
                  <a:gd name="T5" fmla="*/ 48 h 23"/>
                  <a:gd name="T6" fmla="*/ 38 w 20"/>
                  <a:gd name="T7" fmla="*/ 0 h 23"/>
                  <a:gd name="T8" fmla="*/ 24 w 20"/>
                  <a:gd name="T9" fmla="*/ 10 h 23"/>
                  <a:gd name="T10" fmla="*/ 21 w 20"/>
                  <a:gd name="T11" fmla="*/ 36 h 23"/>
                  <a:gd name="T12" fmla="*/ 5 w 20"/>
                  <a:gd name="T13" fmla="*/ 38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"/>
                  <a:gd name="T22" fmla="*/ 0 h 23"/>
                  <a:gd name="T23" fmla="*/ 20 w 20"/>
                  <a:gd name="T24" fmla="*/ 23 h 2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" h="23">
                    <a:moveTo>
                      <a:pt x="2" y="16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5" y="23"/>
                      <a:pt x="9" y="23"/>
                      <a:pt x="13" y="20"/>
                    </a:cubicBezTo>
                    <a:cubicBezTo>
                      <a:pt x="19" y="15"/>
                      <a:pt x="20" y="6"/>
                      <a:pt x="16" y="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3" y="7"/>
                      <a:pt x="12" y="12"/>
                      <a:pt x="9" y="15"/>
                    </a:cubicBezTo>
                    <a:cubicBezTo>
                      <a:pt x="7" y="16"/>
                      <a:pt x="4" y="17"/>
                      <a:pt x="2" y="16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02" name="Freeform 2412"/>
              <p:cNvSpPr>
                <a:spLocks noChangeArrowheads="1"/>
              </p:cNvSpPr>
              <p:nvPr/>
            </p:nvSpPr>
            <p:spPr bwMode="auto">
              <a:xfrm>
                <a:off x="499" y="898"/>
                <a:ext cx="64" cy="68"/>
              </a:xfrm>
              <a:custGeom>
                <a:avLst/>
                <a:gdLst>
                  <a:gd name="T0" fmla="*/ 19 w 27"/>
                  <a:gd name="T1" fmla="*/ 5 h 29"/>
                  <a:gd name="T2" fmla="*/ 2 w 27"/>
                  <a:gd name="T3" fmla="*/ 26 h 29"/>
                  <a:gd name="T4" fmla="*/ 9 w 27"/>
                  <a:gd name="T5" fmla="*/ 56 h 29"/>
                  <a:gd name="T6" fmla="*/ 26 w 27"/>
                  <a:gd name="T7" fmla="*/ 68 h 29"/>
                  <a:gd name="T8" fmla="*/ 31 w 27"/>
                  <a:gd name="T9" fmla="*/ 54 h 29"/>
                  <a:gd name="T10" fmla="*/ 21 w 27"/>
                  <a:gd name="T11" fmla="*/ 47 h 29"/>
                  <a:gd name="T12" fmla="*/ 24 w 27"/>
                  <a:gd name="T13" fmla="*/ 21 h 29"/>
                  <a:gd name="T14" fmla="*/ 50 w 27"/>
                  <a:gd name="T15" fmla="*/ 23 h 29"/>
                  <a:gd name="T16" fmla="*/ 50 w 27"/>
                  <a:gd name="T17" fmla="*/ 26 h 29"/>
                  <a:gd name="T18" fmla="*/ 64 w 27"/>
                  <a:gd name="T19" fmla="*/ 14 h 29"/>
                  <a:gd name="T20" fmla="*/ 45 w 27"/>
                  <a:gd name="T21" fmla="*/ 2 h 29"/>
                  <a:gd name="T22" fmla="*/ 19 w 27"/>
                  <a:gd name="T23" fmla="*/ 5 h 2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7"/>
                  <a:gd name="T37" fmla="*/ 0 h 29"/>
                  <a:gd name="T38" fmla="*/ 27 w 27"/>
                  <a:gd name="T39" fmla="*/ 29 h 2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7" h="29">
                    <a:moveTo>
                      <a:pt x="8" y="2"/>
                    </a:moveTo>
                    <a:cubicBezTo>
                      <a:pt x="5" y="4"/>
                      <a:pt x="2" y="7"/>
                      <a:pt x="1" y="11"/>
                    </a:cubicBezTo>
                    <a:cubicBezTo>
                      <a:pt x="0" y="15"/>
                      <a:pt x="1" y="20"/>
                      <a:pt x="4" y="24"/>
                    </a:cubicBezTo>
                    <a:cubicBezTo>
                      <a:pt x="5" y="26"/>
                      <a:pt x="8" y="28"/>
                      <a:pt x="11" y="29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1" y="22"/>
                      <a:pt x="10" y="21"/>
                      <a:pt x="9" y="20"/>
                    </a:cubicBezTo>
                    <a:cubicBezTo>
                      <a:pt x="6" y="17"/>
                      <a:pt x="7" y="12"/>
                      <a:pt x="10" y="9"/>
                    </a:cubicBezTo>
                    <a:cubicBezTo>
                      <a:pt x="14" y="6"/>
                      <a:pt x="19" y="7"/>
                      <a:pt x="21" y="1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5" y="4"/>
                      <a:pt x="22" y="2"/>
                      <a:pt x="19" y="1"/>
                    </a:cubicBezTo>
                    <a:cubicBezTo>
                      <a:pt x="16" y="0"/>
                      <a:pt x="12" y="1"/>
                      <a:pt x="8" y="2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03" name="Freeform 2413"/>
              <p:cNvSpPr>
                <a:spLocks noChangeArrowheads="1"/>
              </p:cNvSpPr>
              <p:nvPr/>
            </p:nvSpPr>
            <p:spPr bwMode="auto">
              <a:xfrm>
                <a:off x="1465" y="1068"/>
                <a:ext cx="23" cy="26"/>
              </a:xfrm>
              <a:custGeom>
                <a:avLst/>
                <a:gdLst>
                  <a:gd name="T0" fmla="*/ 21 w 10"/>
                  <a:gd name="T1" fmla="*/ 12 h 11"/>
                  <a:gd name="T2" fmla="*/ 21 w 10"/>
                  <a:gd name="T3" fmla="*/ 12 h 11"/>
                  <a:gd name="T4" fmla="*/ 23 w 10"/>
                  <a:gd name="T5" fmla="*/ 7 h 11"/>
                  <a:gd name="T6" fmla="*/ 5 w 10"/>
                  <a:gd name="T7" fmla="*/ 7 h 11"/>
                  <a:gd name="T8" fmla="*/ 7 w 10"/>
                  <a:gd name="T9" fmla="*/ 26 h 11"/>
                  <a:gd name="T10" fmla="*/ 12 w 10"/>
                  <a:gd name="T11" fmla="*/ 21 h 11"/>
                  <a:gd name="T12" fmla="*/ 12 w 10"/>
                  <a:gd name="T13" fmla="*/ 21 h 11"/>
                  <a:gd name="T14" fmla="*/ 9 w 10"/>
                  <a:gd name="T15" fmla="*/ 12 h 11"/>
                  <a:gd name="T16" fmla="*/ 21 w 10"/>
                  <a:gd name="T17" fmla="*/ 12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"/>
                  <a:gd name="T28" fmla="*/ 0 h 11"/>
                  <a:gd name="T29" fmla="*/ 10 w 10"/>
                  <a:gd name="T30" fmla="*/ 11 h 1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" h="11">
                    <a:moveTo>
                      <a:pt x="9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8" y="0"/>
                      <a:pt x="4" y="1"/>
                      <a:pt x="2" y="3"/>
                    </a:cubicBezTo>
                    <a:cubicBezTo>
                      <a:pt x="0" y="6"/>
                      <a:pt x="0" y="9"/>
                      <a:pt x="3" y="11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8"/>
                      <a:pt x="3" y="6"/>
                      <a:pt x="4" y="5"/>
                    </a:cubicBezTo>
                    <a:cubicBezTo>
                      <a:pt x="5" y="4"/>
                      <a:pt x="7" y="3"/>
                      <a:pt x="9" y="5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04" name="Freeform 2414"/>
              <p:cNvSpPr>
                <a:spLocks noChangeArrowheads="1"/>
              </p:cNvSpPr>
              <p:nvPr/>
            </p:nvSpPr>
            <p:spPr bwMode="auto">
              <a:xfrm>
                <a:off x="1472" y="1075"/>
                <a:ext cx="23" cy="24"/>
              </a:xfrm>
              <a:custGeom>
                <a:avLst/>
                <a:gdLst>
                  <a:gd name="T0" fmla="*/ 16 w 10"/>
                  <a:gd name="T1" fmla="*/ 0 h 10"/>
                  <a:gd name="T2" fmla="*/ 14 w 10"/>
                  <a:gd name="T3" fmla="*/ 5 h 10"/>
                  <a:gd name="T4" fmla="*/ 14 w 10"/>
                  <a:gd name="T5" fmla="*/ 14 h 10"/>
                  <a:gd name="T6" fmla="*/ 5 w 10"/>
                  <a:gd name="T7" fmla="*/ 14 h 10"/>
                  <a:gd name="T8" fmla="*/ 0 w 10"/>
                  <a:gd name="T9" fmla="*/ 19 h 10"/>
                  <a:gd name="T10" fmla="*/ 18 w 10"/>
                  <a:gd name="T11" fmla="*/ 19 h 10"/>
                  <a:gd name="T12" fmla="*/ 16 w 10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"/>
                  <a:gd name="T22" fmla="*/ 0 h 10"/>
                  <a:gd name="T23" fmla="*/ 10 w 10"/>
                  <a:gd name="T24" fmla="*/ 10 h 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" h="10">
                    <a:moveTo>
                      <a:pt x="7" y="0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7" y="3"/>
                      <a:pt x="7" y="5"/>
                      <a:pt x="6" y="6"/>
                    </a:cubicBezTo>
                    <a:cubicBezTo>
                      <a:pt x="5" y="7"/>
                      <a:pt x="3" y="7"/>
                      <a:pt x="2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6" y="10"/>
                      <a:pt x="8" y="8"/>
                    </a:cubicBezTo>
                    <a:cubicBezTo>
                      <a:pt x="10" y="5"/>
                      <a:pt x="10" y="2"/>
                      <a:pt x="7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05" name="Freeform 2415"/>
              <p:cNvSpPr>
                <a:spLocks noChangeArrowheads="1"/>
              </p:cNvSpPr>
              <p:nvPr/>
            </p:nvSpPr>
            <p:spPr bwMode="auto">
              <a:xfrm>
                <a:off x="1446" y="881"/>
                <a:ext cx="64" cy="59"/>
              </a:xfrm>
              <a:custGeom>
                <a:avLst/>
                <a:gdLst>
                  <a:gd name="T0" fmla="*/ 47 w 27"/>
                  <a:gd name="T1" fmla="*/ 0 h 25"/>
                  <a:gd name="T2" fmla="*/ 40 w 27"/>
                  <a:gd name="T3" fmla="*/ 12 h 25"/>
                  <a:gd name="T4" fmla="*/ 43 w 27"/>
                  <a:gd name="T5" fmla="*/ 33 h 25"/>
                  <a:gd name="T6" fmla="*/ 19 w 27"/>
                  <a:gd name="T7" fmla="*/ 38 h 25"/>
                  <a:gd name="T8" fmla="*/ 14 w 27"/>
                  <a:gd name="T9" fmla="*/ 31 h 25"/>
                  <a:gd name="T10" fmla="*/ 0 w 27"/>
                  <a:gd name="T11" fmla="*/ 35 h 25"/>
                  <a:gd name="T12" fmla="*/ 12 w 27"/>
                  <a:gd name="T13" fmla="*/ 50 h 25"/>
                  <a:gd name="T14" fmla="*/ 55 w 27"/>
                  <a:gd name="T15" fmla="*/ 42 h 25"/>
                  <a:gd name="T16" fmla="*/ 47 w 27"/>
                  <a:gd name="T17" fmla="*/ 0 h 2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7"/>
                  <a:gd name="T28" fmla="*/ 0 h 25"/>
                  <a:gd name="T29" fmla="*/ 27 w 27"/>
                  <a:gd name="T30" fmla="*/ 25 h 2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7" h="25">
                    <a:moveTo>
                      <a:pt x="20" y="0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19" y="7"/>
                      <a:pt x="20" y="11"/>
                      <a:pt x="18" y="14"/>
                    </a:cubicBezTo>
                    <a:cubicBezTo>
                      <a:pt x="16" y="18"/>
                      <a:pt x="11" y="18"/>
                      <a:pt x="8" y="16"/>
                    </a:cubicBezTo>
                    <a:cubicBezTo>
                      <a:pt x="7" y="15"/>
                      <a:pt x="6" y="14"/>
                      <a:pt x="6" y="1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7"/>
                      <a:pt x="3" y="19"/>
                      <a:pt x="5" y="21"/>
                    </a:cubicBezTo>
                    <a:cubicBezTo>
                      <a:pt x="11" y="25"/>
                      <a:pt x="19" y="24"/>
                      <a:pt x="23" y="18"/>
                    </a:cubicBezTo>
                    <a:cubicBezTo>
                      <a:pt x="27" y="12"/>
                      <a:pt x="26" y="4"/>
                      <a:pt x="2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06" name="Freeform 2416"/>
              <p:cNvSpPr>
                <a:spLocks noChangeArrowheads="1"/>
              </p:cNvSpPr>
              <p:nvPr/>
            </p:nvSpPr>
            <p:spPr bwMode="auto">
              <a:xfrm>
                <a:off x="1443" y="874"/>
                <a:ext cx="50" cy="43"/>
              </a:xfrm>
              <a:custGeom>
                <a:avLst/>
                <a:gdLst>
                  <a:gd name="T0" fmla="*/ 5 w 21"/>
                  <a:gd name="T1" fmla="*/ 19 h 18"/>
                  <a:gd name="T2" fmla="*/ 2 w 21"/>
                  <a:gd name="T3" fmla="*/ 43 h 18"/>
                  <a:gd name="T4" fmla="*/ 17 w 21"/>
                  <a:gd name="T5" fmla="*/ 38 h 18"/>
                  <a:gd name="T6" fmla="*/ 17 w 21"/>
                  <a:gd name="T7" fmla="*/ 22 h 18"/>
                  <a:gd name="T8" fmla="*/ 40 w 21"/>
                  <a:gd name="T9" fmla="*/ 19 h 18"/>
                  <a:gd name="T10" fmla="*/ 43 w 21"/>
                  <a:gd name="T11" fmla="*/ 19 h 18"/>
                  <a:gd name="T12" fmla="*/ 50 w 21"/>
                  <a:gd name="T13" fmla="*/ 7 h 18"/>
                  <a:gd name="T14" fmla="*/ 21 w 21"/>
                  <a:gd name="T15" fmla="*/ 2 h 18"/>
                  <a:gd name="T16" fmla="*/ 5 w 21"/>
                  <a:gd name="T17" fmla="*/ 19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18"/>
                  <a:gd name="T29" fmla="*/ 21 w 21"/>
                  <a:gd name="T30" fmla="*/ 18 h 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18">
                    <a:moveTo>
                      <a:pt x="2" y="8"/>
                    </a:moveTo>
                    <a:cubicBezTo>
                      <a:pt x="1" y="11"/>
                      <a:pt x="0" y="14"/>
                      <a:pt x="1" y="1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4"/>
                      <a:pt x="6" y="11"/>
                      <a:pt x="7" y="9"/>
                    </a:cubicBezTo>
                    <a:cubicBezTo>
                      <a:pt x="10" y="6"/>
                      <a:pt x="14" y="5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7" y="0"/>
                      <a:pt x="13" y="0"/>
                      <a:pt x="9" y="1"/>
                    </a:cubicBezTo>
                    <a:cubicBezTo>
                      <a:pt x="6" y="2"/>
                      <a:pt x="4" y="5"/>
                      <a:pt x="2" y="8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07" name="Freeform 2417"/>
              <p:cNvSpPr>
                <a:spLocks noChangeArrowheads="1"/>
              </p:cNvSpPr>
              <p:nvPr/>
            </p:nvSpPr>
            <p:spPr bwMode="auto">
              <a:xfrm>
                <a:off x="1597" y="1364"/>
                <a:ext cx="88" cy="100"/>
              </a:xfrm>
              <a:custGeom>
                <a:avLst/>
                <a:gdLst>
                  <a:gd name="T0" fmla="*/ 24 w 37"/>
                  <a:gd name="T1" fmla="*/ 86 h 42"/>
                  <a:gd name="T2" fmla="*/ 36 w 37"/>
                  <a:gd name="T3" fmla="*/ 93 h 42"/>
                  <a:gd name="T4" fmla="*/ 88 w 37"/>
                  <a:gd name="T5" fmla="*/ 79 h 42"/>
                  <a:gd name="T6" fmla="*/ 74 w 37"/>
                  <a:gd name="T7" fmla="*/ 67 h 42"/>
                  <a:gd name="T8" fmla="*/ 43 w 37"/>
                  <a:gd name="T9" fmla="*/ 74 h 42"/>
                  <a:gd name="T10" fmla="*/ 31 w 37"/>
                  <a:gd name="T11" fmla="*/ 40 h 42"/>
                  <a:gd name="T12" fmla="*/ 62 w 37"/>
                  <a:gd name="T13" fmla="*/ 26 h 42"/>
                  <a:gd name="T14" fmla="*/ 69 w 37"/>
                  <a:gd name="T15" fmla="*/ 7 h 42"/>
                  <a:gd name="T16" fmla="*/ 17 w 37"/>
                  <a:gd name="T17" fmla="*/ 19 h 42"/>
                  <a:gd name="T18" fmla="*/ 24 w 37"/>
                  <a:gd name="T19" fmla="*/ 86 h 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7"/>
                  <a:gd name="T31" fmla="*/ 0 h 42"/>
                  <a:gd name="T32" fmla="*/ 37 w 37"/>
                  <a:gd name="T33" fmla="*/ 42 h 4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7" h="42">
                    <a:moveTo>
                      <a:pt x="10" y="36"/>
                    </a:moveTo>
                    <a:cubicBezTo>
                      <a:pt x="11" y="37"/>
                      <a:pt x="13" y="38"/>
                      <a:pt x="15" y="39"/>
                    </a:cubicBezTo>
                    <a:cubicBezTo>
                      <a:pt x="23" y="42"/>
                      <a:pt x="32" y="40"/>
                      <a:pt x="37" y="33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28" y="31"/>
                      <a:pt x="23" y="33"/>
                      <a:pt x="18" y="31"/>
                    </a:cubicBezTo>
                    <a:cubicBezTo>
                      <a:pt x="13" y="29"/>
                      <a:pt x="10" y="22"/>
                      <a:pt x="13" y="17"/>
                    </a:cubicBezTo>
                    <a:cubicBezTo>
                      <a:pt x="15" y="12"/>
                      <a:pt x="21" y="9"/>
                      <a:pt x="26" y="11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1" y="0"/>
                      <a:pt x="13" y="2"/>
                      <a:pt x="7" y="8"/>
                    </a:cubicBezTo>
                    <a:cubicBezTo>
                      <a:pt x="0" y="16"/>
                      <a:pt x="2" y="29"/>
                      <a:pt x="10" y="36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08" name="Freeform 2418"/>
              <p:cNvSpPr>
                <a:spLocks noChangeArrowheads="1"/>
              </p:cNvSpPr>
              <p:nvPr/>
            </p:nvSpPr>
            <p:spPr bwMode="auto">
              <a:xfrm>
                <a:off x="1659" y="1372"/>
                <a:ext cx="42" cy="71"/>
              </a:xfrm>
              <a:custGeom>
                <a:avLst/>
                <a:gdLst>
                  <a:gd name="T0" fmla="*/ 26 w 18"/>
                  <a:gd name="T1" fmla="*/ 71 h 30"/>
                  <a:gd name="T2" fmla="*/ 33 w 18"/>
                  <a:gd name="T3" fmla="*/ 59 h 30"/>
                  <a:gd name="T4" fmla="*/ 7 w 18"/>
                  <a:gd name="T5" fmla="*/ 0 h 30"/>
                  <a:gd name="T6" fmla="*/ 0 w 18"/>
                  <a:gd name="T7" fmla="*/ 19 h 30"/>
                  <a:gd name="T8" fmla="*/ 0 w 18"/>
                  <a:gd name="T9" fmla="*/ 19 h 30"/>
                  <a:gd name="T10" fmla="*/ 14 w 18"/>
                  <a:gd name="T11" fmla="*/ 52 h 30"/>
                  <a:gd name="T12" fmla="*/ 12 w 18"/>
                  <a:gd name="T13" fmla="*/ 59 h 30"/>
                  <a:gd name="T14" fmla="*/ 26 w 18"/>
                  <a:gd name="T15" fmla="*/ 71 h 3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8"/>
                  <a:gd name="T25" fmla="*/ 0 h 30"/>
                  <a:gd name="T26" fmla="*/ 18 w 18"/>
                  <a:gd name="T27" fmla="*/ 30 h 3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8" h="30">
                    <a:moveTo>
                      <a:pt x="11" y="30"/>
                    </a:moveTo>
                    <a:cubicBezTo>
                      <a:pt x="12" y="28"/>
                      <a:pt x="13" y="27"/>
                      <a:pt x="14" y="25"/>
                    </a:cubicBezTo>
                    <a:cubicBezTo>
                      <a:pt x="18" y="15"/>
                      <a:pt x="13" y="4"/>
                      <a:pt x="3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6" y="10"/>
                      <a:pt x="8" y="17"/>
                      <a:pt x="6" y="22"/>
                    </a:cubicBezTo>
                    <a:cubicBezTo>
                      <a:pt x="6" y="23"/>
                      <a:pt x="5" y="24"/>
                      <a:pt x="5" y="25"/>
                    </a:cubicBezTo>
                    <a:lnTo>
                      <a:pt x="11" y="3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09" name="Freeform 2419"/>
              <p:cNvSpPr>
                <a:spLocks noChangeArrowheads="1"/>
              </p:cNvSpPr>
              <p:nvPr/>
            </p:nvSpPr>
            <p:spPr bwMode="auto">
              <a:xfrm>
                <a:off x="1571" y="1826"/>
                <a:ext cx="17" cy="1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10 h 7"/>
                  <a:gd name="T4" fmla="*/ 7 w 7"/>
                  <a:gd name="T5" fmla="*/ 17 h 7"/>
                  <a:gd name="T6" fmla="*/ 17 w 7"/>
                  <a:gd name="T7" fmla="*/ 17 h 7"/>
                  <a:gd name="T8" fmla="*/ 0 w 7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7"/>
                  <a:gd name="T17" fmla="*/ 7 w 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7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3" y="5"/>
                      <a:pt x="3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3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10" name="Freeform 2420"/>
              <p:cNvSpPr>
                <a:spLocks noChangeArrowheads="1"/>
              </p:cNvSpPr>
              <p:nvPr/>
            </p:nvSpPr>
            <p:spPr bwMode="auto">
              <a:xfrm>
                <a:off x="1548" y="1826"/>
                <a:ext cx="40" cy="38"/>
              </a:xfrm>
              <a:custGeom>
                <a:avLst/>
                <a:gdLst>
                  <a:gd name="T0" fmla="*/ 2 w 17"/>
                  <a:gd name="T1" fmla="*/ 21 h 16"/>
                  <a:gd name="T2" fmla="*/ 19 w 17"/>
                  <a:gd name="T3" fmla="*/ 38 h 16"/>
                  <a:gd name="T4" fmla="*/ 24 w 17"/>
                  <a:gd name="T5" fmla="*/ 38 h 16"/>
                  <a:gd name="T6" fmla="*/ 38 w 17"/>
                  <a:gd name="T7" fmla="*/ 31 h 16"/>
                  <a:gd name="T8" fmla="*/ 40 w 17"/>
                  <a:gd name="T9" fmla="*/ 17 h 16"/>
                  <a:gd name="T10" fmla="*/ 31 w 17"/>
                  <a:gd name="T11" fmla="*/ 17 h 16"/>
                  <a:gd name="T12" fmla="*/ 31 w 17"/>
                  <a:gd name="T13" fmla="*/ 21 h 16"/>
                  <a:gd name="T14" fmla="*/ 19 w 17"/>
                  <a:gd name="T15" fmla="*/ 28 h 16"/>
                  <a:gd name="T16" fmla="*/ 12 w 17"/>
                  <a:gd name="T17" fmla="*/ 17 h 16"/>
                  <a:gd name="T18" fmla="*/ 24 w 17"/>
                  <a:gd name="T19" fmla="*/ 10 h 16"/>
                  <a:gd name="T20" fmla="*/ 24 w 17"/>
                  <a:gd name="T21" fmla="*/ 10 h 16"/>
                  <a:gd name="T22" fmla="*/ 24 w 17"/>
                  <a:gd name="T23" fmla="*/ 0 h 16"/>
                  <a:gd name="T24" fmla="*/ 19 w 17"/>
                  <a:gd name="T25" fmla="*/ 0 h 16"/>
                  <a:gd name="T26" fmla="*/ 2 w 17"/>
                  <a:gd name="T27" fmla="*/ 21 h 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7"/>
                  <a:gd name="T43" fmla="*/ 0 h 16"/>
                  <a:gd name="T44" fmla="*/ 17 w 17"/>
                  <a:gd name="T45" fmla="*/ 16 h 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7" h="16">
                    <a:moveTo>
                      <a:pt x="1" y="9"/>
                    </a:moveTo>
                    <a:cubicBezTo>
                      <a:pt x="2" y="13"/>
                      <a:pt x="4" y="15"/>
                      <a:pt x="8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2" y="16"/>
                      <a:pt x="14" y="14"/>
                      <a:pt x="16" y="13"/>
                    </a:cubicBezTo>
                    <a:cubicBezTo>
                      <a:pt x="17" y="11"/>
                      <a:pt x="17" y="9"/>
                      <a:pt x="17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1"/>
                      <a:pt x="11" y="13"/>
                      <a:pt x="8" y="12"/>
                    </a:cubicBezTo>
                    <a:cubicBezTo>
                      <a:pt x="6" y="12"/>
                      <a:pt x="4" y="10"/>
                      <a:pt x="5" y="7"/>
                    </a:cubicBezTo>
                    <a:cubicBezTo>
                      <a:pt x="5" y="5"/>
                      <a:pt x="7" y="3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3" y="1"/>
                      <a:pt x="0" y="5"/>
                      <a:pt x="1" y="9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11" name="Freeform 2421"/>
              <p:cNvSpPr>
                <a:spLocks noChangeArrowheads="1"/>
              </p:cNvSpPr>
              <p:nvPr/>
            </p:nvSpPr>
            <p:spPr bwMode="auto">
              <a:xfrm>
                <a:off x="778" y="874"/>
                <a:ext cx="26" cy="28"/>
              </a:xfrm>
              <a:custGeom>
                <a:avLst/>
                <a:gdLst>
                  <a:gd name="T0" fmla="*/ 24 w 11"/>
                  <a:gd name="T1" fmla="*/ 0 h 12"/>
                  <a:gd name="T2" fmla="*/ 2 w 11"/>
                  <a:gd name="T3" fmla="*/ 2 h 12"/>
                  <a:gd name="T4" fmla="*/ 0 w 11"/>
                  <a:gd name="T5" fmla="*/ 16 h 12"/>
                  <a:gd name="T6" fmla="*/ 19 w 11"/>
                  <a:gd name="T7" fmla="*/ 28 h 12"/>
                  <a:gd name="T8" fmla="*/ 24 w 11"/>
                  <a:gd name="T9" fmla="*/ 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12"/>
                  <a:gd name="T17" fmla="*/ 11 w 11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12">
                    <a:moveTo>
                      <a:pt x="1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3"/>
                      <a:pt x="1" y="6"/>
                      <a:pt x="0" y="7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0" y="8"/>
                      <a:pt x="11" y="5"/>
                      <a:pt x="1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12" name="Freeform 2422"/>
              <p:cNvSpPr>
                <a:spLocks noChangeArrowheads="1"/>
              </p:cNvSpPr>
              <p:nvPr/>
            </p:nvSpPr>
            <p:spPr bwMode="auto">
              <a:xfrm>
                <a:off x="710" y="831"/>
                <a:ext cx="92" cy="102"/>
              </a:xfrm>
              <a:custGeom>
                <a:avLst/>
                <a:gdLst>
                  <a:gd name="T0" fmla="*/ 35 w 39"/>
                  <a:gd name="T1" fmla="*/ 2 h 43"/>
                  <a:gd name="T2" fmla="*/ 7 w 39"/>
                  <a:gd name="T3" fmla="*/ 24 h 43"/>
                  <a:gd name="T4" fmla="*/ 0 w 39"/>
                  <a:gd name="T5" fmla="*/ 52 h 43"/>
                  <a:gd name="T6" fmla="*/ 24 w 39"/>
                  <a:gd name="T7" fmla="*/ 88 h 43"/>
                  <a:gd name="T8" fmla="*/ 87 w 39"/>
                  <a:gd name="T9" fmla="*/ 71 h 43"/>
                  <a:gd name="T10" fmla="*/ 68 w 39"/>
                  <a:gd name="T11" fmla="*/ 62 h 43"/>
                  <a:gd name="T12" fmla="*/ 50 w 39"/>
                  <a:gd name="T13" fmla="*/ 74 h 43"/>
                  <a:gd name="T14" fmla="*/ 21 w 39"/>
                  <a:gd name="T15" fmla="*/ 50 h 43"/>
                  <a:gd name="T16" fmla="*/ 45 w 39"/>
                  <a:gd name="T17" fmla="*/ 21 h 43"/>
                  <a:gd name="T18" fmla="*/ 71 w 39"/>
                  <a:gd name="T19" fmla="*/ 45 h 43"/>
                  <a:gd name="T20" fmla="*/ 92 w 39"/>
                  <a:gd name="T21" fmla="*/ 43 h 43"/>
                  <a:gd name="T22" fmla="*/ 71 w 39"/>
                  <a:gd name="T23" fmla="*/ 7 h 43"/>
                  <a:gd name="T24" fmla="*/ 35 w 39"/>
                  <a:gd name="T25" fmla="*/ 2 h 4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43"/>
                  <a:gd name="T41" fmla="*/ 39 w 39"/>
                  <a:gd name="T42" fmla="*/ 43 h 4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43">
                    <a:moveTo>
                      <a:pt x="15" y="1"/>
                    </a:moveTo>
                    <a:cubicBezTo>
                      <a:pt x="10" y="2"/>
                      <a:pt x="6" y="6"/>
                      <a:pt x="3" y="10"/>
                    </a:cubicBezTo>
                    <a:cubicBezTo>
                      <a:pt x="1" y="14"/>
                      <a:pt x="0" y="18"/>
                      <a:pt x="0" y="22"/>
                    </a:cubicBezTo>
                    <a:cubicBezTo>
                      <a:pt x="1" y="28"/>
                      <a:pt x="5" y="34"/>
                      <a:pt x="10" y="37"/>
                    </a:cubicBezTo>
                    <a:cubicBezTo>
                      <a:pt x="19" y="43"/>
                      <a:pt x="31" y="39"/>
                      <a:pt x="37" y="30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7" y="28"/>
                      <a:pt x="24" y="30"/>
                      <a:pt x="21" y="31"/>
                    </a:cubicBezTo>
                    <a:cubicBezTo>
                      <a:pt x="15" y="31"/>
                      <a:pt x="10" y="27"/>
                      <a:pt x="9" y="21"/>
                    </a:cubicBezTo>
                    <a:cubicBezTo>
                      <a:pt x="8" y="15"/>
                      <a:pt x="13" y="10"/>
                      <a:pt x="19" y="9"/>
                    </a:cubicBezTo>
                    <a:cubicBezTo>
                      <a:pt x="25" y="9"/>
                      <a:pt x="30" y="13"/>
                      <a:pt x="30" y="19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2"/>
                      <a:pt x="35" y="6"/>
                      <a:pt x="30" y="3"/>
                    </a:cubicBezTo>
                    <a:cubicBezTo>
                      <a:pt x="25" y="1"/>
                      <a:pt x="20" y="0"/>
                      <a:pt x="15" y="1"/>
                    </a:cubicBez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13" name="Freeform 2423"/>
              <p:cNvSpPr>
                <a:spLocks noChangeArrowheads="1"/>
              </p:cNvSpPr>
              <p:nvPr/>
            </p:nvSpPr>
            <p:spPr bwMode="auto">
              <a:xfrm>
                <a:off x="688" y="473"/>
                <a:ext cx="45" cy="45"/>
              </a:xfrm>
              <a:custGeom>
                <a:avLst/>
                <a:gdLst>
                  <a:gd name="T0" fmla="*/ 26 w 19"/>
                  <a:gd name="T1" fmla="*/ 0 h 19"/>
                  <a:gd name="T2" fmla="*/ 24 w 19"/>
                  <a:gd name="T3" fmla="*/ 12 h 19"/>
                  <a:gd name="T4" fmla="*/ 33 w 19"/>
                  <a:gd name="T5" fmla="*/ 24 h 19"/>
                  <a:gd name="T6" fmla="*/ 19 w 19"/>
                  <a:gd name="T7" fmla="*/ 33 h 19"/>
                  <a:gd name="T8" fmla="*/ 9 w 19"/>
                  <a:gd name="T9" fmla="*/ 24 h 19"/>
                  <a:gd name="T10" fmla="*/ 0 w 19"/>
                  <a:gd name="T11" fmla="*/ 26 h 19"/>
                  <a:gd name="T12" fmla="*/ 19 w 19"/>
                  <a:gd name="T13" fmla="*/ 43 h 19"/>
                  <a:gd name="T14" fmla="*/ 43 w 19"/>
                  <a:gd name="T15" fmla="*/ 26 h 19"/>
                  <a:gd name="T16" fmla="*/ 26 w 19"/>
                  <a:gd name="T17" fmla="*/ 0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"/>
                  <a:gd name="T28" fmla="*/ 0 h 19"/>
                  <a:gd name="T29" fmla="*/ 19 w 19"/>
                  <a:gd name="T30" fmla="*/ 19 h 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" h="19">
                    <a:moveTo>
                      <a:pt x="11" y="0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3" y="5"/>
                      <a:pt x="14" y="8"/>
                      <a:pt x="14" y="10"/>
                    </a:cubicBezTo>
                    <a:cubicBezTo>
                      <a:pt x="13" y="13"/>
                      <a:pt x="11" y="15"/>
                      <a:pt x="8" y="14"/>
                    </a:cubicBezTo>
                    <a:cubicBezTo>
                      <a:pt x="6" y="14"/>
                      <a:pt x="4" y="12"/>
                      <a:pt x="4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5"/>
                      <a:pt x="4" y="18"/>
                      <a:pt x="8" y="18"/>
                    </a:cubicBezTo>
                    <a:cubicBezTo>
                      <a:pt x="13" y="19"/>
                      <a:pt x="17" y="16"/>
                      <a:pt x="18" y="11"/>
                    </a:cubicBezTo>
                    <a:cubicBezTo>
                      <a:pt x="19" y="6"/>
                      <a:pt x="16" y="1"/>
                      <a:pt x="1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14" name="Freeform 2424"/>
              <p:cNvSpPr>
                <a:spLocks noChangeArrowheads="1"/>
              </p:cNvSpPr>
              <p:nvPr/>
            </p:nvSpPr>
            <p:spPr bwMode="auto">
              <a:xfrm>
                <a:off x="688" y="473"/>
                <a:ext cx="26" cy="27"/>
              </a:xfrm>
              <a:custGeom>
                <a:avLst/>
                <a:gdLst>
                  <a:gd name="T0" fmla="*/ 0 w 11"/>
                  <a:gd name="T1" fmla="*/ 27 h 11"/>
                  <a:gd name="T2" fmla="*/ 9 w 11"/>
                  <a:gd name="T3" fmla="*/ 25 h 11"/>
                  <a:gd name="T4" fmla="*/ 9 w 11"/>
                  <a:gd name="T5" fmla="*/ 20 h 11"/>
                  <a:gd name="T6" fmla="*/ 24 w 11"/>
                  <a:gd name="T7" fmla="*/ 12 h 11"/>
                  <a:gd name="T8" fmla="*/ 24 w 11"/>
                  <a:gd name="T9" fmla="*/ 12 h 11"/>
                  <a:gd name="T10" fmla="*/ 26 w 11"/>
                  <a:gd name="T11" fmla="*/ 0 h 11"/>
                  <a:gd name="T12" fmla="*/ 19 w 11"/>
                  <a:gd name="T13" fmla="*/ 0 h 11"/>
                  <a:gd name="T14" fmla="*/ 0 w 11"/>
                  <a:gd name="T15" fmla="*/ 27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"/>
                  <a:gd name="T25" fmla="*/ 0 h 11"/>
                  <a:gd name="T26" fmla="*/ 11 w 11"/>
                  <a:gd name="T27" fmla="*/ 11 h 1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" h="11">
                    <a:moveTo>
                      <a:pt x="0" y="11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9"/>
                      <a:pt x="4" y="8"/>
                    </a:cubicBezTo>
                    <a:cubicBezTo>
                      <a:pt x="5" y="6"/>
                      <a:pt x="7" y="4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3" y="1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15" name="Freeform 2425"/>
              <p:cNvSpPr>
                <a:spLocks noChangeArrowheads="1"/>
              </p:cNvSpPr>
              <p:nvPr/>
            </p:nvSpPr>
            <p:spPr bwMode="auto">
              <a:xfrm>
                <a:off x="963" y="478"/>
                <a:ext cx="76" cy="69"/>
              </a:xfrm>
              <a:custGeom>
                <a:avLst/>
                <a:gdLst>
                  <a:gd name="T0" fmla="*/ 55 w 32"/>
                  <a:gd name="T1" fmla="*/ 0 h 29"/>
                  <a:gd name="T2" fmla="*/ 47 w 32"/>
                  <a:gd name="T3" fmla="*/ 14 h 29"/>
                  <a:gd name="T4" fmla="*/ 52 w 32"/>
                  <a:gd name="T5" fmla="*/ 40 h 29"/>
                  <a:gd name="T6" fmla="*/ 28 w 32"/>
                  <a:gd name="T7" fmla="*/ 48 h 29"/>
                  <a:gd name="T8" fmla="*/ 21 w 32"/>
                  <a:gd name="T9" fmla="*/ 21 h 29"/>
                  <a:gd name="T10" fmla="*/ 24 w 32"/>
                  <a:gd name="T11" fmla="*/ 17 h 29"/>
                  <a:gd name="T12" fmla="*/ 14 w 32"/>
                  <a:gd name="T13" fmla="*/ 5 h 29"/>
                  <a:gd name="T14" fmla="*/ 7 w 32"/>
                  <a:gd name="T15" fmla="*/ 14 h 29"/>
                  <a:gd name="T16" fmla="*/ 21 w 32"/>
                  <a:gd name="T17" fmla="*/ 59 h 29"/>
                  <a:gd name="T18" fmla="*/ 66 w 32"/>
                  <a:gd name="T19" fmla="*/ 48 h 29"/>
                  <a:gd name="T20" fmla="*/ 55 w 32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"/>
                  <a:gd name="T34" fmla="*/ 0 h 29"/>
                  <a:gd name="T35" fmla="*/ 32 w 32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" h="29">
                    <a:moveTo>
                      <a:pt x="23" y="0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3" y="8"/>
                      <a:pt x="25" y="13"/>
                      <a:pt x="22" y="17"/>
                    </a:cubicBezTo>
                    <a:cubicBezTo>
                      <a:pt x="20" y="20"/>
                      <a:pt x="16" y="22"/>
                      <a:pt x="12" y="20"/>
                    </a:cubicBezTo>
                    <a:cubicBezTo>
                      <a:pt x="8" y="18"/>
                      <a:pt x="7" y="13"/>
                      <a:pt x="9" y="9"/>
                    </a:cubicBezTo>
                    <a:cubicBezTo>
                      <a:pt x="9" y="8"/>
                      <a:pt x="10" y="8"/>
                      <a:pt x="10" y="7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4" y="4"/>
                      <a:pt x="3" y="6"/>
                    </a:cubicBezTo>
                    <a:cubicBezTo>
                      <a:pt x="0" y="13"/>
                      <a:pt x="2" y="21"/>
                      <a:pt x="9" y="25"/>
                    </a:cubicBezTo>
                    <a:cubicBezTo>
                      <a:pt x="16" y="29"/>
                      <a:pt x="24" y="27"/>
                      <a:pt x="28" y="20"/>
                    </a:cubicBezTo>
                    <a:cubicBezTo>
                      <a:pt x="32" y="13"/>
                      <a:pt x="30" y="4"/>
                      <a:pt x="23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16" name="Freeform 2426"/>
              <p:cNvSpPr>
                <a:spLocks noChangeArrowheads="1"/>
              </p:cNvSpPr>
              <p:nvPr/>
            </p:nvSpPr>
            <p:spPr bwMode="auto">
              <a:xfrm>
                <a:off x="977" y="471"/>
                <a:ext cx="40" cy="24"/>
              </a:xfrm>
              <a:custGeom>
                <a:avLst/>
                <a:gdLst>
                  <a:gd name="T0" fmla="*/ 12 w 17"/>
                  <a:gd name="T1" fmla="*/ 24 h 10"/>
                  <a:gd name="T2" fmla="*/ 31 w 17"/>
                  <a:gd name="T3" fmla="*/ 22 h 10"/>
                  <a:gd name="T4" fmla="*/ 33 w 17"/>
                  <a:gd name="T5" fmla="*/ 22 h 10"/>
                  <a:gd name="T6" fmla="*/ 40 w 17"/>
                  <a:gd name="T7" fmla="*/ 7 h 10"/>
                  <a:gd name="T8" fmla="*/ 0 w 17"/>
                  <a:gd name="T9" fmla="*/ 12 h 10"/>
                  <a:gd name="T10" fmla="*/ 12 w 17"/>
                  <a:gd name="T11" fmla="*/ 24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"/>
                  <a:gd name="T19" fmla="*/ 0 h 10"/>
                  <a:gd name="T20" fmla="*/ 17 w 17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" h="10">
                    <a:moveTo>
                      <a:pt x="5" y="10"/>
                    </a:moveTo>
                    <a:cubicBezTo>
                      <a:pt x="7" y="8"/>
                      <a:pt x="10" y="7"/>
                      <a:pt x="13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1" y="0"/>
                      <a:pt x="5" y="1"/>
                      <a:pt x="0" y="5"/>
                    </a:cubicBez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17" name="Freeform 2427"/>
              <p:cNvSpPr>
                <a:spLocks noChangeArrowheads="1"/>
              </p:cNvSpPr>
              <p:nvPr/>
            </p:nvSpPr>
            <p:spPr bwMode="auto">
              <a:xfrm>
                <a:off x="1777" y="1826"/>
                <a:ext cx="64" cy="62"/>
              </a:xfrm>
              <a:custGeom>
                <a:avLst/>
                <a:gdLst>
                  <a:gd name="T0" fmla="*/ 43 w 27"/>
                  <a:gd name="T1" fmla="*/ 2 h 26"/>
                  <a:gd name="T2" fmla="*/ 38 w 27"/>
                  <a:gd name="T3" fmla="*/ 14 h 26"/>
                  <a:gd name="T4" fmla="*/ 47 w 27"/>
                  <a:gd name="T5" fmla="*/ 33 h 26"/>
                  <a:gd name="T6" fmla="*/ 26 w 27"/>
                  <a:gd name="T7" fmla="*/ 45 h 26"/>
                  <a:gd name="T8" fmla="*/ 17 w 27"/>
                  <a:gd name="T9" fmla="*/ 24 h 26"/>
                  <a:gd name="T10" fmla="*/ 28 w 27"/>
                  <a:gd name="T11" fmla="*/ 14 h 26"/>
                  <a:gd name="T12" fmla="*/ 24 w 27"/>
                  <a:gd name="T13" fmla="*/ 0 h 26"/>
                  <a:gd name="T14" fmla="*/ 5 w 27"/>
                  <a:gd name="T15" fmla="*/ 19 h 26"/>
                  <a:gd name="T16" fmla="*/ 24 w 27"/>
                  <a:gd name="T17" fmla="*/ 57 h 26"/>
                  <a:gd name="T18" fmla="*/ 59 w 27"/>
                  <a:gd name="T19" fmla="*/ 38 h 26"/>
                  <a:gd name="T20" fmla="*/ 43 w 27"/>
                  <a:gd name="T21" fmla="*/ 2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7"/>
                  <a:gd name="T34" fmla="*/ 0 h 26"/>
                  <a:gd name="T35" fmla="*/ 27 w 27"/>
                  <a:gd name="T36" fmla="*/ 26 h 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7" h="26">
                    <a:moveTo>
                      <a:pt x="18" y="1"/>
                    </a:moveTo>
                    <a:cubicBezTo>
                      <a:pt x="16" y="6"/>
                      <a:pt x="16" y="6"/>
                      <a:pt x="16" y="6"/>
                    </a:cubicBezTo>
                    <a:cubicBezTo>
                      <a:pt x="19" y="7"/>
                      <a:pt x="21" y="11"/>
                      <a:pt x="20" y="14"/>
                    </a:cubicBezTo>
                    <a:cubicBezTo>
                      <a:pt x="18" y="18"/>
                      <a:pt x="15" y="20"/>
                      <a:pt x="11" y="19"/>
                    </a:cubicBezTo>
                    <a:cubicBezTo>
                      <a:pt x="8" y="17"/>
                      <a:pt x="6" y="14"/>
                      <a:pt x="7" y="10"/>
                    </a:cubicBezTo>
                    <a:cubicBezTo>
                      <a:pt x="8" y="8"/>
                      <a:pt x="9" y="6"/>
                      <a:pt x="12" y="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2"/>
                      <a:pt x="3" y="4"/>
                      <a:pt x="2" y="8"/>
                    </a:cubicBezTo>
                    <a:cubicBezTo>
                      <a:pt x="0" y="15"/>
                      <a:pt x="3" y="21"/>
                      <a:pt x="10" y="24"/>
                    </a:cubicBezTo>
                    <a:cubicBezTo>
                      <a:pt x="16" y="26"/>
                      <a:pt x="23" y="22"/>
                      <a:pt x="25" y="16"/>
                    </a:cubicBezTo>
                    <a:cubicBezTo>
                      <a:pt x="27" y="10"/>
                      <a:pt x="24" y="3"/>
                      <a:pt x="18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18" name="Freeform 2428"/>
              <p:cNvSpPr>
                <a:spLocks noChangeArrowheads="1"/>
              </p:cNvSpPr>
              <p:nvPr/>
            </p:nvSpPr>
            <p:spPr bwMode="auto">
              <a:xfrm>
                <a:off x="1801" y="1826"/>
                <a:ext cx="16" cy="15"/>
              </a:xfrm>
              <a:custGeom>
                <a:avLst/>
                <a:gdLst>
                  <a:gd name="T0" fmla="*/ 14 w 7"/>
                  <a:gd name="T1" fmla="*/ 15 h 6"/>
                  <a:gd name="T2" fmla="*/ 14 w 7"/>
                  <a:gd name="T3" fmla="*/ 15 h 6"/>
                  <a:gd name="T4" fmla="*/ 16 w 7"/>
                  <a:gd name="T5" fmla="*/ 0 h 6"/>
                  <a:gd name="T6" fmla="*/ 0 w 7"/>
                  <a:gd name="T7" fmla="*/ 0 h 6"/>
                  <a:gd name="T8" fmla="*/ 5 w 7"/>
                  <a:gd name="T9" fmla="*/ 15 h 6"/>
                  <a:gd name="T10" fmla="*/ 14 w 7"/>
                  <a:gd name="T11" fmla="*/ 15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6"/>
                  <a:gd name="T20" fmla="*/ 7 w 7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6">
                    <a:moveTo>
                      <a:pt x="6" y="6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0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4" y="5"/>
                      <a:pt x="6" y="6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319" name="Freeform 2429"/>
              <p:cNvSpPr>
                <a:spLocks noChangeArrowheads="1"/>
              </p:cNvSpPr>
              <p:nvPr/>
            </p:nvSpPr>
            <p:spPr bwMode="auto">
              <a:xfrm>
                <a:off x="849" y="220"/>
                <a:ext cx="67" cy="45"/>
              </a:xfrm>
              <a:custGeom>
                <a:avLst/>
                <a:gdLst>
                  <a:gd name="T0" fmla="*/ 43 w 28"/>
                  <a:gd name="T1" fmla="*/ 45 h 19"/>
                  <a:gd name="T2" fmla="*/ 0 w 28"/>
                  <a:gd name="T3" fmla="*/ 43 h 19"/>
                  <a:gd name="T4" fmla="*/ 45 w 28"/>
                  <a:gd name="T5" fmla="*/ 0 h 19"/>
                  <a:gd name="T6" fmla="*/ 67 w 28"/>
                  <a:gd name="T7" fmla="*/ 7 h 19"/>
                  <a:gd name="T8" fmla="*/ 43 w 28"/>
                  <a:gd name="T9" fmla="*/ 45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19"/>
                  <a:gd name="T17" fmla="*/ 28 w 28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19">
                    <a:moveTo>
                      <a:pt x="18" y="19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7"/>
                      <a:pt x="9" y="0"/>
                      <a:pt x="19" y="0"/>
                    </a:cubicBezTo>
                    <a:cubicBezTo>
                      <a:pt x="22" y="1"/>
                      <a:pt x="25" y="1"/>
                      <a:pt x="28" y="3"/>
                    </a:cubicBezTo>
                    <a:lnTo>
                      <a:pt x="18" y="19"/>
                    </a:lnTo>
                    <a:close/>
                  </a:path>
                </a:pathLst>
              </a:custGeom>
              <a:solidFill>
                <a:srgbClr val="7A42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4373" name="Group 2631"/>
            <p:cNvGrpSpPr>
              <a:grpSpLocks/>
            </p:cNvGrpSpPr>
            <p:nvPr/>
          </p:nvGrpSpPr>
          <p:grpSpPr bwMode="auto">
            <a:xfrm>
              <a:off x="556" y="926"/>
              <a:ext cx="3003" cy="2448"/>
              <a:chOff x="0" y="0"/>
              <a:chExt cx="3003" cy="2448"/>
            </a:xfrm>
          </p:grpSpPr>
          <p:sp>
            <p:nvSpPr>
              <p:cNvPr id="14920" name="Freeform 2431"/>
              <p:cNvSpPr>
                <a:spLocks noChangeArrowheads="1"/>
              </p:cNvSpPr>
              <p:nvPr/>
            </p:nvSpPr>
            <p:spPr bwMode="auto">
              <a:xfrm>
                <a:off x="537" y="342"/>
                <a:ext cx="64" cy="49"/>
              </a:xfrm>
              <a:custGeom>
                <a:avLst/>
                <a:gdLst>
                  <a:gd name="T0" fmla="*/ 45 w 27"/>
                  <a:gd name="T1" fmla="*/ 2 h 21"/>
                  <a:gd name="T2" fmla="*/ 64 w 27"/>
                  <a:gd name="T3" fmla="*/ 40 h 21"/>
                  <a:gd name="T4" fmla="*/ 7 w 27"/>
                  <a:gd name="T5" fmla="*/ 21 h 21"/>
                  <a:gd name="T6" fmla="*/ 2 w 27"/>
                  <a:gd name="T7" fmla="*/ 0 h 21"/>
                  <a:gd name="T8" fmla="*/ 45 w 27"/>
                  <a:gd name="T9" fmla="*/ 2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1"/>
                  <a:gd name="T17" fmla="*/ 27 w 2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1">
                    <a:moveTo>
                      <a:pt x="19" y="1"/>
                    </a:moveTo>
                    <a:cubicBezTo>
                      <a:pt x="27" y="17"/>
                      <a:pt x="27" y="17"/>
                      <a:pt x="27" y="17"/>
                    </a:cubicBezTo>
                    <a:cubicBezTo>
                      <a:pt x="18" y="21"/>
                      <a:pt x="7" y="18"/>
                      <a:pt x="3" y="9"/>
                    </a:cubicBezTo>
                    <a:cubicBezTo>
                      <a:pt x="1" y="6"/>
                      <a:pt x="0" y="3"/>
                      <a:pt x="1" y="0"/>
                    </a:cubicBezTo>
                    <a:lnTo>
                      <a:pt x="19" y="1"/>
                    </a:lnTo>
                    <a:close/>
                  </a:path>
                </a:pathLst>
              </a:custGeom>
              <a:solidFill>
                <a:srgbClr val="CCA1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21" name="Freeform 2432"/>
              <p:cNvSpPr>
                <a:spLocks noChangeArrowheads="1"/>
              </p:cNvSpPr>
              <p:nvPr/>
            </p:nvSpPr>
            <p:spPr bwMode="auto">
              <a:xfrm>
                <a:off x="596" y="306"/>
                <a:ext cx="36" cy="76"/>
              </a:xfrm>
              <a:custGeom>
                <a:avLst/>
                <a:gdLst>
                  <a:gd name="T0" fmla="*/ 10 w 15"/>
                  <a:gd name="T1" fmla="*/ 0 h 32"/>
                  <a:gd name="T2" fmla="*/ 5 w 15"/>
                  <a:gd name="T3" fmla="*/ 10 h 32"/>
                  <a:gd name="T4" fmla="*/ 14 w 15"/>
                  <a:gd name="T5" fmla="*/ 55 h 32"/>
                  <a:gd name="T6" fmla="*/ 0 w 15"/>
                  <a:gd name="T7" fmla="*/ 66 h 32"/>
                  <a:gd name="T8" fmla="*/ 5 w 15"/>
                  <a:gd name="T9" fmla="*/ 76 h 32"/>
                  <a:gd name="T10" fmla="*/ 22 w 15"/>
                  <a:gd name="T11" fmla="*/ 62 h 32"/>
                  <a:gd name="T12" fmla="*/ 10 w 15"/>
                  <a:gd name="T13" fmla="*/ 0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"/>
                  <a:gd name="T22" fmla="*/ 0 h 32"/>
                  <a:gd name="T23" fmla="*/ 15 w 15"/>
                  <a:gd name="T24" fmla="*/ 32 h 3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" h="32">
                    <a:moveTo>
                      <a:pt x="4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8" y="8"/>
                      <a:pt x="10" y="17"/>
                      <a:pt x="6" y="23"/>
                    </a:cubicBezTo>
                    <a:cubicBezTo>
                      <a:pt x="4" y="26"/>
                      <a:pt x="3" y="27"/>
                      <a:pt x="0" y="28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5" y="30"/>
                      <a:pt x="7" y="28"/>
                      <a:pt x="9" y="26"/>
                    </a:cubicBezTo>
                    <a:cubicBezTo>
                      <a:pt x="15" y="17"/>
                      <a:pt x="12" y="6"/>
                      <a:pt x="4" y="0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22" name="Freeform 2433"/>
              <p:cNvSpPr>
                <a:spLocks noChangeArrowheads="1"/>
              </p:cNvSpPr>
              <p:nvPr/>
            </p:nvSpPr>
            <p:spPr bwMode="auto">
              <a:xfrm>
                <a:off x="568" y="330"/>
                <a:ext cx="26" cy="26"/>
              </a:xfrm>
              <a:custGeom>
                <a:avLst/>
                <a:gdLst>
                  <a:gd name="T0" fmla="*/ 24 w 11"/>
                  <a:gd name="T1" fmla="*/ 19 h 11"/>
                  <a:gd name="T2" fmla="*/ 7 w 11"/>
                  <a:gd name="T3" fmla="*/ 24 h 11"/>
                  <a:gd name="T4" fmla="*/ 5 w 11"/>
                  <a:gd name="T5" fmla="*/ 7 h 11"/>
                  <a:gd name="T6" fmla="*/ 21 w 11"/>
                  <a:gd name="T7" fmla="*/ 2 h 11"/>
                  <a:gd name="T8" fmla="*/ 24 w 11"/>
                  <a:gd name="T9" fmla="*/ 19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11"/>
                  <a:gd name="T17" fmla="*/ 11 w 1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11">
                    <a:moveTo>
                      <a:pt x="10" y="8"/>
                    </a:moveTo>
                    <a:cubicBezTo>
                      <a:pt x="8" y="10"/>
                      <a:pt x="5" y="11"/>
                      <a:pt x="3" y="10"/>
                    </a:cubicBezTo>
                    <a:cubicBezTo>
                      <a:pt x="1" y="8"/>
                      <a:pt x="0" y="5"/>
                      <a:pt x="2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11" y="3"/>
                      <a:pt x="11" y="6"/>
                      <a:pt x="10" y="8"/>
                    </a:cubicBezTo>
                    <a:close/>
                  </a:path>
                </a:pathLst>
              </a:custGeom>
              <a:solidFill>
                <a:srgbClr val="F36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23" name="Freeform 2434"/>
              <p:cNvSpPr>
                <a:spLocks noChangeArrowheads="1"/>
              </p:cNvSpPr>
              <p:nvPr/>
            </p:nvSpPr>
            <p:spPr bwMode="auto">
              <a:xfrm>
                <a:off x="572" y="334"/>
                <a:ext cx="10" cy="12"/>
              </a:xfrm>
              <a:custGeom>
                <a:avLst/>
                <a:gdLst>
                  <a:gd name="T0" fmla="*/ 7 w 4"/>
                  <a:gd name="T1" fmla="*/ 2 h 5"/>
                  <a:gd name="T2" fmla="*/ 7 w 4"/>
                  <a:gd name="T3" fmla="*/ 2 h 5"/>
                  <a:gd name="T4" fmla="*/ 5 w 4"/>
                  <a:gd name="T5" fmla="*/ 2 h 5"/>
                  <a:gd name="T6" fmla="*/ 5 w 4"/>
                  <a:gd name="T7" fmla="*/ 2 h 5"/>
                  <a:gd name="T8" fmla="*/ 5 w 4"/>
                  <a:gd name="T9" fmla="*/ 2 h 5"/>
                  <a:gd name="T10" fmla="*/ 5 w 4"/>
                  <a:gd name="T11" fmla="*/ 2 h 5"/>
                  <a:gd name="T12" fmla="*/ 7 w 4"/>
                  <a:gd name="T13" fmla="*/ 0 h 5"/>
                  <a:gd name="T14" fmla="*/ 10 w 4"/>
                  <a:gd name="T15" fmla="*/ 5 h 5"/>
                  <a:gd name="T16" fmla="*/ 10 w 4"/>
                  <a:gd name="T17" fmla="*/ 5 h 5"/>
                  <a:gd name="T18" fmla="*/ 7 w 4"/>
                  <a:gd name="T19" fmla="*/ 7 h 5"/>
                  <a:gd name="T20" fmla="*/ 7 w 4"/>
                  <a:gd name="T21" fmla="*/ 10 h 5"/>
                  <a:gd name="T22" fmla="*/ 5 w 4"/>
                  <a:gd name="T23" fmla="*/ 10 h 5"/>
                  <a:gd name="T24" fmla="*/ 3 w 4"/>
                  <a:gd name="T25" fmla="*/ 10 h 5"/>
                  <a:gd name="T26" fmla="*/ 0 w 4"/>
                  <a:gd name="T27" fmla="*/ 7 h 5"/>
                  <a:gd name="T28" fmla="*/ 3 w 4"/>
                  <a:gd name="T29" fmla="*/ 5 h 5"/>
                  <a:gd name="T30" fmla="*/ 3 w 4"/>
                  <a:gd name="T31" fmla="*/ 7 h 5"/>
                  <a:gd name="T32" fmla="*/ 3 w 4"/>
                  <a:gd name="T33" fmla="*/ 7 h 5"/>
                  <a:gd name="T34" fmla="*/ 3 w 4"/>
                  <a:gd name="T35" fmla="*/ 10 h 5"/>
                  <a:gd name="T36" fmla="*/ 5 w 4"/>
                  <a:gd name="T37" fmla="*/ 10 h 5"/>
                  <a:gd name="T38" fmla="*/ 5 w 4"/>
                  <a:gd name="T39" fmla="*/ 7 h 5"/>
                  <a:gd name="T40" fmla="*/ 5 w 4"/>
                  <a:gd name="T41" fmla="*/ 5 h 5"/>
                  <a:gd name="T42" fmla="*/ 5 w 4"/>
                  <a:gd name="T43" fmla="*/ 5 h 5"/>
                  <a:gd name="T44" fmla="*/ 5 w 4"/>
                  <a:gd name="T45" fmla="*/ 5 h 5"/>
                  <a:gd name="T46" fmla="*/ 5 w 4"/>
                  <a:gd name="T47" fmla="*/ 5 h 5"/>
                  <a:gd name="T48" fmla="*/ 7 w 4"/>
                  <a:gd name="T49" fmla="*/ 5 h 5"/>
                  <a:gd name="T50" fmla="*/ 7 w 4"/>
                  <a:gd name="T51" fmla="*/ 2 h 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"/>
                  <a:gd name="T79" fmla="*/ 0 h 5"/>
                  <a:gd name="T80" fmla="*/ 4 w 4"/>
                  <a:gd name="T81" fmla="*/ 5 h 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" h="5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24" name="Freeform 2435"/>
              <p:cNvSpPr>
                <a:spLocks noEditPoints="1" noChangeArrowheads="1"/>
              </p:cNvSpPr>
              <p:nvPr/>
            </p:nvSpPr>
            <p:spPr bwMode="auto">
              <a:xfrm>
                <a:off x="580" y="337"/>
                <a:ext cx="9" cy="14"/>
              </a:xfrm>
              <a:custGeom>
                <a:avLst/>
                <a:gdLst>
                  <a:gd name="T0" fmla="*/ 2 w 4"/>
                  <a:gd name="T1" fmla="*/ 2 h 6"/>
                  <a:gd name="T2" fmla="*/ 5 w 4"/>
                  <a:gd name="T3" fmla="*/ 2 h 6"/>
                  <a:gd name="T4" fmla="*/ 5 w 4"/>
                  <a:gd name="T5" fmla="*/ 5 h 6"/>
                  <a:gd name="T6" fmla="*/ 5 w 4"/>
                  <a:gd name="T7" fmla="*/ 7 h 6"/>
                  <a:gd name="T8" fmla="*/ 2 w 4"/>
                  <a:gd name="T9" fmla="*/ 7 h 6"/>
                  <a:gd name="T10" fmla="*/ 0 w 4"/>
                  <a:gd name="T11" fmla="*/ 5 h 6"/>
                  <a:gd name="T12" fmla="*/ 2 w 4"/>
                  <a:gd name="T13" fmla="*/ 2 h 6"/>
                  <a:gd name="T14" fmla="*/ 2 w 4"/>
                  <a:gd name="T15" fmla="*/ 5 h 6"/>
                  <a:gd name="T16" fmla="*/ 2 w 4"/>
                  <a:gd name="T17" fmla="*/ 7 h 6"/>
                  <a:gd name="T18" fmla="*/ 2 w 4"/>
                  <a:gd name="T19" fmla="*/ 7 h 6"/>
                  <a:gd name="T20" fmla="*/ 5 w 4"/>
                  <a:gd name="T21" fmla="*/ 2 h 6"/>
                  <a:gd name="T22" fmla="*/ 5 w 4"/>
                  <a:gd name="T23" fmla="*/ 2 h 6"/>
                  <a:gd name="T24" fmla="*/ 5 w 4"/>
                  <a:gd name="T25" fmla="*/ 2 h 6"/>
                  <a:gd name="T26" fmla="*/ 2 w 4"/>
                  <a:gd name="T27" fmla="*/ 5 h 6"/>
                  <a:gd name="T28" fmla="*/ 9 w 4"/>
                  <a:gd name="T29" fmla="*/ 5 h 6"/>
                  <a:gd name="T30" fmla="*/ 9 w 4"/>
                  <a:gd name="T31" fmla="*/ 5 h 6"/>
                  <a:gd name="T32" fmla="*/ 0 w 4"/>
                  <a:gd name="T33" fmla="*/ 12 h 6"/>
                  <a:gd name="T34" fmla="*/ 0 w 4"/>
                  <a:gd name="T35" fmla="*/ 12 h 6"/>
                  <a:gd name="T36" fmla="*/ 9 w 4"/>
                  <a:gd name="T37" fmla="*/ 5 h 6"/>
                  <a:gd name="T38" fmla="*/ 5 w 4"/>
                  <a:gd name="T39" fmla="*/ 9 h 6"/>
                  <a:gd name="T40" fmla="*/ 7 w 4"/>
                  <a:gd name="T41" fmla="*/ 7 h 6"/>
                  <a:gd name="T42" fmla="*/ 7 w 4"/>
                  <a:gd name="T43" fmla="*/ 9 h 6"/>
                  <a:gd name="T44" fmla="*/ 7 w 4"/>
                  <a:gd name="T45" fmla="*/ 14 h 6"/>
                  <a:gd name="T46" fmla="*/ 5 w 4"/>
                  <a:gd name="T47" fmla="*/ 14 h 6"/>
                  <a:gd name="T48" fmla="*/ 2 w 4"/>
                  <a:gd name="T49" fmla="*/ 12 h 6"/>
                  <a:gd name="T50" fmla="*/ 5 w 4"/>
                  <a:gd name="T51" fmla="*/ 9 h 6"/>
                  <a:gd name="T52" fmla="*/ 5 w 4"/>
                  <a:gd name="T53" fmla="*/ 12 h 6"/>
                  <a:gd name="T54" fmla="*/ 5 w 4"/>
                  <a:gd name="T55" fmla="*/ 12 h 6"/>
                  <a:gd name="T56" fmla="*/ 5 w 4"/>
                  <a:gd name="T57" fmla="*/ 12 h 6"/>
                  <a:gd name="T58" fmla="*/ 7 w 4"/>
                  <a:gd name="T59" fmla="*/ 9 h 6"/>
                  <a:gd name="T60" fmla="*/ 7 w 4"/>
                  <a:gd name="T61" fmla="*/ 9 h 6"/>
                  <a:gd name="T62" fmla="*/ 7 w 4"/>
                  <a:gd name="T63" fmla="*/ 9 h 6"/>
                  <a:gd name="T64" fmla="*/ 5 w 4"/>
                  <a:gd name="T65" fmla="*/ 12 h 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"/>
                  <a:gd name="T100" fmla="*/ 0 h 6"/>
                  <a:gd name="T101" fmla="*/ 4 w 4"/>
                  <a:gd name="T102" fmla="*/ 6 h 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" h="6">
                    <a:moveTo>
                      <a:pt x="1" y="1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lnTo>
                      <a:pt x="1" y="1"/>
                    </a:lnTo>
                    <a:close/>
                    <a:moveTo>
                      <a:pt x="1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2"/>
                    </a:lnTo>
                    <a:close/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4" y="2"/>
                    </a:lnTo>
                    <a:close/>
                    <a:moveTo>
                      <a:pt x="2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5"/>
                      <a:pt x="1" y="5"/>
                    </a:cubicBezTo>
                    <a:lnTo>
                      <a:pt x="2" y="4"/>
                    </a:lnTo>
                    <a:close/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25" name="Freeform 2436"/>
              <p:cNvSpPr>
                <a:spLocks noEditPoints="1" noChangeArrowheads="1"/>
              </p:cNvSpPr>
              <p:nvPr/>
            </p:nvSpPr>
            <p:spPr bwMode="auto">
              <a:xfrm>
                <a:off x="544" y="342"/>
                <a:ext cx="5" cy="2"/>
              </a:xfrm>
              <a:custGeom>
                <a:avLst/>
                <a:gdLst>
                  <a:gd name="T0" fmla="*/ 2 w 5"/>
                  <a:gd name="T1" fmla="*/ 0 h 2"/>
                  <a:gd name="T2" fmla="*/ 5 w 5"/>
                  <a:gd name="T3" fmla="*/ 2 h 2"/>
                  <a:gd name="T4" fmla="*/ 2 w 5"/>
                  <a:gd name="T5" fmla="*/ 2 h 2"/>
                  <a:gd name="T6" fmla="*/ 2 w 5"/>
                  <a:gd name="T7" fmla="*/ 2 h 2"/>
                  <a:gd name="T8" fmla="*/ 0 w 5"/>
                  <a:gd name="T9" fmla="*/ 2 h 2"/>
                  <a:gd name="T10" fmla="*/ 0 w 5"/>
                  <a:gd name="T11" fmla="*/ 2 h 2"/>
                  <a:gd name="T12" fmla="*/ 0 w 5"/>
                  <a:gd name="T13" fmla="*/ 2 h 2"/>
                  <a:gd name="T14" fmla="*/ 0 w 5"/>
                  <a:gd name="T15" fmla="*/ 2 h 2"/>
                  <a:gd name="T16" fmla="*/ 0 w 5"/>
                  <a:gd name="T17" fmla="*/ 2 h 2"/>
                  <a:gd name="T18" fmla="*/ 0 w 5"/>
                  <a:gd name="T19" fmla="*/ 2 h 2"/>
                  <a:gd name="T20" fmla="*/ 0 w 5"/>
                  <a:gd name="T21" fmla="*/ 2 h 2"/>
                  <a:gd name="T22" fmla="*/ 2 w 5"/>
                  <a:gd name="T23" fmla="*/ 0 h 2"/>
                  <a:gd name="T24" fmla="*/ 2 w 5"/>
                  <a:gd name="T25" fmla="*/ 0 h 2"/>
                  <a:gd name="T26" fmla="*/ 2 w 5"/>
                  <a:gd name="T27" fmla="*/ 2 h 2"/>
                  <a:gd name="T28" fmla="*/ 0 w 5"/>
                  <a:gd name="T29" fmla="*/ 2 h 2"/>
                  <a:gd name="T30" fmla="*/ 2 w 5"/>
                  <a:gd name="T31" fmla="*/ 2 h 2"/>
                  <a:gd name="T32" fmla="*/ 2 w 5"/>
                  <a:gd name="T33" fmla="*/ 2 h 2"/>
                  <a:gd name="T34" fmla="*/ 5 w 5"/>
                  <a:gd name="T35" fmla="*/ 2 h 2"/>
                  <a:gd name="T36" fmla="*/ 2 w 5"/>
                  <a:gd name="T37" fmla="*/ 2 h 2"/>
                  <a:gd name="T38" fmla="*/ 2 w 5"/>
                  <a:gd name="T39" fmla="*/ 2 h 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5"/>
                  <a:gd name="T61" fmla="*/ 0 h 2"/>
                  <a:gd name="T62" fmla="*/ 5 w 5"/>
                  <a:gd name="T63" fmla="*/ 2 h 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5" h="2">
                    <a:moveTo>
                      <a:pt x="2" y="0"/>
                    </a:moveTo>
                    <a:lnTo>
                      <a:pt x="5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  <a:moveTo>
                      <a:pt x="2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26" name="Freeform 2437"/>
              <p:cNvSpPr>
                <a:spLocks noChangeArrowheads="1"/>
              </p:cNvSpPr>
              <p:nvPr/>
            </p:nvSpPr>
            <p:spPr bwMode="auto">
              <a:xfrm>
                <a:off x="544" y="344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2 w 5"/>
                  <a:gd name="T3" fmla="*/ 2 h 2"/>
                  <a:gd name="T4" fmla="*/ 0 w 5"/>
                  <a:gd name="T5" fmla="*/ 2 h 2"/>
                  <a:gd name="T6" fmla="*/ 2 w 5"/>
                  <a:gd name="T7" fmla="*/ 2 h 2"/>
                  <a:gd name="T8" fmla="*/ 5 w 5"/>
                  <a:gd name="T9" fmla="*/ 2 h 2"/>
                  <a:gd name="T10" fmla="*/ 5 w 5"/>
                  <a:gd name="T11" fmla="*/ 2 h 2"/>
                  <a:gd name="T12" fmla="*/ 2 w 5"/>
                  <a:gd name="T13" fmla="*/ 2 h 2"/>
                  <a:gd name="T14" fmla="*/ 0 w 5"/>
                  <a:gd name="T15" fmla="*/ 2 h 2"/>
                  <a:gd name="T16" fmla="*/ 2 w 5"/>
                  <a:gd name="T17" fmla="*/ 0 h 2"/>
                  <a:gd name="T18" fmla="*/ 5 w 5"/>
                  <a:gd name="T19" fmla="*/ 0 h 2"/>
                  <a:gd name="T20" fmla="*/ 5 w 5"/>
                  <a:gd name="T21" fmla="*/ 2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"/>
                  <a:gd name="T34" fmla="*/ 0 h 2"/>
                  <a:gd name="T35" fmla="*/ 5 w 5"/>
                  <a:gd name="T36" fmla="*/ 2 h 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" h="2">
                    <a:moveTo>
                      <a:pt x="5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27" name="Freeform 2438"/>
              <p:cNvSpPr>
                <a:spLocks noEditPoints="1" noChangeArrowheads="1"/>
              </p:cNvSpPr>
              <p:nvPr/>
            </p:nvSpPr>
            <p:spPr bwMode="auto">
              <a:xfrm>
                <a:off x="544" y="349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2 w 5"/>
                  <a:gd name="T5" fmla="*/ 0 h 1"/>
                  <a:gd name="T6" fmla="*/ 2 w 5"/>
                  <a:gd name="T7" fmla="*/ 0 h 1"/>
                  <a:gd name="T8" fmla="*/ 0 w 5"/>
                  <a:gd name="T9" fmla="*/ 0 h 1"/>
                  <a:gd name="T10" fmla="*/ 0 w 5"/>
                  <a:gd name="T11" fmla="*/ 0 h 1"/>
                  <a:gd name="T12" fmla="*/ 5 w 5"/>
                  <a:gd name="T13" fmla="*/ 0 h 1"/>
                  <a:gd name="T14" fmla="*/ 5 w 5"/>
                  <a:gd name="T15" fmla="*/ 0 h 1"/>
                  <a:gd name="T16" fmla="*/ 0 w 5"/>
                  <a:gd name="T17" fmla="*/ 0 h 1"/>
                  <a:gd name="T18" fmla="*/ 2 w 5"/>
                  <a:gd name="T19" fmla="*/ 0 h 1"/>
                  <a:gd name="T20" fmla="*/ 2 w 5"/>
                  <a:gd name="T21" fmla="*/ 0 h 1"/>
                  <a:gd name="T22" fmla="*/ 5 w 5"/>
                  <a:gd name="T23" fmla="*/ 0 h 1"/>
                  <a:gd name="T24" fmla="*/ 2 w 5"/>
                  <a:gd name="T25" fmla="*/ 0 h 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"/>
                  <a:gd name="T40" fmla="*/ 0 h 1"/>
                  <a:gd name="T41" fmla="*/ 5 w 5"/>
                  <a:gd name="T42" fmla="*/ 1 h 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28" name="Freeform 2439"/>
              <p:cNvSpPr>
                <a:spLocks noChangeArrowheads="1"/>
              </p:cNvSpPr>
              <p:nvPr/>
            </p:nvSpPr>
            <p:spPr bwMode="auto">
              <a:xfrm>
                <a:off x="546" y="349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0 w 3"/>
                  <a:gd name="T11" fmla="*/ 2 h 2"/>
                  <a:gd name="T12" fmla="*/ 0 w 3"/>
                  <a:gd name="T13" fmla="*/ 2 h 2"/>
                  <a:gd name="T14" fmla="*/ 0 w 3"/>
                  <a:gd name="T15" fmla="*/ 2 h 2"/>
                  <a:gd name="T16" fmla="*/ 3 w 3"/>
                  <a:gd name="T17" fmla="*/ 0 h 2"/>
                  <a:gd name="T18" fmla="*/ 3 w 3"/>
                  <a:gd name="T19" fmla="*/ 2 h 2"/>
                  <a:gd name="T20" fmla="*/ 3 w 3"/>
                  <a:gd name="T21" fmla="*/ 2 h 2"/>
                  <a:gd name="T22" fmla="*/ 3 w 3"/>
                  <a:gd name="T23" fmla="*/ 2 h 2"/>
                  <a:gd name="T24" fmla="*/ 0 w 3"/>
                  <a:gd name="T25" fmla="*/ 2 h 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2"/>
                  <a:gd name="T41" fmla="*/ 3 w 3"/>
                  <a:gd name="T42" fmla="*/ 2 h 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29" name="Freeform 2440"/>
              <p:cNvSpPr>
                <a:spLocks noEditPoints="1" noChangeArrowheads="1"/>
              </p:cNvSpPr>
              <p:nvPr/>
            </p:nvSpPr>
            <p:spPr bwMode="auto">
              <a:xfrm>
                <a:off x="546" y="353"/>
                <a:ext cx="5" cy="3"/>
              </a:xfrm>
              <a:custGeom>
                <a:avLst/>
                <a:gdLst>
                  <a:gd name="T0" fmla="*/ 0 w 5"/>
                  <a:gd name="T1" fmla="*/ 3 h 3"/>
                  <a:gd name="T2" fmla="*/ 0 w 5"/>
                  <a:gd name="T3" fmla="*/ 3 h 3"/>
                  <a:gd name="T4" fmla="*/ 0 w 5"/>
                  <a:gd name="T5" fmla="*/ 3 h 3"/>
                  <a:gd name="T6" fmla="*/ 0 w 5"/>
                  <a:gd name="T7" fmla="*/ 0 h 3"/>
                  <a:gd name="T8" fmla="*/ 0 w 5"/>
                  <a:gd name="T9" fmla="*/ 3 h 3"/>
                  <a:gd name="T10" fmla="*/ 0 w 5"/>
                  <a:gd name="T11" fmla="*/ 0 h 3"/>
                  <a:gd name="T12" fmla="*/ 3 w 5"/>
                  <a:gd name="T13" fmla="*/ 0 h 3"/>
                  <a:gd name="T14" fmla="*/ 5 w 5"/>
                  <a:gd name="T15" fmla="*/ 0 h 3"/>
                  <a:gd name="T16" fmla="*/ 0 w 5"/>
                  <a:gd name="T17" fmla="*/ 3 h 3"/>
                  <a:gd name="T18" fmla="*/ 3 w 5"/>
                  <a:gd name="T19" fmla="*/ 0 h 3"/>
                  <a:gd name="T20" fmla="*/ 3 w 5"/>
                  <a:gd name="T21" fmla="*/ 3 h 3"/>
                  <a:gd name="T22" fmla="*/ 3 w 5"/>
                  <a:gd name="T23" fmla="*/ 0 h 3"/>
                  <a:gd name="T24" fmla="*/ 3 w 5"/>
                  <a:gd name="T25" fmla="*/ 0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"/>
                  <a:gd name="T40" fmla="*/ 0 h 3"/>
                  <a:gd name="T41" fmla="*/ 5 w 5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0" y="3"/>
                    </a:lnTo>
                    <a:close/>
                    <a:moveTo>
                      <a:pt x="3" y="0"/>
                    </a:move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30" name="Freeform 2441"/>
              <p:cNvSpPr>
                <a:spLocks noEditPoints="1" noChangeArrowheads="1"/>
              </p:cNvSpPr>
              <p:nvPr/>
            </p:nvSpPr>
            <p:spPr bwMode="auto">
              <a:xfrm>
                <a:off x="546" y="356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3 w 5"/>
                  <a:gd name="T5" fmla="*/ 2 h 2"/>
                  <a:gd name="T6" fmla="*/ 3 w 5"/>
                  <a:gd name="T7" fmla="*/ 2 h 2"/>
                  <a:gd name="T8" fmla="*/ 3 w 5"/>
                  <a:gd name="T9" fmla="*/ 2 h 2"/>
                  <a:gd name="T10" fmla="*/ 3 w 5"/>
                  <a:gd name="T11" fmla="*/ 2 h 2"/>
                  <a:gd name="T12" fmla="*/ 0 w 5"/>
                  <a:gd name="T13" fmla="*/ 0 h 2"/>
                  <a:gd name="T14" fmla="*/ 5 w 5"/>
                  <a:gd name="T15" fmla="*/ 0 h 2"/>
                  <a:gd name="T16" fmla="*/ 5 w 5"/>
                  <a:gd name="T17" fmla="*/ 0 h 2"/>
                  <a:gd name="T18" fmla="*/ 5 w 5"/>
                  <a:gd name="T19" fmla="*/ 2 h 2"/>
                  <a:gd name="T20" fmla="*/ 3 w 5"/>
                  <a:gd name="T21" fmla="*/ 0 h 2"/>
                  <a:gd name="T22" fmla="*/ 3 w 5"/>
                  <a:gd name="T23" fmla="*/ 2 h 2"/>
                  <a:gd name="T24" fmla="*/ 3 w 5"/>
                  <a:gd name="T25" fmla="*/ 2 h 2"/>
                  <a:gd name="T26" fmla="*/ 3 w 5"/>
                  <a:gd name="T27" fmla="*/ 2 h 2"/>
                  <a:gd name="T28" fmla="*/ 3 w 5"/>
                  <a:gd name="T29" fmla="*/ 2 h 2"/>
                  <a:gd name="T30" fmla="*/ 3 w 5"/>
                  <a:gd name="T31" fmla="*/ 2 h 2"/>
                  <a:gd name="T32" fmla="*/ 3 w 5"/>
                  <a:gd name="T33" fmla="*/ 0 h 2"/>
                  <a:gd name="T34" fmla="*/ 5 w 5"/>
                  <a:gd name="T35" fmla="*/ 0 h 2"/>
                  <a:gd name="T36" fmla="*/ 3 w 5"/>
                  <a:gd name="T37" fmla="*/ 0 h 2"/>
                  <a:gd name="T38" fmla="*/ 3 w 5"/>
                  <a:gd name="T39" fmla="*/ 0 h 2"/>
                  <a:gd name="T40" fmla="*/ 5 w 5"/>
                  <a:gd name="T41" fmla="*/ 0 h 2"/>
                  <a:gd name="T42" fmla="*/ 5 w 5"/>
                  <a:gd name="T43" fmla="*/ 0 h 2"/>
                  <a:gd name="T44" fmla="*/ 5 w 5"/>
                  <a:gd name="T45" fmla="*/ 0 h 2"/>
                  <a:gd name="T46" fmla="*/ 5 w 5"/>
                  <a:gd name="T47" fmla="*/ 0 h 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5"/>
                  <a:gd name="T73" fmla="*/ 0 h 2"/>
                  <a:gd name="T74" fmla="*/ 5 w 5"/>
                  <a:gd name="T75" fmla="*/ 2 h 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2"/>
                    </a:lnTo>
                    <a:close/>
                    <a:moveTo>
                      <a:pt x="3" y="0"/>
                    </a:moveTo>
                    <a:lnTo>
                      <a:pt x="3" y="2"/>
                    </a:lnTo>
                    <a:lnTo>
                      <a:pt x="3" y="0"/>
                    </a:lnTo>
                    <a:close/>
                    <a:moveTo>
                      <a:pt x="5" y="0"/>
                    </a:move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31" name="Freeform 2442"/>
              <p:cNvSpPr>
                <a:spLocks noChangeArrowheads="1"/>
              </p:cNvSpPr>
              <p:nvPr/>
            </p:nvSpPr>
            <p:spPr bwMode="auto">
              <a:xfrm>
                <a:off x="549" y="358"/>
                <a:ext cx="5" cy="3"/>
              </a:xfrm>
              <a:custGeom>
                <a:avLst/>
                <a:gdLst>
                  <a:gd name="T0" fmla="*/ 2 w 5"/>
                  <a:gd name="T1" fmla="*/ 0 h 3"/>
                  <a:gd name="T2" fmla="*/ 5 w 5"/>
                  <a:gd name="T3" fmla="*/ 3 h 3"/>
                  <a:gd name="T4" fmla="*/ 0 w 5"/>
                  <a:gd name="T5" fmla="*/ 3 h 3"/>
                  <a:gd name="T6" fmla="*/ 0 w 5"/>
                  <a:gd name="T7" fmla="*/ 3 h 3"/>
                  <a:gd name="T8" fmla="*/ 2 w 5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2" y="0"/>
                    </a:moveTo>
                    <a:lnTo>
                      <a:pt x="5" y="3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32" name="Freeform 2443"/>
              <p:cNvSpPr>
                <a:spLocks noChangeArrowheads="1"/>
              </p:cNvSpPr>
              <p:nvPr/>
            </p:nvSpPr>
            <p:spPr bwMode="auto">
              <a:xfrm>
                <a:off x="549" y="361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5 w 5"/>
                  <a:gd name="T3" fmla="*/ 0 h 2"/>
                  <a:gd name="T4" fmla="*/ 2 w 5"/>
                  <a:gd name="T5" fmla="*/ 2 h 2"/>
                  <a:gd name="T6" fmla="*/ 2 w 5"/>
                  <a:gd name="T7" fmla="*/ 2 h 2"/>
                  <a:gd name="T8" fmla="*/ 2 w 5"/>
                  <a:gd name="T9" fmla="*/ 2 h 2"/>
                  <a:gd name="T10" fmla="*/ 0 w 5"/>
                  <a:gd name="T11" fmla="*/ 2 h 2"/>
                  <a:gd name="T12" fmla="*/ 5 w 5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2"/>
                  <a:gd name="T23" fmla="*/ 5 w 5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2">
                    <a:moveTo>
                      <a:pt x="5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33" name="Freeform 2444"/>
              <p:cNvSpPr>
                <a:spLocks noChangeArrowheads="1"/>
              </p:cNvSpPr>
              <p:nvPr/>
            </p:nvSpPr>
            <p:spPr bwMode="auto">
              <a:xfrm>
                <a:off x="551" y="363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  <a:gd name="T8" fmla="*/ 0 w 3"/>
                  <a:gd name="T9" fmla="*/ 2 h 2"/>
                  <a:gd name="T10" fmla="*/ 0 w 3"/>
                  <a:gd name="T11" fmla="*/ 0 h 2"/>
                  <a:gd name="T12" fmla="*/ 3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2"/>
                  <a:gd name="T23" fmla="*/ 3 w 3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34" name="Freeform 2445"/>
              <p:cNvSpPr>
                <a:spLocks noEditPoints="1" noChangeArrowheads="1"/>
              </p:cNvSpPr>
              <p:nvPr/>
            </p:nvSpPr>
            <p:spPr bwMode="auto">
              <a:xfrm>
                <a:off x="554" y="365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2 w 2"/>
                  <a:gd name="T5" fmla="*/ 0 h 3"/>
                  <a:gd name="T6" fmla="*/ 0 w 2"/>
                  <a:gd name="T7" fmla="*/ 3 h 3"/>
                  <a:gd name="T8" fmla="*/ 0 w 2"/>
                  <a:gd name="T9" fmla="*/ 3 h 3"/>
                  <a:gd name="T10" fmla="*/ 0 w 2"/>
                  <a:gd name="T11" fmla="*/ 0 h 3"/>
                  <a:gd name="T12" fmla="*/ 2 w 2"/>
                  <a:gd name="T13" fmla="*/ 0 h 3"/>
                  <a:gd name="T14" fmla="*/ 0 w 2"/>
                  <a:gd name="T15" fmla="*/ 0 h 3"/>
                  <a:gd name="T16" fmla="*/ 0 w 2"/>
                  <a:gd name="T17" fmla="*/ 0 h 3"/>
                  <a:gd name="T18" fmla="*/ 0 w 2"/>
                  <a:gd name="T19" fmla="*/ 0 h 3"/>
                  <a:gd name="T20" fmla="*/ 2 w 2"/>
                  <a:gd name="T21" fmla="*/ 0 h 3"/>
                  <a:gd name="T22" fmla="*/ 2 w 2"/>
                  <a:gd name="T23" fmla="*/ 0 h 3"/>
                  <a:gd name="T24" fmla="*/ 2 w 2"/>
                  <a:gd name="T25" fmla="*/ 0 h 3"/>
                  <a:gd name="T26" fmla="*/ 0 w 2"/>
                  <a:gd name="T27" fmla="*/ 0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"/>
                  <a:gd name="T43" fmla="*/ 0 h 3"/>
                  <a:gd name="T44" fmla="*/ 2 w 2"/>
                  <a:gd name="T45" fmla="*/ 3 h 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35" name="Freeform 2446"/>
              <p:cNvSpPr>
                <a:spLocks noChangeArrowheads="1"/>
              </p:cNvSpPr>
              <p:nvPr/>
            </p:nvSpPr>
            <p:spPr bwMode="auto">
              <a:xfrm>
                <a:off x="556" y="368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36" name="Freeform 2447"/>
              <p:cNvSpPr>
                <a:spLocks noChangeArrowheads="1"/>
              </p:cNvSpPr>
              <p:nvPr/>
            </p:nvSpPr>
            <p:spPr bwMode="auto">
              <a:xfrm>
                <a:off x="556" y="368"/>
                <a:ext cx="5" cy="4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2 h 4"/>
                  <a:gd name="T4" fmla="*/ 0 w 5"/>
                  <a:gd name="T5" fmla="*/ 2 h 4"/>
                  <a:gd name="T6" fmla="*/ 2 w 5"/>
                  <a:gd name="T7" fmla="*/ 0 h 4"/>
                  <a:gd name="T8" fmla="*/ 5 w 5"/>
                  <a:gd name="T9" fmla="*/ 0 h 4"/>
                  <a:gd name="T10" fmla="*/ 2 w 5"/>
                  <a:gd name="T11" fmla="*/ 2 h 4"/>
                  <a:gd name="T12" fmla="*/ 5 w 5"/>
                  <a:gd name="T13" fmla="*/ 0 h 4"/>
                  <a:gd name="T14" fmla="*/ 5 w 5"/>
                  <a:gd name="T15" fmla="*/ 0 h 4"/>
                  <a:gd name="T16" fmla="*/ 2 w 5"/>
                  <a:gd name="T17" fmla="*/ 4 h 4"/>
                  <a:gd name="T18" fmla="*/ 2 w 5"/>
                  <a:gd name="T19" fmla="*/ 2 h 4"/>
                  <a:gd name="T20" fmla="*/ 2 w 5"/>
                  <a:gd name="T21" fmla="*/ 0 h 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"/>
                  <a:gd name="T34" fmla="*/ 0 h 4"/>
                  <a:gd name="T35" fmla="*/ 5 w 5"/>
                  <a:gd name="T36" fmla="*/ 4 h 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" h="4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37" name="Freeform 2448"/>
              <p:cNvSpPr>
                <a:spLocks noChangeArrowheads="1"/>
              </p:cNvSpPr>
              <p:nvPr/>
            </p:nvSpPr>
            <p:spPr bwMode="auto">
              <a:xfrm>
                <a:off x="558" y="370"/>
                <a:ext cx="5" cy="2"/>
              </a:xfrm>
              <a:custGeom>
                <a:avLst/>
                <a:gdLst>
                  <a:gd name="T0" fmla="*/ 3 w 5"/>
                  <a:gd name="T1" fmla="*/ 2 h 2"/>
                  <a:gd name="T2" fmla="*/ 5 w 5"/>
                  <a:gd name="T3" fmla="*/ 0 h 2"/>
                  <a:gd name="T4" fmla="*/ 5 w 5"/>
                  <a:gd name="T5" fmla="*/ 0 h 2"/>
                  <a:gd name="T6" fmla="*/ 3 w 5"/>
                  <a:gd name="T7" fmla="*/ 2 h 2"/>
                  <a:gd name="T8" fmla="*/ 0 w 5"/>
                  <a:gd name="T9" fmla="*/ 2 h 2"/>
                  <a:gd name="T10" fmla="*/ 3 w 5"/>
                  <a:gd name="T11" fmla="*/ 0 h 2"/>
                  <a:gd name="T12" fmla="*/ 3 w 5"/>
                  <a:gd name="T13" fmla="*/ 0 h 2"/>
                  <a:gd name="T14" fmla="*/ 3 w 5"/>
                  <a:gd name="T15" fmla="*/ 2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"/>
                  <a:gd name="T25" fmla="*/ 0 h 2"/>
                  <a:gd name="T26" fmla="*/ 5 w 5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" h="2">
                    <a:moveTo>
                      <a:pt x="3" y="2"/>
                    </a:moveTo>
                    <a:lnTo>
                      <a:pt x="5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38" name="Freeform 2449"/>
              <p:cNvSpPr>
                <a:spLocks noChangeArrowheads="1"/>
              </p:cNvSpPr>
              <p:nvPr/>
            </p:nvSpPr>
            <p:spPr bwMode="auto">
              <a:xfrm>
                <a:off x="561" y="370"/>
                <a:ext cx="4" cy="5"/>
              </a:xfrm>
              <a:custGeom>
                <a:avLst/>
                <a:gdLst>
                  <a:gd name="T0" fmla="*/ 2 w 4"/>
                  <a:gd name="T1" fmla="*/ 2 h 5"/>
                  <a:gd name="T2" fmla="*/ 2 w 4"/>
                  <a:gd name="T3" fmla="*/ 2 h 5"/>
                  <a:gd name="T4" fmla="*/ 2 w 4"/>
                  <a:gd name="T5" fmla="*/ 2 h 5"/>
                  <a:gd name="T6" fmla="*/ 2 w 4"/>
                  <a:gd name="T7" fmla="*/ 2 h 5"/>
                  <a:gd name="T8" fmla="*/ 0 w 4"/>
                  <a:gd name="T9" fmla="*/ 2 h 5"/>
                  <a:gd name="T10" fmla="*/ 2 w 4"/>
                  <a:gd name="T11" fmla="*/ 5 h 5"/>
                  <a:gd name="T12" fmla="*/ 2 w 4"/>
                  <a:gd name="T13" fmla="*/ 5 h 5"/>
                  <a:gd name="T14" fmla="*/ 0 w 4"/>
                  <a:gd name="T15" fmla="*/ 5 h 5"/>
                  <a:gd name="T16" fmla="*/ 2 w 4"/>
                  <a:gd name="T17" fmla="*/ 0 h 5"/>
                  <a:gd name="T18" fmla="*/ 4 w 4"/>
                  <a:gd name="T19" fmla="*/ 2 h 5"/>
                  <a:gd name="T20" fmla="*/ 2 w 4"/>
                  <a:gd name="T21" fmla="*/ 2 h 5"/>
                  <a:gd name="T22" fmla="*/ 2 w 4"/>
                  <a:gd name="T23" fmla="*/ 2 h 5"/>
                  <a:gd name="T24" fmla="*/ 2 w 4"/>
                  <a:gd name="T25" fmla="*/ 2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"/>
                  <a:gd name="T40" fmla="*/ 0 h 5"/>
                  <a:gd name="T41" fmla="*/ 4 w 4"/>
                  <a:gd name="T42" fmla="*/ 5 h 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" h="5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39" name="Freeform 2450"/>
              <p:cNvSpPr>
                <a:spLocks noChangeArrowheads="1"/>
              </p:cNvSpPr>
              <p:nvPr/>
            </p:nvSpPr>
            <p:spPr bwMode="auto">
              <a:xfrm>
                <a:off x="563" y="372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0 w 2"/>
                  <a:gd name="T5" fmla="*/ 3 h 3"/>
                  <a:gd name="T6" fmla="*/ 2 w 2"/>
                  <a:gd name="T7" fmla="*/ 0 h 3"/>
                  <a:gd name="T8" fmla="*/ 2 w 2"/>
                  <a:gd name="T9" fmla="*/ 0 h 3"/>
                  <a:gd name="T10" fmla="*/ 2 w 2"/>
                  <a:gd name="T11" fmla="*/ 3 h 3"/>
                  <a:gd name="T12" fmla="*/ 2 w 2"/>
                  <a:gd name="T13" fmla="*/ 0 h 3"/>
                  <a:gd name="T14" fmla="*/ 2 w 2"/>
                  <a:gd name="T15" fmla="*/ 0 h 3"/>
                  <a:gd name="T16" fmla="*/ 2 w 2"/>
                  <a:gd name="T17" fmla="*/ 3 h 3"/>
                  <a:gd name="T18" fmla="*/ 2 w 2"/>
                  <a:gd name="T19" fmla="*/ 3 h 3"/>
                  <a:gd name="T20" fmla="*/ 2 w 2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"/>
                  <a:gd name="T34" fmla="*/ 0 h 3"/>
                  <a:gd name="T35" fmla="*/ 2 w 2"/>
                  <a:gd name="T36" fmla="*/ 3 h 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40" name="Freeform 2451"/>
              <p:cNvSpPr>
                <a:spLocks noChangeArrowheads="1"/>
              </p:cNvSpPr>
              <p:nvPr/>
            </p:nvSpPr>
            <p:spPr bwMode="auto">
              <a:xfrm>
                <a:off x="565" y="372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3 w 3"/>
                  <a:gd name="T3" fmla="*/ 3 h 5"/>
                  <a:gd name="T4" fmla="*/ 3 w 3"/>
                  <a:gd name="T5" fmla="*/ 3 h 5"/>
                  <a:gd name="T6" fmla="*/ 3 w 3"/>
                  <a:gd name="T7" fmla="*/ 3 h 5"/>
                  <a:gd name="T8" fmla="*/ 3 w 3"/>
                  <a:gd name="T9" fmla="*/ 5 h 5"/>
                  <a:gd name="T10" fmla="*/ 0 w 3"/>
                  <a:gd name="T11" fmla="*/ 5 h 5"/>
                  <a:gd name="T12" fmla="*/ 3 w 3"/>
                  <a:gd name="T13" fmla="*/ 3 h 5"/>
                  <a:gd name="T14" fmla="*/ 3 w 3"/>
                  <a:gd name="T15" fmla="*/ 0 h 5"/>
                  <a:gd name="T16" fmla="*/ 3 w 3"/>
                  <a:gd name="T17" fmla="*/ 0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5"/>
                  <a:gd name="T29" fmla="*/ 3 w 3"/>
                  <a:gd name="T30" fmla="*/ 5 h 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5">
                    <a:moveTo>
                      <a:pt x="3" y="0"/>
                    </a:move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41" name="Freeform 2452"/>
              <p:cNvSpPr>
                <a:spLocks noEditPoints="1" noChangeArrowheads="1"/>
              </p:cNvSpPr>
              <p:nvPr/>
            </p:nvSpPr>
            <p:spPr bwMode="auto">
              <a:xfrm>
                <a:off x="568" y="37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0 h 2"/>
                  <a:gd name="T14" fmla="*/ 0 w 2"/>
                  <a:gd name="T15" fmla="*/ 2 h 2"/>
                  <a:gd name="T16" fmla="*/ 0 w 2"/>
                  <a:gd name="T17" fmla="*/ 2 h 2"/>
                  <a:gd name="T18" fmla="*/ 2 w 2"/>
                  <a:gd name="T19" fmla="*/ 2 h 2"/>
                  <a:gd name="T20" fmla="*/ 2 w 2"/>
                  <a:gd name="T21" fmla="*/ 0 h 2"/>
                  <a:gd name="T22" fmla="*/ 2 w 2"/>
                  <a:gd name="T23" fmla="*/ 0 h 2"/>
                  <a:gd name="T24" fmla="*/ 2 w 2"/>
                  <a:gd name="T25" fmla="*/ 0 h 2"/>
                  <a:gd name="T26" fmla="*/ 0 w 2"/>
                  <a:gd name="T27" fmla="*/ 2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"/>
                  <a:gd name="T43" fmla="*/ 0 h 2"/>
                  <a:gd name="T44" fmla="*/ 2 w 2"/>
                  <a:gd name="T45" fmla="*/ 2 h 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42" name="Freeform 2453"/>
              <p:cNvSpPr>
                <a:spLocks noEditPoints="1" noChangeArrowheads="1"/>
              </p:cNvSpPr>
              <p:nvPr/>
            </p:nvSpPr>
            <p:spPr bwMode="auto">
              <a:xfrm>
                <a:off x="570" y="375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2 h 4"/>
                  <a:gd name="T6" fmla="*/ 2 w 2"/>
                  <a:gd name="T7" fmla="*/ 2 h 4"/>
                  <a:gd name="T8" fmla="*/ 2 w 2"/>
                  <a:gd name="T9" fmla="*/ 2 h 4"/>
                  <a:gd name="T10" fmla="*/ 0 w 2"/>
                  <a:gd name="T11" fmla="*/ 4 h 4"/>
                  <a:gd name="T12" fmla="*/ 0 w 2"/>
                  <a:gd name="T13" fmla="*/ 2 h 4"/>
                  <a:gd name="T14" fmla="*/ 2 w 2"/>
                  <a:gd name="T15" fmla="*/ 0 h 4"/>
                  <a:gd name="T16" fmla="*/ 2 w 2"/>
                  <a:gd name="T17" fmla="*/ 0 h 4"/>
                  <a:gd name="T18" fmla="*/ 2 w 2"/>
                  <a:gd name="T19" fmla="*/ 2 h 4"/>
                  <a:gd name="T20" fmla="*/ 2 w 2"/>
                  <a:gd name="T21" fmla="*/ 2 h 4"/>
                  <a:gd name="T22" fmla="*/ 2 w 2"/>
                  <a:gd name="T23" fmla="*/ 2 h 4"/>
                  <a:gd name="T24" fmla="*/ 2 w 2"/>
                  <a:gd name="T25" fmla="*/ 2 h 4"/>
                  <a:gd name="T26" fmla="*/ 2 w 2"/>
                  <a:gd name="T27" fmla="*/ 2 h 4"/>
                  <a:gd name="T28" fmla="*/ 2 w 2"/>
                  <a:gd name="T29" fmla="*/ 4 h 4"/>
                  <a:gd name="T30" fmla="*/ 2 w 2"/>
                  <a:gd name="T31" fmla="*/ 4 h 4"/>
                  <a:gd name="T32" fmla="*/ 2 w 2"/>
                  <a:gd name="T33" fmla="*/ 0 h 4"/>
                  <a:gd name="T34" fmla="*/ 2 w 2"/>
                  <a:gd name="T35" fmla="*/ 2 h 4"/>
                  <a:gd name="T36" fmla="*/ 2 w 2"/>
                  <a:gd name="T37" fmla="*/ 2 h 4"/>
                  <a:gd name="T38" fmla="*/ 2 w 2"/>
                  <a:gd name="T39" fmla="*/ 2 h 4"/>
                  <a:gd name="T40" fmla="*/ 2 w 2"/>
                  <a:gd name="T41" fmla="*/ 2 h 4"/>
                  <a:gd name="T42" fmla="*/ 2 w 2"/>
                  <a:gd name="T43" fmla="*/ 0 h 4"/>
                  <a:gd name="T44" fmla="*/ 2 w 2"/>
                  <a:gd name="T45" fmla="*/ 0 h 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"/>
                  <a:gd name="T70" fmla="*/ 0 h 4"/>
                  <a:gd name="T71" fmla="*/ 2 w 2"/>
                  <a:gd name="T72" fmla="*/ 4 h 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close/>
                    <a:moveTo>
                      <a:pt x="2" y="0"/>
                    </a:move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43" name="Freeform 2454"/>
              <p:cNvSpPr>
                <a:spLocks noChangeArrowheads="1"/>
              </p:cNvSpPr>
              <p:nvPr/>
            </p:nvSpPr>
            <p:spPr bwMode="auto">
              <a:xfrm>
                <a:off x="572" y="375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2 h 4"/>
                  <a:gd name="T4" fmla="*/ 3 w 3"/>
                  <a:gd name="T5" fmla="*/ 2 h 4"/>
                  <a:gd name="T6" fmla="*/ 3 w 3"/>
                  <a:gd name="T7" fmla="*/ 2 h 4"/>
                  <a:gd name="T8" fmla="*/ 3 w 3"/>
                  <a:gd name="T9" fmla="*/ 4 h 4"/>
                  <a:gd name="T10" fmla="*/ 3 w 3"/>
                  <a:gd name="T11" fmla="*/ 4 h 4"/>
                  <a:gd name="T12" fmla="*/ 3 w 3"/>
                  <a:gd name="T13" fmla="*/ 4 h 4"/>
                  <a:gd name="T14" fmla="*/ 0 w 3"/>
                  <a:gd name="T15" fmla="*/ 4 h 4"/>
                  <a:gd name="T16" fmla="*/ 3 w 3"/>
                  <a:gd name="T17" fmla="*/ 0 h 4"/>
                  <a:gd name="T18" fmla="*/ 3 w 3"/>
                  <a:gd name="T19" fmla="*/ 0 h 4"/>
                  <a:gd name="T20" fmla="*/ 3 w 3"/>
                  <a:gd name="T21" fmla="*/ 2 h 4"/>
                  <a:gd name="T22" fmla="*/ 3 w 3"/>
                  <a:gd name="T23" fmla="*/ 2 h 4"/>
                  <a:gd name="T24" fmla="*/ 3 w 3"/>
                  <a:gd name="T25" fmla="*/ 2 h 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4"/>
                  <a:gd name="T41" fmla="*/ 3 w 3"/>
                  <a:gd name="T42" fmla="*/ 4 h 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4">
                    <a:moveTo>
                      <a:pt x="3" y="2"/>
                    </a:moveTo>
                    <a:lnTo>
                      <a:pt x="3" y="2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44" name="Freeform 2455"/>
              <p:cNvSpPr>
                <a:spLocks noChangeArrowheads="1"/>
              </p:cNvSpPr>
              <p:nvPr/>
            </p:nvSpPr>
            <p:spPr bwMode="auto">
              <a:xfrm>
                <a:off x="577" y="377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3 w 3"/>
                  <a:gd name="T5" fmla="*/ 0 h 2"/>
                  <a:gd name="T6" fmla="*/ 0 w 3"/>
                  <a:gd name="T7" fmla="*/ 2 h 2"/>
                  <a:gd name="T8" fmla="*/ 0 w 3"/>
                  <a:gd name="T9" fmla="*/ 2 h 2"/>
                  <a:gd name="T10" fmla="*/ 0 w 3"/>
                  <a:gd name="T11" fmla="*/ 0 h 2"/>
                  <a:gd name="T12" fmla="*/ 0 w 3"/>
                  <a:gd name="T13" fmla="*/ 0 h 2"/>
                  <a:gd name="T14" fmla="*/ 0 w 3"/>
                  <a:gd name="T15" fmla="*/ 2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2"/>
                  <a:gd name="T26" fmla="*/ 3 w 3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2">
                    <a:moveTo>
                      <a:pt x="0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45" name="Freeform 2456"/>
              <p:cNvSpPr>
                <a:spLocks noChangeArrowheads="1"/>
              </p:cNvSpPr>
              <p:nvPr/>
            </p:nvSpPr>
            <p:spPr bwMode="auto">
              <a:xfrm>
                <a:off x="580" y="377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  <a:gd name="T14" fmla="*/ 0 w 2"/>
                  <a:gd name="T15" fmla="*/ 2 h 2"/>
                  <a:gd name="T16" fmla="*/ 0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0 w 2"/>
                  <a:gd name="T23" fmla="*/ 0 h 2"/>
                  <a:gd name="T24" fmla="*/ 0 w 2"/>
                  <a:gd name="T25" fmla="*/ 0 h 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"/>
                  <a:gd name="T40" fmla="*/ 0 h 2"/>
                  <a:gd name="T41" fmla="*/ 2 w 2"/>
                  <a:gd name="T42" fmla="*/ 2 h 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46" name="Freeform 2457"/>
              <p:cNvSpPr>
                <a:spLocks noEditPoints="1" noChangeArrowheads="1"/>
              </p:cNvSpPr>
              <p:nvPr/>
            </p:nvSpPr>
            <p:spPr bwMode="auto">
              <a:xfrm>
                <a:off x="582" y="377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0 h 2"/>
                  <a:gd name="T16" fmla="*/ 0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2 w 2"/>
                  <a:gd name="T25" fmla="*/ 2 h 2"/>
                  <a:gd name="T26" fmla="*/ 2 w 2"/>
                  <a:gd name="T27" fmla="*/ 2 h 2"/>
                  <a:gd name="T28" fmla="*/ 2 w 2"/>
                  <a:gd name="T29" fmla="*/ 2 h 2"/>
                  <a:gd name="T30" fmla="*/ 2 w 2"/>
                  <a:gd name="T31" fmla="*/ 2 h 2"/>
                  <a:gd name="T32" fmla="*/ 0 w 2"/>
                  <a:gd name="T33" fmla="*/ 0 h 2"/>
                  <a:gd name="T34" fmla="*/ 0 w 2"/>
                  <a:gd name="T35" fmla="*/ 0 h 2"/>
                  <a:gd name="T36" fmla="*/ 0 w 2"/>
                  <a:gd name="T37" fmla="*/ 0 h 2"/>
                  <a:gd name="T38" fmla="*/ 2 w 2"/>
                  <a:gd name="T39" fmla="*/ 0 h 2"/>
                  <a:gd name="T40" fmla="*/ 2 w 2"/>
                  <a:gd name="T41" fmla="*/ 0 h 2"/>
                  <a:gd name="T42" fmla="*/ 0 w 2"/>
                  <a:gd name="T43" fmla="*/ 0 h 2"/>
                  <a:gd name="T44" fmla="*/ 0 w 2"/>
                  <a:gd name="T45" fmla="*/ 0 h 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"/>
                  <a:gd name="T70" fmla="*/ 0 h 2"/>
                  <a:gd name="T71" fmla="*/ 2 w 2"/>
                  <a:gd name="T72" fmla="*/ 2 h 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47" name="Freeform 2458"/>
              <p:cNvSpPr>
                <a:spLocks noChangeArrowheads="1"/>
              </p:cNvSpPr>
              <p:nvPr/>
            </p:nvSpPr>
            <p:spPr bwMode="auto">
              <a:xfrm>
                <a:off x="584" y="377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0 w 3"/>
                  <a:gd name="T7" fmla="*/ 2 h 2"/>
                  <a:gd name="T8" fmla="*/ 0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48" name="Freeform 2459"/>
              <p:cNvSpPr>
                <a:spLocks noChangeArrowheads="1"/>
              </p:cNvSpPr>
              <p:nvPr/>
            </p:nvSpPr>
            <p:spPr bwMode="auto">
              <a:xfrm>
                <a:off x="587" y="375"/>
                <a:ext cx="1" cy="4"/>
              </a:xfrm>
              <a:custGeom>
                <a:avLst/>
                <a:gdLst>
                  <a:gd name="T0" fmla="*/ 0 w 1"/>
                  <a:gd name="T1" fmla="*/ 2 h 4"/>
                  <a:gd name="T2" fmla="*/ 0 w 1"/>
                  <a:gd name="T3" fmla="*/ 0 h 4"/>
                  <a:gd name="T4" fmla="*/ 0 w 1"/>
                  <a:gd name="T5" fmla="*/ 2 h 4"/>
                  <a:gd name="T6" fmla="*/ 0 w 1"/>
                  <a:gd name="T7" fmla="*/ 2 h 4"/>
                  <a:gd name="T8" fmla="*/ 0 w 1"/>
                  <a:gd name="T9" fmla="*/ 4 h 4"/>
                  <a:gd name="T10" fmla="*/ 0 w 1"/>
                  <a:gd name="T11" fmla="*/ 4 h 4"/>
                  <a:gd name="T12" fmla="*/ 0 w 1"/>
                  <a:gd name="T13" fmla="*/ 2 h 4"/>
                  <a:gd name="T14" fmla="*/ 0 w 1"/>
                  <a:gd name="T15" fmla="*/ 2 h 4"/>
                  <a:gd name="T16" fmla="*/ 0 w 1"/>
                  <a:gd name="T17" fmla="*/ 2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4"/>
                  <a:gd name="T29" fmla="*/ 1 w 1"/>
                  <a:gd name="T30" fmla="*/ 4 h 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4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49" name="Freeform 2460"/>
              <p:cNvSpPr>
                <a:spLocks noEditPoints="1" noChangeArrowheads="1"/>
              </p:cNvSpPr>
              <p:nvPr/>
            </p:nvSpPr>
            <p:spPr bwMode="auto">
              <a:xfrm>
                <a:off x="589" y="375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0 w 2"/>
                  <a:gd name="T3" fmla="*/ 4 h 4"/>
                  <a:gd name="T4" fmla="*/ 0 w 2"/>
                  <a:gd name="T5" fmla="*/ 4 h 4"/>
                  <a:gd name="T6" fmla="*/ 0 w 2"/>
                  <a:gd name="T7" fmla="*/ 4 h 4"/>
                  <a:gd name="T8" fmla="*/ 0 w 2"/>
                  <a:gd name="T9" fmla="*/ 4 h 4"/>
                  <a:gd name="T10" fmla="*/ 0 w 2"/>
                  <a:gd name="T11" fmla="*/ 4 h 4"/>
                  <a:gd name="T12" fmla="*/ 0 w 2"/>
                  <a:gd name="T13" fmla="*/ 0 h 4"/>
                  <a:gd name="T14" fmla="*/ 0 w 2"/>
                  <a:gd name="T15" fmla="*/ 0 h 4"/>
                  <a:gd name="T16" fmla="*/ 2 w 2"/>
                  <a:gd name="T17" fmla="*/ 4 h 4"/>
                  <a:gd name="T18" fmla="*/ 0 w 2"/>
                  <a:gd name="T19" fmla="*/ 2 h 4"/>
                  <a:gd name="T20" fmla="*/ 0 w 2"/>
                  <a:gd name="T21" fmla="*/ 2 h 4"/>
                  <a:gd name="T22" fmla="*/ 0 w 2"/>
                  <a:gd name="T23" fmla="*/ 2 h 4"/>
                  <a:gd name="T24" fmla="*/ 0 w 2"/>
                  <a:gd name="T25" fmla="*/ 2 h 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"/>
                  <a:gd name="T40" fmla="*/ 0 h 4"/>
                  <a:gd name="T41" fmla="*/ 2 w 2"/>
                  <a:gd name="T42" fmla="*/ 4 h 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" h="4">
                    <a:moveTo>
                      <a:pt x="2" y="4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50" name="Freeform 2461"/>
              <p:cNvSpPr>
                <a:spLocks noChangeArrowheads="1"/>
              </p:cNvSpPr>
              <p:nvPr/>
            </p:nvSpPr>
            <p:spPr bwMode="auto">
              <a:xfrm>
                <a:off x="591" y="375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0 h 4"/>
                  <a:gd name="T4" fmla="*/ 0 w 1"/>
                  <a:gd name="T5" fmla="*/ 0 h 4"/>
                  <a:gd name="T6" fmla="*/ 0 w 1"/>
                  <a:gd name="T7" fmla="*/ 0 h 4"/>
                  <a:gd name="T8" fmla="*/ 0 w 1"/>
                  <a:gd name="T9" fmla="*/ 4 h 4"/>
                  <a:gd name="T10" fmla="*/ 0 w 1"/>
                  <a:gd name="T11" fmla="*/ 4 h 4"/>
                  <a:gd name="T12" fmla="*/ 0 w 1"/>
                  <a:gd name="T13" fmla="*/ 0 h 4"/>
                  <a:gd name="T14" fmla="*/ 0 w 1"/>
                  <a:gd name="T15" fmla="*/ 0 h 4"/>
                  <a:gd name="T16" fmla="*/ 0 w 1"/>
                  <a:gd name="T17" fmla="*/ 0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4"/>
                  <a:gd name="T29" fmla="*/ 1 w 1"/>
                  <a:gd name="T30" fmla="*/ 4 h 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51" name="Freeform 2462"/>
              <p:cNvSpPr>
                <a:spLocks noChangeArrowheads="1"/>
              </p:cNvSpPr>
              <p:nvPr/>
            </p:nvSpPr>
            <p:spPr bwMode="auto">
              <a:xfrm>
                <a:off x="591" y="375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3 w 3"/>
                  <a:gd name="T5" fmla="*/ 2 h 2"/>
                  <a:gd name="T6" fmla="*/ 3 w 3"/>
                  <a:gd name="T7" fmla="*/ 2 h 2"/>
                  <a:gd name="T8" fmla="*/ 0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52" name="Freeform 2463"/>
              <p:cNvSpPr>
                <a:spLocks noChangeArrowheads="1"/>
              </p:cNvSpPr>
              <p:nvPr/>
            </p:nvSpPr>
            <p:spPr bwMode="auto">
              <a:xfrm>
                <a:off x="594" y="37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2 w 1"/>
                  <a:gd name="T5" fmla="*/ 0 h 1"/>
                  <a:gd name="T6" fmla="*/ 2 w 1"/>
                  <a:gd name="T7" fmla="*/ 0 h 1"/>
                  <a:gd name="T8" fmla="*/ 2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2 w 1"/>
                  <a:gd name="T15" fmla="*/ 2 h 1"/>
                  <a:gd name="T16" fmla="*/ 2 w 1"/>
                  <a:gd name="T17" fmla="*/ 2 h 1"/>
                  <a:gd name="T18" fmla="*/ 0 w 1"/>
                  <a:gd name="T19" fmla="*/ 2 h 1"/>
                  <a:gd name="T20" fmla="*/ 0 w 1"/>
                  <a:gd name="T21" fmla="*/ 2 h 1"/>
                  <a:gd name="T22" fmla="*/ 2 w 1"/>
                  <a:gd name="T23" fmla="*/ 2 h 1"/>
                  <a:gd name="T24" fmla="*/ 2 w 1"/>
                  <a:gd name="T25" fmla="*/ 2 h 1"/>
                  <a:gd name="T26" fmla="*/ 2 w 1"/>
                  <a:gd name="T27" fmla="*/ 2 h 1"/>
                  <a:gd name="T28" fmla="*/ 2 w 1"/>
                  <a:gd name="T29" fmla="*/ 2 h 1"/>
                  <a:gd name="T30" fmla="*/ 0 w 1"/>
                  <a:gd name="T31" fmla="*/ 0 h 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"/>
                  <a:gd name="T49" fmla="*/ 0 h 1"/>
                  <a:gd name="T50" fmla="*/ 1 w 1"/>
                  <a:gd name="T51" fmla="*/ 1 h 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53" name="Freeform 2464"/>
              <p:cNvSpPr>
                <a:spLocks noChangeArrowheads="1"/>
              </p:cNvSpPr>
              <p:nvPr/>
            </p:nvSpPr>
            <p:spPr bwMode="auto">
              <a:xfrm>
                <a:off x="2908" y="67"/>
                <a:ext cx="81" cy="68"/>
              </a:xfrm>
              <a:custGeom>
                <a:avLst/>
                <a:gdLst>
                  <a:gd name="T0" fmla="*/ 29 w 34"/>
                  <a:gd name="T1" fmla="*/ 0 h 29"/>
                  <a:gd name="T2" fmla="*/ 81 w 34"/>
                  <a:gd name="T3" fmla="*/ 28 h 29"/>
                  <a:gd name="T4" fmla="*/ 0 w 34"/>
                  <a:gd name="T5" fmla="*/ 52 h 29"/>
                  <a:gd name="T6" fmla="*/ 29 w 34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4"/>
                  <a:gd name="T13" fmla="*/ 0 h 29"/>
                  <a:gd name="T14" fmla="*/ 34 w 34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4" h="29">
                    <a:moveTo>
                      <a:pt x="12" y="0"/>
                    </a:moveTo>
                    <a:cubicBezTo>
                      <a:pt x="34" y="12"/>
                      <a:pt x="34" y="12"/>
                      <a:pt x="34" y="12"/>
                    </a:cubicBezTo>
                    <a:cubicBezTo>
                      <a:pt x="27" y="24"/>
                      <a:pt x="12" y="29"/>
                      <a:pt x="0" y="22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7A42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54" name="Freeform 2465"/>
              <p:cNvSpPr>
                <a:spLocks noChangeArrowheads="1"/>
              </p:cNvSpPr>
              <p:nvPr/>
            </p:nvSpPr>
            <p:spPr bwMode="auto">
              <a:xfrm>
                <a:off x="2937" y="15"/>
                <a:ext cx="66" cy="80"/>
              </a:xfrm>
              <a:custGeom>
                <a:avLst/>
                <a:gdLst>
                  <a:gd name="T0" fmla="*/ 0 w 28"/>
                  <a:gd name="T1" fmla="*/ 52 h 34"/>
                  <a:gd name="T2" fmla="*/ 26 w 28"/>
                  <a:gd name="T3" fmla="*/ 0 h 34"/>
                  <a:gd name="T4" fmla="*/ 52 w 28"/>
                  <a:gd name="T5" fmla="*/ 80 h 34"/>
                  <a:gd name="T6" fmla="*/ 0 w 28"/>
                  <a:gd name="T7" fmla="*/ 52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8"/>
                  <a:gd name="T13" fmla="*/ 0 h 34"/>
                  <a:gd name="T14" fmla="*/ 28 w 28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8" h="34">
                    <a:moveTo>
                      <a:pt x="0" y="22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23" y="7"/>
                      <a:pt x="28" y="22"/>
                      <a:pt x="22" y="34"/>
                    </a:cubicBezTo>
                    <a:cubicBezTo>
                      <a:pt x="0" y="22"/>
                      <a:pt x="0" y="22"/>
                      <a:pt x="0" y="22"/>
                    </a:cubicBezTo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55" name="Freeform 2466"/>
              <p:cNvSpPr>
                <a:spLocks noChangeArrowheads="1"/>
              </p:cNvSpPr>
              <p:nvPr/>
            </p:nvSpPr>
            <p:spPr bwMode="auto">
              <a:xfrm>
                <a:off x="2885" y="0"/>
                <a:ext cx="78" cy="67"/>
              </a:xfrm>
              <a:custGeom>
                <a:avLst/>
                <a:gdLst>
                  <a:gd name="T0" fmla="*/ 52 w 33"/>
                  <a:gd name="T1" fmla="*/ 67 h 28"/>
                  <a:gd name="T2" fmla="*/ 0 w 33"/>
                  <a:gd name="T3" fmla="*/ 41 h 28"/>
                  <a:gd name="T4" fmla="*/ 78 w 33"/>
                  <a:gd name="T5" fmla="*/ 14 h 28"/>
                  <a:gd name="T6" fmla="*/ 52 w 33"/>
                  <a:gd name="T7" fmla="*/ 67 h 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3"/>
                  <a:gd name="T13" fmla="*/ 0 h 28"/>
                  <a:gd name="T14" fmla="*/ 33 w 33"/>
                  <a:gd name="T15" fmla="*/ 28 h 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3" h="28">
                    <a:moveTo>
                      <a:pt x="22" y="28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6" y="5"/>
                      <a:pt x="21" y="0"/>
                      <a:pt x="33" y="6"/>
                    </a:cubicBezTo>
                    <a:cubicBezTo>
                      <a:pt x="22" y="28"/>
                      <a:pt x="22" y="28"/>
                      <a:pt x="22" y="28"/>
                    </a:cubicBezTo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56" name="Freeform 2467"/>
              <p:cNvSpPr>
                <a:spLocks noChangeArrowheads="1"/>
              </p:cNvSpPr>
              <p:nvPr/>
            </p:nvSpPr>
            <p:spPr bwMode="auto">
              <a:xfrm>
                <a:off x="2868" y="41"/>
                <a:ext cx="69" cy="78"/>
              </a:xfrm>
              <a:custGeom>
                <a:avLst/>
                <a:gdLst>
                  <a:gd name="T0" fmla="*/ 69 w 29"/>
                  <a:gd name="T1" fmla="*/ 26 h 33"/>
                  <a:gd name="T2" fmla="*/ 40 w 29"/>
                  <a:gd name="T3" fmla="*/ 78 h 33"/>
                  <a:gd name="T4" fmla="*/ 17 w 29"/>
                  <a:gd name="T5" fmla="*/ 0 h 33"/>
                  <a:gd name="T6" fmla="*/ 69 w 29"/>
                  <a:gd name="T7" fmla="*/ 26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"/>
                  <a:gd name="T13" fmla="*/ 0 h 33"/>
                  <a:gd name="T14" fmla="*/ 29 w 29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" h="33">
                    <a:moveTo>
                      <a:pt x="29" y="11"/>
                    </a:moveTo>
                    <a:cubicBezTo>
                      <a:pt x="17" y="33"/>
                      <a:pt x="17" y="33"/>
                      <a:pt x="17" y="33"/>
                    </a:cubicBezTo>
                    <a:cubicBezTo>
                      <a:pt x="5" y="27"/>
                      <a:pt x="0" y="12"/>
                      <a:pt x="7" y="0"/>
                    </a:cubicBezTo>
                    <a:lnTo>
                      <a:pt x="29" y="11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57" name="Freeform 2468"/>
              <p:cNvSpPr>
                <a:spLocks noChangeArrowheads="1"/>
              </p:cNvSpPr>
              <p:nvPr/>
            </p:nvSpPr>
            <p:spPr bwMode="auto">
              <a:xfrm>
                <a:off x="2934" y="95"/>
                <a:ext cx="8" cy="10"/>
              </a:xfrm>
              <a:custGeom>
                <a:avLst/>
                <a:gdLst>
                  <a:gd name="T0" fmla="*/ 5 w 3"/>
                  <a:gd name="T1" fmla="*/ 0 h 4"/>
                  <a:gd name="T2" fmla="*/ 0 w 3"/>
                  <a:gd name="T3" fmla="*/ 0 h 4"/>
                  <a:gd name="T4" fmla="*/ 3 w 3"/>
                  <a:gd name="T5" fmla="*/ 5 h 4"/>
                  <a:gd name="T6" fmla="*/ 3 w 3"/>
                  <a:gd name="T7" fmla="*/ 5 h 4"/>
                  <a:gd name="T8" fmla="*/ 5 w 3"/>
                  <a:gd name="T9" fmla="*/ 5 h 4"/>
                  <a:gd name="T10" fmla="*/ 5 w 3"/>
                  <a:gd name="T11" fmla="*/ 7 h 4"/>
                  <a:gd name="T12" fmla="*/ 5 w 3"/>
                  <a:gd name="T13" fmla="*/ 10 h 4"/>
                  <a:gd name="T14" fmla="*/ 5 w 3"/>
                  <a:gd name="T15" fmla="*/ 10 h 4"/>
                  <a:gd name="T16" fmla="*/ 5 w 3"/>
                  <a:gd name="T17" fmla="*/ 10 h 4"/>
                  <a:gd name="T18" fmla="*/ 5 w 3"/>
                  <a:gd name="T19" fmla="*/ 7 h 4"/>
                  <a:gd name="T20" fmla="*/ 3 w 3"/>
                  <a:gd name="T21" fmla="*/ 7 h 4"/>
                  <a:gd name="T22" fmla="*/ 3 w 3"/>
                  <a:gd name="T23" fmla="*/ 10 h 4"/>
                  <a:gd name="T24" fmla="*/ 5 w 3"/>
                  <a:gd name="T25" fmla="*/ 10 h 4"/>
                  <a:gd name="T26" fmla="*/ 5 w 3"/>
                  <a:gd name="T27" fmla="*/ 10 h 4"/>
                  <a:gd name="T28" fmla="*/ 5 w 3"/>
                  <a:gd name="T29" fmla="*/ 10 h 4"/>
                  <a:gd name="T30" fmla="*/ 8 w 3"/>
                  <a:gd name="T31" fmla="*/ 7 h 4"/>
                  <a:gd name="T32" fmla="*/ 5 w 3"/>
                  <a:gd name="T33" fmla="*/ 5 h 4"/>
                  <a:gd name="T34" fmla="*/ 5 w 3"/>
                  <a:gd name="T35" fmla="*/ 5 h 4"/>
                  <a:gd name="T36" fmla="*/ 3 w 3"/>
                  <a:gd name="T37" fmla="*/ 5 h 4"/>
                  <a:gd name="T38" fmla="*/ 3 w 3"/>
                  <a:gd name="T39" fmla="*/ 5 h 4"/>
                  <a:gd name="T40" fmla="*/ 3 w 3"/>
                  <a:gd name="T41" fmla="*/ 3 h 4"/>
                  <a:gd name="T42" fmla="*/ 5 w 3"/>
                  <a:gd name="T43" fmla="*/ 0 h 4"/>
                  <a:gd name="T44" fmla="*/ 5 w 3"/>
                  <a:gd name="T45" fmla="*/ 0 h 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"/>
                  <a:gd name="T70" fmla="*/ 0 h 4"/>
                  <a:gd name="T71" fmla="*/ 3 w 3"/>
                  <a:gd name="T72" fmla="*/ 4 h 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" h="4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562E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58" name="Freeform 2469"/>
              <p:cNvSpPr>
                <a:spLocks noChangeArrowheads="1"/>
              </p:cNvSpPr>
              <p:nvPr/>
            </p:nvSpPr>
            <p:spPr bwMode="auto">
              <a:xfrm>
                <a:off x="2939" y="93"/>
                <a:ext cx="7" cy="12"/>
              </a:xfrm>
              <a:custGeom>
                <a:avLst/>
                <a:gdLst>
                  <a:gd name="T0" fmla="*/ 5 w 3"/>
                  <a:gd name="T1" fmla="*/ 0 h 5"/>
                  <a:gd name="T2" fmla="*/ 2 w 3"/>
                  <a:gd name="T3" fmla="*/ 0 h 5"/>
                  <a:gd name="T4" fmla="*/ 2 w 3"/>
                  <a:gd name="T5" fmla="*/ 0 h 5"/>
                  <a:gd name="T6" fmla="*/ 2 w 3"/>
                  <a:gd name="T7" fmla="*/ 2 h 5"/>
                  <a:gd name="T8" fmla="*/ 2 w 3"/>
                  <a:gd name="T9" fmla="*/ 5 h 5"/>
                  <a:gd name="T10" fmla="*/ 2 w 3"/>
                  <a:gd name="T11" fmla="*/ 2 h 5"/>
                  <a:gd name="T12" fmla="*/ 2 w 3"/>
                  <a:gd name="T13" fmla="*/ 2 h 5"/>
                  <a:gd name="T14" fmla="*/ 2 w 3"/>
                  <a:gd name="T15" fmla="*/ 2 h 5"/>
                  <a:gd name="T16" fmla="*/ 2 w 3"/>
                  <a:gd name="T17" fmla="*/ 2 h 5"/>
                  <a:gd name="T18" fmla="*/ 5 w 3"/>
                  <a:gd name="T19" fmla="*/ 2 h 5"/>
                  <a:gd name="T20" fmla="*/ 5 w 3"/>
                  <a:gd name="T21" fmla="*/ 5 h 5"/>
                  <a:gd name="T22" fmla="*/ 5 w 3"/>
                  <a:gd name="T23" fmla="*/ 5 h 5"/>
                  <a:gd name="T24" fmla="*/ 5 w 3"/>
                  <a:gd name="T25" fmla="*/ 5 h 5"/>
                  <a:gd name="T26" fmla="*/ 5 w 3"/>
                  <a:gd name="T27" fmla="*/ 7 h 5"/>
                  <a:gd name="T28" fmla="*/ 5 w 3"/>
                  <a:gd name="T29" fmla="*/ 5 h 5"/>
                  <a:gd name="T30" fmla="*/ 5 w 3"/>
                  <a:gd name="T31" fmla="*/ 7 h 5"/>
                  <a:gd name="T32" fmla="*/ 7 w 3"/>
                  <a:gd name="T33" fmla="*/ 10 h 5"/>
                  <a:gd name="T34" fmla="*/ 5 w 3"/>
                  <a:gd name="T35" fmla="*/ 10 h 5"/>
                  <a:gd name="T36" fmla="*/ 5 w 3"/>
                  <a:gd name="T37" fmla="*/ 10 h 5"/>
                  <a:gd name="T38" fmla="*/ 5 w 3"/>
                  <a:gd name="T39" fmla="*/ 10 h 5"/>
                  <a:gd name="T40" fmla="*/ 5 w 3"/>
                  <a:gd name="T41" fmla="*/ 10 h 5"/>
                  <a:gd name="T42" fmla="*/ 2 w 3"/>
                  <a:gd name="T43" fmla="*/ 10 h 5"/>
                  <a:gd name="T44" fmla="*/ 2 w 3"/>
                  <a:gd name="T45" fmla="*/ 10 h 5"/>
                  <a:gd name="T46" fmla="*/ 5 w 3"/>
                  <a:gd name="T47" fmla="*/ 12 h 5"/>
                  <a:gd name="T48" fmla="*/ 5 w 3"/>
                  <a:gd name="T49" fmla="*/ 10 h 5"/>
                  <a:gd name="T50" fmla="*/ 7 w 3"/>
                  <a:gd name="T51" fmla="*/ 10 h 5"/>
                  <a:gd name="T52" fmla="*/ 7 w 3"/>
                  <a:gd name="T53" fmla="*/ 7 h 5"/>
                  <a:gd name="T54" fmla="*/ 7 w 3"/>
                  <a:gd name="T55" fmla="*/ 5 h 5"/>
                  <a:gd name="T56" fmla="*/ 5 w 3"/>
                  <a:gd name="T57" fmla="*/ 5 h 5"/>
                  <a:gd name="T58" fmla="*/ 7 w 3"/>
                  <a:gd name="T59" fmla="*/ 2 h 5"/>
                  <a:gd name="T60" fmla="*/ 5 w 3"/>
                  <a:gd name="T61" fmla="*/ 2 h 5"/>
                  <a:gd name="T62" fmla="*/ 5 w 3"/>
                  <a:gd name="T63" fmla="*/ 0 h 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3"/>
                  <a:gd name="T97" fmla="*/ 0 h 5"/>
                  <a:gd name="T98" fmla="*/ 3 w 3"/>
                  <a:gd name="T99" fmla="*/ 5 h 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3" h="5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562E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59" name="Freeform 2470"/>
              <p:cNvSpPr>
                <a:spLocks noEditPoints="1" noChangeArrowheads="1"/>
              </p:cNvSpPr>
              <p:nvPr/>
            </p:nvSpPr>
            <p:spPr bwMode="auto">
              <a:xfrm>
                <a:off x="2946" y="90"/>
                <a:ext cx="10" cy="12"/>
              </a:xfrm>
              <a:custGeom>
                <a:avLst/>
                <a:gdLst>
                  <a:gd name="T0" fmla="*/ 10 w 10"/>
                  <a:gd name="T1" fmla="*/ 10 h 12"/>
                  <a:gd name="T2" fmla="*/ 10 w 10"/>
                  <a:gd name="T3" fmla="*/ 10 h 12"/>
                  <a:gd name="T4" fmla="*/ 7 w 10"/>
                  <a:gd name="T5" fmla="*/ 5 h 12"/>
                  <a:gd name="T6" fmla="*/ 7 w 10"/>
                  <a:gd name="T7" fmla="*/ 5 h 12"/>
                  <a:gd name="T8" fmla="*/ 7 w 10"/>
                  <a:gd name="T9" fmla="*/ 5 h 12"/>
                  <a:gd name="T10" fmla="*/ 7 w 10"/>
                  <a:gd name="T11" fmla="*/ 5 h 12"/>
                  <a:gd name="T12" fmla="*/ 10 w 10"/>
                  <a:gd name="T13" fmla="*/ 10 h 12"/>
                  <a:gd name="T14" fmla="*/ 10 w 10"/>
                  <a:gd name="T15" fmla="*/ 10 h 12"/>
                  <a:gd name="T16" fmla="*/ 10 w 10"/>
                  <a:gd name="T17" fmla="*/ 10 h 12"/>
                  <a:gd name="T18" fmla="*/ 7 w 10"/>
                  <a:gd name="T19" fmla="*/ 5 h 12"/>
                  <a:gd name="T20" fmla="*/ 7 w 10"/>
                  <a:gd name="T21" fmla="*/ 5 h 12"/>
                  <a:gd name="T22" fmla="*/ 7 w 10"/>
                  <a:gd name="T23" fmla="*/ 5 h 12"/>
                  <a:gd name="T24" fmla="*/ 7 w 10"/>
                  <a:gd name="T25" fmla="*/ 10 h 12"/>
                  <a:gd name="T26" fmla="*/ 10 w 10"/>
                  <a:gd name="T27" fmla="*/ 10 h 12"/>
                  <a:gd name="T28" fmla="*/ 10 w 10"/>
                  <a:gd name="T29" fmla="*/ 10 h 12"/>
                  <a:gd name="T30" fmla="*/ 10 w 10"/>
                  <a:gd name="T31" fmla="*/ 8 h 12"/>
                  <a:gd name="T32" fmla="*/ 10 w 10"/>
                  <a:gd name="T33" fmla="*/ 5 h 12"/>
                  <a:gd name="T34" fmla="*/ 7 w 10"/>
                  <a:gd name="T35" fmla="*/ 5 h 12"/>
                  <a:gd name="T36" fmla="*/ 3 w 10"/>
                  <a:gd name="T37" fmla="*/ 5 h 12"/>
                  <a:gd name="T38" fmla="*/ 3 w 10"/>
                  <a:gd name="T39" fmla="*/ 5 h 12"/>
                  <a:gd name="T40" fmla="*/ 0 w 10"/>
                  <a:gd name="T41" fmla="*/ 3 h 12"/>
                  <a:gd name="T42" fmla="*/ 0 w 10"/>
                  <a:gd name="T43" fmla="*/ 3 h 12"/>
                  <a:gd name="T44" fmla="*/ 3 w 10"/>
                  <a:gd name="T45" fmla="*/ 3 h 12"/>
                  <a:gd name="T46" fmla="*/ 3 w 10"/>
                  <a:gd name="T47" fmla="*/ 3 h 12"/>
                  <a:gd name="T48" fmla="*/ 3 w 10"/>
                  <a:gd name="T49" fmla="*/ 5 h 12"/>
                  <a:gd name="T50" fmla="*/ 3 w 10"/>
                  <a:gd name="T51" fmla="*/ 5 h 12"/>
                  <a:gd name="T52" fmla="*/ 3 w 10"/>
                  <a:gd name="T53" fmla="*/ 5 h 12"/>
                  <a:gd name="T54" fmla="*/ 3 w 10"/>
                  <a:gd name="T55" fmla="*/ 0 h 12"/>
                  <a:gd name="T56" fmla="*/ 0 w 10"/>
                  <a:gd name="T57" fmla="*/ 0 h 12"/>
                  <a:gd name="T58" fmla="*/ 0 w 10"/>
                  <a:gd name="T59" fmla="*/ 3 h 12"/>
                  <a:gd name="T60" fmla="*/ 0 w 10"/>
                  <a:gd name="T61" fmla="*/ 5 h 12"/>
                  <a:gd name="T62" fmla="*/ 3 w 10"/>
                  <a:gd name="T63" fmla="*/ 8 h 12"/>
                  <a:gd name="T64" fmla="*/ 3 w 10"/>
                  <a:gd name="T65" fmla="*/ 8 h 12"/>
                  <a:gd name="T66" fmla="*/ 5 w 10"/>
                  <a:gd name="T67" fmla="*/ 5 h 12"/>
                  <a:gd name="T68" fmla="*/ 3 w 10"/>
                  <a:gd name="T69" fmla="*/ 3 h 12"/>
                  <a:gd name="T70" fmla="*/ 3 w 10"/>
                  <a:gd name="T71" fmla="*/ 0 h 12"/>
                  <a:gd name="T72" fmla="*/ 5 w 10"/>
                  <a:gd name="T73" fmla="*/ 0 h 12"/>
                  <a:gd name="T74" fmla="*/ 5 w 10"/>
                  <a:gd name="T75" fmla="*/ 0 h 12"/>
                  <a:gd name="T76" fmla="*/ 5 w 10"/>
                  <a:gd name="T77" fmla="*/ 12 h 12"/>
                  <a:gd name="T78" fmla="*/ 5 w 10"/>
                  <a:gd name="T79" fmla="*/ 12 h 12"/>
                  <a:gd name="T80" fmla="*/ 5 w 10"/>
                  <a:gd name="T81" fmla="*/ 0 h 1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0"/>
                  <a:gd name="T124" fmla="*/ 0 h 12"/>
                  <a:gd name="T125" fmla="*/ 10 w 10"/>
                  <a:gd name="T126" fmla="*/ 12 h 1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0" h="12">
                    <a:moveTo>
                      <a:pt x="10" y="10"/>
                    </a:moveTo>
                    <a:lnTo>
                      <a:pt x="10" y="10"/>
                    </a:lnTo>
                    <a:lnTo>
                      <a:pt x="7" y="5"/>
                    </a:lnTo>
                    <a:lnTo>
                      <a:pt x="10" y="10"/>
                    </a:lnTo>
                    <a:close/>
                    <a:moveTo>
                      <a:pt x="7" y="5"/>
                    </a:moveTo>
                    <a:lnTo>
                      <a:pt x="7" y="5"/>
                    </a:lnTo>
                    <a:lnTo>
                      <a:pt x="7" y="10"/>
                    </a:lnTo>
                    <a:lnTo>
                      <a:pt x="10" y="10"/>
                    </a:lnTo>
                    <a:lnTo>
                      <a:pt x="10" y="8"/>
                    </a:lnTo>
                    <a:lnTo>
                      <a:pt x="10" y="5"/>
                    </a:lnTo>
                    <a:lnTo>
                      <a:pt x="7" y="5"/>
                    </a:lnTo>
                    <a:close/>
                    <a:moveTo>
                      <a:pt x="3" y="5"/>
                    </a:moveTo>
                    <a:lnTo>
                      <a:pt x="3" y="5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5"/>
                    </a:lnTo>
                    <a:close/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  <a:moveTo>
                      <a:pt x="5" y="0"/>
                    </a:moveTo>
                    <a:lnTo>
                      <a:pt x="5" y="0"/>
                    </a:lnTo>
                    <a:lnTo>
                      <a:pt x="5" y="1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62E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60" name="Freeform 2471"/>
              <p:cNvSpPr>
                <a:spLocks noEditPoints="1" noChangeArrowheads="1"/>
              </p:cNvSpPr>
              <p:nvPr/>
            </p:nvSpPr>
            <p:spPr bwMode="auto">
              <a:xfrm>
                <a:off x="2946" y="90"/>
                <a:ext cx="10" cy="12"/>
              </a:xfrm>
              <a:custGeom>
                <a:avLst/>
                <a:gdLst>
                  <a:gd name="T0" fmla="*/ 10 w 10"/>
                  <a:gd name="T1" fmla="*/ 10 h 12"/>
                  <a:gd name="T2" fmla="*/ 10 w 10"/>
                  <a:gd name="T3" fmla="*/ 10 h 12"/>
                  <a:gd name="T4" fmla="*/ 7 w 10"/>
                  <a:gd name="T5" fmla="*/ 5 h 12"/>
                  <a:gd name="T6" fmla="*/ 7 w 10"/>
                  <a:gd name="T7" fmla="*/ 5 h 12"/>
                  <a:gd name="T8" fmla="*/ 7 w 10"/>
                  <a:gd name="T9" fmla="*/ 5 h 12"/>
                  <a:gd name="T10" fmla="*/ 7 w 10"/>
                  <a:gd name="T11" fmla="*/ 5 h 12"/>
                  <a:gd name="T12" fmla="*/ 10 w 10"/>
                  <a:gd name="T13" fmla="*/ 10 h 12"/>
                  <a:gd name="T14" fmla="*/ 10 w 10"/>
                  <a:gd name="T15" fmla="*/ 10 h 12"/>
                  <a:gd name="T16" fmla="*/ 10 w 10"/>
                  <a:gd name="T17" fmla="*/ 10 h 12"/>
                  <a:gd name="T18" fmla="*/ 7 w 10"/>
                  <a:gd name="T19" fmla="*/ 5 h 12"/>
                  <a:gd name="T20" fmla="*/ 7 w 10"/>
                  <a:gd name="T21" fmla="*/ 5 h 12"/>
                  <a:gd name="T22" fmla="*/ 7 w 10"/>
                  <a:gd name="T23" fmla="*/ 5 h 12"/>
                  <a:gd name="T24" fmla="*/ 7 w 10"/>
                  <a:gd name="T25" fmla="*/ 10 h 12"/>
                  <a:gd name="T26" fmla="*/ 10 w 10"/>
                  <a:gd name="T27" fmla="*/ 10 h 12"/>
                  <a:gd name="T28" fmla="*/ 10 w 10"/>
                  <a:gd name="T29" fmla="*/ 10 h 12"/>
                  <a:gd name="T30" fmla="*/ 10 w 10"/>
                  <a:gd name="T31" fmla="*/ 8 h 12"/>
                  <a:gd name="T32" fmla="*/ 10 w 10"/>
                  <a:gd name="T33" fmla="*/ 5 h 12"/>
                  <a:gd name="T34" fmla="*/ 7 w 10"/>
                  <a:gd name="T35" fmla="*/ 5 h 12"/>
                  <a:gd name="T36" fmla="*/ 3 w 10"/>
                  <a:gd name="T37" fmla="*/ 5 h 12"/>
                  <a:gd name="T38" fmla="*/ 3 w 10"/>
                  <a:gd name="T39" fmla="*/ 5 h 12"/>
                  <a:gd name="T40" fmla="*/ 0 w 10"/>
                  <a:gd name="T41" fmla="*/ 3 h 12"/>
                  <a:gd name="T42" fmla="*/ 0 w 10"/>
                  <a:gd name="T43" fmla="*/ 3 h 12"/>
                  <a:gd name="T44" fmla="*/ 3 w 10"/>
                  <a:gd name="T45" fmla="*/ 3 h 12"/>
                  <a:gd name="T46" fmla="*/ 3 w 10"/>
                  <a:gd name="T47" fmla="*/ 3 h 12"/>
                  <a:gd name="T48" fmla="*/ 3 w 10"/>
                  <a:gd name="T49" fmla="*/ 5 h 12"/>
                  <a:gd name="T50" fmla="*/ 3 w 10"/>
                  <a:gd name="T51" fmla="*/ 5 h 12"/>
                  <a:gd name="T52" fmla="*/ 3 w 10"/>
                  <a:gd name="T53" fmla="*/ 5 h 12"/>
                  <a:gd name="T54" fmla="*/ 3 w 10"/>
                  <a:gd name="T55" fmla="*/ 0 h 12"/>
                  <a:gd name="T56" fmla="*/ 0 w 10"/>
                  <a:gd name="T57" fmla="*/ 0 h 12"/>
                  <a:gd name="T58" fmla="*/ 0 w 10"/>
                  <a:gd name="T59" fmla="*/ 3 h 12"/>
                  <a:gd name="T60" fmla="*/ 0 w 10"/>
                  <a:gd name="T61" fmla="*/ 5 h 12"/>
                  <a:gd name="T62" fmla="*/ 3 w 10"/>
                  <a:gd name="T63" fmla="*/ 8 h 12"/>
                  <a:gd name="T64" fmla="*/ 3 w 10"/>
                  <a:gd name="T65" fmla="*/ 8 h 12"/>
                  <a:gd name="T66" fmla="*/ 5 w 10"/>
                  <a:gd name="T67" fmla="*/ 5 h 12"/>
                  <a:gd name="T68" fmla="*/ 3 w 10"/>
                  <a:gd name="T69" fmla="*/ 3 h 12"/>
                  <a:gd name="T70" fmla="*/ 3 w 10"/>
                  <a:gd name="T71" fmla="*/ 0 h 12"/>
                  <a:gd name="T72" fmla="*/ 5 w 10"/>
                  <a:gd name="T73" fmla="*/ 0 h 12"/>
                  <a:gd name="T74" fmla="*/ 5 w 10"/>
                  <a:gd name="T75" fmla="*/ 0 h 12"/>
                  <a:gd name="T76" fmla="*/ 5 w 10"/>
                  <a:gd name="T77" fmla="*/ 12 h 12"/>
                  <a:gd name="T78" fmla="*/ 5 w 10"/>
                  <a:gd name="T79" fmla="*/ 12 h 12"/>
                  <a:gd name="T80" fmla="*/ 5 w 10"/>
                  <a:gd name="T81" fmla="*/ 0 h 1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0"/>
                  <a:gd name="T124" fmla="*/ 0 h 12"/>
                  <a:gd name="T125" fmla="*/ 10 w 10"/>
                  <a:gd name="T126" fmla="*/ 12 h 1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0" h="12">
                    <a:moveTo>
                      <a:pt x="10" y="10"/>
                    </a:moveTo>
                    <a:lnTo>
                      <a:pt x="10" y="10"/>
                    </a:lnTo>
                    <a:lnTo>
                      <a:pt x="7" y="5"/>
                    </a:lnTo>
                    <a:lnTo>
                      <a:pt x="10" y="10"/>
                    </a:lnTo>
                    <a:moveTo>
                      <a:pt x="7" y="5"/>
                    </a:moveTo>
                    <a:lnTo>
                      <a:pt x="7" y="5"/>
                    </a:lnTo>
                    <a:lnTo>
                      <a:pt x="7" y="10"/>
                    </a:lnTo>
                    <a:lnTo>
                      <a:pt x="10" y="10"/>
                    </a:lnTo>
                    <a:lnTo>
                      <a:pt x="10" y="8"/>
                    </a:lnTo>
                    <a:lnTo>
                      <a:pt x="10" y="5"/>
                    </a:lnTo>
                    <a:lnTo>
                      <a:pt x="7" y="5"/>
                    </a:lnTo>
                    <a:moveTo>
                      <a:pt x="3" y="5"/>
                    </a:moveTo>
                    <a:lnTo>
                      <a:pt x="3" y="5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5"/>
                    </a:lnTo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3" y="0"/>
                    </a:lnTo>
                    <a:moveTo>
                      <a:pt x="5" y="0"/>
                    </a:moveTo>
                    <a:lnTo>
                      <a:pt x="5" y="0"/>
                    </a:lnTo>
                    <a:lnTo>
                      <a:pt x="5" y="12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61" name="Freeform 2472"/>
              <p:cNvSpPr>
                <a:spLocks noEditPoints="1" noChangeArrowheads="1"/>
              </p:cNvSpPr>
              <p:nvPr/>
            </p:nvSpPr>
            <p:spPr bwMode="auto">
              <a:xfrm>
                <a:off x="2915" y="36"/>
                <a:ext cx="8" cy="9"/>
              </a:xfrm>
              <a:custGeom>
                <a:avLst/>
                <a:gdLst>
                  <a:gd name="T0" fmla="*/ 5 w 3"/>
                  <a:gd name="T1" fmla="*/ 9 h 4"/>
                  <a:gd name="T2" fmla="*/ 5 w 3"/>
                  <a:gd name="T3" fmla="*/ 7 h 4"/>
                  <a:gd name="T4" fmla="*/ 3 w 3"/>
                  <a:gd name="T5" fmla="*/ 5 h 4"/>
                  <a:gd name="T6" fmla="*/ 5 w 3"/>
                  <a:gd name="T7" fmla="*/ 5 h 4"/>
                  <a:gd name="T8" fmla="*/ 5 w 3"/>
                  <a:gd name="T9" fmla="*/ 5 h 4"/>
                  <a:gd name="T10" fmla="*/ 5 w 3"/>
                  <a:gd name="T11" fmla="*/ 7 h 4"/>
                  <a:gd name="T12" fmla="*/ 5 w 3"/>
                  <a:gd name="T13" fmla="*/ 9 h 4"/>
                  <a:gd name="T14" fmla="*/ 5 w 3"/>
                  <a:gd name="T15" fmla="*/ 9 h 4"/>
                  <a:gd name="T16" fmla="*/ 3 w 3"/>
                  <a:gd name="T17" fmla="*/ 0 h 4"/>
                  <a:gd name="T18" fmla="*/ 3 w 3"/>
                  <a:gd name="T19" fmla="*/ 0 h 4"/>
                  <a:gd name="T20" fmla="*/ 3 w 3"/>
                  <a:gd name="T21" fmla="*/ 0 h 4"/>
                  <a:gd name="T22" fmla="*/ 0 w 3"/>
                  <a:gd name="T23" fmla="*/ 2 h 4"/>
                  <a:gd name="T24" fmla="*/ 3 w 3"/>
                  <a:gd name="T25" fmla="*/ 9 h 4"/>
                  <a:gd name="T26" fmla="*/ 5 w 3"/>
                  <a:gd name="T27" fmla="*/ 9 h 4"/>
                  <a:gd name="T28" fmla="*/ 5 w 3"/>
                  <a:gd name="T29" fmla="*/ 9 h 4"/>
                  <a:gd name="T30" fmla="*/ 5 w 3"/>
                  <a:gd name="T31" fmla="*/ 9 h 4"/>
                  <a:gd name="T32" fmla="*/ 8 w 3"/>
                  <a:gd name="T33" fmla="*/ 7 h 4"/>
                  <a:gd name="T34" fmla="*/ 5 w 3"/>
                  <a:gd name="T35" fmla="*/ 5 h 4"/>
                  <a:gd name="T36" fmla="*/ 5 w 3"/>
                  <a:gd name="T37" fmla="*/ 5 h 4"/>
                  <a:gd name="T38" fmla="*/ 5 w 3"/>
                  <a:gd name="T39" fmla="*/ 5 h 4"/>
                  <a:gd name="T40" fmla="*/ 3 w 3"/>
                  <a:gd name="T41" fmla="*/ 5 h 4"/>
                  <a:gd name="T42" fmla="*/ 3 w 3"/>
                  <a:gd name="T43" fmla="*/ 5 h 4"/>
                  <a:gd name="T44" fmla="*/ 3 w 3"/>
                  <a:gd name="T45" fmla="*/ 2 h 4"/>
                  <a:gd name="T46" fmla="*/ 3 w 3"/>
                  <a:gd name="T47" fmla="*/ 0 h 4"/>
                  <a:gd name="T48" fmla="*/ 3 w 3"/>
                  <a:gd name="T49" fmla="*/ 0 h 4"/>
                  <a:gd name="T50" fmla="*/ 3 w 3"/>
                  <a:gd name="T51" fmla="*/ 2 h 4"/>
                  <a:gd name="T52" fmla="*/ 3 w 3"/>
                  <a:gd name="T53" fmla="*/ 2 h 4"/>
                  <a:gd name="T54" fmla="*/ 5 w 3"/>
                  <a:gd name="T55" fmla="*/ 2 h 4"/>
                  <a:gd name="T56" fmla="*/ 5 w 3"/>
                  <a:gd name="T57" fmla="*/ 0 h 4"/>
                  <a:gd name="T58" fmla="*/ 3 w 3"/>
                  <a:gd name="T59" fmla="*/ 0 h 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"/>
                  <a:gd name="T91" fmla="*/ 0 h 4"/>
                  <a:gd name="T92" fmla="*/ 3 w 3"/>
                  <a:gd name="T93" fmla="*/ 4 h 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" h="4">
                    <a:moveTo>
                      <a:pt x="2" y="4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A95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62" name="Freeform 2473"/>
              <p:cNvSpPr>
                <a:spLocks noChangeArrowheads="1"/>
              </p:cNvSpPr>
              <p:nvPr/>
            </p:nvSpPr>
            <p:spPr bwMode="auto">
              <a:xfrm>
                <a:off x="2920" y="34"/>
                <a:ext cx="7" cy="11"/>
              </a:xfrm>
              <a:custGeom>
                <a:avLst/>
                <a:gdLst>
                  <a:gd name="T0" fmla="*/ 5 w 3"/>
                  <a:gd name="T1" fmla="*/ 0 h 5"/>
                  <a:gd name="T2" fmla="*/ 2 w 3"/>
                  <a:gd name="T3" fmla="*/ 0 h 5"/>
                  <a:gd name="T4" fmla="*/ 2 w 3"/>
                  <a:gd name="T5" fmla="*/ 0 h 5"/>
                  <a:gd name="T6" fmla="*/ 2 w 3"/>
                  <a:gd name="T7" fmla="*/ 2 h 5"/>
                  <a:gd name="T8" fmla="*/ 2 w 3"/>
                  <a:gd name="T9" fmla="*/ 4 h 5"/>
                  <a:gd name="T10" fmla="*/ 2 w 3"/>
                  <a:gd name="T11" fmla="*/ 2 h 5"/>
                  <a:gd name="T12" fmla="*/ 2 w 3"/>
                  <a:gd name="T13" fmla="*/ 2 h 5"/>
                  <a:gd name="T14" fmla="*/ 2 w 3"/>
                  <a:gd name="T15" fmla="*/ 2 h 5"/>
                  <a:gd name="T16" fmla="*/ 2 w 3"/>
                  <a:gd name="T17" fmla="*/ 2 h 5"/>
                  <a:gd name="T18" fmla="*/ 5 w 3"/>
                  <a:gd name="T19" fmla="*/ 2 h 5"/>
                  <a:gd name="T20" fmla="*/ 5 w 3"/>
                  <a:gd name="T21" fmla="*/ 4 h 5"/>
                  <a:gd name="T22" fmla="*/ 5 w 3"/>
                  <a:gd name="T23" fmla="*/ 4 h 5"/>
                  <a:gd name="T24" fmla="*/ 5 w 3"/>
                  <a:gd name="T25" fmla="*/ 4 h 5"/>
                  <a:gd name="T26" fmla="*/ 5 w 3"/>
                  <a:gd name="T27" fmla="*/ 4 h 5"/>
                  <a:gd name="T28" fmla="*/ 5 w 3"/>
                  <a:gd name="T29" fmla="*/ 4 h 5"/>
                  <a:gd name="T30" fmla="*/ 5 w 3"/>
                  <a:gd name="T31" fmla="*/ 7 h 5"/>
                  <a:gd name="T32" fmla="*/ 2 w 3"/>
                  <a:gd name="T33" fmla="*/ 7 h 5"/>
                  <a:gd name="T34" fmla="*/ 2 w 3"/>
                  <a:gd name="T35" fmla="*/ 7 h 5"/>
                  <a:gd name="T36" fmla="*/ 2 w 3"/>
                  <a:gd name="T37" fmla="*/ 7 h 5"/>
                  <a:gd name="T38" fmla="*/ 5 w 3"/>
                  <a:gd name="T39" fmla="*/ 11 h 5"/>
                  <a:gd name="T40" fmla="*/ 7 w 3"/>
                  <a:gd name="T41" fmla="*/ 9 h 5"/>
                  <a:gd name="T42" fmla="*/ 7 w 3"/>
                  <a:gd name="T43" fmla="*/ 9 h 5"/>
                  <a:gd name="T44" fmla="*/ 5 w 3"/>
                  <a:gd name="T45" fmla="*/ 9 h 5"/>
                  <a:gd name="T46" fmla="*/ 5 w 3"/>
                  <a:gd name="T47" fmla="*/ 7 h 5"/>
                  <a:gd name="T48" fmla="*/ 5 w 3"/>
                  <a:gd name="T49" fmla="*/ 7 h 5"/>
                  <a:gd name="T50" fmla="*/ 5 w 3"/>
                  <a:gd name="T51" fmla="*/ 7 h 5"/>
                  <a:gd name="T52" fmla="*/ 5 w 3"/>
                  <a:gd name="T53" fmla="*/ 7 h 5"/>
                  <a:gd name="T54" fmla="*/ 7 w 3"/>
                  <a:gd name="T55" fmla="*/ 4 h 5"/>
                  <a:gd name="T56" fmla="*/ 7 w 3"/>
                  <a:gd name="T57" fmla="*/ 4 h 5"/>
                  <a:gd name="T58" fmla="*/ 7 w 3"/>
                  <a:gd name="T59" fmla="*/ 4 h 5"/>
                  <a:gd name="T60" fmla="*/ 5 w 3"/>
                  <a:gd name="T61" fmla="*/ 2 h 5"/>
                  <a:gd name="T62" fmla="*/ 5 w 3"/>
                  <a:gd name="T63" fmla="*/ 0 h 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3"/>
                  <a:gd name="T97" fmla="*/ 0 h 5"/>
                  <a:gd name="T98" fmla="*/ 3 w 3"/>
                  <a:gd name="T99" fmla="*/ 5 h 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3" h="5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A95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63" name="Freeform 2474"/>
              <p:cNvSpPr>
                <a:spLocks noEditPoints="1" noChangeArrowheads="1"/>
              </p:cNvSpPr>
              <p:nvPr/>
            </p:nvSpPr>
            <p:spPr bwMode="auto">
              <a:xfrm>
                <a:off x="2927" y="31"/>
                <a:ext cx="10" cy="12"/>
              </a:xfrm>
              <a:custGeom>
                <a:avLst/>
                <a:gdLst>
                  <a:gd name="T0" fmla="*/ 10 w 10"/>
                  <a:gd name="T1" fmla="*/ 10 h 12"/>
                  <a:gd name="T2" fmla="*/ 10 w 10"/>
                  <a:gd name="T3" fmla="*/ 7 h 12"/>
                  <a:gd name="T4" fmla="*/ 7 w 10"/>
                  <a:gd name="T5" fmla="*/ 5 h 12"/>
                  <a:gd name="T6" fmla="*/ 7 w 10"/>
                  <a:gd name="T7" fmla="*/ 5 h 12"/>
                  <a:gd name="T8" fmla="*/ 7 w 10"/>
                  <a:gd name="T9" fmla="*/ 5 h 12"/>
                  <a:gd name="T10" fmla="*/ 10 w 10"/>
                  <a:gd name="T11" fmla="*/ 5 h 12"/>
                  <a:gd name="T12" fmla="*/ 10 w 10"/>
                  <a:gd name="T13" fmla="*/ 7 h 12"/>
                  <a:gd name="T14" fmla="*/ 10 w 10"/>
                  <a:gd name="T15" fmla="*/ 10 h 12"/>
                  <a:gd name="T16" fmla="*/ 10 w 10"/>
                  <a:gd name="T17" fmla="*/ 10 h 12"/>
                  <a:gd name="T18" fmla="*/ 7 w 10"/>
                  <a:gd name="T19" fmla="*/ 5 h 12"/>
                  <a:gd name="T20" fmla="*/ 7 w 10"/>
                  <a:gd name="T21" fmla="*/ 5 h 12"/>
                  <a:gd name="T22" fmla="*/ 7 w 10"/>
                  <a:gd name="T23" fmla="*/ 5 h 12"/>
                  <a:gd name="T24" fmla="*/ 7 w 10"/>
                  <a:gd name="T25" fmla="*/ 10 h 12"/>
                  <a:gd name="T26" fmla="*/ 10 w 10"/>
                  <a:gd name="T27" fmla="*/ 10 h 12"/>
                  <a:gd name="T28" fmla="*/ 10 w 10"/>
                  <a:gd name="T29" fmla="*/ 10 h 12"/>
                  <a:gd name="T30" fmla="*/ 10 w 10"/>
                  <a:gd name="T31" fmla="*/ 7 h 12"/>
                  <a:gd name="T32" fmla="*/ 10 w 10"/>
                  <a:gd name="T33" fmla="*/ 5 h 12"/>
                  <a:gd name="T34" fmla="*/ 7 w 10"/>
                  <a:gd name="T35" fmla="*/ 5 h 12"/>
                  <a:gd name="T36" fmla="*/ 3 w 10"/>
                  <a:gd name="T37" fmla="*/ 5 h 12"/>
                  <a:gd name="T38" fmla="*/ 3 w 10"/>
                  <a:gd name="T39" fmla="*/ 5 h 12"/>
                  <a:gd name="T40" fmla="*/ 0 w 10"/>
                  <a:gd name="T41" fmla="*/ 3 h 12"/>
                  <a:gd name="T42" fmla="*/ 3 w 10"/>
                  <a:gd name="T43" fmla="*/ 3 h 12"/>
                  <a:gd name="T44" fmla="*/ 3 w 10"/>
                  <a:gd name="T45" fmla="*/ 3 h 12"/>
                  <a:gd name="T46" fmla="*/ 3 w 10"/>
                  <a:gd name="T47" fmla="*/ 3 h 12"/>
                  <a:gd name="T48" fmla="*/ 3 w 10"/>
                  <a:gd name="T49" fmla="*/ 5 h 12"/>
                  <a:gd name="T50" fmla="*/ 3 w 10"/>
                  <a:gd name="T51" fmla="*/ 5 h 12"/>
                  <a:gd name="T52" fmla="*/ 3 w 10"/>
                  <a:gd name="T53" fmla="*/ 5 h 12"/>
                  <a:gd name="T54" fmla="*/ 3 w 10"/>
                  <a:gd name="T55" fmla="*/ 0 h 12"/>
                  <a:gd name="T56" fmla="*/ 0 w 10"/>
                  <a:gd name="T57" fmla="*/ 0 h 12"/>
                  <a:gd name="T58" fmla="*/ 0 w 10"/>
                  <a:gd name="T59" fmla="*/ 3 h 12"/>
                  <a:gd name="T60" fmla="*/ 0 w 10"/>
                  <a:gd name="T61" fmla="*/ 5 h 12"/>
                  <a:gd name="T62" fmla="*/ 3 w 10"/>
                  <a:gd name="T63" fmla="*/ 7 h 12"/>
                  <a:gd name="T64" fmla="*/ 3 w 10"/>
                  <a:gd name="T65" fmla="*/ 7 h 12"/>
                  <a:gd name="T66" fmla="*/ 5 w 10"/>
                  <a:gd name="T67" fmla="*/ 5 h 12"/>
                  <a:gd name="T68" fmla="*/ 3 w 10"/>
                  <a:gd name="T69" fmla="*/ 3 h 12"/>
                  <a:gd name="T70" fmla="*/ 3 w 10"/>
                  <a:gd name="T71" fmla="*/ 0 h 12"/>
                  <a:gd name="T72" fmla="*/ 5 w 10"/>
                  <a:gd name="T73" fmla="*/ 0 h 12"/>
                  <a:gd name="T74" fmla="*/ 5 w 10"/>
                  <a:gd name="T75" fmla="*/ 0 h 12"/>
                  <a:gd name="T76" fmla="*/ 5 w 10"/>
                  <a:gd name="T77" fmla="*/ 12 h 12"/>
                  <a:gd name="T78" fmla="*/ 5 w 10"/>
                  <a:gd name="T79" fmla="*/ 10 h 12"/>
                  <a:gd name="T80" fmla="*/ 5 w 10"/>
                  <a:gd name="T81" fmla="*/ 0 h 1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0"/>
                  <a:gd name="T124" fmla="*/ 0 h 12"/>
                  <a:gd name="T125" fmla="*/ 10 w 10"/>
                  <a:gd name="T126" fmla="*/ 12 h 1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0" h="12">
                    <a:moveTo>
                      <a:pt x="10" y="10"/>
                    </a:moveTo>
                    <a:lnTo>
                      <a:pt x="10" y="7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7"/>
                    </a:lnTo>
                    <a:lnTo>
                      <a:pt x="10" y="10"/>
                    </a:lnTo>
                    <a:close/>
                    <a:moveTo>
                      <a:pt x="7" y="5"/>
                    </a:moveTo>
                    <a:lnTo>
                      <a:pt x="7" y="5"/>
                    </a:lnTo>
                    <a:lnTo>
                      <a:pt x="7" y="10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7" y="5"/>
                    </a:lnTo>
                    <a:close/>
                    <a:moveTo>
                      <a:pt x="3" y="5"/>
                    </a:moveTo>
                    <a:lnTo>
                      <a:pt x="3" y="5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5"/>
                    </a:lnTo>
                    <a:close/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  <a:moveTo>
                      <a:pt x="5" y="0"/>
                    </a:moveTo>
                    <a:lnTo>
                      <a:pt x="5" y="0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95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64" name="Freeform 2475"/>
              <p:cNvSpPr>
                <a:spLocks noEditPoints="1" noChangeArrowheads="1"/>
              </p:cNvSpPr>
              <p:nvPr/>
            </p:nvSpPr>
            <p:spPr bwMode="auto">
              <a:xfrm>
                <a:off x="2927" y="31"/>
                <a:ext cx="10" cy="12"/>
              </a:xfrm>
              <a:custGeom>
                <a:avLst/>
                <a:gdLst>
                  <a:gd name="T0" fmla="*/ 10 w 10"/>
                  <a:gd name="T1" fmla="*/ 10 h 12"/>
                  <a:gd name="T2" fmla="*/ 10 w 10"/>
                  <a:gd name="T3" fmla="*/ 7 h 12"/>
                  <a:gd name="T4" fmla="*/ 7 w 10"/>
                  <a:gd name="T5" fmla="*/ 5 h 12"/>
                  <a:gd name="T6" fmla="*/ 7 w 10"/>
                  <a:gd name="T7" fmla="*/ 5 h 12"/>
                  <a:gd name="T8" fmla="*/ 7 w 10"/>
                  <a:gd name="T9" fmla="*/ 5 h 12"/>
                  <a:gd name="T10" fmla="*/ 10 w 10"/>
                  <a:gd name="T11" fmla="*/ 5 h 12"/>
                  <a:gd name="T12" fmla="*/ 10 w 10"/>
                  <a:gd name="T13" fmla="*/ 7 h 12"/>
                  <a:gd name="T14" fmla="*/ 10 w 10"/>
                  <a:gd name="T15" fmla="*/ 10 h 12"/>
                  <a:gd name="T16" fmla="*/ 10 w 10"/>
                  <a:gd name="T17" fmla="*/ 10 h 12"/>
                  <a:gd name="T18" fmla="*/ 7 w 10"/>
                  <a:gd name="T19" fmla="*/ 5 h 12"/>
                  <a:gd name="T20" fmla="*/ 7 w 10"/>
                  <a:gd name="T21" fmla="*/ 5 h 12"/>
                  <a:gd name="T22" fmla="*/ 7 w 10"/>
                  <a:gd name="T23" fmla="*/ 5 h 12"/>
                  <a:gd name="T24" fmla="*/ 7 w 10"/>
                  <a:gd name="T25" fmla="*/ 10 h 12"/>
                  <a:gd name="T26" fmla="*/ 10 w 10"/>
                  <a:gd name="T27" fmla="*/ 10 h 12"/>
                  <a:gd name="T28" fmla="*/ 10 w 10"/>
                  <a:gd name="T29" fmla="*/ 10 h 12"/>
                  <a:gd name="T30" fmla="*/ 10 w 10"/>
                  <a:gd name="T31" fmla="*/ 7 h 12"/>
                  <a:gd name="T32" fmla="*/ 10 w 10"/>
                  <a:gd name="T33" fmla="*/ 5 h 12"/>
                  <a:gd name="T34" fmla="*/ 7 w 10"/>
                  <a:gd name="T35" fmla="*/ 5 h 12"/>
                  <a:gd name="T36" fmla="*/ 3 w 10"/>
                  <a:gd name="T37" fmla="*/ 5 h 12"/>
                  <a:gd name="T38" fmla="*/ 3 w 10"/>
                  <a:gd name="T39" fmla="*/ 5 h 12"/>
                  <a:gd name="T40" fmla="*/ 0 w 10"/>
                  <a:gd name="T41" fmla="*/ 3 h 12"/>
                  <a:gd name="T42" fmla="*/ 3 w 10"/>
                  <a:gd name="T43" fmla="*/ 3 h 12"/>
                  <a:gd name="T44" fmla="*/ 3 w 10"/>
                  <a:gd name="T45" fmla="*/ 3 h 12"/>
                  <a:gd name="T46" fmla="*/ 3 w 10"/>
                  <a:gd name="T47" fmla="*/ 3 h 12"/>
                  <a:gd name="T48" fmla="*/ 3 w 10"/>
                  <a:gd name="T49" fmla="*/ 5 h 12"/>
                  <a:gd name="T50" fmla="*/ 3 w 10"/>
                  <a:gd name="T51" fmla="*/ 5 h 12"/>
                  <a:gd name="T52" fmla="*/ 3 w 10"/>
                  <a:gd name="T53" fmla="*/ 5 h 12"/>
                  <a:gd name="T54" fmla="*/ 3 w 10"/>
                  <a:gd name="T55" fmla="*/ 0 h 12"/>
                  <a:gd name="T56" fmla="*/ 0 w 10"/>
                  <a:gd name="T57" fmla="*/ 0 h 12"/>
                  <a:gd name="T58" fmla="*/ 0 w 10"/>
                  <a:gd name="T59" fmla="*/ 3 h 12"/>
                  <a:gd name="T60" fmla="*/ 0 w 10"/>
                  <a:gd name="T61" fmla="*/ 5 h 12"/>
                  <a:gd name="T62" fmla="*/ 3 w 10"/>
                  <a:gd name="T63" fmla="*/ 7 h 12"/>
                  <a:gd name="T64" fmla="*/ 3 w 10"/>
                  <a:gd name="T65" fmla="*/ 7 h 12"/>
                  <a:gd name="T66" fmla="*/ 5 w 10"/>
                  <a:gd name="T67" fmla="*/ 5 h 12"/>
                  <a:gd name="T68" fmla="*/ 3 w 10"/>
                  <a:gd name="T69" fmla="*/ 3 h 12"/>
                  <a:gd name="T70" fmla="*/ 3 w 10"/>
                  <a:gd name="T71" fmla="*/ 0 h 12"/>
                  <a:gd name="T72" fmla="*/ 5 w 10"/>
                  <a:gd name="T73" fmla="*/ 0 h 12"/>
                  <a:gd name="T74" fmla="*/ 5 w 10"/>
                  <a:gd name="T75" fmla="*/ 0 h 12"/>
                  <a:gd name="T76" fmla="*/ 5 w 10"/>
                  <a:gd name="T77" fmla="*/ 12 h 12"/>
                  <a:gd name="T78" fmla="*/ 5 w 10"/>
                  <a:gd name="T79" fmla="*/ 10 h 12"/>
                  <a:gd name="T80" fmla="*/ 5 w 10"/>
                  <a:gd name="T81" fmla="*/ 0 h 1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0"/>
                  <a:gd name="T124" fmla="*/ 0 h 12"/>
                  <a:gd name="T125" fmla="*/ 10 w 10"/>
                  <a:gd name="T126" fmla="*/ 12 h 1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0" h="12">
                    <a:moveTo>
                      <a:pt x="10" y="10"/>
                    </a:moveTo>
                    <a:lnTo>
                      <a:pt x="10" y="7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7"/>
                    </a:lnTo>
                    <a:lnTo>
                      <a:pt x="10" y="10"/>
                    </a:lnTo>
                    <a:moveTo>
                      <a:pt x="7" y="5"/>
                    </a:moveTo>
                    <a:lnTo>
                      <a:pt x="7" y="5"/>
                    </a:lnTo>
                    <a:lnTo>
                      <a:pt x="7" y="10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7" y="5"/>
                    </a:lnTo>
                    <a:moveTo>
                      <a:pt x="3" y="5"/>
                    </a:moveTo>
                    <a:lnTo>
                      <a:pt x="3" y="5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5"/>
                    </a:lnTo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3" y="0"/>
                    </a:lnTo>
                    <a:moveTo>
                      <a:pt x="5" y="0"/>
                    </a:moveTo>
                    <a:lnTo>
                      <a:pt x="5" y="0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65" name="Freeform 2476"/>
              <p:cNvSpPr>
                <a:spLocks noEditPoints="1" noChangeArrowheads="1"/>
              </p:cNvSpPr>
              <p:nvPr/>
            </p:nvSpPr>
            <p:spPr bwMode="auto">
              <a:xfrm>
                <a:off x="2953" y="57"/>
                <a:ext cx="5" cy="10"/>
              </a:xfrm>
              <a:custGeom>
                <a:avLst/>
                <a:gdLst>
                  <a:gd name="T0" fmla="*/ 3 w 5"/>
                  <a:gd name="T1" fmla="*/ 7 h 10"/>
                  <a:gd name="T2" fmla="*/ 3 w 5"/>
                  <a:gd name="T3" fmla="*/ 3 h 10"/>
                  <a:gd name="T4" fmla="*/ 3 w 5"/>
                  <a:gd name="T5" fmla="*/ 3 h 10"/>
                  <a:gd name="T6" fmla="*/ 3 w 5"/>
                  <a:gd name="T7" fmla="*/ 5 h 10"/>
                  <a:gd name="T8" fmla="*/ 3 w 5"/>
                  <a:gd name="T9" fmla="*/ 7 h 10"/>
                  <a:gd name="T10" fmla="*/ 3 w 5"/>
                  <a:gd name="T11" fmla="*/ 0 h 10"/>
                  <a:gd name="T12" fmla="*/ 0 w 5"/>
                  <a:gd name="T13" fmla="*/ 0 h 10"/>
                  <a:gd name="T14" fmla="*/ 0 w 5"/>
                  <a:gd name="T15" fmla="*/ 7 h 10"/>
                  <a:gd name="T16" fmla="*/ 0 w 5"/>
                  <a:gd name="T17" fmla="*/ 7 h 10"/>
                  <a:gd name="T18" fmla="*/ 3 w 5"/>
                  <a:gd name="T19" fmla="*/ 7 h 10"/>
                  <a:gd name="T20" fmla="*/ 5 w 5"/>
                  <a:gd name="T21" fmla="*/ 10 h 10"/>
                  <a:gd name="T22" fmla="*/ 5 w 5"/>
                  <a:gd name="T23" fmla="*/ 10 h 10"/>
                  <a:gd name="T24" fmla="*/ 5 w 5"/>
                  <a:gd name="T25" fmla="*/ 7 h 10"/>
                  <a:gd name="T26" fmla="*/ 5 w 5"/>
                  <a:gd name="T27" fmla="*/ 7 h 10"/>
                  <a:gd name="T28" fmla="*/ 5 w 5"/>
                  <a:gd name="T29" fmla="*/ 5 h 10"/>
                  <a:gd name="T30" fmla="*/ 5 w 5"/>
                  <a:gd name="T31" fmla="*/ 5 h 10"/>
                  <a:gd name="T32" fmla="*/ 3 w 5"/>
                  <a:gd name="T33" fmla="*/ 0 h 1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5"/>
                  <a:gd name="T52" fmla="*/ 0 h 10"/>
                  <a:gd name="T53" fmla="*/ 5 w 5"/>
                  <a:gd name="T54" fmla="*/ 10 h 1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5" h="10">
                    <a:moveTo>
                      <a:pt x="3" y="7"/>
                    </a:moveTo>
                    <a:lnTo>
                      <a:pt x="3" y="3"/>
                    </a:lnTo>
                    <a:lnTo>
                      <a:pt x="3" y="5"/>
                    </a:lnTo>
                    <a:lnTo>
                      <a:pt x="3" y="7"/>
                    </a:lnTo>
                    <a:close/>
                    <a:moveTo>
                      <a:pt x="3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37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66" name="Freeform 2477"/>
              <p:cNvSpPr>
                <a:spLocks noEditPoints="1" noChangeArrowheads="1"/>
              </p:cNvSpPr>
              <p:nvPr/>
            </p:nvSpPr>
            <p:spPr bwMode="auto">
              <a:xfrm>
                <a:off x="2953" y="57"/>
                <a:ext cx="5" cy="10"/>
              </a:xfrm>
              <a:custGeom>
                <a:avLst/>
                <a:gdLst>
                  <a:gd name="T0" fmla="*/ 3 w 5"/>
                  <a:gd name="T1" fmla="*/ 7 h 10"/>
                  <a:gd name="T2" fmla="*/ 3 w 5"/>
                  <a:gd name="T3" fmla="*/ 3 h 10"/>
                  <a:gd name="T4" fmla="*/ 3 w 5"/>
                  <a:gd name="T5" fmla="*/ 3 h 10"/>
                  <a:gd name="T6" fmla="*/ 3 w 5"/>
                  <a:gd name="T7" fmla="*/ 5 h 10"/>
                  <a:gd name="T8" fmla="*/ 3 w 5"/>
                  <a:gd name="T9" fmla="*/ 7 h 10"/>
                  <a:gd name="T10" fmla="*/ 3 w 5"/>
                  <a:gd name="T11" fmla="*/ 0 h 10"/>
                  <a:gd name="T12" fmla="*/ 0 w 5"/>
                  <a:gd name="T13" fmla="*/ 0 h 10"/>
                  <a:gd name="T14" fmla="*/ 0 w 5"/>
                  <a:gd name="T15" fmla="*/ 7 h 10"/>
                  <a:gd name="T16" fmla="*/ 0 w 5"/>
                  <a:gd name="T17" fmla="*/ 7 h 10"/>
                  <a:gd name="T18" fmla="*/ 3 w 5"/>
                  <a:gd name="T19" fmla="*/ 7 h 10"/>
                  <a:gd name="T20" fmla="*/ 5 w 5"/>
                  <a:gd name="T21" fmla="*/ 10 h 10"/>
                  <a:gd name="T22" fmla="*/ 5 w 5"/>
                  <a:gd name="T23" fmla="*/ 10 h 10"/>
                  <a:gd name="T24" fmla="*/ 5 w 5"/>
                  <a:gd name="T25" fmla="*/ 7 h 10"/>
                  <a:gd name="T26" fmla="*/ 5 w 5"/>
                  <a:gd name="T27" fmla="*/ 7 h 10"/>
                  <a:gd name="T28" fmla="*/ 5 w 5"/>
                  <a:gd name="T29" fmla="*/ 5 h 10"/>
                  <a:gd name="T30" fmla="*/ 5 w 5"/>
                  <a:gd name="T31" fmla="*/ 5 h 10"/>
                  <a:gd name="T32" fmla="*/ 3 w 5"/>
                  <a:gd name="T33" fmla="*/ 0 h 1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5"/>
                  <a:gd name="T52" fmla="*/ 0 h 10"/>
                  <a:gd name="T53" fmla="*/ 5 w 5"/>
                  <a:gd name="T54" fmla="*/ 10 h 1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5" h="10">
                    <a:moveTo>
                      <a:pt x="3" y="7"/>
                    </a:moveTo>
                    <a:lnTo>
                      <a:pt x="3" y="3"/>
                    </a:lnTo>
                    <a:lnTo>
                      <a:pt x="3" y="5"/>
                    </a:lnTo>
                    <a:lnTo>
                      <a:pt x="3" y="7"/>
                    </a:lnTo>
                    <a:moveTo>
                      <a:pt x="3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67" name="Freeform 2478"/>
              <p:cNvSpPr>
                <a:spLocks noChangeArrowheads="1"/>
              </p:cNvSpPr>
              <p:nvPr/>
            </p:nvSpPr>
            <p:spPr bwMode="auto">
              <a:xfrm>
                <a:off x="2958" y="55"/>
                <a:ext cx="7" cy="9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0 h 4"/>
                  <a:gd name="T4" fmla="*/ 2 w 3"/>
                  <a:gd name="T5" fmla="*/ 5 h 4"/>
                  <a:gd name="T6" fmla="*/ 2 w 3"/>
                  <a:gd name="T7" fmla="*/ 5 h 4"/>
                  <a:gd name="T8" fmla="*/ 5 w 3"/>
                  <a:gd name="T9" fmla="*/ 5 h 4"/>
                  <a:gd name="T10" fmla="*/ 5 w 3"/>
                  <a:gd name="T11" fmla="*/ 7 h 4"/>
                  <a:gd name="T12" fmla="*/ 5 w 3"/>
                  <a:gd name="T13" fmla="*/ 9 h 4"/>
                  <a:gd name="T14" fmla="*/ 5 w 3"/>
                  <a:gd name="T15" fmla="*/ 9 h 4"/>
                  <a:gd name="T16" fmla="*/ 2 w 3"/>
                  <a:gd name="T17" fmla="*/ 9 h 4"/>
                  <a:gd name="T18" fmla="*/ 2 w 3"/>
                  <a:gd name="T19" fmla="*/ 7 h 4"/>
                  <a:gd name="T20" fmla="*/ 2 w 3"/>
                  <a:gd name="T21" fmla="*/ 7 h 4"/>
                  <a:gd name="T22" fmla="*/ 2 w 3"/>
                  <a:gd name="T23" fmla="*/ 9 h 4"/>
                  <a:gd name="T24" fmla="*/ 5 w 3"/>
                  <a:gd name="T25" fmla="*/ 9 h 4"/>
                  <a:gd name="T26" fmla="*/ 5 w 3"/>
                  <a:gd name="T27" fmla="*/ 9 h 4"/>
                  <a:gd name="T28" fmla="*/ 5 w 3"/>
                  <a:gd name="T29" fmla="*/ 9 h 4"/>
                  <a:gd name="T30" fmla="*/ 7 w 3"/>
                  <a:gd name="T31" fmla="*/ 7 h 4"/>
                  <a:gd name="T32" fmla="*/ 5 w 3"/>
                  <a:gd name="T33" fmla="*/ 5 h 4"/>
                  <a:gd name="T34" fmla="*/ 5 w 3"/>
                  <a:gd name="T35" fmla="*/ 5 h 4"/>
                  <a:gd name="T36" fmla="*/ 2 w 3"/>
                  <a:gd name="T37" fmla="*/ 5 h 4"/>
                  <a:gd name="T38" fmla="*/ 2 w 3"/>
                  <a:gd name="T39" fmla="*/ 5 h 4"/>
                  <a:gd name="T40" fmla="*/ 2 w 3"/>
                  <a:gd name="T41" fmla="*/ 2 h 4"/>
                  <a:gd name="T42" fmla="*/ 5 w 3"/>
                  <a:gd name="T43" fmla="*/ 0 h 4"/>
                  <a:gd name="T44" fmla="*/ 2 w 3"/>
                  <a:gd name="T45" fmla="*/ 0 h 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"/>
                  <a:gd name="T70" fmla="*/ 0 h 4"/>
                  <a:gd name="T71" fmla="*/ 3 w 3"/>
                  <a:gd name="T72" fmla="*/ 4 h 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" h="4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37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68" name="Freeform 2479"/>
              <p:cNvSpPr>
                <a:spLocks noEditPoints="1" noChangeArrowheads="1"/>
              </p:cNvSpPr>
              <p:nvPr/>
            </p:nvSpPr>
            <p:spPr bwMode="auto">
              <a:xfrm>
                <a:off x="2963" y="53"/>
                <a:ext cx="12" cy="9"/>
              </a:xfrm>
              <a:custGeom>
                <a:avLst/>
                <a:gdLst>
                  <a:gd name="T0" fmla="*/ 9 w 12"/>
                  <a:gd name="T1" fmla="*/ 9 h 9"/>
                  <a:gd name="T2" fmla="*/ 9 w 12"/>
                  <a:gd name="T3" fmla="*/ 7 h 9"/>
                  <a:gd name="T4" fmla="*/ 9 w 12"/>
                  <a:gd name="T5" fmla="*/ 4 h 9"/>
                  <a:gd name="T6" fmla="*/ 9 w 12"/>
                  <a:gd name="T7" fmla="*/ 4 h 9"/>
                  <a:gd name="T8" fmla="*/ 9 w 12"/>
                  <a:gd name="T9" fmla="*/ 4 h 9"/>
                  <a:gd name="T10" fmla="*/ 9 w 12"/>
                  <a:gd name="T11" fmla="*/ 4 h 9"/>
                  <a:gd name="T12" fmla="*/ 9 w 12"/>
                  <a:gd name="T13" fmla="*/ 7 h 9"/>
                  <a:gd name="T14" fmla="*/ 9 w 12"/>
                  <a:gd name="T15" fmla="*/ 9 h 9"/>
                  <a:gd name="T16" fmla="*/ 9 w 12"/>
                  <a:gd name="T17" fmla="*/ 9 h 9"/>
                  <a:gd name="T18" fmla="*/ 9 w 12"/>
                  <a:gd name="T19" fmla="*/ 4 h 9"/>
                  <a:gd name="T20" fmla="*/ 7 w 12"/>
                  <a:gd name="T21" fmla="*/ 4 h 9"/>
                  <a:gd name="T22" fmla="*/ 7 w 12"/>
                  <a:gd name="T23" fmla="*/ 4 h 9"/>
                  <a:gd name="T24" fmla="*/ 9 w 12"/>
                  <a:gd name="T25" fmla="*/ 9 h 9"/>
                  <a:gd name="T26" fmla="*/ 9 w 12"/>
                  <a:gd name="T27" fmla="*/ 9 h 9"/>
                  <a:gd name="T28" fmla="*/ 9 w 12"/>
                  <a:gd name="T29" fmla="*/ 9 h 9"/>
                  <a:gd name="T30" fmla="*/ 12 w 12"/>
                  <a:gd name="T31" fmla="*/ 7 h 9"/>
                  <a:gd name="T32" fmla="*/ 9 w 12"/>
                  <a:gd name="T33" fmla="*/ 4 h 9"/>
                  <a:gd name="T34" fmla="*/ 9 w 12"/>
                  <a:gd name="T35" fmla="*/ 4 h 9"/>
                  <a:gd name="T36" fmla="*/ 2 w 12"/>
                  <a:gd name="T37" fmla="*/ 4 h 9"/>
                  <a:gd name="T38" fmla="*/ 2 w 12"/>
                  <a:gd name="T39" fmla="*/ 4 h 9"/>
                  <a:gd name="T40" fmla="*/ 2 w 12"/>
                  <a:gd name="T41" fmla="*/ 2 h 9"/>
                  <a:gd name="T42" fmla="*/ 2 w 12"/>
                  <a:gd name="T43" fmla="*/ 2 h 9"/>
                  <a:gd name="T44" fmla="*/ 2 w 12"/>
                  <a:gd name="T45" fmla="*/ 2 h 9"/>
                  <a:gd name="T46" fmla="*/ 2 w 12"/>
                  <a:gd name="T47" fmla="*/ 2 h 9"/>
                  <a:gd name="T48" fmla="*/ 5 w 12"/>
                  <a:gd name="T49" fmla="*/ 4 h 9"/>
                  <a:gd name="T50" fmla="*/ 2 w 12"/>
                  <a:gd name="T51" fmla="*/ 4 h 9"/>
                  <a:gd name="T52" fmla="*/ 2 w 12"/>
                  <a:gd name="T53" fmla="*/ 4 h 9"/>
                  <a:gd name="T54" fmla="*/ 2 w 12"/>
                  <a:gd name="T55" fmla="*/ 0 h 9"/>
                  <a:gd name="T56" fmla="*/ 2 w 12"/>
                  <a:gd name="T57" fmla="*/ 0 h 9"/>
                  <a:gd name="T58" fmla="*/ 0 w 12"/>
                  <a:gd name="T59" fmla="*/ 2 h 9"/>
                  <a:gd name="T60" fmla="*/ 2 w 12"/>
                  <a:gd name="T61" fmla="*/ 4 h 9"/>
                  <a:gd name="T62" fmla="*/ 2 w 12"/>
                  <a:gd name="T63" fmla="*/ 7 h 9"/>
                  <a:gd name="T64" fmla="*/ 5 w 12"/>
                  <a:gd name="T65" fmla="*/ 7 h 9"/>
                  <a:gd name="T66" fmla="*/ 5 w 12"/>
                  <a:gd name="T67" fmla="*/ 4 h 9"/>
                  <a:gd name="T68" fmla="*/ 5 w 12"/>
                  <a:gd name="T69" fmla="*/ 2 h 9"/>
                  <a:gd name="T70" fmla="*/ 2 w 12"/>
                  <a:gd name="T71" fmla="*/ 0 h 9"/>
                  <a:gd name="T72" fmla="*/ 7 w 12"/>
                  <a:gd name="T73" fmla="*/ 0 h 9"/>
                  <a:gd name="T74" fmla="*/ 5 w 12"/>
                  <a:gd name="T75" fmla="*/ 0 h 9"/>
                  <a:gd name="T76" fmla="*/ 5 w 12"/>
                  <a:gd name="T77" fmla="*/ 9 h 9"/>
                  <a:gd name="T78" fmla="*/ 7 w 12"/>
                  <a:gd name="T79" fmla="*/ 9 h 9"/>
                  <a:gd name="T80" fmla="*/ 7 w 12"/>
                  <a:gd name="T81" fmla="*/ 0 h 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2"/>
                  <a:gd name="T124" fmla="*/ 0 h 9"/>
                  <a:gd name="T125" fmla="*/ 12 w 12"/>
                  <a:gd name="T126" fmla="*/ 9 h 9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2" h="9">
                    <a:moveTo>
                      <a:pt x="9" y="9"/>
                    </a:moveTo>
                    <a:lnTo>
                      <a:pt x="9" y="7"/>
                    </a:lnTo>
                    <a:lnTo>
                      <a:pt x="9" y="4"/>
                    </a:lnTo>
                    <a:lnTo>
                      <a:pt x="9" y="7"/>
                    </a:lnTo>
                    <a:lnTo>
                      <a:pt x="9" y="9"/>
                    </a:lnTo>
                    <a:close/>
                    <a:moveTo>
                      <a:pt x="9" y="4"/>
                    </a:moveTo>
                    <a:lnTo>
                      <a:pt x="7" y="4"/>
                    </a:lnTo>
                    <a:lnTo>
                      <a:pt x="9" y="9"/>
                    </a:lnTo>
                    <a:lnTo>
                      <a:pt x="12" y="7"/>
                    </a:lnTo>
                    <a:lnTo>
                      <a:pt x="9" y="4"/>
                    </a:lnTo>
                    <a:close/>
                    <a:moveTo>
                      <a:pt x="2" y="4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5" y="4"/>
                    </a:lnTo>
                    <a:lnTo>
                      <a:pt x="2" y="4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2" y="0"/>
                    </a:lnTo>
                    <a:close/>
                    <a:moveTo>
                      <a:pt x="7" y="0"/>
                    </a:moveTo>
                    <a:lnTo>
                      <a:pt x="5" y="0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37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69" name="Freeform 2480"/>
              <p:cNvSpPr>
                <a:spLocks noEditPoints="1" noChangeArrowheads="1"/>
              </p:cNvSpPr>
              <p:nvPr/>
            </p:nvSpPr>
            <p:spPr bwMode="auto">
              <a:xfrm>
                <a:off x="2963" y="53"/>
                <a:ext cx="12" cy="9"/>
              </a:xfrm>
              <a:custGeom>
                <a:avLst/>
                <a:gdLst>
                  <a:gd name="T0" fmla="*/ 9 w 12"/>
                  <a:gd name="T1" fmla="*/ 9 h 9"/>
                  <a:gd name="T2" fmla="*/ 9 w 12"/>
                  <a:gd name="T3" fmla="*/ 7 h 9"/>
                  <a:gd name="T4" fmla="*/ 9 w 12"/>
                  <a:gd name="T5" fmla="*/ 4 h 9"/>
                  <a:gd name="T6" fmla="*/ 9 w 12"/>
                  <a:gd name="T7" fmla="*/ 4 h 9"/>
                  <a:gd name="T8" fmla="*/ 9 w 12"/>
                  <a:gd name="T9" fmla="*/ 4 h 9"/>
                  <a:gd name="T10" fmla="*/ 9 w 12"/>
                  <a:gd name="T11" fmla="*/ 4 h 9"/>
                  <a:gd name="T12" fmla="*/ 9 w 12"/>
                  <a:gd name="T13" fmla="*/ 7 h 9"/>
                  <a:gd name="T14" fmla="*/ 9 w 12"/>
                  <a:gd name="T15" fmla="*/ 9 h 9"/>
                  <a:gd name="T16" fmla="*/ 9 w 12"/>
                  <a:gd name="T17" fmla="*/ 9 h 9"/>
                  <a:gd name="T18" fmla="*/ 9 w 12"/>
                  <a:gd name="T19" fmla="*/ 4 h 9"/>
                  <a:gd name="T20" fmla="*/ 7 w 12"/>
                  <a:gd name="T21" fmla="*/ 4 h 9"/>
                  <a:gd name="T22" fmla="*/ 7 w 12"/>
                  <a:gd name="T23" fmla="*/ 4 h 9"/>
                  <a:gd name="T24" fmla="*/ 9 w 12"/>
                  <a:gd name="T25" fmla="*/ 9 h 9"/>
                  <a:gd name="T26" fmla="*/ 9 w 12"/>
                  <a:gd name="T27" fmla="*/ 9 h 9"/>
                  <a:gd name="T28" fmla="*/ 9 w 12"/>
                  <a:gd name="T29" fmla="*/ 9 h 9"/>
                  <a:gd name="T30" fmla="*/ 12 w 12"/>
                  <a:gd name="T31" fmla="*/ 7 h 9"/>
                  <a:gd name="T32" fmla="*/ 9 w 12"/>
                  <a:gd name="T33" fmla="*/ 4 h 9"/>
                  <a:gd name="T34" fmla="*/ 9 w 12"/>
                  <a:gd name="T35" fmla="*/ 4 h 9"/>
                  <a:gd name="T36" fmla="*/ 2 w 12"/>
                  <a:gd name="T37" fmla="*/ 4 h 9"/>
                  <a:gd name="T38" fmla="*/ 2 w 12"/>
                  <a:gd name="T39" fmla="*/ 4 h 9"/>
                  <a:gd name="T40" fmla="*/ 2 w 12"/>
                  <a:gd name="T41" fmla="*/ 2 h 9"/>
                  <a:gd name="T42" fmla="*/ 2 w 12"/>
                  <a:gd name="T43" fmla="*/ 2 h 9"/>
                  <a:gd name="T44" fmla="*/ 2 w 12"/>
                  <a:gd name="T45" fmla="*/ 2 h 9"/>
                  <a:gd name="T46" fmla="*/ 2 w 12"/>
                  <a:gd name="T47" fmla="*/ 2 h 9"/>
                  <a:gd name="T48" fmla="*/ 5 w 12"/>
                  <a:gd name="T49" fmla="*/ 4 h 9"/>
                  <a:gd name="T50" fmla="*/ 2 w 12"/>
                  <a:gd name="T51" fmla="*/ 4 h 9"/>
                  <a:gd name="T52" fmla="*/ 2 w 12"/>
                  <a:gd name="T53" fmla="*/ 4 h 9"/>
                  <a:gd name="T54" fmla="*/ 2 w 12"/>
                  <a:gd name="T55" fmla="*/ 0 h 9"/>
                  <a:gd name="T56" fmla="*/ 2 w 12"/>
                  <a:gd name="T57" fmla="*/ 0 h 9"/>
                  <a:gd name="T58" fmla="*/ 0 w 12"/>
                  <a:gd name="T59" fmla="*/ 2 h 9"/>
                  <a:gd name="T60" fmla="*/ 2 w 12"/>
                  <a:gd name="T61" fmla="*/ 4 h 9"/>
                  <a:gd name="T62" fmla="*/ 2 w 12"/>
                  <a:gd name="T63" fmla="*/ 7 h 9"/>
                  <a:gd name="T64" fmla="*/ 5 w 12"/>
                  <a:gd name="T65" fmla="*/ 7 h 9"/>
                  <a:gd name="T66" fmla="*/ 5 w 12"/>
                  <a:gd name="T67" fmla="*/ 4 h 9"/>
                  <a:gd name="T68" fmla="*/ 5 w 12"/>
                  <a:gd name="T69" fmla="*/ 2 h 9"/>
                  <a:gd name="T70" fmla="*/ 2 w 12"/>
                  <a:gd name="T71" fmla="*/ 0 h 9"/>
                  <a:gd name="T72" fmla="*/ 7 w 12"/>
                  <a:gd name="T73" fmla="*/ 0 h 9"/>
                  <a:gd name="T74" fmla="*/ 5 w 12"/>
                  <a:gd name="T75" fmla="*/ 0 h 9"/>
                  <a:gd name="T76" fmla="*/ 5 w 12"/>
                  <a:gd name="T77" fmla="*/ 9 h 9"/>
                  <a:gd name="T78" fmla="*/ 7 w 12"/>
                  <a:gd name="T79" fmla="*/ 9 h 9"/>
                  <a:gd name="T80" fmla="*/ 7 w 12"/>
                  <a:gd name="T81" fmla="*/ 0 h 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2"/>
                  <a:gd name="T124" fmla="*/ 0 h 9"/>
                  <a:gd name="T125" fmla="*/ 12 w 12"/>
                  <a:gd name="T126" fmla="*/ 9 h 9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2" h="9">
                    <a:moveTo>
                      <a:pt x="9" y="9"/>
                    </a:moveTo>
                    <a:lnTo>
                      <a:pt x="9" y="7"/>
                    </a:lnTo>
                    <a:lnTo>
                      <a:pt x="9" y="4"/>
                    </a:lnTo>
                    <a:lnTo>
                      <a:pt x="9" y="7"/>
                    </a:lnTo>
                    <a:lnTo>
                      <a:pt x="9" y="9"/>
                    </a:lnTo>
                    <a:moveTo>
                      <a:pt x="9" y="4"/>
                    </a:moveTo>
                    <a:lnTo>
                      <a:pt x="7" y="4"/>
                    </a:lnTo>
                    <a:lnTo>
                      <a:pt x="9" y="9"/>
                    </a:lnTo>
                    <a:lnTo>
                      <a:pt x="12" y="7"/>
                    </a:lnTo>
                    <a:lnTo>
                      <a:pt x="9" y="4"/>
                    </a:lnTo>
                    <a:moveTo>
                      <a:pt x="2" y="4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5" y="4"/>
                    </a:lnTo>
                    <a:lnTo>
                      <a:pt x="2" y="4"/>
                    </a:lnTo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2" y="0"/>
                    </a:lnTo>
                    <a:moveTo>
                      <a:pt x="7" y="0"/>
                    </a:moveTo>
                    <a:lnTo>
                      <a:pt x="5" y="0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70" name="Freeform 2481"/>
              <p:cNvSpPr>
                <a:spLocks noChangeArrowheads="1"/>
              </p:cNvSpPr>
              <p:nvPr/>
            </p:nvSpPr>
            <p:spPr bwMode="auto">
              <a:xfrm>
                <a:off x="2899" y="74"/>
                <a:ext cx="7" cy="9"/>
              </a:xfrm>
              <a:custGeom>
                <a:avLst/>
                <a:gdLst>
                  <a:gd name="T0" fmla="*/ 2 w 3"/>
                  <a:gd name="T1" fmla="*/ 5 h 4"/>
                  <a:gd name="T2" fmla="*/ 5 w 3"/>
                  <a:gd name="T3" fmla="*/ 5 h 4"/>
                  <a:gd name="T4" fmla="*/ 5 w 3"/>
                  <a:gd name="T5" fmla="*/ 7 h 4"/>
                  <a:gd name="T6" fmla="*/ 5 w 3"/>
                  <a:gd name="T7" fmla="*/ 9 h 4"/>
                  <a:gd name="T8" fmla="*/ 5 w 3"/>
                  <a:gd name="T9" fmla="*/ 9 h 4"/>
                  <a:gd name="T10" fmla="*/ 2 w 3"/>
                  <a:gd name="T11" fmla="*/ 9 h 4"/>
                  <a:gd name="T12" fmla="*/ 2 w 3"/>
                  <a:gd name="T13" fmla="*/ 9 h 4"/>
                  <a:gd name="T14" fmla="*/ 2 w 3"/>
                  <a:gd name="T15" fmla="*/ 7 h 4"/>
                  <a:gd name="T16" fmla="*/ 2 w 3"/>
                  <a:gd name="T17" fmla="*/ 9 h 4"/>
                  <a:gd name="T18" fmla="*/ 5 w 3"/>
                  <a:gd name="T19" fmla="*/ 9 h 4"/>
                  <a:gd name="T20" fmla="*/ 5 w 3"/>
                  <a:gd name="T21" fmla="*/ 9 h 4"/>
                  <a:gd name="T22" fmla="*/ 5 w 3"/>
                  <a:gd name="T23" fmla="*/ 7 h 4"/>
                  <a:gd name="T24" fmla="*/ 5 w 3"/>
                  <a:gd name="T25" fmla="*/ 7 h 4"/>
                  <a:gd name="T26" fmla="*/ 2 w 3"/>
                  <a:gd name="T27" fmla="*/ 5 h 4"/>
                  <a:gd name="T28" fmla="*/ 2 w 3"/>
                  <a:gd name="T29" fmla="*/ 5 h 4"/>
                  <a:gd name="T30" fmla="*/ 2 w 3"/>
                  <a:gd name="T31" fmla="*/ 5 h 4"/>
                  <a:gd name="T32" fmla="*/ 2 w 3"/>
                  <a:gd name="T33" fmla="*/ 5 h 4"/>
                  <a:gd name="T34" fmla="*/ 2 w 3"/>
                  <a:gd name="T35" fmla="*/ 2 h 4"/>
                  <a:gd name="T36" fmla="*/ 2 w 3"/>
                  <a:gd name="T37" fmla="*/ 2 h 4"/>
                  <a:gd name="T38" fmla="*/ 2 w 3"/>
                  <a:gd name="T39" fmla="*/ 2 h 4"/>
                  <a:gd name="T40" fmla="*/ 0 w 3"/>
                  <a:gd name="T41" fmla="*/ 2 h 4"/>
                  <a:gd name="T42" fmla="*/ 0 w 3"/>
                  <a:gd name="T43" fmla="*/ 2 h 4"/>
                  <a:gd name="T44" fmla="*/ 0 w 3"/>
                  <a:gd name="T45" fmla="*/ 2 h 4"/>
                  <a:gd name="T46" fmla="*/ 0 w 3"/>
                  <a:gd name="T47" fmla="*/ 2 h 4"/>
                  <a:gd name="T48" fmla="*/ 0 w 3"/>
                  <a:gd name="T49" fmla="*/ 2 h 4"/>
                  <a:gd name="T50" fmla="*/ 0 w 3"/>
                  <a:gd name="T51" fmla="*/ 0 h 4"/>
                  <a:gd name="T52" fmla="*/ 2 w 3"/>
                  <a:gd name="T53" fmla="*/ 0 h 4"/>
                  <a:gd name="T54" fmla="*/ 2 w 3"/>
                  <a:gd name="T55" fmla="*/ 0 h 4"/>
                  <a:gd name="T56" fmla="*/ 5 w 3"/>
                  <a:gd name="T57" fmla="*/ 2 h 4"/>
                  <a:gd name="T58" fmla="*/ 2 w 3"/>
                  <a:gd name="T59" fmla="*/ 5 h 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"/>
                  <a:gd name="T91" fmla="*/ 0 h 4"/>
                  <a:gd name="T92" fmla="*/ 3 w 3"/>
                  <a:gd name="T93" fmla="*/ 4 h 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" h="4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7F6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71" name="Freeform 2482"/>
              <p:cNvSpPr>
                <a:spLocks noEditPoints="1" noChangeArrowheads="1"/>
              </p:cNvSpPr>
              <p:nvPr/>
            </p:nvSpPr>
            <p:spPr bwMode="auto">
              <a:xfrm>
                <a:off x="2904" y="71"/>
                <a:ext cx="7" cy="12"/>
              </a:xfrm>
              <a:custGeom>
                <a:avLst/>
                <a:gdLst>
                  <a:gd name="T0" fmla="*/ 5 w 3"/>
                  <a:gd name="T1" fmla="*/ 12 h 5"/>
                  <a:gd name="T2" fmla="*/ 2 w 3"/>
                  <a:gd name="T3" fmla="*/ 10 h 5"/>
                  <a:gd name="T4" fmla="*/ 0 w 3"/>
                  <a:gd name="T5" fmla="*/ 2 h 5"/>
                  <a:gd name="T6" fmla="*/ 2 w 3"/>
                  <a:gd name="T7" fmla="*/ 0 h 5"/>
                  <a:gd name="T8" fmla="*/ 2 w 3"/>
                  <a:gd name="T9" fmla="*/ 0 h 5"/>
                  <a:gd name="T10" fmla="*/ 5 w 3"/>
                  <a:gd name="T11" fmla="*/ 2 h 5"/>
                  <a:gd name="T12" fmla="*/ 7 w 3"/>
                  <a:gd name="T13" fmla="*/ 7 h 5"/>
                  <a:gd name="T14" fmla="*/ 7 w 3"/>
                  <a:gd name="T15" fmla="*/ 10 h 5"/>
                  <a:gd name="T16" fmla="*/ 5 w 3"/>
                  <a:gd name="T17" fmla="*/ 12 h 5"/>
                  <a:gd name="T18" fmla="*/ 2 w 3"/>
                  <a:gd name="T19" fmla="*/ 2 h 5"/>
                  <a:gd name="T20" fmla="*/ 2 w 3"/>
                  <a:gd name="T21" fmla="*/ 2 h 5"/>
                  <a:gd name="T22" fmla="*/ 5 w 3"/>
                  <a:gd name="T23" fmla="*/ 10 h 5"/>
                  <a:gd name="T24" fmla="*/ 5 w 3"/>
                  <a:gd name="T25" fmla="*/ 10 h 5"/>
                  <a:gd name="T26" fmla="*/ 5 w 3"/>
                  <a:gd name="T27" fmla="*/ 10 h 5"/>
                  <a:gd name="T28" fmla="*/ 5 w 3"/>
                  <a:gd name="T29" fmla="*/ 10 h 5"/>
                  <a:gd name="T30" fmla="*/ 5 w 3"/>
                  <a:gd name="T31" fmla="*/ 2 h 5"/>
                  <a:gd name="T32" fmla="*/ 2 w 3"/>
                  <a:gd name="T33" fmla="*/ 2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5"/>
                  <a:gd name="T53" fmla="*/ 3 w 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5">
                    <a:moveTo>
                      <a:pt x="2" y="5"/>
                    </a:moveTo>
                    <a:cubicBezTo>
                      <a:pt x="2" y="5"/>
                      <a:pt x="1" y="4"/>
                      <a:pt x="1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2" y="5"/>
                    </a:ln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7F6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72" name="Freeform 2483"/>
              <p:cNvSpPr>
                <a:spLocks noEditPoints="1" noChangeArrowheads="1"/>
              </p:cNvSpPr>
              <p:nvPr/>
            </p:nvSpPr>
            <p:spPr bwMode="auto">
              <a:xfrm>
                <a:off x="2911" y="69"/>
                <a:ext cx="9" cy="12"/>
              </a:xfrm>
              <a:custGeom>
                <a:avLst/>
                <a:gdLst>
                  <a:gd name="T0" fmla="*/ 2 w 9"/>
                  <a:gd name="T1" fmla="*/ 7 h 12"/>
                  <a:gd name="T2" fmla="*/ 2 w 9"/>
                  <a:gd name="T3" fmla="*/ 7 h 12"/>
                  <a:gd name="T4" fmla="*/ 0 w 9"/>
                  <a:gd name="T5" fmla="*/ 5 h 12"/>
                  <a:gd name="T6" fmla="*/ 0 w 9"/>
                  <a:gd name="T7" fmla="*/ 2 h 12"/>
                  <a:gd name="T8" fmla="*/ 0 w 9"/>
                  <a:gd name="T9" fmla="*/ 0 h 12"/>
                  <a:gd name="T10" fmla="*/ 0 w 9"/>
                  <a:gd name="T11" fmla="*/ 0 h 12"/>
                  <a:gd name="T12" fmla="*/ 2 w 9"/>
                  <a:gd name="T13" fmla="*/ 2 h 12"/>
                  <a:gd name="T14" fmla="*/ 2 w 9"/>
                  <a:gd name="T15" fmla="*/ 5 h 12"/>
                  <a:gd name="T16" fmla="*/ 2 w 9"/>
                  <a:gd name="T17" fmla="*/ 7 h 12"/>
                  <a:gd name="T18" fmla="*/ 0 w 9"/>
                  <a:gd name="T19" fmla="*/ 2 h 12"/>
                  <a:gd name="T20" fmla="*/ 0 w 9"/>
                  <a:gd name="T21" fmla="*/ 2 h 12"/>
                  <a:gd name="T22" fmla="*/ 0 w 9"/>
                  <a:gd name="T23" fmla="*/ 2 h 12"/>
                  <a:gd name="T24" fmla="*/ 2 w 9"/>
                  <a:gd name="T25" fmla="*/ 5 h 12"/>
                  <a:gd name="T26" fmla="*/ 2 w 9"/>
                  <a:gd name="T27" fmla="*/ 5 h 12"/>
                  <a:gd name="T28" fmla="*/ 2 w 9"/>
                  <a:gd name="T29" fmla="*/ 5 h 12"/>
                  <a:gd name="T30" fmla="*/ 2 w 9"/>
                  <a:gd name="T31" fmla="*/ 5 h 12"/>
                  <a:gd name="T32" fmla="*/ 2 w 9"/>
                  <a:gd name="T33" fmla="*/ 2 h 12"/>
                  <a:gd name="T34" fmla="*/ 0 w 9"/>
                  <a:gd name="T35" fmla="*/ 2 h 12"/>
                  <a:gd name="T36" fmla="*/ 4 w 9"/>
                  <a:gd name="T37" fmla="*/ 0 h 12"/>
                  <a:gd name="T38" fmla="*/ 4 w 9"/>
                  <a:gd name="T39" fmla="*/ 12 h 12"/>
                  <a:gd name="T40" fmla="*/ 4 w 9"/>
                  <a:gd name="T41" fmla="*/ 12 h 12"/>
                  <a:gd name="T42" fmla="*/ 4 w 9"/>
                  <a:gd name="T43" fmla="*/ 0 h 12"/>
                  <a:gd name="T44" fmla="*/ 4 w 9"/>
                  <a:gd name="T45" fmla="*/ 0 h 12"/>
                  <a:gd name="T46" fmla="*/ 9 w 9"/>
                  <a:gd name="T47" fmla="*/ 10 h 12"/>
                  <a:gd name="T48" fmla="*/ 9 w 9"/>
                  <a:gd name="T49" fmla="*/ 10 h 12"/>
                  <a:gd name="T50" fmla="*/ 7 w 9"/>
                  <a:gd name="T51" fmla="*/ 10 h 12"/>
                  <a:gd name="T52" fmla="*/ 4 w 9"/>
                  <a:gd name="T53" fmla="*/ 5 h 12"/>
                  <a:gd name="T54" fmla="*/ 7 w 9"/>
                  <a:gd name="T55" fmla="*/ 5 h 12"/>
                  <a:gd name="T56" fmla="*/ 7 w 9"/>
                  <a:gd name="T57" fmla="*/ 5 h 12"/>
                  <a:gd name="T58" fmla="*/ 9 w 9"/>
                  <a:gd name="T59" fmla="*/ 5 h 12"/>
                  <a:gd name="T60" fmla="*/ 9 w 9"/>
                  <a:gd name="T61" fmla="*/ 7 h 12"/>
                  <a:gd name="T62" fmla="*/ 9 w 9"/>
                  <a:gd name="T63" fmla="*/ 10 h 12"/>
                  <a:gd name="T64" fmla="*/ 7 w 9"/>
                  <a:gd name="T65" fmla="*/ 5 h 12"/>
                  <a:gd name="T66" fmla="*/ 7 w 9"/>
                  <a:gd name="T67" fmla="*/ 5 h 12"/>
                  <a:gd name="T68" fmla="*/ 7 w 9"/>
                  <a:gd name="T69" fmla="*/ 5 h 12"/>
                  <a:gd name="T70" fmla="*/ 7 w 9"/>
                  <a:gd name="T71" fmla="*/ 10 h 12"/>
                  <a:gd name="T72" fmla="*/ 7 w 9"/>
                  <a:gd name="T73" fmla="*/ 10 h 12"/>
                  <a:gd name="T74" fmla="*/ 9 w 9"/>
                  <a:gd name="T75" fmla="*/ 10 h 12"/>
                  <a:gd name="T76" fmla="*/ 9 w 9"/>
                  <a:gd name="T77" fmla="*/ 10 h 12"/>
                  <a:gd name="T78" fmla="*/ 7 w 9"/>
                  <a:gd name="T79" fmla="*/ 5 h 12"/>
                  <a:gd name="T80" fmla="*/ 7 w 9"/>
                  <a:gd name="T81" fmla="*/ 5 h 1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9"/>
                  <a:gd name="T124" fmla="*/ 0 h 12"/>
                  <a:gd name="T125" fmla="*/ 9 w 9"/>
                  <a:gd name="T126" fmla="*/ 12 h 1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9" h="12">
                    <a:moveTo>
                      <a:pt x="2" y="7"/>
                    </a:moveTo>
                    <a:lnTo>
                      <a:pt x="2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2" y="7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4" y="0"/>
                    </a:moveTo>
                    <a:lnTo>
                      <a:pt x="4" y="12"/>
                    </a:lnTo>
                    <a:lnTo>
                      <a:pt x="4" y="0"/>
                    </a:lnTo>
                    <a:close/>
                    <a:moveTo>
                      <a:pt x="9" y="10"/>
                    </a:moveTo>
                    <a:lnTo>
                      <a:pt x="9" y="10"/>
                    </a:lnTo>
                    <a:lnTo>
                      <a:pt x="7" y="10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9" y="10"/>
                    </a:lnTo>
                    <a:close/>
                    <a:moveTo>
                      <a:pt x="7" y="5"/>
                    </a:moveTo>
                    <a:lnTo>
                      <a:pt x="7" y="5"/>
                    </a:lnTo>
                    <a:lnTo>
                      <a:pt x="7" y="10"/>
                    </a:lnTo>
                    <a:lnTo>
                      <a:pt x="9" y="10"/>
                    </a:ln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7F6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73" name="Freeform 2484"/>
              <p:cNvSpPr>
                <a:spLocks noChangeArrowheads="1"/>
              </p:cNvSpPr>
              <p:nvPr/>
            </p:nvSpPr>
            <p:spPr bwMode="auto">
              <a:xfrm>
                <a:off x="0" y="981"/>
                <a:ext cx="85" cy="88"/>
              </a:xfrm>
              <a:custGeom>
                <a:avLst/>
                <a:gdLst>
                  <a:gd name="T0" fmla="*/ 50 w 36"/>
                  <a:gd name="T1" fmla="*/ 83 h 37"/>
                  <a:gd name="T2" fmla="*/ 47 w 36"/>
                  <a:gd name="T3" fmla="*/ 83 h 37"/>
                  <a:gd name="T4" fmla="*/ 47 w 36"/>
                  <a:gd name="T5" fmla="*/ 83 h 37"/>
                  <a:gd name="T6" fmla="*/ 2 w 36"/>
                  <a:gd name="T7" fmla="*/ 50 h 37"/>
                  <a:gd name="T8" fmla="*/ 33 w 36"/>
                  <a:gd name="T9" fmla="*/ 5 h 37"/>
                  <a:gd name="T10" fmla="*/ 80 w 36"/>
                  <a:gd name="T11" fmla="*/ 36 h 37"/>
                  <a:gd name="T12" fmla="*/ 50 w 36"/>
                  <a:gd name="T13" fmla="*/ 83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"/>
                  <a:gd name="T22" fmla="*/ 0 h 37"/>
                  <a:gd name="T23" fmla="*/ 36 w 36"/>
                  <a:gd name="T24" fmla="*/ 37 h 3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" h="37">
                    <a:moveTo>
                      <a:pt x="21" y="35"/>
                    </a:move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1" y="37"/>
                      <a:pt x="2" y="30"/>
                      <a:pt x="1" y="21"/>
                    </a:cubicBezTo>
                    <a:cubicBezTo>
                      <a:pt x="0" y="12"/>
                      <a:pt x="6" y="4"/>
                      <a:pt x="14" y="2"/>
                    </a:cubicBezTo>
                    <a:cubicBezTo>
                      <a:pt x="24" y="0"/>
                      <a:pt x="33" y="6"/>
                      <a:pt x="34" y="15"/>
                    </a:cubicBezTo>
                    <a:cubicBezTo>
                      <a:pt x="36" y="24"/>
                      <a:pt x="30" y="33"/>
                      <a:pt x="21" y="35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74" name="Freeform 2485"/>
              <p:cNvSpPr>
                <a:spLocks noChangeArrowheads="1"/>
              </p:cNvSpPr>
              <p:nvPr/>
            </p:nvSpPr>
            <p:spPr bwMode="auto">
              <a:xfrm>
                <a:off x="7" y="993"/>
                <a:ext cx="40" cy="67"/>
              </a:xfrm>
              <a:custGeom>
                <a:avLst/>
                <a:gdLst>
                  <a:gd name="T0" fmla="*/ 35 w 17"/>
                  <a:gd name="T1" fmla="*/ 34 h 28"/>
                  <a:gd name="T2" fmla="*/ 40 w 17"/>
                  <a:gd name="T3" fmla="*/ 65 h 28"/>
                  <a:gd name="T4" fmla="*/ 2 w 17"/>
                  <a:gd name="T5" fmla="*/ 36 h 28"/>
                  <a:gd name="T6" fmla="*/ 28 w 17"/>
                  <a:gd name="T7" fmla="*/ 0 h 28"/>
                  <a:gd name="T8" fmla="*/ 35 w 17"/>
                  <a:gd name="T9" fmla="*/ 34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28"/>
                  <a:gd name="T17" fmla="*/ 17 w 17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28">
                    <a:moveTo>
                      <a:pt x="15" y="14"/>
                    </a:moveTo>
                    <a:cubicBezTo>
                      <a:pt x="17" y="27"/>
                      <a:pt x="17" y="27"/>
                      <a:pt x="17" y="27"/>
                    </a:cubicBezTo>
                    <a:cubicBezTo>
                      <a:pt x="9" y="28"/>
                      <a:pt x="2" y="23"/>
                      <a:pt x="1" y="15"/>
                    </a:cubicBezTo>
                    <a:cubicBezTo>
                      <a:pt x="0" y="8"/>
                      <a:pt x="5" y="2"/>
                      <a:pt x="12" y="0"/>
                    </a:cubicBez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75" name="Freeform 2486"/>
              <p:cNvSpPr>
                <a:spLocks noChangeArrowheads="1"/>
              </p:cNvSpPr>
              <p:nvPr/>
            </p:nvSpPr>
            <p:spPr bwMode="auto">
              <a:xfrm>
                <a:off x="35" y="991"/>
                <a:ext cx="43" cy="66"/>
              </a:xfrm>
              <a:custGeom>
                <a:avLst/>
                <a:gdLst>
                  <a:gd name="T0" fmla="*/ 7 w 18"/>
                  <a:gd name="T1" fmla="*/ 35 h 28"/>
                  <a:gd name="T2" fmla="*/ 0 w 18"/>
                  <a:gd name="T3" fmla="*/ 2 h 28"/>
                  <a:gd name="T4" fmla="*/ 38 w 18"/>
                  <a:gd name="T5" fmla="*/ 28 h 28"/>
                  <a:gd name="T6" fmla="*/ 14 w 18"/>
                  <a:gd name="T7" fmla="*/ 66 h 28"/>
                  <a:gd name="T8" fmla="*/ 12 w 18"/>
                  <a:gd name="T9" fmla="*/ 66 h 28"/>
                  <a:gd name="T10" fmla="*/ 7 w 18"/>
                  <a:gd name="T11" fmla="*/ 35 h 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"/>
                  <a:gd name="T19" fmla="*/ 0 h 28"/>
                  <a:gd name="T20" fmla="*/ 18 w 18"/>
                  <a:gd name="T21" fmla="*/ 28 h 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" h="28">
                    <a:moveTo>
                      <a:pt x="3" y="15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7" y="0"/>
                      <a:pt x="15" y="5"/>
                      <a:pt x="16" y="12"/>
                    </a:cubicBezTo>
                    <a:cubicBezTo>
                      <a:pt x="18" y="19"/>
                      <a:pt x="13" y="26"/>
                      <a:pt x="6" y="28"/>
                    </a:cubicBezTo>
                    <a:cubicBezTo>
                      <a:pt x="5" y="28"/>
                      <a:pt x="5" y="28"/>
                      <a:pt x="5" y="28"/>
                    </a:cubicBezTo>
                    <a:lnTo>
                      <a:pt x="3" y="15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76" name="Freeform 2487"/>
              <p:cNvSpPr>
                <a:spLocks noChangeArrowheads="1"/>
              </p:cNvSpPr>
              <p:nvPr/>
            </p:nvSpPr>
            <p:spPr bwMode="auto">
              <a:xfrm>
                <a:off x="748" y="1424"/>
                <a:ext cx="82" cy="81"/>
              </a:xfrm>
              <a:custGeom>
                <a:avLst/>
                <a:gdLst>
                  <a:gd name="T0" fmla="*/ 16 w 35"/>
                  <a:gd name="T1" fmla="*/ 67 h 34"/>
                  <a:gd name="T2" fmla="*/ 9 w 35"/>
                  <a:gd name="T3" fmla="*/ 21 h 34"/>
                  <a:gd name="T4" fmla="*/ 30 w 35"/>
                  <a:gd name="T5" fmla="*/ 2 h 34"/>
                  <a:gd name="T6" fmla="*/ 59 w 35"/>
                  <a:gd name="T7" fmla="*/ 5 h 34"/>
                  <a:gd name="T8" fmla="*/ 66 w 35"/>
                  <a:gd name="T9" fmla="*/ 10 h 34"/>
                  <a:gd name="T10" fmla="*/ 73 w 35"/>
                  <a:gd name="T11" fmla="*/ 57 h 34"/>
                  <a:gd name="T12" fmla="*/ 23 w 35"/>
                  <a:gd name="T13" fmla="*/ 71 h 34"/>
                  <a:gd name="T14" fmla="*/ 16 w 35"/>
                  <a:gd name="T15" fmla="*/ 67 h 3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34"/>
                  <a:gd name="T26" fmla="*/ 35 w 35"/>
                  <a:gd name="T27" fmla="*/ 34 h 3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34">
                    <a:moveTo>
                      <a:pt x="7" y="28"/>
                    </a:moveTo>
                    <a:cubicBezTo>
                      <a:pt x="1" y="23"/>
                      <a:pt x="0" y="15"/>
                      <a:pt x="4" y="9"/>
                    </a:cubicBezTo>
                    <a:cubicBezTo>
                      <a:pt x="5" y="5"/>
                      <a:pt x="9" y="2"/>
                      <a:pt x="13" y="1"/>
                    </a:cubicBezTo>
                    <a:cubicBezTo>
                      <a:pt x="17" y="0"/>
                      <a:pt x="21" y="0"/>
                      <a:pt x="25" y="2"/>
                    </a:cubicBezTo>
                    <a:cubicBezTo>
                      <a:pt x="26" y="3"/>
                      <a:pt x="27" y="4"/>
                      <a:pt x="28" y="4"/>
                    </a:cubicBezTo>
                    <a:cubicBezTo>
                      <a:pt x="33" y="9"/>
                      <a:pt x="35" y="17"/>
                      <a:pt x="31" y="24"/>
                    </a:cubicBezTo>
                    <a:cubicBezTo>
                      <a:pt x="27" y="31"/>
                      <a:pt x="18" y="34"/>
                      <a:pt x="10" y="30"/>
                    </a:cubicBezTo>
                    <a:cubicBezTo>
                      <a:pt x="9" y="30"/>
                      <a:pt x="8" y="29"/>
                      <a:pt x="7" y="28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77" name="Freeform 2488"/>
              <p:cNvSpPr>
                <a:spLocks noChangeArrowheads="1"/>
              </p:cNvSpPr>
              <p:nvPr/>
            </p:nvSpPr>
            <p:spPr bwMode="auto">
              <a:xfrm>
                <a:off x="755" y="1429"/>
                <a:ext cx="61" cy="69"/>
              </a:xfrm>
              <a:custGeom>
                <a:avLst/>
                <a:gdLst>
                  <a:gd name="T0" fmla="*/ 33 w 26"/>
                  <a:gd name="T1" fmla="*/ 33 h 29"/>
                  <a:gd name="T2" fmla="*/ 61 w 26"/>
                  <a:gd name="T3" fmla="*/ 48 h 29"/>
                  <a:gd name="T4" fmla="*/ 19 w 26"/>
                  <a:gd name="T5" fmla="*/ 62 h 29"/>
                  <a:gd name="T6" fmla="*/ 7 w 26"/>
                  <a:gd name="T7" fmla="*/ 19 h 29"/>
                  <a:gd name="T8" fmla="*/ 47 w 26"/>
                  <a:gd name="T9" fmla="*/ 7 h 29"/>
                  <a:gd name="T10" fmla="*/ 54 w 26"/>
                  <a:gd name="T11" fmla="*/ 12 h 29"/>
                  <a:gd name="T12" fmla="*/ 33 w 26"/>
                  <a:gd name="T13" fmla="*/ 33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"/>
                  <a:gd name="T22" fmla="*/ 0 h 29"/>
                  <a:gd name="T23" fmla="*/ 26 w 26"/>
                  <a:gd name="T24" fmla="*/ 29 h 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" h="29">
                    <a:moveTo>
                      <a:pt x="14" y="14"/>
                    </a:moveTo>
                    <a:cubicBezTo>
                      <a:pt x="26" y="20"/>
                      <a:pt x="26" y="20"/>
                      <a:pt x="26" y="20"/>
                    </a:cubicBezTo>
                    <a:cubicBezTo>
                      <a:pt x="22" y="27"/>
                      <a:pt x="15" y="29"/>
                      <a:pt x="8" y="26"/>
                    </a:cubicBezTo>
                    <a:cubicBezTo>
                      <a:pt x="2" y="22"/>
                      <a:pt x="0" y="14"/>
                      <a:pt x="3" y="8"/>
                    </a:cubicBezTo>
                    <a:cubicBezTo>
                      <a:pt x="6" y="2"/>
                      <a:pt x="14" y="0"/>
                      <a:pt x="20" y="3"/>
                    </a:cubicBezTo>
                    <a:cubicBezTo>
                      <a:pt x="21" y="3"/>
                      <a:pt x="22" y="4"/>
                      <a:pt x="23" y="5"/>
                    </a:cubicBezTo>
                    <a:lnTo>
                      <a:pt x="14" y="14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78" name="Freeform 2489"/>
              <p:cNvSpPr>
                <a:spLocks noChangeArrowheads="1"/>
              </p:cNvSpPr>
              <p:nvPr/>
            </p:nvSpPr>
            <p:spPr bwMode="auto">
              <a:xfrm>
                <a:off x="788" y="1441"/>
                <a:ext cx="35" cy="36"/>
              </a:xfrm>
              <a:custGeom>
                <a:avLst/>
                <a:gdLst>
                  <a:gd name="T0" fmla="*/ 0 w 15"/>
                  <a:gd name="T1" fmla="*/ 22 h 15"/>
                  <a:gd name="T2" fmla="*/ 21 w 15"/>
                  <a:gd name="T3" fmla="*/ 0 h 15"/>
                  <a:gd name="T4" fmla="*/ 28 w 15"/>
                  <a:gd name="T5" fmla="*/ 36 h 15"/>
                  <a:gd name="T6" fmla="*/ 0 w 15"/>
                  <a:gd name="T7" fmla="*/ 22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15"/>
                  <a:gd name="T14" fmla="*/ 15 w 15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15">
                    <a:moveTo>
                      <a:pt x="0" y="9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13" y="4"/>
                      <a:pt x="15" y="10"/>
                      <a:pt x="12" y="15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79" name="Freeform 2490"/>
              <p:cNvSpPr>
                <a:spLocks noChangeArrowheads="1"/>
              </p:cNvSpPr>
              <p:nvPr/>
            </p:nvSpPr>
            <p:spPr bwMode="auto">
              <a:xfrm>
                <a:off x="1746" y="323"/>
                <a:ext cx="76" cy="80"/>
              </a:xfrm>
              <a:custGeom>
                <a:avLst/>
                <a:gdLst>
                  <a:gd name="T0" fmla="*/ 5 w 32"/>
                  <a:gd name="T1" fmla="*/ 56 h 34"/>
                  <a:gd name="T2" fmla="*/ 0 w 32"/>
                  <a:gd name="T3" fmla="*/ 35 h 34"/>
                  <a:gd name="T4" fmla="*/ 43 w 32"/>
                  <a:gd name="T5" fmla="*/ 5 h 34"/>
                  <a:gd name="T6" fmla="*/ 71 w 32"/>
                  <a:gd name="T7" fmla="*/ 24 h 34"/>
                  <a:gd name="T8" fmla="*/ 74 w 32"/>
                  <a:gd name="T9" fmla="*/ 45 h 34"/>
                  <a:gd name="T10" fmla="*/ 33 w 32"/>
                  <a:gd name="T11" fmla="*/ 78 h 34"/>
                  <a:gd name="T12" fmla="*/ 5 w 32"/>
                  <a:gd name="T13" fmla="*/ 56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2"/>
                  <a:gd name="T22" fmla="*/ 0 h 34"/>
                  <a:gd name="T23" fmla="*/ 32 w 32"/>
                  <a:gd name="T24" fmla="*/ 34 h 3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2" h="34">
                    <a:moveTo>
                      <a:pt x="2" y="24"/>
                    </a:moveTo>
                    <a:cubicBezTo>
                      <a:pt x="0" y="21"/>
                      <a:pt x="0" y="18"/>
                      <a:pt x="0" y="15"/>
                    </a:cubicBezTo>
                    <a:cubicBezTo>
                      <a:pt x="1" y="6"/>
                      <a:pt x="9" y="0"/>
                      <a:pt x="18" y="2"/>
                    </a:cubicBezTo>
                    <a:cubicBezTo>
                      <a:pt x="23" y="2"/>
                      <a:pt x="27" y="6"/>
                      <a:pt x="30" y="10"/>
                    </a:cubicBezTo>
                    <a:cubicBezTo>
                      <a:pt x="31" y="13"/>
                      <a:pt x="32" y="16"/>
                      <a:pt x="31" y="19"/>
                    </a:cubicBezTo>
                    <a:cubicBezTo>
                      <a:pt x="30" y="28"/>
                      <a:pt x="22" y="34"/>
                      <a:pt x="14" y="33"/>
                    </a:cubicBezTo>
                    <a:cubicBezTo>
                      <a:pt x="9" y="32"/>
                      <a:pt x="4" y="29"/>
                      <a:pt x="2" y="24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80" name="Freeform 2491"/>
              <p:cNvSpPr>
                <a:spLocks noChangeArrowheads="1"/>
              </p:cNvSpPr>
              <p:nvPr/>
            </p:nvSpPr>
            <p:spPr bwMode="auto">
              <a:xfrm>
                <a:off x="1756" y="334"/>
                <a:ext cx="54" cy="57"/>
              </a:xfrm>
              <a:custGeom>
                <a:avLst/>
                <a:gdLst>
                  <a:gd name="T0" fmla="*/ 28 w 23"/>
                  <a:gd name="T1" fmla="*/ 29 h 24"/>
                  <a:gd name="T2" fmla="*/ 54 w 23"/>
                  <a:gd name="T3" fmla="*/ 33 h 24"/>
                  <a:gd name="T4" fmla="*/ 23 w 23"/>
                  <a:gd name="T5" fmla="*/ 55 h 24"/>
                  <a:gd name="T6" fmla="*/ 2 w 23"/>
                  <a:gd name="T7" fmla="*/ 26 h 24"/>
                  <a:gd name="T8" fmla="*/ 31 w 23"/>
                  <a:gd name="T9" fmla="*/ 2 h 24"/>
                  <a:gd name="T10" fmla="*/ 52 w 23"/>
                  <a:gd name="T11" fmla="*/ 17 h 24"/>
                  <a:gd name="T12" fmla="*/ 28 w 23"/>
                  <a:gd name="T13" fmla="*/ 29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"/>
                  <a:gd name="T22" fmla="*/ 0 h 24"/>
                  <a:gd name="T23" fmla="*/ 23 w 23"/>
                  <a:gd name="T24" fmla="*/ 24 h 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" h="24">
                    <a:moveTo>
                      <a:pt x="12" y="12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20"/>
                      <a:pt x="16" y="24"/>
                      <a:pt x="10" y="23"/>
                    </a:cubicBezTo>
                    <a:cubicBezTo>
                      <a:pt x="4" y="23"/>
                      <a:pt x="0" y="17"/>
                      <a:pt x="1" y="11"/>
                    </a:cubicBezTo>
                    <a:cubicBezTo>
                      <a:pt x="1" y="4"/>
                      <a:pt x="7" y="0"/>
                      <a:pt x="13" y="1"/>
                    </a:cubicBezTo>
                    <a:cubicBezTo>
                      <a:pt x="17" y="1"/>
                      <a:pt x="20" y="4"/>
                      <a:pt x="22" y="7"/>
                    </a:cubicBez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81" name="Freeform 2492"/>
              <p:cNvSpPr>
                <a:spLocks noChangeArrowheads="1"/>
              </p:cNvSpPr>
              <p:nvPr/>
            </p:nvSpPr>
            <p:spPr bwMode="auto">
              <a:xfrm>
                <a:off x="1784" y="351"/>
                <a:ext cx="26" cy="17"/>
              </a:xfrm>
              <a:custGeom>
                <a:avLst/>
                <a:gdLst>
                  <a:gd name="T0" fmla="*/ 0 w 11"/>
                  <a:gd name="T1" fmla="*/ 12 h 7"/>
                  <a:gd name="T2" fmla="*/ 24 w 11"/>
                  <a:gd name="T3" fmla="*/ 0 h 7"/>
                  <a:gd name="T4" fmla="*/ 26 w 11"/>
                  <a:gd name="T5" fmla="*/ 17 h 7"/>
                  <a:gd name="T6" fmla="*/ 0 w 11"/>
                  <a:gd name="T7" fmla="*/ 12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"/>
                  <a:gd name="T13" fmla="*/ 0 h 7"/>
                  <a:gd name="T14" fmla="*/ 11 w 11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" h="7">
                    <a:moveTo>
                      <a:pt x="0" y="5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1" y="2"/>
                      <a:pt x="11" y="4"/>
                      <a:pt x="11" y="7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82" name="Freeform 2493"/>
              <p:cNvSpPr>
                <a:spLocks noChangeArrowheads="1"/>
              </p:cNvSpPr>
              <p:nvPr/>
            </p:nvSpPr>
            <p:spPr bwMode="auto">
              <a:xfrm>
                <a:off x="2030" y="761"/>
                <a:ext cx="78" cy="81"/>
              </a:xfrm>
              <a:custGeom>
                <a:avLst/>
                <a:gdLst>
                  <a:gd name="T0" fmla="*/ 54 w 33"/>
                  <a:gd name="T1" fmla="*/ 76 h 34"/>
                  <a:gd name="T2" fmla="*/ 28 w 33"/>
                  <a:gd name="T3" fmla="*/ 76 h 34"/>
                  <a:gd name="T4" fmla="*/ 7 w 33"/>
                  <a:gd name="T5" fmla="*/ 29 h 34"/>
                  <a:gd name="T6" fmla="*/ 26 w 33"/>
                  <a:gd name="T7" fmla="*/ 7 h 34"/>
                  <a:gd name="T8" fmla="*/ 73 w 33"/>
                  <a:gd name="T9" fmla="*/ 29 h 34"/>
                  <a:gd name="T10" fmla="*/ 76 w 33"/>
                  <a:gd name="T11" fmla="*/ 55 h 34"/>
                  <a:gd name="T12" fmla="*/ 54 w 33"/>
                  <a:gd name="T13" fmla="*/ 76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"/>
                  <a:gd name="T22" fmla="*/ 0 h 34"/>
                  <a:gd name="T23" fmla="*/ 33 w 33"/>
                  <a:gd name="T24" fmla="*/ 34 h 3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" h="34">
                    <a:moveTo>
                      <a:pt x="23" y="32"/>
                    </a:moveTo>
                    <a:cubicBezTo>
                      <a:pt x="20" y="34"/>
                      <a:pt x="16" y="34"/>
                      <a:pt x="12" y="32"/>
                    </a:cubicBezTo>
                    <a:cubicBezTo>
                      <a:pt x="4" y="29"/>
                      <a:pt x="0" y="20"/>
                      <a:pt x="3" y="12"/>
                    </a:cubicBezTo>
                    <a:cubicBezTo>
                      <a:pt x="4" y="8"/>
                      <a:pt x="7" y="5"/>
                      <a:pt x="11" y="3"/>
                    </a:cubicBezTo>
                    <a:cubicBezTo>
                      <a:pt x="19" y="0"/>
                      <a:pt x="28" y="4"/>
                      <a:pt x="31" y="12"/>
                    </a:cubicBezTo>
                    <a:cubicBezTo>
                      <a:pt x="33" y="15"/>
                      <a:pt x="33" y="19"/>
                      <a:pt x="32" y="23"/>
                    </a:cubicBezTo>
                    <a:cubicBezTo>
                      <a:pt x="30" y="27"/>
                      <a:pt x="27" y="30"/>
                      <a:pt x="23" y="32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83" name="Freeform 2494"/>
              <p:cNvSpPr>
                <a:spLocks noChangeArrowheads="1"/>
              </p:cNvSpPr>
              <p:nvPr/>
            </p:nvSpPr>
            <p:spPr bwMode="auto">
              <a:xfrm>
                <a:off x="2035" y="775"/>
                <a:ext cx="64" cy="64"/>
              </a:xfrm>
              <a:custGeom>
                <a:avLst/>
                <a:gdLst>
                  <a:gd name="T0" fmla="*/ 36 w 27"/>
                  <a:gd name="T1" fmla="*/ 28 h 27"/>
                  <a:gd name="T2" fmla="*/ 64 w 27"/>
                  <a:gd name="T3" fmla="*/ 38 h 27"/>
                  <a:gd name="T4" fmla="*/ 26 w 27"/>
                  <a:gd name="T5" fmla="*/ 57 h 27"/>
                  <a:gd name="T6" fmla="*/ 7 w 27"/>
                  <a:gd name="T7" fmla="*/ 17 h 27"/>
                  <a:gd name="T8" fmla="*/ 24 w 27"/>
                  <a:gd name="T9" fmla="*/ 0 h 27"/>
                  <a:gd name="T10" fmla="*/ 36 w 27"/>
                  <a:gd name="T11" fmla="*/ 28 h 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"/>
                  <a:gd name="T19" fmla="*/ 0 h 27"/>
                  <a:gd name="T20" fmla="*/ 27 w 27"/>
                  <a:gd name="T21" fmla="*/ 27 h 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" h="27">
                    <a:moveTo>
                      <a:pt x="15" y="12"/>
                    </a:moveTo>
                    <a:cubicBezTo>
                      <a:pt x="27" y="16"/>
                      <a:pt x="27" y="16"/>
                      <a:pt x="27" y="16"/>
                    </a:cubicBezTo>
                    <a:cubicBezTo>
                      <a:pt x="25" y="23"/>
                      <a:pt x="17" y="27"/>
                      <a:pt x="11" y="24"/>
                    </a:cubicBezTo>
                    <a:cubicBezTo>
                      <a:pt x="4" y="22"/>
                      <a:pt x="0" y="14"/>
                      <a:pt x="3" y="7"/>
                    </a:cubicBezTo>
                    <a:cubicBezTo>
                      <a:pt x="4" y="4"/>
                      <a:pt x="7" y="1"/>
                      <a:pt x="10" y="0"/>
                    </a:cubicBezTo>
                    <a:lnTo>
                      <a:pt x="15" y="12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84" name="Freeform 2495"/>
              <p:cNvSpPr>
                <a:spLocks noChangeArrowheads="1"/>
              </p:cNvSpPr>
              <p:nvPr/>
            </p:nvSpPr>
            <p:spPr bwMode="auto">
              <a:xfrm>
                <a:off x="2059" y="768"/>
                <a:ext cx="45" cy="45"/>
              </a:xfrm>
              <a:custGeom>
                <a:avLst/>
                <a:gdLst>
                  <a:gd name="T0" fmla="*/ 12 w 19"/>
                  <a:gd name="T1" fmla="*/ 36 h 19"/>
                  <a:gd name="T2" fmla="*/ 0 w 19"/>
                  <a:gd name="T3" fmla="*/ 7 h 19"/>
                  <a:gd name="T4" fmla="*/ 40 w 19"/>
                  <a:gd name="T5" fmla="*/ 24 h 19"/>
                  <a:gd name="T6" fmla="*/ 40 w 19"/>
                  <a:gd name="T7" fmla="*/ 45 h 19"/>
                  <a:gd name="T8" fmla="*/ 12 w 19"/>
                  <a:gd name="T9" fmla="*/ 3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19"/>
                  <a:gd name="T17" fmla="*/ 19 w 19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19">
                    <a:moveTo>
                      <a:pt x="5" y="15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7" y="0"/>
                      <a:pt x="14" y="3"/>
                      <a:pt x="17" y="10"/>
                    </a:cubicBezTo>
                    <a:cubicBezTo>
                      <a:pt x="19" y="13"/>
                      <a:pt x="19" y="16"/>
                      <a:pt x="17" y="19"/>
                    </a:cubicBezTo>
                    <a:lnTo>
                      <a:pt x="5" y="15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85" name="Freeform 2496"/>
              <p:cNvSpPr>
                <a:spLocks noChangeArrowheads="1"/>
              </p:cNvSpPr>
              <p:nvPr/>
            </p:nvSpPr>
            <p:spPr bwMode="auto">
              <a:xfrm>
                <a:off x="762" y="1315"/>
                <a:ext cx="76" cy="74"/>
              </a:xfrm>
              <a:custGeom>
                <a:avLst/>
                <a:gdLst>
                  <a:gd name="T0" fmla="*/ 14 w 32"/>
                  <a:gd name="T1" fmla="*/ 60 h 31"/>
                  <a:gd name="T2" fmla="*/ 5 w 32"/>
                  <a:gd name="T3" fmla="*/ 48 h 31"/>
                  <a:gd name="T4" fmla="*/ 28 w 32"/>
                  <a:gd name="T5" fmla="*/ 5 h 31"/>
                  <a:gd name="T6" fmla="*/ 62 w 32"/>
                  <a:gd name="T7" fmla="*/ 12 h 31"/>
                  <a:gd name="T8" fmla="*/ 62 w 32"/>
                  <a:gd name="T9" fmla="*/ 62 h 31"/>
                  <a:gd name="T10" fmla="*/ 14 w 32"/>
                  <a:gd name="T11" fmla="*/ 60 h 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"/>
                  <a:gd name="T19" fmla="*/ 0 h 31"/>
                  <a:gd name="T20" fmla="*/ 32 w 32"/>
                  <a:gd name="T21" fmla="*/ 31 h 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" h="31">
                    <a:moveTo>
                      <a:pt x="6" y="25"/>
                    </a:moveTo>
                    <a:cubicBezTo>
                      <a:pt x="4" y="24"/>
                      <a:pt x="3" y="22"/>
                      <a:pt x="2" y="20"/>
                    </a:cubicBezTo>
                    <a:cubicBezTo>
                      <a:pt x="0" y="12"/>
                      <a:pt x="4" y="4"/>
                      <a:pt x="12" y="2"/>
                    </a:cubicBezTo>
                    <a:cubicBezTo>
                      <a:pt x="17" y="0"/>
                      <a:pt x="22" y="1"/>
                      <a:pt x="26" y="5"/>
                    </a:cubicBezTo>
                    <a:cubicBezTo>
                      <a:pt x="32" y="11"/>
                      <a:pt x="31" y="20"/>
                      <a:pt x="26" y="26"/>
                    </a:cubicBezTo>
                    <a:cubicBezTo>
                      <a:pt x="20" y="31"/>
                      <a:pt x="11" y="31"/>
                      <a:pt x="6" y="25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86" name="Freeform 2497"/>
              <p:cNvSpPr>
                <a:spLocks noChangeArrowheads="1"/>
              </p:cNvSpPr>
              <p:nvPr/>
            </p:nvSpPr>
            <p:spPr bwMode="auto">
              <a:xfrm>
                <a:off x="769" y="1323"/>
                <a:ext cx="50" cy="37"/>
              </a:xfrm>
              <a:custGeom>
                <a:avLst/>
                <a:gdLst>
                  <a:gd name="T0" fmla="*/ 31 w 21"/>
                  <a:gd name="T1" fmla="*/ 28 h 16"/>
                  <a:gd name="T2" fmla="*/ 5 w 21"/>
                  <a:gd name="T3" fmla="*/ 37 h 16"/>
                  <a:gd name="T4" fmla="*/ 21 w 21"/>
                  <a:gd name="T5" fmla="*/ 5 h 16"/>
                  <a:gd name="T6" fmla="*/ 50 w 21"/>
                  <a:gd name="T7" fmla="*/ 12 h 16"/>
                  <a:gd name="T8" fmla="*/ 31 w 21"/>
                  <a:gd name="T9" fmla="*/ 28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16"/>
                  <a:gd name="T17" fmla="*/ 21 w 21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16">
                    <a:moveTo>
                      <a:pt x="13" y="12"/>
                    </a:moveTo>
                    <a:cubicBezTo>
                      <a:pt x="2" y="16"/>
                      <a:pt x="2" y="16"/>
                      <a:pt x="2" y="16"/>
                    </a:cubicBezTo>
                    <a:cubicBezTo>
                      <a:pt x="0" y="10"/>
                      <a:pt x="3" y="3"/>
                      <a:pt x="9" y="2"/>
                    </a:cubicBezTo>
                    <a:cubicBezTo>
                      <a:pt x="14" y="0"/>
                      <a:pt x="18" y="1"/>
                      <a:pt x="21" y="5"/>
                    </a:cubicBezTo>
                    <a:lnTo>
                      <a:pt x="13" y="12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87" name="Freeform 2498"/>
              <p:cNvSpPr>
                <a:spLocks noChangeArrowheads="1"/>
              </p:cNvSpPr>
              <p:nvPr/>
            </p:nvSpPr>
            <p:spPr bwMode="auto">
              <a:xfrm>
                <a:off x="774" y="1334"/>
                <a:ext cx="54" cy="48"/>
              </a:xfrm>
              <a:custGeom>
                <a:avLst/>
                <a:gdLst>
                  <a:gd name="T0" fmla="*/ 26 w 23"/>
                  <a:gd name="T1" fmla="*/ 17 h 20"/>
                  <a:gd name="T2" fmla="*/ 45 w 23"/>
                  <a:gd name="T3" fmla="*/ 0 h 20"/>
                  <a:gd name="T4" fmla="*/ 45 w 23"/>
                  <a:gd name="T5" fmla="*/ 36 h 20"/>
                  <a:gd name="T6" fmla="*/ 7 w 23"/>
                  <a:gd name="T7" fmla="*/ 36 h 20"/>
                  <a:gd name="T8" fmla="*/ 0 w 23"/>
                  <a:gd name="T9" fmla="*/ 26 h 20"/>
                  <a:gd name="T10" fmla="*/ 26 w 23"/>
                  <a:gd name="T11" fmla="*/ 17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"/>
                  <a:gd name="T19" fmla="*/ 0 h 20"/>
                  <a:gd name="T20" fmla="*/ 23 w 23"/>
                  <a:gd name="T21" fmla="*/ 20 h 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" h="20">
                    <a:moveTo>
                      <a:pt x="11" y="7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23" y="4"/>
                      <a:pt x="23" y="11"/>
                      <a:pt x="19" y="15"/>
                    </a:cubicBezTo>
                    <a:cubicBezTo>
                      <a:pt x="14" y="20"/>
                      <a:pt x="7" y="20"/>
                      <a:pt x="3" y="15"/>
                    </a:cubicBezTo>
                    <a:cubicBezTo>
                      <a:pt x="1" y="14"/>
                      <a:pt x="1" y="13"/>
                      <a:pt x="0" y="11"/>
                    </a:cubicBez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88" name="Freeform 2499"/>
              <p:cNvSpPr>
                <a:spLocks noChangeArrowheads="1"/>
              </p:cNvSpPr>
              <p:nvPr/>
            </p:nvSpPr>
            <p:spPr bwMode="auto">
              <a:xfrm>
                <a:off x="1017" y="2235"/>
                <a:ext cx="43" cy="76"/>
              </a:xfrm>
              <a:custGeom>
                <a:avLst/>
                <a:gdLst>
                  <a:gd name="T0" fmla="*/ 26 w 18"/>
                  <a:gd name="T1" fmla="*/ 0 h 32"/>
                  <a:gd name="T2" fmla="*/ 19 w 18"/>
                  <a:gd name="T3" fmla="*/ 7 h 32"/>
                  <a:gd name="T4" fmla="*/ 17 w 18"/>
                  <a:gd name="T5" fmla="*/ 57 h 32"/>
                  <a:gd name="T6" fmla="*/ 0 w 18"/>
                  <a:gd name="T7" fmla="*/ 66 h 32"/>
                  <a:gd name="T8" fmla="*/ 2 w 18"/>
                  <a:gd name="T9" fmla="*/ 76 h 32"/>
                  <a:gd name="T10" fmla="*/ 24 w 18"/>
                  <a:gd name="T11" fmla="*/ 64 h 32"/>
                  <a:gd name="T12" fmla="*/ 26 w 18"/>
                  <a:gd name="T13" fmla="*/ 0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"/>
                  <a:gd name="T22" fmla="*/ 0 h 32"/>
                  <a:gd name="T23" fmla="*/ 18 w 18"/>
                  <a:gd name="T24" fmla="*/ 32 h 3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" h="32">
                    <a:moveTo>
                      <a:pt x="11" y="0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4" y="9"/>
                      <a:pt x="13" y="19"/>
                      <a:pt x="7" y="24"/>
                    </a:cubicBezTo>
                    <a:cubicBezTo>
                      <a:pt x="5" y="26"/>
                      <a:pt x="3" y="27"/>
                      <a:pt x="0" y="28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5" y="31"/>
                      <a:pt x="7" y="29"/>
                      <a:pt x="10" y="27"/>
                    </a:cubicBezTo>
                    <a:cubicBezTo>
                      <a:pt x="18" y="20"/>
                      <a:pt x="18" y="8"/>
                      <a:pt x="11" y="0"/>
                    </a:cubicBez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89" name="Freeform 2500"/>
              <p:cNvSpPr>
                <a:spLocks noChangeArrowheads="1"/>
              </p:cNvSpPr>
              <p:nvPr/>
            </p:nvSpPr>
            <p:spPr bwMode="auto">
              <a:xfrm>
                <a:off x="968" y="2216"/>
                <a:ext cx="75" cy="40"/>
              </a:xfrm>
              <a:custGeom>
                <a:avLst/>
                <a:gdLst>
                  <a:gd name="T0" fmla="*/ 19 w 32"/>
                  <a:gd name="T1" fmla="*/ 24 h 17"/>
                  <a:gd name="T2" fmla="*/ 68 w 32"/>
                  <a:gd name="T3" fmla="*/ 26 h 17"/>
                  <a:gd name="T4" fmla="*/ 68 w 32"/>
                  <a:gd name="T5" fmla="*/ 26 h 17"/>
                  <a:gd name="T6" fmla="*/ 75 w 32"/>
                  <a:gd name="T7" fmla="*/ 19 h 17"/>
                  <a:gd name="T8" fmla="*/ 56 w 32"/>
                  <a:gd name="T9" fmla="*/ 7 h 17"/>
                  <a:gd name="T10" fmla="*/ 0 w 32"/>
                  <a:gd name="T11" fmla="*/ 35 h 17"/>
                  <a:gd name="T12" fmla="*/ 9 w 32"/>
                  <a:gd name="T13" fmla="*/ 40 h 17"/>
                  <a:gd name="T14" fmla="*/ 19 w 32"/>
                  <a:gd name="T15" fmla="*/ 24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17"/>
                  <a:gd name="T26" fmla="*/ 32 w 32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17">
                    <a:moveTo>
                      <a:pt x="8" y="10"/>
                    </a:moveTo>
                    <a:cubicBezTo>
                      <a:pt x="14" y="4"/>
                      <a:pt x="24" y="5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0" y="6"/>
                      <a:pt x="27" y="4"/>
                      <a:pt x="24" y="3"/>
                    </a:cubicBezTo>
                    <a:cubicBezTo>
                      <a:pt x="14" y="0"/>
                      <a:pt x="3" y="5"/>
                      <a:pt x="0" y="15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5" y="14"/>
                      <a:pt x="6" y="12"/>
                      <a:pt x="8" y="1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90" name="Freeform 2501"/>
              <p:cNvSpPr>
                <a:spLocks noChangeArrowheads="1"/>
              </p:cNvSpPr>
              <p:nvPr/>
            </p:nvSpPr>
            <p:spPr bwMode="auto">
              <a:xfrm>
                <a:off x="965" y="2251"/>
                <a:ext cx="55" cy="64"/>
              </a:xfrm>
              <a:custGeom>
                <a:avLst/>
                <a:gdLst>
                  <a:gd name="T0" fmla="*/ 53 w 23"/>
                  <a:gd name="T1" fmla="*/ 50 h 27"/>
                  <a:gd name="T2" fmla="*/ 19 w 23"/>
                  <a:gd name="T3" fmla="*/ 38 h 27"/>
                  <a:gd name="T4" fmla="*/ 12 w 23"/>
                  <a:gd name="T5" fmla="*/ 5 h 27"/>
                  <a:gd name="T6" fmla="*/ 2 w 23"/>
                  <a:gd name="T7" fmla="*/ 0 h 27"/>
                  <a:gd name="T8" fmla="*/ 2 w 23"/>
                  <a:gd name="T9" fmla="*/ 24 h 27"/>
                  <a:gd name="T10" fmla="*/ 55 w 23"/>
                  <a:gd name="T11" fmla="*/ 59 h 27"/>
                  <a:gd name="T12" fmla="*/ 53 w 23"/>
                  <a:gd name="T13" fmla="*/ 50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"/>
                  <a:gd name="T22" fmla="*/ 0 h 27"/>
                  <a:gd name="T23" fmla="*/ 23 w 23"/>
                  <a:gd name="T24" fmla="*/ 27 h 2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" h="27">
                    <a:moveTo>
                      <a:pt x="22" y="21"/>
                    </a:moveTo>
                    <a:cubicBezTo>
                      <a:pt x="17" y="22"/>
                      <a:pt x="12" y="20"/>
                      <a:pt x="8" y="16"/>
                    </a:cubicBezTo>
                    <a:cubicBezTo>
                      <a:pt x="5" y="12"/>
                      <a:pt x="4" y="6"/>
                      <a:pt x="5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0" y="7"/>
                      <a:pt x="1" y="10"/>
                    </a:cubicBezTo>
                    <a:cubicBezTo>
                      <a:pt x="3" y="20"/>
                      <a:pt x="13" y="27"/>
                      <a:pt x="23" y="25"/>
                    </a:cubicBezTo>
                    <a:lnTo>
                      <a:pt x="22" y="21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91" name="Freeform 2502"/>
              <p:cNvSpPr>
                <a:spLocks noChangeArrowheads="1"/>
              </p:cNvSpPr>
              <p:nvPr/>
            </p:nvSpPr>
            <p:spPr bwMode="auto">
              <a:xfrm>
                <a:off x="987" y="2240"/>
                <a:ext cx="23" cy="23"/>
              </a:xfrm>
              <a:custGeom>
                <a:avLst/>
                <a:gdLst>
                  <a:gd name="T0" fmla="*/ 2 w 10"/>
                  <a:gd name="T1" fmla="*/ 12 h 10"/>
                  <a:gd name="T2" fmla="*/ 5 w 10"/>
                  <a:gd name="T3" fmla="*/ 14 h 10"/>
                  <a:gd name="T4" fmla="*/ 5 w 10"/>
                  <a:gd name="T5" fmla="*/ 16 h 10"/>
                  <a:gd name="T6" fmla="*/ 5 w 10"/>
                  <a:gd name="T7" fmla="*/ 18 h 10"/>
                  <a:gd name="T8" fmla="*/ 5 w 10"/>
                  <a:gd name="T9" fmla="*/ 18 h 10"/>
                  <a:gd name="T10" fmla="*/ 7 w 10"/>
                  <a:gd name="T11" fmla="*/ 18 h 10"/>
                  <a:gd name="T12" fmla="*/ 12 w 10"/>
                  <a:gd name="T13" fmla="*/ 14 h 10"/>
                  <a:gd name="T14" fmla="*/ 12 w 10"/>
                  <a:gd name="T15" fmla="*/ 12 h 10"/>
                  <a:gd name="T16" fmla="*/ 7 w 10"/>
                  <a:gd name="T17" fmla="*/ 9 h 10"/>
                  <a:gd name="T18" fmla="*/ 16 w 10"/>
                  <a:gd name="T19" fmla="*/ 0 h 10"/>
                  <a:gd name="T20" fmla="*/ 23 w 10"/>
                  <a:gd name="T21" fmla="*/ 7 h 10"/>
                  <a:gd name="T22" fmla="*/ 21 w 10"/>
                  <a:gd name="T23" fmla="*/ 9 h 10"/>
                  <a:gd name="T24" fmla="*/ 16 w 10"/>
                  <a:gd name="T25" fmla="*/ 5 h 10"/>
                  <a:gd name="T26" fmla="*/ 12 w 10"/>
                  <a:gd name="T27" fmla="*/ 9 h 10"/>
                  <a:gd name="T28" fmla="*/ 14 w 10"/>
                  <a:gd name="T29" fmla="*/ 12 h 10"/>
                  <a:gd name="T30" fmla="*/ 14 w 10"/>
                  <a:gd name="T31" fmla="*/ 16 h 10"/>
                  <a:gd name="T32" fmla="*/ 9 w 10"/>
                  <a:gd name="T33" fmla="*/ 21 h 10"/>
                  <a:gd name="T34" fmla="*/ 2 w 10"/>
                  <a:gd name="T35" fmla="*/ 21 h 10"/>
                  <a:gd name="T36" fmla="*/ 2 w 10"/>
                  <a:gd name="T37" fmla="*/ 18 h 10"/>
                  <a:gd name="T38" fmla="*/ 2 w 10"/>
                  <a:gd name="T39" fmla="*/ 14 h 10"/>
                  <a:gd name="T40" fmla="*/ 2 w 10"/>
                  <a:gd name="T41" fmla="*/ 12 h 1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0"/>
                  <a:gd name="T64" fmla="*/ 0 h 10"/>
                  <a:gd name="T65" fmla="*/ 10 w 10"/>
                  <a:gd name="T66" fmla="*/ 10 h 1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0" h="10">
                    <a:moveTo>
                      <a:pt x="1" y="5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6"/>
                      <a:pt x="7" y="6"/>
                      <a:pt x="6" y="7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10"/>
                      <a:pt x="2" y="10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7"/>
                      <a:pt x="1" y="6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92" name="Freeform 2503"/>
              <p:cNvSpPr>
                <a:spLocks noChangeArrowheads="1"/>
              </p:cNvSpPr>
              <p:nvPr/>
            </p:nvSpPr>
            <p:spPr bwMode="auto">
              <a:xfrm>
                <a:off x="996" y="2251"/>
                <a:ext cx="24" cy="22"/>
              </a:xfrm>
              <a:custGeom>
                <a:avLst/>
                <a:gdLst>
                  <a:gd name="T0" fmla="*/ 14 w 10"/>
                  <a:gd name="T1" fmla="*/ 12 h 9"/>
                  <a:gd name="T2" fmla="*/ 14 w 10"/>
                  <a:gd name="T3" fmla="*/ 17 h 9"/>
                  <a:gd name="T4" fmla="*/ 10 w 10"/>
                  <a:gd name="T5" fmla="*/ 22 h 9"/>
                  <a:gd name="T6" fmla="*/ 2 w 10"/>
                  <a:gd name="T7" fmla="*/ 22 h 9"/>
                  <a:gd name="T8" fmla="*/ 2 w 10"/>
                  <a:gd name="T9" fmla="*/ 20 h 9"/>
                  <a:gd name="T10" fmla="*/ 2 w 10"/>
                  <a:gd name="T11" fmla="*/ 12 h 9"/>
                  <a:gd name="T12" fmla="*/ 2 w 10"/>
                  <a:gd name="T13" fmla="*/ 12 h 9"/>
                  <a:gd name="T14" fmla="*/ 5 w 10"/>
                  <a:gd name="T15" fmla="*/ 15 h 9"/>
                  <a:gd name="T16" fmla="*/ 5 w 10"/>
                  <a:gd name="T17" fmla="*/ 15 h 9"/>
                  <a:gd name="T18" fmla="*/ 5 w 10"/>
                  <a:gd name="T19" fmla="*/ 17 h 9"/>
                  <a:gd name="T20" fmla="*/ 5 w 10"/>
                  <a:gd name="T21" fmla="*/ 17 h 9"/>
                  <a:gd name="T22" fmla="*/ 7 w 10"/>
                  <a:gd name="T23" fmla="*/ 20 h 9"/>
                  <a:gd name="T24" fmla="*/ 12 w 10"/>
                  <a:gd name="T25" fmla="*/ 15 h 9"/>
                  <a:gd name="T26" fmla="*/ 12 w 10"/>
                  <a:gd name="T27" fmla="*/ 12 h 9"/>
                  <a:gd name="T28" fmla="*/ 10 w 10"/>
                  <a:gd name="T29" fmla="*/ 12 h 9"/>
                  <a:gd name="T30" fmla="*/ 12 w 10"/>
                  <a:gd name="T31" fmla="*/ 10 h 9"/>
                  <a:gd name="T32" fmla="*/ 12 w 10"/>
                  <a:gd name="T33" fmla="*/ 10 h 9"/>
                  <a:gd name="T34" fmla="*/ 14 w 10"/>
                  <a:gd name="T35" fmla="*/ 10 h 9"/>
                  <a:gd name="T36" fmla="*/ 19 w 10"/>
                  <a:gd name="T37" fmla="*/ 7 h 9"/>
                  <a:gd name="T38" fmla="*/ 19 w 10"/>
                  <a:gd name="T39" fmla="*/ 5 h 9"/>
                  <a:gd name="T40" fmla="*/ 19 w 10"/>
                  <a:gd name="T41" fmla="*/ 5 h 9"/>
                  <a:gd name="T42" fmla="*/ 17 w 10"/>
                  <a:gd name="T43" fmla="*/ 5 h 9"/>
                  <a:gd name="T44" fmla="*/ 14 w 10"/>
                  <a:gd name="T45" fmla="*/ 5 h 9"/>
                  <a:gd name="T46" fmla="*/ 12 w 10"/>
                  <a:gd name="T47" fmla="*/ 2 h 9"/>
                  <a:gd name="T48" fmla="*/ 14 w 10"/>
                  <a:gd name="T49" fmla="*/ 2 h 9"/>
                  <a:gd name="T50" fmla="*/ 22 w 10"/>
                  <a:gd name="T51" fmla="*/ 2 h 9"/>
                  <a:gd name="T52" fmla="*/ 22 w 10"/>
                  <a:gd name="T53" fmla="*/ 2 h 9"/>
                  <a:gd name="T54" fmla="*/ 22 w 10"/>
                  <a:gd name="T55" fmla="*/ 10 h 9"/>
                  <a:gd name="T56" fmla="*/ 17 w 10"/>
                  <a:gd name="T57" fmla="*/ 12 h 9"/>
                  <a:gd name="T58" fmla="*/ 14 w 10"/>
                  <a:gd name="T59" fmla="*/ 12 h 9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0"/>
                  <a:gd name="T91" fmla="*/ 0 h 9"/>
                  <a:gd name="T92" fmla="*/ 10 w 10"/>
                  <a:gd name="T93" fmla="*/ 9 h 9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0" h="9">
                    <a:moveTo>
                      <a:pt x="6" y="5"/>
                    </a:moveTo>
                    <a:cubicBezTo>
                      <a:pt x="6" y="6"/>
                      <a:pt x="6" y="7"/>
                      <a:pt x="6" y="7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2" y="9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6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0"/>
                      <a:pt x="8" y="0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2"/>
                      <a:pt x="10" y="3"/>
                      <a:pt x="9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6"/>
                      <a:pt x="6" y="6"/>
                      <a:pt x="6" y="5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93" name="Freeform 2504"/>
              <p:cNvSpPr>
                <a:spLocks noEditPoints="1" noChangeArrowheads="1"/>
              </p:cNvSpPr>
              <p:nvPr/>
            </p:nvSpPr>
            <p:spPr bwMode="auto">
              <a:xfrm>
                <a:off x="1008" y="2261"/>
                <a:ext cx="26" cy="31"/>
              </a:xfrm>
              <a:custGeom>
                <a:avLst/>
                <a:gdLst>
                  <a:gd name="T0" fmla="*/ 9 w 11"/>
                  <a:gd name="T1" fmla="*/ 12 h 13"/>
                  <a:gd name="T2" fmla="*/ 7 w 11"/>
                  <a:gd name="T3" fmla="*/ 12 h 13"/>
                  <a:gd name="T4" fmla="*/ 7 w 11"/>
                  <a:gd name="T5" fmla="*/ 7 h 13"/>
                  <a:gd name="T6" fmla="*/ 14 w 11"/>
                  <a:gd name="T7" fmla="*/ 2 h 13"/>
                  <a:gd name="T8" fmla="*/ 19 w 11"/>
                  <a:gd name="T9" fmla="*/ 2 h 13"/>
                  <a:gd name="T10" fmla="*/ 19 w 11"/>
                  <a:gd name="T11" fmla="*/ 2 h 13"/>
                  <a:gd name="T12" fmla="*/ 19 w 11"/>
                  <a:gd name="T13" fmla="*/ 7 h 13"/>
                  <a:gd name="T14" fmla="*/ 12 w 11"/>
                  <a:gd name="T15" fmla="*/ 12 h 13"/>
                  <a:gd name="T16" fmla="*/ 9 w 11"/>
                  <a:gd name="T17" fmla="*/ 12 h 13"/>
                  <a:gd name="T18" fmla="*/ 17 w 11"/>
                  <a:gd name="T19" fmla="*/ 5 h 13"/>
                  <a:gd name="T20" fmla="*/ 17 w 11"/>
                  <a:gd name="T21" fmla="*/ 5 h 13"/>
                  <a:gd name="T22" fmla="*/ 14 w 11"/>
                  <a:gd name="T23" fmla="*/ 5 h 13"/>
                  <a:gd name="T24" fmla="*/ 9 w 11"/>
                  <a:gd name="T25" fmla="*/ 10 h 13"/>
                  <a:gd name="T26" fmla="*/ 9 w 11"/>
                  <a:gd name="T27" fmla="*/ 10 h 13"/>
                  <a:gd name="T28" fmla="*/ 9 w 11"/>
                  <a:gd name="T29" fmla="*/ 12 h 13"/>
                  <a:gd name="T30" fmla="*/ 12 w 11"/>
                  <a:gd name="T31" fmla="*/ 12 h 13"/>
                  <a:gd name="T32" fmla="*/ 17 w 11"/>
                  <a:gd name="T33" fmla="*/ 5 h 13"/>
                  <a:gd name="T34" fmla="*/ 26 w 11"/>
                  <a:gd name="T35" fmla="*/ 12 h 13"/>
                  <a:gd name="T36" fmla="*/ 2 w 11"/>
                  <a:gd name="T37" fmla="*/ 21 h 13"/>
                  <a:gd name="T38" fmla="*/ 0 w 11"/>
                  <a:gd name="T39" fmla="*/ 21 h 13"/>
                  <a:gd name="T40" fmla="*/ 24 w 11"/>
                  <a:gd name="T41" fmla="*/ 10 h 13"/>
                  <a:gd name="T42" fmla="*/ 26 w 11"/>
                  <a:gd name="T43" fmla="*/ 12 h 13"/>
                  <a:gd name="T44" fmla="*/ 7 w 11"/>
                  <a:gd name="T45" fmla="*/ 29 h 13"/>
                  <a:gd name="T46" fmla="*/ 7 w 11"/>
                  <a:gd name="T47" fmla="*/ 29 h 13"/>
                  <a:gd name="T48" fmla="*/ 7 w 11"/>
                  <a:gd name="T49" fmla="*/ 24 h 13"/>
                  <a:gd name="T50" fmla="*/ 14 w 11"/>
                  <a:gd name="T51" fmla="*/ 19 h 13"/>
                  <a:gd name="T52" fmla="*/ 17 w 11"/>
                  <a:gd name="T53" fmla="*/ 19 h 13"/>
                  <a:gd name="T54" fmla="*/ 19 w 11"/>
                  <a:gd name="T55" fmla="*/ 21 h 13"/>
                  <a:gd name="T56" fmla="*/ 19 w 11"/>
                  <a:gd name="T57" fmla="*/ 24 h 13"/>
                  <a:gd name="T58" fmla="*/ 12 w 11"/>
                  <a:gd name="T59" fmla="*/ 31 h 13"/>
                  <a:gd name="T60" fmla="*/ 7 w 11"/>
                  <a:gd name="T61" fmla="*/ 29 h 13"/>
                  <a:gd name="T62" fmla="*/ 17 w 11"/>
                  <a:gd name="T63" fmla="*/ 21 h 13"/>
                  <a:gd name="T64" fmla="*/ 17 w 11"/>
                  <a:gd name="T65" fmla="*/ 21 h 13"/>
                  <a:gd name="T66" fmla="*/ 14 w 11"/>
                  <a:gd name="T67" fmla="*/ 21 h 13"/>
                  <a:gd name="T68" fmla="*/ 9 w 11"/>
                  <a:gd name="T69" fmla="*/ 26 h 13"/>
                  <a:gd name="T70" fmla="*/ 9 w 11"/>
                  <a:gd name="T71" fmla="*/ 29 h 13"/>
                  <a:gd name="T72" fmla="*/ 9 w 11"/>
                  <a:gd name="T73" fmla="*/ 29 h 13"/>
                  <a:gd name="T74" fmla="*/ 9 w 11"/>
                  <a:gd name="T75" fmla="*/ 29 h 13"/>
                  <a:gd name="T76" fmla="*/ 17 w 11"/>
                  <a:gd name="T77" fmla="*/ 24 h 13"/>
                  <a:gd name="T78" fmla="*/ 17 w 11"/>
                  <a:gd name="T79" fmla="*/ 21 h 13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1"/>
                  <a:gd name="T121" fmla="*/ 0 h 13"/>
                  <a:gd name="T122" fmla="*/ 11 w 11"/>
                  <a:gd name="T123" fmla="*/ 13 h 13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1" h="13">
                    <a:moveTo>
                      <a:pt x="4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4" y="6"/>
                      <a:pt x="4" y="5"/>
                    </a:cubicBezTo>
                    <a:close/>
                    <a:moveTo>
                      <a:pt x="7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7" y="2"/>
                      <a:pt x="7" y="2"/>
                      <a:pt x="7" y="2"/>
                    </a:cubicBezTo>
                    <a:close/>
                    <a:moveTo>
                      <a:pt x="11" y="5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0" y="4"/>
                      <a:pt x="10" y="4"/>
                      <a:pt x="10" y="4"/>
                    </a:cubicBezTo>
                    <a:lnTo>
                      <a:pt x="11" y="5"/>
                    </a:lnTo>
                    <a:close/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3"/>
                      <a:pt x="4" y="13"/>
                      <a:pt x="3" y="12"/>
                    </a:cubicBezTo>
                    <a:close/>
                    <a:moveTo>
                      <a:pt x="7" y="9"/>
                    </a:move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7" y="10"/>
                      <a:pt x="7" y="10"/>
                      <a:pt x="7" y="10"/>
                    </a:cubicBezTo>
                    <a:lnTo>
                      <a:pt x="7" y="9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94" name="Freeform 2505"/>
              <p:cNvSpPr>
                <a:spLocks noChangeArrowheads="1"/>
              </p:cNvSpPr>
              <p:nvPr/>
            </p:nvSpPr>
            <p:spPr bwMode="auto">
              <a:xfrm>
                <a:off x="1498" y="887"/>
                <a:ext cx="90" cy="85"/>
              </a:xfrm>
              <a:custGeom>
                <a:avLst/>
                <a:gdLst>
                  <a:gd name="T0" fmla="*/ 64 w 90"/>
                  <a:gd name="T1" fmla="*/ 85 h 85"/>
                  <a:gd name="T2" fmla="*/ 0 w 90"/>
                  <a:gd name="T3" fmla="*/ 37 h 85"/>
                  <a:gd name="T4" fmla="*/ 26 w 90"/>
                  <a:gd name="T5" fmla="*/ 0 h 85"/>
                  <a:gd name="T6" fmla="*/ 90 w 90"/>
                  <a:gd name="T7" fmla="*/ 47 h 85"/>
                  <a:gd name="T8" fmla="*/ 64 w 90"/>
                  <a:gd name="T9" fmla="*/ 85 h 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"/>
                  <a:gd name="T16" fmla="*/ 0 h 85"/>
                  <a:gd name="T17" fmla="*/ 90 w 90"/>
                  <a:gd name="T18" fmla="*/ 85 h 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" h="85">
                    <a:moveTo>
                      <a:pt x="64" y="85"/>
                    </a:moveTo>
                    <a:lnTo>
                      <a:pt x="0" y="37"/>
                    </a:lnTo>
                    <a:lnTo>
                      <a:pt x="26" y="0"/>
                    </a:lnTo>
                    <a:lnTo>
                      <a:pt x="90" y="47"/>
                    </a:lnTo>
                    <a:lnTo>
                      <a:pt x="64" y="85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95" name="Freeform 2506"/>
              <p:cNvSpPr>
                <a:spLocks noChangeArrowheads="1"/>
              </p:cNvSpPr>
              <p:nvPr/>
            </p:nvSpPr>
            <p:spPr bwMode="auto">
              <a:xfrm>
                <a:off x="1569" y="943"/>
                <a:ext cx="28" cy="29"/>
              </a:xfrm>
              <a:custGeom>
                <a:avLst/>
                <a:gdLst>
                  <a:gd name="T0" fmla="*/ 16 w 28"/>
                  <a:gd name="T1" fmla="*/ 29 h 29"/>
                  <a:gd name="T2" fmla="*/ 0 w 28"/>
                  <a:gd name="T3" fmla="*/ 17 h 29"/>
                  <a:gd name="T4" fmla="*/ 12 w 28"/>
                  <a:gd name="T5" fmla="*/ 0 h 29"/>
                  <a:gd name="T6" fmla="*/ 28 w 28"/>
                  <a:gd name="T7" fmla="*/ 12 h 29"/>
                  <a:gd name="T8" fmla="*/ 16 w 28"/>
                  <a:gd name="T9" fmla="*/ 29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9"/>
                  <a:gd name="T17" fmla="*/ 28 w 28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9">
                    <a:moveTo>
                      <a:pt x="16" y="29"/>
                    </a:moveTo>
                    <a:lnTo>
                      <a:pt x="0" y="17"/>
                    </a:lnTo>
                    <a:lnTo>
                      <a:pt x="12" y="0"/>
                    </a:lnTo>
                    <a:lnTo>
                      <a:pt x="28" y="12"/>
                    </a:lnTo>
                    <a:lnTo>
                      <a:pt x="16" y="29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96" name="Freeform 2507"/>
              <p:cNvSpPr>
                <a:spLocks noChangeArrowheads="1"/>
              </p:cNvSpPr>
              <p:nvPr/>
            </p:nvSpPr>
            <p:spPr bwMode="auto">
              <a:xfrm>
                <a:off x="1491" y="884"/>
                <a:ext cx="28" cy="31"/>
              </a:xfrm>
              <a:custGeom>
                <a:avLst/>
                <a:gdLst>
                  <a:gd name="T0" fmla="*/ 0 w 28"/>
                  <a:gd name="T1" fmla="*/ 19 h 31"/>
                  <a:gd name="T2" fmla="*/ 14 w 28"/>
                  <a:gd name="T3" fmla="*/ 31 h 31"/>
                  <a:gd name="T4" fmla="*/ 28 w 28"/>
                  <a:gd name="T5" fmla="*/ 12 h 31"/>
                  <a:gd name="T6" fmla="*/ 12 w 28"/>
                  <a:gd name="T7" fmla="*/ 0 h 31"/>
                  <a:gd name="T8" fmla="*/ 0 w 28"/>
                  <a:gd name="T9" fmla="*/ 19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31"/>
                  <a:gd name="T17" fmla="*/ 28 w 28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31">
                    <a:moveTo>
                      <a:pt x="0" y="19"/>
                    </a:moveTo>
                    <a:lnTo>
                      <a:pt x="14" y="31"/>
                    </a:lnTo>
                    <a:lnTo>
                      <a:pt x="28" y="12"/>
                    </a:lnTo>
                    <a:lnTo>
                      <a:pt x="12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97" name="Freeform 2508"/>
              <p:cNvSpPr>
                <a:spLocks noEditPoints="1" noChangeArrowheads="1"/>
              </p:cNvSpPr>
              <p:nvPr/>
            </p:nvSpPr>
            <p:spPr bwMode="auto">
              <a:xfrm>
                <a:off x="1488" y="882"/>
                <a:ext cx="112" cy="92"/>
              </a:xfrm>
              <a:custGeom>
                <a:avLst/>
                <a:gdLst>
                  <a:gd name="T0" fmla="*/ 110 w 47"/>
                  <a:gd name="T1" fmla="*/ 66 h 39"/>
                  <a:gd name="T2" fmla="*/ 107 w 47"/>
                  <a:gd name="T3" fmla="*/ 61 h 39"/>
                  <a:gd name="T4" fmla="*/ 102 w 47"/>
                  <a:gd name="T5" fmla="*/ 52 h 39"/>
                  <a:gd name="T6" fmla="*/ 100 w 47"/>
                  <a:gd name="T7" fmla="*/ 50 h 39"/>
                  <a:gd name="T8" fmla="*/ 38 w 47"/>
                  <a:gd name="T9" fmla="*/ 5 h 39"/>
                  <a:gd name="T10" fmla="*/ 36 w 47"/>
                  <a:gd name="T11" fmla="*/ 5 h 39"/>
                  <a:gd name="T12" fmla="*/ 26 w 47"/>
                  <a:gd name="T13" fmla="*/ 2 h 39"/>
                  <a:gd name="T14" fmla="*/ 21 w 47"/>
                  <a:gd name="T15" fmla="*/ 0 h 39"/>
                  <a:gd name="T16" fmla="*/ 5 w 47"/>
                  <a:gd name="T17" fmla="*/ 9 h 39"/>
                  <a:gd name="T18" fmla="*/ 0 w 47"/>
                  <a:gd name="T19" fmla="*/ 28 h 39"/>
                  <a:gd name="T20" fmla="*/ 2 w 47"/>
                  <a:gd name="T21" fmla="*/ 33 h 39"/>
                  <a:gd name="T22" fmla="*/ 7 w 47"/>
                  <a:gd name="T23" fmla="*/ 42 h 39"/>
                  <a:gd name="T24" fmla="*/ 10 w 47"/>
                  <a:gd name="T25" fmla="*/ 45 h 39"/>
                  <a:gd name="T26" fmla="*/ 71 w 47"/>
                  <a:gd name="T27" fmla="*/ 90 h 39"/>
                  <a:gd name="T28" fmla="*/ 74 w 47"/>
                  <a:gd name="T29" fmla="*/ 90 h 39"/>
                  <a:gd name="T30" fmla="*/ 83 w 47"/>
                  <a:gd name="T31" fmla="*/ 92 h 39"/>
                  <a:gd name="T32" fmla="*/ 88 w 47"/>
                  <a:gd name="T33" fmla="*/ 92 h 39"/>
                  <a:gd name="T34" fmla="*/ 105 w 47"/>
                  <a:gd name="T35" fmla="*/ 85 h 39"/>
                  <a:gd name="T36" fmla="*/ 110 w 47"/>
                  <a:gd name="T37" fmla="*/ 66 h 39"/>
                  <a:gd name="T38" fmla="*/ 98 w 47"/>
                  <a:gd name="T39" fmla="*/ 78 h 39"/>
                  <a:gd name="T40" fmla="*/ 100 w 47"/>
                  <a:gd name="T41" fmla="*/ 78 h 39"/>
                  <a:gd name="T42" fmla="*/ 100 w 47"/>
                  <a:gd name="T43" fmla="*/ 80 h 39"/>
                  <a:gd name="T44" fmla="*/ 98 w 47"/>
                  <a:gd name="T45" fmla="*/ 80 h 39"/>
                  <a:gd name="T46" fmla="*/ 98 w 47"/>
                  <a:gd name="T47" fmla="*/ 78 h 39"/>
                  <a:gd name="T48" fmla="*/ 98 w 47"/>
                  <a:gd name="T49" fmla="*/ 73 h 39"/>
                  <a:gd name="T50" fmla="*/ 95 w 47"/>
                  <a:gd name="T51" fmla="*/ 71 h 39"/>
                  <a:gd name="T52" fmla="*/ 100 w 47"/>
                  <a:gd name="T53" fmla="*/ 68 h 39"/>
                  <a:gd name="T54" fmla="*/ 100 w 47"/>
                  <a:gd name="T55" fmla="*/ 73 h 39"/>
                  <a:gd name="T56" fmla="*/ 98 w 47"/>
                  <a:gd name="T57" fmla="*/ 73 h 39"/>
                  <a:gd name="T58" fmla="*/ 93 w 47"/>
                  <a:gd name="T59" fmla="*/ 80 h 39"/>
                  <a:gd name="T60" fmla="*/ 91 w 47"/>
                  <a:gd name="T61" fmla="*/ 83 h 39"/>
                  <a:gd name="T62" fmla="*/ 91 w 47"/>
                  <a:gd name="T63" fmla="*/ 78 h 39"/>
                  <a:gd name="T64" fmla="*/ 93 w 47"/>
                  <a:gd name="T65" fmla="*/ 78 h 39"/>
                  <a:gd name="T66" fmla="*/ 93 w 47"/>
                  <a:gd name="T67" fmla="*/ 80 h 39"/>
                  <a:gd name="T68" fmla="*/ 93 w 47"/>
                  <a:gd name="T69" fmla="*/ 73 h 39"/>
                  <a:gd name="T70" fmla="*/ 88 w 47"/>
                  <a:gd name="T71" fmla="*/ 75 h 39"/>
                  <a:gd name="T72" fmla="*/ 88 w 47"/>
                  <a:gd name="T73" fmla="*/ 71 h 39"/>
                  <a:gd name="T74" fmla="*/ 93 w 47"/>
                  <a:gd name="T75" fmla="*/ 71 h 39"/>
                  <a:gd name="T76" fmla="*/ 93 w 47"/>
                  <a:gd name="T77" fmla="*/ 73 h 39"/>
                  <a:gd name="T78" fmla="*/ 98 w 47"/>
                  <a:gd name="T79" fmla="*/ 52 h 39"/>
                  <a:gd name="T80" fmla="*/ 71 w 47"/>
                  <a:gd name="T81" fmla="*/ 85 h 39"/>
                  <a:gd name="T82" fmla="*/ 12 w 47"/>
                  <a:gd name="T83" fmla="*/ 42 h 39"/>
                  <a:gd name="T84" fmla="*/ 38 w 47"/>
                  <a:gd name="T85" fmla="*/ 7 h 39"/>
                  <a:gd name="T86" fmla="*/ 98 w 47"/>
                  <a:gd name="T87" fmla="*/ 52 h 39"/>
                  <a:gd name="T88" fmla="*/ 10 w 47"/>
                  <a:gd name="T89" fmla="*/ 12 h 39"/>
                  <a:gd name="T90" fmla="*/ 21 w 47"/>
                  <a:gd name="T91" fmla="*/ 12 h 39"/>
                  <a:gd name="T92" fmla="*/ 21 w 47"/>
                  <a:gd name="T93" fmla="*/ 21 h 39"/>
                  <a:gd name="T94" fmla="*/ 12 w 47"/>
                  <a:gd name="T95" fmla="*/ 24 h 39"/>
                  <a:gd name="T96" fmla="*/ 10 w 47"/>
                  <a:gd name="T97" fmla="*/ 12 h 3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7"/>
                  <a:gd name="T148" fmla="*/ 0 h 39"/>
                  <a:gd name="T149" fmla="*/ 47 w 47"/>
                  <a:gd name="T150" fmla="*/ 39 h 3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7" h="39">
                    <a:moveTo>
                      <a:pt x="46" y="28"/>
                    </a:moveTo>
                    <a:cubicBezTo>
                      <a:pt x="46" y="27"/>
                      <a:pt x="45" y="26"/>
                      <a:pt x="45" y="26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2"/>
                      <a:pt x="43" y="21"/>
                      <a:pt x="42" y="2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6" y="1"/>
                      <a:pt x="15" y="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6" y="0"/>
                      <a:pt x="4" y="2"/>
                      <a:pt x="2" y="4"/>
                    </a:cubicBezTo>
                    <a:cubicBezTo>
                      <a:pt x="0" y="7"/>
                      <a:pt x="0" y="9"/>
                      <a:pt x="0" y="12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9"/>
                      <a:pt x="4" y="19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1" y="38"/>
                      <a:pt x="31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6" y="39"/>
                      <a:pt x="37" y="39"/>
                      <a:pt x="37" y="39"/>
                    </a:cubicBezTo>
                    <a:cubicBezTo>
                      <a:pt x="40" y="39"/>
                      <a:pt x="43" y="38"/>
                      <a:pt x="44" y="36"/>
                    </a:cubicBezTo>
                    <a:cubicBezTo>
                      <a:pt x="46" y="33"/>
                      <a:pt x="47" y="30"/>
                      <a:pt x="46" y="28"/>
                    </a:cubicBezTo>
                    <a:close/>
                    <a:moveTo>
                      <a:pt x="41" y="33"/>
                    </a:moveTo>
                    <a:cubicBezTo>
                      <a:pt x="41" y="32"/>
                      <a:pt x="42" y="32"/>
                      <a:pt x="42" y="33"/>
                    </a:cubicBezTo>
                    <a:cubicBezTo>
                      <a:pt x="43" y="33"/>
                      <a:pt x="43" y="34"/>
                      <a:pt x="42" y="34"/>
                    </a:cubicBezTo>
                    <a:cubicBezTo>
                      <a:pt x="42" y="34"/>
                      <a:pt x="42" y="35"/>
                      <a:pt x="41" y="34"/>
                    </a:cubicBezTo>
                    <a:cubicBezTo>
                      <a:pt x="41" y="34"/>
                      <a:pt x="41" y="33"/>
                      <a:pt x="41" y="33"/>
                    </a:cubicBezTo>
                    <a:close/>
                    <a:moveTo>
                      <a:pt x="41" y="31"/>
                    </a:moveTo>
                    <a:cubicBezTo>
                      <a:pt x="40" y="31"/>
                      <a:pt x="40" y="30"/>
                      <a:pt x="40" y="30"/>
                    </a:cubicBezTo>
                    <a:cubicBezTo>
                      <a:pt x="41" y="29"/>
                      <a:pt x="41" y="29"/>
                      <a:pt x="42" y="29"/>
                    </a:cubicBezTo>
                    <a:cubicBezTo>
                      <a:pt x="42" y="30"/>
                      <a:pt x="42" y="30"/>
                      <a:pt x="42" y="31"/>
                    </a:cubicBezTo>
                    <a:cubicBezTo>
                      <a:pt x="42" y="31"/>
                      <a:pt x="41" y="31"/>
                      <a:pt x="41" y="31"/>
                    </a:cubicBezTo>
                    <a:close/>
                    <a:moveTo>
                      <a:pt x="39" y="34"/>
                    </a:moveTo>
                    <a:cubicBezTo>
                      <a:pt x="39" y="35"/>
                      <a:pt x="38" y="35"/>
                      <a:pt x="38" y="35"/>
                    </a:cubicBezTo>
                    <a:cubicBezTo>
                      <a:pt x="37" y="34"/>
                      <a:pt x="37" y="34"/>
                      <a:pt x="38" y="33"/>
                    </a:cubicBezTo>
                    <a:cubicBezTo>
                      <a:pt x="38" y="33"/>
                      <a:pt x="39" y="33"/>
                      <a:pt x="39" y="33"/>
                    </a:cubicBezTo>
                    <a:cubicBezTo>
                      <a:pt x="40" y="33"/>
                      <a:pt x="40" y="34"/>
                      <a:pt x="39" y="34"/>
                    </a:cubicBezTo>
                    <a:close/>
                    <a:moveTo>
                      <a:pt x="39" y="31"/>
                    </a:moveTo>
                    <a:cubicBezTo>
                      <a:pt x="39" y="32"/>
                      <a:pt x="38" y="32"/>
                      <a:pt x="37" y="32"/>
                    </a:cubicBezTo>
                    <a:cubicBezTo>
                      <a:pt x="37" y="31"/>
                      <a:pt x="37" y="31"/>
                      <a:pt x="37" y="30"/>
                    </a:cubicBezTo>
                    <a:cubicBezTo>
                      <a:pt x="38" y="30"/>
                      <a:pt x="38" y="30"/>
                      <a:pt x="39" y="30"/>
                    </a:cubicBezTo>
                    <a:cubicBezTo>
                      <a:pt x="39" y="30"/>
                      <a:pt x="39" y="31"/>
                      <a:pt x="39" y="31"/>
                    </a:cubicBezTo>
                    <a:close/>
                    <a:moveTo>
                      <a:pt x="41" y="22"/>
                    </a:moveTo>
                    <a:cubicBezTo>
                      <a:pt x="30" y="36"/>
                      <a:pt x="30" y="36"/>
                      <a:pt x="30" y="36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16" y="3"/>
                      <a:pt x="16" y="3"/>
                      <a:pt x="16" y="3"/>
                    </a:cubicBezTo>
                    <a:lnTo>
                      <a:pt x="41" y="22"/>
                    </a:lnTo>
                    <a:close/>
                    <a:moveTo>
                      <a:pt x="4" y="5"/>
                    </a:moveTo>
                    <a:cubicBezTo>
                      <a:pt x="5" y="4"/>
                      <a:pt x="7" y="4"/>
                      <a:pt x="9" y="5"/>
                    </a:cubicBezTo>
                    <a:cubicBezTo>
                      <a:pt x="10" y="6"/>
                      <a:pt x="11" y="8"/>
                      <a:pt x="9" y="9"/>
                    </a:cubicBezTo>
                    <a:cubicBezTo>
                      <a:pt x="8" y="11"/>
                      <a:pt x="6" y="11"/>
                      <a:pt x="5" y="10"/>
                    </a:cubicBezTo>
                    <a:cubicBezTo>
                      <a:pt x="3" y="9"/>
                      <a:pt x="3" y="7"/>
                      <a:pt x="4" y="5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98" name="Freeform 2509"/>
              <p:cNvSpPr>
                <a:spLocks noChangeArrowheads="1"/>
              </p:cNvSpPr>
              <p:nvPr/>
            </p:nvSpPr>
            <p:spPr bwMode="auto">
              <a:xfrm>
                <a:off x="1498" y="894"/>
                <a:ext cx="12" cy="12"/>
              </a:xfrm>
              <a:custGeom>
                <a:avLst/>
                <a:gdLst>
                  <a:gd name="T0" fmla="*/ 5 w 12"/>
                  <a:gd name="T1" fmla="*/ 12 h 12"/>
                  <a:gd name="T2" fmla="*/ 7 w 12"/>
                  <a:gd name="T3" fmla="*/ 7 h 12"/>
                  <a:gd name="T4" fmla="*/ 9 w 12"/>
                  <a:gd name="T5" fmla="*/ 9 h 12"/>
                  <a:gd name="T6" fmla="*/ 12 w 12"/>
                  <a:gd name="T7" fmla="*/ 7 h 12"/>
                  <a:gd name="T8" fmla="*/ 9 w 12"/>
                  <a:gd name="T9" fmla="*/ 4 h 12"/>
                  <a:gd name="T10" fmla="*/ 12 w 12"/>
                  <a:gd name="T11" fmla="*/ 2 h 12"/>
                  <a:gd name="T12" fmla="*/ 9 w 12"/>
                  <a:gd name="T13" fmla="*/ 0 h 12"/>
                  <a:gd name="T14" fmla="*/ 7 w 12"/>
                  <a:gd name="T15" fmla="*/ 4 h 12"/>
                  <a:gd name="T16" fmla="*/ 2 w 12"/>
                  <a:gd name="T17" fmla="*/ 2 h 12"/>
                  <a:gd name="T18" fmla="*/ 0 w 12"/>
                  <a:gd name="T19" fmla="*/ 4 h 12"/>
                  <a:gd name="T20" fmla="*/ 5 w 12"/>
                  <a:gd name="T21" fmla="*/ 7 h 12"/>
                  <a:gd name="T22" fmla="*/ 2 w 12"/>
                  <a:gd name="T23" fmla="*/ 9 h 12"/>
                  <a:gd name="T24" fmla="*/ 5 w 12"/>
                  <a:gd name="T25" fmla="*/ 12 h 1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2"/>
                  <a:gd name="T40" fmla="*/ 0 h 12"/>
                  <a:gd name="T41" fmla="*/ 12 w 12"/>
                  <a:gd name="T42" fmla="*/ 12 h 1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2" h="12">
                    <a:moveTo>
                      <a:pt x="5" y="12"/>
                    </a:moveTo>
                    <a:lnTo>
                      <a:pt x="7" y="7"/>
                    </a:lnTo>
                    <a:lnTo>
                      <a:pt x="9" y="9"/>
                    </a:lnTo>
                    <a:lnTo>
                      <a:pt x="12" y="7"/>
                    </a:lnTo>
                    <a:lnTo>
                      <a:pt x="9" y="4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7" y="4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5" y="7"/>
                    </a:lnTo>
                    <a:lnTo>
                      <a:pt x="2" y="9"/>
                    </a:lnTo>
                    <a:lnTo>
                      <a:pt x="5" y="1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99" name="Freeform 2510"/>
              <p:cNvSpPr>
                <a:spLocks noEditPoints="1" noChangeArrowheads="1"/>
              </p:cNvSpPr>
              <p:nvPr/>
            </p:nvSpPr>
            <p:spPr bwMode="auto">
              <a:xfrm>
                <a:off x="1514" y="903"/>
                <a:ext cx="24" cy="24"/>
              </a:xfrm>
              <a:custGeom>
                <a:avLst/>
                <a:gdLst>
                  <a:gd name="T0" fmla="*/ 22 w 10"/>
                  <a:gd name="T1" fmla="*/ 12 h 10"/>
                  <a:gd name="T2" fmla="*/ 19 w 10"/>
                  <a:gd name="T3" fmla="*/ 14 h 10"/>
                  <a:gd name="T4" fmla="*/ 12 w 10"/>
                  <a:gd name="T5" fmla="*/ 17 h 10"/>
                  <a:gd name="T6" fmla="*/ 10 w 10"/>
                  <a:gd name="T7" fmla="*/ 17 h 10"/>
                  <a:gd name="T8" fmla="*/ 5 w 10"/>
                  <a:gd name="T9" fmla="*/ 24 h 10"/>
                  <a:gd name="T10" fmla="*/ 0 w 10"/>
                  <a:gd name="T11" fmla="*/ 22 h 10"/>
                  <a:gd name="T12" fmla="*/ 17 w 10"/>
                  <a:gd name="T13" fmla="*/ 0 h 10"/>
                  <a:gd name="T14" fmla="*/ 22 w 10"/>
                  <a:gd name="T15" fmla="*/ 5 h 10"/>
                  <a:gd name="T16" fmla="*/ 22 w 10"/>
                  <a:gd name="T17" fmla="*/ 12 h 10"/>
                  <a:gd name="T18" fmla="*/ 17 w 10"/>
                  <a:gd name="T19" fmla="*/ 5 h 10"/>
                  <a:gd name="T20" fmla="*/ 12 w 10"/>
                  <a:gd name="T21" fmla="*/ 12 h 10"/>
                  <a:gd name="T22" fmla="*/ 12 w 10"/>
                  <a:gd name="T23" fmla="*/ 14 h 10"/>
                  <a:gd name="T24" fmla="*/ 17 w 10"/>
                  <a:gd name="T25" fmla="*/ 12 h 10"/>
                  <a:gd name="T26" fmla="*/ 19 w 10"/>
                  <a:gd name="T27" fmla="*/ 10 h 10"/>
                  <a:gd name="T28" fmla="*/ 19 w 10"/>
                  <a:gd name="T29" fmla="*/ 7 h 10"/>
                  <a:gd name="T30" fmla="*/ 17 w 10"/>
                  <a:gd name="T31" fmla="*/ 5 h 1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"/>
                  <a:gd name="T49" fmla="*/ 0 h 10"/>
                  <a:gd name="T50" fmla="*/ 10 w 10"/>
                  <a:gd name="T51" fmla="*/ 10 h 1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" h="10">
                    <a:moveTo>
                      <a:pt x="9" y="5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7" y="8"/>
                      <a:pt x="6" y="8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0" y="4"/>
                      <a:pt x="9" y="5"/>
                    </a:cubicBezTo>
                    <a:close/>
                    <a:moveTo>
                      <a:pt x="7" y="2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7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3"/>
                      <a:pt x="8" y="3"/>
                    </a:cubicBez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00" name="Freeform 2511"/>
              <p:cNvSpPr>
                <a:spLocks noChangeArrowheads="1"/>
              </p:cNvSpPr>
              <p:nvPr/>
            </p:nvSpPr>
            <p:spPr bwMode="auto">
              <a:xfrm>
                <a:off x="1526" y="913"/>
                <a:ext cx="17" cy="26"/>
              </a:xfrm>
              <a:custGeom>
                <a:avLst/>
                <a:gdLst>
                  <a:gd name="T0" fmla="*/ 14 w 17"/>
                  <a:gd name="T1" fmla="*/ 0 h 26"/>
                  <a:gd name="T2" fmla="*/ 17 w 17"/>
                  <a:gd name="T3" fmla="*/ 2 h 26"/>
                  <a:gd name="T4" fmla="*/ 5 w 17"/>
                  <a:gd name="T5" fmla="*/ 19 h 26"/>
                  <a:gd name="T6" fmla="*/ 10 w 17"/>
                  <a:gd name="T7" fmla="*/ 23 h 26"/>
                  <a:gd name="T8" fmla="*/ 7 w 17"/>
                  <a:gd name="T9" fmla="*/ 26 h 26"/>
                  <a:gd name="T10" fmla="*/ 0 w 17"/>
                  <a:gd name="T11" fmla="*/ 19 h 26"/>
                  <a:gd name="T12" fmla="*/ 14 w 17"/>
                  <a:gd name="T13" fmla="*/ 0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26"/>
                  <a:gd name="T23" fmla="*/ 17 w 17"/>
                  <a:gd name="T24" fmla="*/ 26 h 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26">
                    <a:moveTo>
                      <a:pt x="14" y="0"/>
                    </a:moveTo>
                    <a:lnTo>
                      <a:pt x="17" y="2"/>
                    </a:lnTo>
                    <a:lnTo>
                      <a:pt x="5" y="19"/>
                    </a:lnTo>
                    <a:lnTo>
                      <a:pt x="10" y="23"/>
                    </a:lnTo>
                    <a:lnTo>
                      <a:pt x="7" y="26"/>
                    </a:lnTo>
                    <a:lnTo>
                      <a:pt x="0" y="1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01" name="Freeform 2512"/>
              <p:cNvSpPr>
                <a:spLocks noEditPoints="1" noChangeArrowheads="1"/>
              </p:cNvSpPr>
              <p:nvPr/>
            </p:nvSpPr>
            <p:spPr bwMode="auto">
              <a:xfrm>
                <a:off x="1536" y="920"/>
                <a:ext cx="21" cy="26"/>
              </a:xfrm>
              <a:custGeom>
                <a:avLst/>
                <a:gdLst>
                  <a:gd name="T0" fmla="*/ 9 w 21"/>
                  <a:gd name="T1" fmla="*/ 26 h 26"/>
                  <a:gd name="T2" fmla="*/ 7 w 21"/>
                  <a:gd name="T3" fmla="*/ 23 h 26"/>
                  <a:gd name="T4" fmla="*/ 9 w 21"/>
                  <a:gd name="T5" fmla="*/ 21 h 26"/>
                  <a:gd name="T6" fmla="*/ 4 w 21"/>
                  <a:gd name="T7" fmla="*/ 16 h 26"/>
                  <a:gd name="T8" fmla="*/ 2 w 21"/>
                  <a:gd name="T9" fmla="*/ 21 h 26"/>
                  <a:gd name="T10" fmla="*/ 0 w 21"/>
                  <a:gd name="T11" fmla="*/ 19 h 26"/>
                  <a:gd name="T12" fmla="*/ 16 w 21"/>
                  <a:gd name="T13" fmla="*/ 0 h 26"/>
                  <a:gd name="T14" fmla="*/ 21 w 21"/>
                  <a:gd name="T15" fmla="*/ 4 h 26"/>
                  <a:gd name="T16" fmla="*/ 9 w 21"/>
                  <a:gd name="T17" fmla="*/ 26 h 26"/>
                  <a:gd name="T18" fmla="*/ 7 w 21"/>
                  <a:gd name="T19" fmla="*/ 14 h 26"/>
                  <a:gd name="T20" fmla="*/ 12 w 21"/>
                  <a:gd name="T21" fmla="*/ 16 h 26"/>
                  <a:gd name="T22" fmla="*/ 16 w 21"/>
                  <a:gd name="T23" fmla="*/ 7 h 26"/>
                  <a:gd name="T24" fmla="*/ 7 w 21"/>
                  <a:gd name="T25" fmla="*/ 14 h 2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"/>
                  <a:gd name="T40" fmla="*/ 0 h 26"/>
                  <a:gd name="T41" fmla="*/ 21 w 21"/>
                  <a:gd name="T42" fmla="*/ 26 h 2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" h="26">
                    <a:moveTo>
                      <a:pt x="9" y="26"/>
                    </a:moveTo>
                    <a:lnTo>
                      <a:pt x="7" y="23"/>
                    </a:lnTo>
                    <a:lnTo>
                      <a:pt x="9" y="21"/>
                    </a:lnTo>
                    <a:lnTo>
                      <a:pt x="4" y="16"/>
                    </a:lnTo>
                    <a:lnTo>
                      <a:pt x="2" y="21"/>
                    </a:lnTo>
                    <a:lnTo>
                      <a:pt x="0" y="19"/>
                    </a:lnTo>
                    <a:lnTo>
                      <a:pt x="16" y="0"/>
                    </a:lnTo>
                    <a:lnTo>
                      <a:pt x="21" y="4"/>
                    </a:lnTo>
                    <a:lnTo>
                      <a:pt x="9" y="26"/>
                    </a:lnTo>
                    <a:close/>
                    <a:moveTo>
                      <a:pt x="7" y="14"/>
                    </a:moveTo>
                    <a:lnTo>
                      <a:pt x="12" y="16"/>
                    </a:lnTo>
                    <a:lnTo>
                      <a:pt x="16" y="7"/>
                    </a:lnTo>
                    <a:lnTo>
                      <a:pt x="7" y="14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02" name="Freeform 2513"/>
              <p:cNvSpPr>
                <a:spLocks noChangeArrowheads="1"/>
              </p:cNvSpPr>
              <p:nvPr/>
            </p:nvSpPr>
            <p:spPr bwMode="auto">
              <a:xfrm>
                <a:off x="1550" y="927"/>
                <a:ext cx="21" cy="24"/>
              </a:xfrm>
              <a:custGeom>
                <a:avLst/>
                <a:gdLst>
                  <a:gd name="T0" fmla="*/ 5 w 21"/>
                  <a:gd name="T1" fmla="*/ 16 h 24"/>
                  <a:gd name="T2" fmla="*/ 9 w 21"/>
                  <a:gd name="T3" fmla="*/ 0 h 24"/>
                  <a:gd name="T4" fmla="*/ 14 w 21"/>
                  <a:gd name="T5" fmla="*/ 2 h 24"/>
                  <a:gd name="T6" fmla="*/ 9 w 21"/>
                  <a:gd name="T7" fmla="*/ 12 h 24"/>
                  <a:gd name="T8" fmla="*/ 19 w 21"/>
                  <a:gd name="T9" fmla="*/ 5 h 24"/>
                  <a:gd name="T10" fmla="*/ 21 w 21"/>
                  <a:gd name="T11" fmla="*/ 7 h 24"/>
                  <a:gd name="T12" fmla="*/ 7 w 21"/>
                  <a:gd name="T13" fmla="*/ 16 h 24"/>
                  <a:gd name="T14" fmla="*/ 2 w 21"/>
                  <a:gd name="T15" fmla="*/ 24 h 24"/>
                  <a:gd name="T16" fmla="*/ 0 w 21"/>
                  <a:gd name="T17" fmla="*/ 21 h 24"/>
                  <a:gd name="T18" fmla="*/ 5 w 21"/>
                  <a:gd name="T19" fmla="*/ 16 h 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1"/>
                  <a:gd name="T31" fmla="*/ 0 h 24"/>
                  <a:gd name="T32" fmla="*/ 21 w 21"/>
                  <a:gd name="T33" fmla="*/ 24 h 2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" h="24">
                    <a:moveTo>
                      <a:pt x="5" y="16"/>
                    </a:moveTo>
                    <a:lnTo>
                      <a:pt x="9" y="0"/>
                    </a:lnTo>
                    <a:lnTo>
                      <a:pt x="14" y="2"/>
                    </a:lnTo>
                    <a:lnTo>
                      <a:pt x="9" y="12"/>
                    </a:lnTo>
                    <a:lnTo>
                      <a:pt x="19" y="5"/>
                    </a:lnTo>
                    <a:lnTo>
                      <a:pt x="21" y="7"/>
                    </a:lnTo>
                    <a:lnTo>
                      <a:pt x="7" y="16"/>
                    </a:lnTo>
                    <a:lnTo>
                      <a:pt x="2" y="24"/>
                    </a:lnTo>
                    <a:lnTo>
                      <a:pt x="0" y="21"/>
                    </a:ln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03" name="Freeform 2514"/>
              <p:cNvSpPr>
                <a:spLocks noChangeArrowheads="1"/>
              </p:cNvSpPr>
              <p:nvPr/>
            </p:nvSpPr>
            <p:spPr bwMode="auto">
              <a:xfrm>
                <a:off x="1282" y="1159"/>
                <a:ext cx="88" cy="71"/>
              </a:xfrm>
              <a:custGeom>
                <a:avLst/>
                <a:gdLst>
                  <a:gd name="T0" fmla="*/ 88 w 37"/>
                  <a:gd name="T1" fmla="*/ 45 h 30"/>
                  <a:gd name="T2" fmla="*/ 83 w 37"/>
                  <a:gd name="T3" fmla="*/ 50 h 30"/>
                  <a:gd name="T4" fmla="*/ 21 w 37"/>
                  <a:gd name="T5" fmla="*/ 71 h 30"/>
                  <a:gd name="T6" fmla="*/ 14 w 37"/>
                  <a:gd name="T7" fmla="*/ 69 h 30"/>
                  <a:gd name="T8" fmla="*/ 0 w 37"/>
                  <a:gd name="T9" fmla="*/ 28 h 30"/>
                  <a:gd name="T10" fmla="*/ 5 w 37"/>
                  <a:gd name="T11" fmla="*/ 21 h 30"/>
                  <a:gd name="T12" fmla="*/ 67 w 37"/>
                  <a:gd name="T13" fmla="*/ 0 h 30"/>
                  <a:gd name="T14" fmla="*/ 74 w 37"/>
                  <a:gd name="T15" fmla="*/ 5 h 30"/>
                  <a:gd name="T16" fmla="*/ 88 w 37"/>
                  <a:gd name="T17" fmla="*/ 45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7"/>
                  <a:gd name="T28" fmla="*/ 0 h 30"/>
                  <a:gd name="T29" fmla="*/ 37 w 37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7" h="30">
                    <a:moveTo>
                      <a:pt x="37" y="19"/>
                    </a:moveTo>
                    <a:cubicBezTo>
                      <a:pt x="37" y="20"/>
                      <a:pt x="36" y="21"/>
                      <a:pt x="35" y="21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30"/>
                      <a:pt x="6" y="30"/>
                      <a:pt x="6" y="2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9"/>
                      <a:pt x="2" y="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0" y="0"/>
                      <a:pt x="31" y="0"/>
                      <a:pt x="31" y="2"/>
                    </a:cubicBezTo>
                    <a:cubicBezTo>
                      <a:pt x="37" y="19"/>
                      <a:pt x="37" y="19"/>
                      <a:pt x="37" y="19"/>
                    </a:cubicBezTo>
                  </a:path>
                </a:pathLst>
              </a:custGeom>
              <a:solidFill>
                <a:srgbClr val="CAD1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04" name="Freeform 2515"/>
              <p:cNvSpPr>
                <a:spLocks noChangeArrowheads="1"/>
              </p:cNvSpPr>
              <p:nvPr/>
            </p:nvSpPr>
            <p:spPr bwMode="auto">
              <a:xfrm>
                <a:off x="1299" y="1221"/>
                <a:ext cx="31" cy="9"/>
              </a:xfrm>
              <a:custGeom>
                <a:avLst/>
                <a:gdLst>
                  <a:gd name="T0" fmla="*/ 31 w 13"/>
                  <a:gd name="T1" fmla="*/ 0 h 4"/>
                  <a:gd name="T2" fmla="*/ 5 w 13"/>
                  <a:gd name="T3" fmla="*/ 9 h 4"/>
                  <a:gd name="T4" fmla="*/ 5 w 13"/>
                  <a:gd name="T5" fmla="*/ 9 h 4"/>
                  <a:gd name="T6" fmla="*/ 2 w 13"/>
                  <a:gd name="T7" fmla="*/ 9 h 4"/>
                  <a:gd name="T8" fmla="*/ 0 w 13"/>
                  <a:gd name="T9" fmla="*/ 9 h 4"/>
                  <a:gd name="T10" fmla="*/ 0 w 13"/>
                  <a:gd name="T11" fmla="*/ 9 h 4"/>
                  <a:gd name="T12" fmla="*/ 0 w 13"/>
                  <a:gd name="T13" fmla="*/ 9 h 4"/>
                  <a:gd name="T14" fmla="*/ 0 w 13"/>
                  <a:gd name="T15" fmla="*/ 9 h 4"/>
                  <a:gd name="T16" fmla="*/ 0 w 13"/>
                  <a:gd name="T17" fmla="*/ 9 h 4"/>
                  <a:gd name="T18" fmla="*/ 2 w 13"/>
                  <a:gd name="T19" fmla="*/ 9 h 4"/>
                  <a:gd name="T20" fmla="*/ 5 w 13"/>
                  <a:gd name="T21" fmla="*/ 9 h 4"/>
                  <a:gd name="T22" fmla="*/ 31 w 13"/>
                  <a:gd name="T23" fmla="*/ 0 h 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4"/>
                  <a:gd name="T38" fmla="*/ 13 w 13"/>
                  <a:gd name="T39" fmla="*/ 4 h 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4">
                    <a:moveTo>
                      <a:pt x="13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5" y="3"/>
                      <a:pt x="9" y="2"/>
                      <a:pt x="13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05" name="Freeform 2516"/>
              <p:cNvSpPr>
                <a:spLocks noEditPoints="1" noChangeArrowheads="1"/>
              </p:cNvSpPr>
              <p:nvPr/>
            </p:nvSpPr>
            <p:spPr bwMode="auto">
              <a:xfrm>
                <a:off x="1299" y="1197"/>
                <a:ext cx="21" cy="33"/>
              </a:xfrm>
              <a:custGeom>
                <a:avLst/>
                <a:gdLst>
                  <a:gd name="T0" fmla="*/ 0 w 9"/>
                  <a:gd name="T1" fmla="*/ 33 h 14"/>
                  <a:gd name="T2" fmla="*/ 0 w 9"/>
                  <a:gd name="T3" fmla="*/ 33 h 14"/>
                  <a:gd name="T4" fmla="*/ 0 w 9"/>
                  <a:gd name="T5" fmla="*/ 33 h 14"/>
                  <a:gd name="T6" fmla="*/ 19 w 9"/>
                  <a:gd name="T7" fmla="*/ 0 h 14"/>
                  <a:gd name="T8" fmla="*/ 0 w 9"/>
                  <a:gd name="T9" fmla="*/ 33 h 14"/>
                  <a:gd name="T10" fmla="*/ 0 w 9"/>
                  <a:gd name="T11" fmla="*/ 33 h 14"/>
                  <a:gd name="T12" fmla="*/ 0 w 9"/>
                  <a:gd name="T13" fmla="*/ 33 h 14"/>
                  <a:gd name="T14" fmla="*/ 21 w 9"/>
                  <a:gd name="T15" fmla="*/ 2 h 14"/>
                  <a:gd name="T16" fmla="*/ 19 w 9"/>
                  <a:gd name="T17" fmla="*/ 0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"/>
                  <a:gd name="T28" fmla="*/ 0 h 14"/>
                  <a:gd name="T29" fmla="*/ 9 w 9"/>
                  <a:gd name="T30" fmla="*/ 14 h 1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" h="14">
                    <a:moveTo>
                      <a:pt x="0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moveTo>
                      <a:pt x="8" y="0"/>
                    </a:moveTo>
                    <a:cubicBezTo>
                      <a:pt x="5" y="5"/>
                      <a:pt x="2" y="9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BFC1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06" name="Freeform 2517"/>
              <p:cNvSpPr>
                <a:spLocks noChangeArrowheads="1"/>
              </p:cNvSpPr>
              <p:nvPr/>
            </p:nvSpPr>
            <p:spPr bwMode="auto">
              <a:xfrm>
                <a:off x="1299" y="1190"/>
                <a:ext cx="71" cy="40"/>
              </a:xfrm>
              <a:custGeom>
                <a:avLst/>
                <a:gdLst>
                  <a:gd name="T0" fmla="*/ 71 w 30"/>
                  <a:gd name="T1" fmla="*/ 16 h 17"/>
                  <a:gd name="T2" fmla="*/ 26 w 30"/>
                  <a:gd name="T3" fmla="*/ 0 h 17"/>
                  <a:gd name="T4" fmla="*/ 0 w 30"/>
                  <a:gd name="T5" fmla="*/ 40 h 17"/>
                  <a:gd name="T6" fmla="*/ 5 w 30"/>
                  <a:gd name="T7" fmla="*/ 40 h 17"/>
                  <a:gd name="T8" fmla="*/ 66 w 30"/>
                  <a:gd name="T9" fmla="*/ 19 h 17"/>
                  <a:gd name="T10" fmla="*/ 71 w 30"/>
                  <a:gd name="T11" fmla="*/ 16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0"/>
                  <a:gd name="T19" fmla="*/ 0 h 17"/>
                  <a:gd name="T20" fmla="*/ 30 w 30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0" h="17">
                    <a:moveTo>
                      <a:pt x="30" y="7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1" y="17"/>
                      <a:pt x="2" y="17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9" y="8"/>
                      <a:pt x="30" y="8"/>
                      <a:pt x="30" y="7"/>
                    </a:cubicBezTo>
                  </a:path>
                </a:pathLst>
              </a:custGeom>
              <a:solidFill>
                <a:srgbClr val="D3DA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07" name="Freeform 2518"/>
              <p:cNvSpPr>
                <a:spLocks noEditPoints="1" noChangeArrowheads="1"/>
              </p:cNvSpPr>
              <p:nvPr/>
            </p:nvSpPr>
            <p:spPr bwMode="auto">
              <a:xfrm>
                <a:off x="1282" y="1159"/>
                <a:ext cx="69" cy="24"/>
              </a:xfrm>
              <a:custGeom>
                <a:avLst/>
                <a:gdLst>
                  <a:gd name="T0" fmla="*/ 69 w 29"/>
                  <a:gd name="T1" fmla="*/ 0 h 10"/>
                  <a:gd name="T2" fmla="*/ 67 w 29"/>
                  <a:gd name="T3" fmla="*/ 0 h 10"/>
                  <a:gd name="T4" fmla="*/ 5 w 29"/>
                  <a:gd name="T5" fmla="*/ 22 h 10"/>
                  <a:gd name="T6" fmla="*/ 0 w 29"/>
                  <a:gd name="T7" fmla="*/ 24 h 10"/>
                  <a:gd name="T8" fmla="*/ 0 w 29"/>
                  <a:gd name="T9" fmla="*/ 24 h 10"/>
                  <a:gd name="T10" fmla="*/ 5 w 29"/>
                  <a:gd name="T11" fmla="*/ 22 h 10"/>
                  <a:gd name="T12" fmla="*/ 67 w 29"/>
                  <a:gd name="T13" fmla="*/ 0 h 10"/>
                  <a:gd name="T14" fmla="*/ 69 w 29"/>
                  <a:gd name="T15" fmla="*/ 0 h 10"/>
                  <a:gd name="T16" fmla="*/ 69 w 29"/>
                  <a:gd name="T17" fmla="*/ 0 h 10"/>
                  <a:gd name="T18" fmla="*/ 69 w 29"/>
                  <a:gd name="T19" fmla="*/ 0 h 10"/>
                  <a:gd name="T20" fmla="*/ 69 w 29"/>
                  <a:gd name="T21" fmla="*/ 0 h 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9"/>
                  <a:gd name="T34" fmla="*/ 0 h 10"/>
                  <a:gd name="T35" fmla="*/ 29 w 29"/>
                  <a:gd name="T36" fmla="*/ 10 h 1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9" h="10">
                    <a:moveTo>
                      <a:pt x="29" y="0"/>
                    </a:moveTo>
                    <a:cubicBezTo>
                      <a:pt x="29" y="0"/>
                      <a:pt x="28" y="0"/>
                      <a:pt x="28" y="0"/>
                    </a:cubicBezTo>
                    <a:cubicBezTo>
                      <a:pt x="20" y="3"/>
                      <a:pt x="11" y="6"/>
                      <a:pt x="2" y="9"/>
                    </a:cubicBezTo>
                    <a:cubicBezTo>
                      <a:pt x="1" y="9"/>
                      <a:pt x="1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1" y="9"/>
                      <a:pt x="2" y="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9" y="0"/>
                      <a:pt x="29" y="0"/>
                    </a:cubicBezTo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08" name="Freeform 2519"/>
              <p:cNvSpPr>
                <a:spLocks noChangeArrowheads="1"/>
              </p:cNvSpPr>
              <p:nvPr/>
            </p:nvSpPr>
            <p:spPr bwMode="auto">
              <a:xfrm>
                <a:off x="1282" y="1159"/>
                <a:ext cx="71" cy="38"/>
              </a:xfrm>
              <a:custGeom>
                <a:avLst/>
                <a:gdLst>
                  <a:gd name="T0" fmla="*/ 69 w 30"/>
                  <a:gd name="T1" fmla="*/ 0 h 16"/>
                  <a:gd name="T2" fmla="*/ 69 w 30"/>
                  <a:gd name="T3" fmla="*/ 0 h 16"/>
                  <a:gd name="T4" fmla="*/ 69 w 30"/>
                  <a:gd name="T5" fmla="*/ 0 h 16"/>
                  <a:gd name="T6" fmla="*/ 69 w 30"/>
                  <a:gd name="T7" fmla="*/ 0 h 16"/>
                  <a:gd name="T8" fmla="*/ 66 w 30"/>
                  <a:gd name="T9" fmla="*/ 0 h 16"/>
                  <a:gd name="T10" fmla="*/ 5 w 30"/>
                  <a:gd name="T11" fmla="*/ 21 h 16"/>
                  <a:gd name="T12" fmla="*/ 0 w 30"/>
                  <a:gd name="T13" fmla="*/ 24 h 16"/>
                  <a:gd name="T14" fmla="*/ 36 w 30"/>
                  <a:gd name="T15" fmla="*/ 38 h 16"/>
                  <a:gd name="T16" fmla="*/ 40 w 30"/>
                  <a:gd name="T17" fmla="*/ 31 h 16"/>
                  <a:gd name="T18" fmla="*/ 40 w 30"/>
                  <a:gd name="T19" fmla="*/ 33 h 16"/>
                  <a:gd name="T20" fmla="*/ 43 w 30"/>
                  <a:gd name="T21" fmla="*/ 31 h 16"/>
                  <a:gd name="T22" fmla="*/ 47 w 30"/>
                  <a:gd name="T23" fmla="*/ 33 h 16"/>
                  <a:gd name="T24" fmla="*/ 71 w 30"/>
                  <a:gd name="T25" fmla="*/ 0 h 16"/>
                  <a:gd name="T26" fmla="*/ 69 w 30"/>
                  <a:gd name="T27" fmla="*/ 0 h 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0"/>
                  <a:gd name="T43" fmla="*/ 0 h 16"/>
                  <a:gd name="T44" fmla="*/ 30 w 30"/>
                  <a:gd name="T45" fmla="*/ 16 h 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0" h="16"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8" y="0"/>
                      <a:pt x="28" y="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10"/>
                      <a:pt x="0" y="10"/>
                    </a:cubicBezTo>
                    <a:cubicBezTo>
                      <a:pt x="5" y="12"/>
                      <a:pt x="10" y="14"/>
                      <a:pt x="15" y="16"/>
                    </a:cubicBezTo>
                    <a:cubicBezTo>
                      <a:pt x="16" y="15"/>
                      <a:pt x="16" y="14"/>
                      <a:pt x="17" y="13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3" y="9"/>
                      <a:pt x="27" y="5"/>
                      <a:pt x="30" y="0"/>
                    </a:cubicBezTo>
                    <a:cubicBezTo>
                      <a:pt x="30" y="0"/>
                      <a:pt x="29" y="0"/>
                      <a:pt x="29" y="0"/>
                    </a:cubicBezTo>
                  </a:path>
                </a:pathLst>
              </a:custGeom>
              <a:solidFill>
                <a:srgbClr val="BFC1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09" name="Freeform 2520"/>
              <p:cNvSpPr>
                <a:spLocks noChangeArrowheads="1"/>
              </p:cNvSpPr>
              <p:nvPr/>
            </p:nvSpPr>
            <p:spPr bwMode="auto">
              <a:xfrm>
                <a:off x="1318" y="1190"/>
                <a:ext cx="5" cy="9"/>
              </a:xfrm>
              <a:custGeom>
                <a:avLst/>
                <a:gdLst>
                  <a:gd name="T0" fmla="*/ 5 w 2"/>
                  <a:gd name="T1" fmla="*/ 0 h 4"/>
                  <a:gd name="T2" fmla="*/ 0 w 2"/>
                  <a:gd name="T3" fmla="*/ 7 h 4"/>
                  <a:gd name="T4" fmla="*/ 3 w 2"/>
                  <a:gd name="T5" fmla="*/ 9 h 4"/>
                  <a:gd name="T6" fmla="*/ 5 w 2"/>
                  <a:gd name="T7" fmla="*/ 2 h 4"/>
                  <a:gd name="T8" fmla="*/ 5 w 2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4"/>
                  <a:gd name="T17" fmla="*/ 2 w 2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4">
                    <a:moveTo>
                      <a:pt x="2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1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rgbClr val="B5B2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10" name="Freeform 2521"/>
              <p:cNvSpPr>
                <a:spLocks noChangeArrowheads="1"/>
              </p:cNvSpPr>
              <p:nvPr/>
            </p:nvSpPr>
            <p:spPr bwMode="auto">
              <a:xfrm>
                <a:off x="1320" y="1190"/>
                <a:ext cx="10" cy="9"/>
              </a:xfrm>
              <a:custGeom>
                <a:avLst/>
                <a:gdLst>
                  <a:gd name="T0" fmla="*/ 5 w 4"/>
                  <a:gd name="T1" fmla="*/ 0 h 4"/>
                  <a:gd name="T2" fmla="*/ 3 w 4"/>
                  <a:gd name="T3" fmla="*/ 2 h 4"/>
                  <a:gd name="T4" fmla="*/ 0 w 4"/>
                  <a:gd name="T5" fmla="*/ 9 h 4"/>
                  <a:gd name="T6" fmla="*/ 5 w 4"/>
                  <a:gd name="T7" fmla="*/ 9 h 4"/>
                  <a:gd name="T8" fmla="*/ 10 w 4"/>
                  <a:gd name="T9" fmla="*/ 2 h 4"/>
                  <a:gd name="T10" fmla="*/ 5 w 4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4"/>
                  <a:gd name="T20" fmla="*/ 4 w 4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4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2" y="3"/>
                      <a:pt x="3" y="2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C7C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11" name="Freeform 2522"/>
              <p:cNvSpPr>
                <a:spLocks noChangeArrowheads="1"/>
              </p:cNvSpPr>
              <p:nvPr/>
            </p:nvSpPr>
            <p:spPr bwMode="auto">
              <a:xfrm>
                <a:off x="1282" y="1159"/>
                <a:ext cx="71" cy="40"/>
              </a:xfrm>
              <a:custGeom>
                <a:avLst/>
                <a:gdLst>
                  <a:gd name="T0" fmla="*/ 45 w 30"/>
                  <a:gd name="T1" fmla="*/ 40 h 17"/>
                  <a:gd name="T2" fmla="*/ 71 w 30"/>
                  <a:gd name="T3" fmla="*/ 0 h 17"/>
                  <a:gd name="T4" fmla="*/ 66 w 30"/>
                  <a:gd name="T5" fmla="*/ 0 h 17"/>
                  <a:gd name="T6" fmla="*/ 5 w 30"/>
                  <a:gd name="T7" fmla="*/ 21 h 17"/>
                  <a:gd name="T8" fmla="*/ 0 w 30"/>
                  <a:gd name="T9" fmla="*/ 24 h 17"/>
                  <a:gd name="T10" fmla="*/ 45 w 30"/>
                  <a:gd name="T11" fmla="*/ 4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0"/>
                  <a:gd name="T19" fmla="*/ 0 h 17"/>
                  <a:gd name="T20" fmla="*/ 30 w 30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0" h="17">
                    <a:moveTo>
                      <a:pt x="19" y="17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29" y="0"/>
                      <a:pt x="28" y="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10"/>
                      <a:pt x="0" y="10"/>
                    </a:cubicBezTo>
                    <a:lnTo>
                      <a:pt x="19" y="17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12" name="Freeform 2523"/>
              <p:cNvSpPr>
                <a:spLocks noChangeArrowheads="1"/>
              </p:cNvSpPr>
              <p:nvPr/>
            </p:nvSpPr>
            <p:spPr bwMode="auto">
              <a:xfrm>
                <a:off x="1197" y="1436"/>
                <a:ext cx="14" cy="17"/>
              </a:xfrm>
              <a:custGeom>
                <a:avLst/>
                <a:gdLst>
                  <a:gd name="T0" fmla="*/ 9 w 6"/>
                  <a:gd name="T1" fmla="*/ 0 h 7"/>
                  <a:gd name="T2" fmla="*/ 7 w 6"/>
                  <a:gd name="T3" fmla="*/ 5 h 7"/>
                  <a:gd name="T4" fmla="*/ 7 w 6"/>
                  <a:gd name="T5" fmla="*/ 5 h 7"/>
                  <a:gd name="T6" fmla="*/ 0 w 6"/>
                  <a:gd name="T7" fmla="*/ 12 h 7"/>
                  <a:gd name="T8" fmla="*/ 2 w 6"/>
                  <a:gd name="T9" fmla="*/ 12 h 7"/>
                  <a:gd name="T10" fmla="*/ 7 w 6"/>
                  <a:gd name="T11" fmla="*/ 15 h 7"/>
                  <a:gd name="T12" fmla="*/ 12 w 6"/>
                  <a:gd name="T13" fmla="*/ 17 h 7"/>
                  <a:gd name="T14" fmla="*/ 14 w 6"/>
                  <a:gd name="T15" fmla="*/ 17 h 7"/>
                  <a:gd name="T16" fmla="*/ 12 w 6"/>
                  <a:gd name="T17" fmla="*/ 7 h 7"/>
                  <a:gd name="T18" fmla="*/ 12 w 6"/>
                  <a:gd name="T19" fmla="*/ 7 h 7"/>
                  <a:gd name="T20" fmla="*/ 14 w 6"/>
                  <a:gd name="T21" fmla="*/ 2 h 7"/>
                  <a:gd name="T22" fmla="*/ 12 w 6"/>
                  <a:gd name="T23" fmla="*/ 2 h 7"/>
                  <a:gd name="T24" fmla="*/ 12 w 6"/>
                  <a:gd name="T25" fmla="*/ 2 h 7"/>
                  <a:gd name="T26" fmla="*/ 12 w 6"/>
                  <a:gd name="T27" fmla="*/ 2 h 7"/>
                  <a:gd name="T28" fmla="*/ 12 w 6"/>
                  <a:gd name="T29" fmla="*/ 2 h 7"/>
                  <a:gd name="T30" fmla="*/ 9 w 6"/>
                  <a:gd name="T31" fmla="*/ 0 h 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6"/>
                  <a:gd name="T49" fmla="*/ 0 h 7"/>
                  <a:gd name="T50" fmla="*/ 6 w 6"/>
                  <a:gd name="T51" fmla="*/ 7 h 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6" h="7">
                    <a:moveTo>
                      <a:pt x="4" y="0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4" y="6"/>
                      <a:pt x="5" y="7"/>
                      <a:pt x="5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E4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13" name="Freeform 2524"/>
              <p:cNvSpPr>
                <a:spLocks noEditPoints="1" noChangeArrowheads="1"/>
              </p:cNvSpPr>
              <p:nvPr/>
            </p:nvSpPr>
            <p:spPr bwMode="auto">
              <a:xfrm>
                <a:off x="1174" y="1514"/>
                <a:ext cx="14" cy="5"/>
              </a:xfrm>
              <a:custGeom>
                <a:avLst/>
                <a:gdLst>
                  <a:gd name="T0" fmla="*/ 14 w 6"/>
                  <a:gd name="T1" fmla="*/ 5 h 2"/>
                  <a:gd name="T2" fmla="*/ 12 w 6"/>
                  <a:gd name="T3" fmla="*/ 5 h 2"/>
                  <a:gd name="T4" fmla="*/ 14 w 6"/>
                  <a:gd name="T5" fmla="*/ 5 h 2"/>
                  <a:gd name="T6" fmla="*/ 14 w 6"/>
                  <a:gd name="T7" fmla="*/ 5 h 2"/>
                  <a:gd name="T8" fmla="*/ 14 w 6"/>
                  <a:gd name="T9" fmla="*/ 5 h 2"/>
                  <a:gd name="T10" fmla="*/ 2 w 6"/>
                  <a:gd name="T11" fmla="*/ 0 h 2"/>
                  <a:gd name="T12" fmla="*/ 0 w 6"/>
                  <a:gd name="T13" fmla="*/ 0 h 2"/>
                  <a:gd name="T14" fmla="*/ 0 w 6"/>
                  <a:gd name="T15" fmla="*/ 0 h 2"/>
                  <a:gd name="T16" fmla="*/ 0 w 6"/>
                  <a:gd name="T17" fmla="*/ 0 h 2"/>
                  <a:gd name="T18" fmla="*/ 0 w 6"/>
                  <a:gd name="T19" fmla="*/ 0 h 2"/>
                  <a:gd name="T20" fmla="*/ 0 w 6"/>
                  <a:gd name="T21" fmla="*/ 0 h 2"/>
                  <a:gd name="T22" fmla="*/ 2 w 6"/>
                  <a:gd name="T23" fmla="*/ 0 h 2"/>
                  <a:gd name="T24" fmla="*/ 2 w 6"/>
                  <a:gd name="T25" fmla="*/ 0 h 2"/>
                  <a:gd name="T26" fmla="*/ 2 w 6"/>
                  <a:gd name="T27" fmla="*/ 0 h 2"/>
                  <a:gd name="T28" fmla="*/ 2 w 6"/>
                  <a:gd name="T29" fmla="*/ 0 h 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"/>
                  <a:gd name="T46" fmla="*/ 0 h 2"/>
                  <a:gd name="T47" fmla="*/ 6 w 6"/>
                  <a:gd name="T48" fmla="*/ 2 h 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" h="2">
                    <a:moveTo>
                      <a:pt x="6" y="2"/>
                    </a:moveTo>
                    <a:cubicBezTo>
                      <a:pt x="6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C4D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14" name="Freeform 2525"/>
              <p:cNvSpPr>
                <a:spLocks noEditPoints="1" noChangeArrowheads="1"/>
              </p:cNvSpPr>
              <p:nvPr/>
            </p:nvSpPr>
            <p:spPr bwMode="auto">
              <a:xfrm>
                <a:off x="1181" y="1436"/>
                <a:ext cx="30" cy="83"/>
              </a:xfrm>
              <a:custGeom>
                <a:avLst/>
                <a:gdLst>
                  <a:gd name="T0" fmla="*/ 0 w 13"/>
                  <a:gd name="T1" fmla="*/ 81 h 35"/>
                  <a:gd name="T2" fmla="*/ 0 w 13"/>
                  <a:gd name="T3" fmla="*/ 81 h 35"/>
                  <a:gd name="T4" fmla="*/ 0 w 13"/>
                  <a:gd name="T5" fmla="*/ 83 h 35"/>
                  <a:gd name="T6" fmla="*/ 0 w 13"/>
                  <a:gd name="T7" fmla="*/ 83 h 35"/>
                  <a:gd name="T8" fmla="*/ 0 w 13"/>
                  <a:gd name="T9" fmla="*/ 83 h 35"/>
                  <a:gd name="T10" fmla="*/ 2 w 13"/>
                  <a:gd name="T11" fmla="*/ 83 h 35"/>
                  <a:gd name="T12" fmla="*/ 5 w 13"/>
                  <a:gd name="T13" fmla="*/ 83 h 35"/>
                  <a:gd name="T14" fmla="*/ 5 w 13"/>
                  <a:gd name="T15" fmla="*/ 83 h 35"/>
                  <a:gd name="T16" fmla="*/ 7 w 13"/>
                  <a:gd name="T17" fmla="*/ 83 h 35"/>
                  <a:gd name="T18" fmla="*/ 7 w 13"/>
                  <a:gd name="T19" fmla="*/ 83 h 35"/>
                  <a:gd name="T20" fmla="*/ 7 w 13"/>
                  <a:gd name="T21" fmla="*/ 83 h 35"/>
                  <a:gd name="T22" fmla="*/ 7 w 13"/>
                  <a:gd name="T23" fmla="*/ 83 h 35"/>
                  <a:gd name="T24" fmla="*/ 5 w 13"/>
                  <a:gd name="T25" fmla="*/ 83 h 35"/>
                  <a:gd name="T26" fmla="*/ 2 w 13"/>
                  <a:gd name="T27" fmla="*/ 83 h 35"/>
                  <a:gd name="T28" fmla="*/ 0 w 13"/>
                  <a:gd name="T29" fmla="*/ 83 h 35"/>
                  <a:gd name="T30" fmla="*/ 0 w 13"/>
                  <a:gd name="T31" fmla="*/ 83 h 35"/>
                  <a:gd name="T32" fmla="*/ 0 w 13"/>
                  <a:gd name="T33" fmla="*/ 83 h 35"/>
                  <a:gd name="T34" fmla="*/ 0 w 13"/>
                  <a:gd name="T35" fmla="*/ 81 h 35"/>
                  <a:gd name="T36" fmla="*/ 25 w 13"/>
                  <a:gd name="T37" fmla="*/ 0 h 35"/>
                  <a:gd name="T38" fmla="*/ 23 w 13"/>
                  <a:gd name="T39" fmla="*/ 5 h 35"/>
                  <a:gd name="T40" fmla="*/ 9 w 13"/>
                  <a:gd name="T41" fmla="*/ 19 h 35"/>
                  <a:gd name="T42" fmla="*/ 16 w 13"/>
                  <a:gd name="T43" fmla="*/ 12 h 35"/>
                  <a:gd name="T44" fmla="*/ 16 w 13"/>
                  <a:gd name="T45" fmla="*/ 12 h 35"/>
                  <a:gd name="T46" fmla="*/ 23 w 13"/>
                  <a:gd name="T47" fmla="*/ 5 h 35"/>
                  <a:gd name="T48" fmla="*/ 23 w 13"/>
                  <a:gd name="T49" fmla="*/ 5 h 35"/>
                  <a:gd name="T50" fmla="*/ 25 w 13"/>
                  <a:gd name="T51" fmla="*/ 0 h 35"/>
                  <a:gd name="T52" fmla="*/ 28 w 13"/>
                  <a:gd name="T53" fmla="*/ 2 h 35"/>
                  <a:gd name="T54" fmla="*/ 28 w 13"/>
                  <a:gd name="T55" fmla="*/ 2 h 35"/>
                  <a:gd name="T56" fmla="*/ 28 w 13"/>
                  <a:gd name="T57" fmla="*/ 2 h 35"/>
                  <a:gd name="T58" fmla="*/ 28 w 13"/>
                  <a:gd name="T59" fmla="*/ 2 h 35"/>
                  <a:gd name="T60" fmla="*/ 30 w 13"/>
                  <a:gd name="T61" fmla="*/ 2 h 35"/>
                  <a:gd name="T62" fmla="*/ 28 w 13"/>
                  <a:gd name="T63" fmla="*/ 7 h 35"/>
                  <a:gd name="T64" fmla="*/ 28 w 13"/>
                  <a:gd name="T65" fmla="*/ 7 h 35"/>
                  <a:gd name="T66" fmla="*/ 30 w 13"/>
                  <a:gd name="T67" fmla="*/ 17 h 35"/>
                  <a:gd name="T68" fmla="*/ 30 w 13"/>
                  <a:gd name="T69" fmla="*/ 17 h 35"/>
                  <a:gd name="T70" fmla="*/ 30 w 13"/>
                  <a:gd name="T71" fmla="*/ 28 h 35"/>
                  <a:gd name="T72" fmla="*/ 28 w 13"/>
                  <a:gd name="T73" fmla="*/ 7 h 35"/>
                  <a:gd name="T74" fmla="*/ 30 w 13"/>
                  <a:gd name="T75" fmla="*/ 2 h 35"/>
                  <a:gd name="T76" fmla="*/ 28 w 13"/>
                  <a:gd name="T77" fmla="*/ 2 h 35"/>
                  <a:gd name="T78" fmla="*/ 28 w 13"/>
                  <a:gd name="T79" fmla="*/ 2 h 35"/>
                  <a:gd name="T80" fmla="*/ 28 w 13"/>
                  <a:gd name="T81" fmla="*/ 2 h 35"/>
                  <a:gd name="T82" fmla="*/ 28 w 13"/>
                  <a:gd name="T83" fmla="*/ 2 h 35"/>
                  <a:gd name="T84" fmla="*/ 25 w 13"/>
                  <a:gd name="T85" fmla="*/ 0 h 3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3"/>
                  <a:gd name="T130" fmla="*/ 0 h 35"/>
                  <a:gd name="T131" fmla="*/ 13 w 13"/>
                  <a:gd name="T132" fmla="*/ 35 h 3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3" h="35">
                    <a:moveTo>
                      <a:pt x="0" y="34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1" y="35"/>
                    </a:cubicBezTo>
                    <a:cubicBezTo>
                      <a:pt x="1" y="35"/>
                      <a:pt x="1" y="35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4"/>
                      <a:pt x="0" y="34"/>
                      <a:pt x="0" y="34"/>
                    </a:cubicBezTo>
                    <a:moveTo>
                      <a:pt x="11" y="0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B2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15" name="Freeform 2526"/>
              <p:cNvSpPr>
                <a:spLocks noChangeArrowheads="1"/>
              </p:cNvSpPr>
              <p:nvPr/>
            </p:nvSpPr>
            <p:spPr bwMode="auto">
              <a:xfrm>
                <a:off x="1169" y="1448"/>
                <a:ext cx="45" cy="74"/>
              </a:xfrm>
              <a:custGeom>
                <a:avLst/>
                <a:gdLst>
                  <a:gd name="T0" fmla="*/ 21 w 19"/>
                  <a:gd name="T1" fmla="*/ 7 h 31"/>
                  <a:gd name="T2" fmla="*/ 19 w 19"/>
                  <a:gd name="T3" fmla="*/ 10 h 31"/>
                  <a:gd name="T4" fmla="*/ 2 w 19"/>
                  <a:gd name="T5" fmla="*/ 62 h 31"/>
                  <a:gd name="T6" fmla="*/ 2 w 19"/>
                  <a:gd name="T7" fmla="*/ 67 h 31"/>
                  <a:gd name="T8" fmla="*/ 5 w 19"/>
                  <a:gd name="T9" fmla="*/ 67 h 31"/>
                  <a:gd name="T10" fmla="*/ 7 w 19"/>
                  <a:gd name="T11" fmla="*/ 67 h 31"/>
                  <a:gd name="T12" fmla="*/ 12 w 19"/>
                  <a:gd name="T13" fmla="*/ 69 h 31"/>
                  <a:gd name="T14" fmla="*/ 12 w 19"/>
                  <a:gd name="T15" fmla="*/ 69 h 31"/>
                  <a:gd name="T16" fmla="*/ 12 w 19"/>
                  <a:gd name="T17" fmla="*/ 72 h 31"/>
                  <a:gd name="T18" fmla="*/ 12 w 19"/>
                  <a:gd name="T19" fmla="*/ 72 h 31"/>
                  <a:gd name="T20" fmla="*/ 12 w 19"/>
                  <a:gd name="T21" fmla="*/ 72 h 31"/>
                  <a:gd name="T22" fmla="*/ 17 w 19"/>
                  <a:gd name="T23" fmla="*/ 72 h 31"/>
                  <a:gd name="T24" fmla="*/ 21 w 19"/>
                  <a:gd name="T25" fmla="*/ 74 h 31"/>
                  <a:gd name="T26" fmla="*/ 26 w 19"/>
                  <a:gd name="T27" fmla="*/ 69 h 31"/>
                  <a:gd name="T28" fmla="*/ 43 w 19"/>
                  <a:gd name="T29" fmla="*/ 19 h 31"/>
                  <a:gd name="T30" fmla="*/ 43 w 19"/>
                  <a:gd name="T31" fmla="*/ 17 h 31"/>
                  <a:gd name="T32" fmla="*/ 43 w 19"/>
                  <a:gd name="T33" fmla="*/ 5 h 31"/>
                  <a:gd name="T34" fmla="*/ 28 w 19"/>
                  <a:gd name="T35" fmla="*/ 0 h 31"/>
                  <a:gd name="T36" fmla="*/ 21 w 19"/>
                  <a:gd name="T37" fmla="*/ 7 h 3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9"/>
                  <a:gd name="T58" fmla="*/ 0 h 31"/>
                  <a:gd name="T59" fmla="*/ 19 w 19"/>
                  <a:gd name="T60" fmla="*/ 31 h 3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9" h="31">
                    <a:moveTo>
                      <a:pt x="9" y="3"/>
                    </a:moveTo>
                    <a:cubicBezTo>
                      <a:pt x="9" y="4"/>
                      <a:pt x="8" y="4"/>
                      <a:pt x="8" y="4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7"/>
                      <a:pt x="1" y="27"/>
                      <a:pt x="1" y="28"/>
                    </a:cubicBezTo>
                    <a:cubicBezTo>
                      <a:pt x="1" y="28"/>
                      <a:pt x="2" y="28"/>
                      <a:pt x="2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29"/>
                      <a:pt x="4" y="29"/>
                      <a:pt x="5" y="29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8" y="29"/>
                      <a:pt x="9" y="31"/>
                      <a:pt x="9" y="31"/>
                    </a:cubicBezTo>
                    <a:cubicBezTo>
                      <a:pt x="10" y="31"/>
                      <a:pt x="11" y="30"/>
                      <a:pt x="11" y="29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7"/>
                      <a:pt x="18" y="7"/>
                      <a:pt x="18" y="7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9" y="3"/>
                      <a:pt x="9" y="3"/>
                      <a:pt x="9" y="3"/>
                    </a:cubicBezTo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16" name="Freeform 2527"/>
              <p:cNvSpPr>
                <a:spLocks noChangeArrowheads="1"/>
              </p:cNvSpPr>
              <p:nvPr/>
            </p:nvSpPr>
            <p:spPr bwMode="auto">
              <a:xfrm>
                <a:off x="1204" y="1432"/>
                <a:ext cx="10" cy="7"/>
              </a:xfrm>
              <a:custGeom>
                <a:avLst/>
                <a:gdLst>
                  <a:gd name="T0" fmla="*/ 7 w 10"/>
                  <a:gd name="T1" fmla="*/ 7 h 7"/>
                  <a:gd name="T2" fmla="*/ 0 w 10"/>
                  <a:gd name="T3" fmla="*/ 4 h 7"/>
                  <a:gd name="T4" fmla="*/ 3 w 10"/>
                  <a:gd name="T5" fmla="*/ 0 h 7"/>
                  <a:gd name="T6" fmla="*/ 10 w 10"/>
                  <a:gd name="T7" fmla="*/ 2 h 7"/>
                  <a:gd name="T8" fmla="*/ 7 w 10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7"/>
                  <a:gd name="T17" fmla="*/ 10 w 10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7">
                    <a:moveTo>
                      <a:pt x="7" y="7"/>
                    </a:moveTo>
                    <a:lnTo>
                      <a:pt x="0" y="4"/>
                    </a:lnTo>
                    <a:lnTo>
                      <a:pt x="3" y="0"/>
                    </a:lnTo>
                    <a:lnTo>
                      <a:pt x="10" y="2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17" name="Freeform 2528"/>
              <p:cNvSpPr>
                <a:spLocks noChangeArrowheads="1"/>
              </p:cNvSpPr>
              <p:nvPr/>
            </p:nvSpPr>
            <p:spPr bwMode="auto">
              <a:xfrm>
                <a:off x="1176" y="1469"/>
                <a:ext cx="33" cy="29"/>
              </a:xfrm>
              <a:custGeom>
                <a:avLst/>
                <a:gdLst>
                  <a:gd name="T0" fmla="*/ 26 w 33"/>
                  <a:gd name="T1" fmla="*/ 29 h 29"/>
                  <a:gd name="T2" fmla="*/ 0 w 33"/>
                  <a:gd name="T3" fmla="*/ 22 h 29"/>
                  <a:gd name="T4" fmla="*/ 9 w 33"/>
                  <a:gd name="T5" fmla="*/ 0 h 29"/>
                  <a:gd name="T6" fmla="*/ 33 w 33"/>
                  <a:gd name="T7" fmla="*/ 8 h 29"/>
                  <a:gd name="T8" fmla="*/ 26 w 33"/>
                  <a:gd name="T9" fmla="*/ 29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29"/>
                  <a:gd name="T17" fmla="*/ 33 w 33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29">
                    <a:moveTo>
                      <a:pt x="26" y="29"/>
                    </a:moveTo>
                    <a:lnTo>
                      <a:pt x="0" y="22"/>
                    </a:lnTo>
                    <a:lnTo>
                      <a:pt x="9" y="0"/>
                    </a:lnTo>
                    <a:lnTo>
                      <a:pt x="33" y="8"/>
                    </a:lnTo>
                    <a:lnTo>
                      <a:pt x="26" y="29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18" name="Freeform 2529"/>
              <p:cNvSpPr>
                <a:spLocks noChangeArrowheads="1"/>
              </p:cNvSpPr>
              <p:nvPr/>
            </p:nvSpPr>
            <p:spPr bwMode="auto">
              <a:xfrm>
                <a:off x="1176" y="1469"/>
                <a:ext cx="33" cy="29"/>
              </a:xfrm>
              <a:custGeom>
                <a:avLst/>
                <a:gdLst>
                  <a:gd name="T0" fmla="*/ 26 w 33"/>
                  <a:gd name="T1" fmla="*/ 29 h 29"/>
                  <a:gd name="T2" fmla="*/ 0 w 33"/>
                  <a:gd name="T3" fmla="*/ 22 h 29"/>
                  <a:gd name="T4" fmla="*/ 9 w 33"/>
                  <a:gd name="T5" fmla="*/ 0 h 29"/>
                  <a:gd name="T6" fmla="*/ 33 w 33"/>
                  <a:gd name="T7" fmla="*/ 8 h 29"/>
                  <a:gd name="T8" fmla="*/ 26 w 33"/>
                  <a:gd name="T9" fmla="*/ 29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29"/>
                  <a:gd name="T17" fmla="*/ 33 w 33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29">
                    <a:moveTo>
                      <a:pt x="26" y="29"/>
                    </a:moveTo>
                    <a:lnTo>
                      <a:pt x="0" y="22"/>
                    </a:lnTo>
                    <a:lnTo>
                      <a:pt x="9" y="0"/>
                    </a:lnTo>
                    <a:lnTo>
                      <a:pt x="33" y="8"/>
                    </a:lnTo>
                    <a:lnTo>
                      <a:pt x="26" y="2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19" name="Freeform 2530"/>
              <p:cNvSpPr>
                <a:spLocks noChangeArrowheads="1"/>
              </p:cNvSpPr>
              <p:nvPr/>
            </p:nvSpPr>
            <p:spPr bwMode="auto">
              <a:xfrm>
                <a:off x="1200" y="1448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9 w 4"/>
                  <a:gd name="T3" fmla="*/ 5 h 2"/>
                  <a:gd name="T4" fmla="*/ 5 w 4"/>
                  <a:gd name="T5" fmla="*/ 3 h 2"/>
                  <a:gd name="T6" fmla="*/ 0 w 4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2"/>
                  <a:gd name="T14" fmla="*/ 4 w 4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2">
                    <a:moveTo>
                      <a:pt x="0" y="0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solidFill>
                <a:srgbClr val="EDF5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20" name="Freeform 2531"/>
              <p:cNvSpPr>
                <a:spLocks noChangeArrowheads="1"/>
              </p:cNvSpPr>
              <p:nvPr/>
            </p:nvSpPr>
            <p:spPr bwMode="auto">
              <a:xfrm>
                <a:off x="1197" y="1448"/>
                <a:ext cx="14" cy="5"/>
              </a:xfrm>
              <a:custGeom>
                <a:avLst/>
                <a:gdLst>
                  <a:gd name="T0" fmla="*/ 0 w 6"/>
                  <a:gd name="T1" fmla="*/ 0 h 2"/>
                  <a:gd name="T2" fmla="*/ 0 w 6"/>
                  <a:gd name="T3" fmla="*/ 0 h 2"/>
                  <a:gd name="T4" fmla="*/ 7 w 6"/>
                  <a:gd name="T5" fmla="*/ 3 h 2"/>
                  <a:gd name="T6" fmla="*/ 14 w 6"/>
                  <a:gd name="T7" fmla="*/ 5 h 2"/>
                  <a:gd name="T8" fmla="*/ 14 w 6"/>
                  <a:gd name="T9" fmla="*/ 5 h 2"/>
                  <a:gd name="T10" fmla="*/ 12 w 6"/>
                  <a:gd name="T11" fmla="*/ 5 h 2"/>
                  <a:gd name="T12" fmla="*/ 2 w 6"/>
                  <a:gd name="T13" fmla="*/ 0 h 2"/>
                  <a:gd name="T14" fmla="*/ 0 w 6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"/>
                  <a:gd name="T25" fmla="*/ 0 h 2"/>
                  <a:gd name="T26" fmla="*/ 6 w 6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3" y="1"/>
                    </a:cubicBezTo>
                    <a:cubicBezTo>
                      <a:pt x="4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21" name="Freeform 2532"/>
              <p:cNvSpPr>
                <a:spLocks noChangeArrowheads="1"/>
              </p:cNvSpPr>
              <p:nvPr/>
            </p:nvSpPr>
            <p:spPr bwMode="auto">
              <a:xfrm>
                <a:off x="1202" y="14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22" name="Freeform 2533"/>
              <p:cNvSpPr>
                <a:spLocks noChangeArrowheads="1"/>
              </p:cNvSpPr>
              <p:nvPr/>
            </p:nvSpPr>
            <p:spPr bwMode="auto">
              <a:xfrm>
                <a:off x="1202" y="14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23" name="Freeform 2534"/>
              <p:cNvSpPr>
                <a:spLocks noChangeArrowheads="1"/>
              </p:cNvSpPr>
              <p:nvPr/>
            </p:nvSpPr>
            <p:spPr bwMode="auto">
              <a:xfrm>
                <a:off x="1193" y="14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24" name="Freeform 2535"/>
              <p:cNvSpPr>
                <a:spLocks noChangeArrowheads="1"/>
              </p:cNvSpPr>
              <p:nvPr/>
            </p:nvSpPr>
            <p:spPr bwMode="auto">
              <a:xfrm>
                <a:off x="1193" y="14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25" name="Freeform 2536"/>
              <p:cNvSpPr>
                <a:spLocks noChangeArrowheads="1"/>
              </p:cNvSpPr>
              <p:nvPr/>
            </p:nvSpPr>
            <p:spPr bwMode="auto">
              <a:xfrm>
                <a:off x="1195" y="146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26" name="Freeform 2537"/>
              <p:cNvSpPr>
                <a:spLocks noChangeArrowheads="1"/>
              </p:cNvSpPr>
              <p:nvPr/>
            </p:nvSpPr>
            <p:spPr bwMode="auto">
              <a:xfrm>
                <a:off x="1195" y="146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27" name="Freeform 2538"/>
              <p:cNvSpPr>
                <a:spLocks noChangeArrowheads="1"/>
              </p:cNvSpPr>
              <p:nvPr/>
            </p:nvSpPr>
            <p:spPr bwMode="auto">
              <a:xfrm>
                <a:off x="1197" y="14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28" name="Freeform 2539"/>
              <p:cNvSpPr>
                <a:spLocks noChangeArrowheads="1"/>
              </p:cNvSpPr>
              <p:nvPr/>
            </p:nvSpPr>
            <p:spPr bwMode="auto">
              <a:xfrm>
                <a:off x="1197" y="14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29" name="Freeform 2540"/>
              <p:cNvSpPr>
                <a:spLocks noChangeArrowheads="1"/>
              </p:cNvSpPr>
              <p:nvPr/>
            </p:nvSpPr>
            <p:spPr bwMode="auto">
              <a:xfrm>
                <a:off x="1202" y="1458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30" name="Freeform 2541"/>
              <p:cNvSpPr>
                <a:spLocks noChangeArrowheads="1"/>
              </p:cNvSpPr>
              <p:nvPr/>
            </p:nvSpPr>
            <p:spPr bwMode="auto">
              <a:xfrm>
                <a:off x="1202" y="1458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31" name="Freeform 2542"/>
              <p:cNvSpPr>
                <a:spLocks noChangeArrowheads="1"/>
              </p:cNvSpPr>
              <p:nvPr/>
            </p:nvSpPr>
            <p:spPr bwMode="auto">
              <a:xfrm>
                <a:off x="1197" y="147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32" name="Freeform 2543"/>
              <p:cNvSpPr>
                <a:spLocks noChangeArrowheads="1"/>
              </p:cNvSpPr>
              <p:nvPr/>
            </p:nvSpPr>
            <p:spPr bwMode="auto">
              <a:xfrm>
                <a:off x="1197" y="147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33" name="Freeform 2544"/>
              <p:cNvSpPr>
                <a:spLocks noChangeArrowheads="1"/>
              </p:cNvSpPr>
              <p:nvPr/>
            </p:nvSpPr>
            <p:spPr bwMode="auto">
              <a:xfrm>
                <a:off x="1183" y="149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34" name="Freeform 2545"/>
              <p:cNvSpPr>
                <a:spLocks noChangeArrowheads="1"/>
              </p:cNvSpPr>
              <p:nvPr/>
            </p:nvSpPr>
            <p:spPr bwMode="auto">
              <a:xfrm>
                <a:off x="1183" y="1496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35" name="Freeform 2546"/>
              <p:cNvSpPr>
                <a:spLocks noChangeArrowheads="1"/>
              </p:cNvSpPr>
              <p:nvPr/>
            </p:nvSpPr>
            <p:spPr bwMode="auto">
              <a:xfrm>
                <a:off x="1185" y="150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36" name="Freeform 2547"/>
              <p:cNvSpPr>
                <a:spLocks noChangeArrowheads="1"/>
              </p:cNvSpPr>
              <p:nvPr/>
            </p:nvSpPr>
            <p:spPr bwMode="auto">
              <a:xfrm>
                <a:off x="1185" y="150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37" name="Freeform 2548"/>
              <p:cNvSpPr>
                <a:spLocks noChangeArrowheads="1"/>
              </p:cNvSpPr>
              <p:nvPr/>
            </p:nvSpPr>
            <p:spPr bwMode="auto">
              <a:xfrm>
                <a:off x="1188" y="15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38" name="Freeform 2549"/>
              <p:cNvSpPr>
                <a:spLocks noChangeArrowheads="1"/>
              </p:cNvSpPr>
              <p:nvPr/>
            </p:nvSpPr>
            <p:spPr bwMode="auto">
              <a:xfrm>
                <a:off x="1188" y="15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39" name="Freeform 2550"/>
              <p:cNvSpPr>
                <a:spLocks noChangeArrowheads="1"/>
              </p:cNvSpPr>
              <p:nvPr/>
            </p:nvSpPr>
            <p:spPr bwMode="auto">
              <a:xfrm>
                <a:off x="1178" y="150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40" name="Freeform 2551"/>
              <p:cNvSpPr>
                <a:spLocks noChangeArrowheads="1"/>
              </p:cNvSpPr>
              <p:nvPr/>
            </p:nvSpPr>
            <p:spPr bwMode="auto">
              <a:xfrm>
                <a:off x="1178" y="150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41" name="Freeform 2552"/>
              <p:cNvSpPr>
                <a:spLocks noChangeArrowheads="1"/>
              </p:cNvSpPr>
              <p:nvPr/>
            </p:nvSpPr>
            <p:spPr bwMode="auto">
              <a:xfrm>
                <a:off x="1178" y="150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42" name="Freeform 2553"/>
              <p:cNvSpPr>
                <a:spLocks noChangeArrowheads="1"/>
              </p:cNvSpPr>
              <p:nvPr/>
            </p:nvSpPr>
            <p:spPr bwMode="auto">
              <a:xfrm>
                <a:off x="1178" y="150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43" name="Freeform 2554"/>
              <p:cNvSpPr>
                <a:spLocks noChangeArrowheads="1"/>
              </p:cNvSpPr>
              <p:nvPr/>
            </p:nvSpPr>
            <p:spPr bwMode="auto">
              <a:xfrm>
                <a:off x="1176" y="150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44" name="Freeform 2555"/>
              <p:cNvSpPr>
                <a:spLocks noChangeArrowheads="1"/>
              </p:cNvSpPr>
              <p:nvPr/>
            </p:nvSpPr>
            <p:spPr bwMode="auto">
              <a:xfrm>
                <a:off x="1176" y="150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45" name="Freeform 2556"/>
              <p:cNvSpPr>
                <a:spLocks noChangeArrowheads="1"/>
              </p:cNvSpPr>
              <p:nvPr/>
            </p:nvSpPr>
            <p:spPr bwMode="auto">
              <a:xfrm>
                <a:off x="1183" y="15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46" name="Freeform 2557"/>
              <p:cNvSpPr>
                <a:spLocks noChangeArrowheads="1"/>
              </p:cNvSpPr>
              <p:nvPr/>
            </p:nvSpPr>
            <p:spPr bwMode="auto">
              <a:xfrm>
                <a:off x="1183" y="15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47" name="Freeform 2558"/>
              <p:cNvSpPr>
                <a:spLocks noChangeArrowheads="1"/>
              </p:cNvSpPr>
              <p:nvPr/>
            </p:nvSpPr>
            <p:spPr bwMode="auto">
              <a:xfrm>
                <a:off x="1183" y="151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48" name="Freeform 2559"/>
              <p:cNvSpPr>
                <a:spLocks noChangeArrowheads="1"/>
              </p:cNvSpPr>
              <p:nvPr/>
            </p:nvSpPr>
            <p:spPr bwMode="auto">
              <a:xfrm>
                <a:off x="1183" y="151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49" name="Freeform 2560"/>
              <p:cNvSpPr>
                <a:spLocks noChangeArrowheads="1"/>
              </p:cNvSpPr>
              <p:nvPr/>
            </p:nvSpPr>
            <p:spPr bwMode="auto">
              <a:xfrm>
                <a:off x="1178" y="149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50" name="Freeform 2561"/>
              <p:cNvSpPr>
                <a:spLocks noChangeArrowheads="1"/>
              </p:cNvSpPr>
              <p:nvPr/>
            </p:nvSpPr>
            <p:spPr bwMode="auto">
              <a:xfrm>
                <a:off x="1178" y="149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51" name="Freeform 2562"/>
              <p:cNvSpPr>
                <a:spLocks noChangeArrowheads="1"/>
              </p:cNvSpPr>
              <p:nvPr/>
            </p:nvSpPr>
            <p:spPr bwMode="auto">
              <a:xfrm>
                <a:off x="1190" y="151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52" name="Freeform 2563"/>
              <p:cNvSpPr>
                <a:spLocks noChangeArrowheads="1"/>
              </p:cNvSpPr>
              <p:nvPr/>
            </p:nvSpPr>
            <p:spPr bwMode="auto">
              <a:xfrm>
                <a:off x="1190" y="151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53" name="Freeform 2564"/>
              <p:cNvSpPr>
                <a:spLocks noChangeArrowheads="1"/>
              </p:cNvSpPr>
              <p:nvPr/>
            </p:nvSpPr>
            <p:spPr bwMode="auto">
              <a:xfrm>
                <a:off x="1185" y="151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54" name="Freeform 2565"/>
              <p:cNvSpPr>
                <a:spLocks noChangeArrowheads="1"/>
              </p:cNvSpPr>
              <p:nvPr/>
            </p:nvSpPr>
            <p:spPr bwMode="auto">
              <a:xfrm>
                <a:off x="1185" y="151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55" name="Freeform 2566"/>
              <p:cNvSpPr>
                <a:spLocks noChangeArrowheads="1"/>
              </p:cNvSpPr>
              <p:nvPr/>
            </p:nvSpPr>
            <p:spPr bwMode="auto">
              <a:xfrm>
                <a:off x="1178" y="151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56" name="Freeform 2567"/>
              <p:cNvSpPr>
                <a:spLocks noChangeArrowheads="1"/>
              </p:cNvSpPr>
              <p:nvPr/>
            </p:nvSpPr>
            <p:spPr bwMode="auto">
              <a:xfrm>
                <a:off x="1178" y="151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57" name="Freeform 2568"/>
              <p:cNvSpPr>
                <a:spLocks noChangeArrowheads="1"/>
              </p:cNvSpPr>
              <p:nvPr/>
            </p:nvSpPr>
            <p:spPr bwMode="auto">
              <a:xfrm>
                <a:off x="1174" y="1510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58" name="Freeform 2569"/>
              <p:cNvSpPr>
                <a:spLocks noChangeArrowheads="1"/>
              </p:cNvSpPr>
              <p:nvPr/>
            </p:nvSpPr>
            <p:spPr bwMode="auto">
              <a:xfrm>
                <a:off x="1174" y="1510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59" name="Freeform 2570"/>
              <p:cNvSpPr>
                <a:spLocks noChangeArrowheads="1"/>
              </p:cNvSpPr>
              <p:nvPr/>
            </p:nvSpPr>
            <p:spPr bwMode="auto">
              <a:xfrm>
                <a:off x="1185" y="14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60" name="Freeform 2571"/>
              <p:cNvSpPr>
                <a:spLocks noChangeArrowheads="1"/>
              </p:cNvSpPr>
              <p:nvPr/>
            </p:nvSpPr>
            <p:spPr bwMode="auto">
              <a:xfrm>
                <a:off x="1185" y="14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61" name="Freeform 2572"/>
              <p:cNvSpPr>
                <a:spLocks noChangeArrowheads="1"/>
              </p:cNvSpPr>
              <p:nvPr/>
            </p:nvSpPr>
            <p:spPr bwMode="auto">
              <a:xfrm>
                <a:off x="1188" y="149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62" name="Freeform 2573"/>
              <p:cNvSpPr>
                <a:spLocks noChangeArrowheads="1"/>
              </p:cNvSpPr>
              <p:nvPr/>
            </p:nvSpPr>
            <p:spPr bwMode="auto">
              <a:xfrm>
                <a:off x="1188" y="149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63" name="Freeform 2574"/>
              <p:cNvSpPr>
                <a:spLocks noChangeArrowheads="1"/>
              </p:cNvSpPr>
              <p:nvPr/>
            </p:nvSpPr>
            <p:spPr bwMode="auto">
              <a:xfrm>
                <a:off x="1197" y="145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64" name="Freeform 2575"/>
              <p:cNvSpPr>
                <a:spLocks noChangeArrowheads="1"/>
              </p:cNvSpPr>
              <p:nvPr/>
            </p:nvSpPr>
            <p:spPr bwMode="auto">
              <a:xfrm>
                <a:off x="1197" y="145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65" name="Freeform 2576"/>
              <p:cNvSpPr>
                <a:spLocks noChangeArrowheads="1"/>
              </p:cNvSpPr>
              <p:nvPr/>
            </p:nvSpPr>
            <p:spPr bwMode="auto">
              <a:xfrm>
                <a:off x="1202" y="1453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66" name="Freeform 2577"/>
              <p:cNvSpPr>
                <a:spLocks noChangeArrowheads="1"/>
              </p:cNvSpPr>
              <p:nvPr/>
            </p:nvSpPr>
            <p:spPr bwMode="auto">
              <a:xfrm>
                <a:off x="1202" y="1453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67" name="Freeform 2578"/>
              <p:cNvSpPr>
                <a:spLocks noChangeArrowheads="1"/>
              </p:cNvSpPr>
              <p:nvPr/>
            </p:nvSpPr>
            <p:spPr bwMode="auto">
              <a:xfrm>
                <a:off x="1209" y="146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68" name="Freeform 2579"/>
              <p:cNvSpPr>
                <a:spLocks noChangeArrowheads="1"/>
              </p:cNvSpPr>
              <p:nvPr/>
            </p:nvSpPr>
            <p:spPr bwMode="auto">
              <a:xfrm>
                <a:off x="1209" y="146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69" name="Freeform 2580"/>
              <p:cNvSpPr>
                <a:spLocks noChangeArrowheads="1"/>
              </p:cNvSpPr>
              <p:nvPr/>
            </p:nvSpPr>
            <p:spPr bwMode="auto">
              <a:xfrm>
                <a:off x="1190" y="146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70" name="Freeform 2581"/>
              <p:cNvSpPr>
                <a:spLocks noChangeArrowheads="1"/>
              </p:cNvSpPr>
              <p:nvPr/>
            </p:nvSpPr>
            <p:spPr bwMode="auto">
              <a:xfrm>
                <a:off x="1190" y="146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71" name="Freeform 2582"/>
              <p:cNvSpPr>
                <a:spLocks noEditPoints="1" noChangeArrowheads="1"/>
              </p:cNvSpPr>
              <p:nvPr/>
            </p:nvSpPr>
            <p:spPr bwMode="auto">
              <a:xfrm>
                <a:off x="1185" y="1462"/>
                <a:ext cx="24" cy="55"/>
              </a:xfrm>
              <a:custGeom>
                <a:avLst/>
                <a:gdLst>
                  <a:gd name="T0" fmla="*/ 3 w 24"/>
                  <a:gd name="T1" fmla="*/ 52 h 55"/>
                  <a:gd name="T2" fmla="*/ 3 w 24"/>
                  <a:gd name="T3" fmla="*/ 50 h 55"/>
                  <a:gd name="T4" fmla="*/ 3 w 24"/>
                  <a:gd name="T5" fmla="*/ 52 h 55"/>
                  <a:gd name="T6" fmla="*/ 8 w 24"/>
                  <a:gd name="T7" fmla="*/ 50 h 55"/>
                  <a:gd name="T8" fmla="*/ 8 w 24"/>
                  <a:gd name="T9" fmla="*/ 50 h 55"/>
                  <a:gd name="T10" fmla="*/ 8 w 24"/>
                  <a:gd name="T11" fmla="*/ 50 h 55"/>
                  <a:gd name="T12" fmla="*/ 5 w 24"/>
                  <a:gd name="T13" fmla="*/ 45 h 55"/>
                  <a:gd name="T14" fmla="*/ 8 w 24"/>
                  <a:gd name="T15" fmla="*/ 45 h 55"/>
                  <a:gd name="T16" fmla="*/ 5 w 24"/>
                  <a:gd name="T17" fmla="*/ 45 h 55"/>
                  <a:gd name="T18" fmla="*/ 5 w 24"/>
                  <a:gd name="T19" fmla="*/ 41 h 55"/>
                  <a:gd name="T20" fmla="*/ 5 w 24"/>
                  <a:gd name="T21" fmla="*/ 41 h 55"/>
                  <a:gd name="T22" fmla="*/ 5 w 24"/>
                  <a:gd name="T23" fmla="*/ 41 h 55"/>
                  <a:gd name="T24" fmla="*/ 10 w 24"/>
                  <a:gd name="T25" fmla="*/ 41 h 55"/>
                  <a:gd name="T26" fmla="*/ 10 w 24"/>
                  <a:gd name="T27" fmla="*/ 38 h 55"/>
                  <a:gd name="T28" fmla="*/ 10 w 24"/>
                  <a:gd name="T29" fmla="*/ 41 h 55"/>
                  <a:gd name="T30" fmla="*/ 8 w 24"/>
                  <a:gd name="T31" fmla="*/ 36 h 55"/>
                  <a:gd name="T32" fmla="*/ 5 w 24"/>
                  <a:gd name="T33" fmla="*/ 36 h 55"/>
                  <a:gd name="T34" fmla="*/ 8 w 24"/>
                  <a:gd name="T35" fmla="*/ 36 h 55"/>
                  <a:gd name="T36" fmla="*/ 8 w 24"/>
                  <a:gd name="T37" fmla="*/ 34 h 55"/>
                  <a:gd name="T38" fmla="*/ 0 w 24"/>
                  <a:gd name="T39" fmla="*/ 55 h 55"/>
                  <a:gd name="T40" fmla="*/ 8 w 24"/>
                  <a:gd name="T41" fmla="*/ 52 h 55"/>
                  <a:gd name="T42" fmla="*/ 12 w 24"/>
                  <a:gd name="T43" fmla="*/ 36 h 55"/>
                  <a:gd name="T44" fmla="*/ 8 w 24"/>
                  <a:gd name="T45" fmla="*/ 34 h 55"/>
                  <a:gd name="T46" fmla="*/ 19 w 24"/>
                  <a:gd name="T47" fmla="*/ 12 h 55"/>
                  <a:gd name="T48" fmla="*/ 19 w 24"/>
                  <a:gd name="T49" fmla="*/ 10 h 55"/>
                  <a:gd name="T50" fmla="*/ 19 w 24"/>
                  <a:gd name="T51" fmla="*/ 12 h 55"/>
                  <a:gd name="T52" fmla="*/ 19 w 24"/>
                  <a:gd name="T53" fmla="*/ 5 h 55"/>
                  <a:gd name="T54" fmla="*/ 22 w 24"/>
                  <a:gd name="T55" fmla="*/ 5 h 55"/>
                  <a:gd name="T56" fmla="*/ 19 w 24"/>
                  <a:gd name="T57" fmla="*/ 5 h 55"/>
                  <a:gd name="T58" fmla="*/ 19 w 24"/>
                  <a:gd name="T59" fmla="*/ 0 h 55"/>
                  <a:gd name="T60" fmla="*/ 15 w 24"/>
                  <a:gd name="T61" fmla="*/ 12 h 55"/>
                  <a:gd name="T62" fmla="*/ 22 w 24"/>
                  <a:gd name="T63" fmla="*/ 15 h 55"/>
                  <a:gd name="T64" fmla="*/ 24 w 24"/>
                  <a:gd name="T65" fmla="*/ 3 h 55"/>
                  <a:gd name="T66" fmla="*/ 19 w 24"/>
                  <a:gd name="T67" fmla="*/ 0 h 5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4"/>
                  <a:gd name="T103" fmla="*/ 0 h 55"/>
                  <a:gd name="T104" fmla="*/ 24 w 24"/>
                  <a:gd name="T105" fmla="*/ 55 h 5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4" h="55">
                    <a:moveTo>
                      <a:pt x="3" y="52"/>
                    </a:moveTo>
                    <a:lnTo>
                      <a:pt x="3" y="50"/>
                    </a:lnTo>
                    <a:lnTo>
                      <a:pt x="3" y="52"/>
                    </a:lnTo>
                    <a:close/>
                    <a:moveTo>
                      <a:pt x="8" y="50"/>
                    </a:moveTo>
                    <a:lnTo>
                      <a:pt x="8" y="50"/>
                    </a:lnTo>
                    <a:close/>
                    <a:moveTo>
                      <a:pt x="5" y="45"/>
                    </a:moveTo>
                    <a:lnTo>
                      <a:pt x="8" y="45"/>
                    </a:lnTo>
                    <a:lnTo>
                      <a:pt x="5" y="45"/>
                    </a:lnTo>
                    <a:close/>
                    <a:moveTo>
                      <a:pt x="5" y="41"/>
                    </a:moveTo>
                    <a:lnTo>
                      <a:pt x="5" y="41"/>
                    </a:lnTo>
                    <a:close/>
                    <a:moveTo>
                      <a:pt x="10" y="41"/>
                    </a:moveTo>
                    <a:lnTo>
                      <a:pt x="10" y="38"/>
                    </a:lnTo>
                    <a:lnTo>
                      <a:pt x="10" y="41"/>
                    </a:lnTo>
                    <a:close/>
                    <a:moveTo>
                      <a:pt x="8" y="36"/>
                    </a:moveTo>
                    <a:lnTo>
                      <a:pt x="5" y="36"/>
                    </a:lnTo>
                    <a:lnTo>
                      <a:pt x="8" y="36"/>
                    </a:lnTo>
                    <a:close/>
                    <a:moveTo>
                      <a:pt x="8" y="34"/>
                    </a:moveTo>
                    <a:lnTo>
                      <a:pt x="0" y="55"/>
                    </a:lnTo>
                    <a:lnTo>
                      <a:pt x="8" y="52"/>
                    </a:lnTo>
                    <a:lnTo>
                      <a:pt x="12" y="36"/>
                    </a:lnTo>
                    <a:lnTo>
                      <a:pt x="8" y="34"/>
                    </a:lnTo>
                    <a:close/>
                    <a:moveTo>
                      <a:pt x="19" y="12"/>
                    </a:moveTo>
                    <a:lnTo>
                      <a:pt x="19" y="10"/>
                    </a:lnTo>
                    <a:lnTo>
                      <a:pt x="19" y="12"/>
                    </a:lnTo>
                    <a:close/>
                    <a:moveTo>
                      <a:pt x="19" y="5"/>
                    </a:moveTo>
                    <a:lnTo>
                      <a:pt x="22" y="5"/>
                    </a:lnTo>
                    <a:lnTo>
                      <a:pt x="19" y="5"/>
                    </a:lnTo>
                    <a:close/>
                    <a:moveTo>
                      <a:pt x="19" y="0"/>
                    </a:moveTo>
                    <a:lnTo>
                      <a:pt x="15" y="12"/>
                    </a:lnTo>
                    <a:lnTo>
                      <a:pt x="22" y="15"/>
                    </a:lnTo>
                    <a:lnTo>
                      <a:pt x="24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DEE4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72" name="Freeform 2583"/>
              <p:cNvSpPr>
                <a:spLocks noEditPoints="1" noChangeArrowheads="1"/>
              </p:cNvSpPr>
              <p:nvPr/>
            </p:nvSpPr>
            <p:spPr bwMode="auto">
              <a:xfrm>
                <a:off x="1185" y="1462"/>
                <a:ext cx="24" cy="55"/>
              </a:xfrm>
              <a:custGeom>
                <a:avLst/>
                <a:gdLst>
                  <a:gd name="T0" fmla="*/ 3 w 24"/>
                  <a:gd name="T1" fmla="*/ 52 h 55"/>
                  <a:gd name="T2" fmla="*/ 3 w 24"/>
                  <a:gd name="T3" fmla="*/ 50 h 55"/>
                  <a:gd name="T4" fmla="*/ 3 w 24"/>
                  <a:gd name="T5" fmla="*/ 52 h 55"/>
                  <a:gd name="T6" fmla="*/ 8 w 24"/>
                  <a:gd name="T7" fmla="*/ 50 h 55"/>
                  <a:gd name="T8" fmla="*/ 8 w 24"/>
                  <a:gd name="T9" fmla="*/ 50 h 55"/>
                  <a:gd name="T10" fmla="*/ 8 w 24"/>
                  <a:gd name="T11" fmla="*/ 50 h 55"/>
                  <a:gd name="T12" fmla="*/ 5 w 24"/>
                  <a:gd name="T13" fmla="*/ 45 h 55"/>
                  <a:gd name="T14" fmla="*/ 8 w 24"/>
                  <a:gd name="T15" fmla="*/ 45 h 55"/>
                  <a:gd name="T16" fmla="*/ 5 w 24"/>
                  <a:gd name="T17" fmla="*/ 45 h 55"/>
                  <a:gd name="T18" fmla="*/ 5 w 24"/>
                  <a:gd name="T19" fmla="*/ 41 h 55"/>
                  <a:gd name="T20" fmla="*/ 5 w 24"/>
                  <a:gd name="T21" fmla="*/ 41 h 55"/>
                  <a:gd name="T22" fmla="*/ 5 w 24"/>
                  <a:gd name="T23" fmla="*/ 41 h 55"/>
                  <a:gd name="T24" fmla="*/ 10 w 24"/>
                  <a:gd name="T25" fmla="*/ 41 h 55"/>
                  <a:gd name="T26" fmla="*/ 10 w 24"/>
                  <a:gd name="T27" fmla="*/ 38 h 55"/>
                  <a:gd name="T28" fmla="*/ 10 w 24"/>
                  <a:gd name="T29" fmla="*/ 41 h 55"/>
                  <a:gd name="T30" fmla="*/ 8 w 24"/>
                  <a:gd name="T31" fmla="*/ 36 h 55"/>
                  <a:gd name="T32" fmla="*/ 5 w 24"/>
                  <a:gd name="T33" fmla="*/ 36 h 55"/>
                  <a:gd name="T34" fmla="*/ 8 w 24"/>
                  <a:gd name="T35" fmla="*/ 36 h 55"/>
                  <a:gd name="T36" fmla="*/ 8 w 24"/>
                  <a:gd name="T37" fmla="*/ 34 h 55"/>
                  <a:gd name="T38" fmla="*/ 0 w 24"/>
                  <a:gd name="T39" fmla="*/ 55 h 55"/>
                  <a:gd name="T40" fmla="*/ 8 w 24"/>
                  <a:gd name="T41" fmla="*/ 52 h 55"/>
                  <a:gd name="T42" fmla="*/ 12 w 24"/>
                  <a:gd name="T43" fmla="*/ 36 h 55"/>
                  <a:gd name="T44" fmla="*/ 8 w 24"/>
                  <a:gd name="T45" fmla="*/ 34 h 55"/>
                  <a:gd name="T46" fmla="*/ 19 w 24"/>
                  <a:gd name="T47" fmla="*/ 12 h 55"/>
                  <a:gd name="T48" fmla="*/ 19 w 24"/>
                  <a:gd name="T49" fmla="*/ 10 h 55"/>
                  <a:gd name="T50" fmla="*/ 19 w 24"/>
                  <a:gd name="T51" fmla="*/ 12 h 55"/>
                  <a:gd name="T52" fmla="*/ 19 w 24"/>
                  <a:gd name="T53" fmla="*/ 5 h 55"/>
                  <a:gd name="T54" fmla="*/ 22 w 24"/>
                  <a:gd name="T55" fmla="*/ 5 h 55"/>
                  <a:gd name="T56" fmla="*/ 19 w 24"/>
                  <a:gd name="T57" fmla="*/ 5 h 55"/>
                  <a:gd name="T58" fmla="*/ 19 w 24"/>
                  <a:gd name="T59" fmla="*/ 0 h 55"/>
                  <a:gd name="T60" fmla="*/ 15 w 24"/>
                  <a:gd name="T61" fmla="*/ 12 h 55"/>
                  <a:gd name="T62" fmla="*/ 22 w 24"/>
                  <a:gd name="T63" fmla="*/ 15 h 55"/>
                  <a:gd name="T64" fmla="*/ 24 w 24"/>
                  <a:gd name="T65" fmla="*/ 3 h 55"/>
                  <a:gd name="T66" fmla="*/ 19 w 24"/>
                  <a:gd name="T67" fmla="*/ 0 h 5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4"/>
                  <a:gd name="T103" fmla="*/ 0 h 55"/>
                  <a:gd name="T104" fmla="*/ 24 w 24"/>
                  <a:gd name="T105" fmla="*/ 55 h 5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4" h="55">
                    <a:moveTo>
                      <a:pt x="3" y="52"/>
                    </a:moveTo>
                    <a:lnTo>
                      <a:pt x="3" y="50"/>
                    </a:lnTo>
                    <a:lnTo>
                      <a:pt x="3" y="52"/>
                    </a:lnTo>
                    <a:moveTo>
                      <a:pt x="8" y="50"/>
                    </a:moveTo>
                    <a:lnTo>
                      <a:pt x="8" y="50"/>
                    </a:lnTo>
                    <a:moveTo>
                      <a:pt x="5" y="45"/>
                    </a:moveTo>
                    <a:lnTo>
                      <a:pt x="8" y="45"/>
                    </a:lnTo>
                    <a:lnTo>
                      <a:pt x="5" y="45"/>
                    </a:lnTo>
                    <a:moveTo>
                      <a:pt x="5" y="41"/>
                    </a:moveTo>
                    <a:lnTo>
                      <a:pt x="5" y="41"/>
                    </a:lnTo>
                    <a:moveTo>
                      <a:pt x="10" y="41"/>
                    </a:moveTo>
                    <a:lnTo>
                      <a:pt x="10" y="38"/>
                    </a:lnTo>
                    <a:lnTo>
                      <a:pt x="10" y="41"/>
                    </a:lnTo>
                    <a:moveTo>
                      <a:pt x="8" y="36"/>
                    </a:moveTo>
                    <a:lnTo>
                      <a:pt x="5" y="36"/>
                    </a:lnTo>
                    <a:lnTo>
                      <a:pt x="8" y="36"/>
                    </a:lnTo>
                    <a:moveTo>
                      <a:pt x="8" y="34"/>
                    </a:moveTo>
                    <a:lnTo>
                      <a:pt x="0" y="55"/>
                    </a:lnTo>
                    <a:lnTo>
                      <a:pt x="8" y="52"/>
                    </a:lnTo>
                    <a:lnTo>
                      <a:pt x="12" y="36"/>
                    </a:lnTo>
                    <a:lnTo>
                      <a:pt x="8" y="34"/>
                    </a:lnTo>
                    <a:moveTo>
                      <a:pt x="19" y="12"/>
                    </a:moveTo>
                    <a:lnTo>
                      <a:pt x="19" y="10"/>
                    </a:lnTo>
                    <a:lnTo>
                      <a:pt x="19" y="12"/>
                    </a:lnTo>
                    <a:moveTo>
                      <a:pt x="19" y="5"/>
                    </a:moveTo>
                    <a:lnTo>
                      <a:pt x="22" y="5"/>
                    </a:lnTo>
                    <a:lnTo>
                      <a:pt x="19" y="5"/>
                    </a:lnTo>
                    <a:moveTo>
                      <a:pt x="19" y="0"/>
                    </a:moveTo>
                    <a:lnTo>
                      <a:pt x="15" y="12"/>
                    </a:lnTo>
                    <a:lnTo>
                      <a:pt x="22" y="15"/>
                    </a:lnTo>
                    <a:lnTo>
                      <a:pt x="24" y="3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73" name="Freeform 2584"/>
              <p:cNvSpPr>
                <a:spLocks noChangeArrowheads="1"/>
              </p:cNvSpPr>
              <p:nvPr/>
            </p:nvSpPr>
            <p:spPr bwMode="auto">
              <a:xfrm>
                <a:off x="1193" y="1474"/>
                <a:ext cx="14" cy="24"/>
              </a:xfrm>
              <a:custGeom>
                <a:avLst/>
                <a:gdLst>
                  <a:gd name="T0" fmla="*/ 7 w 14"/>
                  <a:gd name="T1" fmla="*/ 0 h 24"/>
                  <a:gd name="T2" fmla="*/ 0 w 14"/>
                  <a:gd name="T3" fmla="*/ 22 h 24"/>
                  <a:gd name="T4" fmla="*/ 4 w 14"/>
                  <a:gd name="T5" fmla="*/ 24 h 24"/>
                  <a:gd name="T6" fmla="*/ 14 w 14"/>
                  <a:gd name="T7" fmla="*/ 3 h 24"/>
                  <a:gd name="T8" fmla="*/ 7 w 14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24"/>
                  <a:gd name="T17" fmla="*/ 14 w 14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24">
                    <a:moveTo>
                      <a:pt x="7" y="0"/>
                    </a:moveTo>
                    <a:lnTo>
                      <a:pt x="0" y="22"/>
                    </a:lnTo>
                    <a:lnTo>
                      <a:pt x="4" y="24"/>
                    </a:lnTo>
                    <a:lnTo>
                      <a:pt x="14" y="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EE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74" name="Freeform 2585"/>
              <p:cNvSpPr>
                <a:spLocks noChangeArrowheads="1"/>
              </p:cNvSpPr>
              <p:nvPr/>
            </p:nvSpPr>
            <p:spPr bwMode="auto">
              <a:xfrm>
                <a:off x="1193" y="1474"/>
                <a:ext cx="14" cy="24"/>
              </a:xfrm>
              <a:custGeom>
                <a:avLst/>
                <a:gdLst>
                  <a:gd name="T0" fmla="*/ 7 w 14"/>
                  <a:gd name="T1" fmla="*/ 0 h 24"/>
                  <a:gd name="T2" fmla="*/ 0 w 14"/>
                  <a:gd name="T3" fmla="*/ 22 h 24"/>
                  <a:gd name="T4" fmla="*/ 4 w 14"/>
                  <a:gd name="T5" fmla="*/ 24 h 24"/>
                  <a:gd name="T6" fmla="*/ 14 w 14"/>
                  <a:gd name="T7" fmla="*/ 3 h 24"/>
                  <a:gd name="T8" fmla="*/ 7 w 14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24"/>
                  <a:gd name="T17" fmla="*/ 14 w 14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24">
                    <a:moveTo>
                      <a:pt x="7" y="0"/>
                    </a:moveTo>
                    <a:lnTo>
                      <a:pt x="0" y="22"/>
                    </a:lnTo>
                    <a:lnTo>
                      <a:pt x="4" y="24"/>
                    </a:lnTo>
                    <a:lnTo>
                      <a:pt x="14" y="3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75" name="Freeform 2586"/>
              <p:cNvSpPr>
                <a:spLocks noChangeArrowheads="1"/>
              </p:cNvSpPr>
              <p:nvPr/>
            </p:nvSpPr>
            <p:spPr bwMode="auto">
              <a:xfrm>
                <a:off x="1204" y="1467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9E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76" name="Freeform 2587"/>
              <p:cNvSpPr>
                <a:spLocks noChangeArrowheads="1"/>
              </p:cNvSpPr>
              <p:nvPr/>
            </p:nvSpPr>
            <p:spPr bwMode="auto">
              <a:xfrm>
                <a:off x="1204" y="1467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77" name="Freeform 2588"/>
              <p:cNvSpPr>
                <a:spLocks noChangeArrowheads="1"/>
              </p:cNvSpPr>
              <p:nvPr/>
            </p:nvSpPr>
            <p:spPr bwMode="auto">
              <a:xfrm>
                <a:off x="1204" y="147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E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78" name="Freeform 2589"/>
              <p:cNvSpPr>
                <a:spLocks noChangeArrowheads="1"/>
              </p:cNvSpPr>
              <p:nvPr/>
            </p:nvSpPr>
            <p:spPr bwMode="auto">
              <a:xfrm>
                <a:off x="1204" y="147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79" name="Freeform 2590"/>
              <p:cNvSpPr>
                <a:spLocks noChangeArrowheads="1"/>
              </p:cNvSpPr>
              <p:nvPr/>
            </p:nvSpPr>
            <p:spPr bwMode="auto">
              <a:xfrm>
                <a:off x="1190" y="1498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E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80" name="Freeform 2591"/>
              <p:cNvSpPr>
                <a:spLocks noChangeArrowheads="1"/>
              </p:cNvSpPr>
              <p:nvPr/>
            </p:nvSpPr>
            <p:spPr bwMode="auto">
              <a:xfrm>
                <a:off x="1190" y="1498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81" name="Freeform 2592"/>
              <p:cNvSpPr>
                <a:spLocks noChangeArrowheads="1"/>
              </p:cNvSpPr>
              <p:nvPr/>
            </p:nvSpPr>
            <p:spPr bwMode="auto">
              <a:xfrm>
                <a:off x="1190" y="1507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9E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82" name="Freeform 2593"/>
              <p:cNvSpPr>
                <a:spLocks noChangeArrowheads="1"/>
              </p:cNvSpPr>
              <p:nvPr/>
            </p:nvSpPr>
            <p:spPr bwMode="auto">
              <a:xfrm>
                <a:off x="1190" y="1507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83" name="Freeform 2594"/>
              <p:cNvSpPr>
                <a:spLocks noChangeArrowheads="1"/>
              </p:cNvSpPr>
              <p:nvPr/>
            </p:nvSpPr>
            <p:spPr bwMode="auto">
              <a:xfrm>
                <a:off x="1195" y="1500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E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84" name="Freeform 2595"/>
              <p:cNvSpPr>
                <a:spLocks noChangeArrowheads="1"/>
              </p:cNvSpPr>
              <p:nvPr/>
            </p:nvSpPr>
            <p:spPr bwMode="auto">
              <a:xfrm>
                <a:off x="1195" y="1500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85" name="Freeform 2596"/>
              <p:cNvSpPr>
                <a:spLocks noChangeArrowheads="1"/>
              </p:cNvSpPr>
              <p:nvPr/>
            </p:nvSpPr>
            <p:spPr bwMode="auto">
              <a:xfrm>
                <a:off x="1190" y="150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E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86" name="Freeform 2597"/>
              <p:cNvSpPr>
                <a:spLocks noChangeArrowheads="1"/>
              </p:cNvSpPr>
              <p:nvPr/>
            </p:nvSpPr>
            <p:spPr bwMode="auto">
              <a:xfrm>
                <a:off x="1190" y="150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87" name="Freeform 2598"/>
              <p:cNvSpPr>
                <a:spLocks noChangeArrowheads="1"/>
              </p:cNvSpPr>
              <p:nvPr/>
            </p:nvSpPr>
            <p:spPr bwMode="auto">
              <a:xfrm>
                <a:off x="1193" y="151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E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88" name="Freeform 2599"/>
              <p:cNvSpPr>
                <a:spLocks noChangeArrowheads="1"/>
              </p:cNvSpPr>
              <p:nvPr/>
            </p:nvSpPr>
            <p:spPr bwMode="auto">
              <a:xfrm>
                <a:off x="1193" y="151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89" name="Freeform 2600"/>
              <p:cNvSpPr>
                <a:spLocks noChangeArrowheads="1"/>
              </p:cNvSpPr>
              <p:nvPr/>
            </p:nvSpPr>
            <p:spPr bwMode="auto">
              <a:xfrm>
                <a:off x="1188" y="151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E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90" name="Freeform 2601"/>
              <p:cNvSpPr>
                <a:spLocks noChangeArrowheads="1"/>
              </p:cNvSpPr>
              <p:nvPr/>
            </p:nvSpPr>
            <p:spPr bwMode="auto">
              <a:xfrm>
                <a:off x="1188" y="151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91" name="Freeform 2602"/>
              <p:cNvSpPr>
                <a:spLocks noChangeArrowheads="1"/>
              </p:cNvSpPr>
              <p:nvPr/>
            </p:nvSpPr>
            <p:spPr bwMode="auto">
              <a:xfrm>
                <a:off x="828" y="962"/>
                <a:ext cx="64" cy="43"/>
              </a:xfrm>
              <a:custGeom>
                <a:avLst/>
                <a:gdLst>
                  <a:gd name="T0" fmla="*/ 64 w 64"/>
                  <a:gd name="T1" fmla="*/ 43 h 43"/>
                  <a:gd name="T2" fmla="*/ 0 w 64"/>
                  <a:gd name="T3" fmla="*/ 41 h 43"/>
                  <a:gd name="T4" fmla="*/ 0 w 64"/>
                  <a:gd name="T5" fmla="*/ 0 h 43"/>
                  <a:gd name="T6" fmla="*/ 64 w 64"/>
                  <a:gd name="T7" fmla="*/ 3 h 43"/>
                  <a:gd name="T8" fmla="*/ 64 w 64"/>
                  <a:gd name="T9" fmla="*/ 43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43"/>
                  <a:gd name="T17" fmla="*/ 64 w 64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43">
                    <a:moveTo>
                      <a:pt x="64" y="43"/>
                    </a:moveTo>
                    <a:lnTo>
                      <a:pt x="0" y="41"/>
                    </a:lnTo>
                    <a:lnTo>
                      <a:pt x="0" y="0"/>
                    </a:lnTo>
                    <a:lnTo>
                      <a:pt x="64" y="3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92" name="Freeform 2603"/>
              <p:cNvSpPr>
                <a:spLocks noChangeArrowheads="1"/>
              </p:cNvSpPr>
              <p:nvPr/>
            </p:nvSpPr>
            <p:spPr bwMode="auto">
              <a:xfrm>
                <a:off x="873" y="972"/>
                <a:ext cx="19" cy="28"/>
              </a:xfrm>
              <a:custGeom>
                <a:avLst/>
                <a:gdLst>
                  <a:gd name="T0" fmla="*/ 0 w 8"/>
                  <a:gd name="T1" fmla="*/ 0 h 12"/>
                  <a:gd name="T2" fmla="*/ 0 w 8"/>
                  <a:gd name="T3" fmla="*/ 2 h 12"/>
                  <a:gd name="T4" fmla="*/ 7 w 8"/>
                  <a:gd name="T5" fmla="*/ 14 h 12"/>
                  <a:gd name="T6" fmla="*/ 0 w 8"/>
                  <a:gd name="T7" fmla="*/ 28 h 12"/>
                  <a:gd name="T8" fmla="*/ 0 w 8"/>
                  <a:gd name="T9" fmla="*/ 28 h 12"/>
                  <a:gd name="T10" fmla="*/ 17 w 8"/>
                  <a:gd name="T11" fmla="*/ 28 h 12"/>
                  <a:gd name="T12" fmla="*/ 19 w 8"/>
                  <a:gd name="T13" fmla="*/ 26 h 12"/>
                  <a:gd name="T14" fmla="*/ 19 w 8"/>
                  <a:gd name="T15" fmla="*/ 2 h 12"/>
                  <a:gd name="T16" fmla="*/ 17 w 8"/>
                  <a:gd name="T17" fmla="*/ 0 h 12"/>
                  <a:gd name="T18" fmla="*/ 0 w 8"/>
                  <a:gd name="T19" fmla="*/ 0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"/>
                  <a:gd name="T31" fmla="*/ 0 h 12"/>
                  <a:gd name="T32" fmla="*/ 8 w 8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" h="1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3" y="4"/>
                      <a:pt x="3" y="6"/>
                    </a:cubicBezTo>
                    <a:cubicBezTo>
                      <a:pt x="3" y="8"/>
                      <a:pt x="2" y="10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93" name="Freeform 2604"/>
              <p:cNvSpPr>
                <a:spLocks noEditPoints="1" noChangeArrowheads="1"/>
              </p:cNvSpPr>
              <p:nvPr/>
            </p:nvSpPr>
            <p:spPr bwMode="auto">
              <a:xfrm>
                <a:off x="854" y="974"/>
                <a:ext cx="24" cy="24"/>
              </a:xfrm>
              <a:custGeom>
                <a:avLst/>
                <a:gdLst>
                  <a:gd name="T0" fmla="*/ 12 w 10"/>
                  <a:gd name="T1" fmla="*/ 0 h 10"/>
                  <a:gd name="T2" fmla="*/ 0 w 10"/>
                  <a:gd name="T3" fmla="*/ 12 h 10"/>
                  <a:gd name="T4" fmla="*/ 12 w 10"/>
                  <a:gd name="T5" fmla="*/ 24 h 10"/>
                  <a:gd name="T6" fmla="*/ 24 w 10"/>
                  <a:gd name="T7" fmla="*/ 12 h 10"/>
                  <a:gd name="T8" fmla="*/ 12 w 10"/>
                  <a:gd name="T9" fmla="*/ 0 h 10"/>
                  <a:gd name="T10" fmla="*/ 12 w 10"/>
                  <a:gd name="T11" fmla="*/ 22 h 10"/>
                  <a:gd name="T12" fmla="*/ 2 w 10"/>
                  <a:gd name="T13" fmla="*/ 12 h 10"/>
                  <a:gd name="T14" fmla="*/ 12 w 10"/>
                  <a:gd name="T15" fmla="*/ 2 h 10"/>
                  <a:gd name="T16" fmla="*/ 22 w 10"/>
                  <a:gd name="T17" fmla="*/ 12 h 10"/>
                  <a:gd name="T18" fmla="*/ 12 w 10"/>
                  <a:gd name="T19" fmla="*/ 22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"/>
                  <a:gd name="T31" fmla="*/ 0 h 10"/>
                  <a:gd name="T32" fmla="*/ 10 w 10"/>
                  <a:gd name="T33" fmla="*/ 10 h 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" h="10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8" y="10"/>
                      <a:pt x="10" y="8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  <a:moveTo>
                      <a:pt x="5" y="9"/>
                    </a:moveTo>
                    <a:cubicBezTo>
                      <a:pt x="2" y="9"/>
                      <a:pt x="1" y="7"/>
                      <a:pt x="1" y="5"/>
                    </a:cubicBezTo>
                    <a:cubicBezTo>
                      <a:pt x="1" y="3"/>
                      <a:pt x="3" y="1"/>
                      <a:pt x="5" y="1"/>
                    </a:cubicBezTo>
                    <a:cubicBezTo>
                      <a:pt x="7" y="1"/>
                      <a:pt x="9" y="3"/>
                      <a:pt x="9" y="5"/>
                    </a:cubicBezTo>
                    <a:cubicBezTo>
                      <a:pt x="9" y="8"/>
                      <a:pt x="7" y="9"/>
                      <a:pt x="5" y="9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94" name="Freeform 2605"/>
              <p:cNvSpPr>
                <a:spLocks noChangeArrowheads="1"/>
              </p:cNvSpPr>
              <p:nvPr/>
            </p:nvSpPr>
            <p:spPr bwMode="auto">
              <a:xfrm>
                <a:off x="828" y="972"/>
                <a:ext cx="31" cy="28"/>
              </a:xfrm>
              <a:custGeom>
                <a:avLst/>
                <a:gdLst>
                  <a:gd name="T0" fmla="*/ 24 w 13"/>
                  <a:gd name="T1" fmla="*/ 14 h 12"/>
                  <a:gd name="T2" fmla="*/ 31 w 13"/>
                  <a:gd name="T3" fmla="*/ 2 h 12"/>
                  <a:gd name="T4" fmla="*/ 31 w 13"/>
                  <a:gd name="T5" fmla="*/ 0 h 12"/>
                  <a:gd name="T6" fmla="*/ 17 w 13"/>
                  <a:gd name="T7" fmla="*/ 0 h 12"/>
                  <a:gd name="T8" fmla="*/ 17 w 13"/>
                  <a:gd name="T9" fmla="*/ 2 h 12"/>
                  <a:gd name="T10" fmla="*/ 14 w 13"/>
                  <a:gd name="T11" fmla="*/ 2 h 12"/>
                  <a:gd name="T12" fmla="*/ 12 w 13"/>
                  <a:gd name="T13" fmla="*/ 2 h 12"/>
                  <a:gd name="T14" fmla="*/ 10 w 13"/>
                  <a:gd name="T15" fmla="*/ 0 h 12"/>
                  <a:gd name="T16" fmla="*/ 2 w 13"/>
                  <a:gd name="T17" fmla="*/ 0 h 12"/>
                  <a:gd name="T18" fmla="*/ 0 w 13"/>
                  <a:gd name="T19" fmla="*/ 2 h 12"/>
                  <a:gd name="T20" fmla="*/ 0 w 13"/>
                  <a:gd name="T21" fmla="*/ 26 h 12"/>
                  <a:gd name="T22" fmla="*/ 2 w 13"/>
                  <a:gd name="T23" fmla="*/ 28 h 12"/>
                  <a:gd name="T24" fmla="*/ 29 w 13"/>
                  <a:gd name="T25" fmla="*/ 28 h 12"/>
                  <a:gd name="T26" fmla="*/ 31 w 13"/>
                  <a:gd name="T27" fmla="*/ 28 h 12"/>
                  <a:gd name="T28" fmla="*/ 24 w 13"/>
                  <a:gd name="T29" fmla="*/ 14 h 1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"/>
                  <a:gd name="T46" fmla="*/ 0 h 12"/>
                  <a:gd name="T47" fmla="*/ 13 w 13"/>
                  <a:gd name="T48" fmla="*/ 12 h 1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" h="12">
                    <a:moveTo>
                      <a:pt x="10" y="6"/>
                    </a:moveTo>
                    <a:cubicBezTo>
                      <a:pt x="10" y="4"/>
                      <a:pt x="11" y="2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1" y="10"/>
                      <a:pt x="10" y="8"/>
                      <a:pt x="10" y="6"/>
                    </a:cubicBez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95" name="Freeform 2606"/>
              <p:cNvSpPr>
                <a:spLocks noChangeArrowheads="1"/>
              </p:cNvSpPr>
              <p:nvPr/>
            </p:nvSpPr>
            <p:spPr bwMode="auto">
              <a:xfrm>
                <a:off x="840" y="972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2 w 2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96" name="Oval 2607"/>
              <p:cNvSpPr>
                <a:spLocks noChangeArrowheads="1"/>
              </p:cNvSpPr>
              <p:nvPr/>
            </p:nvSpPr>
            <p:spPr bwMode="auto">
              <a:xfrm>
                <a:off x="864" y="965"/>
                <a:ext cx="4" cy="7"/>
              </a:xfrm>
              <a:prstGeom prst="ellipse">
                <a:avLst/>
              </a:pr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97" name="Freeform 2608"/>
              <p:cNvSpPr>
                <a:spLocks noChangeArrowheads="1"/>
              </p:cNvSpPr>
              <p:nvPr/>
            </p:nvSpPr>
            <p:spPr bwMode="auto">
              <a:xfrm>
                <a:off x="875" y="965"/>
                <a:ext cx="12" cy="7"/>
              </a:xfrm>
              <a:custGeom>
                <a:avLst/>
                <a:gdLst>
                  <a:gd name="T0" fmla="*/ 12 w 12"/>
                  <a:gd name="T1" fmla="*/ 5 h 7"/>
                  <a:gd name="T2" fmla="*/ 12 w 12"/>
                  <a:gd name="T3" fmla="*/ 7 h 7"/>
                  <a:gd name="T4" fmla="*/ 0 w 12"/>
                  <a:gd name="T5" fmla="*/ 7 h 7"/>
                  <a:gd name="T6" fmla="*/ 0 w 12"/>
                  <a:gd name="T7" fmla="*/ 5 h 7"/>
                  <a:gd name="T8" fmla="*/ 0 w 12"/>
                  <a:gd name="T9" fmla="*/ 2 h 7"/>
                  <a:gd name="T10" fmla="*/ 0 w 12"/>
                  <a:gd name="T11" fmla="*/ 0 h 7"/>
                  <a:gd name="T12" fmla="*/ 12 w 12"/>
                  <a:gd name="T13" fmla="*/ 0 h 7"/>
                  <a:gd name="T14" fmla="*/ 12 w 12"/>
                  <a:gd name="T15" fmla="*/ 2 h 7"/>
                  <a:gd name="T16" fmla="*/ 12 w 12"/>
                  <a:gd name="T17" fmla="*/ 5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"/>
                  <a:gd name="T28" fmla="*/ 0 h 7"/>
                  <a:gd name="T29" fmla="*/ 12 w 12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" h="7">
                    <a:moveTo>
                      <a:pt x="12" y="5"/>
                    </a:moveTo>
                    <a:lnTo>
                      <a:pt x="12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98" name="Freeform 2609"/>
              <p:cNvSpPr>
                <a:spLocks noChangeArrowheads="1"/>
              </p:cNvSpPr>
              <p:nvPr/>
            </p:nvSpPr>
            <p:spPr bwMode="auto">
              <a:xfrm>
                <a:off x="842" y="960"/>
                <a:ext cx="14" cy="2"/>
              </a:xfrm>
              <a:custGeom>
                <a:avLst/>
                <a:gdLst>
                  <a:gd name="T0" fmla="*/ 14 w 14"/>
                  <a:gd name="T1" fmla="*/ 2 h 2"/>
                  <a:gd name="T2" fmla="*/ 14 w 14"/>
                  <a:gd name="T3" fmla="*/ 2 h 2"/>
                  <a:gd name="T4" fmla="*/ 0 w 14"/>
                  <a:gd name="T5" fmla="*/ 2 h 2"/>
                  <a:gd name="T6" fmla="*/ 0 w 14"/>
                  <a:gd name="T7" fmla="*/ 2 h 2"/>
                  <a:gd name="T8" fmla="*/ 0 w 14"/>
                  <a:gd name="T9" fmla="*/ 0 h 2"/>
                  <a:gd name="T10" fmla="*/ 0 w 14"/>
                  <a:gd name="T11" fmla="*/ 0 h 2"/>
                  <a:gd name="T12" fmla="*/ 14 w 14"/>
                  <a:gd name="T13" fmla="*/ 0 h 2"/>
                  <a:gd name="T14" fmla="*/ 14 w 14"/>
                  <a:gd name="T15" fmla="*/ 0 h 2"/>
                  <a:gd name="T16" fmla="*/ 14 w 14"/>
                  <a:gd name="T17" fmla="*/ 2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"/>
                  <a:gd name="T28" fmla="*/ 0 h 2"/>
                  <a:gd name="T29" fmla="*/ 14 w 14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" h="2">
                    <a:moveTo>
                      <a:pt x="14" y="2"/>
                    </a:moveTo>
                    <a:lnTo>
                      <a:pt x="14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099" name="Freeform 2610"/>
              <p:cNvSpPr>
                <a:spLocks noChangeArrowheads="1"/>
              </p:cNvSpPr>
              <p:nvPr/>
            </p:nvSpPr>
            <p:spPr bwMode="auto">
              <a:xfrm>
                <a:off x="833" y="958"/>
                <a:ext cx="7" cy="4"/>
              </a:xfrm>
              <a:custGeom>
                <a:avLst/>
                <a:gdLst>
                  <a:gd name="T0" fmla="*/ 7 w 7"/>
                  <a:gd name="T1" fmla="*/ 4 h 4"/>
                  <a:gd name="T2" fmla="*/ 7 w 7"/>
                  <a:gd name="T3" fmla="*/ 4 h 4"/>
                  <a:gd name="T4" fmla="*/ 0 w 7"/>
                  <a:gd name="T5" fmla="*/ 4 h 4"/>
                  <a:gd name="T6" fmla="*/ 0 w 7"/>
                  <a:gd name="T7" fmla="*/ 4 h 4"/>
                  <a:gd name="T8" fmla="*/ 0 w 7"/>
                  <a:gd name="T9" fmla="*/ 2 h 4"/>
                  <a:gd name="T10" fmla="*/ 0 w 7"/>
                  <a:gd name="T11" fmla="*/ 0 h 4"/>
                  <a:gd name="T12" fmla="*/ 7 w 7"/>
                  <a:gd name="T13" fmla="*/ 0 h 4"/>
                  <a:gd name="T14" fmla="*/ 7 w 7"/>
                  <a:gd name="T15" fmla="*/ 2 h 4"/>
                  <a:gd name="T16" fmla="*/ 7 w 7"/>
                  <a:gd name="T17" fmla="*/ 4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4"/>
                  <a:gd name="T29" fmla="*/ 7 w 7"/>
                  <a:gd name="T30" fmla="*/ 4 h 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4">
                    <a:moveTo>
                      <a:pt x="7" y="4"/>
                    </a:moveTo>
                    <a:lnTo>
                      <a:pt x="7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00" name="Freeform 2611"/>
              <p:cNvSpPr>
                <a:spLocks noChangeArrowheads="1"/>
              </p:cNvSpPr>
              <p:nvPr/>
            </p:nvSpPr>
            <p:spPr bwMode="auto">
              <a:xfrm>
                <a:off x="830" y="970"/>
                <a:ext cx="29" cy="1"/>
              </a:xfrm>
              <a:custGeom>
                <a:avLst/>
                <a:gdLst>
                  <a:gd name="T0" fmla="*/ 29 w 29"/>
                  <a:gd name="T1" fmla="*/ 0 h 1"/>
                  <a:gd name="T2" fmla="*/ 29 w 29"/>
                  <a:gd name="T3" fmla="*/ 0 h 1"/>
                  <a:gd name="T4" fmla="*/ 0 w 29"/>
                  <a:gd name="T5" fmla="*/ 0 h 1"/>
                  <a:gd name="T6" fmla="*/ 0 w 29"/>
                  <a:gd name="T7" fmla="*/ 0 h 1"/>
                  <a:gd name="T8" fmla="*/ 0 w 29"/>
                  <a:gd name="T9" fmla="*/ 0 h 1"/>
                  <a:gd name="T10" fmla="*/ 29 w 29"/>
                  <a:gd name="T11" fmla="*/ 0 h 1"/>
                  <a:gd name="T12" fmla="*/ 29 w 29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"/>
                  <a:gd name="T22" fmla="*/ 0 h 1"/>
                  <a:gd name="T23" fmla="*/ 29 w 29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" h="1">
                    <a:moveTo>
                      <a:pt x="29" y="0"/>
                    </a:moveTo>
                    <a:lnTo>
                      <a:pt x="29" y="0"/>
                    </a:lnTo>
                    <a:lnTo>
                      <a:pt x="0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01" name="Freeform 2612"/>
              <p:cNvSpPr>
                <a:spLocks noChangeArrowheads="1"/>
              </p:cNvSpPr>
              <p:nvPr/>
            </p:nvSpPr>
            <p:spPr bwMode="auto">
              <a:xfrm>
                <a:off x="828" y="1000"/>
                <a:ext cx="64" cy="3"/>
              </a:xfrm>
              <a:custGeom>
                <a:avLst/>
                <a:gdLst>
                  <a:gd name="T0" fmla="*/ 64 w 64"/>
                  <a:gd name="T1" fmla="*/ 3 h 3"/>
                  <a:gd name="T2" fmla="*/ 62 w 64"/>
                  <a:gd name="T3" fmla="*/ 3 h 3"/>
                  <a:gd name="T4" fmla="*/ 2 w 64"/>
                  <a:gd name="T5" fmla="*/ 3 h 3"/>
                  <a:gd name="T6" fmla="*/ 0 w 64"/>
                  <a:gd name="T7" fmla="*/ 0 h 3"/>
                  <a:gd name="T8" fmla="*/ 2 w 64"/>
                  <a:gd name="T9" fmla="*/ 0 h 3"/>
                  <a:gd name="T10" fmla="*/ 62 w 64"/>
                  <a:gd name="T11" fmla="*/ 0 h 3"/>
                  <a:gd name="T12" fmla="*/ 64 w 64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"/>
                  <a:gd name="T23" fmla="*/ 64 w 64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">
                    <a:moveTo>
                      <a:pt x="64" y="3"/>
                    </a:moveTo>
                    <a:lnTo>
                      <a:pt x="6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2" y="0"/>
                    </a:lnTo>
                    <a:lnTo>
                      <a:pt x="64" y="3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02" name="Freeform 2613"/>
              <p:cNvSpPr>
                <a:spLocks noEditPoints="1" noChangeArrowheads="1"/>
              </p:cNvSpPr>
              <p:nvPr/>
            </p:nvSpPr>
            <p:spPr bwMode="auto">
              <a:xfrm>
                <a:off x="856" y="977"/>
                <a:ext cx="19" cy="19"/>
              </a:xfrm>
              <a:custGeom>
                <a:avLst/>
                <a:gdLst>
                  <a:gd name="T0" fmla="*/ 10 w 8"/>
                  <a:gd name="T1" fmla="*/ 0 h 8"/>
                  <a:gd name="T2" fmla="*/ 0 w 8"/>
                  <a:gd name="T3" fmla="*/ 10 h 8"/>
                  <a:gd name="T4" fmla="*/ 10 w 8"/>
                  <a:gd name="T5" fmla="*/ 19 h 8"/>
                  <a:gd name="T6" fmla="*/ 19 w 8"/>
                  <a:gd name="T7" fmla="*/ 10 h 8"/>
                  <a:gd name="T8" fmla="*/ 10 w 8"/>
                  <a:gd name="T9" fmla="*/ 0 h 8"/>
                  <a:gd name="T10" fmla="*/ 7 w 8"/>
                  <a:gd name="T11" fmla="*/ 12 h 8"/>
                  <a:gd name="T12" fmla="*/ 7 w 8"/>
                  <a:gd name="T13" fmla="*/ 12 h 8"/>
                  <a:gd name="T14" fmla="*/ 7 w 8"/>
                  <a:gd name="T15" fmla="*/ 12 h 8"/>
                  <a:gd name="T16" fmla="*/ 12 w 8"/>
                  <a:gd name="T17" fmla="*/ 7 h 8"/>
                  <a:gd name="T18" fmla="*/ 12 w 8"/>
                  <a:gd name="T19" fmla="*/ 7 h 8"/>
                  <a:gd name="T20" fmla="*/ 10 w 8"/>
                  <a:gd name="T21" fmla="*/ 5 h 8"/>
                  <a:gd name="T22" fmla="*/ 12 w 8"/>
                  <a:gd name="T23" fmla="*/ 5 h 8"/>
                  <a:gd name="T24" fmla="*/ 12 w 8"/>
                  <a:gd name="T25" fmla="*/ 5 h 8"/>
                  <a:gd name="T26" fmla="*/ 14 w 8"/>
                  <a:gd name="T27" fmla="*/ 5 h 8"/>
                  <a:gd name="T28" fmla="*/ 12 w 8"/>
                  <a:gd name="T29" fmla="*/ 7 h 8"/>
                  <a:gd name="T30" fmla="*/ 14 w 8"/>
                  <a:gd name="T31" fmla="*/ 7 h 8"/>
                  <a:gd name="T32" fmla="*/ 14 w 8"/>
                  <a:gd name="T33" fmla="*/ 7 h 8"/>
                  <a:gd name="T34" fmla="*/ 14 w 8"/>
                  <a:gd name="T35" fmla="*/ 7 h 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8"/>
                  <a:gd name="T55" fmla="*/ 0 h 8"/>
                  <a:gd name="T56" fmla="*/ 8 w 8"/>
                  <a:gd name="T57" fmla="*/ 8 h 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8" h="8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6" y="8"/>
                      <a:pt x="8" y="6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lose/>
                    <a:moveTo>
                      <a:pt x="3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lose/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lnTo>
                      <a:pt x="5" y="3"/>
                    </a:lnTo>
                    <a:close/>
                    <a:moveTo>
                      <a:pt x="6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03" name="Freeform 2614"/>
              <p:cNvSpPr>
                <a:spLocks noEditPoints="1" noChangeArrowheads="1"/>
              </p:cNvSpPr>
              <p:nvPr/>
            </p:nvSpPr>
            <p:spPr bwMode="auto">
              <a:xfrm>
                <a:off x="828" y="962"/>
                <a:ext cx="64" cy="43"/>
              </a:xfrm>
              <a:custGeom>
                <a:avLst/>
                <a:gdLst>
                  <a:gd name="T0" fmla="*/ 62 w 64"/>
                  <a:gd name="T1" fmla="*/ 3 h 43"/>
                  <a:gd name="T2" fmla="*/ 62 w 64"/>
                  <a:gd name="T3" fmla="*/ 41 h 43"/>
                  <a:gd name="T4" fmla="*/ 62 w 64"/>
                  <a:gd name="T5" fmla="*/ 43 h 43"/>
                  <a:gd name="T6" fmla="*/ 59 w 64"/>
                  <a:gd name="T7" fmla="*/ 43 h 43"/>
                  <a:gd name="T8" fmla="*/ 45 w 64"/>
                  <a:gd name="T9" fmla="*/ 41 h 43"/>
                  <a:gd name="T10" fmla="*/ 31 w 64"/>
                  <a:gd name="T11" fmla="*/ 41 h 43"/>
                  <a:gd name="T12" fmla="*/ 21 w 64"/>
                  <a:gd name="T13" fmla="*/ 41 h 43"/>
                  <a:gd name="T14" fmla="*/ 2 w 64"/>
                  <a:gd name="T15" fmla="*/ 41 h 43"/>
                  <a:gd name="T16" fmla="*/ 0 w 64"/>
                  <a:gd name="T17" fmla="*/ 41 h 43"/>
                  <a:gd name="T18" fmla="*/ 2 w 64"/>
                  <a:gd name="T19" fmla="*/ 3 h 43"/>
                  <a:gd name="T20" fmla="*/ 2 w 64"/>
                  <a:gd name="T21" fmla="*/ 3 h 43"/>
                  <a:gd name="T22" fmla="*/ 21 w 64"/>
                  <a:gd name="T23" fmla="*/ 3 h 43"/>
                  <a:gd name="T24" fmla="*/ 31 w 64"/>
                  <a:gd name="T25" fmla="*/ 3 h 43"/>
                  <a:gd name="T26" fmla="*/ 45 w 64"/>
                  <a:gd name="T27" fmla="*/ 3 h 43"/>
                  <a:gd name="T28" fmla="*/ 62 w 64"/>
                  <a:gd name="T29" fmla="*/ 3 h 43"/>
                  <a:gd name="T30" fmla="*/ 62 w 64"/>
                  <a:gd name="T31" fmla="*/ 3 h 43"/>
                  <a:gd name="T32" fmla="*/ 64 w 64"/>
                  <a:gd name="T33" fmla="*/ 0 h 43"/>
                  <a:gd name="T34" fmla="*/ 62 w 64"/>
                  <a:gd name="T35" fmla="*/ 0 h 43"/>
                  <a:gd name="T36" fmla="*/ 45 w 64"/>
                  <a:gd name="T37" fmla="*/ 0 h 43"/>
                  <a:gd name="T38" fmla="*/ 31 w 64"/>
                  <a:gd name="T39" fmla="*/ 0 h 43"/>
                  <a:gd name="T40" fmla="*/ 21 w 64"/>
                  <a:gd name="T41" fmla="*/ 0 h 43"/>
                  <a:gd name="T42" fmla="*/ 2 w 64"/>
                  <a:gd name="T43" fmla="*/ 0 h 43"/>
                  <a:gd name="T44" fmla="*/ 0 w 64"/>
                  <a:gd name="T45" fmla="*/ 3 h 43"/>
                  <a:gd name="T46" fmla="*/ 0 w 64"/>
                  <a:gd name="T47" fmla="*/ 41 h 43"/>
                  <a:gd name="T48" fmla="*/ 2 w 64"/>
                  <a:gd name="T49" fmla="*/ 43 h 43"/>
                  <a:gd name="T50" fmla="*/ 21 w 64"/>
                  <a:gd name="T51" fmla="*/ 43 h 43"/>
                  <a:gd name="T52" fmla="*/ 31 w 64"/>
                  <a:gd name="T53" fmla="*/ 43 h 43"/>
                  <a:gd name="T54" fmla="*/ 45 w 64"/>
                  <a:gd name="T55" fmla="*/ 43 h 43"/>
                  <a:gd name="T56" fmla="*/ 59 w 64"/>
                  <a:gd name="T57" fmla="*/ 43 h 43"/>
                  <a:gd name="T58" fmla="*/ 62 w 64"/>
                  <a:gd name="T59" fmla="*/ 43 h 43"/>
                  <a:gd name="T60" fmla="*/ 64 w 64"/>
                  <a:gd name="T61" fmla="*/ 41 h 43"/>
                  <a:gd name="T62" fmla="*/ 64 w 64"/>
                  <a:gd name="T63" fmla="*/ 0 h 4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4"/>
                  <a:gd name="T97" fmla="*/ 0 h 43"/>
                  <a:gd name="T98" fmla="*/ 64 w 64"/>
                  <a:gd name="T99" fmla="*/ 43 h 4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4" h="43">
                    <a:moveTo>
                      <a:pt x="62" y="3"/>
                    </a:moveTo>
                    <a:lnTo>
                      <a:pt x="62" y="41"/>
                    </a:lnTo>
                    <a:lnTo>
                      <a:pt x="62" y="43"/>
                    </a:lnTo>
                    <a:lnTo>
                      <a:pt x="59" y="43"/>
                    </a:lnTo>
                    <a:lnTo>
                      <a:pt x="45" y="41"/>
                    </a:lnTo>
                    <a:lnTo>
                      <a:pt x="31" y="41"/>
                    </a:lnTo>
                    <a:lnTo>
                      <a:pt x="21" y="41"/>
                    </a:lnTo>
                    <a:lnTo>
                      <a:pt x="2" y="41"/>
                    </a:lnTo>
                    <a:lnTo>
                      <a:pt x="0" y="41"/>
                    </a:lnTo>
                    <a:lnTo>
                      <a:pt x="2" y="3"/>
                    </a:lnTo>
                    <a:lnTo>
                      <a:pt x="21" y="3"/>
                    </a:lnTo>
                    <a:lnTo>
                      <a:pt x="31" y="3"/>
                    </a:lnTo>
                    <a:lnTo>
                      <a:pt x="45" y="3"/>
                    </a:lnTo>
                    <a:lnTo>
                      <a:pt x="62" y="3"/>
                    </a:lnTo>
                    <a:close/>
                    <a:moveTo>
                      <a:pt x="64" y="0"/>
                    </a:moveTo>
                    <a:lnTo>
                      <a:pt x="62" y="0"/>
                    </a:lnTo>
                    <a:lnTo>
                      <a:pt x="45" y="0"/>
                    </a:lnTo>
                    <a:lnTo>
                      <a:pt x="31" y="0"/>
                    </a:lnTo>
                    <a:lnTo>
                      <a:pt x="21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1"/>
                    </a:lnTo>
                    <a:lnTo>
                      <a:pt x="2" y="43"/>
                    </a:lnTo>
                    <a:lnTo>
                      <a:pt x="21" y="43"/>
                    </a:lnTo>
                    <a:lnTo>
                      <a:pt x="31" y="43"/>
                    </a:lnTo>
                    <a:lnTo>
                      <a:pt x="45" y="43"/>
                    </a:lnTo>
                    <a:lnTo>
                      <a:pt x="59" y="43"/>
                    </a:lnTo>
                    <a:lnTo>
                      <a:pt x="62" y="43"/>
                    </a:lnTo>
                    <a:lnTo>
                      <a:pt x="64" y="41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04" name="Freeform 2615"/>
              <p:cNvSpPr>
                <a:spLocks noEditPoints="1" noChangeArrowheads="1"/>
              </p:cNvSpPr>
              <p:nvPr/>
            </p:nvSpPr>
            <p:spPr bwMode="auto">
              <a:xfrm>
                <a:off x="828" y="962"/>
                <a:ext cx="64" cy="43"/>
              </a:xfrm>
              <a:custGeom>
                <a:avLst/>
                <a:gdLst>
                  <a:gd name="T0" fmla="*/ 62 w 64"/>
                  <a:gd name="T1" fmla="*/ 3 h 43"/>
                  <a:gd name="T2" fmla="*/ 62 w 64"/>
                  <a:gd name="T3" fmla="*/ 41 h 43"/>
                  <a:gd name="T4" fmla="*/ 62 w 64"/>
                  <a:gd name="T5" fmla="*/ 43 h 43"/>
                  <a:gd name="T6" fmla="*/ 59 w 64"/>
                  <a:gd name="T7" fmla="*/ 43 h 43"/>
                  <a:gd name="T8" fmla="*/ 45 w 64"/>
                  <a:gd name="T9" fmla="*/ 41 h 43"/>
                  <a:gd name="T10" fmla="*/ 31 w 64"/>
                  <a:gd name="T11" fmla="*/ 41 h 43"/>
                  <a:gd name="T12" fmla="*/ 21 w 64"/>
                  <a:gd name="T13" fmla="*/ 41 h 43"/>
                  <a:gd name="T14" fmla="*/ 2 w 64"/>
                  <a:gd name="T15" fmla="*/ 41 h 43"/>
                  <a:gd name="T16" fmla="*/ 0 w 64"/>
                  <a:gd name="T17" fmla="*/ 41 h 43"/>
                  <a:gd name="T18" fmla="*/ 2 w 64"/>
                  <a:gd name="T19" fmla="*/ 3 h 43"/>
                  <a:gd name="T20" fmla="*/ 2 w 64"/>
                  <a:gd name="T21" fmla="*/ 3 h 43"/>
                  <a:gd name="T22" fmla="*/ 21 w 64"/>
                  <a:gd name="T23" fmla="*/ 3 h 43"/>
                  <a:gd name="T24" fmla="*/ 31 w 64"/>
                  <a:gd name="T25" fmla="*/ 3 h 43"/>
                  <a:gd name="T26" fmla="*/ 45 w 64"/>
                  <a:gd name="T27" fmla="*/ 3 h 43"/>
                  <a:gd name="T28" fmla="*/ 62 w 64"/>
                  <a:gd name="T29" fmla="*/ 3 h 43"/>
                  <a:gd name="T30" fmla="*/ 62 w 64"/>
                  <a:gd name="T31" fmla="*/ 3 h 43"/>
                  <a:gd name="T32" fmla="*/ 64 w 64"/>
                  <a:gd name="T33" fmla="*/ 0 h 43"/>
                  <a:gd name="T34" fmla="*/ 62 w 64"/>
                  <a:gd name="T35" fmla="*/ 0 h 43"/>
                  <a:gd name="T36" fmla="*/ 45 w 64"/>
                  <a:gd name="T37" fmla="*/ 0 h 43"/>
                  <a:gd name="T38" fmla="*/ 31 w 64"/>
                  <a:gd name="T39" fmla="*/ 0 h 43"/>
                  <a:gd name="T40" fmla="*/ 21 w 64"/>
                  <a:gd name="T41" fmla="*/ 0 h 43"/>
                  <a:gd name="T42" fmla="*/ 2 w 64"/>
                  <a:gd name="T43" fmla="*/ 0 h 43"/>
                  <a:gd name="T44" fmla="*/ 0 w 64"/>
                  <a:gd name="T45" fmla="*/ 3 h 43"/>
                  <a:gd name="T46" fmla="*/ 0 w 64"/>
                  <a:gd name="T47" fmla="*/ 41 h 43"/>
                  <a:gd name="T48" fmla="*/ 2 w 64"/>
                  <a:gd name="T49" fmla="*/ 43 h 43"/>
                  <a:gd name="T50" fmla="*/ 21 w 64"/>
                  <a:gd name="T51" fmla="*/ 43 h 43"/>
                  <a:gd name="T52" fmla="*/ 31 w 64"/>
                  <a:gd name="T53" fmla="*/ 43 h 43"/>
                  <a:gd name="T54" fmla="*/ 45 w 64"/>
                  <a:gd name="T55" fmla="*/ 43 h 43"/>
                  <a:gd name="T56" fmla="*/ 59 w 64"/>
                  <a:gd name="T57" fmla="*/ 43 h 43"/>
                  <a:gd name="T58" fmla="*/ 62 w 64"/>
                  <a:gd name="T59" fmla="*/ 43 h 43"/>
                  <a:gd name="T60" fmla="*/ 64 w 64"/>
                  <a:gd name="T61" fmla="*/ 41 h 43"/>
                  <a:gd name="T62" fmla="*/ 64 w 64"/>
                  <a:gd name="T63" fmla="*/ 0 h 4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4"/>
                  <a:gd name="T97" fmla="*/ 0 h 43"/>
                  <a:gd name="T98" fmla="*/ 64 w 64"/>
                  <a:gd name="T99" fmla="*/ 43 h 4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4" h="43">
                    <a:moveTo>
                      <a:pt x="62" y="3"/>
                    </a:moveTo>
                    <a:lnTo>
                      <a:pt x="62" y="41"/>
                    </a:lnTo>
                    <a:lnTo>
                      <a:pt x="62" y="43"/>
                    </a:lnTo>
                    <a:lnTo>
                      <a:pt x="59" y="43"/>
                    </a:lnTo>
                    <a:lnTo>
                      <a:pt x="45" y="41"/>
                    </a:lnTo>
                    <a:lnTo>
                      <a:pt x="31" y="41"/>
                    </a:lnTo>
                    <a:lnTo>
                      <a:pt x="21" y="41"/>
                    </a:lnTo>
                    <a:lnTo>
                      <a:pt x="2" y="41"/>
                    </a:lnTo>
                    <a:lnTo>
                      <a:pt x="0" y="41"/>
                    </a:lnTo>
                    <a:lnTo>
                      <a:pt x="2" y="3"/>
                    </a:lnTo>
                    <a:lnTo>
                      <a:pt x="21" y="3"/>
                    </a:lnTo>
                    <a:lnTo>
                      <a:pt x="31" y="3"/>
                    </a:lnTo>
                    <a:lnTo>
                      <a:pt x="45" y="3"/>
                    </a:lnTo>
                    <a:lnTo>
                      <a:pt x="62" y="3"/>
                    </a:lnTo>
                    <a:moveTo>
                      <a:pt x="64" y="0"/>
                    </a:moveTo>
                    <a:lnTo>
                      <a:pt x="62" y="0"/>
                    </a:lnTo>
                    <a:lnTo>
                      <a:pt x="45" y="0"/>
                    </a:lnTo>
                    <a:lnTo>
                      <a:pt x="31" y="0"/>
                    </a:lnTo>
                    <a:lnTo>
                      <a:pt x="21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41"/>
                    </a:lnTo>
                    <a:lnTo>
                      <a:pt x="2" y="43"/>
                    </a:lnTo>
                    <a:lnTo>
                      <a:pt x="21" y="43"/>
                    </a:lnTo>
                    <a:lnTo>
                      <a:pt x="31" y="43"/>
                    </a:lnTo>
                    <a:lnTo>
                      <a:pt x="45" y="43"/>
                    </a:lnTo>
                    <a:lnTo>
                      <a:pt x="59" y="43"/>
                    </a:lnTo>
                    <a:lnTo>
                      <a:pt x="62" y="43"/>
                    </a:lnTo>
                    <a:lnTo>
                      <a:pt x="64" y="41"/>
                    </a:lnTo>
                    <a:lnTo>
                      <a:pt x="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05" name="Freeform 2616"/>
              <p:cNvSpPr>
                <a:spLocks noChangeArrowheads="1"/>
              </p:cNvSpPr>
              <p:nvPr/>
            </p:nvSpPr>
            <p:spPr bwMode="auto">
              <a:xfrm>
                <a:off x="878" y="1652"/>
                <a:ext cx="45" cy="88"/>
              </a:xfrm>
              <a:custGeom>
                <a:avLst/>
                <a:gdLst>
                  <a:gd name="T0" fmla="*/ 0 w 19"/>
                  <a:gd name="T1" fmla="*/ 76 h 37"/>
                  <a:gd name="T2" fmla="*/ 5 w 19"/>
                  <a:gd name="T3" fmla="*/ 10 h 37"/>
                  <a:gd name="T4" fmla="*/ 14 w 19"/>
                  <a:gd name="T5" fmla="*/ 0 h 37"/>
                  <a:gd name="T6" fmla="*/ 40 w 19"/>
                  <a:gd name="T7" fmla="*/ 2 h 37"/>
                  <a:gd name="T8" fmla="*/ 45 w 19"/>
                  <a:gd name="T9" fmla="*/ 7 h 37"/>
                  <a:gd name="T10" fmla="*/ 40 w 19"/>
                  <a:gd name="T11" fmla="*/ 10 h 37"/>
                  <a:gd name="T12" fmla="*/ 14 w 19"/>
                  <a:gd name="T13" fmla="*/ 10 h 37"/>
                  <a:gd name="T14" fmla="*/ 12 w 19"/>
                  <a:gd name="T15" fmla="*/ 10 h 37"/>
                  <a:gd name="T16" fmla="*/ 9 w 19"/>
                  <a:gd name="T17" fmla="*/ 76 h 37"/>
                  <a:gd name="T18" fmla="*/ 12 w 19"/>
                  <a:gd name="T19" fmla="*/ 78 h 37"/>
                  <a:gd name="T20" fmla="*/ 36 w 19"/>
                  <a:gd name="T21" fmla="*/ 78 h 37"/>
                  <a:gd name="T22" fmla="*/ 40 w 19"/>
                  <a:gd name="T23" fmla="*/ 83 h 37"/>
                  <a:gd name="T24" fmla="*/ 36 w 19"/>
                  <a:gd name="T25" fmla="*/ 88 h 37"/>
                  <a:gd name="T26" fmla="*/ 9 w 19"/>
                  <a:gd name="T27" fmla="*/ 86 h 37"/>
                  <a:gd name="T28" fmla="*/ 0 w 19"/>
                  <a:gd name="T29" fmla="*/ 76 h 3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9"/>
                  <a:gd name="T46" fmla="*/ 0 h 37"/>
                  <a:gd name="T47" fmla="*/ 19 w 19"/>
                  <a:gd name="T48" fmla="*/ 37 h 3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9" h="37">
                    <a:moveTo>
                      <a:pt x="0" y="3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4" y="0"/>
                      <a:pt x="6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9" y="2"/>
                      <a:pt x="19" y="3"/>
                    </a:cubicBezTo>
                    <a:cubicBezTo>
                      <a:pt x="19" y="4"/>
                      <a:pt x="18" y="4"/>
                      <a:pt x="1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5" y="4"/>
                      <a:pt x="5" y="4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4" y="33"/>
                      <a:pt x="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6" y="33"/>
                      <a:pt x="17" y="34"/>
                      <a:pt x="17" y="35"/>
                    </a:cubicBezTo>
                    <a:cubicBezTo>
                      <a:pt x="17" y="36"/>
                      <a:pt x="16" y="37"/>
                      <a:pt x="15" y="3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2" y="36"/>
                      <a:pt x="0" y="34"/>
                      <a:pt x="0" y="32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06" name="Freeform 2617"/>
              <p:cNvSpPr>
                <a:spLocks noChangeArrowheads="1"/>
              </p:cNvSpPr>
              <p:nvPr/>
            </p:nvSpPr>
            <p:spPr bwMode="auto">
              <a:xfrm>
                <a:off x="892" y="1664"/>
                <a:ext cx="71" cy="66"/>
              </a:xfrm>
              <a:custGeom>
                <a:avLst/>
                <a:gdLst>
                  <a:gd name="T0" fmla="*/ 38 w 71"/>
                  <a:gd name="T1" fmla="*/ 66 h 66"/>
                  <a:gd name="T2" fmla="*/ 57 w 71"/>
                  <a:gd name="T3" fmla="*/ 47 h 66"/>
                  <a:gd name="T4" fmla="*/ 71 w 71"/>
                  <a:gd name="T5" fmla="*/ 35 h 66"/>
                  <a:gd name="T6" fmla="*/ 59 w 71"/>
                  <a:gd name="T7" fmla="*/ 21 h 66"/>
                  <a:gd name="T8" fmla="*/ 40 w 71"/>
                  <a:gd name="T9" fmla="*/ 0 h 66"/>
                  <a:gd name="T10" fmla="*/ 28 w 71"/>
                  <a:gd name="T11" fmla="*/ 12 h 66"/>
                  <a:gd name="T12" fmla="*/ 35 w 71"/>
                  <a:gd name="T13" fmla="*/ 21 h 66"/>
                  <a:gd name="T14" fmla="*/ 2 w 71"/>
                  <a:gd name="T15" fmla="*/ 19 h 66"/>
                  <a:gd name="T16" fmla="*/ 0 w 71"/>
                  <a:gd name="T17" fmla="*/ 42 h 66"/>
                  <a:gd name="T18" fmla="*/ 33 w 71"/>
                  <a:gd name="T19" fmla="*/ 45 h 66"/>
                  <a:gd name="T20" fmla="*/ 26 w 71"/>
                  <a:gd name="T21" fmla="*/ 52 h 66"/>
                  <a:gd name="T22" fmla="*/ 38 w 71"/>
                  <a:gd name="T23" fmla="*/ 66 h 6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1"/>
                  <a:gd name="T37" fmla="*/ 0 h 66"/>
                  <a:gd name="T38" fmla="*/ 71 w 71"/>
                  <a:gd name="T39" fmla="*/ 66 h 6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1" h="66">
                    <a:moveTo>
                      <a:pt x="38" y="66"/>
                    </a:moveTo>
                    <a:lnTo>
                      <a:pt x="57" y="47"/>
                    </a:lnTo>
                    <a:lnTo>
                      <a:pt x="71" y="35"/>
                    </a:lnTo>
                    <a:lnTo>
                      <a:pt x="59" y="21"/>
                    </a:lnTo>
                    <a:lnTo>
                      <a:pt x="40" y="0"/>
                    </a:lnTo>
                    <a:lnTo>
                      <a:pt x="28" y="12"/>
                    </a:lnTo>
                    <a:lnTo>
                      <a:pt x="35" y="21"/>
                    </a:lnTo>
                    <a:lnTo>
                      <a:pt x="2" y="19"/>
                    </a:lnTo>
                    <a:lnTo>
                      <a:pt x="0" y="42"/>
                    </a:lnTo>
                    <a:lnTo>
                      <a:pt x="33" y="45"/>
                    </a:lnTo>
                    <a:lnTo>
                      <a:pt x="26" y="52"/>
                    </a:lnTo>
                    <a:lnTo>
                      <a:pt x="38" y="66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07" name="Freeform 2618"/>
              <p:cNvSpPr>
                <a:spLocks noChangeArrowheads="1"/>
              </p:cNvSpPr>
              <p:nvPr/>
            </p:nvSpPr>
            <p:spPr bwMode="auto">
              <a:xfrm>
                <a:off x="662" y="1619"/>
                <a:ext cx="36" cy="50"/>
              </a:xfrm>
              <a:custGeom>
                <a:avLst/>
                <a:gdLst>
                  <a:gd name="T0" fmla="*/ 14 w 15"/>
                  <a:gd name="T1" fmla="*/ 45 h 21"/>
                  <a:gd name="T2" fmla="*/ 2 w 15"/>
                  <a:gd name="T3" fmla="*/ 12 h 21"/>
                  <a:gd name="T4" fmla="*/ 5 w 15"/>
                  <a:gd name="T5" fmla="*/ 5 h 21"/>
                  <a:gd name="T6" fmla="*/ 19 w 15"/>
                  <a:gd name="T7" fmla="*/ 0 h 21"/>
                  <a:gd name="T8" fmla="*/ 22 w 15"/>
                  <a:gd name="T9" fmla="*/ 2 h 21"/>
                  <a:gd name="T10" fmla="*/ 19 w 15"/>
                  <a:gd name="T11" fmla="*/ 5 h 21"/>
                  <a:gd name="T12" fmla="*/ 7 w 15"/>
                  <a:gd name="T13" fmla="*/ 10 h 21"/>
                  <a:gd name="T14" fmla="*/ 7 w 15"/>
                  <a:gd name="T15" fmla="*/ 10 h 21"/>
                  <a:gd name="T16" fmla="*/ 17 w 15"/>
                  <a:gd name="T17" fmla="*/ 43 h 21"/>
                  <a:gd name="T18" fmla="*/ 19 w 15"/>
                  <a:gd name="T19" fmla="*/ 45 h 21"/>
                  <a:gd name="T20" fmla="*/ 31 w 15"/>
                  <a:gd name="T21" fmla="*/ 40 h 21"/>
                  <a:gd name="T22" fmla="*/ 34 w 15"/>
                  <a:gd name="T23" fmla="*/ 43 h 21"/>
                  <a:gd name="T24" fmla="*/ 34 w 15"/>
                  <a:gd name="T25" fmla="*/ 45 h 21"/>
                  <a:gd name="T26" fmla="*/ 19 w 15"/>
                  <a:gd name="T27" fmla="*/ 50 h 21"/>
                  <a:gd name="T28" fmla="*/ 14 w 15"/>
                  <a:gd name="T29" fmla="*/ 45 h 2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5"/>
                  <a:gd name="T46" fmla="*/ 0 h 21"/>
                  <a:gd name="T47" fmla="*/ 15 w 15"/>
                  <a:gd name="T48" fmla="*/ 21 h 2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5" h="21">
                    <a:moveTo>
                      <a:pt x="6" y="19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9" y="0"/>
                      <a:pt x="9" y="1"/>
                    </a:cubicBezTo>
                    <a:cubicBezTo>
                      <a:pt x="9" y="1"/>
                      <a:pt x="9" y="2"/>
                      <a:pt x="8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7"/>
                      <a:pt x="14" y="17"/>
                      <a:pt x="14" y="18"/>
                    </a:cubicBezTo>
                    <a:cubicBezTo>
                      <a:pt x="15" y="18"/>
                      <a:pt x="14" y="19"/>
                      <a:pt x="14" y="19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1"/>
                      <a:pt x="6" y="20"/>
                      <a:pt x="6" y="19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08" name="Freeform 2619"/>
              <p:cNvSpPr>
                <a:spLocks noChangeArrowheads="1"/>
              </p:cNvSpPr>
              <p:nvPr/>
            </p:nvSpPr>
            <p:spPr bwMode="auto">
              <a:xfrm>
                <a:off x="677" y="1623"/>
                <a:ext cx="37" cy="34"/>
              </a:xfrm>
              <a:custGeom>
                <a:avLst/>
                <a:gdLst>
                  <a:gd name="T0" fmla="*/ 11 w 37"/>
                  <a:gd name="T1" fmla="*/ 0 h 34"/>
                  <a:gd name="T2" fmla="*/ 4 w 37"/>
                  <a:gd name="T3" fmla="*/ 12 h 34"/>
                  <a:gd name="T4" fmla="*/ 0 w 37"/>
                  <a:gd name="T5" fmla="*/ 22 h 34"/>
                  <a:gd name="T6" fmla="*/ 9 w 37"/>
                  <a:gd name="T7" fmla="*/ 27 h 34"/>
                  <a:gd name="T8" fmla="*/ 21 w 37"/>
                  <a:gd name="T9" fmla="*/ 34 h 34"/>
                  <a:gd name="T10" fmla="*/ 26 w 37"/>
                  <a:gd name="T11" fmla="*/ 24 h 34"/>
                  <a:gd name="T12" fmla="*/ 21 w 37"/>
                  <a:gd name="T13" fmla="*/ 22 h 34"/>
                  <a:gd name="T14" fmla="*/ 37 w 37"/>
                  <a:gd name="T15" fmla="*/ 17 h 34"/>
                  <a:gd name="T16" fmla="*/ 33 w 37"/>
                  <a:gd name="T17" fmla="*/ 3 h 34"/>
                  <a:gd name="T18" fmla="*/ 16 w 37"/>
                  <a:gd name="T19" fmla="*/ 10 h 34"/>
                  <a:gd name="T20" fmla="*/ 19 w 37"/>
                  <a:gd name="T21" fmla="*/ 3 h 34"/>
                  <a:gd name="T22" fmla="*/ 11 w 37"/>
                  <a:gd name="T23" fmla="*/ 0 h 3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7"/>
                  <a:gd name="T37" fmla="*/ 0 h 34"/>
                  <a:gd name="T38" fmla="*/ 37 w 37"/>
                  <a:gd name="T39" fmla="*/ 34 h 3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7" h="34">
                    <a:moveTo>
                      <a:pt x="11" y="0"/>
                    </a:moveTo>
                    <a:lnTo>
                      <a:pt x="4" y="12"/>
                    </a:lnTo>
                    <a:lnTo>
                      <a:pt x="0" y="22"/>
                    </a:lnTo>
                    <a:lnTo>
                      <a:pt x="9" y="27"/>
                    </a:lnTo>
                    <a:lnTo>
                      <a:pt x="21" y="34"/>
                    </a:lnTo>
                    <a:lnTo>
                      <a:pt x="26" y="24"/>
                    </a:lnTo>
                    <a:lnTo>
                      <a:pt x="21" y="22"/>
                    </a:lnTo>
                    <a:lnTo>
                      <a:pt x="37" y="17"/>
                    </a:lnTo>
                    <a:lnTo>
                      <a:pt x="33" y="3"/>
                    </a:lnTo>
                    <a:lnTo>
                      <a:pt x="16" y="10"/>
                    </a:lnTo>
                    <a:lnTo>
                      <a:pt x="19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09" name="Freeform 2620"/>
              <p:cNvSpPr>
                <a:spLocks noChangeArrowheads="1"/>
              </p:cNvSpPr>
              <p:nvPr/>
            </p:nvSpPr>
            <p:spPr bwMode="auto">
              <a:xfrm>
                <a:off x="187" y="1188"/>
                <a:ext cx="28" cy="23"/>
              </a:xfrm>
              <a:custGeom>
                <a:avLst/>
                <a:gdLst>
                  <a:gd name="T0" fmla="*/ 2 w 28"/>
                  <a:gd name="T1" fmla="*/ 23 h 23"/>
                  <a:gd name="T2" fmla="*/ 0 w 28"/>
                  <a:gd name="T3" fmla="*/ 16 h 23"/>
                  <a:gd name="T4" fmla="*/ 23 w 28"/>
                  <a:gd name="T5" fmla="*/ 0 h 23"/>
                  <a:gd name="T6" fmla="*/ 28 w 28"/>
                  <a:gd name="T7" fmla="*/ 7 h 23"/>
                  <a:gd name="T8" fmla="*/ 2 w 28"/>
                  <a:gd name="T9" fmla="*/ 23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3"/>
                  <a:gd name="T17" fmla="*/ 28 w 28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3">
                    <a:moveTo>
                      <a:pt x="2" y="23"/>
                    </a:moveTo>
                    <a:lnTo>
                      <a:pt x="0" y="16"/>
                    </a:lnTo>
                    <a:lnTo>
                      <a:pt x="23" y="0"/>
                    </a:lnTo>
                    <a:lnTo>
                      <a:pt x="28" y="7"/>
                    </a:lnTo>
                    <a:lnTo>
                      <a:pt x="2" y="23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10" name="Freeform 2621"/>
              <p:cNvSpPr>
                <a:spLocks noChangeArrowheads="1"/>
              </p:cNvSpPr>
              <p:nvPr/>
            </p:nvSpPr>
            <p:spPr bwMode="auto">
              <a:xfrm>
                <a:off x="189" y="1185"/>
                <a:ext cx="24" cy="29"/>
              </a:xfrm>
              <a:custGeom>
                <a:avLst/>
                <a:gdLst>
                  <a:gd name="T0" fmla="*/ 0 w 24"/>
                  <a:gd name="T1" fmla="*/ 3 h 29"/>
                  <a:gd name="T2" fmla="*/ 7 w 24"/>
                  <a:gd name="T3" fmla="*/ 0 h 29"/>
                  <a:gd name="T4" fmla="*/ 24 w 24"/>
                  <a:gd name="T5" fmla="*/ 26 h 29"/>
                  <a:gd name="T6" fmla="*/ 17 w 24"/>
                  <a:gd name="T7" fmla="*/ 29 h 29"/>
                  <a:gd name="T8" fmla="*/ 0 w 24"/>
                  <a:gd name="T9" fmla="*/ 3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29"/>
                  <a:gd name="T17" fmla="*/ 24 w 24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29">
                    <a:moveTo>
                      <a:pt x="0" y="3"/>
                    </a:moveTo>
                    <a:lnTo>
                      <a:pt x="7" y="0"/>
                    </a:lnTo>
                    <a:lnTo>
                      <a:pt x="24" y="26"/>
                    </a:lnTo>
                    <a:lnTo>
                      <a:pt x="17" y="29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11" name="Rectangle 2622"/>
              <p:cNvSpPr>
                <a:spLocks noChangeArrowheads="1"/>
              </p:cNvSpPr>
              <p:nvPr/>
            </p:nvSpPr>
            <p:spPr bwMode="auto">
              <a:xfrm>
                <a:off x="1235" y="2391"/>
                <a:ext cx="50" cy="45"/>
              </a:xfrm>
              <a:prstGeom prst="rect">
                <a:avLst/>
              </a:pr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12" name="Freeform 2623"/>
              <p:cNvSpPr>
                <a:spLocks noChangeArrowheads="1"/>
              </p:cNvSpPr>
              <p:nvPr/>
            </p:nvSpPr>
            <p:spPr bwMode="auto">
              <a:xfrm>
                <a:off x="1238" y="2394"/>
                <a:ext cx="54" cy="54"/>
              </a:xfrm>
              <a:custGeom>
                <a:avLst/>
                <a:gdLst>
                  <a:gd name="T0" fmla="*/ 28 w 23"/>
                  <a:gd name="T1" fmla="*/ 54 h 23"/>
                  <a:gd name="T2" fmla="*/ 0 w 23"/>
                  <a:gd name="T3" fmla="*/ 26 h 23"/>
                  <a:gd name="T4" fmla="*/ 28 w 23"/>
                  <a:gd name="T5" fmla="*/ 0 h 23"/>
                  <a:gd name="T6" fmla="*/ 54 w 23"/>
                  <a:gd name="T7" fmla="*/ 28 h 23"/>
                  <a:gd name="T8" fmla="*/ 28 w 23"/>
                  <a:gd name="T9" fmla="*/ 54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23"/>
                  <a:gd name="T17" fmla="*/ 23 w 23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23">
                    <a:moveTo>
                      <a:pt x="12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3" y="5"/>
                      <a:pt x="23" y="12"/>
                    </a:cubicBezTo>
                    <a:cubicBezTo>
                      <a:pt x="23" y="18"/>
                      <a:pt x="18" y="23"/>
                      <a:pt x="12" y="23"/>
                    </a:cubicBezTo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13" name="Freeform 2624"/>
              <p:cNvSpPr>
                <a:spLocks noChangeArrowheads="1"/>
              </p:cNvSpPr>
              <p:nvPr/>
            </p:nvSpPr>
            <p:spPr bwMode="auto">
              <a:xfrm>
                <a:off x="1245" y="2408"/>
                <a:ext cx="35" cy="26"/>
              </a:xfrm>
              <a:custGeom>
                <a:avLst/>
                <a:gdLst>
                  <a:gd name="T0" fmla="*/ 0 w 35"/>
                  <a:gd name="T1" fmla="*/ 0 h 26"/>
                  <a:gd name="T2" fmla="*/ 16 w 35"/>
                  <a:gd name="T3" fmla="*/ 26 h 26"/>
                  <a:gd name="T4" fmla="*/ 35 w 35"/>
                  <a:gd name="T5" fmla="*/ 0 h 26"/>
                  <a:gd name="T6" fmla="*/ 0 w 35"/>
                  <a:gd name="T7" fmla="*/ 0 h 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5"/>
                  <a:gd name="T13" fmla="*/ 0 h 26"/>
                  <a:gd name="T14" fmla="*/ 35 w 35"/>
                  <a:gd name="T15" fmla="*/ 26 h 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5" h="26">
                    <a:moveTo>
                      <a:pt x="0" y="0"/>
                    </a:moveTo>
                    <a:lnTo>
                      <a:pt x="16" y="26"/>
                    </a:lnTo>
                    <a:lnTo>
                      <a:pt x="3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D1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14" name="Freeform 2625"/>
              <p:cNvSpPr>
                <a:spLocks noChangeArrowheads="1"/>
              </p:cNvSpPr>
              <p:nvPr/>
            </p:nvSpPr>
            <p:spPr bwMode="auto">
              <a:xfrm>
                <a:off x="1245" y="2408"/>
                <a:ext cx="35" cy="26"/>
              </a:xfrm>
              <a:custGeom>
                <a:avLst/>
                <a:gdLst>
                  <a:gd name="T0" fmla="*/ 0 w 35"/>
                  <a:gd name="T1" fmla="*/ 0 h 26"/>
                  <a:gd name="T2" fmla="*/ 16 w 35"/>
                  <a:gd name="T3" fmla="*/ 26 h 26"/>
                  <a:gd name="T4" fmla="*/ 35 w 35"/>
                  <a:gd name="T5" fmla="*/ 0 h 26"/>
                  <a:gd name="T6" fmla="*/ 0 w 35"/>
                  <a:gd name="T7" fmla="*/ 0 h 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5"/>
                  <a:gd name="T13" fmla="*/ 0 h 26"/>
                  <a:gd name="T14" fmla="*/ 35 w 35"/>
                  <a:gd name="T15" fmla="*/ 26 h 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5" h="26">
                    <a:moveTo>
                      <a:pt x="0" y="0"/>
                    </a:moveTo>
                    <a:lnTo>
                      <a:pt x="16" y="26"/>
                    </a:lnTo>
                    <a:lnTo>
                      <a:pt x="35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15" name="Freeform 2626"/>
              <p:cNvSpPr>
                <a:spLocks noChangeArrowheads="1"/>
              </p:cNvSpPr>
              <p:nvPr/>
            </p:nvSpPr>
            <p:spPr bwMode="auto">
              <a:xfrm>
                <a:off x="1247" y="2410"/>
                <a:ext cx="35" cy="29"/>
              </a:xfrm>
              <a:custGeom>
                <a:avLst/>
                <a:gdLst>
                  <a:gd name="T0" fmla="*/ 35 w 35"/>
                  <a:gd name="T1" fmla="*/ 0 h 29"/>
                  <a:gd name="T2" fmla="*/ 19 w 35"/>
                  <a:gd name="T3" fmla="*/ 29 h 29"/>
                  <a:gd name="T4" fmla="*/ 0 w 35"/>
                  <a:gd name="T5" fmla="*/ 0 h 29"/>
                  <a:gd name="T6" fmla="*/ 35 w 35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5"/>
                  <a:gd name="T13" fmla="*/ 0 h 29"/>
                  <a:gd name="T14" fmla="*/ 35 w 35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5" h="29">
                    <a:moveTo>
                      <a:pt x="35" y="0"/>
                    </a:moveTo>
                    <a:lnTo>
                      <a:pt x="19" y="29"/>
                    </a:lnTo>
                    <a:lnTo>
                      <a:pt x="0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16" name="Freeform 2627"/>
              <p:cNvSpPr>
                <a:spLocks noChangeArrowheads="1"/>
              </p:cNvSpPr>
              <p:nvPr/>
            </p:nvSpPr>
            <p:spPr bwMode="auto">
              <a:xfrm>
                <a:off x="1143" y="614"/>
                <a:ext cx="73" cy="31"/>
              </a:xfrm>
              <a:custGeom>
                <a:avLst/>
                <a:gdLst>
                  <a:gd name="T0" fmla="*/ 5 w 73"/>
                  <a:gd name="T1" fmla="*/ 31 h 31"/>
                  <a:gd name="T2" fmla="*/ 0 w 73"/>
                  <a:gd name="T3" fmla="*/ 12 h 31"/>
                  <a:gd name="T4" fmla="*/ 71 w 73"/>
                  <a:gd name="T5" fmla="*/ 0 h 31"/>
                  <a:gd name="T6" fmla="*/ 73 w 73"/>
                  <a:gd name="T7" fmla="*/ 19 h 31"/>
                  <a:gd name="T8" fmla="*/ 5 w 73"/>
                  <a:gd name="T9" fmla="*/ 31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31"/>
                  <a:gd name="T17" fmla="*/ 73 w 73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31">
                    <a:moveTo>
                      <a:pt x="5" y="31"/>
                    </a:moveTo>
                    <a:lnTo>
                      <a:pt x="0" y="12"/>
                    </a:lnTo>
                    <a:lnTo>
                      <a:pt x="71" y="0"/>
                    </a:lnTo>
                    <a:lnTo>
                      <a:pt x="73" y="19"/>
                    </a:lnTo>
                    <a:lnTo>
                      <a:pt x="5" y="31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17" name="Freeform 2628"/>
              <p:cNvSpPr>
                <a:spLocks noChangeArrowheads="1"/>
              </p:cNvSpPr>
              <p:nvPr/>
            </p:nvSpPr>
            <p:spPr bwMode="auto">
              <a:xfrm>
                <a:off x="1138" y="590"/>
                <a:ext cx="57" cy="29"/>
              </a:xfrm>
              <a:custGeom>
                <a:avLst/>
                <a:gdLst>
                  <a:gd name="T0" fmla="*/ 5 w 57"/>
                  <a:gd name="T1" fmla="*/ 29 h 29"/>
                  <a:gd name="T2" fmla="*/ 0 w 57"/>
                  <a:gd name="T3" fmla="*/ 10 h 29"/>
                  <a:gd name="T4" fmla="*/ 55 w 57"/>
                  <a:gd name="T5" fmla="*/ 0 h 29"/>
                  <a:gd name="T6" fmla="*/ 57 w 57"/>
                  <a:gd name="T7" fmla="*/ 19 h 29"/>
                  <a:gd name="T8" fmla="*/ 5 w 57"/>
                  <a:gd name="T9" fmla="*/ 29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29"/>
                  <a:gd name="T17" fmla="*/ 57 w 57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29">
                    <a:moveTo>
                      <a:pt x="5" y="29"/>
                    </a:moveTo>
                    <a:lnTo>
                      <a:pt x="0" y="10"/>
                    </a:lnTo>
                    <a:lnTo>
                      <a:pt x="55" y="0"/>
                    </a:lnTo>
                    <a:lnTo>
                      <a:pt x="57" y="19"/>
                    </a:lnTo>
                    <a:lnTo>
                      <a:pt x="5" y="29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18" name="Freeform 2629"/>
              <p:cNvSpPr>
                <a:spLocks noChangeArrowheads="1"/>
              </p:cNvSpPr>
              <p:nvPr/>
            </p:nvSpPr>
            <p:spPr bwMode="auto">
              <a:xfrm>
                <a:off x="1133" y="569"/>
                <a:ext cx="41" cy="26"/>
              </a:xfrm>
              <a:custGeom>
                <a:avLst/>
                <a:gdLst>
                  <a:gd name="T0" fmla="*/ 5 w 41"/>
                  <a:gd name="T1" fmla="*/ 26 h 26"/>
                  <a:gd name="T2" fmla="*/ 0 w 41"/>
                  <a:gd name="T3" fmla="*/ 7 h 26"/>
                  <a:gd name="T4" fmla="*/ 36 w 41"/>
                  <a:gd name="T5" fmla="*/ 0 h 26"/>
                  <a:gd name="T6" fmla="*/ 41 w 41"/>
                  <a:gd name="T7" fmla="*/ 19 h 26"/>
                  <a:gd name="T8" fmla="*/ 5 w 41"/>
                  <a:gd name="T9" fmla="*/ 26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26"/>
                  <a:gd name="T17" fmla="*/ 41 w 41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26">
                    <a:moveTo>
                      <a:pt x="5" y="26"/>
                    </a:moveTo>
                    <a:lnTo>
                      <a:pt x="0" y="7"/>
                    </a:lnTo>
                    <a:lnTo>
                      <a:pt x="36" y="0"/>
                    </a:lnTo>
                    <a:lnTo>
                      <a:pt x="41" y="19"/>
                    </a:lnTo>
                    <a:lnTo>
                      <a:pt x="5" y="26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5119" name="Freeform 2630"/>
              <p:cNvSpPr>
                <a:spLocks noChangeArrowheads="1"/>
              </p:cNvSpPr>
              <p:nvPr/>
            </p:nvSpPr>
            <p:spPr bwMode="auto">
              <a:xfrm>
                <a:off x="1188" y="590"/>
                <a:ext cx="7" cy="22"/>
              </a:xfrm>
              <a:custGeom>
                <a:avLst/>
                <a:gdLst>
                  <a:gd name="T0" fmla="*/ 5 w 7"/>
                  <a:gd name="T1" fmla="*/ 0 h 22"/>
                  <a:gd name="T2" fmla="*/ 0 w 7"/>
                  <a:gd name="T3" fmla="*/ 3 h 22"/>
                  <a:gd name="T4" fmla="*/ 2 w 7"/>
                  <a:gd name="T5" fmla="*/ 22 h 22"/>
                  <a:gd name="T6" fmla="*/ 7 w 7"/>
                  <a:gd name="T7" fmla="*/ 19 h 22"/>
                  <a:gd name="T8" fmla="*/ 5 w 7"/>
                  <a:gd name="T9" fmla="*/ 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22"/>
                  <a:gd name="T17" fmla="*/ 7 w 7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22">
                    <a:moveTo>
                      <a:pt x="5" y="0"/>
                    </a:moveTo>
                    <a:lnTo>
                      <a:pt x="0" y="3"/>
                    </a:lnTo>
                    <a:lnTo>
                      <a:pt x="2" y="22"/>
                    </a:lnTo>
                    <a:lnTo>
                      <a:pt x="7" y="1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4374" name="Group 2832"/>
            <p:cNvGrpSpPr>
              <a:grpSpLocks/>
            </p:cNvGrpSpPr>
            <p:nvPr/>
          </p:nvGrpSpPr>
          <p:grpSpPr bwMode="auto">
            <a:xfrm>
              <a:off x="352" y="922"/>
              <a:ext cx="2850" cy="2049"/>
              <a:chOff x="0" y="0"/>
              <a:chExt cx="2850" cy="2049"/>
            </a:xfrm>
          </p:grpSpPr>
          <p:sp>
            <p:nvSpPr>
              <p:cNvPr id="14720" name="Freeform 2632"/>
              <p:cNvSpPr>
                <a:spLocks noChangeArrowheads="1"/>
              </p:cNvSpPr>
              <p:nvPr/>
            </p:nvSpPr>
            <p:spPr bwMode="auto">
              <a:xfrm>
                <a:off x="1371" y="573"/>
                <a:ext cx="7" cy="19"/>
              </a:xfrm>
              <a:custGeom>
                <a:avLst/>
                <a:gdLst>
                  <a:gd name="T0" fmla="*/ 2 w 7"/>
                  <a:gd name="T1" fmla="*/ 0 h 19"/>
                  <a:gd name="T2" fmla="*/ 0 w 7"/>
                  <a:gd name="T3" fmla="*/ 0 h 19"/>
                  <a:gd name="T4" fmla="*/ 2 w 7"/>
                  <a:gd name="T5" fmla="*/ 19 h 19"/>
                  <a:gd name="T6" fmla="*/ 7 w 7"/>
                  <a:gd name="T7" fmla="*/ 19 h 19"/>
                  <a:gd name="T8" fmla="*/ 2 w 7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19"/>
                  <a:gd name="T17" fmla="*/ 7 w 7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19">
                    <a:moveTo>
                      <a:pt x="2" y="0"/>
                    </a:moveTo>
                    <a:lnTo>
                      <a:pt x="0" y="0"/>
                    </a:lnTo>
                    <a:lnTo>
                      <a:pt x="2" y="19"/>
                    </a:lnTo>
                    <a:lnTo>
                      <a:pt x="7" y="1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21" name="Freeform 2633"/>
              <p:cNvSpPr>
                <a:spLocks noChangeArrowheads="1"/>
              </p:cNvSpPr>
              <p:nvPr/>
            </p:nvSpPr>
            <p:spPr bwMode="auto">
              <a:xfrm>
                <a:off x="1413" y="618"/>
                <a:ext cx="7" cy="19"/>
              </a:xfrm>
              <a:custGeom>
                <a:avLst/>
                <a:gdLst>
                  <a:gd name="T0" fmla="*/ 5 w 7"/>
                  <a:gd name="T1" fmla="*/ 0 h 19"/>
                  <a:gd name="T2" fmla="*/ 0 w 7"/>
                  <a:gd name="T3" fmla="*/ 0 h 19"/>
                  <a:gd name="T4" fmla="*/ 5 w 7"/>
                  <a:gd name="T5" fmla="*/ 19 h 19"/>
                  <a:gd name="T6" fmla="*/ 7 w 7"/>
                  <a:gd name="T7" fmla="*/ 19 h 19"/>
                  <a:gd name="T8" fmla="*/ 5 w 7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19"/>
                  <a:gd name="T17" fmla="*/ 7 w 7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19">
                    <a:moveTo>
                      <a:pt x="5" y="0"/>
                    </a:moveTo>
                    <a:lnTo>
                      <a:pt x="0" y="0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22" name="Freeform 2634"/>
              <p:cNvSpPr>
                <a:spLocks noChangeArrowheads="1"/>
              </p:cNvSpPr>
              <p:nvPr/>
            </p:nvSpPr>
            <p:spPr bwMode="auto">
              <a:xfrm>
                <a:off x="774" y="834"/>
                <a:ext cx="76" cy="68"/>
              </a:xfrm>
              <a:custGeom>
                <a:avLst/>
                <a:gdLst>
                  <a:gd name="T0" fmla="*/ 21 w 76"/>
                  <a:gd name="T1" fmla="*/ 68 h 68"/>
                  <a:gd name="T2" fmla="*/ 0 w 76"/>
                  <a:gd name="T3" fmla="*/ 38 h 68"/>
                  <a:gd name="T4" fmla="*/ 52 w 76"/>
                  <a:gd name="T5" fmla="*/ 0 h 68"/>
                  <a:gd name="T6" fmla="*/ 76 w 76"/>
                  <a:gd name="T7" fmla="*/ 33 h 68"/>
                  <a:gd name="T8" fmla="*/ 21 w 76"/>
                  <a:gd name="T9" fmla="*/ 68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"/>
                  <a:gd name="T16" fmla="*/ 0 h 68"/>
                  <a:gd name="T17" fmla="*/ 76 w 76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" h="68">
                    <a:moveTo>
                      <a:pt x="21" y="68"/>
                    </a:moveTo>
                    <a:lnTo>
                      <a:pt x="0" y="38"/>
                    </a:lnTo>
                    <a:lnTo>
                      <a:pt x="52" y="0"/>
                    </a:lnTo>
                    <a:lnTo>
                      <a:pt x="76" y="33"/>
                    </a:lnTo>
                    <a:lnTo>
                      <a:pt x="21" y="68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23" name="Freeform 2635"/>
              <p:cNvSpPr>
                <a:spLocks noChangeArrowheads="1"/>
              </p:cNvSpPr>
              <p:nvPr/>
            </p:nvSpPr>
            <p:spPr bwMode="auto">
              <a:xfrm>
                <a:off x="776" y="883"/>
                <a:ext cx="10" cy="10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8 h 10"/>
                  <a:gd name="T8" fmla="*/ 5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10"/>
                  <a:gd name="T17" fmla="*/ 10 w 10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10">
                    <a:moveTo>
                      <a:pt x="5" y="10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10" y="8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24" name="Freeform 2636"/>
              <p:cNvSpPr>
                <a:spLocks noEditPoints="1" noChangeArrowheads="1"/>
              </p:cNvSpPr>
              <p:nvPr/>
            </p:nvSpPr>
            <p:spPr bwMode="auto">
              <a:xfrm>
                <a:off x="767" y="831"/>
                <a:ext cx="85" cy="79"/>
              </a:xfrm>
              <a:custGeom>
                <a:avLst/>
                <a:gdLst>
                  <a:gd name="T0" fmla="*/ 83 w 36"/>
                  <a:gd name="T1" fmla="*/ 29 h 33"/>
                  <a:gd name="T2" fmla="*/ 80 w 36"/>
                  <a:gd name="T3" fmla="*/ 26 h 33"/>
                  <a:gd name="T4" fmla="*/ 80 w 36"/>
                  <a:gd name="T5" fmla="*/ 24 h 33"/>
                  <a:gd name="T6" fmla="*/ 78 w 36"/>
                  <a:gd name="T7" fmla="*/ 19 h 33"/>
                  <a:gd name="T8" fmla="*/ 76 w 36"/>
                  <a:gd name="T9" fmla="*/ 19 h 33"/>
                  <a:gd name="T10" fmla="*/ 66 w 36"/>
                  <a:gd name="T11" fmla="*/ 5 h 33"/>
                  <a:gd name="T12" fmla="*/ 54 w 36"/>
                  <a:gd name="T13" fmla="*/ 2 h 33"/>
                  <a:gd name="T14" fmla="*/ 5 w 36"/>
                  <a:gd name="T15" fmla="*/ 38 h 33"/>
                  <a:gd name="T16" fmla="*/ 2 w 36"/>
                  <a:gd name="T17" fmla="*/ 50 h 33"/>
                  <a:gd name="T18" fmla="*/ 19 w 36"/>
                  <a:gd name="T19" fmla="*/ 74 h 33"/>
                  <a:gd name="T20" fmla="*/ 31 w 36"/>
                  <a:gd name="T21" fmla="*/ 74 h 33"/>
                  <a:gd name="T22" fmla="*/ 80 w 36"/>
                  <a:gd name="T23" fmla="*/ 41 h 33"/>
                  <a:gd name="T24" fmla="*/ 83 w 36"/>
                  <a:gd name="T25" fmla="*/ 29 h 33"/>
                  <a:gd name="T26" fmla="*/ 14 w 36"/>
                  <a:gd name="T27" fmla="*/ 62 h 33"/>
                  <a:gd name="T28" fmla="*/ 12 w 36"/>
                  <a:gd name="T29" fmla="*/ 57 h 33"/>
                  <a:gd name="T30" fmla="*/ 14 w 36"/>
                  <a:gd name="T31" fmla="*/ 55 h 33"/>
                  <a:gd name="T32" fmla="*/ 17 w 36"/>
                  <a:gd name="T33" fmla="*/ 60 h 33"/>
                  <a:gd name="T34" fmla="*/ 14 w 36"/>
                  <a:gd name="T35" fmla="*/ 62 h 33"/>
                  <a:gd name="T36" fmla="*/ 28 w 36"/>
                  <a:gd name="T37" fmla="*/ 72 h 33"/>
                  <a:gd name="T38" fmla="*/ 9 w 36"/>
                  <a:gd name="T39" fmla="*/ 41 h 33"/>
                  <a:gd name="T40" fmla="*/ 59 w 36"/>
                  <a:gd name="T41" fmla="*/ 5 h 33"/>
                  <a:gd name="T42" fmla="*/ 80 w 36"/>
                  <a:gd name="T43" fmla="*/ 36 h 33"/>
                  <a:gd name="T44" fmla="*/ 28 w 36"/>
                  <a:gd name="T45" fmla="*/ 72 h 3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6"/>
                  <a:gd name="T70" fmla="*/ 0 h 33"/>
                  <a:gd name="T71" fmla="*/ 36 w 36"/>
                  <a:gd name="T72" fmla="*/ 33 h 33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6" h="33">
                    <a:moveTo>
                      <a:pt x="35" y="12"/>
                    </a:move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0"/>
                      <a:pt x="25" y="0"/>
                      <a:pt x="23" y="1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7"/>
                      <a:pt x="0" y="19"/>
                      <a:pt x="1" y="2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9" y="32"/>
                      <a:pt x="11" y="33"/>
                      <a:pt x="13" y="31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6" y="16"/>
                      <a:pt x="36" y="13"/>
                      <a:pt x="35" y="12"/>
                    </a:cubicBezTo>
                    <a:close/>
                    <a:moveTo>
                      <a:pt x="6" y="26"/>
                    </a:moveTo>
                    <a:cubicBezTo>
                      <a:pt x="5" y="24"/>
                      <a:pt x="5" y="24"/>
                      <a:pt x="5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5"/>
                      <a:pt x="7" y="25"/>
                      <a:pt x="7" y="25"/>
                    </a:cubicBezTo>
                    <a:lnTo>
                      <a:pt x="6" y="26"/>
                    </a:lnTo>
                    <a:close/>
                    <a:moveTo>
                      <a:pt x="12" y="30"/>
                    </a:moveTo>
                    <a:cubicBezTo>
                      <a:pt x="4" y="17"/>
                      <a:pt x="4" y="17"/>
                      <a:pt x="4" y="17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34" y="15"/>
                      <a:pt x="34" y="15"/>
                      <a:pt x="34" y="15"/>
                    </a:cubicBezTo>
                    <a:lnTo>
                      <a:pt x="12" y="3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25" name="Freeform 2637"/>
              <p:cNvSpPr>
                <a:spLocks noChangeArrowheads="1"/>
              </p:cNvSpPr>
              <p:nvPr/>
            </p:nvSpPr>
            <p:spPr bwMode="auto">
              <a:xfrm>
                <a:off x="1198" y="694"/>
                <a:ext cx="12" cy="14"/>
              </a:xfrm>
              <a:custGeom>
                <a:avLst/>
                <a:gdLst>
                  <a:gd name="T0" fmla="*/ 2 w 12"/>
                  <a:gd name="T1" fmla="*/ 14 h 14"/>
                  <a:gd name="T2" fmla="*/ 0 w 12"/>
                  <a:gd name="T3" fmla="*/ 2 h 14"/>
                  <a:gd name="T4" fmla="*/ 7 w 12"/>
                  <a:gd name="T5" fmla="*/ 0 h 14"/>
                  <a:gd name="T6" fmla="*/ 12 w 12"/>
                  <a:gd name="T7" fmla="*/ 12 h 14"/>
                  <a:gd name="T8" fmla="*/ 2 w 12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4"/>
                  <a:gd name="T17" fmla="*/ 12 w 12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4">
                    <a:moveTo>
                      <a:pt x="2" y="14"/>
                    </a:moveTo>
                    <a:lnTo>
                      <a:pt x="0" y="2"/>
                    </a:lnTo>
                    <a:lnTo>
                      <a:pt x="7" y="0"/>
                    </a:lnTo>
                    <a:lnTo>
                      <a:pt x="12" y="12"/>
                    </a:lnTo>
                    <a:lnTo>
                      <a:pt x="2" y="14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26" name="Freeform 2638"/>
              <p:cNvSpPr>
                <a:spLocks noChangeArrowheads="1"/>
              </p:cNvSpPr>
              <p:nvPr/>
            </p:nvSpPr>
            <p:spPr bwMode="auto">
              <a:xfrm>
                <a:off x="1202" y="708"/>
                <a:ext cx="12" cy="14"/>
              </a:xfrm>
              <a:custGeom>
                <a:avLst/>
                <a:gdLst>
                  <a:gd name="T0" fmla="*/ 3 w 12"/>
                  <a:gd name="T1" fmla="*/ 14 h 14"/>
                  <a:gd name="T2" fmla="*/ 0 w 12"/>
                  <a:gd name="T3" fmla="*/ 2 h 14"/>
                  <a:gd name="T4" fmla="*/ 8 w 12"/>
                  <a:gd name="T5" fmla="*/ 0 h 14"/>
                  <a:gd name="T6" fmla="*/ 12 w 12"/>
                  <a:gd name="T7" fmla="*/ 12 h 14"/>
                  <a:gd name="T8" fmla="*/ 3 w 12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4"/>
                  <a:gd name="T17" fmla="*/ 12 w 12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4">
                    <a:moveTo>
                      <a:pt x="3" y="14"/>
                    </a:moveTo>
                    <a:lnTo>
                      <a:pt x="0" y="2"/>
                    </a:lnTo>
                    <a:lnTo>
                      <a:pt x="8" y="0"/>
                    </a:lnTo>
                    <a:lnTo>
                      <a:pt x="12" y="12"/>
                    </a:lnTo>
                    <a:lnTo>
                      <a:pt x="3" y="14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27" name="Freeform 2639"/>
              <p:cNvSpPr>
                <a:spLocks noChangeArrowheads="1"/>
              </p:cNvSpPr>
              <p:nvPr/>
            </p:nvSpPr>
            <p:spPr bwMode="auto">
              <a:xfrm>
                <a:off x="1205" y="722"/>
                <a:ext cx="12" cy="15"/>
              </a:xfrm>
              <a:custGeom>
                <a:avLst/>
                <a:gdLst>
                  <a:gd name="T0" fmla="*/ 5 w 12"/>
                  <a:gd name="T1" fmla="*/ 15 h 15"/>
                  <a:gd name="T2" fmla="*/ 0 w 12"/>
                  <a:gd name="T3" fmla="*/ 3 h 15"/>
                  <a:gd name="T4" fmla="*/ 9 w 12"/>
                  <a:gd name="T5" fmla="*/ 0 h 15"/>
                  <a:gd name="T6" fmla="*/ 12 w 12"/>
                  <a:gd name="T7" fmla="*/ 12 h 15"/>
                  <a:gd name="T8" fmla="*/ 5 w 12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5"/>
                  <a:gd name="T17" fmla="*/ 12 w 12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5">
                    <a:moveTo>
                      <a:pt x="5" y="15"/>
                    </a:moveTo>
                    <a:lnTo>
                      <a:pt x="0" y="3"/>
                    </a:lnTo>
                    <a:lnTo>
                      <a:pt x="9" y="0"/>
                    </a:lnTo>
                    <a:lnTo>
                      <a:pt x="12" y="12"/>
                    </a:lnTo>
                    <a:lnTo>
                      <a:pt x="5" y="15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28" name="Freeform 2640"/>
              <p:cNvSpPr>
                <a:spLocks noChangeArrowheads="1"/>
              </p:cNvSpPr>
              <p:nvPr/>
            </p:nvSpPr>
            <p:spPr bwMode="auto">
              <a:xfrm>
                <a:off x="1186" y="696"/>
                <a:ext cx="12" cy="14"/>
              </a:xfrm>
              <a:custGeom>
                <a:avLst/>
                <a:gdLst>
                  <a:gd name="T0" fmla="*/ 5 w 12"/>
                  <a:gd name="T1" fmla="*/ 14 h 14"/>
                  <a:gd name="T2" fmla="*/ 0 w 12"/>
                  <a:gd name="T3" fmla="*/ 3 h 14"/>
                  <a:gd name="T4" fmla="*/ 9 w 12"/>
                  <a:gd name="T5" fmla="*/ 0 h 14"/>
                  <a:gd name="T6" fmla="*/ 12 w 12"/>
                  <a:gd name="T7" fmla="*/ 12 h 14"/>
                  <a:gd name="T8" fmla="*/ 5 w 12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4"/>
                  <a:gd name="T17" fmla="*/ 12 w 12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4">
                    <a:moveTo>
                      <a:pt x="5" y="14"/>
                    </a:moveTo>
                    <a:lnTo>
                      <a:pt x="0" y="3"/>
                    </a:lnTo>
                    <a:lnTo>
                      <a:pt x="9" y="0"/>
                    </a:lnTo>
                    <a:lnTo>
                      <a:pt x="12" y="12"/>
                    </a:lnTo>
                    <a:lnTo>
                      <a:pt x="5" y="14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29" name="Freeform 2641"/>
              <p:cNvSpPr>
                <a:spLocks noChangeArrowheads="1"/>
              </p:cNvSpPr>
              <p:nvPr/>
            </p:nvSpPr>
            <p:spPr bwMode="auto">
              <a:xfrm>
                <a:off x="1191" y="710"/>
                <a:ext cx="11" cy="15"/>
              </a:xfrm>
              <a:custGeom>
                <a:avLst/>
                <a:gdLst>
                  <a:gd name="T0" fmla="*/ 2 w 11"/>
                  <a:gd name="T1" fmla="*/ 15 h 15"/>
                  <a:gd name="T2" fmla="*/ 0 w 11"/>
                  <a:gd name="T3" fmla="*/ 3 h 15"/>
                  <a:gd name="T4" fmla="*/ 9 w 11"/>
                  <a:gd name="T5" fmla="*/ 0 h 15"/>
                  <a:gd name="T6" fmla="*/ 11 w 11"/>
                  <a:gd name="T7" fmla="*/ 12 h 15"/>
                  <a:gd name="T8" fmla="*/ 2 w 11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15"/>
                  <a:gd name="T17" fmla="*/ 11 w 11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15">
                    <a:moveTo>
                      <a:pt x="2" y="15"/>
                    </a:moveTo>
                    <a:lnTo>
                      <a:pt x="0" y="3"/>
                    </a:lnTo>
                    <a:lnTo>
                      <a:pt x="9" y="0"/>
                    </a:lnTo>
                    <a:lnTo>
                      <a:pt x="11" y="12"/>
                    </a:ln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30" name="Freeform 2642"/>
              <p:cNvSpPr>
                <a:spLocks noChangeArrowheads="1"/>
              </p:cNvSpPr>
              <p:nvPr/>
            </p:nvSpPr>
            <p:spPr bwMode="auto">
              <a:xfrm>
                <a:off x="1195" y="725"/>
                <a:ext cx="12" cy="14"/>
              </a:xfrm>
              <a:custGeom>
                <a:avLst/>
                <a:gdLst>
                  <a:gd name="T0" fmla="*/ 3 w 12"/>
                  <a:gd name="T1" fmla="*/ 14 h 14"/>
                  <a:gd name="T2" fmla="*/ 0 w 12"/>
                  <a:gd name="T3" fmla="*/ 2 h 14"/>
                  <a:gd name="T4" fmla="*/ 7 w 12"/>
                  <a:gd name="T5" fmla="*/ 0 h 14"/>
                  <a:gd name="T6" fmla="*/ 12 w 12"/>
                  <a:gd name="T7" fmla="*/ 12 h 14"/>
                  <a:gd name="T8" fmla="*/ 3 w 12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4"/>
                  <a:gd name="T17" fmla="*/ 12 w 12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4">
                    <a:moveTo>
                      <a:pt x="3" y="14"/>
                    </a:moveTo>
                    <a:lnTo>
                      <a:pt x="0" y="2"/>
                    </a:lnTo>
                    <a:lnTo>
                      <a:pt x="7" y="0"/>
                    </a:lnTo>
                    <a:lnTo>
                      <a:pt x="12" y="12"/>
                    </a:lnTo>
                    <a:lnTo>
                      <a:pt x="3" y="14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31" name="Freeform 2643"/>
              <p:cNvSpPr>
                <a:spLocks noChangeArrowheads="1"/>
              </p:cNvSpPr>
              <p:nvPr/>
            </p:nvSpPr>
            <p:spPr bwMode="auto">
              <a:xfrm>
                <a:off x="1176" y="699"/>
                <a:ext cx="12" cy="14"/>
              </a:xfrm>
              <a:custGeom>
                <a:avLst/>
                <a:gdLst>
                  <a:gd name="T0" fmla="*/ 3 w 12"/>
                  <a:gd name="T1" fmla="*/ 14 h 14"/>
                  <a:gd name="T2" fmla="*/ 0 w 12"/>
                  <a:gd name="T3" fmla="*/ 2 h 14"/>
                  <a:gd name="T4" fmla="*/ 10 w 12"/>
                  <a:gd name="T5" fmla="*/ 0 h 14"/>
                  <a:gd name="T6" fmla="*/ 12 w 12"/>
                  <a:gd name="T7" fmla="*/ 11 h 14"/>
                  <a:gd name="T8" fmla="*/ 3 w 12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4"/>
                  <a:gd name="T17" fmla="*/ 12 w 12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4">
                    <a:moveTo>
                      <a:pt x="3" y="14"/>
                    </a:moveTo>
                    <a:lnTo>
                      <a:pt x="0" y="2"/>
                    </a:lnTo>
                    <a:lnTo>
                      <a:pt x="10" y="0"/>
                    </a:lnTo>
                    <a:lnTo>
                      <a:pt x="12" y="11"/>
                    </a:lnTo>
                    <a:lnTo>
                      <a:pt x="3" y="14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32" name="Freeform 2644"/>
              <p:cNvSpPr>
                <a:spLocks noChangeArrowheads="1"/>
              </p:cNvSpPr>
              <p:nvPr/>
            </p:nvSpPr>
            <p:spPr bwMode="auto">
              <a:xfrm>
                <a:off x="1181" y="713"/>
                <a:ext cx="12" cy="14"/>
              </a:xfrm>
              <a:custGeom>
                <a:avLst/>
                <a:gdLst>
                  <a:gd name="T0" fmla="*/ 3 w 12"/>
                  <a:gd name="T1" fmla="*/ 14 h 14"/>
                  <a:gd name="T2" fmla="*/ 0 w 12"/>
                  <a:gd name="T3" fmla="*/ 2 h 14"/>
                  <a:gd name="T4" fmla="*/ 7 w 12"/>
                  <a:gd name="T5" fmla="*/ 0 h 14"/>
                  <a:gd name="T6" fmla="*/ 12 w 12"/>
                  <a:gd name="T7" fmla="*/ 12 h 14"/>
                  <a:gd name="T8" fmla="*/ 3 w 12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4"/>
                  <a:gd name="T17" fmla="*/ 12 w 12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4">
                    <a:moveTo>
                      <a:pt x="3" y="14"/>
                    </a:moveTo>
                    <a:lnTo>
                      <a:pt x="0" y="2"/>
                    </a:lnTo>
                    <a:lnTo>
                      <a:pt x="7" y="0"/>
                    </a:lnTo>
                    <a:lnTo>
                      <a:pt x="12" y="12"/>
                    </a:lnTo>
                    <a:lnTo>
                      <a:pt x="3" y="14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33" name="Freeform 2645"/>
              <p:cNvSpPr>
                <a:spLocks noChangeArrowheads="1"/>
              </p:cNvSpPr>
              <p:nvPr/>
            </p:nvSpPr>
            <p:spPr bwMode="auto">
              <a:xfrm>
                <a:off x="1184" y="729"/>
                <a:ext cx="11" cy="15"/>
              </a:xfrm>
              <a:custGeom>
                <a:avLst/>
                <a:gdLst>
                  <a:gd name="T0" fmla="*/ 4 w 11"/>
                  <a:gd name="T1" fmla="*/ 15 h 15"/>
                  <a:gd name="T2" fmla="*/ 0 w 11"/>
                  <a:gd name="T3" fmla="*/ 3 h 15"/>
                  <a:gd name="T4" fmla="*/ 9 w 11"/>
                  <a:gd name="T5" fmla="*/ 0 h 15"/>
                  <a:gd name="T6" fmla="*/ 11 w 11"/>
                  <a:gd name="T7" fmla="*/ 12 h 15"/>
                  <a:gd name="T8" fmla="*/ 4 w 11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15"/>
                  <a:gd name="T17" fmla="*/ 11 w 11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15">
                    <a:moveTo>
                      <a:pt x="4" y="15"/>
                    </a:moveTo>
                    <a:lnTo>
                      <a:pt x="0" y="3"/>
                    </a:lnTo>
                    <a:lnTo>
                      <a:pt x="9" y="0"/>
                    </a:lnTo>
                    <a:lnTo>
                      <a:pt x="11" y="12"/>
                    </a:lnTo>
                    <a:lnTo>
                      <a:pt x="4" y="15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34" name="Freeform 2646"/>
              <p:cNvSpPr>
                <a:spLocks noChangeArrowheads="1"/>
              </p:cNvSpPr>
              <p:nvPr/>
            </p:nvSpPr>
            <p:spPr bwMode="auto">
              <a:xfrm>
                <a:off x="1165" y="703"/>
                <a:ext cx="11" cy="15"/>
              </a:xfrm>
              <a:custGeom>
                <a:avLst/>
                <a:gdLst>
                  <a:gd name="T0" fmla="*/ 4 w 11"/>
                  <a:gd name="T1" fmla="*/ 15 h 15"/>
                  <a:gd name="T2" fmla="*/ 0 w 11"/>
                  <a:gd name="T3" fmla="*/ 3 h 15"/>
                  <a:gd name="T4" fmla="*/ 9 w 11"/>
                  <a:gd name="T5" fmla="*/ 0 h 15"/>
                  <a:gd name="T6" fmla="*/ 11 w 11"/>
                  <a:gd name="T7" fmla="*/ 12 h 15"/>
                  <a:gd name="T8" fmla="*/ 4 w 11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15"/>
                  <a:gd name="T17" fmla="*/ 11 w 11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15">
                    <a:moveTo>
                      <a:pt x="4" y="15"/>
                    </a:moveTo>
                    <a:lnTo>
                      <a:pt x="0" y="3"/>
                    </a:lnTo>
                    <a:lnTo>
                      <a:pt x="9" y="0"/>
                    </a:lnTo>
                    <a:lnTo>
                      <a:pt x="11" y="12"/>
                    </a:lnTo>
                    <a:lnTo>
                      <a:pt x="4" y="15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35" name="Freeform 2647"/>
              <p:cNvSpPr>
                <a:spLocks noChangeArrowheads="1"/>
              </p:cNvSpPr>
              <p:nvPr/>
            </p:nvSpPr>
            <p:spPr bwMode="auto">
              <a:xfrm>
                <a:off x="1169" y="718"/>
                <a:ext cx="17" cy="28"/>
              </a:xfrm>
              <a:custGeom>
                <a:avLst/>
                <a:gdLst>
                  <a:gd name="T0" fmla="*/ 7 w 17"/>
                  <a:gd name="T1" fmla="*/ 28 h 28"/>
                  <a:gd name="T2" fmla="*/ 0 w 17"/>
                  <a:gd name="T3" fmla="*/ 2 h 28"/>
                  <a:gd name="T4" fmla="*/ 10 w 17"/>
                  <a:gd name="T5" fmla="*/ 0 h 28"/>
                  <a:gd name="T6" fmla="*/ 17 w 17"/>
                  <a:gd name="T7" fmla="*/ 26 h 28"/>
                  <a:gd name="T8" fmla="*/ 7 w 17"/>
                  <a:gd name="T9" fmla="*/ 28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28"/>
                  <a:gd name="T17" fmla="*/ 17 w 17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28">
                    <a:moveTo>
                      <a:pt x="7" y="28"/>
                    </a:moveTo>
                    <a:lnTo>
                      <a:pt x="0" y="2"/>
                    </a:lnTo>
                    <a:lnTo>
                      <a:pt x="10" y="0"/>
                    </a:lnTo>
                    <a:lnTo>
                      <a:pt x="17" y="26"/>
                    </a:lnTo>
                    <a:lnTo>
                      <a:pt x="7" y="28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36" name="Freeform 2648"/>
              <p:cNvSpPr>
                <a:spLocks noChangeArrowheads="1"/>
              </p:cNvSpPr>
              <p:nvPr/>
            </p:nvSpPr>
            <p:spPr bwMode="auto">
              <a:xfrm>
                <a:off x="1131" y="67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37" name="Freeform 2649"/>
              <p:cNvSpPr>
                <a:spLocks noChangeArrowheads="1"/>
              </p:cNvSpPr>
              <p:nvPr/>
            </p:nvSpPr>
            <p:spPr bwMode="auto">
              <a:xfrm>
                <a:off x="1134" y="6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38" name="Freeform 2650"/>
              <p:cNvSpPr>
                <a:spLocks noChangeArrowheads="1"/>
              </p:cNvSpPr>
              <p:nvPr/>
            </p:nvSpPr>
            <p:spPr bwMode="auto">
              <a:xfrm>
                <a:off x="1131" y="670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3 h 3"/>
                  <a:gd name="T12" fmla="*/ 0 w 1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39" name="Freeform 2651"/>
              <p:cNvSpPr>
                <a:spLocks noChangeArrowheads="1"/>
              </p:cNvSpPr>
              <p:nvPr/>
            </p:nvSpPr>
            <p:spPr bwMode="auto">
              <a:xfrm>
                <a:off x="1131" y="668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40" name="Freeform 2652"/>
              <p:cNvSpPr>
                <a:spLocks noChangeArrowheads="1"/>
              </p:cNvSpPr>
              <p:nvPr/>
            </p:nvSpPr>
            <p:spPr bwMode="auto">
              <a:xfrm>
                <a:off x="1131" y="675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3 w 3"/>
                  <a:gd name="T7" fmla="*/ 0 h 1"/>
                  <a:gd name="T8" fmla="*/ 0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41" name="Rectangle 2653"/>
              <p:cNvSpPr>
                <a:spLocks noChangeArrowheads="1"/>
              </p:cNvSpPr>
              <p:nvPr/>
            </p:nvSpPr>
            <p:spPr bwMode="auto">
              <a:xfrm>
                <a:off x="1129" y="675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42" name="Freeform 2654"/>
              <p:cNvSpPr>
                <a:spLocks noChangeArrowheads="1"/>
              </p:cNvSpPr>
              <p:nvPr/>
            </p:nvSpPr>
            <p:spPr bwMode="auto">
              <a:xfrm>
                <a:off x="1129" y="677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43" name="Freeform 2655"/>
              <p:cNvSpPr>
                <a:spLocks noChangeArrowheads="1"/>
              </p:cNvSpPr>
              <p:nvPr/>
            </p:nvSpPr>
            <p:spPr bwMode="auto">
              <a:xfrm>
                <a:off x="1131" y="673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0 h 2"/>
                  <a:gd name="T14" fmla="*/ 0 w 1"/>
                  <a:gd name="T15" fmla="*/ 0 h 2"/>
                  <a:gd name="T16" fmla="*/ 0 w 1"/>
                  <a:gd name="T17" fmla="*/ 0 h 2"/>
                  <a:gd name="T18" fmla="*/ 0 w 1"/>
                  <a:gd name="T19" fmla="*/ 2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"/>
                  <a:gd name="T31" fmla="*/ 0 h 2"/>
                  <a:gd name="T32" fmla="*/ 1 w 1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44" name="Freeform 2656"/>
              <p:cNvSpPr>
                <a:spLocks noChangeArrowheads="1"/>
              </p:cNvSpPr>
              <p:nvPr/>
            </p:nvSpPr>
            <p:spPr bwMode="auto">
              <a:xfrm>
                <a:off x="1134" y="67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45" name="Freeform 2657"/>
              <p:cNvSpPr>
                <a:spLocks noChangeArrowheads="1"/>
              </p:cNvSpPr>
              <p:nvPr/>
            </p:nvSpPr>
            <p:spPr bwMode="auto">
              <a:xfrm>
                <a:off x="1134" y="677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46" name="Rectangle 2658"/>
              <p:cNvSpPr>
                <a:spLocks noChangeArrowheads="1"/>
              </p:cNvSpPr>
              <p:nvPr/>
            </p:nvSpPr>
            <p:spPr bwMode="auto">
              <a:xfrm>
                <a:off x="1134" y="677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47" name="Freeform 2659"/>
              <p:cNvSpPr>
                <a:spLocks noChangeArrowheads="1"/>
              </p:cNvSpPr>
              <p:nvPr/>
            </p:nvSpPr>
            <p:spPr bwMode="auto">
              <a:xfrm>
                <a:off x="1131" y="68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48" name="Freeform 2660"/>
              <p:cNvSpPr>
                <a:spLocks noChangeArrowheads="1"/>
              </p:cNvSpPr>
              <p:nvPr/>
            </p:nvSpPr>
            <p:spPr bwMode="auto">
              <a:xfrm>
                <a:off x="1131" y="67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49" name="Rectangle 2661"/>
              <p:cNvSpPr>
                <a:spLocks noChangeArrowheads="1"/>
              </p:cNvSpPr>
              <p:nvPr/>
            </p:nvSpPr>
            <p:spPr bwMode="auto">
              <a:xfrm>
                <a:off x="1129" y="677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50" name="Freeform 2662"/>
              <p:cNvSpPr>
                <a:spLocks noChangeArrowheads="1"/>
              </p:cNvSpPr>
              <p:nvPr/>
            </p:nvSpPr>
            <p:spPr bwMode="auto">
              <a:xfrm>
                <a:off x="1127" y="677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1"/>
                  <a:gd name="T26" fmla="*/ 2 w 2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51" name="Freeform 2663"/>
              <p:cNvSpPr>
                <a:spLocks noChangeArrowheads="1"/>
              </p:cNvSpPr>
              <p:nvPr/>
            </p:nvSpPr>
            <p:spPr bwMode="auto">
              <a:xfrm>
                <a:off x="1129" y="67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52" name="Freeform 2664"/>
              <p:cNvSpPr>
                <a:spLocks noChangeArrowheads="1"/>
              </p:cNvSpPr>
              <p:nvPr/>
            </p:nvSpPr>
            <p:spPr bwMode="auto">
              <a:xfrm>
                <a:off x="1129" y="67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53" name="Freeform 2665"/>
              <p:cNvSpPr>
                <a:spLocks noChangeArrowheads="1"/>
              </p:cNvSpPr>
              <p:nvPr/>
            </p:nvSpPr>
            <p:spPr bwMode="auto">
              <a:xfrm>
                <a:off x="1131" y="67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54" name="Freeform 2666"/>
              <p:cNvSpPr>
                <a:spLocks noChangeArrowheads="1"/>
              </p:cNvSpPr>
              <p:nvPr/>
            </p:nvSpPr>
            <p:spPr bwMode="auto">
              <a:xfrm>
                <a:off x="1134" y="6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55" name="Freeform 2667"/>
              <p:cNvSpPr>
                <a:spLocks noChangeArrowheads="1"/>
              </p:cNvSpPr>
              <p:nvPr/>
            </p:nvSpPr>
            <p:spPr bwMode="auto">
              <a:xfrm>
                <a:off x="1129" y="6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56" name="Freeform 2668"/>
              <p:cNvSpPr>
                <a:spLocks noChangeArrowheads="1"/>
              </p:cNvSpPr>
              <p:nvPr/>
            </p:nvSpPr>
            <p:spPr bwMode="auto">
              <a:xfrm>
                <a:off x="1129" y="6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57" name="Freeform 2669"/>
              <p:cNvSpPr>
                <a:spLocks noChangeArrowheads="1"/>
              </p:cNvSpPr>
              <p:nvPr/>
            </p:nvSpPr>
            <p:spPr bwMode="auto">
              <a:xfrm>
                <a:off x="1129" y="66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58" name="Freeform 2670"/>
              <p:cNvSpPr>
                <a:spLocks noChangeArrowheads="1"/>
              </p:cNvSpPr>
              <p:nvPr/>
            </p:nvSpPr>
            <p:spPr bwMode="auto">
              <a:xfrm>
                <a:off x="1129" y="66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59" name="Freeform 2671"/>
              <p:cNvSpPr>
                <a:spLocks noChangeArrowheads="1"/>
              </p:cNvSpPr>
              <p:nvPr/>
            </p:nvSpPr>
            <p:spPr bwMode="auto">
              <a:xfrm>
                <a:off x="1129" y="66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60" name="Freeform 2672"/>
              <p:cNvSpPr>
                <a:spLocks noChangeArrowheads="1"/>
              </p:cNvSpPr>
              <p:nvPr/>
            </p:nvSpPr>
            <p:spPr bwMode="auto">
              <a:xfrm>
                <a:off x="1131" y="66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61" name="Freeform 2673"/>
              <p:cNvSpPr>
                <a:spLocks noChangeArrowheads="1"/>
              </p:cNvSpPr>
              <p:nvPr/>
            </p:nvSpPr>
            <p:spPr bwMode="auto">
              <a:xfrm>
                <a:off x="1129" y="66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62" name="Freeform 2674"/>
              <p:cNvSpPr>
                <a:spLocks noChangeArrowheads="1"/>
              </p:cNvSpPr>
              <p:nvPr/>
            </p:nvSpPr>
            <p:spPr bwMode="auto">
              <a:xfrm>
                <a:off x="1131" y="66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63" name="Freeform 2675"/>
              <p:cNvSpPr>
                <a:spLocks noChangeArrowheads="1"/>
              </p:cNvSpPr>
              <p:nvPr/>
            </p:nvSpPr>
            <p:spPr bwMode="auto">
              <a:xfrm>
                <a:off x="1134" y="665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3 h 3"/>
                  <a:gd name="T12" fmla="*/ 0 w 1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64" name="Freeform 2676"/>
              <p:cNvSpPr>
                <a:spLocks noChangeArrowheads="1"/>
              </p:cNvSpPr>
              <p:nvPr/>
            </p:nvSpPr>
            <p:spPr bwMode="auto">
              <a:xfrm>
                <a:off x="1134" y="668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65" name="Freeform 2677"/>
              <p:cNvSpPr>
                <a:spLocks noChangeArrowheads="1"/>
              </p:cNvSpPr>
              <p:nvPr/>
            </p:nvSpPr>
            <p:spPr bwMode="auto">
              <a:xfrm>
                <a:off x="1136" y="6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66" name="Freeform 2678"/>
              <p:cNvSpPr>
                <a:spLocks noChangeArrowheads="1"/>
              </p:cNvSpPr>
              <p:nvPr/>
            </p:nvSpPr>
            <p:spPr bwMode="auto">
              <a:xfrm>
                <a:off x="1136" y="6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67" name="Freeform 2679"/>
              <p:cNvSpPr>
                <a:spLocks noChangeArrowheads="1"/>
              </p:cNvSpPr>
              <p:nvPr/>
            </p:nvSpPr>
            <p:spPr bwMode="auto">
              <a:xfrm>
                <a:off x="1136" y="67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68" name="Rectangle 2680"/>
              <p:cNvSpPr>
                <a:spLocks noChangeArrowheads="1"/>
              </p:cNvSpPr>
              <p:nvPr/>
            </p:nvSpPr>
            <p:spPr bwMode="auto">
              <a:xfrm>
                <a:off x="1134" y="670"/>
                <a:ext cx="2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69" name="Rectangle 2681"/>
              <p:cNvSpPr>
                <a:spLocks noChangeArrowheads="1"/>
              </p:cNvSpPr>
              <p:nvPr/>
            </p:nvSpPr>
            <p:spPr bwMode="auto">
              <a:xfrm>
                <a:off x="1136" y="677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70" name="Freeform 2682"/>
              <p:cNvSpPr>
                <a:spLocks noChangeArrowheads="1"/>
              </p:cNvSpPr>
              <p:nvPr/>
            </p:nvSpPr>
            <p:spPr bwMode="auto">
              <a:xfrm>
                <a:off x="1136" y="680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3 w 3"/>
                  <a:gd name="T15" fmla="*/ 0 h 1"/>
                  <a:gd name="T16" fmla="*/ 3 w 3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1"/>
                  <a:gd name="T29" fmla="*/ 3 w 3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71" name="Rectangle 2683"/>
              <p:cNvSpPr>
                <a:spLocks noChangeArrowheads="1"/>
              </p:cNvSpPr>
              <p:nvPr/>
            </p:nvSpPr>
            <p:spPr bwMode="auto">
              <a:xfrm>
                <a:off x="1136" y="675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72" name="Freeform 2684"/>
              <p:cNvSpPr>
                <a:spLocks noChangeArrowheads="1"/>
              </p:cNvSpPr>
              <p:nvPr/>
            </p:nvSpPr>
            <p:spPr bwMode="auto">
              <a:xfrm>
                <a:off x="1136" y="67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3 w 3"/>
                  <a:gd name="T11" fmla="*/ 0 h 1"/>
                  <a:gd name="T12" fmla="*/ 3 w 3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"/>
                  <a:gd name="T23" fmla="*/ 3 w 3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73" name="Freeform 2685"/>
              <p:cNvSpPr>
                <a:spLocks noChangeArrowheads="1"/>
              </p:cNvSpPr>
              <p:nvPr/>
            </p:nvSpPr>
            <p:spPr bwMode="auto">
              <a:xfrm>
                <a:off x="1134" y="675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74" name="Freeform 2686"/>
              <p:cNvSpPr>
                <a:spLocks noChangeArrowheads="1"/>
              </p:cNvSpPr>
              <p:nvPr/>
            </p:nvSpPr>
            <p:spPr bwMode="auto">
              <a:xfrm>
                <a:off x="1134" y="67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75" name="Freeform 2687"/>
              <p:cNvSpPr>
                <a:spLocks noChangeArrowheads="1"/>
              </p:cNvSpPr>
              <p:nvPr/>
            </p:nvSpPr>
            <p:spPr bwMode="auto">
              <a:xfrm>
                <a:off x="1134" y="682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1"/>
                  <a:gd name="T23" fmla="*/ 2 w 2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76" name="Freeform 2688"/>
              <p:cNvSpPr>
                <a:spLocks noChangeArrowheads="1"/>
              </p:cNvSpPr>
              <p:nvPr/>
            </p:nvSpPr>
            <p:spPr bwMode="auto">
              <a:xfrm>
                <a:off x="1136" y="68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77" name="Freeform 2689"/>
              <p:cNvSpPr>
                <a:spLocks noChangeArrowheads="1"/>
              </p:cNvSpPr>
              <p:nvPr/>
            </p:nvSpPr>
            <p:spPr bwMode="auto">
              <a:xfrm>
                <a:off x="1131" y="682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3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78" name="Freeform 2690"/>
              <p:cNvSpPr>
                <a:spLocks noChangeArrowheads="1"/>
              </p:cNvSpPr>
              <p:nvPr/>
            </p:nvSpPr>
            <p:spPr bwMode="auto">
              <a:xfrm>
                <a:off x="1134" y="68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79" name="Freeform 2691"/>
              <p:cNvSpPr>
                <a:spLocks noChangeArrowheads="1"/>
              </p:cNvSpPr>
              <p:nvPr/>
            </p:nvSpPr>
            <p:spPr bwMode="auto">
              <a:xfrm>
                <a:off x="1136" y="68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80" name="Freeform 2692"/>
              <p:cNvSpPr>
                <a:spLocks noChangeArrowheads="1"/>
              </p:cNvSpPr>
              <p:nvPr/>
            </p:nvSpPr>
            <p:spPr bwMode="auto">
              <a:xfrm>
                <a:off x="1136" y="68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81" name="Freeform 2693"/>
              <p:cNvSpPr>
                <a:spLocks noChangeArrowheads="1"/>
              </p:cNvSpPr>
              <p:nvPr/>
            </p:nvSpPr>
            <p:spPr bwMode="auto">
              <a:xfrm>
                <a:off x="1134" y="682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82" name="Freeform 2694"/>
              <p:cNvSpPr>
                <a:spLocks noChangeArrowheads="1"/>
              </p:cNvSpPr>
              <p:nvPr/>
            </p:nvSpPr>
            <p:spPr bwMode="auto">
              <a:xfrm>
                <a:off x="1131" y="68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83" name="Freeform 2695"/>
              <p:cNvSpPr>
                <a:spLocks noChangeArrowheads="1"/>
              </p:cNvSpPr>
              <p:nvPr/>
            </p:nvSpPr>
            <p:spPr bwMode="auto">
              <a:xfrm>
                <a:off x="1131" y="682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2 h 2"/>
                  <a:gd name="T4" fmla="*/ 0 w 3"/>
                  <a:gd name="T5" fmla="*/ 0 h 2"/>
                  <a:gd name="T6" fmla="*/ 0 w 3"/>
                  <a:gd name="T7" fmla="*/ 2 h 2"/>
                  <a:gd name="T8" fmla="*/ 3 w 3"/>
                  <a:gd name="T9" fmla="*/ 2 h 2"/>
                  <a:gd name="T10" fmla="*/ 3 w 3"/>
                  <a:gd name="T11" fmla="*/ 2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3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84" name="Freeform 2696"/>
              <p:cNvSpPr>
                <a:spLocks noChangeArrowheads="1"/>
              </p:cNvSpPr>
              <p:nvPr/>
            </p:nvSpPr>
            <p:spPr bwMode="auto">
              <a:xfrm>
                <a:off x="1134" y="684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0 h 3"/>
                  <a:gd name="T4" fmla="*/ 0 w 1"/>
                  <a:gd name="T5" fmla="*/ 3 h 3"/>
                  <a:gd name="T6" fmla="*/ 0 w 1"/>
                  <a:gd name="T7" fmla="*/ 3 h 3"/>
                  <a:gd name="T8" fmla="*/ 0 w 1"/>
                  <a:gd name="T9" fmla="*/ 3 h 3"/>
                  <a:gd name="T10" fmla="*/ 0 w 1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3"/>
                  <a:gd name="T20" fmla="*/ 1 w 1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85" name="Rectangle 2697"/>
              <p:cNvSpPr>
                <a:spLocks noChangeArrowheads="1"/>
              </p:cNvSpPr>
              <p:nvPr/>
            </p:nvSpPr>
            <p:spPr bwMode="auto">
              <a:xfrm>
                <a:off x="1134" y="684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86" name="Freeform 2698"/>
              <p:cNvSpPr>
                <a:spLocks noChangeArrowheads="1"/>
              </p:cNvSpPr>
              <p:nvPr/>
            </p:nvSpPr>
            <p:spPr bwMode="auto">
              <a:xfrm>
                <a:off x="1134" y="68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87" name="Freeform 2699"/>
              <p:cNvSpPr>
                <a:spLocks noChangeArrowheads="1"/>
              </p:cNvSpPr>
              <p:nvPr/>
            </p:nvSpPr>
            <p:spPr bwMode="auto">
              <a:xfrm>
                <a:off x="1134" y="6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88" name="Freeform 2700"/>
              <p:cNvSpPr>
                <a:spLocks noChangeArrowheads="1"/>
              </p:cNvSpPr>
              <p:nvPr/>
            </p:nvSpPr>
            <p:spPr bwMode="auto">
              <a:xfrm>
                <a:off x="1136" y="6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89" name="Freeform 2701"/>
              <p:cNvSpPr>
                <a:spLocks noChangeArrowheads="1"/>
              </p:cNvSpPr>
              <p:nvPr/>
            </p:nvSpPr>
            <p:spPr bwMode="auto">
              <a:xfrm>
                <a:off x="1136" y="68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90" name="Freeform 2702"/>
              <p:cNvSpPr>
                <a:spLocks noChangeArrowheads="1"/>
              </p:cNvSpPr>
              <p:nvPr/>
            </p:nvSpPr>
            <p:spPr bwMode="auto">
              <a:xfrm>
                <a:off x="1136" y="68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91" name="Freeform 2703"/>
              <p:cNvSpPr>
                <a:spLocks noChangeArrowheads="1"/>
              </p:cNvSpPr>
              <p:nvPr/>
            </p:nvSpPr>
            <p:spPr bwMode="auto">
              <a:xfrm>
                <a:off x="1136" y="68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92" name="Freeform 2704"/>
              <p:cNvSpPr>
                <a:spLocks noChangeArrowheads="1"/>
              </p:cNvSpPr>
              <p:nvPr/>
            </p:nvSpPr>
            <p:spPr bwMode="auto">
              <a:xfrm>
                <a:off x="1136" y="68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93" name="Freeform 2705"/>
              <p:cNvSpPr>
                <a:spLocks noChangeArrowheads="1"/>
              </p:cNvSpPr>
              <p:nvPr/>
            </p:nvSpPr>
            <p:spPr bwMode="auto">
              <a:xfrm>
                <a:off x="1134" y="6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94" name="Freeform 2706"/>
              <p:cNvSpPr>
                <a:spLocks noChangeArrowheads="1"/>
              </p:cNvSpPr>
              <p:nvPr/>
            </p:nvSpPr>
            <p:spPr bwMode="auto">
              <a:xfrm>
                <a:off x="1134" y="68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95" name="Freeform 2707"/>
              <p:cNvSpPr>
                <a:spLocks noChangeArrowheads="1"/>
              </p:cNvSpPr>
              <p:nvPr/>
            </p:nvSpPr>
            <p:spPr bwMode="auto">
              <a:xfrm>
                <a:off x="1131" y="66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96" name="Freeform 2708"/>
              <p:cNvSpPr>
                <a:spLocks noChangeArrowheads="1"/>
              </p:cNvSpPr>
              <p:nvPr/>
            </p:nvSpPr>
            <p:spPr bwMode="auto">
              <a:xfrm>
                <a:off x="1131" y="668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  <a:gd name="T6" fmla="*/ 3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97" name="Freeform 2709"/>
              <p:cNvSpPr>
                <a:spLocks noChangeArrowheads="1"/>
              </p:cNvSpPr>
              <p:nvPr/>
            </p:nvSpPr>
            <p:spPr bwMode="auto">
              <a:xfrm>
                <a:off x="1134" y="66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98" name="Rectangle 2710"/>
              <p:cNvSpPr>
                <a:spLocks noChangeArrowheads="1"/>
              </p:cNvSpPr>
              <p:nvPr/>
            </p:nvSpPr>
            <p:spPr bwMode="auto">
              <a:xfrm>
                <a:off x="1131" y="673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99" name="Rectangle 2711"/>
              <p:cNvSpPr>
                <a:spLocks noChangeArrowheads="1"/>
              </p:cNvSpPr>
              <p:nvPr/>
            </p:nvSpPr>
            <p:spPr bwMode="auto">
              <a:xfrm>
                <a:off x="1134" y="673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00" name="Freeform 2712"/>
              <p:cNvSpPr>
                <a:spLocks noChangeArrowheads="1"/>
              </p:cNvSpPr>
              <p:nvPr/>
            </p:nvSpPr>
            <p:spPr bwMode="auto">
              <a:xfrm>
                <a:off x="1127" y="67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01" name="Freeform 2713"/>
              <p:cNvSpPr>
                <a:spLocks noChangeArrowheads="1"/>
              </p:cNvSpPr>
              <p:nvPr/>
            </p:nvSpPr>
            <p:spPr bwMode="auto">
              <a:xfrm>
                <a:off x="1129" y="673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2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02" name="Freeform 2714"/>
              <p:cNvSpPr>
                <a:spLocks noChangeArrowheads="1"/>
              </p:cNvSpPr>
              <p:nvPr/>
            </p:nvSpPr>
            <p:spPr bwMode="auto">
              <a:xfrm>
                <a:off x="1129" y="66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03" name="Freeform 2715"/>
              <p:cNvSpPr>
                <a:spLocks noChangeArrowheads="1"/>
              </p:cNvSpPr>
              <p:nvPr/>
            </p:nvSpPr>
            <p:spPr bwMode="auto">
              <a:xfrm>
                <a:off x="1129" y="66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04" name="Freeform 2716"/>
              <p:cNvSpPr>
                <a:spLocks noChangeArrowheads="1"/>
              </p:cNvSpPr>
              <p:nvPr/>
            </p:nvSpPr>
            <p:spPr bwMode="auto">
              <a:xfrm>
                <a:off x="1131" y="663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05" name="Freeform 2717"/>
              <p:cNvSpPr>
                <a:spLocks noChangeArrowheads="1"/>
              </p:cNvSpPr>
              <p:nvPr/>
            </p:nvSpPr>
            <p:spPr bwMode="auto">
              <a:xfrm>
                <a:off x="1129" y="663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0 h 2"/>
                  <a:gd name="T14" fmla="*/ 0 w 1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2"/>
                  <a:gd name="T26" fmla="*/ 1 w 1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06" name="Rectangle 2718"/>
              <p:cNvSpPr>
                <a:spLocks noChangeArrowheads="1"/>
              </p:cNvSpPr>
              <p:nvPr/>
            </p:nvSpPr>
            <p:spPr bwMode="auto">
              <a:xfrm>
                <a:off x="1127" y="665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07" name="Freeform 2719"/>
              <p:cNvSpPr>
                <a:spLocks noChangeArrowheads="1"/>
              </p:cNvSpPr>
              <p:nvPr/>
            </p:nvSpPr>
            <p:spPr bwMode="auto">
              <a:xfrm>
                <a:off x="1131" y="68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08" name="Freeform 2720"/>
              <p:cNvSpPr>
                <a:spLocks noChangeArrowheads="1"/>
              </p:cNvSpPr>
              <p:nvPr/>
            </p:nvSpPr>
            <p:spPr bwMode="auto">
              <a:xfrm>
                <a:off x="1134" y="68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09" name="Freeform 2721"/>
              <p:cNvSpPr>
                <a:spLocks noChangeArrowheads="1"/>
              </p:cNvSpPr>
              <p:nvPr/>
            </p:nvSpPr>
            <p:spPr bwMode="auto">
              <a:xfrm>
                <a:off x="1134" y="67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10" name="Freeform 2722"/>
              <p:cNvSpPr>
                <a:spLocks noChangeArrowheads="1"/>
              </p:cNvSpPr>
              <p:nvPr/>
            </p:nvSpPr>
            <p:spPr bwMode="auto">
              <a:xfrm>
                <a:off x="1124" y="67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11" name="Freeform 2723"/>
              <p:cNvSpPr>
                <a:spLocks noChangeArrowheads="1"/>
              </p:cNvSpPr>
              <p:nvPr/>
            </p:nvSpPr>
            <p:spPr bwMode="auto">
              <a:xfrm>
                <a:off x="1124" y="675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12" name="Freeform 2724"/>
              <p:cNvSpPr>
                <a:spLocks noChangeArrowheads="1"/>
              </p:cNvSpPr>
              <p:nvPr/>
            </p:nvSpPr>
            <p:spPr bwMode="auto">
              <a:xfrm>
                <a:off x="1110" y="689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  <a:gd name="T6" fmla="*/ 3 w 3"/>
                  <a:gd name="T7" fmla="*/ 3 h 3"/>
                  <a:gd name="T8" fmla="*/ 3 w 3"/>
                  <a:gd name="T9" fmla="*/ 0 h 3"/>
                  <a:gd name="T10" fmla="*/ 3 w 3"/>
                  <a:gd name="T11" fmla="*/ 0 h 3"/>
                  <a:gd name="T12" fmla="*/ 3 w 3"/>
                  <a:gd name="T13" fmla="*/ 0 h 3"/>
                  <a:gd name="T14" fmla="*/ 3 w 3"/>
                  <a:gd name="T15" fmla="*/ 0 h 3"/>
                  <a:gd name="T16" fmla="*/ 3 w 3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3"/>
                  <a:gd name="T29" fmla="*/ 3 w 3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13" name="Freeform 2725"/>
              <p:cNvSpPr>
                <a:spLocks noChangeArrowheads="1"/>
              </p:cNvSpPr>
              <p:nvPr/>
            </p:nvSpPr>
            <p:spPr bwMode="auto">
              <a:xfrm>
                <a:off x="1108" y="67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2 w 2"/>
                  <a:gd name="T17" fmla="*/ 0 h 1"/>
                  <a:gd name="T18" fmla="*/ 2 w 2"/>
                  <a:gd name="T19" fmla="*/ 0 h 1"/>
                  <a:gd name="T20" fmla="*/ 2 w 2"/>
                  <a:gd name="T21" fmla="*/ 0 h 1"/>
                  <a:gd name="T22" fmla="*/ 2 w 2"/>
                  <a:gd name="T23" fmla="*/ 0 h 1"/>
                  <a:gd name="T24" fmla="*/ 2 w 2"/>
                  <a:gd name="T25" fmla="*/ 0 h 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"/>
                  <a:gd name="T40" fmla="*/ 0 h 1"/>
                  <a:gd name="T41" fmla="*/ 2 w 2"/>
                  <a:gd name="T42" fmla="*/ 1 h 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14" name="Freeform 2726"/>
              <p:cNvSpPr>
                <a:spLocks noChangeArrowheads="1"/>
              </p:cNvSpPr>
              <p:nvPr/>
            </p:nvSpPr>
            <p:spPr bwMode="auto">
              <a:xfrm>
                <a:off x="1122" y="663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  <a:gd name="T14" fmla="*/ 2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2"/>
                  <a:gd name="T26" fmla="*/ 2 w 2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15" name="Freeform 2727"/>
              <p:cNvSpPr>
                <a:spLocks noChangeArrowheads="1"/>
              </p:cNvSpPr>
              <p:nvPr/>
            </p:nvSpPr>
            <p:spPr bwMode="auto">
              <a:xfrm>
                <a:off x="1127" y="692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  <a:gd name="T12" fmla="*/ 2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16" name="Freeform 2728"/>
              <p:cNvSpPr>
                <a:spLocks noChangeArrowheads="1"/>
              </p:cNvSpPr>
              <p:nvPr/>
            </p:nvSpPr>
            <p:spPr bwMode="auto">
              <a:xfrm>
                <a:off x="1122" y="665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3 h 3"/>
                  <a:gd name="T14" fmla="*/ 0 w 1"/>
                  <a:gd name="T15" fmla="*/ 3 h 3"/>
                  <a:gd name="T16" fmla="*/ 0 w 1"/>
                  <a:gd name="T17" fmla="*/ 3 h 3"/>
                  <a:gd name="T18" fmla="*/ 0 w 1"/>
                  <a:gd name="T19" fmla="*/ 3 h 3"/>
                  <a:gd name="T20" fmla="*/ 0 w 1"/>
                  <a:gd name="T21" fmla="*/ 3 h 3"/>
                  <a:gd name="T22" fmla="*/ 0 w 1"/>
                  <a:gd name="T23" fmla="*/ 3 h 3"/>
                  <a:gd name="T24" fmla="*/ 0 w 1"/>
                  <a:gd name="T25" fmla="*/ 3 h 3"/>
                  <a:gd name="T26" fmla="*/ 0 w 1"/>
                  <a:gd name="T27" fmla="*/ 3 h 3"/>
                  <a:gd name="T28" fmla="*/ 0 w 1"/>
                  <a:gd name="T29" fmla="*/ 0 h 3"/>
                  <a:gd name="T30" fmla="*/ 0 w 1"/>
                  <a:gd name="T31" fmla="*/ 0 h 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"/>
                  <a:gd name="T49" fmla="*/ 0 h 3"/>
                  <a:gd name="T50" fmla="*/ 1 w 1"/>
                  <a:gd name="T51" fmla="*/ 3 h 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17" name="Freeform 2729"/>
              <p:cNvSpPr>
                <a:spLocks noChangeArrowheads="1"/>
              </p:cNvSpPr>
              <p:nvPr/>
            </p:nvSpPr>
            <p:spPr bwMode="auto">
              <a:xfrm>
                <a:off x="1124" y="694"/>
                <a:ext cx="3" cy="1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3 w 3"/>
                  <a:gd name="T9" fmla="*/ 0 h 1"/>
                  <a:gd name="T10" fmla="*/ 0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18" name="Freeform 2730"/>
              <p:cNvSpPr>
                <a:spLocks noChangeArrowheads="1"/>
              </p:cNvSpPr>
              <p:nvPr/>
            </p:nvSpPr>
            <p:spPr bwMode="auto">
              <a:xfrm>
                <a:off x="2445" y="74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2 w 2"/>
                  <a:gd name="T7" fmla="*/ 0 h 3"/>
                  <a:gd name="T8" fmla="*/ 0 w 2"/>
                  <a:gd name="T9" fmla="*/ 0 h 3"/>
                  <a:gd name="T10" fmla="*/ 0 w 2"/>
                  <a:gd name="T11" fmla="*/ 3 h 3"/>
                  <a:gd name="T12" fmla="*/ 0 w 2"/>
                  <a:gd name="T13" fmla="*/ 3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3"/>
                  <a:gd name="T23" fmla="*/ 2 w 2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19" name="Freeform 2731"/>
              <p:cNvSpPr>
                <a:spLocks noChangeArrowheads="1"/>
              </p:cNvSpPr>
              <p:nvPr/>
            </p:nvSpPr>
            <p:spPr bwMode="auto">
              <a:xfrm>
                <a:off x="2450" y="74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20" name="Freeform 2732"/>
              <p:cNvSpPr>
                <a:spLocks noChangeArrowheads="1"/>
              </p:cNvSpPr>
              <p:nvPr/>
            </p:nvSpPr>
            <p:spPr bwMode="auto">
              <a:xfrm>
                <a:off x="2443" y="72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2 w 2"/>
                  <a:gd name="T17" fmla="*/ 0 h 1"/>
                  <a:gd name="T18" fmla="*/ 0 w 2"/>
                  <a:gd name="T19" fmla="*/ 0 h 1"/>
                  <a:gd name="T20" fmla="*/ 0 w 2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"/>
                  <a:gd name="T34" fmla="*/ 0 h 1"/>
                  <a:gd name="T35" fmla="*/ 2 w 2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21" name="Freeform 2733"/>
              <p:cNvSpPr>
                <a:spLocks noChangeArrowheads="1"/>
              </p:cNvSpPr>
              <p:nvPr/>
            </p:nvSpPr>
            <p:spPr bwMode="auto">
              <a:xfrm>
                <a:off x="2445" y="725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0 w 2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"/>
                  <a:gd name="T28" fmla="*/ 0 h 1"/>
                  <a:gd name="T29" fmla="*/ 2 w 2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22" name="Freeform 2734"/>
              <p:cNvSpPr>
                <a:spLocks noChangeArrowheads="1"/>
              </p:cNvSpPr>
              <p:nvPr/>
            </p:nvSpPr>
            <p:spPr bwMode="auto">
              <a:xfrm>
                <a:off x="2421" y="74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23" name="Freeform 2735"/>
              <p:cNvSpPr>
                <a:spLocks noChangeArrowheads="1"/>
              </p:cNvSpPr>
              <p:nvPr/>
            </p:nvSpPr>
            <p:spPr bwMode="auto">
              <a:xfrm>
                <a:off x="2424" y="74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"/>
                  <a:gd name="T43" fmla="*/ 0 h 1"/>
                  <a:gd name="T44" fmla="*/ 1 w 1"/>
                  <a:gd name="T45" fmla="*/ 1 h 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24" name="Freeform 2736"/>
              <p:cNvSpPr>
                <a:spLocks noChangeArrowheads="1"/>
              </p:cNvSpPr>
              <p:nvPr/>
            </p:nvSpPr>
            <p:spPr bwMode="auto">
              <a:xfrm>
                <a:off x="2426" y="75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25" name="Freeform 2737"/>
              <p:cNvSpPr>
                <a:spLocks noChangeArrowheads="1"/>
              </p:cNvSpPr>
              <p:nvPr/>
            </p:nvSpPr>
            <p:spPr bwMode="auto">
              <a:xfrm>
                <a:off x="2445" y="73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26" name="Freeform 2738"/>
              <p:cNvSpPr>
                <a:spLocks noChangeArrowheads="1"/>
              </p:cNvSpPr>
              <p:nvPr/>
            </p:nvSpPr>
            <p:spPr bwMode="auto">
              <a:xfrm>
                <a:off x="2438" y="734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  <a:gd name="T8" fmla="*/ 0 w 2"/>
                  <a:gd name="T9" fmla="*/ 0 h 3"/>
                  <a:gd name="T10" fmla="*/ 0 w 2"/>
                  <a:gd name="T11" fmla="*/ 0 h 3"/>
                  <a:gd name="T12" fmla="*/ 0 w 2"/>
                  <a:gd name="T13" fmla="*/ 0 h 3"/>
                  <a:gd name="T14" fmla="*/ 0 w 2"/>
                  <a:gd name="T15" fmla="*/ 3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3"/>
                  <a:gd name="T26" fmla="*/ 2 w 2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27" name="Oval 2739"/>
              <p:cNvSpPr>
                <a:spLocks noChangeArrowheads="1"/>
              </p:cNvSpPr>
              <p:nvPr/>
            </p:nvSpPr>
            <p:spPr bwMode="auto">
              <a:xfrm>
                <a:off x="2443" y="734"/>
                <a:ext cx="1" cy="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28" name="Freeform 2740"/>
              <p:cNvSpPr>
                <a:spLocks noChangeArrowheads="1"/>
              </p:cNvSpPr>
              <p:nvPr/>
            </p:nvSpPr>
            <p:spPr bwMode="auto">
              <a:xfrm>
                <a:off x="1188" y="1071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  <a:gd name="T6" fmla="*/ 3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29" name="Freeform 2741"/>
              <p:cNvSpPr>
                <a:spLocks noChangeArrowheads="1"/>
              </p:cNvSpPr>
              <p:nvPr/>
            </p:nvSpPr>
            <p:spPr bwMode="auto">
              <a:xfrm>
                <a:off x="1181" y="1085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30" name="Freeform 2742"/>
              <p:cNvSpPr>
                <a:spLocks noChangeArrowheads="1"/>
              </p:cNvSpPr>
              <p:nvPr/>
            </p:nvSpPr>
            <p:spPr bwMode="auto">
              <a:xfrm>
                <a:off x="1181" y="1073"/>
                <a:ext cx="5" cy="5"/>
              </a:xfrm>
              <a:custGeom>
                <a:avLst/>
                <a:gdLst>
                  <a:gd name="T0" fmla="*/ 5 w 2"/>
                  <a:gd name="T1" fmla="*/ 5 h 2"/>
                  <a:gd name="T2" fmla="*/ 3 w 2"/>
                  <a:gd name="T3" fmla="*/ 3 h 2"/>
                  <a:gd name="T4" fmla="*/ 0 w 2"/>
                  <a:gd name="T5" fmla="*/ 0 h 2"/>
                  <a:gd name="T6" fmla="*/ 0 w 2"/>
                  <a:gd name="T7" fmla="*/ 0 h 2"/>
                  <a:gd name="T8" fmla="*/ 3 w 2"/>
                  <a:gd name="T9" fmla="*/ 3 h 2"/>
                  <a:gd name="T10" fmla="*/ 3 w 2"/>
                  <a:gd name="T11" fmla="*/ 3 h 2"/>
                  <a:gd name="T12" fmla="*/ 5 w 2"/>
                  <a:gd name="T13" fmla="*/ 5 h 2"/>
                  <a:gd name="T14" fmla="*/ 5 w 2"/>
                  <a:gd name="T15" fmla="*/ 5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2"/>
                  <a:gd name="T26" fmla="*/ 2 w 2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31" name="Freeform 2743"/>
              <p:cNvSpPr>
                <a:spLocks noChangeArrowheads="1"/>
              </p:cNvSpPr>
              <p:nvPr/>
            </p:nvSpPr>
            <p:spPr bwMode="auto">
              <a:xfrm>
                <a:off x="1181" y="1073"/>
                <a:ext cx="7" cy="2"/>
              </a:xfrm>
              <a:custGeom>
                <a:avLst/>
                <a:gdLst>
                  <a:gd name="T0" fmla="*/ 7 w 3"/>
                  <a:gd name="T1" fmla="*/ 0 h 1"/>
                  <a:gd name="T2" fmla="*/ 5 w 3"/>
                  <a:gd name="T3" fmla="*/ 0 h 1"/>
                  <a:gd name="T4" fmla="*/ 2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5 w 3"/>
                  <a:gd name="T11" fmla="*/ 0 h 1"/>
                  <a:gd name="T12" fmla="*/ 7 w 3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"/>
                  <a:gd name="T23" fmla="*/ 3 w 3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">
                    <a:moveTo>
                      <a:pt x="3" y="0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32" name="Freeform 2744"/>
              <p:cNvSpPr>
                <a:spLocks noChangeArrowheads="1"/>
              </p:cNvSpPr>
              <p:nvPr/>
            </p:nvSpPr>
            <p:spPr bwMode="auto">
              <a:xfrm>
                <a:off x="1169" y="10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"/>
                  <a:gd name="T37" fmla="*/ 0 h 1"/>
                  <a:gd name="T38" fmla="*/ 1 w 1"/>
                  <a:gd name="T39" fmla="*/ 1 h 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33" name="Freeform 2745"/>
              <p:cNvSpPr>
                <a:spLocks noChangeArrowheads="1"/>
              </p:cNvSpPr>
              <p:nvPr/>
            </p:nvSpPr>
            <p:spPr bwMode="auto">
              <a:xfrm>
                <a:off x="1662" y="1305"/>
                <a:ext cx="2" cy="3"/>
              </a:xfrm>
              <a:custGeom>
                <a:avLst/>
                <a:gdLst>
                  <a:gd name="T0" fmla="*/ 0 w 1"/>
                  <a:gd name="T1" fmla="*/ 3 h 1"/>
                  <a:gd name="T2" fmla="*/ 2 w 1"/>
                  <a:gd name="T3" fmla="*/ 3 h 1"/>
                  <a:gd name="T4" fmla="*/ 2 w 1"/>
                  <a:gd name="T5" fmla="*/ 0 h 1"/>
                  <a:gd name="T6" fmla="*/ 0 w 1"/>
                  <a:gd name="T7" fmla="*/ 0 h 1"/>
                  <a:gd name="T8" fmla="*/ 0 w 1"/>
                  <a:gd name="T9" fmla="*/ 3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34" name="Freeform 2746"/>
              <p:cNvSpPr>
                <a:spLocks noChangeArrowheads="1"/>
              </p:cNvSpPr>
              <p:nvPr/>
            </p:nvSpPr>
            <p:spPr bwMode="auto">
              <a:xfrm>
                <a:off x="1678" y="1293"/>
                <a:ext cx="3" cy="3"/>
              </a:xfrm>
              <a:custGeom>
                <a:avLst/>
                <a:gdLst>
                  <a:gd name="T0" fmla="*/ 3 w 1"/>
                  <a:gd name="T1" fmla="*/ 3 h 1"/>
                  <a:gd name="T2" fmla="*/ 0 w 1"/>
                  <a:gd name="T3" fmla="*/ 0 h 1"/>
                  <a:gd name="T4" fmla="*/ 3 w 1"/>
                  <a:gd name="T5" fmla="*/ 0 h 1"/>
                  <a:gd name="T6" fmla="*/ 3 w 1"/>
                  <a:gd name="T7" fmla="*/ 3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35" name="Freeform 2747"/>
              <p:cNvSpPr>
                <a:spLocks noChangeArrowheads="1"/>
              </p:cNvSpPr>
              <p:nvPr/>
            </p:nvSpPr>
            <p:spPr bwMode="auto">
              <a:xfrm>
                <a:off x="1385" y="815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0 h 2"/>
                  <a:gd name="T14" fmla="*/ 0 w 1"/>
                  <a:gd name="T15" fmla="*/ 0 h 2"/>
                  <a:gd name="T16" fmla="*/ 0 w 1"/>
                  <a:gd name="T17" fmla="*/ 0 h 2"/>
                  <a:gd name="T18" fmla="*/ 0 w 1"/>
                  <a:gd name="T19" fmla="*/ 0 h 2"/>
                  <a:gd name="T20" fmla="*/ 0 w 1"/>
                  <a:gd name="T21" fmla="*/ 0 h 2"/>
                  <a:gd name="T22" fmla="*/ 0 w 1"/>
                  <a:gd name="T23" fmla="*/ 2 h 2"/>
                  <a:gd name="T24" fmla="*/ 0 w 1"/>
                  <a:gd name="T25" fmla="*/ 0 h 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"/>
                  <a:gd name="T40" fmla="*/ 0 h 2"/>
                  <a:gd name="T41" fmla="*/ 1 w 1"/>
                  <a:gd name="T42" fmla="*/ 2 h 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36" name="Freeform 2748"/>
              <p:cNvSpPr>
                <a:spLocks noChangeArrowheads="1"/>
              </p:cNvSpPr>
              <p:nvPr/>
            </p:nvSpPr>
            <p:spPr bwMode="auto">
              <a:xfrm>
                <a:off x="1387" y="815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2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2"/>
                  <a:gd name="T23" fmla="*/ 1 w 1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37" name="Freeform 2749"/>
              <p:cNvSpPr>
                <a:spLocks noChangeArrowheads="1"/>
              </p:cNvSpPr>
              <p:nvPr/>
            </p:nvSpPr>
            <p:spPr bwMode="auto">
              <a:xfrm>
                <a:off x="1385" y="815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0 h 2"/>
                  <a:gd name="T14" fmla="*/ 0 w 1"/>
                  <a:gd name="T15" fmla="*/ 2 h 2"/>
                  <a:gd name="T16" fmla="*/ 0 w 1"/>
                  <a:gd name="T17" fmla="*/ 2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2"/>
                  <a:gd name="T29" fmla="*/ 1 w 1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38" name="Freeform 2750"/>
              <p:cNvSpPr>
                <a:spLocks noChangeArrowheads="1"/>
              </p:cNvSpPr>
              <p:nvPr/>
            </p:nvSpPr>
            <p:spPr bwMode="auto">
              <a:xfrm>
                <a:off x="1380" y="81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"/>
                  <a:gd name="T55" fmla="*/ 0 h 1"/>
                  <a:gd name="T56" fmla="*/ 1 w 1"/>
                  <a:gd name="T57" fmla="*/ 1 h 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39" name="Freeform 2751"/>
              <p:cNvSpPr>
                <a:spLocks noChangeArrowheads="1"/>
              </p:cNvSpPr>
              <p:nvPr/>
            </p:nvSpPr>
            <p:spPr bwMode="auto">
              <a:xfrm>
                <a:off x="1389" y="81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"/>
                  <a:gd name="T55" fmla="*/ 0 h 1"/>
                  <a:gd name="T56" fmla="*/ 1 w 1"/>
                  <a:gd name="T57" fmla="*/ 1 h 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pic>
            <p:nvPicPr>
              <p:cNvPr id="14840" name="Picture 275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60" y="794"/>
                <a:ext cx="22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</p:pic>
          <p:pic>
            <p:nvPicPr>
              <p:cNvPr id="14841" name="Picture 275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61" y="793"/>
                <a:ext cx="21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</p:pic>
          <p:pic>
            <p:nvPicPr>
              <p:cNvPr id="14842" name="Picture 2754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6" y="794"/>
                <a:ext cx="22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</p:pic>
          <p:pic>
            <p:nvPicPr>
              <p:cNvPr id="14843" name="Picture 2755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8" y="793"/>
                <a:ext cx="22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</p:pic>
          <p:sp>
            <p:nvSpPr>
              <p:cNvPr id="14844" name="Freeform 2756"/>
              <p:cNvSpPr>
                <a:spLocks noChangeArrowheads="1"/>
              </p:cNvSpPr>
              <p:nvPr/>
            </p:nvSpPr>
            <p:spPr bwMode="auto">
              <a:xfrm>
                <a:off x="2144" y="126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45" name="Freeform 2757"/>
              <p:cNvSpPr>
                <a:spLocks noChangeArrowheads="1"/>
              </p:cNvSpPr>
              <p:nvPr/>
            </p:nvSpPr>
            <p:spPr bwMode="auto">
              <a:xfrm>
                <a:off x="2144" y="126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46" name="Freeform 2758"/>
              <p:cNvSpPr>
                <a:spLocks noChangeArrowheads="1"/>
              </p:cNvSpPr>
              <p:nvPr/>
            </p:nvSpPr>
            <p:spPr bwMode="auto">
              <a:xfrm>
                <a:off x="2144" y="126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47" name="Freeform 2759"/>
              <p:cNvSpPr>
                <a:spLocks noChangeArrowheads="1"/>
              </p:cNvSpPr>
              <p:nvPr/>
            </p:nvSpPr>
            <p:spPr bwMode="auto">
              <a:xfrm>
                <a:off x="2121" y="125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48" name="Freeform 2760"/>
              <p:cNvSpPr>
                <a:spLocks noChangeArrowheads="1"/>
              </p:cNvSpPr>
              <p:nvPr/>
            </p:nvSpPr>
            <p:spPr bwMode="auto">
              <a:xfrm>
                <a:off x="2121" y="125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49" name="Freeform 2761"/>
              <p:cNvSpPr>
                <a:spLocks noChangeArrowheads="1"/>
              </p:cNvSpPr>
              <p:nvPr/>
            </p:nvSpPr>
            <p:spPr bwMode="auto">
              <a:xfrm>
                <a:off x="2121" y="125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50" name="Freeform 2762"/>
              <p:cNvSpPr>
                <a:spLocks noChangeArrowheads="1"/>
              </p:cNvSpPr>
              <p:nvPr/>
            </p:nvSpPr>
            <p:spPr bwMode="auto">
              <a:xfrm>
                <a:off x="2142" y="12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1"/>
                  <a:gd name="T35" fmla="*/ 1 w 1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51" name="Freeform 2763"/>
              <p:cNvSpPr>
                <a:spLocks noChangeArrowheads="1"/>
              </p:cNvSpPr>
              <p:nvPr/>
            </p:nvSpPr>
            <p:spPr bwMode="auto">
              <a:xfrm>
                <a:off x="2142" y="12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52" name="Freeform 2764"/>
              <p:cNvSpPr>
                <a:spLocks noChangeArrowheads="1"/>
              </p:cNvSpPr>
              <p:nvPr/>
            </p:nvSpPr>
            <p:spPr bwMode="auto">
              <a:xfrm>
                <a:off x="2142" y="12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53" name="Freeform 2765"/>
              <p:cNvSpPr>
                <a:spLocks noChangeArrowheads="1"/>
              </p:cNvSpPr>
              <p:nvPr/>
            </p:nvSpPr>
            <p:spPr bwMode="auto">
              <a:xfrm>
                <a:off x="2125" y="1272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w 3"/>
                  <a:gd name="T15" fmla="*/ 0 h 1"/>
                  <a:gd name="T16" fmla="*/ 0 w 3"/>
                  <a:gd name="T17" fmla="*/ 0 h 1"/>
                  <a:gd name="T18" fmla="*/ 3 w 3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"/>
                  <a:gd name="T31" fmla="*/ 0 h 1"/>
                  <a:gd name="T32" fmla="*/ 3 w 3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" h="1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54" name="Freeform 2766"/>
              <p:cNvSpPr>
                <a:spLocks noChangeArrowheads="1"/>
              </p:cNvSpPr>
              <p:nvPr/>
            </p:nvSpPr>
            <p:spPr bwMode="auto">
              <a:xfrm>
                <a:off x="2125" y="127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1"/>
                  <a:gd name="T23" fmla="*/ 1 w 1"/>
                  <a:gd name="T24" fmla="*/ 1 h 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55" name="Freeform 2767"/>
              <p:cNvSpPr>
                <a:spLocks noChangeArrowheads="1"/>
              </p:cNvSpPr>
              <p:nvPr/>
            </p:nvSpPr>
            <p:spPr bwMode="auto">
              <a:xfrm>
                <a:off x="2125" y="127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pic>
            <p:nvPicPr>
              <p:cNvPr id="14856" name="Picture 2768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19" y="1226"/>
                <a:ext cx="21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</p:pic>
          <p:pic>
            <p:nvPicPr>
              <p:cNvPr id="14857" name="Picture 2769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19" y="1225"/>
                <a:ext cx="22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</p:pic>
          <p:pic>
            <p:nvPicPr>
              <p:cNvPr id="14858" name="Picture 2770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14" y="1227"/>
                <a:ext cx="22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</p:pic>
          <p:pic>
            <p:nvPicPr>
              <p:cNvPr id="14859" name="Picture 2771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15" y="1226"/>
                <a:ext cx="21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</p:pic>
          <p:sp>
            <p:nvSpPr>
              <p:cNvPr id="14860" name="Freeform 2772"/>
              <p:cNvSpPr>
                <a:spLocks noChangeArrowheads="1"/>
              </p:cNvSpPr>
              <p:nvPr/>
            </p:nvSpPr>
            <p:spPr bwMode="auto">
              <a:xfrm>
                <a:off x="2213" y="196"/>
                <a:ext cx="2" cy="5"/>
              </a:xfrm>
              <a:custGeom>
                <a:avLst/>
                <a:gdLst>
                  <a:gd name="T0" fmla="*/ 0 w 2"/>
                  <a:gd name="T1" fmla="*/ 5 h 5"/>
                  <a:gd name="T2" fmla="*/ 0 w 2"/>
                  <a:gd name="T3" fmla="*/ 3 h 5"/>
                  <a:gd name="T4" fmla="*/ 2 w 2"/>
                  <a:gd name="T5" fmla="*/ 3 h 5"/>
                  <a:gd name="T6" fmla="*/ 2 w 2"/>
                  <a:gd name="T7" fmla="*/ 0 h 5"/>
                  <a:gd name="T8" fmla="*/ 0 w 2"/>
                  <a:gd name="T9" fmla="*/ 3 h 5"/>
                  <a:gd name="T10" fmla="*/ 0 w 2"/>
                  <a:gd name="T11" fmla="*/ 5 h 5"/>
                  <a:gd name="T12" fmla="*/ 0 w 2"/>
                  <a:gd name="T13" fmla="*/ 5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5"/>
                  <a:gd name="T23" fmla="*/ 2 w 2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5">
                    <a:moveTo>
                      <a:pt x="0" y="5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61" name="Freeform 2773"/>
              <p:cNvSpPr>
                <a:spLocks noChangeArrowheads="1"/>
              </p:cNvSpPr>
              <p:nvPr/>
            </p:nvSpPr>
            <p:spPr bwMode="auto">
              <a:xfrm>
                <a:off x="2211" y="20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0 w 2"/>
                  <a:gd name="T15" fmla="*/ 0 h 1"/>
                  <a:gd name="T16" fmla="*/ 2 w 2"/>
                  <a:gd name="T17" fmla="*/ 0 h 1"/>
                  <a:gd name="T18" fmla="*/ 2 w 2"/>
                  <a:gd name="T19" fmla="*/ 0 h 1"/>
                  <a:gd name="T20" fmla="*/ 2 w 2"/>
                  <a:gd name="T21" fmla="*/ 0 h 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"/>
                  <a:gd name="T34" fmla="*/ 0 h 1"/>
                  <a:gd name="T35" fmla="*/ 2 w 2"/>
                  <a:gd name="T36" fmla="*/ 1 h 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62" name="Freeform 2774"/>
              <p:cNvSpPr>
                <a:spLocks noChangeArrowheads="1"/>
              </p:cNvSpPr>
              <p:nvPr/>
            </p:nvSpPr>
            <p:spPr bwMode="auto">
              <a:xfrm>
                <a:off x="2232" y="215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2 w 2"/>
                  <a:gd name="T5" fmla="*/ 0 h 3"/>
                  <a:gd name="T6" fmla="*/ 2 w 2"/>
                  <a:gd name="T7" fmla="*/ 0 h 3"/>
                  <a:gd name="T8" fmla="*/ 0 w 2"/>
                  <a:gd name="T9" fmla="*/ 0 h 3"/>
                  <a:gd name="T10" fmla="*/ 2 w 2"/>
                  <a:gd name="T11" fmla="*/ 3 h 3"/>
                  <a:gd name="T12" fmla="*/ 2 w 2"/>
                  <a:gd name="T13" fmla="*/ 3 h 3"/>
                  <a:gd name="T14" fmla="*/ 2 w 2"/>
                  <a:gd name="T15" fmla="*/ 3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3"/>
                  <a:gd name="T26" fmla="*/ 2 w 2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63" name="Rectangle 2775"/>
              <p:cNvSpPr>
                <a:spLocks noChangeArrowheads="1"/>
              </p:cNvSpPr>
              <p:nvPr/>
            </p:nvSpPr>
            <p:spPr bwMode="auto">
              <a:xfrm>
                <a:off x="2232" y="215"/>
                <a:ext cx="1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64" name="Freeform 2776"/>
              <p:cNvSpPr>
                <a:spLocks noChangeArrowheads="1"/>
              </p:cNvSpPr>
              <p:nvPr/>
            </p:nvSpPr>
            <p:spPr bwMode="auto">
              <a:xfrm>
                <a:off x="760" y="447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3 h 3"/>
                  <a:gd name="T8" fmla="*/ 2 w 2"/>
                  <a:gd name="T9" fmla="*/ 0 h 3"/>
                  <a:gd name="T10" fmla="*/ 0 w 2"/>
                  <a:gd name="T11" fmla="*/ 3 h 3"/>
                  <a:gd name="T12" fmla="*/ 0 w 2"/>
                  <a:gd name="T13" fmla="*/ 3 h 3"/>
                  <a:gd name="T14" fmla="*/ 0 w 2"/>
                  <a:gd name="T15" fmla="*/ 3 h 3"/>
                  <a:gd name="T16" fmla="*/ 0 w 2"/>
                  <a:gd name="T17" fmla="*/ 3 h 3"/>
                  <a:gd name="T18" fmla="*/ 0 w 2"/>
                  <a:gd name="T19" fmla="*/ 3 h 3"/>
                  <a:gd name="T20" fmla="*/ 0 w 2"/>
                  <a:gd name="T21" fmla="*/ 3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"/>
                  <a:gd name="T34" fmla="*/ 0 h 3"/>
                  <a:gd name="T35" fmla="*/ 2 w 2"/>
                  <a:gd name="T36" fmla="*/ 3 h 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" h="3">
                    <a:moveTo>
                      <a:pt x="0" y="3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65" name="Freeform 2777"/>
              <p:cNvSpPr>
                <a:spLocks noChangeArrowheads="1"/>
              </p:cNvSpPr>
              <p:nvPr/>
            </p:nvSpPr>
            <p:spPr bwMode="auto">
              <a:xfrm>
                <a:off x="474" y="654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2"/>
                  <a:gd name="T23" fmla="*/ 2 w 2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66" name="Freeform 2778"/>
              <p:cNvSpPr>
                <a:spLocks noChangeArrowheads="1"/>
              </p:cNvSpPr>
              <p:nvPr/>
            </p:nvSpPr>
            <p:spPr bwMode="auto">
              <a:xfrm>
                <a:off x="492" y="637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0 h 2"/>
                  <a:gd name="T14" fmla="*/ 0 w 1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2"/>
                  <a:gd name="T26" fmla="*/ 1 w 1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pic>
            <p:nvPicPr>
              <p:cNvPr id="14867" name="Picture 2779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0" y="1195"/>
                <a:ext cx="36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</p:pic>
          <p:pic>
            <p:nvPicPr>
              <p:cNvPr id="14868" name="Picture 2780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07" y="1194"/>
                <a:ext cx="45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</p:pic>
          <p:sp>
            <p:nvSpPr>
              <p:cNvPr id="14869" name="Freeform 2781"/>
              <p:cNvSpPr>
                <a:spLocks noChangeArrowheads="1"/>
              </p:cNvSpPr>
              <p:nvPr/>
            </p:nvSpPr>
            <p:spPr bwMode="auto">
              <a:xfrm>
                <a:off x="2485" y="372"/>
                <a:ext cx="31" cy="33"/>
              </a:xfrm>
              <a:custGeom>
                <a:avLst/>
                <a:gdLst>
                  <a:gd name="T0" fmla="*/ 24 w 13"/>
                  <a:gd name="T1" fmla="*/ 28 h 14"/>
                  <a:gd name="T2" fmla="*/ 2 w 13"/>
                  <a:gd name="T3" fmla="*/ 24 h 14"/>
                  <a:gd name="T4" fmla="*/ 7 w 13"/>
                  <a:gd name="T5" fmla="*/ 5 h 14"/>
                  <a:gd name="T6" fmla="*/ 26 w 13"/>
                  <a:gd name="T7" fmla="*/ 9 h 14"/>
                  <a:gd name="T8" fmla="*/ 24 w 13"/>
                  <a:gd name="T9" fmla="*/ 28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14"/>
                  <a:gd name="T17" fmla="*/ 13 w 13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14">
                    <a:moveTo>
                      <a:pt x="10" y="12"/>
                    </a:moveTo>
                    <a:cubicBezTo>
                      <a:pt x="7" y="14"/>
                      <a:pt x="3" y="13"/>
                      <a:pt x="1" y="10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6" y="0"/>
                      <a:pt x="10" y="1"/>
                      <a:pt x="11" y="4"/>
                    </a:cubicBezTo>
                    <a:cubicBezTo>
                      <a:pt x="13" y="7"/>
                      <a:pt x="12" y="10"/>
                      <a:pt x="10" y="12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70" name="Freeform 2782"/>
              <p:cNvSpPr>
                <a:spLocks noChangeArrowheads="1"/>
              </p:cNvSpPr>
              <p:nvPr/>
            </p:nvSpPr>
            <p:spPr bwMode="auto">
              <a:xfrm>
                <a:off x="2050" y="1004"/>
                <a:ext cx="31" cy="31"/>
              </a:xfrm>
              <a:custGeom>
                <a:avLst/>
                <a:gdLst>
                  <a:gd name="T0" fmla="*/ 29 w 13"/>
                  <a:gd name="T1" fmla="*/ 19 h 13"/>
                  <a:gd name="T2" fmla="*/ 12 w 13"/>
                  <a:gd name="T3" fmla="*/ 29 h 13"/>
                  <a:gd name="T4" fmla="*/ 2 w 13"/>
                  <a:gd name="T5" fmla="*/ 12 h 13"/>
                  <a:gd name="T6" fmla="*/ 19 w 13"/>
                  <a:gd name="T7" fmla="*/ 2 h 13"/>
                  <a:gd name="T8" fmla="*/ 29 w 13"/>
                  <a:gd name="T9" fmla="*/ 19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13"/>
                  <a:gd name="T17" fmla="*/ 13 w 13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13">
                    <a:moveTo>
                      <a:pt x="12" y="8"/>
                    </a:moveTo>
                    <a:cubicBezTo>
                      <a:pt x="12" y="11"/>
                      <a:pt x="8" y="13"/>
                      <a:pt x="5" y="12"/>
                    </a:cubicBezTo>
                    <a:cubicBezTo>
                      <a:pt x="2" y="12"/>
                      <a:pt x="0" y="8"/>
                      <a:pt x="1" y="5"/>
                    </a:cubicBezTo>
                    <a:cubicBezTo>
                      <a:pt x="1" y="2"/>
                      <a:pt x="5" y="0"/>
                      <a:pt x="8" y="1"/>
                    </a:cubicBezTo>
                    <a:cubicBezTo>
                      <a:pt x="11" y="2"/>
                      <a:pt x="13" y="5"/>
                      <a:pt x="12" y="8"/>
                    </a:cubicBezTo>
                    <a:close/>
                  </a:path>
                </a:pathLst>
              </a:custGeom>
              <a:solidFill>
                <a:srgbClr val="EAE2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71" name="Freeform 2783"/>
              <p:cNvSpPr>
                <a:spLocks noChangeArrowheads="1"/>
              </p:cNvSpPr>
              <p:nvPr/>
            </p:nvSpPr>
            <p:spPr bwMode="auto">
              <a:xfrm>
                <a:off x="306" y="696"/>
                <a:ext cx="30" cy="33"/>
              </a:xfrm>
              <a:custGeom>
                <a:avLst/>
                <a:gdLst>
                  <a:gd name="T0" fmla="*/ 23 w 13"/>
                  <a:gd name="T1" fmla="*/ 28 h 14"/>
                  <a:gd name="T2" fmla="*/ 5 w 13"/>
                  <a:gd name="T3" fmla="*/ 26 h 14"/>
                  <a:gd name="T4" fmla="*/ 7 w 13"/>
                  <a:gd name="T5" fmla="*/ 5 h 14"/>
                  <a:gd name="T6" fmla="*/ 25 w 13"/>
                  <a:gd name="T7" fmla="*/ 7 h 14"/>
                  <a:gd name="T8" fmla="*/ 23 w 13"/>
                  <a:gd name="T9" fmla="*/ 28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14"/>
                  <a:gd name="T17" fmla="*/ 13 w 13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14">
                    <a:moveTo>
                      <a:pt x="10" y="12"/>
                    </a:moveTo>
                    <a:cubicBezTo>
                      <a:pt x="8" y="14"/>
                      <a:pt x="4" y="13"/>
                      <a:pt x="2" y="11"/>
                    </a:cubicBezTo>
                    <a:cubicBezTo>
                      <a:pt x="0" y="8"/>
                      <a:pt x="0" y="4"/>
                      <a:pt x="3" y="2"/>
                    </a:cubicBezTo>
                    <a:cubicBezTo>
                      <a:pt x="5" y="0"/>
                      <a:pt x="9" y="1"/>
                      <a:pt x="11" y="3"/>
                    </a:cubicBezTo>
                    <a:cubicBezTo>
                      <a:pt x="13" y="6"/>
                      <a:pt x="13" y="10"/>
                      <a:pt x="10" y="12"/>
                    </a:cubicBezTo>
                    <a:close/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72" name="Freeform 2784"/>
              <p:cNvSpPr>
                <a:spLocks noChangeArrowheads="1"/>
              </p:cNvSpPr>
              <p:nvPr/>
            </p:nvSpPr>
            <p:spPr bwMode="auto">
              <a:xfrm>
                <a:off x="876" y="372"/>
                <a:ext cx="33" cy="33"/>
              </a:xfrm>
              <a:custGeom>
                <a:avLst/>
                <a:gdLst>
                  <a:gd name="T0" fmla="*/ 26 w 14"/>
                  <a:gd name="T1" fmla="*/ 28 h 14"/>
                  <a:gd name="T2" fmla="*/ 5 w 14"/>
                  <a:gd name="T3" fmla="*/ 26 h 14"/>
                  <a:gd name="T4" fmla="*/ 9 w 14"/>
                  <a:gd name="T5" fmla="*/ 5 h 14"/>
                  <a:gd name="T6" fmla="*/ 28 w 14"/>
                  <a:gd name="T7" fmla="*/ 9 h 14"/>
                  <a:gd name="T8" fmla="*/ 26 w 14"/>
                  <a:gd name="T9" fmla="*/ 28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14"/>
                  <a:gd name="T17" fmla="*/ 14 w 14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14">
                    <a:moveTo>
                      <a:pt x="11" y="12"/>
                    </a:moveTo>
                    <a:cubicBezTo>
                      <a:pt x="8" y="14"/>
                      <a:pt x="4" y="13"/>
                      <a:pt x="2" y="11"/>
                    </a:cubicBezTo>
                    <a:cubicBezTo>
                      <a:pt x="0" y="8"/>
                      <a:pt x="1" y="4"/>
                      <a:pt x="4" y="2"/>
                    </a:cubicBezTo>
                    <a:cubicBezTo>
                      <a:pt x="6" y="0"/>
                      <a:pt x="10" y="1"/>
                      <a:pt x="12" y="4"/>
                    </a:cubicBezTo>
                    <a:cubicBezTo>
                      <a:pt x="14" y="6"/>
                      <a:pt x="13" y="10"/>
                      <a:pt x="11" y="12"/>
                    </a:cubicBezTo>
                    <a:close/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73" name="Freeform 2785"/>
              <p:cNvSpPr>
                <a:spLocks noChangeArrowheads="1"/>
              </p:cNvSpPr>
              <p:nvPr/>
            </p:nvSpPr>
            <p:spPr bwMode="auto">
              <a:xfrm>
                <a:off x="2817" y="647"/>
                <a:ext cx="33" cy="33"/>
              </a:xfrm>
              <a:custGeom>
                <a:avLst/>
                <a:gdLst>
                  <a:gd name="T0" fmla="*/ 24 w 14"/>
                  <a:gd name="T1" fmla="*/ 28 h 14"/>
                  <a:gd name="T2" fmla="*/ 5 w 14"/>
                  <a:gd name="T3" fmla="*/ 24 h 14"/>
                  <a:gd name="T4" fmla="*/ 7 w 14"/>
                  <a:gd name="T5" fmla="*/ 5 h 14"/>
                  <a:gd name="T6" fmla="*/ 28 w 14"/>
                  <a:gd name="T7" fmla="*/ 7 h 14"/>
                  <a:gd name="T8" fmla="*/ 24 w 14"/>
                  <a:gd name="T9" fmla="*/ 28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14"/>
                  <a:gd name="T17" fmla="*/ 14 w 14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14">
                    <a:moveTo>
                      <a:pt x="10" y="12"/>
                    </a:moveTo>
                    <a:cubicBezTo>
                      <a:pt x="8" y="14"/>
                      <a:pt x="4" y="13"/>
                      <a:pt x="2" y="10"/>
                    </a:cubicBezTo>
                    <a:cubicBezTo>
                      <a:pt x="0" y="8"/>
                      <a:pt x="0" y="4"/>
                      <a:pt x="3" y="2"/>
                    </a:cubicBezTo>
                    <a:cubicBezTo>
                      <a:pt x="6" y="0"/>
                      <a:pt x="10" y="0"/>
                      <a:pt x="12" y="3"/>
                    </a:cubicBezTo>
                    <a:cubicBezTo>
                      <a:pt x="14" y="6"/>
                      <a:pt x="13" y="10"/>
                      <a:pt x="10" y="12"/>
                    </a:cubicBezTo>
                    <a:close/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74" name="Freeform 278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" cy="30"/>
              </a:xfrm>
              <a:custGeom>
                <a:avLst/>
                <a:gdLst>
                  <a:gd name="T0" fmla="*/ 26 w 13"/>
                  <a:gd name="T1" fmla="*/ 25 h 13"/>
                  <a:gd name="T2" fmla="*/ 5 w 13"/>
                  <a:gd name="T3" fmla="*/ 25 h 13"/>
                  <a:gd name="T4" fmla="*/ 5 w 13"/>
                  <a:gd name="T5" fmla="*/ 5 h 13"/>
                  <a:gd name="T6" fmla="*/ 26 w 13"/>
                  <a:gd name="T7" fmla="*/ 5 h 13"/>
                  <a:gd name="T8" fmla="*/ 26 w 13"/>
                  <a:gd name="T9" fmla="*/ 25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13"/>
                  <a:gd name="T17" fmla="*/ 13 w 13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13">
                    <a:moveTo>
                      <a:pt x="11" y="11"/>
                    </a:moveTo>
                    <a:cubicBezTo>
                      <a:pt x="8" y="13"/>
                      <a:pt x="4" y="13"/>
                      <a:pt x="2" y="11"/>
                    </a:cubicBezTo>
                    <a:cubicBezTo>
                      <a:pt x="0" y="8"/>
                      <a:pt x="0" y="5"/>
                      <a:pt x="2" y="2"/>
                    </a:cubicBezTo>
                    <a:cubicBezTo>
                      <a:pt x="5" y="0"/>
                      <a:pt x="8" y="0"/>
                      <a:pt x="11" y="2"/>
                    </a:cubicBezTo>
                    <a:cubicBezTo>
                      <a:pt x="13" y="5"/>
                      <a:pt x="13" y="9"/>
                      <a:pt x="11" y="11"/>
                    </a:cubicBezTo>
                    <a:close/>
                  </a:path>
                </a:pathLst>
              </a:custGeom>
              <a:solidFill>
                <a:srgbClr val="FAD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75" name="Freeform 2787"/>
              <p:cNvSpPr>
                <a:spLocks noChangeArrowheads="1"/>
              </p:cNvSpPr>
              <p:nvPr/>
            </p:nvSpPr>
            <p:spPr bwMode="auto">
              <a:xfrm>
                <a:off x="1602" y="1862"/>
                <a:ext cx="24" cy="43"/>
              </a:xfrm>
              <a:custGeom>
                <a:avLst/>
                <a:gdLst>
                  <a:gd name="T0" fmla="*/ 2 w 10"/>
                  <a:gd name="T1" fmla="*/ 43 h 18"/>
                  <a:gd name="T2" fmla="*/ 2 w 10"/>
                  <a:gd name="T3" fmla="*/ 43 h 18"/>
                  <a:gd name="T4" fmla="*/ 0 w 10"/>
                  <a:gd name="T5" fmla="*/ 38 h 18"/>
                  <a:gd name="T6" fmla="*/ 17 w 10"/>
                  <a:gd name="T7" fmla="*/ 2 h 18"/>
                  <a:gd name="T8" fmla="*/ 14 w 10"/>
                  <a:gd name="T9" fmla="*/ 0 h 18"/>
                  <a:gd name="T10" fmla="*/ 14 w 10"/>
                  <a:gd name="T11" fmla="*/ 0 h 18"/>
                  <a:gd name="T12" fmla="*/ 17 w 10"/>
                  <a:gd name="T13" fmla="*/ 0 h 18"/>
                  <a:gd name="T14" fmla="*/ 17 w 10"/>
                  <a:gd name="T15" fmla="*/ 0 h 18"/>
                  <a:gd name="T16" fmla="*/ 17 w 10"/>
                  <a:gd name="T17" fmla="*/ 0 h 18"/>
                  <a:gd name="T18" fmla="*/ 17 w 10"/>
                  <a:gd name="T19" fmla="*/ 0 h 18"/>
                  <a:gd name="T20" fmla="*/ 17 w 10"/>
                  <a:gd name="T21" fmla="*/ 2 h 18"/>
                  <a:gd name="T22" fmla="*/ 0 w 10"/>
                  <a:gd name="T23" fmla="*/ 38 h 18"/>
                  <a:gd name="T24" fmla="*/ 2 w 10"/>
                  <a:gd name="T25" fmla="*/ 43 h 18"/>
                  <a:gd name="T26" fmla="*/ 2 w 10"/>
                  <a:gd name="T27" fmla="*/ 43 h 18"/>
                  <a:gd name="T28" fmla="*/ 7 w 10"/>
                  <a:gd name="T29" fmla="*/ 41 h 18"/>
                  <a:gd name="T30" fmla="*/ 22 w 10"/>
                  <a:gd name="T31" fmla="*/ 5 h 18"/>
                  <a:gd name="T32" fmla="*/ 24 w 10"/>
                  <a:gd name="T33" fmla="*/ 5 h 18"/>
                  <a:gd name="T34" fmla="*/ 24 w 10"/>
                  <a:gd name="T35" fmla="*/ 5 h 18"/>
                  <a:gd name="T36" fmla="*/ 24 w 10"/>
                  <a:gd name="T37" fmla="*/ 5 h 18"/>
                  <a:gd name="T38" fmla="*/ 24 w 10"/>
                  <a:gd name="T39" fmla="*/ 5 h 18"/>
                  <a:gd name="T40" fmla="*/ 24 w 10"/>
                  <a:gd name="T41" fmla="*/ 5 h 18"/>
                  <a:gd name="T42" fmla="*/ 24 w 10"/>
                  <a:gd name="T43" fmla="*/ 5 h 18"/>
                  <a:gd name="T44" fmla="*/ 24 w 10"/>
                  <a:gd name="T45" fmla="*/ 5 h 18"/>
                  <a:gd name="T46" fmla="*/ 7 w 10"/>
                  <a:gd name="T47" fmla="*/ 41 h 18"/>
                  <a:gd name="T48" fmla="*/ 2 w 10"/>
                  <a:gd name="T49" fmla="*/ 43 h 1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0"/>
                  <a:gd name="T76" fmla="*/ 0 h 18"/>
                  <a:gd name="T77" fmla="*/ 10 w 10"/>
                  <a:gd name="T78" fmla="*/ 18 h 1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0" h="18">
                    <a:moveTo>
                      <a:pt x="1" y="18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0" y="18"/>
                      <a:pt x="0" y="17"/>
                      <a:pt x="0" y="16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8"/>
                      <a:pt x="3" y="18"/>
                      <a:pt x="3" y="17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8"/>
                      <a:pt x="2" y="18"/>
                      <a:pt x="1" y="18"/>
                    </a:cubicBez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76" name="Freeform 2788"/>
              <p:cNvSpPr>
                <a:spLocks noChangeArrowheads="1"/>
              </p:cNvSpPr>
              <p:nvPr/>
            </p:nvSpPr>
            <p:spPr bwMode="auto">
              <a:xfrm>
                <a:off x="1602" y="1876"/>
                <a:ext cx="17" cy="29"/>
              </a:xfrm>
              <a:custGeom>
                <a:avLst/>
                <a:gdLst>
                  <a:gd name="T0" fmla="*/ 2 w 7"/>
                  <a:gd name="T1" fmla="*/ 27 h 12"/>
                  <a:gd name="T2" fmla="*/ 2 w 7"/>
                  <a:gd name="T3" fmla="*/ 24 h 12"/>
                  <a:gd name="T4" fmla="*/ 12 w 7"/>
                  <a:gd name="T5" fmla="*/ 0 h 12"/>
                  <a:gd name="T6" fmla="*/ 17 w 7"/>
                  <a:gd name="T7" fmla="*/ 0 h 12"/>
                  <a:gd name="T8" fmla="*/ 7 w 7"/>
                  <a:gd name="T9" fmla="*/ 27 h 12"/>
                  <a:gd name="T10" fmla="*/ 2 w 7"/>
                  <a:gd name="T11" fmla="*/ 29 h 12"/>
                  <a:gd name="T12" fmla="*/ 2 w 7"/>
                  <a:gd name="T13" fmla="*/ 27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"/>
                  <a:gd name="T22" fmla="*/ 0 h 12"/>
                  <a:gd name="T23" fmla="*/ 7 w 7"/>
                  <a:gd name="T24" fmla="*/ 12 h 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" h="12">
                    <a:moveTo>
                      <a:pt x="1" y="11"/>
                    </a:moveTo>
                    <a:cubicBezTo>
                      <a:pt x="1" y="11"/>
                      <a:pt x="0" y="11"/>
                      <a:pt x="1" y="1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2"/>
                      <a:pt x="1" y="12"/>
                    </a:cubicBezTo>
                    <a:lnTo>
                      <a:pt x="1" y="11"/>
                    </a:lnTo>
                    <a:close/>
                  </a:path>
                </a:pathLst>
              </a:custGeom>
              <a:solidFill>
                <a:srgbClr val="D9E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77" name="Freeform 2789"/>
              <p:cNvSpPr>
                <a:spLocks noChangeArrowheads="1"/>
              </p:cNvSpPr>
              <p:nvPr/>
            </p:nvSpPr>
            <p:spPr bwMode="auto">
              <a:xfrm>
                <a:off x="1614" y="1874"/>
                <a:ext cx="5" cy="2"/>
              </a:xfrm>
              <a:custGeom>
                <a:avLst/>
                <a:gdLst>
                  <a:gd name="T0" fmla="*/ 5 w 2"/>
                  <a:gd name="T1" fmla="*/ 2 h 1"/>
                  <a:gd name="T2" fmla="*/ 3 w 2"/>
                  <a:gd name="T3" fmla="*/ 2 h 1"/>
                  <a:gd name="T4" fmla="*/ 0 w 2"/>
                  <a:gd name="T5" fmla="*/ 2 h 1"/>
                  <a:gd name="T6" fmla="*/ 3 w 2"/>
                  <a:gd name="T7" fmla="*/ 2 h 1"/>
                  <a:gd name="T8" fmla="*/ 5 w 2"/>
                  <a:gd name="T9" fmla="*/ 2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B0B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78" name="Freeform 2790"/>
              <p:cNvSpPr>
                <a:spLocks noChangeArrowheads="1"/>
              </p:cNvSpPr>
              <p:nvPr/>
            </p:nvSpPr>
            <p:spPr bwMode="auto">
              <a:xfrm>
                <a:off x="1673" y="1483"/>
                <a:ext cx="36" cy="35"/>
              </a:xfrm>
              <a:custGeom>
                <a:avLst/>
                <a:gdLst>
                  <a:gd name="T0" fmla="*/ 26 w 15"/>
                  <a:gd name="T1" fmla="*/ 30 h 15"/>
                  <a:gd name="T2" fmla="*/ 5 w 15"/>
                  <a:gd name="T3" fmla="*/ 26 h 15"/>
                  <a:gd name="T4" fmla="*/ 10 w 15"/>
                  <a:gd name="T5" fmla="*/ 5 h 15"/>
                  <a:gd name="T6" fmla="*/ 31 w 15"/>
                  <a:gd name="T7" fmla="*/ 9 h 15"/>
                  <a:gd name="T8" fmla="*/ 26 w 15"/>
                  <a:gd name="T9" fmla="*/ 3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15"/>
                  <a:gd name="T17" fmla="*/ 15 w 15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15">
                    <a:moveTo>
                      <a:pt x="11" y="13"/>
                    </a:moveTo>
                    <a:cubicBezTo>
                      <a:pt x="8" y="15"/>
                      <a:pt x="4" y="14"/>
                      <a:pt x="2" y="11"/>
                    </a:cubicBezTo>
                    <a:cubicBezTo>
                      <a:pt x="0" y="8"/>
                      <a:pt x="1" y="4"/>
                      <a:pt x="4" y="2"/>
                    </a:cubicBezTo>
                    <a:cubicBezTo>
                      <a:pt x="7" y="0"/>
                      <a:pt x="11" y="1"/>
                      <a:pt x="13" y="4"/>
                    </a:cubicBezTo>
                    <a:cubicBezTo>
                      <a:pt x="15" y="7"/>
                      <a:pt x="14" y="11"/>
                      <a:pt x="11" y="13"/>
                    </a:cubicBez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79" name="Freeform 2791"/>
              <p:cNvSpPr>
                <a:spLocks noChangeArrowheads="1"/>
              </p:cNvSpPr>
              <p:nvPr/>
            </p:nvSpPr>
            <p:spPr bwMode="auto">
              <a:xfrm>
                <a:off x="1699" y="1495"/>
                <a:ext cx="5" cy="5"/>
              </a:xfrm>
              <a:custGeom>
                <a:avLst/>
                <a:gdLst>
                  <a:gd name="T0" fmla="*/ 3 w 2"/>
                  <a:gd name="T1" fmla="*/ 5 h 2"/>
                  <a:gd name="T2" fmla="*/ 0 w 2"/>
                  <a:gd name="T3" fmla="*/ 5 h 2"/>
                  <a:gd name="T4" fmla="*/ 0 w 2"/>
                  <a:gd name="T5" fmla="*/ 3 h 2"/>
                  <a:gd name="T6" fmla="*/ 5 w 2"/>
                  <a:gd name="T7" fmla="*/ 3 h 2"/>
                  <a:gd name="T8" fmla="*/ 3 w 2"/>
                  <a:gd name="T9" fmla="*/ 5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80" name="Freeform 2792"/>
              <p:cNvSpPr>
                <a:spLocks noChangeArrowheads="1"/>
              </p:cNvSpPr>
              <p:nvPr/>
            </p:nvSpPr>
            <p:spPr bwMode="auto">
              <a:xfrm>
                <a:off x="1683" y="1495"/>
                <a:ext cx="19" cy="16"/>
              </a:xfrm>
              <a:custGeom>
                <a:avLst/>
                <a:gdLst>
                  <a:gd name="T0" fmla="*/ 17 w 8"/>
                  <a:gd name="T1" fmla="*/ 2 h 7"/>
                  <a:gd name="T2" fmla="*/ 19 w 8"/>
                  <a:gd name="T3" fmla="*/ 9 h 7"/>
                  <a:gd name="T4" fmla="*/ 12 w 8"/>
                  <a:gd name="T5" fmla="*/ 14 h 7"/>
                  <a:gd name="T6" fmla="*/ 12 w 8"/>
                  <a:gd name="T7" fmla="*/ 14 h 7"/>
                  <a:gd name="T8" fmla="*/ 17 w 8"/>
                  <a:gd name="T9" fmla="*/ 9 h 7"/>
                  <a:gd name="T10" fmla="*/ 10 w 8"/>
                  <a:gd name="T11" fmla="*/ 11 h 7"/>
                  <a:gd name="T12" fmla="*/ 2 w 8"/>
                  <a:gd name="T13" fmla="*/ 16 h 7"/>
                  <a:gd name="T14" fmla="*/ 7 w 8"/>
                  <a:gd name="T15" fmla="*/ 11 h 7"/>
                  <a:gd name="T16" fmla="*/ 5 w 8"/>
                  <a:gd name="T17" fmla="*/ 11 h 7"/>
                  <a:gd name="T18" fmla="*/ 2 w 8"/>
                  <a:gd name="T19" fmla="*/ 14 h 7"/>
                  <a:gd name="T20" fmla="*/ 5 w 8"/>
                  <a:gd name="T21" fmla="*/ 9 h 7"/>
                  <a:gd name="T22" fmla="*/ 12 w 8"/>
                  <a:gd name="T23" fmla="*/ 5 h 7"/>
                  <a:gd name="T24" fmla="*/ 10 w 8"/>
                  <a:gd name="T25" fmla="*/ 5 h 7"/>
                  <a:gd name="T26" fmla="*/ 7 w 8"/>
                  <a:gd name="T27" fmla="*/ 0 h 7"/>
                  <a:gd name="T28" fmla="*/ 12 w 8"/>
                  <a:gd name="T29" fmla="*/ 2 h 7"/>
                  <a:gd name="T30" fmla="*/ 14 w 8"/>
                  <a:gd name="T31" fmla="*/ 2 h 7"/>
                  <a:gd name="T32" fmla="*/ 17 w 8"/>
                  <a:gd name="T33" fmla="*/ 2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1"/>
                    </a:moveTo>
                    <a:cubicBezTo>
                      <a:pt x="8" y="2"/>
                      <a:pt x="8" y="4"/>
                      <a:pt x="8" y="4"/>
                    </a:cubicBezTo>
                    <a:cubicBezTo>
                      <a:pt x="7" y="5"/>
                      <a:pt x="6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7" y="4"/>
                      <a:pt x="7" y="4"/>
                    </a:cubicBezTo>
                    <a:cubicBezTo>
                      <a:pt x="6" y="4"/>
                      <a:pt x="5" y="5"/>
                      <a:pt x="4" y="5"/>
                    </a:cubicBezTo>
                    <a:cubicBezTo>
                      <a:pt x="3" y="6"/>
                      <a:pt x="2" y="7"/>
                      <a:pt x="1" y="7"/>
                    </a:cubicBezTo>
                    <a:cubicBezTo>
                      <a:pt x="1" y="6"/>
                      <a:pt x="3" y="5"/>
                      <a:pt x="3" y="5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2" y="4"/>
                      <a:pt x="2" y="4"/>
                    </a:cubicBezTo>
                    <a:cubicBezTo>
                      <a:pt x="3" y="3"/>
                      <a:pt x="4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lnTo>
                      <a:pt x="7" y="1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81" name="Freeform 2793"/>
              <p:cNvSpPr>
                <a:spLocks noChangeArrowheads="1"/>
              </p:cNvSpPr>
              <p:nvPr/>
            </p:nvSpPr>
            <p:spPr bwMode="auto">
              <a:xfrm>
                <a:off x="1678" y="1495"/>
                <a:ext cx="10" cy="9"/>
              </a:xfrm>
              <a:custGeom>
                <a:avLst/>
                <a:gdLst>
                  <a:gd name="T0" fmla="*/ 5 w 4"/>
                  <a:gd name="T1" fmla="*/ 0 h 4"/>
                  <a:gd name="T2" fmla="*/ 3 w 4"/>
                  <a:gd name="T3" fmla="*/ 2 h 4"/>
                  <a:gd name="T4" fmla="*/ 0 w 4"/>
                  <a:gd name="T5" fmla="*/ 7 h 4"/>
                  <a:gd name="T6" fmla="*/ 5 w 4"/>
                  <a:gd name="T7" fmla="*/ 7 h 4"/>
                  <a:gd name="T8" fmla="*/ 10 w 4"/>
                  <a:gd name="T9" fmla="*/ 5 h 4"/>
                  <a:gd name="T10" fmla="*/ 3 w 4"/>
                  <a:gd name="T11" fmla="*/ 7 h 4"/>
                  <a:gd name="T12" fmla="*/ 3 w 4"/>
                  <a:gd name="T13" fmla="*/ 5 h 4"/>
                  <a:gd name="T14" fmla="*/ 5 w 4"/>
                  <a:gd name="T15" fmla="*/ 2 h 4"/>
                  <a:gd name="T16" fmla="*/ 5 w 4"/>
                  <a:gd name="T17" fmla="*/ 0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"/>
                  <a:gd name="T28" fmla="*/ 0 h 4"/>
                  <a:gd name="T29" fmla="*/ 4 w 4"/>
                  <a:gd name="T30" fmla="*/ 4 h 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4"/>
                      <a:pt x="2" y="3"/>
                      <a:pt x="2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3" y="2"/>
                      <a:pt x="2" y="2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82" name="Freeform 2794"/>
              <p:cNvSpPr>
                <a:spLocks noChangeArrowheads="1"/>
              </p:cNvSpPr>
              <p:nvPr/>
            </p:nvSpPr>
            <p:spPr bwMode="auto">
              <a:xfrm>
                <a:off x="1683" y="1497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3 h 1"/>
                  <a:gd name="T4" fmla="*/ 2 w 1"/>
                  <a:gd name="T5" fmla="*/ 3 h 1"/>
                  <a:gd name="T6" fmla="*/ 2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83" name="Freeform 2795"/>
              <p:cNvSpPr>
                <a:spLocks noChangeArrowheads="1"/>
              </p:cNvSpPr>
              <p:nvPr/>
            </p:nvSpPr>
            <p:spPr bwMode="auto">
              <a:xfrm>
                <a:off x="1681" y="150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84" name="Freeform 2796"/>
              <p:cNvSpPr>
                <a:spLocks noChangeArrowheads="1"/>
              </p:cNvSpPr>
              <p:nvPr/>
            </p:nvSpPr>
            <p:spPr bwMode="auto">
              <a:xfrm>
                <a:off x="1683" y="1500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85" name="Freeform 2797"/>
              <p:cNvSpPr>
                <a:spLocks noChangeArrowheads="1"/>
              </p:cNvSpPr>
              <p:nvPr/>
            </p:nvSpPr>
            <p:spPr bwMode="auto">
              <a:xfrm>
                <a:off x="1685" y="1495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86" name="Freeform 2798"/>
              <p:cNvSpPr>
                <a:spLocks noChangeArrowheads="1"/>
              </p:cNvSpPr>
              <p:nvPr/>
            </p:nvSpPr>
            <p:spPr bwMode="auto">
              <a:xfrm>
                <a:off x="1685" y="1497"/>
                <a:ext cx="3" cy="3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0 h 1"/>
                  <a:gd name="T4" fmla="*/ 3 w 1"/>
                  <a:gd name="T5" fmla="*/ 3 h 1"/>
                  <a:gd name="T6" fmla="*/ 3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87" name="Freeform 2799"/>
              <p:cNvSpPr>
                <a:spLocks noChangeArrowheads="1"/>
              </p:cNvSpPr>
              <p:nvPr/>
            </p:nvSpPr>
            <p:spPr bwMode="auto">
              <a:xfrm>
                <a:off x="1685" y="1492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3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88" name="Freeform 2800"/>
              <p:cNvSpPr>
                <a:spLocks noEditPoints="1" noChangeArrowheads="1"/>
              </p:cNvSpPr>
              <p:nvPr/>
            </p:nvSpPr>
            <p:spPr bwMode="auto">
              <a:xfrm>
                <a:off x="1673" y="1483"/>
                <a:ext cx="36" cy="35"/>
              </a:xfrm>
              <a:custGeom>
                <a:avLst/>
                <a:gdLst>
                  <a:gd name="T0" fmla="*/ 29 w 15"/>
                  <a:gd name="T1" fmla="*/ 9 h 15"/>
                  <a:gd name="T2" fmla="*/ 31 w 15"/>
                  <a:gd name="T3" fmla="*/ 21 h 15"/>
                  <a:gd name="T4" fmla="*/ 26 w 15"/>
                  <a:gd name="T5" fmla="*/ 28 h 15"/>
                  <a:gd name="T6" fmla="*/ 14 w 15"/>
                  <a:gd name="T7" fmla="*/ 30 h 15"/>
                  <a:gd name="T8" fmla="*/ 7 w 15"/>
                  <a:gd name="T9" fmla="*/ 26 h 15"/>
                  <a:gd name="T10" fmla="*/ 5 w 15"/>
                  <a:gd name="T11" fmla="*/ 14 h 15"/>
                  <a:gd name="T12" fmla="*/ 10 w 15"/>
                  <a:gd name="T13" fmla="*/ 7 h 15"/>
                  <a:gd name="T14" fmla="*/ 22 w 15"/>
                  <a:gd name="T15" fmla="*/ 5 h 15"/>
                  <a:gd name="T16" fmla="*/ 29 w 15"/>
                  <a:gd name="T17" fmla="*/ 9 h 15"/>
                  <a:gd name="T18" fmla="*/ 31 w 15"/>
                  <a:gd name="T19" fmla="*/ 9 h 15"/>
                  <a:gd name="T20" fmla="*/ 10 w 15"/>
                  <a:gd name="T21" fmla="*/ 5 h 15"/>
                  <a:gd name="T22" fmla="*/ 5 w 15"/>
                  <a:gd name="T23" fmla="*/ 26 h 15"/>
                  <a:gd name="T24" fmla="*/ 26 w 15"/>
                  <a:gd name="T25" fmla="*/ 30 h 15"/>
                  <a:gd name="T26" fmla="*/ 31 w 15"/>
                  <a:gd name="T27" fmla="*/ 9 h 1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5"/>
                  <a:gd name="T43" fmla="*/ 0 h 15"/>
                  <a:gd name="T44" fmla="*/ 15 w 15"/>
                  <a:gd name="T45" fmla="*/ 15 h 1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5" h="15">
                    <a:moveTo>
                      <a:pt x="12" y="4"/>
                    </a:moveTo>
                    <a:cubicBezTo>
                      <a:pt x="13" y="5"/>
                      <a:pt x="13" y="7"/>
                      <a:pt x="13" y="9"/>
                    </a:cubicBezTo>
                    <a:cubicBezTo>
                      <a:pt x="13" y="10"/>
                      <a:pt x="12" y="11"/>
                      <a:pt x="11" y="12"/>
                    </a:cubicBezTo>
                    <a:cubicBezTo>
                      <a:pt x="9" y="13"/>
                      <a:pt x="8" y="13"/>
                      <a:pt x="6" y="13"/>
                    </a:cubicBezTo>
                    <a:cubicBezTo>
                      <a:pt x="5" y="13"/>
                      <a:pt x="4" y="12"/>
                      <a:pt x="3" y="11"/>
                    </a:cubicBezTo>
                    <a:cubicBezTo>
                      <a:pt x="2" y="9"/>
                      <a:pt x="2" y="8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5" y="2"/>
                      <a:pt x="7" y="2"/>
                      <a:pt x="9" y="2"/>
                    </a:cubicBezTo>
                    <a:cubicBezTo>
                      <a:pt x="10" y="2"/>
                      <a:pt x="11" y="3"/>
                      <a:pt x="12" y="4"/>
                    </a:cubicBezTo>
                    <a:moveTo>
                      <a:pt x="13" y="4"/>
                    </a:moveTo>
                    <a:cubicBezTo>
                      <a:pt x="11" y="1"/>
                      <a:pt x="7" y="0"/>
                      <a:pt x="4" y="2"/>
                    </a:cubicBezTo>
                    <a:cubicBezTo>
                      <a:pt x="1" y="4"/>
                      <a:pt x="0" y="8"/>
                      <a:pt x="2" y="11"/>
                    </a:cubicBezTo>
                    <a:cubicBezTo>
                      <a:pt x="4" y="14"/>
                      <a:pt x="8" y="15"/>
                      <a:pt x="11" y="13"/>
                    </a:cubicBezTo>
                    <a:cubicBezTo>
                      <a:pt x="14" y="11"/>
                      <a:pt x="15" y="7"/>
                      <a:pt x="13" y="4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89" name="Freeform 2801"/>
              <p:cNvSpPr>
                <a:spLocks noChangeArrowheads="1"/>
              </p:cNvSpPr>
              <p:nvPr/>
            </p:nvSpPr>
            <p:spPr bwMode="auto">
              <a:xfrm>
                <a:off x="1685" y="1485"/>
                <a:ext cx="10" cy="31"/>
              </a:xfrm>
              <a:custGeom>
                <a:avLst/>
                <a:gdLst>
                  <a:gd name="T0" fmla="*/ 0 w 10"/>
                  <a:gd name="T1" fmla="*/ 29 h 31"/>
                  <a:gd name="T2" fmla="*/ 0 w 10"/>
                  <a:gd name="T3" fmla="*/ 29 h 31"/>
                  <a:gd name="T4" fmla="*/ 7 w 10"/>
                  <a:gd name="T5" fmla="*/ 3 h 31"/>
                  <a:gd name="T6" fmla="*/ 10 w 10"/>
                  <a:gd name="T7" fmla="*/ 0 h 31"/>
                  <a:gd name="T8" fmla="*/ 10 w 10"/>
                  <a:gd name="T9" fmla="*/ 3 h 31"/>
                  <a:gd name="T10" fmla="*/ 3 w 10"/>
                  <a:gd name="T11" fmla="*/ 29 h 31"/>
                  <a:gd name="T12" fmla="*/ 3 w 10"/>
                  <a:gd name="T13" fmla="*/ 31 h 31"/>
                  <a:gd name="T14" fmla="*/ 0 w 10"/>
                  <a:gd name="T15" fmla="*/ 29 h 3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"/>
                  <a:gd name="T25" fmla="*/ 0 h 31"/>
                  <a:gd name="T26" fmla="*/ 10 w 10"/>
                  <a:gd name="T27" fmla="*/ 31 h 3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" h="31">
                    <a:moveTo>
                      <a:pt x="0" y="29"/>
                    </a:moveTo>
                    <a:lnTo>
                      <a:pt x="0" y="29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10" y="3"/>
                    </a:lnTo>
                    <a:lnTo>
                      <a:pt x="3" y="29"/>
                    </a:lnTo>
                    <a:lnTo>
                      <a:pt x="3" y="31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90" name="Freeform 2802"/>
              <p:cNvSpPr>
                <a:spLocks noChangeArrowheads="1"/>
              </p:cNvSpPr>
              <p:nvPr/>
            </p:nvSpPr>
            <p:spPr bwMode="auto">
              <a:xfrm>
                <a:off x="1094" y="1421"/>
                <a:ext cx="45" cy="22"/>
              </a:xfrm>
              <a:custGeom>
                <a:avLst/>
                <a:gdLst>
                  <a:gd name="T0" fmla="*/ 42 w 45"/>
                  <a:gd name="T1" fmla="*/ 0 h 22"/>
                  <a:gd name="T2" fmla="*/ 0 w 45"/>
                  <a:gd name="T3" fmla="*/ 5 h 22"/>
                  <a:gd name="T4" fmla="*/ 2 w 45"/>
                  <a:gd name="T5" fmla="*/ 12 h 22"/>
                  <a:gd name="T6" fmla="*/ 2 w 45"/>
                  <a:gd name="T7" fmla="*/ 12 h 22"/>
                  <a:gd name="T8" fmla="*/ 4 w 45"/>
                  <a:gd name="T9" fmla="*/ 22 h 22"/>
                  <a:gd name="T10" fmla="*/ 4 w 45"/>
                  <a:gd name="T11" fmla="*/ 10 h 22"/>
                  <a:gd name="T12" fmla="*/ 4 w 45"/>
                  <a:gd name="T13" fmla="*/ 10 h 22"/>
                  <a:gd name="T14" fmla="*/ 7 w 45"/>
                  <a:gd name="T15" fmla="*/ 22 h 22"/>
                  <a:gd name="T16" fmla="*/ 7 w 45"/>
                  <a:gd name="T17" fmla="*/ 22 h 22"/>
                  <a:gd name="T18" fmla="*/ 7 w 45"/>
                  <a:gd name="T19" fmla="*/ 10 h 22"/>
                  <a:gd name="T20" fmla="*/ 7 w 45"/>
                  <a:gd name="T21" fmla="*/ 10 h 22"/>
                  <a:gd name="T22" fmla="*/ 9 w 45"/>
                  <a:gd name="T23" fmla="*/ 22 h 22"/>
                  <a:gd name="T24" fmla="*/ 11 w 45"/>
                  <a:gd name="T25" fmla="*/ 19 h 22"/>
                  <a:gd name="T26" fmla="*/ 11 w 45"/>
                  <a:gd name="T27" fmla="*/ 10 h 22"/>
                  <a:gd name="T28" fmla="*/ 11 w 45"/>
                  <a:gd name="T29" fmla="*/ 10 h 22"/>
                  <a:gd name="T30" fmla="*/ 14 w 45"/>
                  <a:gd name="T31" fmla="*/ 19 h 22"/>
                  <a:gd name="T32" fmla="*/ 14 w 45"/>
                  <a:gd name="T33" fmla="*/ 19 h 22"/>
                  <a:gd name="T34" fmla="*/ 14 w 45"/>
                  <a:gd name="T35" fmla="*/ 10 h 22"/>
                  <a:gd name="T36" fmla="*/ 14 w 45"/>
                  <a:gd name="T37" fmla="*/ 10 h 22"/>
                  <a:gd name="T38" fmla="*/ 19 w 45"/>
                  <a:gd name="T39" fmla="*/ 19 h 22"/>
                  <a:gd name="T40" fmla="*/ 19 w 45"/>
                  <a:gd name="T41" fmla="*/ 19 h 22"/>
                  <a:gd name="T42" fmla="*/ 19 w 45"/>
                  <a:gd name="T43" fmla="*/ 10 h 22"/>
                  <a:gd name="T44" fmla="*/ 19 w 45"/>
                  <a:gd name="T45" fmla="*/ 10 h 22"/>
                  <a:gd name="T46" fmla="*/ 21 w 45"/>
                  <a:gd name="T47" fmla="*/ 19 h 22"/>
                  <a:gd name="T48" fmla="*/ 21 w 45"/>
                  <a:gd name="T49" fmla="*/ 19 h 22"/>
                  <a:gd name="T50" fmla="*/ 21 w 45"/>
                  <a:gd name="T51" fmla="*/ 10 h 22"/>
                  <a:gd name="T52" fmla="*/ 23 w 45"/>
                  <a:gd name="T53" fmla="*/ 10 h 22"/>
                  <a:gd name="T54" fmla="*/ 26 w 45"/>
                  <a:gd name="T55" fmla="*/ 19 h 22"/>
                  <a:gd name="T56" fmla="*/ 26 w 45"/>
                  <a:gd name="T57" fmla="*/ 19 h 22"/>
                  <a:gd name="T58" fmla="*/ 26 w 45"/>
                  <a:gd name="T59" fmla="*/ 7 h 22"/>
                  <a:gd name="T60" fmla="*/ 26 w 45"/>
                  <a:gd name="T61" fmla="*/ 7 h 22"/>
                  <a:gd name="T62" fmla="*/ 28 w 45"/>
                  <a:gd name="T63" fmla="*/ 19 h 22"/>
                  <a:gd name="T64" fmla="*/ 28 w 45"/>
                  <a:gd name="T65" fmla="*/ 19 h 22"/>
                  <a:gd name="T66" fmla="*/ 28 w 45"/>
                  <a:gd name="T67" fmla="*/ 7 h 22"/>
                  <a:gd name="T68" fmla="*/ 30 w 45"/>
                  <a:gd name="T69" fmla="*/ 7 h 22"/>
                  <a:gd name="T70" fmla="*/ 33 w 45"/>
                  <a:gd name="T71" fmla="*/ 17 h 22"/>
                  <a:gd name="T72" fmla="*/ 33 w 45"/>
                  <a:gd name="T73" fmla="*/ 17 h 22"/>
                  <a:gd name="T74" fmla="*/ 33 w 45"/>
                  <a:gd name="T75" fmla="*/ 7 h 22"/>
                  <a:gd name="T76" fmla="*/ 33 w 45"/>
                  <a:gd name="T77" fmla="*/ 7 h 22"/>
                  <a:gd name="T78" fmla="*/ 35 w 45"/>
                  <a:gd name="T79" fmla="*/ 17 h 22"/>
                  <a:gd name="T80" fmla="*/ 35 w 45"/>
                  <a:gd name="T81" fmla="*/ 17 h 22"/>
                  <a:gd name="T82" fmla="*/ 35 w 45"/>
                  <a:gd name="T83" fmla="*/ 7 h 22"/>
                  <a:gd name="T84" fmla="*/ 37 w 45"/>
                  <a:gd name="T85" fmla="*/ 7 h 22"/>
                  <a:gd name="T86" fmla="*/ 40 w 45"/>
                  <a:gd name="T87" fmla="*/ 17 h 22"/>
                  <a:gd name="T88" fmla="*/ 40 w 45"/>
                  <a:gd name="T89" fmla="*/ 17 h 22"/>
                  <a:gd name="T90" fmla="*/ 40 w 45"/>
                  <a:gd name="T91" fmla="*/ 7 h 22"/>
                  <a:gd name="T92" fmla="*/ 40 w 45"/>
                  <a:gd name="T93" fmla="*/ 7 h 22"/>
                  <a:gd name="T94" fmla="*/ 42 w 45"/>
                  <a:gd name="T95" fmla="*/ 17 h 22"/>
                  <a:gd name="T96" fmla="*/ 42 w 45"/>
                  <a:gd name="T97" fmla="*/ 7 h 22"/>
                  <a:gd name="T98" fmla="*/ 42 w 45"/>
                  <a:gd name="T99" fmla="*/ 5 h 2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5"/>
                  <a:gd name="T151" fmla="*/ 0 h 22"/>
                  <a:gd name="T152" fmla="*/ 45 w 45"/>
                  <a:gd name="T153" fmla="*/ 22 h 2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5" h="22">
                    <a:moveTo>
                      <a:pt x="45" y="5"/>
                    </a:moveTo>
                    <a:lnTo>
                      <a:pt x="42" y="3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9"/>
                    </a:lnTo>
                    <a:lnTo>
                      <a:pt x="2" y="22"/>
                    </a:lnTo>
                    <a:lnTo>
                      <a:pt x="2" y="12"/>
                    </a:lnTo>
                    <a:lnTo>
                      <a:pt x="4" y="22"/>
                    </a:lnTo>
                    <a:lnTo>
                      <a:pt x="2" y="12"/>
                    </a:lnTo>
                    <a:lnTo>
                      <a:pt x="4" y="10"/>
                    </a:lnTo>
                    <a:lnTo>
                      <a:pt x="4" y="22"/>
                    </a:lnTo>
                    <a:lnTo>
                      <a:pt x="4" y="10"/>
                    </a:lnTo>
                    <a:lnTo>
                      <a:pt x="7" y="22"/>
                    </a:lnTo>
                    <a:lnTo>
                      <a:pt x="4" y="10"/>
                    </a:lnTo>
                    <a:lnTo>
                      <a:pt x="7" y="10"/>
                    </a:lnTo>
                    <a:lnTo>
                      <a:pt x="7" y="22"/>
                    </a:lnTo>
                    <a:lnTo>
                      <a:pt x="7" y="10"/>
                    </a:lnTo>
                    <a:lnTo>
                      <a:pt x="9" y="22"/>
                    </a:lnTo>
                    <a:lnTo>
                      <a:pt x="7" y="10"/>
                    </a:lnTo>
                    <a:lnTo>
                      <a:pt x="9" y="10"/>
                    </a:lnTo>
                    <a:lnTo>
                      <a:pt x="9" y="22"/>
                    </a:lnTo>
                    <a:lnTo>
                      <a:pt x="9" y="10"/>
                    </a:lnTo>
                    <a:lnTo>
                      <a:pt x="11" y="19"/>
                    </a:lnTo>
                    <a:lnTo>
                      <a:pt x="9" y="10"/>
                    </a:lnTo>
                    <a:lnTo>
                      <a:pt x="11" y="10"/>
                    </a:lnTo>
                    <a:lnTo>
                      <a:pt x="11" y="19"/>
                    </a:lnTo>
                    <a:lnTo>
                      <a:pt x="11" y="10"/>
                    </a:lnTo>
                    <a:lnTo>
                      <a:pt x="14" y="19"/>
                    </a:lnTo>
                    <a:lnTo>
                      <a:pt x="11" y="10"/>
                    </a:lnTo>
                    <a:lnTo>
                      <a:pt x="14" y="10"/>
                    </a:lnTo>
                    <a:lnTo>
                      <a:pt x="14" y="19"/>
                    </a:lnTo>
                    <a:lnTo>
                      <a:pt x="16" y="19"/>
                    </a:lnTo>
                    <a:lnTo>
                      <a:pt x="14" y="10"/>
                    </a:lnTo>
                    <a:lnTo>
                      <a:pt x="16" y="19"/>
                    </a:lnTo>
                    <a:lnTo>
                      <a:pt x="14" y="10"/>
                    </a:lnTo>
                    <a:lnTo>
                      <a:pt x="16" y="10"/>
                    </a:lnTo>
                    <a:lnTo>
                      <a:pt x="16" y="19"/>
                    </a:lnTo>
                    <a:lnTo>
                      <a:pt x="19" y="19"/>
                    </a:lnTo>
                    <a:lnTo>
                      <a:pt x="16" y="10"/>
                    </a:lnTo>
                    <a:lnTo>
                      <a:pt x="19" y="19"/>
                    </a:lnTo>
                    <a:lnTo>
                      <a:pt x="19" y="10"/>
                    </a:lnTo>
                    <a:lnTo>
                      <a:pt x="19" y="19"/>
                    </a:lnTo>
                    <a:lnTo>
                      <a:pt x="21" y="19"/>
                    </a:lnTo>
                    <a:lnTo>
                      <a:pt x="19" y="10"/>
                    </a:lnTo>
                    <a:lnTo>
                      <a:pt x="21" y="19"/>
                    </a:lnTo>
                    <a:lnTo>
                      <a:pt x="21" y="10"/>
                    </a:lnTo>
                    <a:lnTo>
                      <a:pt x="21" y="19"/>
                    </a:lnTo>
                    <a:lnTo>
                      <a:pt x="23" y="19"/>
                    </a:lnTo>
                    <a:lnTo>
                      <a:pt x="21" y="10"/>
                    </a:lnTo>
                    <a:lnTo>
                      <a:pt x="23" y="19"/>
                    </a:lnTo>
                    <a:lnTo>
                      <a:pt x="23" y="10"/>
                    </a:lnTo>
                    <a:lnTo>
                      <a:pt x="23" y="7"/>
                    </a:lnTo>
                    <a:lnTo>
                      <a:pt x="23" y="19"/>
                    </a:lnTo>
                    <a:lnTo>
                      <a:pt x="26" y="19"/>
                    </a:lnTo>
                    <a:lnTo>
                      <a:pt x="23" y="7"/>
                    </a:lnTo>
                    <a:lnTo>
                      <a:pt x="26" y="19"/>
                    </a:lnTo>
                    <a:lnTo>
                      <a:pt x="26" y="7"/>
                    </a:lnTo>
                    <a:lnTo>
                      <a:pt x="26" y="19"/>
                    </a:lnTo>
                    <a:lnTo>
                      <a:pt x="28" y="19"/>
                    </a:lnTo>
                    <a:lnTo>
                      <a:pt x="26" y="7"/>
                    </a:lnTo>
                    <a:lnTo>
                      <a:pt x="28" y="19"/>
                    </a:lnTo>
                    <a:lnTo>
                      <a:pt x="28" y="7"/>
                    </a:lnTo>
                    <a:lnTo>
                      <a:pt x="28" y="19"/>
                    </a:lnTo>
                    <a:lnTo>
                      <a:pt x="30" y="19"/>
                    </a:lnTo>
                    <a:lnTo>
                      <a:pt x="28" y="7"/>
                    </a:lnTo>
                    <a:lnTo>
                      <a:pt x="30" y="17"/>
                    </a:lnTo>
                    <a:lnTo>
                      <a:pt x="30" y="7"/>
                    </a:lnTo>
                    <a:lnTo>
                      <a:pt x="30" y="17"/>
                    </a:lnTo>
                    <a:lnTo>
                      <a:pt x="33" y="17"/>
                    </a:lnTo>
                    <a:lnTo>
                      <a:pt x="30" y="7"/>
                    </a:lnTo>
                    <a:lnTo>
                      <a:pt x="33" y="17"/>
                    </a:lnTo>
                    <a:lnTo>
                      <a:pt x="33" y="7"/>
                    </a:lnTo>
                    <a:lnTo>
                      <a:pt x="33" y="17"/>
                    </a:lnTo>
                    <a:lnTo>
                      <a:pt x="35" y="17"/>
                    </a:lnTo>
                    <a:lnTo>
                      <a:pt x="33" y="7"/>
                    </a:lnTo>
                    <a:lnTo>
                      <a:pt x="35" y="17"/>
                    </a:lnTo>
                    <a:lnTo>
                      <a:pt x="35" y="7"/>
                    </a:lnTo>
                    <a:lnTo>
                      <a:pt x="35" y="17"/>
                    </a:lnTo>
                    <a:lnTo>
                      <a:pt x="37" y="17"/>
                    </a:lnTo>
                    <a:lnTo>
                      <a:pt x="35" y="7"/>
                    </a:lnTo>
                    <a:lnTo>
                      <a:pt x="37" y="17"/>
                    </a:lnTo>
                    <a:lnTo>
                      <a:pt x="37" y="7"/>
                    </a:lnTo>
                    <a:lnTo>
                      <a:pt x="37" y="17"/>
                    </a:lnTo>
                    <a:lnTo>
                      <a:pt x="40" y="17"/>
                    </a:lnTo>
                    <a:lnTo>
                      <a:pt x="37" y="7"/>
                    </a:lnTo>
                    <a:lnTo>
                      <a:pt x="40" y="17"/>
                    </a:lnTo>
                    <a:lnTo>
                      <a:pt x="40" y="7"/>
                    </a:lnTo>
                    <a:lnTo>
                      <a:pt x="40" y="17"/>
                    </a:lnTo>
                    <a:lnTo>
                      <a:pt x="42" y="17"/>
                    </a:lnTo>
                    <a:lnTo>
                      <a:pt x="40" y="7"/>
                    </a:lnTo>
                    <a:lnTo>
                      <a:pt x="42" y="17"/>
                    </a:lnTo>
                    <a:lnTo>
                      <a:pt x="42" y="7"/>
                    </a:lnTo>
                    <a:lnTo>
                      <a:pt x="42" y="17"/>
                    </a:lnTo>
                    <a:lnTo>
                      <a:pt x="45" y="15"/>
                    </a:lnTo>
                    <a:lnTo>
                      <a:pt x="42" y="5"/>
                    </a:lnTo>
                    <a:lnTo>
                      <a:pt x="45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91" name="Freeform 2803"/>
              <p:cNvSpPr>
                <a:spLocks noEditPoints="1" noChangeArrowheads="1"/>
              </p:cNvSpPr>
              <p:nvPr/>
            </p:nvSpPr>
            <p:spPr bwMode="auto">
              <a:xfrm>
                <a:off x="1110" y="1426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3 w 3"/>
                  <a:gd name="T13" fmla="*/ 0 h 1"/>
                  <a:gd name="T14" fmla="*/ 3 w 3"/>
                  <a:gd name="T15" fmla="*/ 0 h 1"/>
                  <a:gd name="T16" fmla="*/ 3 w 3"/>
                  <a:gd name="T17" fmla="*/ 0 h 1"/>
                  <a:gd name="T18" fmla="*/ 3 w 3"/>
                  <a:gd name="T19" fmla="*/ 0 h 1"/>
                  <a:gd name="T20" fmla="*/ 3 w 3"/>
                  <a:gd name="T21" fmla="*/ 0 h 1"/>
                  <a:gd name="T22" fmla="*/ 0 w 3"/>
                  <a:gd name="T23" fmla="*/ 0 h 1"/>
                  <a:gd name="T24" fmla="*/ 3 w 3"/>
                  <a:gd name="T25" fmla="*/ 0 h 1"/>
                  <a:gd name="T26" fmla="*/ 3 w 3"/>
                  <a:gd name="T27" fmla="*/ 0 h 1"/>
                  <a:gd name="T28" fmla="*/ 0 w 3"/>
                  <a:gd name="T29" fmla="*/ 0 h 1"/>
                  <a:gd name="T30" fmla="*/ 0 w 3"/>
                  <a:gd name="T31" fmla="*/ 0 h 1"/>
                  <a:gd name="T32" fmla="*/ 0 w 3"/>
                  <a:gd name="T33" fmla="*/ 0 h 1"/>
                  <a:gd name="T34" fmla="*/ 0 w 3"/>
                  <a:gd name="T35" fmla="*/ 0 h 1"/>
                  <a:gd name="T36" fmla="*/ 0 w 3"/>
                  <a:gd name="T37" fmla="*/ 0 h 1"/>
                  <a:gd name="T38" fmla="*/ 0 w 3"/>
                  <a:gd name="T39" fmla="*/ 0 h 1"/>
                  <a:gd name="T40" fmla="*/ 0 w 3"/>
                  <a:gd name="T41" fmla="*/ 0 h 1"/>
                  <a:gd name="T42" fmla="*/ 0 w 3"/>
                  <a:gd name="T43" fmla="*/ 0 h 1"/>
                  <a:gd name="T44" fmla="*/ 0 w 3"/>
                  <a:gd name="T45" fmla="*/ 0 h 1"/>
                  <a:gd name="T46" fmla="*/ 0 w 3"/>
                  <a:gd name="T47" fmla="*/ 0 h 1"/>
                  <a:gd name="T48" fmla="*/ 0 w 3"/>
                  <a:gd name="T49" fmla="*/ 0 h 1"/>
                  <a:gd name="T50" fmla="*/ 0 w 3"/>
                  <a:gd name="T51" fmla="*/ 0 h 1"/>
                  <a:gd name="T52" fmla="*/ 0 w 3"/>
                  <a:gd name="T53" fmla="*/ 0 h 1"/>
                  <a:gd name="T54" fmla="*/ 0 w 3"/>
                  <a:gd name="T55" fmla="*/ 0 h 1"/>
                  <a:gd name="T56" fmla="*/ 0 w 3"/>
                  <a:gd name="T57" fmla="*/ 0 h 1"/>
                  <a:gd name="T58" fmla="*/ 3 w 3"/>
                  <a:gd name="T59" fmla="*/ 0 h 1"/>
                  <a:gd name="T60" fmla="*/ 3 w 3"/>
                  <a:gd name="T61" fmla="*/ 0 h 1"/>
                  <a:gd name="T62" fmla="*/ 3 w 3"/>
                  <a:gd name="T63" fmla="*/ 0 h 1"/>
                  <a:gd name="T64" fmla="*/ 3 w 3"/>
                  <a:gd name="T65" fmla="*/ 0 h 1"/>
                  <a:gd name="T66" fmla="*/ 0 w 3"/>
                  <a:gd name="T67" fmla="*/ 0 h 1"/>
                  <a:gd name="T68" fmla="*/ 0 w 3"/>
                  <a:gd name="T69" fmla="*/ 0 h 1"/>
                  <a:gd name="T70" fmla="*/ 0 w 3"/>
                  <a:gd name="T71" fmla="*/ 0 h 1"/>
                  <a:gd name="T72" fmla="*/ 0 w 3"/>
                  <a:gd name="T73" fmla="*/ 0 h 1"/>
                  <a:gd name="T74" fmla="*/ 0 w 3"/>
                  <a:gd name="T75" fmla="*/ 0 h 1"/>
                  <a:gd name="T76" fmla="*/ 0 w 3"/>
                  <a:gd name="T77" fmla="*/ 0 h 1"/>
                  <a:gd name="T78" fmla="*/ 0 w 3"/>
                  <a:gd name="T79" fmla="*/ 0 h 1"/>
                  <a:gd name="T80" fmla="*/ 0 w 3"/>
                  <a:gd name="T81" fmla="*/ 0 h 1"/>
                  <a:gd name="T82" fmla="*/ 0 w 3"/>
                  <a:gd name="T83" fmla="*/ 0 h 1"/>
                  <a:gd name="T84" fmla="*/ 0 w 3"/>
                  <a:gd name="T85" fmla="*/ 0 h 1"/>
                  <a:gd name="T86" fmla="*/ 3 w 3"/>
                  <a:gd name="T87" fmla="*/ 0 h 1"/>
                  <a:gd name="T88" fmla="*/ 0 w 3"/>
                  <a:gd name="T89" fmla="*/ 0 h 1"/>
                  <a:gd name="T90" fmla="*/ 3 w 3"/>
                  <a:gd name="T91" fmla="*/ 0 h 1"/>
                  <a:gd name="T92" fmla="*/ 3 w 3"/>
                  <a:gd name="T93" fmla="*/ 0 h 1"/>
                  <a:gd name="T94" fmla="*/ 3 w 3"/>
                  <a:gd name="T95" fmla="*/ 0 h 1"/>
                  <a:gd name="T96" fmla="*/ 3 w 3"/>
                  <a:gd name="T97" fmla="*/ 0 h 1"/>
                  <a:gd name="T98" fmla="*/ 3 w 3"/>
                  <a:gd name="T99" fmla="*/ 0 h 1"/>
                  <a:gd name="T100" fmla="*/ 3 w 3"/>
                  <a:gd name="T101" fmla="*/ 0 h 1"/>
                  <a:gd name="T102" fmla="*/ 3 w 3"/>
                  <a:gd name="T103" fmla="*/ 0 h 1"/>
                  <a:gd name="T104" fmla="*/ 3 w 3"/>
                  <a:gd name="T105" fmla="*/ 0 h 1"/>
                  <a:gd name="T106" fmla="*/ 3 w 3"/>
                  <a:gd name="T107" fmla="*/ 0 h 1"/>
                  <a:gd name="T108" fmla="*/ 3 w 3"/>
                  <a:gd name="T109" fmla="*/ 0 h 1"/>
                  <a:gd name="T110" fmla="*/ 3 w 3"/>
                  <a:gd name="T111" fmla="*/ 0 h 1"/>
                  <a:gd name="T112" fmla="*/ 3 w 3"/>
                  <a:gd name="T113" fmla="*/ 0 h 1"/>
                  <a:gd name="T114" fmla="*/ 3 w 3"/>
                  <a:gd name="T115" fmla="*/ 0 h 1"/>
                  <a:gd name="T116" fmla="*/ 3 w 3"/>
                  <a:gd name="T117" fmla="*/ 0 h 1"/>
                  <a:gd name="T118" fmla="*/ 3 w 3"/>
                  <a:gd name="T119" fmla="*/ 0 h 1"/>
                  <a:gd name="T120" fmla="*/ 3 w 3"/>
                  <a:gd name="T121" fmla="*/ 0 h 1"/>
                  <a:gd name="T122" fmla="*/ 3 w 3"/>
                  <a:gd name="T123" fmla="*/ 0 h 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"/>
                  <a:gd name="T187" fmla="*/ 0 h 1"/>
                  <a:gd name="T188" fmla="*/ 3 w 3"/>
                  <a:gd name="T189" fmla="*/ 1 h 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92" name="Freeform 2804"/>
              <p:cNvSpPr>
                <a:spLocks noEditPoints="1" noChangeArrowheads="1"/>
              </p:cNvSpPr>
              <p:nvPr/>
            </p:nvSpPr>
            <p:spPr bwMode="auto">
              <a:xfrm>
                <a:off x="1113" y="14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  <a:gd name="T40" fmla="*/ 0 w 1"/>
                  <a:gd name="T41" fmla="*/ 0 h 1"/>
                  <a:gd name="T42" fmla="*/ 0 w 1"/>
                  <a:gd name="T43" fmla="*/ 0 h 1"/>
                  <a:gd name="T44" fmla="*/ 0 w 1"/>
                  <a:gd name="T45" fmla="*/ 0 h 1"/>
                  <a:gd name="T46" fmla="*/ 0 w 1"/>
                  <a:gd name="T47" fmla="*/ 0 h 1"/>
                  <a:gd name="T48" fmla="*/ 0 w 1"/>
                  <a:gd name="T49" fmla="*/ 0 h 1"/>
                  <a:gd name="T50" fmla="*/ 0 w 1"/>
                  <a:gd name="T51" fmla="*/ 0 h 1"/>
                  <a:gd name="T52" fmla="*/ 0 w 1"/>
                  <a:gd name="T53" fmla="*/ 0 h 1"/>
                  <a:gd name="T54" fmla="*/ 0 w 1"/>
                  <a:gd name="T55" fmla="*/ 0 h 1"/>
                  <a:gd name="T56" fmla="*/ 0 w 1"/>
                  <a:gd name="T57" fmla="*/ 0 h 1"/>
                  <a:gd name="T58" fmla="*/ 0 w 1"/>
                  <a:gd name="T59" fmla="*/ 0 h 1"/>
                  <a:gd name="T60" fmla="*/ 0 w 1"/>
                  <a:gd name="T61" fmla="*/ 0 h 1"/>
                  <a:gd name="T62" fmla="*/ 0 w 1"/>
                  <a:gd name="T63" fmla="*/ 0 h 1"/>
                  <a:gd name="T64" fmla="*/ 0 w 1"/>
                  <a:gd name="T65" fmla="*/ 0 h 1"/>
                  <a:gd name="T66" fmla="*/ 0 w 1"/>
                  <a:gd name="T67" fmla="*/ 0 h 1"/>
                  <a:gd name="T68" fmla="*/ 0 w 1"/>
                  <a:gd name="T69" fmla="*/ 0 h 1"/>
                  <a:gd name="T70" fmla="*/ 0 w 1"/>
                  <a:gd name="T71" fmla="*/ 0 h 1"/>
                  <a:gd name="T72" fmla="*/ 0 w 1"/>
                  <a:gd name="T73" fmla="*/ 0 h 1"/>
                  <a:gd name="T74" fmla="*/ 0 w 1"/>
                  <a:gd name="T75" fmla="*/ 0 h 1"/>
                  <a:gd name="T76" fmla="*/ 0 w 1"/>
                  <a:gd name="T77" fmla="*/ 0 h 1"/>
                  <a:gd name="T78" fmla="*/ 0 w 1"/>
                  <a:gd name="T79" fmla="*/ 0 h 1"/>
                  <a:gd name="T80" fmla="*/ 0 w 1"/>
                  <a:gd name="T81" fmla="*/ 0 h 1"/>
                  <a:gd name="T82" fmla="*/ 0 w 1"/>
                  <a:gd name="T83" fmla="*/ 0 h 1"/>
                  <a:gd name="T84" fmla="*/ 0 w 1"/>
                  <a:gd name="T85" fmla="*/ 0 h 1"/>
                  <a:gd name="T86" fmla="*/ 0 w 1"/>
                  <a:gd name="T87" fmla="*/ 0 h 1"/>
                  <a:gd name="T88" fmla="*/ 0 w 1"/>
                  <a:gd name="T89" fmla="*/ 0 h 1"/>
                  <a:gd name="T90" fmla="*/ 0 w 1"/>
                  <a:gd name="T91" fmla="*/ 0 h 1"/>
                  <a:gd name="T92" fmla="*/ 0 w 1"/>
                  <a:gd name="T93" fmla="*/ 0 h 1"/>
                  <a:gd name="T94" fmla="*/ 0 w 1"/>
                  <a:gd name="T95" fmla="*/ 0 h 1"/>
                  <a:gd name="T96" fmla="*/ 0 w 1"/>
                  <a:gd name="T97" fmla="*/ 0 h 1"/>
                  <a:gd name="T98" fmla="*/ 0 w 1"/>
                  <a:gd name="T99" fmla="*/ 0 h 1"/>
                  <a:gd name="T100" fmla="*/ 0 w 1"/>
                  <a:gd name="T101" fmla="*/ 0 h 1"/>
                  <a:gd name="T102" fmla="*/ 0 w 1"/>
                  <a:gd name="T103" fmla="*/ 0 h 1"/>
                  <a:gd name="T104" fmla="*/ 0 w 1"/>
                  <a:gd name="T105" fmla="*/ 0 h 1"/>
                  <a:gd name="T106" fmla="*/ 0 w 1"/>
                  <a:gd name="T107" fmla="*/ 0 h 1"/>
                  <a:gd name="T108" fmla="*/ 0 w 1"/>
                  <a:gd name="T109" fmla="*/ 0 h 1"/>
                  <a:gd name="T110" fmla="*/ 0 w 1"/>
                  <a:gd name="T111" fmla="*/ 0 h 1"/>
                  <a:gd name="T112" fmla="*/ 0 w 1"/>
                  <a:gd name="T113" fmla="*/ 0 h 1"/>
                  <a:gd name="T114" fmla="*/ 0 w 1"/>
                  <a:gd name="T115" fmla="*/ 0 h 1"/>
                  <a:gd name="T116" fmla="*/ 0 w 1"/>
                  <a:gd name="T117" fmla="*/ 0 h 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"/>
                  <a:gd name="T178" fmla="*/ 0 h 1"/>
                  <a:gd name="T179" fmla="*/ 1 w 1"/>
                  <a:gd name="T180" fmla="*/ 1 h 1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93" name="Freeform 2805"/>
              <p:cNvSpPr>
                <a:spLocks noEditPoints="1" noChangeArrowheads="1"/>
              </p:cNvSpPr>
              <p:nvPr/>
            </p:nvSpPr>
            <p:spPr bwMode="auto">
              <a:xfrm>
                <a:off x="1113" y="142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0 w 2"/>
                  <a:gd name="T25" fmla="*/ 2 h 2"/>
                  <a:gd name="T26" fmla="*/ 0 w 2"/>
                  <a:gd name="T27" fmla="*/ 2 h 2"/>
                  <a:gd name="T28" fmla="*/ 0 w 2"/>
                  <a:gd name="T29" fmla="*/ 2 h 2"/>
                  <a:gd name="T30" fmla="*/ 0 w 2"/>
                  <a:gd name="T31" fmla="*/ 2 h 2"/>
                  <a:gd name="T32" fmla="*/ 0 w 2"/>
                  <a:gd name="T33" fmla="*/ 2 h 2"/>
                  <a:gd name="T34" fmla="*/ 0 w 2"/>
                  <a:gd name="T35" fmla="*/ 2 h 2"/>
                  <a:gd name="T36" fmla="*/ 0 w 2"/>
                  <a:gd name="T37" fmla="*/ 2 h 2"/>
                  <a:gd name="T38" fmla="*/ 0 w 2"/>
                  <a:gd name="T39" fmla="*/ 2 h 2"/>
                  <a:gd name="T40" fmla="*/ 0 w 2"/>
                  <a:gd name="T41" fmla="*/ 2 h 2"/>
                  <a:gd name="T42" fmla="*/ 0 w 2"/>
                  <a:gd name="T43" fmla="*/ 2 h 2"/>
                  <a:gd name="T44" fmla="*/ 0 w 2"/>
                  <a:gd name="T45" fmla="*/ 2 h 2"/>
                  <a:gd name="T46" fmla="*/ 2 w 2"/>
                  <a:gd name="T47" fmla="*/ 0 h 2"/>
                  <a:gd name="T48" fmla="*/ 0 w 2"/>
                  <a:gd name="T49" fmla="*/ 2 h 2"/>
                  <a:gd name="T50" fmla="*/ 0 w 2"/>
                  <a:gd name="T51" fmla="*/ 2 h 2"/>
                  <a:gd name="T52" fmla="*/ 0 w 2"/>
                  <a:gd name="T53" fmla="*/ 2 h 2"/>
                  <a:gd name="T54" fmla="*/ 0 w 2"/>
                  <a:gd name="T55" fmla="*/ 2 h 2"/>
                  <a:gd name="T56" fmla="*/ 0 w 2"/>
                  <a:gd name="T57" fmla="*/ 2 h 2"/>
                  <a:gd name="T58" fmla="*/ 0 w 2"/>
                  <a:gd name="T59" fmla="*/ 2 h 2"/>
                  <a:gd name="T60" fmla="*/ 0 w 2"/>
                  <a:gd name="T61" fmla="*/ 2 h 2"/>
                  <a:gd name="T62" fmla="*/ 0 w 2"/>
                  <a:gd name="T63" fmla="*/ 2 h 2"/>
                  <a:gd name="T64" fmla="*/ 0 w 2"/>
                  <a:gd name="T65" fmla="*/ 2 h 2"/>
                  <a:gd name="T66" fmla="*/ 2 w 2"/>
                  <a:gd name="T67" fmla="*/ 2 h 2"/>
                  <a:gd name="T68" fmla="*/ 2 w 2"/>
                  <a:gd name="T69" fmla="*/ 2 h 2"/>
                  <a:gd name="T70" fmla="*/ 0 w 2"/>
                  <a:gd name="T71" fmla="*/ 2 h 2"/>
                  <a:gd name="T72" fmla="*/ 2 w 2"/>
                  <a:gd name="T73" fmla="*/ 2 h 2"/>
                  <a:gd name="T74" fmla="*/ 0 w 2"/>
                  <a:gd name="T75" fmla="*/ 2 h 2"/>
                  <a:gd name="T76" fmla="*/ 2 w 2"/>
                  <a:gd name="T77" fmla="*/ 2 h 2"/>
                  <a:gd name="T78" fmla="*/ 2 w 2"/>
                  <a:gd name="T79" fmla="*/ 2 h 2"/>
                  <a:gd name="T80" fmla="*/ 2 w 2"/>
                  <a:gd name="T81" fmla="*/ 2 h 2"/>
                  <a:gd name="T82" fmla="*/ 2 w 2"/>
                  <a:gd name="T83" fmla="*/ 2 h 2"/>
                  <a:gd name="T84" fmla="*/ 0 w 2"/>
                  <a:gd name="T85" fmla="*/ 2 h 2"/>
                  <a:gd name="T86" fmla="*/ 2 w 2"/>
                  <a:gd name="T87" fmla="*/ 2 h 2"/>
                  <a:gd name="T88" fmla="*/ 2 w 2"/>
                  <a:gd name="T89" fmla="*/ 2 h 2"/>
                  <a:gd name="T90" fmla="*/ 2 w 2"/>
                  <a:gd name="T91" fmla="*/ 2 h 2"/>
                  <a:gd name="T92" fmla="*/ 2 w 2"/>
                  <a:gd name="T93" fmla="*/ 2 h 2"/>
                  <a:gd name="T94" fmla="*/ 2 w 2"/>
                  <a:gd name="T95" fmla="*/ 2 h 2"/>
                  <a:gd name="T96" fmla="*/ 2 w 2"/>
                  <a:gd name="T97" fmla="*/ 2 h 2"/>
                  <a:gd name="T98" fmla="*/ 2 w 2"/>
                  <a:gd name="T99" fmla="*/ 2 h 2"/>
                  <a:gd name="T100" fmla="*/ 2 w 2"/>
                  <a:gd name="T101" fmla="*/ 2 h 2"/>
                  <a:gd name="T102" fmla="*/ 2 w 2"/>
                  <a:gd name="T103" fmla="*/ 2 h 2"/>
                  <a:gd name="T104" fmla="*/ 2 w 2"/>
                  <a:gd name="T105" fmla="*/ 2 h 2"/>
                  <a:gd name="T106" fmla="*/ 2 w 2"/>
                  <a:gd name="T107" fmla="*/ 2 h 2"/>
                  <a:gd name="T108" fmla="*/ 2 w 2"/>
                  <a:gd name="T109" fmla="*/ 2 h 2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2"/>
                  <a:gd name="T166" fmla="*/ 0 h 2"/>
                  <a:gd name="T167" fmla="*/ 2 w 2"/>
                  <a:gd name="T168" fmla="*/ 2 h 2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94" name="Freeform 2806"/>
              <p:cNvSpPr>
                <a:spLocks noEditPoints="1" noChangeArrowheads="1"/>
              </p:cNvSpPr>
              <p:nvPr/>
            </p:nvSpPr>
            <p:spPr bwMode="auto">
              <a:xfrm>
                <a:off x="1115" y="142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2 h 2"/>
                  <a:gd name="T18" fmla="*/ 0 w 1"/>
                  <a:gd name="T19" fmla="*/ 2 h 2"/>
                  <a:gd name="T20" fmla="*/ 0 w 1"/>
                  <a:gd name="T21" fmla="*/ 2 h 2"/>
                  <a:gd name="T22" fmla="*/ 0 w 1"/>
                  <a:gd name="T23" fmla="*/ 2 h 2"/>
                  <a:gd name="T24" fmla="*/ 0 w 1"/>
                  <a:gd name="T25" fmla="*/ 2 h 2"/>
                  <a:gd name="T26" fmla="*/ 0 w 1"/>
                  <a:gd name="T27" fmla="*/ 2 h 2"/>
                  <a:gd name="T28" fmla="*/ 0 w 1"/>
                  <a:gd name="T29" fmla="*/ 2 h 2"/>
                  <a:gd name="T30" fmla="*/ 0 w 1"/>
                  <a:gd name="T31" fmla="*/ 2 h 2"/>
                  <a:gd name="T32" fmla="*/ 0 w 1"/>
                  <a:gd name="T33" fmla="*/ 2 h 2"/>
                  <a:gd name="T34" fmla="*/ 0 w 1"/>
                  <a:gd name="T35" fmla="*/ 2 h 2"/>
                  <a:gd name="T36" fmla="*/ 0 w 1"/>
                  <a:gd name="T37" fmla="*/ 2 h 2"/>
                  <a:gd name="T38" fmla="*/ 0 w 1"/>
                  <a:gd name="T39" fmla="*/ 2 h 2"/>
                  <a:gd name="T40" fmla="*/ 0 w 1"/>
                  <a:gd name="T41" fmla="*/ 2 h 2"/>
                  <a:gd name="T42" fmla="*/ 0 w 1"/>
                  <a:gd name="T43" fmla="*/ 2 h 2"/>
                  <a:gd name="T44" fmla="*/ 0 w 1"/>
                  <a:gd name="T45" fmla="*/ 2 h 2"/>
                  <a:gd name="T46" fmla="*/ 0 w 1"/>
                  <a:gd name="T47" fmla="*/ 2 h 2"/>
                  <a:gd name="T48" fmla="*/ 0 w 1"/>
                  <a:gd name="T49" fmla="*/ 2 h 2"/>
                  <a:gd name="T50" fmla="*/ 0 w 1"/>
                  <a:gd name="T51" fmla="*/ 2 h 2"/>
                  <a:gd name="T52" fmla="*/ 0 w 1"/>
                  <a:gd name="T53" fmla="*/ 2 h 2"/>
                  <a:gd name="T54" fmla="*/ 0 w 1"/>
                  <a:gd name="T55" fmla="*/ 2 h 2"/>
                  <a:gd name="T56" fmla="*/ 0 w 1"/>
                  <a:gd name="T57" fmla="*/ 2 h 2"/>
                  <a:gd name="T58" fmla="*/ 0 w 1"/>
                  <a:gd name="T59" fmla="*/ 2 h 2"/>
                  <a:gd name="T60" fmla="*/ 0 w 1"/>
                  <a:gd name="T61" fmla="*/ 2 h 2"/>
                  <a:gd name="T62" fmla="*/ 0 w 1"/>
                  <a:gd name="T63" fmla="*/ 2 h 2"/>
                  <a:gd name="T64" fmla="*/ 0 w 1"/>
                  <a:gd name="T65" fmla="*/ 2 h 2"/>
                  <a:gd name="T66" fmla="*/ 0 w 1"/>
                  <a:gd name="T67" fmla="*/ 2 h 2"/>
                  <a:gd name="T68" fmla="*/ 0 w 1"/>
                  <a:gd name="T69" fmla="*/ 2 h 2"/>
                  <a:gd name="T70" fmla="*/ 0 w 1"/>
                  <a:gd name="T71" fmla="*/ 2 h 2"/>
                  <a:gd name="T72" fmla="*/ 0 w 1"/>
                  <a:gd name="T73" fmla="*/ 2 h 2"/>
                  <a:gd name="T74" fmla="*/ 0 w 1"/>
                  <a:gd name="T75" fmla="*/ 2 h 2"/>
                  <a:gd name="T76" fmla="*/ 0 w 1"/>
                  <a:gd name="T77" fmla="*/ 2 h 2"/>
                  <a:gd name="T78" fmla="*/ 0 w 1"/>
                  <a:gd name="T79" fmla="*/ 2 h 2"/>
                  <a:gd name="T80" fmla="*/ 0 w 1"/>
                  <a:gd name="T81" fmla="*/ 2 h 2"/>
                  <a:gd name="T82" fmla="*/ 0 w 1"/>
                  <a:gd name="T83" fmla="*/ 2 h 2"/>
                  <a:gd name="T84" fmla="*/ 0 w 1"/>
                  <a:gd name="T85" fmla="*/ 2 h 2"/>
                  <a:gd name="T86" fmla="*/ 0 w 1"/>
                  <a:gd name="T87" fmla="*/ 2 h 2"/>
                  <a:gd name="T88" fmla="*/ 0 w 1"/>
                  <a:gd name="T89" fmla="*/ 0 h 2"/>
                  <a:gd name="T90" fmla="*/ 0 w 1"/>
                  <a:gd name="T91" fmla="*/ 0 h 2"/>
                  <a:gd name="T92" fmla="*/ 0 w 1"/>
                  <a:gd name="T93" fmla="*/ 2 h 2"/>
                  <a:gd name="T94" fmla="*/ 0 w 1"/>
                  <a:gd name="T95" fmla="*/ 2 h 2"/>
                  <a:gd name="T96" fmla="*/ 0 w 1"/>
                  <a:gd name="T97" fmla="*/ 2 h 2"/>
                  <a:gd name="T98" fmla="*/ 0 w 1"/>
                  <a:gd name="T99" fmla="*/ 2 h 2"/>
                  <a:gd name="T100" fmla="*/ 0 w 1"/>
                  <a:gd name="T101" fmla="*/ 2 h 2"/>
                  <a:gd name="T102" fmla="*/ 0 w 1"/>
                  <a:gd name="T103" fmla="*/ 2 h 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"/>
                  <a:gd name="T157" fmla="*/ 0 h 2"/>
                  <a:gd name="T158" fmla="*/ 1 w 1"/>
                  <a:gd name="T159" fmla="*/ 2 h 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95" name="Freeform 2807"/>
              <p:cNvSpPr>
                <a:spLocks noEditPoints="1" noChangeArrowheads="1"/>
              </p:cNvSpPr>
              <p:nvPr/>
            </p:nvSpPr>
            <p:spPr bwMode="auto">
              <a:xfrm>
                <a:off x="1115" y="142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2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2 w 2"/>
                  <a:gd name="T25" fmla="*/ 2 h 2"/>
                  <a:gd name="T26" fmla="*/ 2 w 2"/>
                  <a:gd name="T27" fmla="*/ 2 h 2"/>
                  <a:gd name="T28" fmla="*/ 2 w 2"/>
                  <a:gd name="T29" fmla="*/ 2 h 2"/>
                  <a:gd name="T30" fmla="*/ 2 w 2"/>
                  <a:gd name="T31" fmla="*/ 2 h 2"/>
                  <a:gd name="T32" fmla="*/ 2 w 2"/>
                  <a:gd name="T33" fmla="*/ 2 h 2"/>
                  <a:gd name="T34" fmla="*/ 2 w 2"/>
                  <a:gd name="T35" fmla="*/ 2 h 2"/>
                  <a:gd name="T36" fmla="*/ 2 w 2"/>
                  <a:gd name="T37" fmla="*/ 2 h 2"/>
                  <a:gd name="T38" fmla="*/ 2 w 2"/>
                  <a:gd name="T39" fmla="*/ 0 h 2"/>
                  <a:gd name="T40" fmla="*/ 2 w 2"/>
                  <a:gd name="T41" fmla="*/ 0 h 2"/>
                  <a:gd name="T42" fmla="*/ 0 w 2"/>
                  <a:gd name="T43" fmla="*/ 2 h 2"/>
                  <a:gd name="T44" fmla="*/ 0 w 2"/>
                  <a:gd name="T45" fmla="*/ 2 h 2"/>
                  <a:gd name="T46" fmla="*/ 0 w 2"/>
                  <a:gd name="T47" fmla="*/ 0 h 2"/>
                  <a:gd name="T48" fmla="*/ 0 w 2"/>
                  <a:gd name="T49" fmla="*/ 0 h 2"/>
                  <a:gd name="T50" fmla="*/ 0 w 2"/>
                  <a:gd name="T51" fmla="*/ 0 h 2"/>
                  <a:gd name="T52" fmla="*/ 2 w 2"/>
                  <a:gd name="T53" fmla="*/ 0 h 2"/>
                  <a:gd name="T54" fmla="*/ 2 w 2"/>
                  <a:gd name="T55" fmla="*/ 0 h 2"/>
                  <a:gd name="T56" fmla="*/ 2 w 2"/>
                  <a:gd name="T57" fmla="*/ 0 h 2"/>
                  <a:gd name="T58" fmla="*/ 0 w 2"/>
                  <a:gd name="T59" fmla="*/ 0 h 2"/>
                  <a:gd name="T60" fmla="*/ 0 w 2"/>
                  <a:gd name="T61" fmla="*/ 0 h 2"/>
                  <a:gd name="T62" fmla="*/ 2 w 2"/>
                  <a:gd name="T63" fmla="*/ 0 h 2"/>
                  <a:gd name="T64" fmla="*/ 2 w 2"/>
                  <a:gd name="T65" fmla="*/ 0 h 2"/>
                  <a:gd name="T66" fmla="*/ 2 w 2"/>
                  <a:gd name="T67" fmla="*/ 0 h 2"/>
                  <a:gd name="T68" fmla="*/ 2 w 2"/>
                  <a:gd name="T69" fmla="*/ 0 h 2"/>
                  <a:gd name="T70" fmla="*/ 2 w 2"/>
                  <a:gd name="T71" fmla="*/ 0 h 2"/>
                  <a:gd name="T72" fmla="*/ 2 w 2"/>
                  <a:gd name="T73" fmla="*/ 2 h 2"/>
                  <a:gd name="T74" fmla="*/ 2 w 2"/>
                  <a:gd name="T75" fmla="*/ 2 h 2"/>
                  <a:gd name="T76" fmla="*/ 2 w 2"/>
                  <a:gd name="T77" fmla="*/ 2 h 2"/>
                  <a:gd name="T78" fmla="*/ 2 w 2"/>
                  <a:gd name="T79" fmla="*/ 2 h 2"/>
                  <a:gd name="T80" fmla="*/ 2 w 2"/>
                  <a:gd name="T81" fmla="*/ 0 h 2"/>
                  <a:gd name="T82" fmla="*/ 2 w 2"/>
                  <a:gd name="T83" fmla="*/ 2 h 2"/>
                  <a:gd name="T84" fmla="*/ 2 w 2"/>
                  <a:gd name="T85" fmla="*/ 2 h 2"/>
                  <a:gd name="T86" fmla="*/ 2 w 2"/>
                  <a:gd name="T87" fmla="*/ 2 h 2"/>
                  <a:gd name="T88" fmla="*/ 2 w 2"/>
                  <a:gd name="T89" fmla="*/ 2 h 2"/>
                  <a:gd name="T90" fmla="*/ 2 w 2"/>
                  <a:gd name="T91" fmla="*/ 2 h 2"/>
                  <a:gd name="T92" fmla="*/ 2 w 2"/>
                  <a:gd name="T93" fmla="*/ 0 h 2"/>
                  <a:gd name="T94" fmla="*/ 2 w 2"/>
                  <a:gd name="T95" fmla="*/ 2 h 2"/>
                  <a:gd name="T96" fmla="*/ 2 w 2"/>
                  <a:gd name="T97" fmla="*/ 2 h 2"/>
                  <a:gd name="T98" fmla="*/ 2 w 2"/>
                  <a:gd name="T99" fmla="*/ 2 h 2"/>
                  <a:gd name="T100" fmla="*/ 2 w 2"/>
                  <a:gd name="T101" fmla="*/ 2 h 2"/>
                  <a:gd name="T102" fmla="*/ 2 w 2"/>
                  <a:gd name="T103" fmla="*/ 2 h 2"/>
                  <a:gd name="T104" fmla="*/ 2 w 2"/>
                  <a:gd name="T105" fmla="*/ 0 h 2"/>
                  <a:gd name="T106" fmla="*/ 2 w 2"/>
                  <a:gd name="T107" fmla="*/ 0 h 2"/>
                  <a:gd name="T108" fmla="*/ 2 w 2"/>
                  <a:gd name="T109" fmla="*/ 0 h 2"/>
                  <a:gd name="T110" fmla="*/ 2 w 2"/>
                  <a:gd name="T111" fmla="*/ 0 h 2"/>
                  <a:gd name="T112" fmla="*/ 2 w 2"/>
                  <a:gd name="T113" fmla="*/ 0 h 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"/>
                  <a:gd name="T172" fmla="*/ 0 h 2"/>
                  <a:gd name="T173" fmla="*/ 2 w 2"/>
                  <a:gd name="T174" fmla="*/ 2 h 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2"/>
                    </a:move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96" name="Freeform 2808"/>
              <p:cNvSpPr>
                <a:spLocks noEditPoints="1" noChangeArrowheads="1"/>
              </p:cNvSpPr>
              <p:nvPr/>
            </p:nvSpPr>
            <p:spPr bwMode="auto">
              <a:xfrm>
                <a:off x="1117" y="1424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3 w 3"/>
                  <a:gd name="T5" fmla="*/ 2 h 2"/>
                  <a:gd name="T6" fmla="*/ 0 w 3"/>
                  <a:gd name="T7" fmla="*/ 0 h 2"/>
                  <a:gd name="T8" fmla="*/ 0 w 3"/>
                  <a:gd name="T9" fmla="*/ 2 h 2"/>
                  <a:gd name="T10" fmla="*/ 0 w 3"/>
                  <a:gd name="T11" fmla="*/ 2 h 2"/>
                  <a:gd name="T12" fmla="*/ 0 w 3"/>
                  <a:gd name="T13" fmla="*/ 2 h 2"/>
                  <a:gd name="T14" fmla="*/ 0 w 3"/>
                  <a:gd name="T15" fmla="*/ 2 h 2"/>
                  <a:gd name="T16" fmla="*/ 0 w 3"/>
                  <a:gd name="T17" fmla="*/ 2 h 2"/>
                  <a:gd name="T18" fmla="*/ 0 w 3"/>
                  <a:gd name="T19" fmla="*/ 2 h 2"/>
                  <a:gd name="T20" fmla="*/ 0 w 3"/>
                  <a:gd name="T21" fmla="*/ 2 h 2"/>
                  <a:gd name="T22" fmla="*/ 0 w 3"/>
                  <a:gd name="T23" fmla="*/ 2 h 2"/>
                  <a:gd name="T24" fmla="*/ 0 w 3"/>
                  <a:gd name="T25" fmla="*/ 2 h 2"/>
                  <a:gd name="T26" fmla="*/ 3 w 3"/>
                  <a:gd name="T27" fmla="*/ 2 h 2"/>
                  <a:gd name="T28" fmla="*/ 3 w 3"/>
                  <a:gd name="T29" fmla="*/ 2 h 2"/>
                  <a:gd name="T30" fmla="*/ 3 w 3"/>
                  <a:gd name="T31" fmla="*/ 2 h 2"/>
                  <a:gd name="T32" fmla="*/ 3 w 3"/>
                  <a:gd name="T33" fmla="*/ 2 h 2"/>
                  <a:gd name="T34" fmla="*/ 3 w 3"/>
                  <a:gd name="T35" fmla="*/ 2 h 2"/>
                  <a:gd name="T36" fmla="*/ 0 w 3"/>
                  <a:gd name="T37" fmla="*/ 2 h 2"/>
                  <a:gd name="T38" fmla="*/ 0 w 3"/>
                  <a:gd name="T39" fmla="*/ 2 h 2"/>
                  <a:gd name="T40" fmla="*/ 0 w 3"/>
                  <a:gd name="T41" fmla="*/ 2 h 2"/>
                  <a:gd name="T42" fmla="*/ 0 w 3"/>
                  <a:gd name="T43" fmla="*/ 2 h 2"/>
                  <a:gd name="T44" fmla="*/ 0 w 3"/>
                  <a:gd name="T45" fmla="*/ 2 h 2"/>
                  <a:gd name="T46" fmla="*/ 0 w 3"/>
                  <a:gd name="T47" fmla="*/ 2 h 2"/>
                  <a:gd name="T48" fmla="*/ 0 w 3"/>
                  <a:gd name="T49" fmla="*/ 2 h 2"/>
                  <a:gd name="T50" fmla="*/ 0 w 3"/>
                  <a:gd name="T51" fmla="*/ 2 h 2"/>
                  <a:gd name="T52" fmla="*/ 0 w 3"/>
                  <a:gd name="T53" fmla="*/ 2 h 2"/>
                  <a:gd name="T54" fmla="*/ 0 w 3"/>
                  <a:gd name="T55" fmla="*/ 0 h 2"/>
                  <a:gd name="T56" fmla="*/ 0 w 3"/>
                  <a:gd name="T57" fmla="*/ 0 h 2"/>
                  <a:gd name="T58" fmla="*/ 3 w 3"/>
                  <a:gd name="T59" fmla="*/ 0 h 2"/>
                  <a:gd name="T60" fmla="*/ 0 w 3"/>
                  <a:gd name="T61" fmla="*/ 2 h 2"/>
                  <a:gd name="T62" fmla="*/ 0 w 3"/>
                  <a:gd name="T63" fmla="*/ 0 h 2"/>
                  <a:gd name="T64" fmla="*/ 0 w 3"/>
                  <a:gd name="T65" fmla="*/ 0 h 2"/>
                  <a:gd name="T66" fmla="*/ 0 w 3"/>
                  <a:gd name="T67" fmla="*/ 2 h 2"/>
                  <a:gd name="T68" fmla="*/ 0 w 3"/>
                  <a:gd name="T69" fmla="*/ 2 h 2"/>
                  <a:gd name="T70" fmla="*/ 0 w 3"/>
                  <a:gd name="T71" fmla="*/ 2 h 2"/>
                  <a:gd name="T72" fmla="*/ 0 w 3"/>
                  <a:gd name="T73" fmla="*/ 2 h 2"/>
                  <a:gd name="T74" fmla="*/ 0 w 3"/>
                  <a:gd name="T75" fmla="*/ 2 h 2"/>
                  <a:gd name="T76" fmla="*/ 0 w 3"/>
                  <a:gd name="T77" fmla="*/ 0 h 2"/>
                  <a:gd name="T78" fmla="*/ 0 w 3"/>
                  <a:gd name="T79" fmla="*/ 2 h 2"/>
                  <a:gd name="T80" fmla="*/ 0 w 3"/>
                  <a:gd name="T81" fmla="*/ 2 h 2"/>
                  <a:gd name="T82" fmla="*/ 0 w 3"/>
                  <a:gd name="T83" fmla="*/ 2 h 2"/>
                  <a:gd name="T84" fmla="*/ 0 w 3"/>
                  <a:gd name="T85" fmla="*/ 2 h 2"/>
                  <a:gd name="T86" fmla="*/ 0 w 3"/>
                  <a:gd name="T87" fmla="*/ 0 h 2"/>
                  <a:gd name="T88" fmla="*/ 3 w 3"/>
                  <a:gd name="T89" fmla="*/ 2 h 2"/>
                  <a:gd name="T90" fmla="*/ 0 w 3"/>
                  <a:gd name="T91" fmla="*/ 2 h 2"/>
                  <a:gd name="T92" fmla="*/ 3 w 3"/>
                  <a:gd name="T93" fmla="*/ 2 h 2"/>
                  <a:gd name="T94" fmla="*/ 0 w 3"/>
                  <a:gd name="T95" fmla="*/ 0 h 2"/>
                  <a:gd name="T96" fmla="*/ 0 w 3"/>
                  <a:gd name="T97" fmla="*/ 0 h 2"/>
                  <a:gd name="T98" fmla="*/ 3 w 3"/>
                  <a:gd name="T99" fmla="*/ 2 h 2"/>
                  <a:gd name="T100" fmla="*/ 3 w 3"/>
                  <a:gd name="T101" fmla="*/ 2 h 2"/>
                  <a:gd name="T102" fmla="*/ 3 w 3"/>
                  <a:gd name="T103" fmla="*/ 2 h 2"/>
                  <a:gd name="T104" fmla="*/ 3 w 3"/>
                  <a:gd name="T105" fmla="*/ 0 h 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"/>
                  <a:gd name="T160" fmla="*/ 0 h 2"/>
                  <a:gd name="T161" fmla="*/ 3 w 3"/>
                  <a:gd name="T162" fmla="*/ 2 h 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3" y="2"/>
                    </a:moveTo>
                    <a:lnTo>
                      <a:pt x="3" y="2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97" name="Freeform 2809"/>
              <p:cNvSpPr>
                <a:spLocks noEditPoints="1" noChangeArrowheads="1"/>
              </p:cNvSpPr>
              <p:nvPr/>
            </p:nvSpPr>
            <p:spPr bwMode="auto">
              <a:xfrm>
                <a:off x="1120" y="1424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2 h 2"/>
                  <a:gd name="T18" fmla="*/ 0 w 1"/>
                  <a:gd name="T19" fmla="*/ 2 h 2"/>
                  <a:gd name="T20" fmla="*/ 0 w 1"/>
                  <a:gd name="T21" fmla="*/ 2 h 2"/>
                  <a:gd name="T22" fmla="*/ 0 w 1"/>
                  <a:gd name="T23" fmla="*/ 2 h 2"/>
                  <a:gd name="T24" fmla="*/ 0 w 1"/>
                  <a:gd name="T25" fmla="*/ 2 h 2"/>
                  <a:gd name="T26" fmla="*/ 0 w 1"/>
                  <a:gd name="T27" fmla="*/ 2 h 2"/>
                  <a:gd name="T28" fmla="*/ 0 w 1"/>
                  <a:gd name="T29" fmla="*/ 2 h 2"/>
                  <a:gd name="T30" fmla="*/ 0 w 1"/>
                  <a:gd name="T31" fmla="*/ 2 h 2"/>
                  <a:gd name="T32" fmla="*/ 0 w 1"/>
                  <a:gd name="T33" fmla="*/ 2 h 2"/>
                  <a:gd name="T34" fmla="*/ 0 w 1"/>
                  <a:gd name="T35" fmla="*/ 2 h 2"/>
                  <a:gd name="T36" fmla="*/ 0 w 1"/>
                  <a:gd name="T37" fmla="*/ 2 h 2"/>
                  <a:gd name="T38" fmla="*/ 0 w 1"/>
                  <a:gd name="T39" fmla="*/ 2 h 2"/>
                  <a:gd name="T40" fmla="*/ 0 w 1"/>
                  <a:gd name="T41" fmla="*/ 0 h 2"/>
                  <a:gd name="T42" fmla="*/ 0 w 1"/>
                  <a:gd name="T43" fmla="*/ 0 h 2"/>
                  <a:gd name="T44" fmla="*/ 0 w 1"/>
                  <a:gd name="T45" fmla="*/ 0 h 2"/>
                  <a:gd name="T46" fmla="*/ 0 w 1"/>
                  <a:gd name="T47" fmla="*/ 2 h 2"/>
                  <a:gd name="T48" fmla="*/ 0 w 1"/>
                  <a:gd name="T49" fmla="*/ 2 h 2"/>
                  <a:gd name="T50" fmla="*/ 0 w 1"/>
                  <a:gd name="T51" fmla="*/ 2 h 2"/>
                  <a:gd name="T52" fmla="*/ 0 w 1"/>
                  <a:gd name="T53" fmla="*/ 2 h 2"/>
                  <a:gd name="T54" fmla="*/ 0 w 1"/>
                  <a:gd name="T55" fmla="*/ 0 h 2"/>
                  <a:gd name="T56" fmla="*/ 0 w 1"/>
                  <a:gd name="T57" fmla="*/ 0 h 2"/>
                  <a:gd name="T58" fmla="*/ 0 w 1"/>
                  <a:gd name="T59" fmla="*/ 0 h 2"/>
                  <a:gd name="T60" fmla="*/ 0 w 1"/>
                  <a:gd name="T61" fmla="*/ 0 h 2"/>
                  <a:gd name="T62" fmla="*/ 0 w 1"/>
                  <a:gd name="T63" fmla="*/ 2 h 2"/>
                  <a:gd name="T64" fmla="*/ 0 w 1"/>
                  <a:gd name="T65" fmla="*/ 0 h 2"/>
                  <a:gd name="T66" fmla="*/ 0 w 1"/>
                  <a:gd name="T67" fmla="*/ 0 h 2"/>
                  <a:gd name="T68" fmla="*/ 0 w 1"/>
                  <a:gd name="T69" fmla="*/ 0 h 2"/>
                  <a:gd name="T70" fmla="*/ 0 w 1"/>
                  <a:gd name="T71" fmla="*/ 2 h 2"/>
                  <a:gd name="T72" fmla="*/ 0 w 1"/>
                  <a:gd name="T73" fmla="*/ 2 h 2"/>
                  <a:gd name="T74" fmla="*/ 0 w 1"/>
                  <a:gd name="T75" fmla="*/ 0 h 2"/>
                  <a:gd name="T76" fmla="*/ 0 w 1"/>
                  <a:gd name="T77" fmla="*/ 2 h 2"/>
                  <a:gd name="T78" fmla="*/ 0 w 1"/>
                  <a:gd name="T79" fmla="*/ 2 h 2"/>
                  <a:gd name="T80" fmla="*/ 0 w 1"/>
                  <a:gd name="T81" fmla="*/ 0 h 2"/>
                  <a:gd name="T82" fmla="*/ 0 w 1"/>
                  <a:gd name="T83" fmla="*/ 2 h 2"/>
                  <a:gd name="T84" fmla="*/ 0 w 1"/>
                  <a:gd name="T85" fmla="*/ 0 h 2"/>
                  <a:gd name="T86" fmla="*/ 0 w 1"/>
                  <a:gd name="T87" fmla="*/ 2 h 2"/>
                  <a:gd name="T88" fmla="*/ 0 w 1"/>
                  <a:gd name="T89" fmla="*/ 2 h 2"/>
                  <a:gd name="T90" fmla="*/ 0 w 1"/>
                  <a:gd name="T91" fmla="*/ 0 h 2"/>
                  <a:gd name="T92" fmla="*/ 0 w 1"/>
                  <a:gd name="T93" fmla="*/ 2 h 2"/>
                  <a:gd name="T94" fmla="*/ 0 w 1"/>
                  <a:gd name="T95" fmla="*/ 2 h 2"/>
                  <a:gd name="T96" fmla="*/ 0 w 1"/>
                  <a:gd name="T97" fmla="*/ 0 h 2"/>
                  <a:gd name="T98" fmla="*/ 0 w 1"/>
                  <a:gd name="T99" fmla="*/ 2 h 2"/>
                  <a:gd name="T100" fmla="*/ 0 w 1"/>
                  <a:gd name="T101" fmla="*/ 2 h 2"/>
                  <a:gd name="T102" fmla="*/ 0 w 1"/>
                  <a:gd name="T103" fmla="*/ 0 h 2"/>
                  <a:gd name="T104" fmla="*/ 0 w 1"/>
                  <a:gd name="T105" fmla="*/ 0 h 2"/>
                  <a:gd name="T106" fmla="*/ 0 w 1"/>
                  <a:gd name="T107" fmla="*/ 2 h 2"/>
                  <a:gd name="T108" fmla="*/ 0 w 1"/>
                  <a:gd name="T109" fmla="*/ 2 h 2"/>
                  <a:gd name="T110" fmla="*/ 0 w 1"/>
                  <a:gd name="T111" fmla="*/ 2 h 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"/>
                  <a:gd name="T169" fmla="*/ 0 h 2"/>
                  <a:gd name="T170" fmla="*/ 1 w 1"/>
                  <a:gd name="T171" fmla="*/ 2 h 2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98" name="Freeform 2810"/>
              <p:cNvSpPr>
                <a:spLocks noChangeArrowheads="1"/>
              </p:cNvSpPr>
              <p:nvPr/>
            </p:nvSpPr>
            <p:spPr bwMode="auto">
              <a:xfrm>
                <a:off x="1113" y="1428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2 w 2"/>
                  <a:gd name="T17" fmla="*/ 0 h 1"/>
                  <a:gd name="T18" fmla="*/ 2 w 2"/>
                  <a:gd name="T19" fmla="*/ 0 h 1"/>
                  <a:gd name="T20" fmla="*/ 2 w 2"/>
                  <a:gd name="T21" fmla="*/ 0 h 1"/>
                  <a:gd name="T22" fmla="*/ 2 w 2"/>
                  <a:gd name="T23" fmla="*/ 0 h 1"/>
                  <a:gd name="T24" fmla="*/ 2 w 2"/>
                  <a:gd name="T25" fmla="*/ 0 h 1"/>
                  <a:gd name="T26" fmla="*/ 2 w 2"/>
                  <a:gd name="T27" fmla="*/ 0 h 1"/>
                  <a:gd name="T28" fmla="*/ 2 w 2"/>
                  <a:gd name="T29" fmla="*/ 0 h 1"/>
                  <a:gd name="T30" fmla="*/ 2 w 2"/>
                  <a:gd name="T31" fmla="*/ 0 h 1"/>
                  <a:gd name="T32" fmla="*/ 2 w 2"/>
                  <a:gd name="T33" fmla="*/ 0 h 1"/>
                  <a:gd name="T34" fmla="*/ 2 w 2"/>
                  <a:gd name="T35" fmla="*/ 0 h 1"/>
                  <a:gd name="T36" fmla="*/ 2 w 2"/>
                  <a:gd name="T37" fmla="*/ 0 h 1"/>
                  <a:gd name="T38" fmla="*/ 2 w 2"/>
                  <a:gd name="T39" fmla="*/ 0 h 1"/>
                  <a:gd name="T40" fmla="*/ 2 w 2"/>
                  <a:gd name="T41" fmla="*/ 0 h 1"/>
                  <a:gd name="T42" fmla="*/ 2 w 2"/>
                  <a:gd name="T43" fmla="*/ 0 h 1"/>
                  <a:gd name="T44" fmla="*/ 2 w 2"/>
                  <a:gd name="T45" fmla="*/ 0 h 1"/>
                  <a:gd name="T46" fmla="*/ 2 w 2"/>
                  <a:gd name="T47" fmla="*/ 0 h 1"/>
                  <a:gd name="T48" fmla="*/ 2 w 2"/>
                  <a:gd name="T49" fmla="*/ 0 h 1"/>
                  <a:gd name="T50" fmla="*/ 2 w 2"/>
                  <a:gd name="T51" fmla="*/ 0 h 1"/>
                  <a:gd name="T52" fmla="*/ 2 w 2"/>
                  <a:gd name="T53" fmla="*/ 0 h 1"/>
                  <a:gd name="T54" fmla="*/ 2 w 2"/>
                  <a:gd name="T55" fmla="*/ 0 h 1"/>
                  <a:gd name="T56" fmla="*/ 2 w 2"/>
                  <a:gd name="T57" fmla="*/ 0 h 1"/>
                  <a:gd name="T58" fmla="*/ 0 w 2"/>
                  <a:gd name="T59" fmla="*/ 0 h 1"/>
                  <a:gd name="T60" fmla="*/ 0 w 2"/>
                  <a:gd name="T61" fmla="*/ 0 h 1"/>
                  <a:gd name="T62" fmla="*/ 0 w 2"/>
                  <a:gd name="T63" fmla="*/ 0 h 1"/>
                  <a:gd name="T64" fmla="*/ 0 w 2"/>
                  <a:gd name="T65" fmla="*/ 0 h 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"/>
                  <a:gd name="T100" fmla="*/ 0 h 1"/>
                  <a:gd name="T101" fmla="*/ 2 w 2"/>
                  <a:gd name="T102" fmla="*/ 1 h 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99" name="Freeform 2811"/>
              <p:cNvSpPr>
                <a:spLocks noEditPoints="1" noChangeArrowheads="1"/>
              </p:cNvSpPr>
              <p:nvPr/>
            </p:nvSpPr>
            <p:spPr bwMode="auto">
              <a:xfrm>
                <a:off x="1115" y="142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  <a:gd name="T40" fmla="*/ 0 w 1"/>
                  <a:gd name="T41" fmla="*/ 0 h 1"/>
                  <a:gd name="T42" fmla="*/ 0 w 1"/>
                  <a:gd name="T43" fmla="*/ 0 h 1"/>
                  <a:gd name="T44" fmla="*/ 0 w 1"/>
                  <a:gd name="T45" fmla="*/ 0 h 1"/>
                  <a:gd name="T46" fmla="*/ 0 w 1"/>
                  <a:gd name="T47" fmla="*/ 0 h 1"/>
                  <a:gd name="T48" fmla="*/ 0 w 1"/>
                  <a:gd name="T49" fmla="*/ 0 h 1"/>
                  <a:gd name="T50" fmla="*/ 0 w 1"/>
                  <a:gd name="T51" fmla="*/ 0 h 1"/>
                  <a:gd name="T52" fmla="*/ 0 w 1"/>
                  <a:gd name="T53" fmla="*/ 0 h 1"/>
                  <a:gd name="T54" fmla="*/ 0 w 1"/>
                  <a:gd name="T55" fmla="*/ 0 h 1"/>
                  <a:gd name="T56" fmla="*/ 0 w 1"/>
                  <a:gd name="T57" fmla="*/ 0 h 1"/>
                  <a:gd name="T58" fmla="*/ 0 w 1"/>
                  <a:gd name="T59" fmla="*/ 0 h 1"/>
                  <a:gd name="T60" fmla="*/ 0 w 1"/>
                  <a:gd name="T61" fmla="*/ 0 h 1"/>
                  <a:gd name="T62" fmla="*/ 0 w 1"/>
                  <a:gd name="T63" fmla="*/ 0 h 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"/>
                  <a:gd name="T97" fmla="*/ 0 h 1"/>
                  <a:gd name="T98" fmla="*/ 1 w 1"/>
                  <a:gd name="T99" fmla="*/ 1 h 1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00" name="Freeform 2812"/>
              <p:cNvSpPr>
                <a:spLocks noChangeArrowheads="1"/>
              </p:cNvSpPr>
              <p:nvPr/>
            </p:nvSpPr>
            <p:spPr bwMode="auto">
              <a:xfrm>
                <a:off x="1115" y="142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2 w 2"/>
                  <a:gd name="T25" fmla="*/ 2 h 2"/>
                  <a:gd name="T26" fmla="*/ 2 w 2"/>
                  <a:gd name="T27" fmla="*/ 2 h 2"/>
                  <a:gd name="T28" fmla="*/ 2 w 2"/>
                  <a:gd name="T29" fmla="*/ 2 h 2"/>
                  <a:gd name="T30" fmla="*/ 2 w 2"/>
                  <a:gd name="T31" fmla="*/ 2 h 2"/>
                  <a:gd name="T32" fmla="*/ 2 w 2"/>
                  <a:gd name="T33" fmla="*/ 2 h 2"/>
                  <a:gd name="T34" fmla="*/ 2 w 2"/>
                  <a:gd name="T35" fmla="*/ 2 h 2"/>
                  <a:gd name="T36" fmla="*/ 2 w 2"/>
                  <a:gd name="T37" fmla="*/ 2 h 2"/>
                  <a:gd name="T38" fmla="*/ 2 w 2"/>
                  <a:gd name="T39" fmla="*/ 2 h 2"/>
                  <a:gd name="T40" fmla="*/ 2 w 2"/>
                  <a:gd name="T41" fmla="*/ 2 h 2"/>
                  <a:gd name="T42" fmla="*/ 2 w 2"/>
                  <a:gd name="T43" fmla="*/ 2 h 2"/>
                  <a:gd name="T44" fmla="*/ 2 w 2"/>
                  <a:gd name="T45" fmla="*/ 2 h 2"/>
                  <a:gd name="T46" fmla="*/ 2 w 2"/>
                  <a:gd name="T47" fmla="*/ 2 h 2"/>
                  <a:gd name="T48" fmla="*/ 2 w 2"/>
                  <a:gd name="T49" fmla="*/ 2 h 2"/>
                  <a:gd name="T50" fmla="*/ 0 w 2"/>
                  <a:gd name="T51" fmla="*/ 2 h 2"/>
                  <a:gd name="T52" fmla="*/ 0 w 2"/>
                  <a:gd name="T53" fmla="*/ 2 h 2"/>
                  <a:gd name="T54" fmla="*/ 0 w 2"/>
                  <a:gd name="T55" fmla="*/ 2 h 2"/>
                  <a:gd name="T56" fmla="*/ 0 w 2"/>
                  <a:gd name="T57" fmla="*/ 2 h 2"/>
                  <a:gd name="T58" fmla="*/ 0 w 2"/>
                  <a:gd name="T59" fmla="*/ 2 h 2"/>
                  <a:gd name="T60" fmla="*/ 0 w 2"/>
                  <a:gd name="T61" fmla="*/ 2 h 2"/>
                  <a:gd name="T62" fmla="*/ 0 w 2"/>
                  <a:gd name="T63" fmla="*/ 2 h 2"/>
                  <a:gd name="T64" fmla="*/ 0 w 2"/>
                  <a:gd name="T65" fmla="*/ 2 h 2"/>
                  <a:gd name="T66" fmla="*/ 0 w 2"/>
                  <a:gd name="T67" fmla="*/ 2 h 2"/>
                  <a:gd name="T68" fmla="*/ 0 w 2"/>
                  <a:gd name="T69" fmla="*/ 2 h 2"/>
                  <a:gd name="T70" fmla="*/ 0 w 2"/>
                  <a:gd name="T71" fmla="*/ 2 h 2"/>
                  <a:gd name="T72" fmla="*/ 0 w 2"/>
                  <a:gd name="T73" fmla="*/ 2 h 2"/>
                  <a:gd name="T74" fmla="*/ 0 w 2"/>
                  <a:gd name="T75" fmla="*/ 2 h 2"/>
                  <a:gd name="T76" fmla="*/ 0 w 2"/>
                  <a:gd name="T77" fmla="*/ 2 h 2"/>
                  <a:gd name="T78" fmla="*/ 0 w 2"/>
                  <a:gd name="T79" fmla="*/ 2 h 2"/>
                  <a:gd name="T80" fmla="*/ 0 w 2"/>
                  <a:gd name="T81" fmla="*/ 2 h 2"/>
                  <a:gd name="T82" fmla="*/ 0 w 2"/>
                  <a:gd name="T83" fmla="*/ 2 h 2"/>
                  <a:gd name="T84" fmla="*/ 0 w 2"/>
                  <a:gd name="T85" fmla="*/ 2 h 2"/>
                  <a:gd name="T86" fmla="*/ 0 w 2"/>
                  <a:gd name="T87" fmla="*/ 2 h 2"/>
                  <a:gd name="T88" fmla="*/ 0 w 2"/>
                  <a:gd name="T89" fmla="*/ 2 h 2"/>
                  <a:gd name="T90" fmla="*/ 0 w 2"/>
                  <a:gd name="T91" fmla="*/ 2 h 2"/>
                  <a:gd name="T92" fmla="*/ 0 w 2"/>
                  <a:gd name="T93" fmla="*/ 2 h 2"/>
                  <a:gd name="T94" fmla="*/ 0 w 2"/>
                  <a:gd name="T95" fmla="*/ 2 h 2"/>
                  <a:gd name="T96" fmla="*/ 0 w 2"/>
                  <a:gd name="T97" fmla="*/ 0 h 2"/>
                  <a:gd name="T98" fmla="*/ 0 w 2"/>
                  <a:gd name="T99" fmla="*/ 0 h 2"/>
                  <a:gd name="T100" fmla="*/ 0 w 2"/>
                  <a:gd name="T101" fmla="*/ 2 h 2"/>
                  <a:gd name="T102" fmla="*/ 0 w 2"/>
                  <a:gd name="T103" fmla="*/ 2 h 2"/>
                  <a:gd name="T104" fmla="*/ 0 w 2"/>
                  <a:gd name="T105" fmla="*/ 2 h 2"/>
                  <a:gd name="T106" fmla="*/ 0 w 2"/>
                  <a:gd name="T107" fmla="*/ 2 h 2"/>
                  <a:gd name="T108" fmla="*/ 0 w 2"/>
                  <a:gd name="T109" fmla="*/ 0 h 2"/>
                  <a:gd name="T110" fmla="*/ 0 w 2"/>
                  <a:gd name="T111" fmla="*/ 0 h 2"/>
                  <a:gd name="T112" fmla="*/ 2 w 2"/>
                  <a:gd name="T113" fmla="*/ 0 h 2"/>
                  <a:gd name="T114" fmla="*/ 2 w 2"/>
                  <a:gd name="T115" fmla="*/ 0 h 2"/>
                  <a:gd name="T116" fmla="*/ 2 w 2"/>
                  <a:gd name="T117" fmla="*/ 0 h 2"/>
                  <a:gd name="T118" fmla="*/ 2 w 2"/>
                  <a:gd name="T119" fmla="*/ 2 h 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"/>
                  <a:gd name="T181" fmla="*/ 0 h 2"/>
                  <a:gd name="T182" fmla="*/ 2 w 2"/>
                  <a:gd name="T183" fmla="*/ 2 h 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01" name="Freeform 2813"/>
              <p:cNvSpPr>
                <a:spLocks noChangeArrowheads="1"/>
              </p:cNvSpPr>
              <p:nvPr/>
            </p:nvSpPr>
            <p:spPr bwMode="auto">
              <a:xfrm>
                <a:off x="1117" y="1426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0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2 h 2"/>
                  <a:gd name="T18" fmla="*/ 0 w 1"/>
                  <a:gd name="T19" fmla="*/ 2 h 2"/>
                  <a:gd name="T20" fmla="*/ 0 w 1"/>
                  <a:gd name="T21" fmla="*/ 2 h 2"/>
                  <a:gd name="T22" fmla="*/ 0 w 1"/>
                  <a:gd name="T23" fmla="*/ 0 h 2"/>
                  <a:gd name="T24" fmla="*/ 0 w 1"/>
                  <a:gd name="T25" fmla="*/ 0 h 2"/>
                  <a:gd name="T26" fmla="*/ 0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0 h 2"/>
                  <a:gd name="T34" fmla="*/ 0 w 1"/>
                  <a:gd name="T35" fmla="*/ 0 h 2"/>
                  <a:gd name="T36" fmla="*/ 0 w 1"/>
                  <a:gd name="T37" fmla="*/ 2 h 2"/>
                  <a:gd name="T38" fmla="*/ 0 w 1"/>
                  <a:gd name="T39" fmla="*/ 2 h 2"/>
                  <a:gd name="T40" fmla="*/ 0 w 1"/>
                  <a:gd name="T41" fmla="*/ 2 h 2"/>
                  <a:gd name="T42" fmla="*/ 0 w 1"/>
                  <a:gd name="T43" fmla="*/ 2 h 2"/>
                  <a:gd name="T44" fmla="*/ 0 w 1"/>
                  <a:gd name="T45" fmla="*/ 2 h 2"/>
                  <a:gd name="T46" fmla="*/ 0 w 1"/>
                  <a:gd name="T47" fmla="*/ 2 h 2"/>
                  <a:gd name="T48" fmla="*/ 0 w 1"/>
                  <a:gd name="T49" fmla="*/ 2 h 2"/>
                  <a:gd name="T50" fmla="*/ 0 w 1"/>
                  <a:gd name="T51" fmla="*/ 0 h 2"/>
                  <a:gd name="T52" fmla="*/ 0 w 1"/>
                  <a:gd name="T53" fmla="*/ 0 h 2"/>
                  <a:gd name="T54" fmla="*/ 0 w 1"/>
                  <a:gd name="T55" fmla="*/ 0 h 2"/>
                  <a:gd name="T56" fmla="*/ 0 w 1"/>
                  <a:gd name="T57" fmla="*/ 0 h 2"/>
                  <a:gd name="T58" fmla="*/ 0 w 1"/>
                  <a:gd name="T59" fmla="*/ 0 h 2"/>
                  <a:gd name="T60" fmla="*/ 0 w 1"/>
                  <a:gd name="T61" fmla="*/ 2 h 2"/>
                  <a:gd name="T62" fmla="*/ 0 w 1"/>
                  <a:gd name="T63" fmla="*/ 2 h 2"/>
                  <a:gd name="T64" fmla="*/ 0 w 1"/>
                  <a:gd name="T65" fmla="*/ 2 h 2"/>
                  <a:gd name="T66" fmla="*/ 0 w 1"/>
                  <a:gd name="T67" fmla="*/ 2 h 2"/>
                  <a:gd name="T68" fmla="*/ 0 w 1"/>
                  <a:gd name="T69" fmla="*/ 2 h 2"/>
                  <a:gd name="T70" fmla="*/ 0 w 1"/>
                  <a:gd name="T71" fmla="*/ 2 h 2"/>
                  <a:gd name="T72" fmla="*/ 0 w 1"/>
                  <a:gd name="T73" fmla="*/ 2 h 2"/>
                  <a:gd name="T74" fmla="*/ 0 w 1"/>
                  <a:gd name="T75" fmla="*/ 2 h 2"/>
                  <a:gd name="T76" fmla="*/ 0 w 1"/>
                  <a:gd name="T77" fmla="*/ 2 h 2"/>
                  <a:gd name="T78" fmla="*/ 0 w 1"/>
                  <a:gd name="T79" fmla="*/ 2 h 2"/>
                  <a:gd name="T80" fmla="*/ 0 w 1"/>
                  <a:gd name="T81" fmla="*/ 2 h 2"/>
                  <a:gd name="T82" fmla="*/ 0 w 1"/>
                  <a:gd name="T83" fmla="*/ 2 h 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"/>
                  <a:gd name="T127" fmla="*/ 0 h 2"/>
                  <a:gd name="T128" fmla="*/ 1 w 1"/>
                  <a:gd name="T129" fmla="*/ 2 h 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4F3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02" name="Freeform 2814"/>
              <p:cNvSpPr>
                <a:spLocks noChangeArrowheads="1"/>
              </p:cNvSpPr>
              <p:nvPr/>
            </p:nvSpPr>
            <p:spPr bwMode="auto">
              <a:xfrm>
                <a:off x="1543" y="1988"/>
                <a:ext cx="36" cy="26"/>
              </a:xfrm>
              <a:custGeom>
                <a:avLst/>
                <a:gdLst>
                  <a:gd name="T0" fmla="*/ 34 w 15"/>
                  <a:gd name="T1" fmla="*/ 24 h 11"/>
                  <a:gd name="T2" fmla="*/ 29 w 15"/>
                  <a:gd name="T3" fmla="*/ 26 h 11"/>
                  <a:gd name="T4" fmla="*/ 5 w 15"/>
                  <a:gd name="T5" fmla="*/ 24 h 11"/>
                  <a:gd name="T6" fmla="*/ 0 w 15"/>
                  <a:gd name="T7" fmla="*/ 19 h 11"/>
                  <a:gd name="T8" fmla="*/ 2 w 15"/>
                  <a:gd name="T9" fmla="*/ 5 h 11"/>
                  <a:gd name="T10" fmla="*/ 7 w 15"/>
                  <a:gd name="T11" fmla="*/ 0 h 11"/>
                  <a:gd name="T12" fmla="*/ 34 w 15"/>
                  <a:gd name="T13" fmla="*/ 5 h 11"/>
                  <a:gd name="T14" fmla="*/ 36 w 15"/>
                  <a:gd name="T15" fmla="*/ 9 h 11"/>
                  <a:gd name="T16" fmla="*/ 34 w 15"/>
                  <a:gd name="T17" fmla="*/ 24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"/>
                  <a:gd name="T28" fmla="*/ 0 h 11"/>
                  <a:gd name="T29" fmla="*/ 15 w 15"/>
                  <a:gd name="T30" fmla="*/ 11 h 1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" h="11">
                    <a:moveTo>
                      <a:pt x="14" y="10"/>
                    </a:moveTo>
                    <a:cubicBezTo>
                      <a:pt x="14" y="11"/>
                      <a:pt x="13" y="11"/>
                      <a:pt x="12" y="1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9"/>
                      <a:pt x="0" y="8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5" y="2"/>
                      <a:pt x="15" y="3"/>
                      <a:pt x="15" y="4"/>
                    </a:cubicBezTo>
                    <a:lnTo>
                      <a:pt x="14" y="10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03" name="Freeform 2815"/>
              <p:cNvSpPr>
                <a:spLocks noChangeArrowheads="1"/>
              </p:cNvSpPr>
              <p:nvPr/>
            </p:nvSpPr>
            <p:spPr bwMode="auto">
              <a:xfrm>
                <a:off x="1543" y="1992"/>
                <a:ext cx="36" cy="22"/>
              </a:xfrm>
              <a:custGeom>
                <a:avLst/>
                <a:gdLst>
                  <a:gd name="T0" fmla="*/ 34 w 15"/>
                  <a:gd name="T1" fmla="*/ 20 h 9"/>
                  <a:gd name="T2" fmla="*/ 36 w 15"/>
                  <a:gd name="T3" fmla="*/ 5 h 9"/>
                  <a:gd name="T4" fmla="*/ 36 w 15"/>
                  <a:gd name="T5" fmla="*/ 5 h 9"/>
                  <a:gd name="T6" fmla="*/ 19 w 15"/>
                  <a:gd name="T7" fmla="*/ 12 h 9"/>
                  <a:gd name="T8" fmla="*/ 19 w 15"/>
                  <a:gd name="T9" fmla="*/ 15 h 9"/>
                  <a:gd name="T10" fmla="*/ 17 w 15"/>
                  <a:gd name="T11" fmla="*/ 12 h 9"/>
                  <a:gd name="T12" fmla="*/ 2 w 15"/>
                  <a:gd name="T13" fmla="*/ 0 h 9"/>
                  <a:gd name="T14" fmla="*/ 2 w 15"/>
                  <a:gd name="T15" fmla="*/ 0 h 9"/>
                  <a:gd name="T16" fmla="*/ 0 w 15"/>
                  <a:gd name="T17" fmla="*/ 15 h 9"/>
                  <a:gd name="T18" fmla="*/ 5 w 15"/>
                  <a:gd name="T19" fmla="*/ 20 h 9"/>
                  <a:gd name="T20" fmla="*/ 7 w 15"/>
                  <a:gd name="T21" fmla="*/ 20 h 9"/>
                  <a:gd name="T22" fmla="*/ 10 w 15"/>
                  <a:gd name="T23" fmla="*/ 20 h 9"/>
                  <a:gd name="T24" fmla="*/ 17 w 15"/>
                  <a:gd name="T25" fmla="*/ 15 h 9"/>
                  <a:gd name="T26" fmla="*/ 19 w 15"/>
                  <a:gd name="T27" fmla="*/ 15 h 9"/>
                  <a:gd name="T28" fmla="*/ 24 w 15"/>
                  <a:gd name="T29" fmla="*/ 22 h 9"/>
                  <a:gd name="T30" fmla="*/ 26 w 15"/>
                  <a:gd name="T31" fmla="*/ 22 h 9"/>
                  <a:gd name="T32" fmla="*/ 31 w 15"/>
                  <a:gd name="T33" fmla="*/ 22 h 9"/>
                  <a:gd name="T34" fmla="*/ 34 w 15"/>
                  <a:gd name="T35" fmla="*/ 20 h 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"/>
                  <a:gd name="T55" fmla="*/ 0 h 9"/>
                  <a:gd name="T56" fmla="*/ 15 w 15"/>
                  <a:gd name="T57" fmla="*/ 9 h 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" h="9">
                    <a:moveTo>
                      <a:pt x="14" y="8"/>
                    </a:move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4" y="9"/>
                      <a:pt x="14" y="8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04" name="Freeform 2816"/>
              <p:cNvSpPr>
                <a:spLocks noChangeArrowheads="1"/>
              </p:cNvSpPr>
              <p:nvPr/>
            </p:nvSpPr>
            <p:spPr bwMode="auto">
              <a:xfrm>
                <a:off x="1548" y="1988"/>
                <a:ext cx="31" cy="14"/>
              </a:xfrm>
              <a:custGeom>
                <a:avLst/>
                <a:gdLst>
                  <a:gd name="T0" fmla="*/ 12 w 13"/>
                  <a:gd name="T1" fmla="*/ 14 h 6"/>
                  <a:gd name="T2" fmla="*/ 14 w 13"/>
                  <a:gd name="T3" fmla="*/ 14 h 6"/>
                  <a:gd name="T4" fmla="*/ 31 w 13"/>
                  <a:gd name="T5" fmla="*/ 7 h 6"/>
                  <a:gd name="T6" fmla="*/ 31 w 13"/>
                  <a:gd name="T7" fmla="*/ 5 h 6"/>
                  <a:gd name="T8" fmla="*/ 29 w 13"/>
                  <a:gd name="T9" fmla="*/ 5 h 6"/>
                  <a:gd name="T10" fmla="*/ 2 w 13"/>
                  <a:gd name="T11" fmla="*/ 0 h 6"/>
                  <a:gd name="T12" fmla="*/ 0 w 13"/>
                  <a:gd name="T13" fmla="*/ 2 h 6"/>
                  <a:gd name="T14" fmla="*/ 0 w 13"/>
                  <a:gd name="T15" fmla="*/ 2 h 6"/>
                  <a:gd name="T16" fmla="*/ 12 w 13"/>
                  <a:gd name="T17" fmla="*/ 14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"/>
                  <a:gd name="T28" fmla="*/ 0 h 6"/>
                  <a:gd name="T29" fmla="*/ 13 w 13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" h="6">
                    <a:moveTo>
                      <a:pt x="5" y="6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05" name="Freeform 2817"/>
              <p:cNvSpPr>
                <a:spLocks noChangeArrowheads="1"/>
              </p:cNvSpPr>
              <p:nvPr/>
            </p:nvSpPr>
            <p:spPr bwMode="auto">
              <a:xfrm>
                <a:off x="1555" y="2009"/>
                <a:ext cx="10" cy="5"/>
              </a:xfrm>
              <a:custGeom>
                <a:avLst/>
                <a:gdLst>
                  <a:gd name="T0" fmla="*/ 0 w 10"/>
                  <a:gd name="T1" fmla="*/ 2 h 5"/>
                  <a:gd name="T2" fmla="*/ 0 w 10"/>
                  <a:gd name="T3" fmla="*/ 2 h 5"/>
                  <a:gd name="T4" fmla="*/ 10 w 10"/>
                  <a:gd name="T5" fmla="*/ 5 h 5"/>
                  <a:gd name="T6" fmla="*/ 10 w 10"/>
                  <a:gd name="T7" fmla="*/ 5 h 5"/>
                  <a:gd name="T8" fmla="*/ 7 w 10"/>
                  <a:gd name="T9" fmla="*/ 0 h 5"/>
                  <a:gd name="T10" fmla="*/ 5 w 10"/>
                  <a:gd name="T11" fmla="*/ 0 h 5"/>
                  <a:gd name="T12" fmla="*/ 0 w 10"/>
                  <a:gd name="T13" fmla="*/ 2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"/>
                  <a:gd name="T22" fmla="*/ 0 h 5"/>
                  <a:gd name="T23" fmla="*/ 10 w 10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" h="5">
                    <a:moveTo>
                      <a:pt x="0" y="2"/>
                    </a:moveTo>
                    <a:lnTo>
                      <a:pt x="0" y="2"/>
                    </a:lnTo>
                    <a:lnTo>
                      <a:pt x="10" y="5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06" name="Freeform 2818"/>
              <p:cNvSpPr>
                <a:spLocks noChangeArrowheads="1"/>
              </p:cNvSpPr>
              <p:nvPr/>
            </p:nvSpPr>
            <p:spPr bwMode="auto">
              <a:xfrm>
                <a:off x="1316" y="1883"/>
                <a:ext cx="21" cy="29"/>
              </a:xfrm>
              <a:custGeom>
                <a:avLst/>
                <a:gdLst>
                  <a:gd name="T0" fmla="*/ 7 w 21"/>
                  <a:gd name="T1" fmla="*/ 29 h 29"/>
                  <a:gd name="T2" fmla="*/ 0 w 21"/>
                  <a:gd name="T3" fmla="*/ 24 h 29"/>
                  <a:gd name="T4" fmla="*/ 17 w 21"/>
                  <a:gd name="T5" fmla="*/ 0 h 29"/>
                  <a:gd name="T6" fmla="*/ 21 w 21"/>
                  <a:gd name="T7" fmla="*/ 5 h 29"/>
                  <a:gd name="T8" fmla="*/ 7 w 21"/>
                  <a:gd name="T9" fmla="*/ 29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9"/>
                  <a:gd name="T17" fmla="*/ 21 w 21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9">
                    <a:moveTo>
                      <a:pt x="7" y="29"/>
                    </a:moveTo>
                    <a:lnTo>
                      <a:pt x="0" y="24"/>
                    </a:lnTo>
                    <a:lnTo>
                      <a:pt x="17" y="0"/>
                    </a:lnTo>
                    <a:lnTo>
                      <a:pt x="21" y="5"/>
                    </a:lnTo>
                    <a:lnTo>
                      <a:pt x="7" y="29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07" name="Freeform 2819"/>
              <p:cNvSpPr>
                <a:spLocks noChangeArrowheads="1"/>
              </p:cNvSpPr>
              <p:nvPr/>
            </p:nvSpPr>
            <p:spPr bwMode="auto">
              <a:xfrm>
                <a:off x="1314" y="1888"/>
                <a:ext cx="28" cy="21"/>
              </a:xfrm>
              <a:custGeom>
                <a:avLst/>
                <a:gdLst>
                  <a:gd name="T0" fmla="*/ 0 w 28"/>
                  <a:gd name="T1" fmla="*/ 5 h 21"/>
                  <a:gd name="T2" fmla="*/ 4 w 28"/>
                  <a:gd name="T3" fmla="*/ 0 h 21"/>
                  <a:gd name="T4" fmla="*/ 28 w 28"/>
                  <a:gd name="T5" fmla="*/ 17 h 21"/>
                  <a:gd name="T6" fmla="*/ 23 w 28"/>
                  <a:gd name="T7" fmla="*/ 21 h 21"/>
                  <a:gd name="T8" fmla="*/ 0 w 28"/>
                  <a:gd name="T9" fmla="*/ 5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1"/>
                  <a:gd name="T17" fmla="*/ 28 w 28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1">
                    <a:moveTo>
                      <a:pt x="0" y="5"/>
                    </a:moveTo>
                    <a:lnTo>
                      <a:pt x="4" y="0"/>
                    </a:lnTo>
                    <a:lnTo>
                      <a:pt x="28" y="17"/>
                    </a:lnTo>
                    <a:lnTo>
                      <a:pt x="23" y="2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08" name="Freeform 2820"/>
              <p:cNvSpPr>
                <a:spLocks noChangeArrowheads="1"/>
              </p:cNvSpPr>
              <p:nvPr/>
            </p:nvSpPr>
            <p:spPr bwMode="auto">
              <a:xfrm>
                <a:off x="1129" y="1838"/>
                <a:ext cx="50" cy="53"/>
              </a:xfrm>
              <a:custGeom>
                <a:avLst/>
                <a:gdLst>
                  <a:gd name="T0" fmla="*/ 29 w 21"/>
                  <a:gd name="T1" fmla="*/ 51 h 22"/>
                  <a:gd name="T2" fmla="*/ 26 w 21"/>
                  <a:gd name="T3" fmla="*/ 51 h 22"/>
                  <a:gd name="T4" fmla="*/ 0 w 21"/>
                  <a:gd name="T5" fmla="*/ 22 h 22"/>
                  <a:gd name="T6" fmla="*/ 2 w 21"/>
                  <a:gd name="T7" fmla="*/ 17 h 22"/>
                  <a:gd name="T8" fmla="*/ 19 w 21"/>
                  <a:gd name="T9" fmla="*/ 2 h 22"/>
                  <a:gd name="T10" fmla="*/ 24 w 21"/>
                  <a:gd name="T11" fmla="*/ 2 h 22"/>
                  <a:gd name="T12" fmla="*/ 48 w 21"/>
                  <a:gd name="T13" fmla="*/ 31 h 22"/>
                  <a:gd name="T14" fmla="*/ 48 w 21"/>
                  <a:gd name="T15" fmla="*/ 34 h 22"/>
                  <a:gd name="T16" fmla="*/ 29 w 21"/>
                  <a:gd name="T17" fmla="*/ 51 h 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2"/>
                  <a:gd name="T29" fmla="*/ 21 w 21"/>
                  <a:gd name="T30" fmla="*/ 22 h 2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2">
                    <a:moveTo>
                      <a:pt x="12" y="21"/>
                    </a:moveTo>
                    <a:cubicBezTo>
                      <a:pt x="12" y="22"/>
                      <a:pt x="11" y="21"/>
                      <a:pt x="11" y="2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1" y="7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0"/>
                      <a:pt x="10" y="0"/>
                      <a:pt x="10" y="1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3"/>
                      <a:pt x="21" y="14"/>
                      <a:pt x="20" y="14"/>
                    </a:cubicBezTo>
                    <a:cubicBezTo>
                      <a:pt x="12" y="21"/>
                      <a:pt x="12" y="21"/>
                      <a:pt x="12" y="21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09" name="Rectangle 2821"/>
              <p:cNvSpPr>
                <a:spLocks noChangeArrowheads="1"/>
              </p:cNvSpPr>
              <p:nvPr/>
            </p:nvSpPr>
            <p:spPr bwMode="auto">
              <a:xfrm>
                <a:off x="1129" y="1857"/>
                <a:ext cx="2" cy="3"/>
              </a:xfrm>
              <a:prstGeom prst="rect">
                <a:avLst/>
              </a:pr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10" name="Freeform 2822"/>
              <p:cNvSpPr>
                <a:spLocks noEditPoints="1" noChangeArrowheads="1"/>
              </p:cNvSpPr>
              <p:nvPr/>
            </p:nvSpPr>
            <p:spPr bwMode="auto">
              <a:xfrm>
                <a:off x="1129" y="1857"/>
                <a:ext cx="21" cy="5"/>
              </a:xfrm>
              <a:custGeom>
                <a:avLst/>
                <a:gdLst>
                  <a:gd name="T0" fmla="*/ 0 w 9"/>
                  <a:gd name="T1" fmla="*/ 3 h 2"/>
                  <a:gd name="T2" fmla="*/ 0 w 9"/>
                  <a:gd name="T3" fmla="*/ 3 h 2"/>
                  <a:gd name="T4" fmla="*/ 2 w 9"/>
                  <a:gd name="T5" fmla="*/ 3 h 2"/>
                  <a:gd name="T6" fmla="*/ 2 w 9"/>
                  <a:gd name="T7" fmla="*/ 3 h 2"/>
                  <a:gd name="T8" fmla="*/ 0 w 9"/>
                  <a:gd name="T9" fmla="*/ 3 h 2"/>
                  <a:gd name="T10" fmla="*/ 0 w 9"/>
                  <a:gd name="T11" fmla="*/ 3 h 2"/>
                  <a:gd name="T12" fmla="*/ 0 w 9"/>
                  <a:gd name="T13" fmla="*/ 3 h 2"/>
                  <a:gd name="T14" fmla="*/ 0 w 9"/>
                  <a:gd name="T15" fmla="*/ 3 h 2"/>
                  <a:gd name="T16" fmla="*/ 0 w 9"/>
                  <a:gd name="T17" fmla="*/ 3 h 2"/>
                  <a:gd name="T18" fmla="*/ 0 w 9"/>
                  <a:gd name="T19" fmla="*/ 3 h 2"/>
                  <a:gd name="T20" fmla="*/ 0 w 9"/>
                  <a:gd name="T21" fmla="*/ 3 h 2"/>
                  <a:gd name="T22" fmla="*/ 0 w 9"/>
                  <a:gd name="T23" fmla="*/ 3 h 2"/>
                  <a:gd name="T24" fmla="*/ 0 w 9"/>
                  <a:gd name="T25" fmla="*/ 3 h 2"/>
                  <a:gd name="T26" fmla="*/ 0 w 9"/>
                  <a:gd name="T27" fmla="*/ 3 h 2"/>
                  <a:gd name="T28" fmla="*/ 0 w 9"/>
                  <a:gd name="T29" fmla="*/ 3 h 2"/>
                  <a:gd name="T30" fmla="*/ 0 w 9"/>
                  <a:gd name="T31" fmla="*/ 3 h 2"/>
                  <a:gd name="T32" fmla="*/ 0 w 9"/>
                  <a:gd name="T33" fmla="*/ 3 h 2"/>
                  <a:gd name="T34" fmla="*/ 0 w 9"/>
                  <a:gd name="T35" fmla="*/ 3 h 2"/>
                  <a:gd name="T36" fmla="*/ 0 w 9"/>
                  <a:gd name="T37" fmla="*/ 3 h 2"/>
                  <a:gd name="T38" fmla="*/ 0 w 9"/>
                  <a:gd name="T39" fmla="*/ 3 h 2"/>
                  <a:gd name="T40" fmla="*/ 0 w 9"/>
                  <a:gd name="T41" fmla="*/ 3 h 2"/>
                  <a:gd name="T42" fmla="*/ 0 w 9"/>
                  <a:gd name="T43" fmla="*/ 0 h 2"/>
                  <a:gd name="T44" fmla="*/ 0 w 9"/>
                  <a:gd name="T45" fmla="*/ 0 h 2"/>
                  <a:gd name="T46" fmla="*/ 21 w 9"/>
                  <a:gd name="T47" fmla="*/ 5 h 2"/>
                  <a:gd name="T48" fmla="*/ 21 w 9"/>
                  <a:gd name="T49" fmla="*/ 3 h 2"/>
                  <a:gd name="T50" fmla="*/ 0 w 9"/>
                  <a:gd name="T51" fmla="*/ 0 h 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9"/>
                  <a:gd name="T79" fmla="*/ 0 h 2"/>
                  <a:gd name="T80" fmla="*/ 9 w 9"/>
                  <a:gd name="T81" fmla="*/ 2 h 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9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6" y="1"/>
                      <a:pt x="3" y="0"/>
                      <a:pt x="0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11" name="Freeform 2823"/>
              <p:cNvSpPr>
                <a:spLocks noChangeArrowheads="1"/>
              </p:cNvSpPr>
              <p:nvPr/>
            </p:nvSpPr>
            <p:spPr bwMode="auto">
              <a:xfrm>
                <a:off x="1129" y="1857"/>
                <a:ext cx="29" cy="31"/>
              </a:xfrm>
              <a:custGeom>
                <a:avLst/>
                <a:gdLst>
                  <a:gd name="T0" fmla="*/ 29 w 12"/>
                  <a:gd name="T1" fmla="*/ 31 h 13"/>
                  <a:gd name="T2" fmla="*/ 27 w 12"/>
                  <a:gd name="T3" fmla="*/ 5 h 13"/>
                  <a:gd name="T4" fmla="*/ 0 w 12"/>
                  <a:gd name="T5" fmla="*/ 0 h 13"/>
                  <a:gd name="T6" fmla="*/ 0 w 12"/>
                  <a:gd name="T7" fmla="*/ 2 h 13"/>
                  <a:gd name="T8" fmla="*/ 27 w 12"/>
                  <a:gd name="T9" fmla="*/ 31 h 13"/>
                  <a:gd name="T10" fmla="*/ 29 w 12"/>
                  <a:gd name="T11" fmla="*/ 31 h 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"/>
                  <a:gd name="T19" fmla="*/ 0 h 13"/>
                  <a:gd name="T20" fmla="*/ 12 w 12"/>
                  <a:gd name="T21" fmla="*/ 13 h 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" h="13">
                    <a:moveTo>
                      <a:pt x="12" y="13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2" y="13"/>
                    </a:cubicBezTo>
                  </a:path>
                </a:pathLst>
              </a:custGeom>
              <a:solidFill>
                <a:srgbClr val="BAA4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12" name="Freeform 2824"/>
              <p:cNvSpPr>
                <a:spLocks noChangeArrowheads="1"/>
              </p:cNvSpPr>
              <p:nvPr/>
            </p:nvSpPr>
            <p:spPr bwMode="auto">
              <a:xfrm>
                <a:off x="1150" y="1838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3 w 1"/>
                  <a:gd name="T7" fmla="*/ 3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13" name="Freeform 2825"/>
              <p:cNvSpPr>
                <a:spLocks noChangeArrowheads="1"/>
              </p:cNvSpPr>
              <p:nvPr/>
            </p:nvSpPr>
            <p:spPr bwMode="auto">
              <a:xfrm>
                <a:off x="1150" y="1838"/>
                <a:ext cx="29" cy="34"/>
              </a:xfrm>
              <a:custGeom>
                <a:avLst/>
                <a:gdLst>
                  <a:gd name="T0" fmla="*/ 0 w 12"/>
                  <a:gd name="T1" fmla="*/ 0 h 14"/>
                  <a:gd name="T2" fmla="*/ 0 w 12"/>
                  <a:gd name="T3" fmla="*/ 0 h 14"/>
                  <a:gd name="T4" fmla="*/ 0 w 12"/>
                  <a:gd name="T5" fmla="*/ 22 h 14"/>
                  <a:gd name="T6" fmla="*/ 5 w 12"/>
                  <a:gd name="T7" fmla="*/ 22 h 14"/>
                  <a:gd name="T8" fmla="*/ 5 w 12"/>
                  <a:gd name="T9" fmla="*/ 24 h 14"/>
                  <a:gd name="T10" fmla="*/ 5 w 12"/>
                  <a:gd name="T11" fmla="*/ 24 h 14"/>
                  <a:gd name="T12" fmla="*/ 5 w 12"/>
                  <a:gd name="T13" fmla="*/ 27 h 14"/>
                  <a:gd name="T14" fmla="*/ 29 w 12"/>
                  <a:gd name="T15" fmla="*/ 34 h 14"/>
                  <a:gd name="T16" fmla="*/ 27 w 12"/>
                  <a:gd name="T17" fmla="*/ 32 h 14"/>
                  <a:gd name="T18" fmla="*/ 2 w 12"/>
                  <a:gd name="T19" fmla="*/ 2 h 14"/>
                  <a:gd name="T20" fmla="*/ 2 w 12"/>
                  <a:gd name="T21" fmla="*/ 2 h 14"/>
                  <a:gd name="T22" fmla="*/ 0 w 12"/>
                  <a:gd name="T23" fmla="*/ 0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2"/>
                  <a:gd name="T37" fmla="*/ 0 h 14"/>
                  <a:gd name="T38" fmla="*/ 12 w 12"/>
                  <a:gd name="T39" fmla="*/ 14 h 1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2" h="1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0" y="9"/>
                    </a:cubicBezTo>
                    <a:cubicBezTo>
                      <a:pt x="1" y="9"/>
                      <a:pt x="1" y="9"/>
                      <a:pt x="2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5" y="12"/>
                      <a:pt x="9" y="13"/>
                      <a:pt x="12" y="14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8" y="9"/>
                      <a:pt x="4" y="5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14" name="Freeform 2826"/>
              <p:cNvSpPr>
                <a:spLocks noChangeArrowheads="1"/>
              </p:cNvSpPr>
              <p:nvPr/>
            </p:nvSpPr>
            <p:spPr bwMode="auto">
              <a:xfrm>
                <a:off x="1150" y="1860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2 h 1"/>
                  <a:gd name="T4" fmla="*/ 5 w 2"/>
                  <a:gd name="T5" fmla="*/ 2 h 1"/>
                  <a:gd name="T6" fmla="*/ 5 w 2"/>
                  <a:gd name="T7" fmla="*/ 0 h 1"/>
                  <a:gd name="T8" fmla="*/ 0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9D83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15" name="Freeform 2827"/>
              <p:cNvSpPr>
                <a:spLocks noChangeArrowheads="1"/>
              </p:cNvSpPr>
              <p:nvPr/>
            </p:nvSpPr>
            <p:spPr bwMode="auto">
              <a:xfrm>
                <a:off x="1150" y="1862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2 h 1"/>
                  <a:gd name="T4" fmla="*/ 5 w 2"/>
                  <a:gd name="T5" fmla="*/ 2 h 1"/>
                  <a:gd name="T6" fmla="*/ 5 w 2"/>
                  <a:gd name="T7" fmla="*/ 0 h 1"/>
                  <a:gd name="T8" fmla="*/ 5 w 2"/>
                  <a:gd name="T9" fmla="*/ 0 h 1"/>
                  <a:gd name="T10" fmla="*/ 0 w 2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097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16" name="Freeform 2828"/>
              <p:cNvSpPr>
                <a:spLocks noChangeArrowheads="1"/>
              </p:cNvSpPr>
              <p:nvPr/>
            </p:nvSpPr>
            <p:spPr bwMode="auto">
              <a:xfrm>
                <a:off x="1150" y="1838"/>
                <a:ext cx="29" cy="34"/>
              </a:xfrm>
              <a:custGeom>
                <a:avLst/>
                <a:gdLst>
                  <a:gd name="T0" fmla="*/ 3 w 29"/>
                  <a:gd name="T1" fmla="*/ 26 h 34"/>
                  <a:gd name="T2" fmla="*/ 29 w 29"/>
                  <a:gd name="T3" fmla="*/ 34 h 34"/>
                  <a:gd name="T4" fmla="*/ 26 w 29"/>
                  <a:gd name="T5" fmla="*/ 31 h 34"/>
                  <a:gd name="T6" fmla="*/ 3 w 29"/>
                  <a:gd name="T7" fmla="*/ 3 h 34"/>
                  <a:gd name="T8" fmla="*/ 0 w 29"/>
                  <a:gd name="T9" fmla="*/ 0 h 34"/>
                  <a:gd name="T10" fmla="*/ 3 w 29"/>
                  <a:gd name="T11" fmla="*/ 26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"/>
                  <a:gd name="T19" fmla="*/ 0 h 34"/>
                  <a:gd name="T20" fmla="*/ 29 w 29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" h="34">
                    <a:moveTo>
                      <a:pt x="3" y="26"/>
                    </a:moveTo>
                    <a:lnTo>
                      <a:pt x="29" y="34"/>
                    </a:lnTo>
                    <a:lnTo>
                      <a:pt x="26" y="31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3" y="26"/>
                    </a:lnTo>
                    <a:close/>
                  </a:path>
                </a:pathLst>
              </a:custGeom>
              <a:solidFill>
                <a:srgbClr val="C8B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17" name="Freeform 2829"/>
              <p:cNvSpPr>
                <a:spLocks noChangeArrowheads="1"/>
              </p:cNvSpPr>
              <p:nvPr/>
            </p:nvSpPr>
            <p:spPr bwMode="auto">
              <a:xfrm>
                <a:off x="1321" y="2026"/>
                <a:ext cx="33" cy="23"/>
              </a:xfrm>
              <a:custGeom>
                <a:avLst/>
                <a:gdLst>
                  <a:gd name="T0" fmla="*/ 26 w 14"/>
                  <a:gd name="T1" fmla="*/ 21 h 10"/>
                  <a:gd name="T2" fmla="*/ 2 w 14"/>
                  <a:gd name="T3" fmla="*/ 14 h 10"/>
                  <a:gd name="T4" fmla="*/ 0 w 14"/>
                  <a:gd name="T5" fmla="*/ 9 h 10"/>
                  <a:gd name="T6" fmla="*/ 2 w 14"/>
                  <a:gd name="T7" fmla="*/ 0 h 10"/>
                  <a:gd name="T8" fmla="*/ 5 w 14"/>
                  <a:gd name="T9" fmla="*/ 0 h 10"/>
                  <a:gd name="T10" fmla="*/ 5 w 14"/>
                  <a:gd name="T11" fmla="*/ 2 h 10"/>
                  <a:gd name="T12" fmla="*/ 2 w 14"/>
                  <a:gd name="T13" fmla="*/ 9 h 10"/>
                  <a:gd name="T14" fmla="*/ 2 w 14"/>
                  <a:gd name="T15" fmla="*/ 12 h 10"/>
                  <a:gd name="T16" fmla="*/ 26 w 14"/>
                  <a:gd name="T17" fmla="*/ 18 h 10"/>
                  <a:gd name="T18" fmla="*/ 28 w 14"/>
                  <a:gd name="T19" fmla="*/ 18 h 10"/>
                  <a:gd name="T20" fmla="*/ 31 w 14"/>
                  <a:gd name="T21" fmla="*/ 9 h 10"/>
                  <a:gd name="T22" fmla="*/ 33 w 14"/>
                  <a:gd name="T23" fmla="*/ 9 h 10"/>
                  <a:gd name="T24" fmla="*/ 33 w 14"/>
                  <a:gd name="T25" fmla="*/ 9 h 10"/>
                  <a:gd name="T26" fmla="*/ 31 w 14"/>
                  <a:gd name="T27" fmla="*/ 18 h 10"/>
                  <a:gd name="T28" fmla="*/ 26 w 14"/>
                  <a:gd name="T29" fmla="*/ 21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4"/>
                  <a:gd name="T46" fmla="*/ 0 h 10"/>
                  <a:gd name="T47" fmla="*/ 14 w 14"/>
                  <a:gd name="T48" fmla="*/ 10 h 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4" h="10">
                    <a:moveTo>
                      <a:pt x="11" y="9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9"/>
                      <a:pt x="12" y="10"/>
                      <a:pt x="11" y="9"/>
                    </a:cubicBez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18" name="Freeform 2830"/>
              <p:cNvSpPr>
                <a:spLocks noChangeArrowheads="1"/>
              </p:cNvSpPr>
              <p:nvPr/>
            </p:nvSpPr>
            <p:spPr bwMode="auto">
              <a:xfrm>
                <a:off x="1328" y="2014"/>
                <a:ext cx="26" cy="26"/>
              </a:xfrm>
              <a:custGeom>
                <a:avLst/>
                <a:gdLst>
                  <a:gd name="T0" fmla="*/ 26 w 26"/>
                  <a:gd name="T1" fmla="*/ 14 h 26"/>
                  <a:gd name="T2" fmla="*/ 19 w 26"/>
                  <a:gd name="T3" fmla="*/ 4 h 26"/>
                  <a:gd name="T4" fmla="*/ 16 w 26"/>
                  <a:gd name="T5" fmla="*/ 0 h 26"/>
                  <a:gd name="T6" fmla="*/ 9 w 26"/>
                  <a:gd name="T7" fmla="*/ 2 h 26"/>
                  <a:gd name="T8" fmla="*/ 0 w 26"/>
                  <a:gd name="T9" fmla="*/ 7 h 26"/>
                  <a:gd name="T10" fmla="*/ 5 w 26"/>
                  <a:gd name="T11" fmla="*/ 14 h 26"/>
                  <a:gd name="T12" fmla="*/ 7 w 26"/>
                  <a:gd name="T13" fmla="*/ 12 h 26"/>
                  <a:gd name="T14" fmla="*/ 5 w 26"/>
                  <a:gd name="T15" fmla="*/ 23 h 26"/>
                  <a:gd name="T16" fmla="*/ 12 w 26"/>
                  <a:gd name="T17" fmla="*/ 26 h 26"/>
                  <a:gd name="T18" fmla="*/ 16 w 26"/>
                  <a:gd name="T19" fmla="*/ 14 h 26"/>
                  <a:gd name="T20" fmla="*/ 19 w 26"/>
                  <a:gd name="T21" fmla="*/ 19 h 26"/>
                  <a:gd name="T22" fmla="*/ 26 w 26"/>
                  <a:gd name="T23" fmla="*/ 14 h 2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6"/>
                  <a:gd name="T37" fmla="*/ 0 h 26"/>
                  <a:gd name="T38" fmla="*/ 26 w 26"/>
                  <a:gd name="T39" fmla="*/ 26 h 2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6" h="26">
                    <a:moveTo>
                      <a:pt x="26" y="14"/>
                    </a:moveTo>
                    <a:lnTo>
                      <a:pt x="19" y="4"/>
                    </a:lnTo>
                    <a:lnTo>
                      <a:pt x="16" y="0"/>
                    </a:lnTo>
                    <a:lnTo>
                      <a:pt x="9" y="2"/>
                    </a:lnTo>
                    <a:lnTo>
                      <a:pt x="0" y="7"/>
                    </a:lnTo>
                    <a:lnTo>
                      <a:pt x="5" y="14"/>
                    </a:lnTo>
                    <a:lnTo>
                      <a:pt x="7" y="12"/>
                    </a:lnTo>
                    <a:lnTo>
                      <a:pt x="5" y="23"/>
                    </a:lnTo>
                    <a:lnTo>
                      <a:pt x="12" y="26"/>
                    </a:lnTo>
                    <a:lnTo>
                      <a:pt x="16" y="14"/>
                    </a:lnTo>
                    <a:lnTo>
                      <a:pt x="19" y="19"/>
                    </a:lnTo>
                    <a:lnTo>
                      <a:pt x="26" y="14"/>
                    </a:lnTo>
                    <a:close/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919" name="Freeform 2831"/>
              <p:cNvSpPr>
                <a:spLocks noChangeArrowheads="1"/>
              </p:cNvSpPr>
              <p:nvPr/>
            </p:nvSpPr>
            <p:spPr bwMode="auto">
              <a:xfrm>
                <a:off x="753" y="706"/>
                <a:ext cx="52" cy="40"/>
              </a:xfrm>
              <a:custGeom>
                <a:avLst/>
                <a:gdLst>
                  <a:gd name="T0" fmla="*/ 52 w 52"/>
                  <a:gd name="T1" fmla="*/ 21 h 40"/>
                  <a:gd name="T2" fmla="*/ 7 w 52"/>
                  <a:gd name="T3" fmla="*/ 40 h 40"/>
                  <a:gd name="T4" fmla="*/ 0 w 52"/>
                  <a:gd name="T5" fmla="*/ 19 h 40"/>
                  <a:gd name="T6" fmla="*/ 45 w 52"/>
                  <a:gd name="T7" fmla="*/ 0 h 40"/>
                  <a:gd name="T8" fmla="*/ 52 w 52"/>
                  <a:gd name="T9" fmla="*/ 21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40"/>
                  <a:gd name="T17" fmla="*/ 52 w 52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40">
                    <a:moveTo>
                      <a:pt x="52" y="21"/>
                    </a:moveTo>
                    <a:lnTo>
                      <a:pt x="7" y="40"/>
                    </a:lnTo>
                    <a:lnTo>
                      <a:pt x="0" y="19"/>
                    </a:lnTo>
                    <a:lnTo>
                      <a:pt x="45" y="0"/>
                    </a:lnTo>
                    <a:lnTo>
                      <a:pt x="52" y="21"/>
                    </a:lnTo>
                    <a:close/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4375" name="Group 3033"/>
            <p:cNvGrpSpPr>
              <a:grpSpLocks/>
            </p:cNvGrpSpPr>
            <p:nvPr/>
          </p:nvGrpSpPr>
          <p:grpSpPr bwMode="auto">
            <a:xfrm>
              <a:off x="1093" y="1623"/>
              <a:ext cx="1041" cy="1640"/>
              <a:chOff x="0" y="0"/>
              <a:chExt cx="1041" cy="1640"/>
            </a:xfrm>
          </p:grpSpPr>
          <p:sp>
            <p:nvSpPr>
              <p:cNvPr id="14520" name="Freeform 2833"/>
              <p:cNvSpPr>
                <a:spLocks noChangeArrowheads="1"/>
              </p:cNvSpPr>
              <p:nvPr/>
            </p:nvSpPr>
            <p:spPr bwMode="auto">
              <a:xfrm>
                <a:off x="12" y="5"/>
                <a:ext cx="52" cy="40"/>
              </a:xfrm>
              <a:custGeom>
                <a:avLst/>
                <a:gdLst>
                  <a:gd name="T0" fmla="*/ 52 w 52"/>
                  <a:gd name="T1" fmla="*/ 21 h 40"/>
                  <a:gd name="T2" fmla="*/ 7 w 52"/>
                  <a:gd name="T3" fmla="*/ 40 h 40"/>
                  <a:gd name="T4" fmla="*/ 0 w 52"/>
                  <a:gd name="T5" fmla="*/ 19 h 40"/>
                  <a:gd name="T6" fmla="*/ 45 w 52"/>
                  <a:gd name="T7" fmla="*/ 0 h 40"/>
                  <a:gd name="T8" fmla="*/ 52 w 52"/>
                  <a:gd name="T9" fmla="*/ 21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40"/>
                  <a:gd name="T17" fmla="*/ 52 w 52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40">
                    <a:moveTo>
                      <a:pt x="52" y="21"/>
                    </a:moveTo>
                    <a:lnTo>
                      <a:pt x="7" y="40"/>
                    </a:lnTo>
                    <a:lnTo>
                      <a:pt x="0" y="19"/>
                    </a:lnTo>
                    <a:lnTo>
                      <a:pt x="45" y="0"/>
                    </a:lnTo>
                    <a:lnTo>
                      <a:pt x="52" y="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21" name="Freeform 2834"/>
              <p:cNvSpPr>
                <a:spLocks noEditPoints="1" noChangeArrowheads="1"/>
              </p:cNvSpPr>
              <p:nvPr/>
            </p:nvSpPr>
            <p:spPr bwMode="auto">
              <a:xfrm>
                <a:off x="14" y="7"/>
                <a:ext cx="48" cy="36"/>
              </a:xfrm>
              <a:custGeom>
                <a:avLst/>
                <a:gdLst>
                  <a:gd name="T0" fmla="*/ 40 w 48"/>
                  <a:gd name="T1" fmla="*/ 2 h 36"/>
                  <a:gd name="T2" fmla="*/ 45 w 48"/>
                  <a:gd name="T3" fmla="*/ 17 h 36"/>
                  <a:gd name="T4" fmla="*/ 7 w 48"/>
                  <a:gd name="T5" fmla="*/ 33 h 36"/>
                  <a:gd name="T6" fmla="*/ 0 w 48"/>
                  <a:gd name="T7" fmla="*/ 19 h 36"/>
                  <a:gd name="T8" fmla="*/ 40 w 48"/>
                  <a:gd name="T9" fmla="*/ 2 h 36"/>
                  <a:gd name="T10" fmla="*/ 40 w 48"/>
                  <a:gd name="T11" fmla="*/ 0 h 36"/>
                  <a:gd name="T12" fmla="*/ 0 w 48"/>
                  <a:gd name="T13" fmla="*/ 17 h 36"/>
                  <a:gd name="T14" fmla="*/ 7 w 48"/>
                  <a:gd name="T15" fmla="*/ 36 h 36"/>
                  <a:gd name="T16" fmla="*/ 48 w 48"/>
                  <a:gd name="T17" fmla="*/ 19 h 36"/>
                  <a:gd name="T18" fmla="*/ 40 w 48"/>
                  <a:gd name="T19" fmla="*/ 0 h 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8"/>
                  <a:gd name="T31" fmla="*/ 0 h 36"/>
                  <a:gd name="T32" fmla="*/ 48 w 48"/>
                  <a:gd name="T33" fmla="*/ 36 h 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8" h="36">
                    <a:moveTo>
                      <a:pt x="40" y="2"/>
                    </a:moveTo>
                    <a:lnTo>
                      <a:pt x="45" y="17"/>
                    </a:lnTo>
                    <a:lnTo>
                      <a:pt x="7" y="33"/>
                    </a:lnTo>
                    <a:lnTo>
                      <a:pt x="0" y="19"/>
                    </a:lnTo>
                    <a:lnTo>
                      <a:pt x="40" y="2"/>
                    </a:lnTo>
                    <a:close/>
                    <a:moveTo>
                      <a:pt x="40" y="0"/>
                    </a:moveTo>
                    <a:lnTo>
                      <a:pt x="0" y="17"/>
                    </a:lnTo>
                    <a:lnTo>
                      <a:pt x="7" y="36"/>
                    </a:lnTo>
                    <a:lnTo>
                      <a:pt x="48" y="1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22" name="Freeform 2835"/>
              <p:cNvSpPr>
                <a:spLocks noEditPoints="1" noChangeArrowheads="1"/>
              </p:cNvSpPr>
              <p:nvPr/>
            </p:nvSpPr>
            <p:spPr bwMode="auto">
              <a:xfrm>
                <a:off x="14" y="7"/>
                <a:ext cx="48" cy="36"/>
              </a:xfrm>
              <a:custGeom>
                <a:avLst/>
                <a:gdLst>
                  <a:gd name="T0" fmla="*/ 40 w 48"/>
                  <a:gd name="T1" fmla="*/ 2 h 36"/>
                  <a:gd name="T2" fmla="*/ 45 w 48"/>
                  <a:gd name="T3" fmla="*/ 17 h 36"/>
                  <a:gd name="T4" fmla="*/ 7 w 48"/>
                  <a:gd name="T5" fmla="*/ 33 h 36"/>
                  <a:gd name="T6" fmla="*/ 0 w 48"/>
                  <a:gd name="T7" fmla="*/ 19 h 36"/>
                  <a:gd name="T8" fmla="*/ 40 w 48"/>
                  <a:gd name="T9" fmla="*/ 2 h 36"/>
                  <a:gd name="T10" fmla="*/ 40 w 48"/>
                  <a:gd name="T11" fmla="*/ 0 h 36"/>
                  <a:gd name="T12" fmla="*/ 0 w 48"/>
                  <a:gd name="T13" fmla="*/ 17 h 36"/>
                  <a:gd name="T14" fmla="*/ 7 w 48"/>
                  <a:gd name="T15" fmla="*/ 36 h 36"/>
                  <a:gd name="T16" fmla="*/ 48 w 48"/>
                  <a:gd name="T17" fmla="*/ 19 h 36"/>
                  <a:gd name="T18" fmla="*/ 40 w 48"/>
                  <a:gd name="T19" fmla="*/ 0 h 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8"/>
                  <a:gd name="T31" fmla="*/ 0 h 36"/>
                  <a:gd name="T32" fmla="*/ 48 w 48"/>
                  <a:gd name="T33" fmla="*/ 36 h 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8" h="36">
                    <a:moveTo>
                      <a:pt x="40" y="2"/>
                    </a:moveTo>
                    <a:lnTo>
                      <a:pt x="45" y="17"/>
                    </a:lnTo>
                    <a:lnTo>
                      <a:pt x="7" y="33"/>
                    </a:lnTo>
                    <a:lnTo>
                      <a:pt x="0" y="19"/>
                    </a:lnTo>
                    <a:lnTo>
                      <a:pt x="40" y="2"/>
                    </a:lnTo>
                    <a:moveTo>
                      <a:pt x="40" y="0"/>
                    </a:moveTo>
                    <a:lnTo>
                      <a:pt x="0" y="17"/>
                    </a:lnTo>
                    <a:lnTo>
                      <a:pt x="7" y="36"/>
                    </a:lnTo>
                    <a:lnTo>
                      <a:pt x="48" y="19"/>
                    </a:lnTo>
                    <a:lnTo>
                      <a:pt x="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23" name="Freeform 2836"/>
              <p:cNvSpPr>
                <a:spLocks noChangeArrowheads="1"/>
              </p:cNvSpPr>
              <p:nvPr/>
            </p:nvSpPr>
            <p:spPr bwMode="auto">
              <a:xfrm>
                <a:off x="45" y="14"/>
                <a:ext cx="9" cy="12"/>
              </a:xfrm>
              <a:custGeom>
                <a:avLst/>
                <a:gdLst>
                  <a:gd name="T0" fmla="*/ 9 w 4"/>
                  <a:gd name="T1" fmla="*/ 5 h 5"/>
                  <a:gd name="T2" fmla="*/ 7 w 4"/>
                  <a:gd name="T3" fmla="*/ 10 h 5"/>
                  <a:gd name="T4" fmla="*/ 0 w 4"/>
                  <a:gd name="T5" fmla="*/ 7 h 5"/>
                  <a:gd name="T6" fmla="*/ 2 w 4"/>
                  <a:gd name="T7" fmla="*/ 2 h 5"/>
                  <a:gd name="T8" fmla="*/ 9 w 4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4" y="2"/>
                    </a:moveTo>
                    <a:cubicBezTo>
                      <a:pt x="4" y="3"/>
                      <a:pt x="4" y="4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2" y="0"/>
                      <a:pt x="3" y="1"/>
                      <a:pt x="4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24" name="Freeform 2837"/>
              <p:cNvSpPr>
                <a:spLocks noChangeArrowheads="1"/>
              </p:cNvSpPr>
              <p:nvPr/>
            </p:nvSpPr>
            <p:spPr bwMode="auto">
              <a:xfrm>
                <a:off x="21" y="24"/>
                <a:ext cx="10" cy="12"/>
              </a:xfrm>
              <a:custGeom>
                <a:avLst/>
                <a:gdLst>
                  <a:gd name="T0" fmla="*/ 10 w 4"/>
                  <a:gd name="T1" fmla="*/ 5 h 5"/>
                  <a:gd name="T2" fmla="*/ 7 w 4"/>
                  <a:gd name="T3" fmla="*/ 10 h 5"/>
                  <a:gd name="T4" fmla="*/ 0 w 4"/>
                  <a:gd name="T5" fmla="*/ 7 h 5"/>
                  <a:gd name="T6" fmla="*/ 3 w 4"/>
                  <a:gd name="T7" fmla="*/ 2 h 5"/>
                  <a:gd name="T8" fmla="*/ 10 w 4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4" y="2"/>
                    </a:moveTo>
                    <a:cubicBezTo>
                      <a:pt x="4" y="3"/>
                      <a:pt x="4" y="4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2" y="0"/>
                      <a:pt x="3" y="1"/>
                      <a:pt x="4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25" name="Freeform 2838"/>
              <p:cNvSpPr>
                <a:spLocks noChangeArrowheads="1"/>
              </p:cNvSpPr>
              <p:nvPr/>
            </p:nvSpPr>
            <p:spPr bwMode="auto">
              <a:xfrm>
                <a:off x="31" y="17"/>
                <a:ext cx="14" cy="16"/>
              </a:xfrm>
              <a:custGeom>
                <a:avLst/>
                <a:gdLst>
                  <a:gd name="T0" fmla="*/ 12 w 6"/>
                  <a:gd name="T1" fmla="*/ 7 h 7"/>
                  <a:gd name="T2" fmla="*/ 9 w 6"/>
                  <a:gd name="T3" fmla="*/ 16 h 7"/>
                  <a:gd name="T4" fmla="*/ 2 w 6"/>
                  <a:gd name="T5" fmla="*/ 9 h 7"/>
                  <a:gd name="T6" fmla="*/ 5 w 6"/>
                  <a:gd name="T7" fmla="*/ 0 h 7"/>
                  <a:gd name="T8" fmla="*/ 12 w 6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7"/>
                  <a:gd name="T17" fmla="*/ 6 w 6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7">
                    <a:moveTo>
                      <a:pt x="5" y="3"/>
                    </a:moveTo>
                    <a:cubicBezTo>
                      <a:pt x="6" y="4"/>
                      <a:pt x="5" y="6"/>
                      <a:pt x="4" y="7"/>
                    </a:cubicBezTo>
                    <a:cubicBezTo>
                      <a:pt x="3" y="7"/>
                      <a:pt x="2" y="6"/>
                      <a:pt x="1" y="4"/>
                    </a:cubicBezTo>
                    <a:cubicBezTo>
                      <a:pt x="0" y="3"/>
                      <a:pt x="1" y="1"/>
                      <a:pt x="2" y="0"/>
                    </a:cubicBezTo>
                    <a:cubicBezTo>
                      <a:pt x="3" y="0"/>
                      <a:pt x="4" y="1"/>
                      <a:pt x="5" y="3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26" name="Freeform 2839"/>
              <p:cNvSpPr>
                <a:spLocks noEditPoints="1" noChangeArrowheads="1"/>
              </p:cNvSpPr>
              <p:nvPr/>
            </p:nvSpPr>
            <p:spPr bwMode="auto">
              <a:xfrm>
                <a:off x="52" y="12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0 w 1"/>
                  <a:gd name="T3" fmla="*/ 2 h 1"/>
                  <a:gd name="T4" fmla="*/ 0 w 1"/>
                  <a:gd name="T5" fmla="*/ 0 h 1"/>
                  <a:gd name="T6" fmla="*/ 2 w 1"/>
                  <a:gd name="T7" fmla="*/ 0 h 1"/>
                  <a:gd name="T8" fmla="*/ 2 w 1"/>
                  <a:gd name="T9" fmla="*/ 2 h 1"/>
                  <a:gd name="T10" fmla="*/ 0 w 1"/>
                  <a:gd name="T11" fmla="*/ 0 h 1"/>
                  <a:gd name="T12" fmla="*/ 0 w 1"/>
                  <a:gd name="T13" fmla="*/ 2 h 1"/>
                  <a:gd name="T14" fmla="*/ 2 w 1"/>
                  <a:gd name="T15" fmla="*/ 2 h 1"/>
                  <a:gd name="T16" fmla="*/ 2 w 1"/>
                  <a:gd name="T17" fmla="*/ 0 h 1"/>
                  <a:gd name="T18" fmla="*/ 0 w 1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"/>
                  <a:gd name="T31" fmla="*/ 0 h 1"/>
                  <a:gd name="T32" fmla="*/ 1 w 1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27" name="Freeform 2840"/>
              <p:cNvSpPr>
                <a:spLocks noEditPoints="1" noChangeArrowheads="1"/>
              </p:cNvSpPr>
              <p:nvPr/>
            </p:nvSpPr>
            <p:spPr bwMode="auto">
              <a:xfrm>
                <a:off x="54" y="21"/>
                <a:ext cx="5" cy="3"/>
              </a:xfrm>
              <a:custGeom>
                <a:avLst/>
                <a:gdLst>
                  <a:gd name="T0" fmla="*/ 3 w 2"/>
                  <a:gd name="T1" fmla="*/ 3 h 1"/>
                  <a:gd name="T2" fmla="*/ 0 w 2"/>
                  <a:gd name="T3" fmla="*/ 3 h 1"/>
                  <a:gd name="T4" fmla="*/ 3 w 2"/>
                  <a:gd name="T5" fmla="*/ 0 h 1"/>
                  <a:gd name="T6" fmla="*/ 5 w 2"/>
                  <a:gd name="T7" fmla="*/ 0 h 1"/>
                  <a:gd name="T8" fmla="*/ 3 w 2"/>
                  <a:gd name="T9" fmla="*/ 3 h 1"/>
                  <a:gd name="T10" fmla="*/ 3 w 2"/>
                  <a:gd name="T11" fmla="*/ 0 h 1"/>
                  <a:gd name="T12" fmla="*/ 3 w 2"/>
                  <a:gd name="T13" fmla="*/ 3 h 1"/>
                  <a:gd name="T14" fmla="*/ 3 w 2"/>
                  <a:gd name="T15" fmla="*/ 3 h 1"/>
                  <a:gd name="T16" fmla="*/ 3 w 2"/>
                  <a:gd name="T17" fmla="*/ 0 h 1"/>
                  <a:gd name="T18" fmla="*/ 3 w 2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"/>
                  <a:gd name="T31" fmla="*/ 0 h 1"/>
                  <a:gd name="T32" fmla="*/ 2 w 2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28" name="Freeform 2841"/>
              <p:cNvSpPr>
                <a:spLocks noEditPoints="1" noChangeArrowheads="1"/>
              </p:cNvSpPr>
              <p:nvPr/>
            </p:nvSpPr>
            <p:spPr bwMode="auto">
              <a:xfrm>
                <a:off x="17" y="26"/>
                <a:ext cx="4" cy="2"/>
              </a:xfrm>
              <a:custGeom>
                <a:avLst/>
                <a:gdLst>
                  <a:gd name="T0" fmla="*/ 2 w 2"/>
                  <a:gd name="T1" fmla="*/ 2 h 1"/>
                  <a:gd name="T2" fmla="*/ 0 w 2"/>
                  <a:gd name="T3" fmla="*/ 2 h 1"/>
                  <a:gd name="T4" fmla="*/ 2 w 2"/>
                  <a:gd name="T5" fmla="*/ 0 h 1"/>
                  <a:gd name="T6" fmla="*/ 4 w 2"/>
                  <a:gd name="T7" fmla="*/ 0 h 1"/>
                  <a:gd name="T8" fmla="*/ 2 w 2"/>
                  <a:gd name="T9" fmla="*/ 2 h 1"/>
                  <a:gd name="T10" fmla="*/ 2 w 2"/>
                  <a:gd name="T11" fmla="*/ 0 h 1"/>
                  <a:gd name="T12" fmla="*/ 0 w 2"/>
                  <a:gd name="T13" fmla="*/ 2 h 1"/>
                  <a:gd name="T14" fmla="*/ 2 w 2"/>
                  <a:gd name="T15" fmla="*/ 2 h 1"/>
                  <a:gd name="T16" fmla="*/ 2 w 2"/>
                  <a:gd name="T17" fmla="*/ 0 h 1"/>
                  <a:gd name="T18" fmla="*/ 2 w 2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"/>
                  <a:gd name="T31" fmla="*/ 0 h 1"/>
                  <a:gd name="T32" fmla="*/ 2 w 2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29" name="Freeform 2842"/>
              <p:cNvSpPr>
                <a:spLocks noEditPoints="1" noChangeArrowheads="1"/>
              </p:cNvSpPr>
              <p:nvPr/>
            </p:nvSpPr>
            <p:spPr bwMode="auto">
              <a:xfrm>
                <a:off x="21" y="36"/>
                <a:ext cx="3" cy="2"/>
              </a:xfrm>
              <a:custGeom>
                <a:avLst/>
                <a:gdLst>
                  <a:gd name="T0" fmla="*/ 3 w 1"/>
                  <a:gd name="T1" fmla="*/ 2 h 1"/>
                  <a:gd name="T2" fmla="*/ 0 w 1"/>
                  <a:gd name="T3" fmla="*/ 2 h 1"/>
                  <a:gd name="T4" fmla="*/ 0 w 1"/>
                  <a:gd name="T5" fmla="*/ 0 h 1"/>
                  <a:gd name="T6" fmla="*/ 3 w 1"/>
                  <a:gd name="T7" fmla="*/ 0 h 1"/>
                  <a:gd name="T8" fmla="*/ 3 w 1"/>
                  <a:gd name="T9" fmla="*/ 2 h 1"/>
                  <a:gd name="T10" fmla="*/ 0 w 1"/>
                  <a:gd name="T11" fmla="*/ 0 h 1"/>
                  <a:gd name="T12" fmla="*/ 0 w 1"/>
                  <a:gd name="T13" fmla="*/ 2 h 1"/>
                  <a:gd name="T14" fmla="*/ 3 w 1"/>
                  <a:gd name="T15" fmla="*/ 2 h 1"/>
                  <a:gd name="T16" fmla="*/ 3 w 1"/>
                  <a:gd name="T17" fmla="*/ 0 h 1"/>
                  <a:gd name="T18" fmla="*/ 0 w 1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"/>
                  <a:gd name="T31" fmla="*/ 0 h 1"/>
                  <a:gd name="T32" fmla="*/ 1 w 1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30" name="Freeform 2843"/>
              <p:cNvSpPr>
                <a:spLocks noEditPoints="1" noChangeArrowheads="1"/>
              </p:cNvSpPr>
              <p:nvPr/>
            </p:nvSpPr>
            <p:spPr bwMode="auto">
              <a:xfrm>
                <a:off x="57" y="24"/>
                <a:ext cx="5" cy="2"/>
              </a:xfrm>
              <a:custGeom>
                <a:avLst/>
                <a:gdLst>
                  <a:gd name="T0" fmla="*/ 5 w 2"/>
                  <a:gd name="T1" fmla="*/ 2 h 1"/>
                  <a:gd name="T2" fmla="*/ 3 w 2"/>
                  <a:gd name="T3" fmla="*/ 2 h 1"/>
                  <a:gd name="T4" fmla="*/ 3 w 2"/>
                  <a:gd name="T5" fmla="*/ 2 h 1"/>
                  <a:gd name="T6" fmla="*/ 5 w 2"/>
                  <a:gd name="T7" fmla="*/ 2 h 1"/>
                  <a:gd name="T8" fmla="*/ 5 w 2"/>
                  <a:gd name="T9" fmla="*/ 2 h 1"/>
                  <a:gd name="T10" fmla="*/ 3 w 2"/>
                  <a:gd name="T11" fmla="*/ 0 h 1"/>
                  <a:gd name="T12" fmla="*/ 0 w 2"/>
                  <a:gd name="T13" fmla="*/ 2 h 1"/>
                  <a:gd name="T14" fmla="*/ 3 w 2"/>
                  <a:gd name="T15" fmla="*/ 0 h 1"/>
                  <a:gd name="T16" fmla="*/ 3 w 2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"/>
                  <a:gd name="T28" fmla="*/ 0 h 1"/>
                  <a:gd name="T29" fmla="*/ 2 w 2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7C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31" name="Freeform 2844"/>
              <p:cNvSpPr>
                <a:spLocks noChangeArrowheads="1"/>
              </p:cNvSpPr>
              <p:nvPr/>
            </p:nvSpPr>
            <p:spPr bwMode="auto">
              <a:xfrm>
                <a:off x="57" y="24"/>
                <a:ext cx="5" cy="2"/>
              </a:xfrm>
              <a:custGeom>
                <a:avLst/>
                <a:gdLst>
                  <a:gd name="T0" fmla="*/ 5 w 2"/>
                  <a:gd name="T1" fmla="*/ 0 h 1"/>
                  <a:gd name="T2" fmla="*/ 3 w 2"/>
                  <a:gd name="T3" fmla="*/ 0 h 1"/>
                  <a:gd name="T4" fmla="*/ 3 w 2"/>
                  <a:gd name="T5" fmla="*/ 0 h 1"/>
                  <a:gd name="T6" fmla="*/ 0 w 2"/>
                  <a:gd name="T7" fmla="*/ 2 h 1"/>
                  <a:gd name="T8" fmla="*/ 0 w 2"/>
                  <a:gd name="T9" fmla="*/ 2 h 1"/>
                  <a:gd name="T10" fmla="*/ 0 w 2"/>
                  <a:gd name="T11" fmla="*/ 2 h 1"/>
                  <a:gd name="T12" fmla="*/ 3 w 2"/>
                  <a:gd name="T13" fmla="*/ 2 h 1"/>
                  <a:gd name="T14" fmla="*/ 5 w 2"/>
                  <a:gd name="T15" fmla="*/ 2 h 1"/>
                  <a:gd name="T16" fmla="*/ 5 w 2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"/>
                  <a:gd name="T28" fmla="*/ 0 h 1"/>
                  <a:gd name="T29" fmla="*/ 2 w 2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solidFill>
                <a:srgbClr val="A69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32" name="Freeform 2845"/>
              <p:cNvSpPr>
                <a:spLocks noChangeArrowheads="1"/>
              </p:cNvSpPr>
              <p:nvPr/>
            </p:nvSpPr>
            <p:spPr bwMode="auto">
              <a:xfrm>
                <a:off x="9" y="2"/>
                <a:ext cx="53" cy="43"/>
              </a:xfrm>
              <a:custGeom>
                <a:avLst/>
                <a:gdLst>
                  <a:gd name="T0" fmla="*/ 53 w 22"/>
                  <a:gd name="T1" fmla="*/ 22 h 18"/>
                  <a:gd name="T2" fmla="*/ 7 w 22"/>
                  <a:gd name="T3" fmla="*/ 43 h 18"/>
                  <a:gd name="T4" fmla="*/ 0 w 22"/>
                  <a:gd name="T5" fmla="*/ 22 h 18"/>
                  <a:gd name="T6" fmla="*/ 46 w 22"/>
                  <a:gd name="T7" fmla="*/ 0 h 18"/>
                  <a:gd name="T8" fmla="*/ 53 w 22"/>
                  <a:gd name="T9" fmla="*/ 22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8"/>
                  <a:gd name="T17" fmla="*/ 22 w 22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8">
                    <a:moveTo>
                      <a:pt x="22" y="9"/>
                    </a:moveTo>
                    <a:cubicBezTo>
                      <a:pt x="16" y="12"/>
                      <a:pt x="3" y="18"/>
                      <a:pt x="3" y="1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2" y="3"/>
                      <a:pt x="19" y="0"/>
                    </a:cubicBezTo>
                    <a:cubicBezTo>
                      <a:pt x="20" y="3"/>
                      <a:pt x="21" y="6"/>
                      <a:pt x="22" y="9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33" name="Freeform 2846"/>
              <p:cNvSpPr>
                <a:spLocks noEditPoints="1" noChangeArrowheads="1"/>
              </p:cNvSpPr>
              <p:nvPr/>
            </p:nvSpPr>
            <p:spPr bwMode="auto">
              <a:xfrm>
                <a:off x="12" y="5"/>
                <a:ext cx="47" cy="38"/>
              </a:xfrm>
              <a:custGeom>
                <a:avLst/>
                <a:gdLst>
                  <a:gd name="T0" fmla="*/ 40 w 20"/>
                  <a:gd name="T1" fmla="*/ 2 h 16"/>
                  <a:gd name="T2" fmla="*/ 45 w 20"/>
                  <a:gd name="T3" fmla="*/ 17 h 16"/>
                  <a:gd name="T4" fmla="*/ 7 w 20"/>
                  <a:gd name="T5" fmla="*/ 36 h 16"/>
                  <a:gd name="T6" fmla="*/ 2 w 20"/>
                  <a:gd name="T7" fmla="*/ 21 h 16"/>
                  <a:gd name="T8" fmla="*/ 40 w 20"/>
                  <a:gd name="T9" fmla="*/ 2 h 16"/>
                  <a:gd name="T10" fmla="*/ 40 w 20"/>
                  <a:gd name="T11" fmla="*/ 0 h 16"/>
                  <a:gd name="T12" fmla="*/ 0 w 20"/>
                  <a:gd name="T13" fmla="*/ 19 h 16"/>
                  <a:gd name="T14" fmla="*/ 7 w 20"/>
                  <a:gd name="T15" fmla="*/ 38 h 16"/>
                  <a:gd name="T16" fmla="*/ 47 w 20"/>
                  <a:gd name="T17" fmla="*/ 17 h 16"/>
                  <a:gd name="T18" fmla="*/ 40 w 20"/>
                  <a:gd name="T19" fmla="*/ 0 h 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"/>
                  <a:gd name="T31" fmla="*/ 0 h 16"/>
                  <a:gd name="T32" fmla="*/ 20 w 20"/>
                  <a:gd name="T33" fmla="*/ 16 h 1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" h="16">
                    <a:moveTo>
                      <a:pt x="17" y="1"/>
                    </a:moveTo>
                    <a:cubicBezTo>
                      <a:pt x="17" y="3"/>
                      <a:pt x="18" y="5"/>
                      <a:pt x="19" y="7"/>
                    </a:cubicBezTo>
                    <a:cubicBezTo>
                      <a:pt x="14" y="10"/>
                      <a:pt x="3" y="15"/>
                      <a:pt x="3" y="15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1" y="4"/>
                      <a:pt x="17" y="1"/>
                    </a:cubicBezTo>
                    <a:moveTo>
                      <a:pt x="17" y="0"/>
                    </a:moveTo>
                    <a:cubicBezTo>
                      <a:pt x="11" y="3"/>
                      <a:pt x="0" y="8"/>
                      <a:pt x="0" y="8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14" y="10"/>
                      <a:pt x="20" y="7"/>
                    </a:cubicBezTo>
                    <a:cubicBezTo>
                      <a:pt x="19" y="5"/>
                      <a:pt x="18" y="2"/>
                      <a:pt x="17" y="0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34" name="Freeform 2847"/>
              <p:cNvSpPr>
                <a:spLocks noChangeArrowheads="1"/>
              </p:cNvSpPr>
              <p:nvPr/>
            </p:nvSpPr>
            <p:spPr bwMode="auto">
              <a:xfrm>
                <a:off x="43" y="12"/>
                <a:ext cx="9" cy="12"/>
              </a:xfrm>
              <a:custGeom>
                <a:avLst/>
                <a:gdLst>
                  <a:gd name="T0" fmla="*/ 9 w 4"/>
                  <a:gd name="T1" fmla="*/ 5 h 5"/>
                  <a:gd name="T2" fmla="*/ 5 w 4"/>
                  <a:gd name="T3" fmla="*/ 12 h 5"/>
                  <a:gd name="T4" fmla="*/ 0 w 4"/>
                  <a:gd name="T5" fmla="*/ 10 h 5"/>
                  <a:gd name="T6" fmla="*/ 2 w 4"/>
                  <a:gd name="T7" fmla="*/ 2 h 5"/>
                  <a:gd name="T8" fmla="*/ 9 w 4"/>
                  <a:gd name="T9" fmla="*/ 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4" y="2"/>
                    </a:moveTo>
                    <a:cubicBezTo>
                      <a:pt x="4" y="3"/>
                      <a:pt x="3" y="4"/>
                      <a:pt x="2" y="5"/>
                    </a:cubicBezTo>
                    <a:cubicBezTo>
                      <a:pt x="2" y="5"/>
                      <a:pt x="0" y="5"/>
                      <a:pt x="0" y="4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2" y="0"/>
                      <a:pt x="3" y="1"/>
                      <a:pt x="4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35" name="Freeform 2848"/>
              <p:cNvSpPr>
                <a:spLocks noChangeArrowheads="1"/>
              </p:cNvSpPr>
              <p:nvPr/>
            </p:nvSpPr>
            <p:spPr bwMode="auto">
              <a:xfrm>
                <a:off x="19" y="24"/>
                <a:ext cx="9" cy="12"/>
              </a:xfrm>
              <a:custGeom>
                <a:avLst/>
                <a:gdLst>
                  <a:gd name="T0" fmla="*/ 9 w 4"/>
                  <a:gd name="T1" fmla="*/ 2 h 5"/>
                  <a:gd name="T2" fmla="*/ 7 w 4"/>
                  <a:gd name="T3" fmla="*/ 10 h 5"/>
                  <a:gd name="T4" fmla="*/ 0 w 4"/>
                  <a:gd name="T5" fmla="*/ 7 h 5"/>
                  <a:gd name="T6" fmla="*/ 2 w 4"/>
                  <a:gd name="T7" fmla="*/ 0 h 5"/>
                  <a:gd name="T8" fmla="*/ 9 w 4"/>
                  <a:gd name="T9" fmla="*/ 2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4" y="1"/>
                    </a:moveTo>
                    <a:cubicBezTo>
                      <a:pt x="4" y="3"/>
                      <a:pt x="4" y="4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2" y="0"/>
                      <a:pt x="4" y="0"/>
                      <a:pt x="4" y="1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36" name="Freeform 2849"/>
              <p:cNvSpPr>
                <a:spLocks noChangeArrowheads="1"/>
              </p:cNvSpPr>
              <p:nvPr/>
            </p:nvSpPr>
            <p:spPr bwMode="auto">
              <a:xfrm>
                <a:off x="28" y="14"/>
                <a:ext cx="15" cy="19"/>
              </a:xfrm>
              <a:custGeom>
                <a:avLst/>
                <a:gdLst>
                  <a:gd name="T0" fmla="*/ 13 w 6"/>
                  <a:gd name="T1" fmla="*/ 7 h 8"/>
                  <a:gd name="T2" fmla="*/ 10 w 6"/>
                  <a:gd name="T3" fmla="*/ 17 h 8"/>
                  <a:gd name="T4" fmla="*/ 3 w 6"/>
                  <a:gd name="T5" fmla="*/ 12 h 8"/>
                  <a:gd name="T6" fmla="*/ 5 w 6"/>
                  <a:gd name="T7" fmla="*/ 2 h 8"/>
                  <a:gd name="T8" fmla="*/ 13 w 6"/>
                  <a:gd name="T9" fmla="*/ 7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8"/>
                  <a:gd name="T17" fmla="*/ 6 w 6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8">
                    <a:moveTo>
                      <a:pt x="5" y="3"/>
                    </a:moveTo>
                    <a:cubicBezTo>
                      <a:pt x="6" y="5"/>
                      <a:pt x="5" y="7"/>
                      <a:pt x="4" y="7"/>
                    </a:cubicBezTo>
                    <a:cubicBezTo>
                      <a:pt x="3" y="8"/>
                      <a:pt x="2" y="7"/>
                      <a:pt x="1" y="5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3" y="0"/>
                      <a:pt x="4" y="1"/>
                      <a:pt x="5" y="3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37" name="Freeform 2850"/>
              <p:cNvSpPr>
                <a:spLocks noEditPoints="1" noChangeArrowheads="1"/>
              </p:cNvSpPr>
              <p:nvPr/>
            </p:nvSpPr>
            <p:spPr bwMode="auto">
              <a:xfrm>
                <a:off x="47" y="9"/>
                <a:ext cx="5" cy="3"/>
              </a:xfrm>
              <a:custGeom>
                <a:avLst/>
                <a:gdLst>
                  <a:gd name="T0" fmla="*/ 3 w 2"/>
                  <a:gd name="T1" fmla="*/ 3 h 1"/>
                  <a:gd name="T2" fmla="*/ 0 w 2"/>
                  <a:gd name="T3" fmla="*/ 3 h 1"/>
                  <a:gd name="T4" fmla="*/ 3 w 2"/>
                  <a:gd name="T5" fmla="*/ 0 h 1"/>
                  <a:gd name="T6" fmla="*/ 5 w 2"/>
                  <a:gd name="T7" fmla="*/ 0 h 1"/>
                  <a:gd name="T8" fmla="*/ 3 w 2"/>
                  <a:gd name="T9" fmla="*/ 3 h 1"/>
                  <a:gd name="T10" fmla="*/ 3 w 2"/>
                  <a:gd name="T11" fmla="*/ 0 h 1"/>
                  <a:gd name="T12" fmla="*/ 3 w 2"/>
                  <a:gd name="T13" fmla="*/ 3 h 1"/>
                  <a:gd name="T14" fmla="*/ 3 w 2"/>
                  <a:gd name="T15" fmla="*/ 3 h 1"/>
                  <a:gd name="T16" fmla="*/ 5 w 2"/>
                  <a:gd name="T17" fmla="*/ 0 h 1"/>
                  <a:gd name="T18" fmla="*/ 3 w 2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"/>
                  <a:gd name="T31" fmla="*/ 0 h 1"/>
                  <a:gd name="T32" fmla="*/ 2 w 2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38" name="Freeform 2851"/>
              <p:cNvSpPr>
                <a:spLocks noEditPoints="1" noChangeArrowheads="1"/>
              </p:cNvSpPr>
              <p:nvPr/>
            </p:nvSpPr>
            <p:spPr bwMode="auto">
              <a:xfrm>
                <a:off x="52" y="19"/>
                <a:ext cx="5" cy="2"/>
              </a:xfrm>
              <a:custGeom>
                <a:avLst/>
                <a:gdLst>
                  <a:gd name="T0" fmla="*/ 3 w 2"/>
                  <a:gd name="T1" fmla="*/ 2 h 1"/>
                  <a:gd name="T2" fmla="*/ 0 w 2"/>
                  <a:gd name="T3" fmla="*/ 2 h 1"/>
                  <a:gd name="T4" fmla="*/ 0 w 2"/>
                  <a:gd name="T5" fmla="*/ 0 h 1"/>
                  <a:gd name="T6" fmla="*/ 3 w 2"/>
                  <a:gd name="T7" fmla="*/ 0 h 1"/>
                  <a:gd name="T8" fmla="*/ 3 w 2"/>
                  <a:gd name="T9" fmla="*/ 2 h 1"/>
                  <a:gd name="T10" fmla="*/ 3 w 2"/>
                  <a:gd name="T11" fmla="*/ 0 h 1"/>
                  <a:gd name="T12" fmla="*/ 0 w 2"/>
                  <a:gd name="T13" fmla="*/ 2 h 1"/>
                  <a:gd name="T14" fmla="*/ 3 w 2"/>
                  <a:gd name="T15" fmla="*/ 2 h 1"/>
                  <a:gd name="T16" fmla="*/ 3 w 2"/>
                  <a:gd name="T17" fmla="*/ 0 h 1"/>
                  <a:gd name="T18" fmla="*/ 3 w 2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"/>
                  <a:gd name="T31" fmla="*/ 0 h 1"/>
                  <a:gd name="T32" fmla="*/ 2 w 2"/>
                  <a:gd name="T33" fmla="*/ 1 h 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39" name="Freeform 2852"/>
              <p:cNvSpPr>
                <a:spLocks noEditPoints="1" noChangeArrowheads="1"/>
              </p:cNvSpPr>
              <p:nvPr/>
            </p:nvSpPr>
            <p:spPr bwMode="auto">
              <a:xfrm>
                <a:off x="14" y="24"/>
                <a:ext cx="5" cy="4"/>
              </a:xfrm>
              <a:custGeom>
                <a:avLst/>
                <a:gdLst>
                  <a:gd name="T0" fmla="*/ 3 w 2"/>
                  <a:gd name="T1" fmla="*/ 4 h 2"/>
                  <a:gd name="T2" fmla="*/ 0 w 2"/>
                  <a:gd name="T3" fmla="*/ 4 h 2"/>
                  <a:gd name="T4" fmla="*/ 3 w 2"/>
                  <a:gd name="T5" fmla="*/ 2 h 2"/>
                  <a:gd name="T6" fmla="*/ 5 w 2"/>
                  <a:gd name="T7" fmla="*/ 2 h 2"/>
                  <a:gd name="T8" fmla="*/ 3 w 2"/>
                  <a:gd name="T9" fmla="*/ 4 h 2"/>
                  <a:gd name="T10" fmla="*/ 3 w 2"/>
                  <a:gd name="T11" fmla="*/ 2 h 2"/>
                  <a:gd name="T12" fmla="*/ 3 w 2"/>
                  <a:gd name="T13" fmla="*/ 2 h 2"/>
                  <a:gd name="T14" fmla="*/ 3 w 2"/>
                  <a:gd name="T15" fmla="*/ 4 h 2"/>
                  <a:gd name="T16" fmla="*/ 3 w 2"/>
                  <a:gd name="T17" fmla="*/ 2 h 2"/>
                  <a:gd name="T18" fmla="*/ 3 w 2"/>
                  <a:gd name="T19" fmla="*/ 2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"/>
                  <a:gd name="T31" fmla="*/ 0 h 2"/>
                  <a:gd name="T32" fmla="*/ 2 w 2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40" name="Freeform 2853"/>
              <p:cNvSpPr>
                <a:spLocks noEditPoints="1" noChangeArrowheads="1"/>
              </p:cNvSpPr>
              <p:nvPr/>
            </p:nvSpPr>
            <p:spPr bwMode="auto">
              <a:xfrm>
                <a:off x="19" y="33"/>
                <a:ext cx="2" cy="5"/>
              </a:xfrm>
              <a:custGeom>
                <a:avLst/>
                <a:gdLst>
                  <a:gd name="T0" fmla="*/ 2 w 1"/>
                  <a:gd name="T1" fmla="*/ 5 h 2"/>
                  <a:gd name="T2" fmla="*/ 0 w 1"/>
                  <a:gd name="T3" fmla="*/ 5 h 2"/>
                  <a:gd name="T4" fmla="*/ 0 w 1"/>
                  <a:gd name="T5" fmla="*/ 3 h 2"/>
                  <a:gd name="T6" fmla="*/ 2 w 1"/>
                  <a:gd name="T7" fmla="*/ 3 h 2"/>
                  <a:gd name="T8" fmla="*/ 2 w 1"/>
                  <a:gd name="T9" fmla="*/ 5 h 2"/>
                  <a:gd name="T10" fmla="*/ 0 w 1"/>
                  <a:gd name="T11" fmla="*/ 3 h 2"/>
                  <a:gd name="T12" fmla="*/ 0 w 1"/>
                  <a:gd name="T13" fmla="*/ 3 h 2"/>
                  <a:gd name="T14" fmla="*/ 2 w 1"/>
                  <a:gd name="T15" fmla="*/ 5 h 2"/>
                  <a:gd name="T16" fmla="*/ 2 w 1"/>
                  <a:gd name="T17" fmla="*/ 3 h 2"/>
                  <a:gd name="T18" fmla="*/ 0 w 1"/>
                  <a:gd name="T19" fmla="*/ 3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"/>
                  <a:gd name="T31" fmla="*/ 0 h 2"/>
                  <a:gd name="T32" fmla="*/ 1 w 1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41" name="Freeform 2854"/>
              <p:cNvSpPr>
                <a:spLocks noEditPoints="1" noChangeArrowheads="1"/>
              </p:cNvSpPr>
              <p:nvPr/>
            </p:nvSpPr>
            <p:spPr bwMode="auto">
              <a:xfrm>
                <a:off x="47" y="5"/>
                <a:ext cx="5" cy="9"/>
              </a:xfrm>
              <a:custGeom>
                <a:avLst/>
                <a:gdLst>
                  <a:gd name="T0" fmla="*/ 5 w 2"/>
                  <a:gd name="T1" fmla="*/ 7 h 4"/>
                  <a:gd name="T2" fmla="*/ 5 w 2"/>
                  <a:gd name="T3" fmla="*/ 7 h 4"/>
                  <a:gd name="T4" fmla="*/ 5 w 2"/>
                  <a:gd name="T5" fmla="*/ 9 h 4"/>
                  <a:gd name="T6" fmla="*/ 5 w 2"/>
                  <a:gd name="T7" fmla="*/ 7 h 4"/>
                  <a:gd name="T8" fmla="*/ 3 w 2"/>
                  <a:gd name="T9" fmla="*/ 5 h 4"/>
                  <a:gd name="T10" fmla="*/ 3 w 2"/>
                  <a:gd name="T11" fmla="*/ 5 h 4"/>
                  <a:gd name="T12" fmla="*/ 5 w 2"/>
                  <a:gd name="T13" fmla="*/ 5 h 4"/>
                  <a:gd name="T14" fmla="*/ 3 w 2"/>
                  <a:gd name="T15" fmla="*/ 5 h 4"/>
                  <a:gd name="T16" fmla="*/ 3 w 2"/>
                  <a:gd name="T17" fmla="*/ 2 h 4"/>
                  <a:gd name="T18" fmla="*/ 3 w 2"/>
                  <a:gd name="T19" fmla="*/ 5 h 4"/>
                  <a:gd name="T20" fmla="*/ 3 w 2"/>
                  <a:gd name="T21" fmla="*/ 5 h 4"/>
                  <a:gd name="T22" fmla="*/ 3 w 2"/>
                  <a:gd name="T23" fmla="*/ 5 h 4"/>
                  <a:gd name="T24" fmla="*/ 5 w 2"/>
                  <a:gd name="T25" fmla="*/ 5 h 4"/>
                  <a:gd name="T26" fmla="*/ 3 w 2"/>
                  <a:gd name="T27" fmla="*/ 2 h 4"/>
                  <a:gd name="T28" fmla="*/ 3 w 2"/>
                  <a:gd name="T29" fmla="*/ 0 h 4"/>
                  <a:gd name="T30" fmla="*/ 0 w 2"/>
                  <a:gd name="T31" fmla="*/ 0 h 4"/>
                  <a:gd name="T32" fmla="*/ 3 w 2"/>
                  <a:gd name="T33" fmla="*/ 2 h 4"/>
                  <a:gd name="T34" fmla="*/ 3 w 2"/>
                  <a:gd name="T35" fmla="*/ 2 h 4"/>
                  <a:gd name="T36" fmla="*/ 3 w 2"/>
                  <a:gd name="T37" fmla="*/ 0 h 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"/>
                  <a:gd name="T58" fmla="*/ 0 h 4"/>
                  <a:gd name="T59" fmla="*/ 2 w 2"/>
                  <a:gd name="T60" fmla="*/ 4 h 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7C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42" name="Freeform 2855"/>
              <p:cNvSpPr>
                <a:spLocks noChangeArrowheads="1"/>
              </p:cNvSpPr>
              <p:nvPr/>
            </p:nvSpPr>
            <p:spPr bwMode="auto">
              <a:xfrm>
                <a:off x="50" y="7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2 h 1"/>
                  <a:gd name="T6" fmla="*/ 0 w 1"/>
                  <a:gd name="T7" fmla="*/ 0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69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43" name="Freeform 2856"/>
              <p:cNvSpPr>
                <a:spLocks noChangeArrowheads="1"/>
              </p:cNvSpPr>
              <p:nvPr/>
            </p:nvSpPr>
            <p:spPr bwMode="auto">
              <a:xfrm>
                <a:off x="50" y="9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2 w 1"/>
                  <a:gd name="T7" fmla="*/ 0 h 1"/>
                  <a:gd name="T8" fmla="*/ 0 w 1"/>
                  <a:gd name="T9" fmla="*/ 0 h 1"/>
                  <a:gd name="T10" fmla="*/ 2 w 1"/>
                  <a:gd name="T11" fmla="*/ 3 h 1"/>
                  <a:gd name="T12" fmla="*/ 2 w 1"/>
                  <a:gd name="T13" fmla="*/ 3 h 1"/>
                  <a:gd name="T14" fmla="*/ 2 w 1"/>
                  <a:gd name="T15" fmla="*/ 0 h 1"/>
                  <a:gd name="T16" fmla="*/ 0 w 1"/>
                  <a:gd name="T17" fmla="*/ 0 h 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1"/>
                  <a:gd name="T29" fmla="*/ 1 w 1"/>
                  <a:gd name="T30" fmla="*/ 1 h 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69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44" name="Freeform 2857"/>
              <p:cNvSpPr>
                <a:spLocks noEditPoints="1" noChangeArrowheads="1"/>
              </p:cNvSpPr>
              <p:nvPr/>
            </p:nvSpPr>
            <p:spPr bwMode="auto">
              <a:xfrm>
                <a:off x="52" y="17"/>
                <a:ext cx="2" cy="4"/>
              </a:xfrm>
              <a:custGeom>
                <a:avLst/>
                <a:gdLst>
                  <a:gd name="T0" fmla="*/ 2 w 1"/>
                  <a:gd name="T1" fmla="*/ 2 h 2"/>
                  <a:gd name="T2" fmla="*/ 0 w 1"/>
                  <a:gd name="T3" fmla="*/ 4 h 2"/>
                  <a:gd name="T4" fmla="*/ 2 w 1"/>
                  <a:gd name="T5" fmla="*/ 4 h 2"/>
                  <a:gd name="T6" fmla="*/ 2 w 1"/>
                  <a:gd name="T7" fmla="*/ 2 h 2"/>
                  <a:gd name="T8" fmla="*/ 2 w 1"/>
                  <a:gd name="T9" fmla="*/ 2 h 2"/>
                  <a:gd name="T10" fmla="*/ 2 w 1"/>
                  <a:gd name="T11" fmla="*/ 0 h 2"/>
                  <a:gd name="T12" fmla="*/ 2 w 1"/>
                  <a:gd name="T13" fmla="*/ 2 h 2"/>
                  <a:gd name="T14" fmla="*/ 2 w 1"/>
                  <a:gd name="T15" fmla="*/ 2 h 2"/>
                  <a:gd name="T16" fmla="*/ 2 w 1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2"/>
                  <a:gd name="T29" fmla="*/ 1 w 1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2">
                    <a:moveTo>
                      <a:pt x="1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D7C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45" name="Freeform 2858"/>
              <p:cNvSpPr>
                <a:spLocks noChangeArrowheads="1"/>
              </p:cNvSpPr>
              <p:nvPr/>
            </p:nvSpPr>
            <p:spPr bwMode="auto">
              <a:xfrm>
                <a:off x="50" y="19"/>
                <a:ext cx="7" cy="5"/>
              </a:xfrm>
              <a:custGeom>
                <a:avLst/>
                <a:gdLst>
                  <a:gd name="T0" fmla="*/ 5 w 3"/>
                  <a:gd name="T1" fmla="*/ 0 h 2"/>
                  <a:gd name="T2" fmla="*/ 5 w 3"/>
                  <a:gd name="T3" fmla="*/ 3 h 2"/>
                  <a:gd name="T4" fmla="*/ 5 w 3"/>
                  <a:gd name="T5" fmla="*/ 3 h 2"/>
                  <a:gd name="T6" fmla="*/ 2 w 3"/>
                  <a:gd name="T7" fmla="*/ 3 h 2"/>
                  <a:gd name="T8" fmla="*/ 2 w 3"/>
                  <a:gd name="T9" fmla="*/ 3 h 2"/>
                  <a:gd name="T10" fmla="*/ 0 w 3"/>
                  <a:gd name="T11" fmla="*/ 5 h 2"/>
                  <a:gd name="T12" fmla="*/ 2 w 3"/>
                  <a:gd name="T13" fmla="*/ 5 h 2"/>
                  <a:gd name="T14" fmla="*/ 7 w 3"/>
                  <a:gd name="T15" fmla="*/ 3 h 2"/>
                  <a:gd name="T16" fmla="*/ 5 w 3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2"/>
                  <a:gd name="T29" fmla="*/ 3 w 3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3" y="1"/>
                      <a:pt x="2" y="0"/>
                    </a:cubicBezTo>
                  </a:path>
                </a:pathLst>
              </a:custGeom>
              <a:solidFill>
                <a:srgbClr val="D7C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46" name="Freeform 2859"/>
              <p:cNvSpPr>
                <a:spLocks noChangeArrowheads="1"/>
              </p:cNvSpPr>
              <p:nvPr/>
            </p:nvSpPr>
            <p:spPr bwMode="auto">
              <a:xfrm>
                <a:off x="52" y="21"/>
                <a:ext cx="5" cy="3"/>
              </a:xfrm>
              <a:custGeom>
                <a:avLst/>
                <a:gdLst>
                  <a:gd name="T0" fmla="*/ 5 w 2"/>
                  <a:gd name="T1" fmla="*/ 0 h 1"/>
                  <a:gd name="T2" fmla="*/ 0 w 2"/>
                  <a:gd name="T3" fmla="*/ 3 h 1"/>
                  <a:gd name="T4" fmla="*/ 3 w 2"/>
                  <a:gd name="T5" fmla="*/ 3 h 1"/>
                  <a:gd name="T6" fmla="*/ 5 w 2"/>
                  <a:gd name="T7" fmla="*/ 3 h 1"/>
                  <a:gd name="T8" fmla="*/ 5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A69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47" name="Freeform 2860"/>
              <p:cNvSpPr>
                <a:spLocks noEditPoints="1" noChangeArrowheads="1"/>
              </p:cNvSpPr>
              <p:nvPr/>
            </p:nvSpPr>
            <p:spPr bwMode="auto">
              <a:xfrm>
                <a:off x="52" y="19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0 w 1"/>
                  <a:gd name="T3" fmla="*/ 2 h 1"/>
                  <a:gd name="T4" fmla="*/ 2 w 1"/>
                  <a:gd name="T5" fmla="*/ 0 h 1"/>
                  <a:gd name="T6" fmla="*/ 2 w 1"/>
                  <a:gd name="T7" fmla="*/ 0 h 1"/>
                  <a:gd name="T8" fmla="*/ 2 w 1"/>
                  <a:gd name="T9" fmla="*/ 2 h 1"/>
                  <a:gd name="T10" fmla="*/ 2 w 1"/>
                  <a:gd name="T11" fmla="*/ 0 h 1"/>
                  <a:gd name="T12" fmla="*/ 0 w 1"/>
                  <a:gd name="T13" fmla="*/ 2 h 1"/>
                  <a:gd name="T14" fmla="*/ 0 w 1"/>
                  <a:gd name="T15" fmla="*/ 2 h 1"/>
                  <a:gd name="T16" fmla="*/ 2 w 1"/>
                  <a:gd name="T17" fmla="*/ 2 h 1"/>
                  <a:gd name="T18" fmla="*/ 2 w 1"/>
                  <a:gd name="T19" fmla="*/ 2 h 1"/>
                  <a:gd name="T20" fmla="*/ 2 w 1"/>
                  <a:gd name="T21" fmla="*/ 0 h 1"/>
                  <a:gd name="T22" fmla="*/ 2 w 1"/>
                  <a:gd name="T23" fmla="*/ 0 h 1"/>
                  <a:gd name="T24" fmla="*/ 2 w 1"/>
                  <a:gd name="T25" fmla="*/ 0 h 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"/>
                  <a:gd name="T40" fmla="*/ 0 h 1"/>
                  <a:gd name="T41" fmla="*/ 1 w 1"/>
                  <a:gd name="T42" fmla="*/ 1 h 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A69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48" name="Freeform 2861"/>
              <p:cNvSpPr>
                <a:spLocks noChangeArrowheads="1"/>
              </p:cNvSpPr>
              <p:nvPr/>
            </p:nvSpPr>
            <p:spPr bwMode="auto">
              <a:xfrm>
                <a:off x="7" y="0"/>
                <a:ext cx="47" cy="50"/>
              </a:xfrm>
              <a:custGeom>
                <a:avLst/>
                <a:gdLst>
                  <a:gd name="T0" fmla="*/ 47 w 20"/>
                  <a:gd name="T1" fmla="*/ 17 h 21"/>
                  <a:gd name="T2" fmla="*/ 31 w 20"/>
                  <a:gd name="T3" fmla="*/ 36 h 21"/>
                  <a:gd name="T4" fmla="*/ 12 w 20"/>
                  <a:gd name="T5" fmla="*/ 50 h 21"/>
                  <a:gd name="T6" fmla="*/ 0 w 20"/>
                  <a:gd name="T7" fmla="*/ 31 h 21"/>
                  <a:gd name="T8" fmla="*/ 19 w 20"/>
                  <a:gd name="T9" fmla="*/ 17 h 21"/>
                  <a:gd name="T10" fmla="*/ 38 w 20"/>
                  <a:gd name="T11" fmla="*/ 0 h 21"/>
                  <a:gd name="T12" fmla="*/ 47 w 20"/>
                  <a:gd name="T13" fmla="*/ 17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"/>
                  <a:gd name="T22" fmla="*/ 0 h 21"/>
                  <a:gd name="T23" fmla="*/ 20 w 20"/>
                  <a:gd name="T24" fmla="*/ 21 h 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" h="21">
                    <a:moveTo>
                      <a:pt x="20" y="7"/>
                    </a:moveTo>
                    <a:cubicBezTo>
                      <a:pt x="18" y="10"/>
                      <a:pt x="16" y="13"/>
                      <a:pt x="13" y="15"/>
                    </a:cubicBezTo>
                    <a:cubicBezTo>
                      <a:pt x="11" y="17"/>
                      <a:pt x="5" y="21"/>
                      <a:pt x="5" y="2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6" y="9"/>
                      <a:pt x="8" y="7"/>
                    </a:cubicBezTo>
                    <a:cubicBezTo>
                      <a:pt x="11" y="5"/>
                      <a:pt x="14" y="3"/>
                      <a:pt x="16" y="0"/>
                    </a:cubicBezTo>
                    <a:cubicBezTo>
                      <a:pt x="17" y="2"/>
                      <a:pt x="19" y="5"/>
                      <a:pt x="20" y="7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49" name="Freeform 2862"/>
              <p:cNvSpPr>
                <a:spLocks noEditPoints="1" noChangeArrowheads="1"/>
              </p:cNvSpPr>
              <p:nvPr/>
            </p:nvSpPr>
            <p:spPr bwMode="auto">
              <a:xfrm>
                <a:off x="9" y="2"/>
                <a:ext cx="43" cy="45"/>
              </a:xfrm>
              <a:custGeom>
                <a:avLst/>
                <a:gdLst>
                  <a:gd name="T0" fmla="*/ 36 w 18"/>
                  <a:gd name="T1" fmla="*/ 2 h 19"/>
                  <a:gd name="T2" fmla="*/ 41 w 18"/>
                  <a:gd name="T3" fmla="*/ 14 h 19"/>
                  <a:gd name="T4" fmla="*/ 29 w 18"/>
                  <a:gd name="T5" fmla="*/ 31 h 19"/>
                  <a:gd name="T6" fmla="*/ 12 w 18"/>
                  <a:gd name="T7" fmla="*/ 43 h 19"/>
                  <a:gd name="T8" fmla="*/ 2 w 18"/>
                  <a:gd name="T9" fmla="*/ 28 h 19"/>
                  <a:gd name="T10" fmla="*/ 19 w 18"/>
                  <a:gd name="T11" fmla="*/ 17 h 19"/>
                  <a:gd name="T12" fmla="*/ 36 w 18"/>
                  <a:gd name="T13" fmla="*/ 2 h 19"/>
                  <a:gd name="T14" fmla="*/ 36 w 18"/>
                  <a:gd name="T15" fmla="*/ 0 h 19"/>
                  <a:gd name="T16" fmla="*/ 19 w 18"/>
                  <a:gd name="T17" fmla="*/ 17 h 19"/>
                  <a:gd name="T18" fmla="*/ 0 w 18"/>
                  <a:gd name="T19" fmla="*/ 28 h 19"/>
                  <a:gd name="T20" fmla="*/ 10 w 18"/>
                  <a:gd name="T21" fmla="*/ 45 h 19"/>
                  <a:gd name="T22" fmla="*/ 29 w 18"/>
                  <a:gd name="T23" fmla="*/ 31 h 19"/>
                  <a:gd name="T24" fmla="*/ 43 w 18"/>
                  <a:gd name="T25" fmla="*/ 14 h 19"/>
                  <a:gd name="T26" fmla="*/ 36 w 18"/>
                  <a:gd name="T27" fmla="*/ 0 h 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8"/>
                  <a:gd name="T43" fmla="*/ 0 h 19"/>
                  <a:gd name="T44" fmla="*/ 18 w 18"/>
                  <a:gd name="T45" fmla="*/ 19 h 1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8" h="19">
                    <a:moveTo>
                      <a:pt x="15" y="1"/>
                    </a:moveTo>
                    <a:cubicBezTo>
                      <a:pt x="16" y="3"/>
                      <a:pt x="16" y="5"/>
                      <a:pt x="17" y="6"/>
                    </a:cubicBezTo>
                    <a:cubicBezTo>
                      <a:pt x="16" y="8"/>
                      <a:pt x="14" y="11"/>
                      <a:pt x="12" y="13"/>
                    </a:cubicBezTo>
                    <a:cubicBezTo>
                      <a:pt x="9" y="14"/>
                      <a:pt x="5" y="18"/>
                      <a:pt x="5" y="18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6" y="9"/>
                      <a:pt x="8" y="7"/>
                    </a:cubicBezTo>
                    <a:cubicBezTo>
                      <a:pt x="10" y="5"/>
                      <a:pt x="13" y="3"/>
                      <a:pt x="15" y="1"/>
                    </a:cubicBezTo>
                    <a:moveTo>
                      <a:pt x="15" y="0"/>
                    </a:moveTo>
                    <a:cubicBezTo>
                      <a:pt x="13" y="3"/>
                      <a:pt x="10" y="5"/>
                      <a:pt x="8" y="7"/>
                    </a:cubicBezTo>
                    <a:cubicBezTo>
                      <a:pt x="5" y="9"/>
                      <a:pt x="0" y="12"/>
                      <a:pt x="0" y="12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10" y="15"/>
                      <a:pt x="12" y="13"/>
                    </a:cubicBezTo>
                    <a:cubicBezTo>
                      <a:pt x="14" y="11"/>
                      <a:pt x="16" y="9"/>
                      <a:pt x="18" y="6"/>
                    </a:cubicBezTo>
                    <a:cubicBezTo>
                      <a:pt x="17" y="4"/>
                      <a:pt x="16" y="2"/>
                      <a:pt x="15" y="0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50" name="Freeform 2863"/>
              <p:cNvSpPr>
                <a:spLocks noChangeArrowheads="1"/>
              </p:cNvSpPr>
              <p:nvPr/>
            </p:nvSpPr>
            <p:spPr bwMode="auto">
              <a:xfrm>
                <a:off x="38" y="12"/>
                <a:ext cx="9" cy="12"/>
              </a:xfrm>
              <a:custGeom>
                <a:avLst/>
                <a:gdLst>
                  <a:gd name="T0" fmla="*/ 7 w 4"/>
                  <a:gd name="T1" fmla="*/ 2 h 5"/>
                  <a:gd name="T2" fmla="*/ 7 w 4"/>
                  <a:gd name="T3" fmla="*/ 10 h 5"/>
                  <a:gd name="T4" fmla="*/ 0 w 4"/>
                  <a:gd name="T5" fmla="*/ 10 h 5"/>
                  <a:gd name="T6" fmla="*/ 2 w 4"/>
                  <a:gd name="T7" fmla="*/ 2 h 5"/>
                  <a:gd name="T8" fmla="*/ 7 w 4"/>
                  <a:gd name="T9" fmla="*/ 2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1"/>
                    </a:moveTo>
                    <a:cubicBezTo>
                      <a:pt x="4" y="2"/>
                      <a:pt x="3" y="3"/>
                      <a:pt x="3" y="4"/>
                    </a:cubicBezTo>
                    <a:cubicBezTo>
                      <a:pt x="2" y="5"/>
                      <a:pt x="1" y="5"/>
                      <a:pt x="0" y="4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2" y="0"/>
                      <a:pt x="3" y="0"/>
                      <a:pt x="3" y="1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51" name="Freeform 2864"/>
              <p:cNvSpPr>
                <a:spLocks noChangeArrowheads="1"/>
              </p:cNvSpPr>
              <p:nvPr/>
            </p:nvSpPr>
            <p:spPr bwMode="auto">
              <a:xfrm>
                <a:off x="17" y="28"/>
                <a:ext cx="11" cy="10"/>
              </a:xfrm>
              <a:custGeom>
                <a:avLst/>
                <a:gdLst>
                  <a:gd name="T0" fmla="*/ 9 w 5"/>
                  <a:gd name="T1" fmla="*/ 3 h 4"/>
                  <a:gd name="T2" fmla="*/ 9 w 5"/>
                  <a:gd name="T3" fmla="*/ 10 h 4"/>
                  <a:gd name="T4" fmla="*/ 2 w 5"/>
                  <a:gd name="T5" fmla="*/ 7 h 4"/>
                  <a:gd name="T6" fmla="*/ 4 w 5"/>
                  <a:gd name="T7" fmla="*/ 0 h 4"/>
                  <a:gd name="T8" fmla="*/ 9 w 5"/>
                  <a:gd name="T9" fmla="*/ 3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4" y="1"/>
                    </a:moveTo>
                    <a:cubicBezTo>
                      <a:pt x="5" y="2"/>
                      <a:pt x="5" y="3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4" y="0"/>
                      <a:pt x="4" y="1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52" name="Freeform 2865"/>
              <p:cNvSpPr>
                <a:spLocks noChangeArrowheads="1"/>
              </p:cNvSpPr>
              <p:nvPr/>
            </p:nvSpPr>
            <p:spPr bwMode="auto">
              <a:xfrm>
                <a:off x="26" y="17"/>
                <a:ext cx="14" cy="19"/>
              </a:xfrm>
              <a:custGeom>
                <a:avLst/>
                <a:gdLst>
                  <a:gd name="T0" fmla="*/ 12 w 6"/>
                  <a:gd name="T1" fmla="*/ 5 h 8"/>
                  <a:gd name="T2" fmla="*/ 12 w 6"/>
                  <a:gd name="T3" fmla="*/ 17 h 8"/>
                  <a:gd name="T4" fmla="*/ 2 w 6"/>
                  <a:gd name="T5" fmla="*/ 12 h 8"/>
                  <a:gd name="T6" fmla="*/ 2 w 6"/>
                  <a:gd name="T7" fmla="*/ 2 h 8"/>
                  <a:gd name="T8" fmla="*/ 12 w 6"/>
                  <a:gd name="T9" fmla="*/ 5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8"/>
                  <a:gd name="T17" fmla="*/ 6 w 6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8">
                    <a:moveTo>
                      <a:pt x="5" y="2"/>
                    </a:moveTo>
                    <a:cubicBezTo>
                      <a:pt x="6" y="4"/>
                      <a:pt x="6" y="6"/>
                      <a:pt x="5" y="7"/>
                    </a:cubicBezTo>
                    <a:cubicBezTo>
                      <a:pt x="4" y="8"/>
                      <a:pt x="2" y="7"/>
                      <a:pt x="1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1"/>
                      <a:pt x="5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53" name="Freeform 2866"/>
              <p:cNvSpPr>
                <a:spLocks noEditPoints="1" noChangeArrowheads="1"/>
              </p:cNvSpPr>
              <p:nvPr/>
            </p:nvSpPr>
            <p:spPr bwMode="auto">
              <a:xfrm>
                <a:off x="43" y="7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0 w 2"/>
                  <a:gd name="T19" fmla="*/ 2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"/>
                  <a:gd name="T31" fmla="*/ 0 h 2"/>
                  <a:gd name="T32" fmla="*/ 2 w 2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54" name="Freeform 2867"/>
              <p:cNvSpPr>
                <a:spLocks noEditPoints="1" noChangeArrowheads="1"/>
              </p:cNvSpPr>
              <p:nvPr/>
            </p:nvSpPr>
            <p:spPr bwMode="auto">
              <a:xfrm>
                <a:off x="43" y="7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0 w 2"/>
                  <a:gd name="T19" fmla="*/ 2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"/>
                  <a:gd name="T31" fmla="*/ 0 h 2"/>
                  <a:gd name="T32" fmla="*/ 2 w 2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55" name="Freeform 2868"/>
              <p:cNvSpPr>
                <a:spLocks noEditPoints="1" noChangeArrowheads="1"/>
              </p:cNvSpPr>
              <p:nvPr/>
            </p:nvSpPr>
            <p:spPr bwMode="auto">
              <a:xfrm>
                <a:off x="47" y="1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2 h 2"/>
                  <a:gd name="T4" fmla="*/ 0 w 3"/>
                  <a:gd name="T5" fmla="*/ 0 h 2"/>
                  <a:gd name="T6" fmla="*/ 3 w 3"/>
                  <a:gd name="T7" fmla="*/ 0 h 2"/>
                  <a:gd name="T8" fmla="*/ 3 w 3"/>
                  <a:gd name="T9" fmla="*/ 2 h 2"/>
                  <a:gd name="T10" fmla="*/ 0 w 3"/>
                  <a:gd name="T11" fmla="*/ 0 h 2"/>
                  <a:gd name="T12" fmla="*/ 0 w 3"/>
                  <a:gd name="T13" fmla="*/ 0 h 2"/>
                  <a:gd name="T14" fmla="*/ 3 w 3"/>
                  <a:gd name="T15" fmla="*/ 0 h 2"/>
                  <a:gd name="T16" fmla="*/ 3 w 3"/>
                  <a:gd name="T17" fmla="*/ 0 h 2"/>
                  <a:gd name="T18" fmla="*/ 0 w 3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"/>
                  <a:gd name="T31" fmla="*/ 0 h 2"/>
                  <a:gd name="T32" fmla="*/ 3 w 3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" h="2">
                    <a:moveTo>
                      <a:pt x="3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56" name="Freeform 2869"/>
              <p:cNvSpPr>
                <a:spLocks noEditPoints="1" noChangeArrowheads="1"/>
              </p:cNvSpPr>
              <p:nvPr/>
            </p:nvSpPr>
            <p:spPr bwMode="auto">
              <a:xfrm>
                <a:off x="47" y="1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2 h 2"/>
                  <a:gd name="T4" fmla="*/ 0 w 3"/>
                  <a:gd name="T5" fmla="*/ 0 h 2"/>
                  <a:gd name="T6" fmla="*/ 3 w 3"/>
                  <a:gd name="T7" fmla="*/ 0 h 2"/>
                  <a:gd name="T8" fmla="*/ 3 w 3"/>
                  <a:gd name="T9" fmla="*/ 2 h 2"/>
                  <a:gd name="T10" fmla="*/ 0 w 3"/>
                  <a:gd name="T11" fmla="*/ 0 h 2"/>
                  <a:gd name="T12" fmla="*/ 0 w 3"/>
                  <a:gd name="T13" fmla="*/ 0 h 2"/>
                  <a:gd name="T14" fmla="*/ 3 w 3"/>
                  <a:gd name="T15" fmla="*/ 0 h 2"/>
                  <a:gd name="T16" fmla="*/ 3 w 3"/>
                  <a:gd name="T17" fmla="*/ 0 h 2"/>
                  <a:gd name="T18" fmla="*/ 0 w 3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"/>
                  <a:gd name="T31" fmla="*/ 0 h 2"/>
                  <a:gd name="T32" fmla="*/ 3 w 3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" h="2">
                    <a:moveTo>
                      <a:pt x="3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57" name="Freeform 2870"/>
              <p:cNvSpPr>
                <a:spLocks noEditPoints="1" noChangeArrowheads="1"/>
              </p:cNvSpPr>
              <p:nvPr/>
            </p:nvSpPr>
            <p:spPr bwMode="auto">
              <a:xfrm>
                <a:off x="14" y="31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2 h 2"/>
                  <a:gd name="T4" fmla="*/ 0 w 3"/>
                  <a:gd name="T5" fmla="*/ 0 h 2"/>
                  <a:gd name="T6" fmla="*/ 3 w 3"/>
                  <a:gd name="T7" fmla="*/ 0 h 2"/>
                  <a:gd name="T8" fmla="*/ 3 w 3"/>
                  <a:gd name="T9" fmla="*/ 2 h 2"/>
                  <a:gd name="T10" fmla="*/ 0 w 3"/>
                  <a:gd name="T11" fmla="*/ 0 h 2"/>
                  <a:gd name="T12" fmla="*/ 0 w 3"/>
                  <a:gd name="T13" fmla="*/ 2 h 2"/>
                  <a:gd name="T14" fmla="*/ 3 w 3"/>
                  <a:gd name="T15" fmla="*/ 2 h 2"/>
                  <a:gd name="T16" fmla="*/ 3 w 3"/>
                  <a:gd name="T17" fmla="*/ 0 h 2"/>
                  <a:gd name="T18" fmla="*/ 0 w 3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"/>
                  <a:gd name="T31" fmla="*/ 0 h 2"/>
                  <a:gd name="T32" fmla="*/ 3 w 3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" h="2">
                    <a:moveTo>
                      <a:pt x="3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  <a:moveTo>
                      <a:pt x="0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58" name="Freeform 2871"/>
              <p:cNvSpPr>
                <a:spLocks noEditPoints="1" noChangeArrowheads="1"/>
              </p:cNvSpPr>
              <p:nvPr/>
            </p:nvSpPr>
            <p:spPr bwMode="auto">
              <a:xfrm>
                <a:off x="14" y="31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2 h 2"/>
                  <a:gd name="T4" fmla="*/ 0 w 3"/>
                  <a:gd name="T5" fmla="*/ 0 h 2"/>
                  <a:gd name="T6" fmla="*/ 3 w 3"/>
                  <a:gd name="T7" fmla="*/ 0 h 2"/>
                  <a:gd name="T8" fmla="*/ 3 w 3"/>
                  <a:gd name="T9" fmla="*/ 2 h 2"/>
                  <a:gd name="T10" fmla="*/ 0 w 3"/>
                  <a:gd name="T11" fmla="*/ 0 h 2"/>
                  <a:gd name="T12" fmla="*/ 0 w 3"/>
                  <a:gd name="T13" fmla="*/ 2 h 2"/>
                  <a:gd name="T14" fmla="*/ 3 w 3"/>
                  <a:gd name="T15" fmla="*/ 2 h 2"/>
                  <a:gd name="T16" fmla="*/ 3 w 3"/>
                  <a:gd name="T17" fmla="*/ 0 h 2"/>
                  <a:gd name="T18" fmla="*/ 0 w 3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"/>
                  <a:gd name="T31" fmla="*/ 0 h 2"/>
                  <a:gd name="T32" fmla="*/ 3 w 3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" h="2">
                    <a:moveTo>
                      <a:pt x="3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moveTo>
                      <a:pt x="0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59" name="Freeform 2872"/>
              <p:cNvSpPr>
                <a:spLocks noEditPoints="1" noChangeArrowheads="1"/>
              </p:cNvSpPr>
              <p:nvPr/>
            </p:nvSpPr>
            <p:spPr bwMode="auto">
              <a:xfrm>
                <a:off x="19" y="4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3 h 3"/>
                  <a:gd name="T4" fmla="*/ 0 w 2"/>
                  <a:gd name="T5" fmla="*/ 0 h 3"/>
                  <a:gd name="T6" fmla="*/ 2 w 2"/>
                  <a:gd name="T7" fmla="*/ 0 h 3"/>
                  <a:gd name="T8" fmla="*/ 2 w 2"/>
                  <a:gd name="T9" fmla="*/ 3 h 3"/>
                  <a:gd name="T10" fmla="*/ 2 w 2"/>
                  <a:gd name="T11" fmla="*/ 0 h 3"/>
                  <a:gd name="T12" fmla="*/ 0 w 2"/>
                  <a:gd name="T13" fmla="*/ 0 h 3"/>
                  <a:gd name="T14" fmla="*/ 2 w 2"/>
                  <a:gd name="T15" fmla="*/ 3 h 3"/>
                  <a:gd name="T16" fmla="*/ 2 w 2"/>
                  <a:gd name="T17" fmla="*/ 0 h 3"/>
                  <a:gd name="T18" fmla="*/ 2 w 2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"/>
                  <a:gd name="T31" fmla="*/ 0 h 3"/>
                  <a:gd name="T32" fmla="*/ 2 w 2"/>
                  <a:gd name="T33" fmla="*/ 3 h 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" h="3">
                    <a:moveTo>
                      <a:pt x="2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close/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60" name="Freeform 2873"/>
              <p:cNvSpPr>
                <a:spLocks noEditPoints="1" noChangeArrowheads="1"/>
              </p:cNvSpPr>
              <p:nvPr/>
            </p:nvSpPr>
            <p:spPr bwMode="auto">
              <a:xfrm>
                <a:off x="19" y="40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3 h 3"/>
                  <a:gd name="T4" fmla="*/ 0 w 2"/>
                  <a:gd name="T5" fmla="*/ 0 h 3"/>
                  <a:gd name="T6" fmla="*/ 2 w 2"/>
                  <a:gd name="T7" fmla="*/ 0 h 3"/>
                  <a:gd name="T8" fmla="*/ 2 w 2"/>
                  <a:gd name="T9" fmla="*/ 3 h 3"/>
                  <a:gd name="T10" fmla="*/ 2 w 2"/>
                  <a:gd name="T11" fmla="*/ 0 h 3"/>
                  <a:gd name="T12" fmla="*/ 0 w 2"/>
                  <a:gd name="T13" fmla="*/ 0 h 3"/>
                  <a:gd name="T14" fmla="*/ 2 w 2"/>
                  <a:gd name="T15" fmla="*/ 3 h 3"/>
                  <a:gd name="T16" fmla="*/ 2 w 2"/>
                  <a:gd name="T17" fmla="*/ 0 h 3"/>
                  <a:gd name="T18" fmla="*/ 2 w 2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"/>
                  <a:gd name="T31" fmla="*/ 0 h 3"/>
                  <a:gd name="T32" fmla="*/ 2 w 2"/>
                  <a:gd name="T33" fmla="*/ 3 h 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" h="3">
                    <a:moveTo>
                      <a:pt x="2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61" name="Freeform 2874"/>
              <p:cNvSpPr>
                <a:spLocks noEditPoints="1" noChangeArrowheads="1"/>
              </p:cNvSpPr>
              <p:nvPr/>
            </p:nvSpPr>
            <p:spPr bwMode="auto">
              <a:xfrm>
                <a:off x="50" y="17"/>
                <a:ext cx="2" cy="4"/>
              </a:xfrm>
              <a:custGeom>
                <a:avLst/>
                <a:gdLst>
                  <a:gd name="T0" fmla="*/ 2 w 1"/>
                  <a:gd name="T1" fmla="*/ 2 h 2"/>
                  <a:gd name="T2" fmla="*/ 0 w 1"/>
                  <a:gd name="T3" fmla="*/ 4 h 2"/>
                  <a:gd name="T4" fmla="*/ 0 w 1"/>
                  <a:gd name="T5" fmla="*/ 4 h 2"/>
                  <a:gd name="T6" fmla="*/ 2 w 1"/>
                  <a:gd name="T7" fmla="*/ 2 h 2"/>
                  <a:gd name="T8" fmla="*/ 2 w 1"/>
                  <a:gd name="T9" fmla="*/ 2 h 2"/>
                  <a:gd name="T10" fmla="*/ 0 w 1"/>
                  <a:gd name="T11" fmla="*/ 0 h 2"/>
                  <a:gd name="T12" fmla="*/ 0 w 1"/>
                  <a:gd name="T13" fmla="*/ 2 h 2"/>
                  <a:gd name="T14" fmla="*/ 0 w 1"/>
                  <a:gd name="T15" fmla="*/ 0 h 2"/>
                  <a:gd name="T16" fmla="*/ 0 w 1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2"/>
                  <a:gd name="T29" fmla="*/ 1 w 1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7C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62" name="Freeform 2875"/>
              <p:cNvSpPr>
                <a:spLocks noChangeArrowheads="1"/>
              </p:cNvSpPr>
              <p:nvPr/>
            </p:nvSpPr>
            <p:spPr bwMode="auto">
              <a:xfrm>
                <a:off x="47" y="17"/>
                <a:ext cx="5" cy="4"/>
              </a:xfrm>
              <a:custGeom>
                <a:avLst/>
                <a:gdLst>
                  <a:gd name="T0" fmla="*/ 5 w 2"/>
                  <a:gd name="T1" fmla="*/ 0 h 2"/>
                  <a:gd name="T2" fmla="*/ 3 w 2"/>
                  <a:gd name="T3" fmla="*/ 0 h 2"/>
                  <a:gd name="T4" fmla="*/ 3 w 2"/>
                  <a:gd name="T5" fmla="*/ 0 h 2"/>
                  <a:gd name="T6" fmla="*/ 3 w 2"/>
                  <a:gd name="T7" fmla="*/ 2 h 2"/>
                  <a:gd name="T8" fmla="*/ 0 w 2"/>
                  <a:gd name="T9" fmla="*/ 4 h 2"/>
                  <a:gd name="T10" fmla="*/ 3 w 2"/>
                  <a:gd name="T11" fmla="*/ 4 h 2"/>
                  <a:gd name="T12" fmla="*/ 5 w 2"/>
                  <a:gd name="T13" fmla="*/ 2 h 2"/>
                  <a:gd name="T14" fmla="*/ 5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"/>
                  <a:gd name="T25" fmla="*/ 0 h 2"/>
                  <a:gd name="T26" fmla="*/ 2 w 2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A69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63" name="Freeform 2876"/>
              <p:cNvSpPr>
                <a:spLocks noChangeArrowheads="1"/>
              </p:cNvSpPr>
              <p:nvPr/>
            </p:nvSpPr>
            <p:spPr bwMode="auto">
              <a:xfrm>
                <a:off x="5" y="3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7DD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64" name="Freeform 2877"/>
              <p:cNvSpPr>
                <a:spLocks noChangeArrowheads="1"/>
              </p:cNvSpPr>
              <p:nvPr/>
            </p:nvSpPr>
            <p:spPr bwMode="auto">
              <a:xfrm>
                <a:off x="7" y="0"/>
                <a:ext cx="45" cy="50"/>
              </a:xfrm>
              <a:custGeom>
                <a:avLst/>
                <a:gdLst>
                  <a:gd name="T0" fmla="*/ 45 w 19"/>
                  <a:gd name="T1" fmla="*/ 17 h 21"/>
                  <a:gd name="T2" fmla="*/ 24 w 19"/>
                  <a:gd name="T3" fmla="*/ 38 h 21"/>
                  <a:gd name="T4" fmla="*/ 9 w 19"/>
                  <a:gd name="T5" fmla="*/ 50 h 21"/>
                  <a:gd name="T6" fmla="*/ 0 w 19"/>
                  <a:gd name="T7" fmla="*/ 31 h 21"/>
                  <a:gd name="T8" fmla="*/ 12 w 19"/>
                  <a:gd name="T9" fmla="*/ 19 h 21"/>
                  <a:gd name="T10" fmla="*/ 36 w 19"/>
                  <a:gd name="T11" fmla="*/ 0 h 21"/>
                  <a:gd name="T12" fmla="*/ 45 w 19"/>
                  <a:gd name="T13" fmla="*/ 17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"/>
                  <a:gd name="T22" fmla="*/ 0 h 21"/>
                  <a:gd name="T23" fmla="*/ 19 w 19"/>
                  <a:gd name="T24" fmla="*/ 21 h 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" h="21">
                    <a:moveTo>
                      <a:pt x="19" y="7"/>
                    </a:moveTo>
                    <a:cubicBezTo>
                      <a:pt x="17" y="10"/>
                      <a:pt x="14" y="14"/>
                      <a:pt x="10" y="16"/>
                    </a:cubicBezTo>
                    <a:cubicBezTo>
                      <a:pt x="7" y="19"/>
                      <a:pt x="4" y="21"/>
                      <a:pt x="4" y="21"/>
                    </a:cubicBezTo>
                    <a:cubicBezTo>
                      <a:pt x="3" y="18"/>
                      <a:pt x="1" y="16"/>
                      <a:pt x="0" y="13"/>
                    </a:cubicBezTo>
                    <a:cubicBezTo>
                      <a:pt x="0" y="13"/>
                      <a:pt x="2" y="11"/>
                      <a:pt x="5" y="8"/>
                    </a:cubicBezTo>
                    <a:cubicBezTo>
                      <a:pt x="9" y="6"/>
                      <a:pt x="12" y="2"/>
                      <a:pt x="15" y="0"/>
                    </a:cubicBezTo>
                    <a:cubicBezTo>
                      <a:pt x="16" y="2"/>
                      <a:pt x="17" y="4"/>
                      <a:pt x="19" y="7"/>
                    </a:cubicBezTo>
                  </a:path>
                </a:pathLst>
              </a:custGeom>
              <a:solidFill>
                <a:srgbClr val="EDE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65" name="Freeform 2878"/>
              <p:cNvSpPr>
                <a:spLocks noEditPoints="1" noChangeArrowheads="1"/>
              </p:cNvSpPr>
              <p:nvPr/>
            </p:nvSpPr>
            <p:spPr bwMode="auto">
              <a:xfrm>
                <a:off x="9" y="2"/>
                <a:ext cx="41" cy="45"/>
              </a:xfrm>
              <a:custGeom>
                <a:avLst/>
                <a:gdLst>
                  <a:gd name="T0" fmla="*/ 31 w 17"/>
                  <a:gd name="T1" fmla="*/ 2 h 19"/>
                  <a:gd name="T2" fmla="*/ 39 w 17"/>
                  <a:gd name="T3" fmla="*/ 14 h 19"/>
                  <a:gd name="T4" fmla="*/ 22 w 17"/>
                  <a:gd name="T5" fmla="*/ 33 h 19"/>
                  <a:gd name="T6" fmla="*/ 10 w 17"/>
                  <a:gd name="T7" fmla="*/ 43 h 19"/>
                  <a:gd name="T8" fmla="*/ 2 w 17"/>
                  <a:gd name="T9" fmla="*/ 31 h 19"/>
                  <a:gd name="T10" fmla="*/ 12 w 17"/>
                  <a:gd name="T11" fmla="*/ 19 h 19"/>
                  <a:gd name="T12" fmla="*/ 31 w 17"/>
                  <a:gd name="T13" fmla="*/ 2 h 19"/>
                  <a:gd name="T14" fmla="*/ 34 w 17"/>
                  <a:gd name="T15" fmla="*/ 0 h 19"/>
                  <a:gd name="T16" fmla="*/ 12 w 17"/>
                  <a:gd name="T17" fmla="*/ 19 h 19"/>
                  <a:gd name="T18" fmla="*/ 0 w 17"/>
                  <a:gd name="T19" fmla="*/ 28 h 19"/>
                  <a:gd name="T20" fmla="*/ 7 w 17"/>
                  <a:gd name="T21" fmla="*/ 45 h 19"/>
                  <a:gd name="T22" fmla="*/ 22 w 17"/>
                  <a:gd name="T23" fmla="*/ 33 h 19"/>
                  <a:gd name="T24" fmla="*/ 41 w 17"/>
                  <a:gd name="T25" fmla="*/ 14 h 19"/>
                  <a:gd name="T26" fmla="*/ 34 w 17"/>
                  <a:gd name="T27" fmla="*/ 0 h 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7"/>
                  <a:gd name="T43" fmla="*/ 0 h 19"/>
                  <a:gd name="T44" fmla="*/ 17 w 17"/>
                  <a:gd name="T45" fmla="*/ 19 h 1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7" h="19">
                    <a:moveTo>
                      <a:pt x="13" y="1"/>
                    </a:moveTo>
                    <a:cubicBezTo>
                      <a:pt x="14" y="2"/>
                      <a:pt x="15" y="4"/>
                      <a:pt x="16" y="6"/>
                    </a:cubicBezTo>
                    <a:cubicBezTo>
                      <a:pt x="15" y="8"/>
                      <a:pt x="12" y="11"/>
                      <a:pt x="9" y="14"/>
                    </a:cubicBezTo>
                    <a:cubicBezTo>
                      <a:pt x="6" y="16"/>
                      <a:pt x="4" y="18"/>
                      <a:pt x="4" y="18"/>
                    </a:cubicBezTo>
                    <a:cubicBezTo>
                      <a:pt x="3" y="16"/>
                      <a:pt x="2" y="14"/>
                      <a:pt x="1" y="13"/>
                    </a:cubicBezTo>
                    <a:cubicBezTo>
                      <a:pt x="1" y="13"/>
                      <a:pt x="3" y="11"/>
                      <a:pt x="5" y="8"/>
                    </a:cubicBezTo>
                    <a:cubicBezTo>
                      <a:pt x="8" y="6"/>
                      <a:pt x="11" y="3"/>
                      <a:pt x="13" y="1"/>
                    </a:cubicBezTo>
                    <a:moveTo>
                      <a:pt x="14" y="0"/>
                    </a:moveTo>
                    <a:cubicBezTo>
                      <a:pt x="11" y="2"/>
                      <a:pt x="8" y="5"/>
                      <a:pt x="5" y="8"/>
                    </a:cubicBezTo>
                    <a:cubicBezTo>
                      <a:pt x="2" y="10"/>
                      <a:pt x="0" y="12"/>
                      <a:pt x="0" y="12"/>
                    </a:cubicBezTo>
                    <a:cubicBezTo>
                      <a:pt x="1" y="15"/>
                      <a:pt x="2" y="17"/>
                      <a:pt x="3" y="19"/>
                    </a:cubicBezTo>
                    <a:cubicBezTo>
                      <a:pt x="3" y="19"/>
                      <a:pt x="6" y="17"/>
                      <a:pt x="9" y="14"/>
                    </a:cubicBezTo>
                    <a:cubicBezTo>
                      <a:pt x="12" y="12"/>
                      <a:pt x="15" y="8"/>
                      <a:pt x="17" y="6"/>
                    </a:cubicBezTo>
                    <a:cubicBezTo>
                      <a:pt x="16" y="4"/>
                      <a:pt x="15" y="2"/>
                      <a:pt x="14" y="0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66" name="Freeform 2879"/>
              <p:cNvSpPr>
                <a:spLocks noChangeArrowheads="1"/>
              </p:cNvSpPr>
              <p:nvPr/>
            </p:nvSpPr>
            <p:spPr bwMode="auto">
              <a:xfrm>
                <a:off x="35" y="12"/>
                <a:ext cx="8" cy="9"/>
              </a:xfrm>
              <a:custGeom>
                <a:avLst/>
                <a:gdLst>
                  <a:gd name="T0" fmla="*/ 8 w 3"/>
                  <a:gd name="T1" fmla="*/ 0 h 4"/>
                  <a:gd name="T2" fmla="*/ 8 w 3"/>
                  <a:gd name="T3" fmla="*/ 7 h 4"/>
                  <a:gd name="T4" fmla="*/ 0 w 3"/>
                  <a:gd name="T5" fmla="*/ 7 h 4"/>
                  <a:gd name="T6" fmla="*/ 3 w 3"/>
                  <a:gd name="T7" fmla="*/ 0 h 4"/>
                  <a:gd name="T8" fmla="*/ 8 w 3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4"/>
                  <a:gd name="T17" fmla="*/ 3 w 3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4">
                    <a:moveTo>
                      <a:pt x="3" y="0"/>
                    </a:moveTo>
                    <a:cubicBezTo>
                      <a:pt x="3" y="1"/>
                      <a:pt x="3" y="3"/>
                      <a:pt x="3" y="3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0" y="3"/>
                      <a:pt x="0" y="1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67" name="Freeform 2880"/>
              <p:cNvSpPr>
                <a:spLocks noChangeArrowheads="1"/>
              </p:cNvSpPr>
              <p:nvPr/>
            </p:nvSpPr>
            <p:spPr bwMode="auto">
              <a:xfrm>
                <a:off x="17" y="28"/>
                <a:ext cx="9" cy="10"/>
              </a:xfrm>
              <a:custGeom>
                <a:avLst/>
                <a:gdLst>
                  <a:gd name="T0" fmla="*/ 7 w 4"/>
                  <a:gd name="T1" fmla="*/ 3 h 4"/>
                  <a:gd name="T2" fmla="*/ 7 w 4"/>
                  <a:gd name="T3" fmla="*/ 10 h 4"/>
                  <a:gd name="T4" fmla="*/ 0 w 4"/>
                  <a:gd name="T5" fmla="*/ 7 h 4"/>
                  <a:gd name="T6" fmla="*/ 2 w 4"/>
                  <a:gd name="T7" fmla="*/ 0 h 4"/>
                  <a:gd name="T8" fmla="*/ 7 w 4"/>
                  <a:gd name="T9" fmla="*/ 3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1"/>
                    </a:moveTo>
                    <a:cubicBezTo>
                      <a:pt x="4" y="2"/>
                      <a:pt x="4" y="3"/>
                      <a:pt x="3" y="4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68" name="Freeform 2881"/>
              <p:cNvSpPr>
                <a:spLocks noChangeArrowheads="1"/>
              </p:cNvSpPr>
              <p:nvPr/>
            </p:nvSpPr>
            <p:spPr bwMode="auto">
              <a:xfrm>
                <a:off x="24" y="17"/>
                <a:ext cx="14" cy="16"/>
              </a:xfrm>
              <a:custGeom>
                <a:avLst/>
                <a:gdLst>
                  <a:gd name="T0" fmla="*/ 12 w 6"/>
                  <a:gd name="T1" fmla="*/ 5 h 7"/>
                  <a:gd name="T2" fmla="*/ 12 w 6"/>
                  <a:gd name="T3" fmla="*/ 16 h 7"/>
                  <a:gd name="T4" fmla="*/ 2 w 6"/>
                  <a:gd name="T5" fmla="*/ 11 h 7"/>
                  <a:gd name="T6" fmla="*/ 2 w 6"/>
                  <a:gd name="T7" fmla="*/ 2 h 7"/>
                  <a:gd name="T8" fmla="*/ 12 w 6"/>
                  <a:gd name="T9" fmla="*/ 5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7"/>
                  <a:gd name="T17" fmla="*/ 6 w 6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7">
                    <a:moveTo>
                      <a:pt x="5" y="2"/>
                    </a:moveTo>
                    <a:cubicBezTo>
                      <a:pt x="5" y="4"/>
                      <a:pt x="6" y="6"/>
                      <a:pt x="5" y="7"/>
                    </a:cubicBezTo>
                    <a:cubicBezTo>
                      <a:pt x="4" y="7"/>
                      <a:pt x="2" y="7"/>
                      <a:pt x="1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1"/>
                      <a:pt x="5" y="2"/>
                    </a:cubicBezTo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69" name="Freeform 2882"/>
              <p:cNvSpPr>
                <a:spLocks noEditPoints="1" noChangeArrowheads="1"/>
              </p:cNvSpPr>
              <p:nvPr/>
            </p:nvSpPr>
            <p:spPr bwMode="auto">
              <a:xfrm>
                <a:off x="40" y="7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0 h 2"/>
                  <a:gd name="T6" fmla="*/ 3 w 3"/>
                  <a:gd name="T7" fmla="*/ 0 h 2"/>
                  <a:gd name="T8" fmla="*/ 0 w 3"/>
                  <a:gd name="T9" fmla="*/ 2 h 2"/>
                  <a:gd name="T10" fmla="*/ 0 w 3"/>
                  <a:gd name="T11" fmla="*/ 0 h 2"/>
                  <a:gd name="T12" fmla="*/ 0 w 3"/>
                  <a:gd name="T13" fmla="*/ 2 h 2"/>
                  <a:gd name="T14" fmla="*/ 0 w 3"/>
                  <a:gd name="T15" fmla="*/ 2 h 2"/>
                  <a:gd name="T16" fmla="*/ 0 w 3"/>
                  <a:gd name="T17" fmla="*/ 0 h 2"/>
                  <a:gd name="T18" fmla="*/ 0 w 3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"/>
                  <a:gd name="T31" fmla="*/ 0 h 2"/>
                  <a:gd name="T32" fmla="*/ 3 w 3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70" name="Freeform 2883"/>
              <p:cNvSpPr>
                <a:spLocks noEditPoints="1" noChangeArrowheads="1"/>
              </p:cNvSpPr>
              <p:nvPr/>
            </p:nvSpPr>
            <p:spPr bwMode="auto">
              <a:xfrm>
                <a:off x="45" y="14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3 h 3"/>
                  <a:gd name="T10" fmla="*/ 0 w 1"/>
                  <a:gd name="T11" fmla="*/ 0 h 3"/>
                  <a:gd name="T12" fmla="*/ 0 w 1"/>
                  <a:gd name="T13" fmla="*/ 3 h 3"/>
                  <a:gd name="T14" fmla="*/ 0 w 1"/>
                  <a:gd name="T15" fmla="*/ 3 h 3"/>
                  <a:gd name="T16" fmla="*/ 0 w 1"/>
                  <a:gd name="T17" fmla="*/ 0 h 3"/>
                  <a:gd name="T18" fmla="*/ 0 w 1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"/>
                  <a:gd name="T31" fmla="*/ 0 h 3"/>
                  <a:gd name="T32" fmla="*/ 1 w 1"/>
                  <a:gd name="T33" fmla="*/ 3 h 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71" name="Freeform 2884"/>
              <p:cNvSpPr>
                <a:spLocks noEditPoints="1" noChangeArrowheads="1"/>
              </p:cNvSpPr>
              <p:nvPr/>
            </p:nvSpPr>
            <p:spPr bwMode="auto">
              <a:xfrm>
                <a:off x="12" y="3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"/>
                  <a:gd name="T31" fmla="*/ 0 h 2"/>
                  <a:gd name="T32" fmla="*/ 2 w 2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72" name="Freeform 2885"/>
              <p:cNvSpPr>
                <a:spLocks noEditPoints="1" noChangeArrowheads="1"/>
              </p:cNvSpPr>
              <p:nvPr/>
            </p:nvSpPr>
            <p:spPr bwMode="auto">
              <a:xfrm>
                <a:off x="12" y="3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2 h 2"/>
                  <a:gd name="T10" fmla="*/ 2 w 2"/>
                  <a:gd name="T11" fmla="*/ 0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"/>
                  <a:gd name="T31" fmla="*/ 0 h 2"/>
                  <a:gd name="T32" fmla="*/ 2 w 2"/>
                  <a:gd name="T33" fmla="*/ 2 h 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moveTo>
                      <a:pt x="2" y="0"/>
                    </a:move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73" name="Freeform 2886"/>
              <p:cNvSpPr>
                <a:spLocks noEditPoints="1" noChangeArrowheads="1"/>
              </p:cNvSpPr>
              <p:nvPr/>
            </p:nvSpPr>
            <p:spPr bwMode="auto">
              <a:xfrm>
                <a:off x="17" y="40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0 w 4"/>
                  <a:gd name="T3" fmla="*/ 3 h 3"/>
                  <a:gd name="T4" fmla="*/ 2 w 4"/>
                  <a:gd name="T5" fmla="*/ 0 h 3"/>
                  <a:gd name="T6" fmla="*/ 4 w 4"/>
                  <a:gd name="T7" fmla="*/ 0 h 3"/>
                  <a:gd name="T8" fmla="*/ 2 w 4"/>
                  <a:gd name="T9" fmla="*/ 3 h 3"/>
                  <a:gd name="T10" fmla="*/ 2 w 4"/>
                  <a:gd name="T11" fmla="*/ 0 h 3"/>
                  <a:gd name="T12" fmla="*/ 2 w 4"/>
                  <a:gd name="T13" fmla="*/ 3 h 3"/>
                  <a:gd name="T14" fmla="*/ 2 w 4"/>
                  <a:gd name="T15" fmla="*/ 3 h 3"/>
                  <a:gd name="T16" fmla="*/ 2 w 4"/>
                  <a:gd name="T17" fmla="*/ 0 h 3"/>
                  <a:gd name="T18" fmla="*/ 2 w 4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"/>
                  <a:gd name="T31" fmla="*/ 0 h 3"/>
                  <a:gd name="T32" fmla="*/ 4 w 4"/>
                  <a:gd name="T33" fmla="*/ 3 h 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" h="3">
                    <a:moveTo>
                      <a:pt x="2" y="3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2" y="3"/>
                    </a:lnTo>
                    <a:close/>
                    <a:moveTo>
                      <a:pt x="2" y="0"/>
                    </a:move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7B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74" name="Freeform 2887"/>
              <p:cNvSpPr>
                <a:spLocks noEditPoints="1" noChangeArrowheads="1"/>
              </p:cNvSpPr>
              <p:nvPr/>
            </p:nvSpPr>
            <p:spPr bwMode="auto">
              <a:xfrm>
                <a:off x="17" y="40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0 w 4"/>
                  <a:gd name="T3" fmla="*/ 3 h 3"/>
                  <a:gd name="T4" fmla="*/ 2 w 4"/>
                  <a:gd name="T5" fmla="*/ 0 h 3"/>
                  <a:gd name="T6" fmla="*/ 4 w 4"/>
                  <a:gd name="T7" fmla="*/ 0 h 3"/>
                  <a:gd name="T8" fmla="*/ 2 w 4"/>
                  <a:gd name="T9" fmla="*/ 3 h 3"/>
                  <a:gd name="T10" fmla="*/ 2 w 4"/>
                  <a:gd name="T11" fmla="*/ 0 h 3"/>
                  <a:gd name="T12" fmla="*/ 2 w 4"/>
                  <a:gd name="T13" fmla="*/ 3 h 3"/>
                  <a:gd name="T14" fmla="*/ 2 w 4"/>
                  <a:gd name="T15" fmla="*/ 3 h 3"/>
                  <a:gd name="T16" fmla="*/ 2 w 4"/>
                  <a:gd name="T17" fmla="*/ 0 h 3"/>
                  <a:gd name="T18" fmla="*/ 2 w 4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"/>
                  <a:gd name="T31" fmla="*/ 0 h 3"/>
                  <a:gd name="T32" fmla="*/ 4 w 4"/>
                  <a:gd name="T33" fmla="*/ 3 h 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" h="3">
                    <a:moveTo>
                      <a:pt x="2" y="3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2" y="3"/>
                    </a:lnTo>
                    <a:moveTo>
                      <a:pt x="2" y="0"/>
                    </a:move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75" name="Freeform 2888"/>
              <p:cNvSpPr>
                <a:spLocks noChangeArrowheads="1"/>
              </p:cNvSpPr>
              <p:nvPr/>
            </p:nvSpPr>
            <p:spPr bwMode="auto">
              <a:xfrm>
                <a:off x="0" y="7"/>
                <a:ext cx="59" cy="55"/>
              </a:xfrm>
              <a:custGeom>
                <a:avLst/>
                <a:gdLst>
                  <a:gd name="T0" fmla="*/ 47 w 25"/>
                  <a:gd name="T1" fmla="*/ 53 h 23"/>
                  <a:gd name="T2" fmla="*/ 40 w 25"/>
                  <a:gd name="T3" fmla="*/ 55 h 23"/>
                  <a:gd name="T4" fmla="*/ 5 w 25"/>
                  <a:gd name="T5" fmla="*/ 36 h 23"/>
                  <a:gd name="T6" fmla="*/ 2 w 25"/>
                  <a:gd name="T7" fmla="*/ 31 h 23"/>
                  <a:gd name="T8" fmla="*/ 14 w 25"/>
                  <a:gd name="T9" fmla="*/ 2 h 23"/>
                  <a:gd name="T10" fmla="*/ 19 w 25"/>
                  <a:gd name="T11" fmla="*/ 2 h 23"/>
                  <a:gd name="T12" fmla="*/ 57 w 25"/>
                  <a:gd name="T13" fmla="*/ 19 h 23"/>
                  <a:gd name="T14" fmla="*/ 59 w 25"/>
                  <a:gd name="T15" fmla="*/ 24 h 23"/>
                  <a:gd name="T16" fmla="*/ 47 w 25"/>
                  <a:gd name="T17" fmla="*/ 53 h 2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5"/>
                  <a:gd name="T28" fmla="*/ 0 h 23"/>
                  <a:gd name="T29" fmla="*/ 25 w 25"/>
                  <a:gd name="T30" fmla="*/ 23 h 2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5" h="23">
                    <a:moveTo>
                      <a:pt x="20" y="22"/>
                    </a:moveTo>
                    <a:cubicBezTo>
                      <a:pt x="19" y="23"/>
                      <a:pt x="18" y="23"/>
                      <a:pt x="17" y="23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1" y="1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8" y="0"/>
                      <a:pt x="8" y="1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5" y="8"/>
                      <a:pt x="25" y="9"/>
                      <a:pt x="25" y="10"/>
                    </a:cubicBezTo>
                    <a:cubicBezTo>
                      <a:pt x="20" y="22"/>
                      <a:pt x="20" y="22"/>
                      <a:pt x="20" y="22"/>
                    </a:cubicBezTo>
                  </a:path>
                </a:pathLst>
              </a:custGeom>
              <a:solidFill>
                <a:srgbClr val="B09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76" name="Freeform 2889"/>
              <p:cNvSpPr>
                <a:spLocks noEditPoints="1" noChangeArrowheads="1"/>
              </p:cNvSpPr>
              <p:nvPr/>
            </p:nvSpPr>
            <p:spPr bwMode="auto">
              <a:xfrm>
                <a:off x="9" y="9"/>
                <a:ext cx="34" cy="53"/>
              </a:xfrm>
              <a:custGeom>
                <a:avLst/>
                <a:gdLst>
                  <a:gd name="T0" fmla="*/ 32 w 14"/>
                  <a:gd name="T1" fmla="*/ 53 h 22"/>
                  <a:gd name="T2" fmla="*/ 34 w 14"/>
                  <a:gd name="T3" fmla="*/ 53 h 22"/>
                  <a:gd name="T4" fmla="*/ 34 w 14"/>
                  <a:gd name="T5" fmla="*/ 53 h 22"/>
                  <a:gd name="T6" fmla="*/ 34 w 14"/>
                  <a:gd name="T7" fmla="*/ 53 h 22"/>
                  <a:gd name="T8" fmla="*/ 32 w 14"/>
                  <a:gd name="T9" fmla="*/ 53 h 22"/>
                  <a:gd name="T10" fmla="*/ 5 w 14"/>
                  <a:gd name="T11" fmla="*/ 0 h 22"/>
                  <a:gd name="T12" fmla="*/ 5 w 14"/>
                  <a:gd name="T13" fmla="*/ 0 h 22"/>
                  <a:gd name="T14" fmla="*/ 0 w 14"/>
                  <a:gd name="T15" fmla="*/ 10 h 22"/>
                  <a:gd name="T16" fmla="*/ 5 w 14"/>
                  <a:gd name="T17" fmla="*/ 0 h 22"/>
                  <a:gd name="T18" fmla="*/ 5 w 14"/>
                  <a:gd name="T19" fmla="*/ 0 h 22"/>
                  <a:gd name="T20" fmla="*/ 5 w 14"/>
                  <a:gd name="T21" fmla="*/ 0 h 22"/>
                  <a:gd name="T22" fmla="*/ 5 w 14"/>
                  <a:gd name="T23" fmla="*/ 0 h 22"/>
                  <a:gd name="T24" fmla="*/ 5 w 14"/>
                  <a:gd name="T25" fmla="*/ 0 h 22"/>
                  <a:gd name="T26" fmla="*/ 5 w 14"/>
                  <a:gd name="T27" fmla="*/ 0 h 22"/>
                  <a:gd name="T28" fmla="*/ 5 w 14"/>
                  <a:gd name="T29" fmla="*/ 0 h 22"/>
                  <a:gd name="T30" fmla="*/ 5 w 14"/>
                  <a:gd name="T31" fmla="*/ 0 h 22"/>
                  <a:gd name="T32" fmla="*/ 5 w 14"/>
                  <a:gd name="T33" fmla="*/ 0 h 22"/>
                  <a:gd name="T34" fmla="*/ 5 w 14"/>
                  <a:gd name="T35" fmla="*/ 0 h 22"/>
                  <a:gd name="T36" fmla="*/ 5 w 14"/>
                  <a:gd name="T37" fmla="*/ 0 h 22"/>
                  <a:gd name="T38" fmla="*/ 5 w 14"/>
                  <a:gd name="T39" fmla="*/ 0 h 22"/>
                  <a:gd name="T40" fmla="*/ 5 w 14"/>
                  <a:gd name="T41" fmla="*/ 0 h 22"/>
                  <a:gd name="T42" fmla="*/ 5 w 14"/>
                  <a:gd name="T43" fmla="*/ 0 h 22"/>
                  <a:gd name="T44" fmla="*/ 5 w 14"/>
                  <a:gd name="T45" fmla="*/ 0 h 22"/>
                  <a:gd name="T46" fmla="*/ 5 w 14"/>
                  <a:gd name="T47" fmla="*/ 0 h 22"/>
                  <a:gd name="T48" fmla="*/ 5 w 14"/>
                  <a:gd name="T49" fmla="*/ 0 h 22"/>
                  <a:gd name="T50" fmla="*/ 5 w 14"/>
                  <a:gd name="T51" fmla="*/ 0 h 22"/>
                  <a:gd name="T52" fmla="*/ 5 w 14"/>
                  <a:gd name="T53" fmla="*/ 0 h 22"/>
                  <a:gd name="T54" fmla="*/ 5 w 14"/>
                  <a:gd name="T55" fmla="*/ 0 h 22"/>
                  <a:gd name="T56" fmla="*/ 5 w 14"/>
                  <a:gd name="T57" fmla="*/ 0 h 22"/>
                  <a:gd name="T58" fmla="*/ 5 w 14"/>
                  <a:gd name="T59" fmla="*/ 0 h 22"/>
                  <a:gd name="T60" fmla="*/ 5 w 14"/>
                  <a:gd name="T61" fmla="*/ 0 h 2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4"/>
                  <a:gd name="T94" fmla="*/ 0 h 22"/>
                  <a:gd name="T95" fmla="*/ 14 w 14"/>
                  <a:gd name="T96" fmla="*/ 22 h 2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4" h="22">
                    <a:moveTo>
                      <a:pt x="13" y="22"/>
                    </a:move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3" y="22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F1E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77" name="Freeform 2890"/>
              <p:cNvSpPr>
                <a:spLocks noEditPoints="1" noChangeArrowheads="1"/>
              </p:cNvSpPr>
              <p:nvPr/>
            </p:nvSpPr>
            <p:spPr bwMode="auto">
              <a:xfrm>
                <a:off x="2" y="7"/>
                <a:ext cx="43" cy="55"/>
              </a:xfrm>
              <a:custGeom>
                <a:avLst/>
                <a:gdLst>
                  <a:gd name="T0" fmla="*/ 5 w 18"/>
                  <a:gd name="T1" fmla="*/ 22 h 23"/>
                  <a:gd name="T2" fmla="*/ 0 w 18"/>
                  <a:gd name="T3" fmla="*/ 31 h 23"/>
                  <a:gd name="T4" fmla="*/ 0 w 18"/>
                  <a:gd name="T5" fmla="*/ 33 h 23"/>
                  <a:gd name="T6" fmla="*/ 2 w 18"/>
                  <a:gd name="T7" fmla="*/ 36 h 23"/>
                  <a:gd name="T8" fmla="*/ 38 w 18"/>
                  <a:gd name="T9" fmla="*/ 55 h 23"/>
                  <a:gd name="T10" fmla="*/ 38 w 18"/>
                  <a:gd name="T11" fmla="*/ 55 h 23"/>
                  <a:gd name="T12" fmla="*/ 41 w 18"/>
                  <a:gd name="T13" fmla="*/ 55 h 23"/>
                  <a:gd name="T14" fmla="*/ 41 w 18"/>
                  <a:gd name="T15" fmla="*/ 55 h 23"/>
                  <a:gd name="T16" fmla="*/ 43 w 18"/>
                  <a:gd name="T17" fmla="*/ 55 h 23"/>
                  <a:gd name="T18" fmla="*/ 41 w 18"/>
                  <a:gd name="T19" fmla="*/ 53 h 23"/>
                  <a:gd name="T20" fmla="*/ 2 w 18"/>
                  <a:gd name="T21" fmla="*/ 36 h 23"/>
                  <a:gd name="T22" fmla="*/ 0 w 18"/>
                  <a:gd name="T23" fmla="*/ 31 h 23"/>
                  <a:gd name="T24" fmla="*/ 5 w 18"/>
                  <a:gd name="T25" fmla="*/ 24 h 23"/>
                  <a:gd name="T26" fmla="*/ 2 w 18"/>
                  <a:gd name="T27" fmla="*/ 22 h 23"/>
                  <a:gd name="T28" fmla="*/ 5 w 18"/>
                  <a:gd name="T29" fmla="*/ 22 h 23"/>
                  <a:gd name="T30" fmla="*/ 5 w 18"/>
                  <a:gd name="T31" fmla="*/ 22 h 23"/>
                  <a:gd name="T32" fmla="*/ 14 w 18"/>
                  <a:gd name="T33" fmla="*/ 0 h 23"/>
                  <a:gd name="T34" fmla="*/ 12 w 18"/>
                  <a:gd name="T35" fmla="*/ 2 h 23"/>
                  <a:gd name="T36" fmla="*/ 12 w 18"/>
                  <a:gd name="T37" fmla="*/ 2 h 23"/>
                  <a:gd name="T38" fmla="*/ 12 w 18"/>
                  <a:gd name="T39" fmla="*/ 2 h 23"/>
                  <a:gd name="T40" fmla="*/ 12 w 18"/>
                  <a:gd name="T41" fmla="*/ 2 h 23"/>
                  <a:gd name="T42" fmla="*/ 12 w 18"/>
                  <a:gd name="T43" fmla="*/ 2 h 23"/>
                  <a:gd name="T44" fmla="*/ 12 w 18"/>
                  <a:gd name="T45" fmla="*/ 2 h 23"/>
                  <a:gd name="T46" fmla="*/ 12 w 18"/>
                  <a:gd name="T47" fmla="*/ 2 h 23"/>
                  <a:gd name="T48" fmla="*/ 12 w 18"/>
                  <a:gd name="T49" fmla="*/ 2 h 23"/>
                  <a:gd name="T50" fmla="*/ 12 w 18"/>
                  <a:gd name="T51" fmla="*/ 2 h 23"/>
                  <a:gd name="T52" fmla="*/ 12 w 18"/>
                  <a:gd name="T53" fmla="*/ 2 h 23"/>
                  <a:gd name="T54" fmla="*/ 12 w 18"/>
                  <a:gd name="T55" fmla="*/ 2 h 23"/>
                  <a:gd name="T56" fmla="*/ 12 w 18"/>
                  <a:gd name="T57" fmla="*/ 2 h 23"/>
                  <a:gd name="T58" fmla="*/ 12 w 18"/>
                  <a:gd name="T59" fmla="*/ 2 h 23"/>
                  <a:gd name="T60" fmla="*/ 12 w 18"/>
                  <a:gd name="T61" fmla="*/ 2 h 23"/>
                  <a:gd name="T62" fmla="*/ 12 w 18"/>
                  <a:gd name="T63" fmla="*/ 2 h 23"/>
                  <a:gd name="T64" fmla="*/ 12 w 18"/>
                  <a:gd name="T65" fmla="*/ 2 h 23"/>
                  <a:gd name="T66" fmla="*/ 7 w 18"/>
                  <a:gd name="T67" fmla="*/ 12 h 23"/>
                  <a:gd name="T68" fmla="*/ 10 w 18"/>
                  <a:gd name="T69" fmla="*/ 14 h 23"/>
                  <a:gd name="T70" fmla="*/ 14 w 18"/>
                  <a:gd name="T71" fmla="*/ 2 h 23"/>
                  <a:gd name="T72" fmla="*/ 14 w 18"/>
                  <a:gd name="T73" fmla="*/ 0 h 2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8"/>
                  <a:gd name="T112" fmla="*/ 0 h 23"/>
                  <a:gd name="T113" fmla="*/ 18 w 18"/>
                  <a:gd name="T114" fmla="*/ 23 h 2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8" h="23">
                    <a:moveTo>
                      <a:pt x="2" y="9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5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8" y="23"/>
                      <a:pt x="18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4"/>
                      <a:pt x="0" y="13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moveTo>
                      <a:pt x="6" y="0"/>
                    </a:move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78" name="Freeform 2891"/>
              <p:cNvSpPr>
                <a:spLocks noChangeArrowheads="1"/>
              </p:cNvSpPr>
              <p:nvPr/>
            </p:nvSpPr>
            <p:spPr bwMode="auto">
              <a:xfrm>
                <a:off x="7" y="28"/>
                <a:ext cx="19" cy="8"/>
              </a:xfrm>
              <a:custGeom>
                <a:avLst/>
                <a:gdLst>
                  <a:gd name="T0" fmla="*/ 0 w 8"/>
                  <a:gd name="T1" fmla="*/ 0 h 3"/>
                  <a:gd name="T2" fmla="*/ 0 w 8"/>
                  <a:gd name="T3" fmla="*/ 3 h 3"/>
                  <a:gd name="T4" fmla="*/ 14 w 8"/>
                  <a:gd name="T5" fmla="*/ 8 h 3"/>
                  <a:gd name="T6" fmla="*/ 14 w 8"/>
                  <a:gd name="T7" fmla="*/ 8 h 3"/>
                  <a:gd name="T8" fmla="*/ 19 w 8"/>
                  <a:gd name="T9" fmla="*/ 5 h 3"/>
                  <a:gd name="T10" fmla="*/ 14 w 8"/>
                  <a:gd name="T11" fmla="*/ 8 h 3"/>
                  <a:gd name="T12" fmla="*/ 14 w 8"/>
                  <a:gd name="T13" fmla="*/ 8 h 3"/>
                  <a:gd name="T14" fmla="*/ 0 w 8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"/>
                  <a:gd name="T25" fmla="*/ 0 h 3"/>
                  <a:gd name="T26" fmla="*/ 8 w 8"/>
                  <a:gd name="T27" fmla="*/ 3 h 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" h="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4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8" y="2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68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79" name="Freeform 2892"/>
              <p:cNvSpPr>
                <a:spLocks noChangeArrowheads="1"/>
              </p:cNvSpPr>
              <p:nvPr/>
            </p:nvSpPr>
            <p:spPr bwMode="auto">
              <a:xfrm>
                <a:off x="5" y="28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2 w 1"/>
                  <a:gd name="T5" fmla="*/ 3 h 1"/>
                  <a:gd name="T6" fmla="*/ 2 w 1"/>
                  <a:gd name="T7" fmla="*/ 0 h 1"/>
                  <a:gd name="T8" fmla="*/ 2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9D83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80" name="Freeform 2893"/>
              <p:cNvSpPr>
                <a:spLocks noChangeArrowheads="1"/>
              </p:cNvSpPr>
              <p:nvPr/>
            </p:nvSpPr>
            <p:spPr bwMode="auto">
              <a:xfrm>
                <a:off x="5" y="19"/>
                <a:ext cx="23" cy="17"/>
              </a:xfrm>
              <a:custGeom>
                <a:avLst/>
                <a:gdLst>
                  <a:gd name="T0" fmla="*/ 18 w 10"/>
                  <a:gd name="T1" fmla="*/ 7 h 7"/>
                  <a:gd name="T2" fmla="*/ 5 w 10"/>
                  <a:gd name="T3" fmla="*/ 0 h 7"/>
                  <a:gd name="T4" fmla="*/ 0 w 10"/>
                  <a:gd name="T5" fmla="*/ 10 h 7"/>
                  <a:gd name="T6" fmla="*/ 16 w 10"/>
                  <a:gd name="T7" fmla="*/ 17 h 7"/>
                  <a:gd name="T8" fmla="*/ 21 w 10"/>
                  <a:gd name="T9" fmla="*/ 15 h 7"/>
                  <a:gd name="T10" fmla="*/ 21 w 10"/>
                  <a:gd name="T11" fmla="*/ 15 h 7"/>
                  <a:gd name="T12" fmla="*/ 18 w 10"/>
                  <a:gd name="T13" fmla="*/ 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"/>
                  <a:gd name="T22" fmla="*/ 0 h 7"/>
                  <a:gd name="T23" fmla="*/ 10 w 10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" h="7">
                    <a:moveTo>
                      <a:pt x="8" y="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8" y="7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5"/>
                      <a:pt x="9" y="4"/>
                      <a:pt x="8" y="3"/>
                    </a:cubicBezTo>
                  </a:path>
                </a:pathLst>
              </a:custGeom>
              <a:solidFill>
                <a:srgbClr val="BAA4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81" name="Freeform 2894"/>
              <p:cNvSpPr>
                <a:spLocks noEditPoints="1" noChangeArrowheads="1"/>
              </p:cNvSpPr>
              <p:nvPr/>
            </p:nvSpPr>
            <p:spPr bwMode="auto">
              <a:xfrm>
                <a:off x="19" y="28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2 w 3"/>
                  <a:gd name="T3" fmla="*/ 0 h 2"/>
                  <a:gd name="T4" fmla="*/ 5 w 3"/>
                  <a:gd name="T5" fmla="*/ 0 h 2"/>
                  <a:gd name="T6" fmla="*/ 5 w 3"/>
                  <a:gd name="T7" fmla="*/ 3 h 2"/>
                  <a:gd name="T8" fmla="*/ 2 w 3"/>
                  <a:gd name="T9" fmla="*/ 5 h 2"/>
                  <a:gd name="T10" fmla="*/ 2 w 3"/>
                  <a:gd name="T11" fmla="*/ 5 h 2"/>
                  <a:gd name="T12" fmla="*/ 2 w 3"/>
                  <a:gd name="T13" fmla="*/ 5 h 2"/>
                  <a:gd name="T14" fmla="*/ 2 w 3"/>
                  <a:gd name="T15" fmla="*/ 5 h 2"/>
                  <a:gd name="T16" fmla="*/ 2 w 3"/>
                  <a:gd name="T17" fmla="*/ 5 h 2"/>
                  <a:gd name="T18" fmla="*/ 0 w 3"/>
                  <a:gd name="T19" fmla="*/ 3 h 2"/>
                  <a:gd name="T20" fmla="*/ 0 w 3"/>
                  <a:gd name="T21" fmla="*/ 0 h 2"/>
                  <a:gd name="T22" fmla="*/ 0 w 3"/>
                  <a:gd name="T23" fmla="*/ 0 h 2"/>
                  <a:gd name="T24" fmla="*/ 2 w 3"/>
                  <a:gd name="T25" fmla="*/ 0 h 2"/>
                  <a:gd name="T26" fmla="*/ 0 w 3"/>
                  <a:gd name="T27" fmla="*/ 0 h 2"/>
                  <a:gd name="T28" fmla="*/ 2 w 3"/>
                  <a:gd name="T29" fmla="*/ 5 h 2"/>
                  <a:gd name="T30" fmla="*/ 2 w 3"/>
                  <a:gd name="T31" fmla="*/ 5 h 2"/>
                  <a:gd name="T32" fmla="*/ 5 w 3"/>
                  <a:gd name="T33" fmla="*/ 5 h 2"/>
                  <a:gd name="T34" fmla="*/ 5 w 3"/>
                  <a:gd name="T35" fmla="*/ 0 h 2"/>
                  <a:gd name="T36" fmla="*/ 2 w 3"/>
                  <a:gd name="T37" fmla="*/ 0 h 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"/>
                  <a:gd name="T58" fmla="*/ 0 h 2"/>
                  <a:gd name="T59" fmla="*/ 3 w 3"/>
                  <a:gd name="T60" fmla="*/ 2 h 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097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82" name="Freeform 2895"/>
              <p:cNvSpPr>
                <a:spLocks noChangeArrowheads="1"/>
              </p:cNvSpPr>
              <p:nvPr/>
            </p:nvSpPr>
            <p:spPr bwMode="auto">
              <a:xfrm>
                <a:off x="19" y="28"/>
                <a:ext cx="5" cy="5"/>
              </a:xfrm>
              <a:custGeom>
                <a:avLst/>
                <a:gdLst>
                  <a:gd name="T0" fmla="*/ 5 w 2"/>
                  <a:gd name="T1" fmla="*/ 3 h 2"/>
                  <a:gd name="T2" fmla="*/ 3 w 2"/>
                  <a:gd name="T3" fmla="*/ 5 h 2"/>
                  <a:gd name="T4" fmla="*/ 0 w 2"/>
                  <a:gd name="T5" fmla="*/ 0 h 2"/>
                  <a:gd name="T6" fmla="*/ 5 w 2"/>
                  <a:gd name="T7" fmla="*/ 0 h 2"/>
                  <a:gd name="T8" fmla="*/ 5 w 2"/>
                  <a:gd name="T9" fmla="*/ 3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83" name="Rectangle 2896"/>
              <p:cNvSpPr>
                <a:spLocks noChangeArrowheads="1"/>
              </p:cNvSpPr>
              <p:nvPr/>
            </p:nvSpPr>
            <p:spPr bwMode="auto">
              <a:xfrm>
                <a:off x="21" y="33"/>
                <a:ext cx="1" cy="1"/>
              </a:xfrm>
              <a:prstGeom prst="rect">
                <a:avLst/>
              </a:prstGeom>
              <a:solidFill>
                <a:srgbClr val="A68B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84" name="Freeform 2897"/>
              <p:cNvSpPr>
                <a:spLocks noChangeArrowheads="1"/>
              </p:cNvSpPr>
              <p:nvPr/>
            </p:nvSpPr>
            <p:spPr bwMode="auto">
              <a:xfrm>
                <a:off x="21" y="3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85" name="Freeform 2898"/>
              <p:cNvSpPr>
                <a:spLocks noChangeArrowheads="1"/>
              </p:cNvSpPr>
              <p:nvPr/>
            </p:nvSpPr>
            <p:spPr bwMode="auto">
              <a:xfrm>
                <a:off x="19" y="28"/>
                <a:ext cx="2" cy="5"/>
              </a:xfrm>
              <a:custGeom>
                <a:avLst/>
                <a:gdLst>
                  <a:gd name="T0" fmla="*/ 2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3 h 2"/>
                  <a:gd name="T8" fmla="*/ 2 w 1"/>
                  <a:gd name="T9" fmla="*/ 5 h 2"/>
                  <a:gd name="T10" fmla="*/ 2 w 1"/>
                  <a:gd name="T11" fmla="*/ 5 h 2"/>
                  <a:gd name="T12" fmla="*/ 2 w 1"/>
                  <a:gd name="T13" fmla="*/ 5 h 2"/>
                  <a:gd name="T14" fmla="*/ 2 w 1"/>
                  <a:gd name="T15" fmla="*/ 5 h 2"/>
                  <a:gd name="T16" fmla="*/ 0 w 1"/>
                  <a:gd name="T17" fmla="*/ 0 h 2"/>
                  <a:gd name="T18" fmla="*/ 2 w 1"/>
                  <a:gd name="T19" fmla="*/ 0 h 2"/>
                  <a:gd name="T20" fmla="*/ 2 w 1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2"/>
                  <a:gd name="T35" fmla="*/ 1 w 1"/>
                  <a:gd name="T36" fmla="*/ 2 h 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1A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86" name="Freeform 2899"/>
              <p:cNvSpPr>
                <a:spLocks noChangeArrowheads="1"/>
              </p:cNvSpPr>
              <p:nvPr/>
            </p:nvSpPr>
            <p:spPr bwMode="auto">
              <a:xfrm>
                <a:off x="1029" y="1109"/>
                <a:ext cx="12" cy="7"/>
              </a:xfrm>
              <a:custGeom>
                <a:avLst/>
                <a:gdLst>
                  <a:gd name="T0" fmla="*/ 12 w 12"/>
                  <a:gd name="T1" fmla="*/ 7 h 7"/>
                  <a:gd name="T2" fmla="*/ 10 w 12"/>
                  <a:gd name="T3" fmla="*/ 7 h 7"/>
                  <a:gd name="T4" fmla="*/ 0 w 12"/>
                  <a:gd name="T5" fmla="*/ 5 h 7"/>
                  <a:gd name="T6" fmla="*/ 0 w 12"/>
                  <a:gd name="T7" fmla="*/ 5 h 7"/>
                  <a:gd name="T8" fmla="*/ 0 w 12"/>
                  <a:gd name="T9" fmla="*/ 0 h 7"/>
                  <a:gd name="T10" fmla="*/ 0 w 12"/>
                  <a:gd name="T11" fmla="*/ 0 h 7"/>
                  <a:gd name="T12" fmla="*/ 12 w 12"/>
                  <a:gd name="T13" fmla="*/ 2 h 7"/>
                  <a:gd name="T14" fmla="*/ 12 w 12"/>
                  <a:gd name="T15" fmla="*/ 5 h 7"/>
                  <a:gd name="T16" fmla="*/ 12 w 12"/>
                  <a:gd name="T17" fmla="*/ 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"/>
                  <a:gd name="T28" fmla="*/ 0 h 7"/>
                  <a:gd name="T29" fmla="*/ 12 w 12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" h="7">
                    <a:moveTo>
                      <a:pt x="12" y="7"/>
                    </a:moveTo>
                    <a:lnTo>
                      <a:pt x="10" y="7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87" name="Freeform 2900"/>
              <p:cNvSpPr>
                <a:spLocks noChangeArrowheads="1"/>
              </p:cNvSpPr>
              <p:nvPr/>
            </p:nvSpPr>
            <p:spPr bwMode="auto">
              <a:xfrm>
                <a:off x="1001" y="1097"/>
                <a:ext cx="40" cy="24"/>
              </a:xfrm>
              <a:custGeom>
                <a:avLst/>
                <a:gdLst>
                  <a:gd name="T0" fmla="*/ 38 w 17"/>
                  <a:gd name="T1" fmla="*/ 24 h 10"/>
                  <a:gd name="T2" fmla="*/ 35 w 17"/>
                  <a:gd name="T3" fmla="*/ 24 h 10"/>
                  <a:gd name="T4" fmla="*/ 2 w 17"/>
                  <a:gd name="T5" fmla="*/ 17 h 10"/>
                  <a:gd name="T6" fmla="*/ 0 w 17"/>
                  <a:gd name="T7" fmla="*/ 14 h 10"/>
                  <a:gd name="T8" fmla="*/ 5 w 17"/>
                  <a:gd name="T9" fmla="*/ 2 h 10"/>
                  <a:gd name="T10" fmla="*/ 7 w 17"/>
                  <a:gd name="T11" fmla="*/ 0 h 10"/>
                  <a:gd name="T12" fmla="*/ 38 w 17"/>
                  <a:gd name="T13" fmla="*/ 10 h 10"/>
                  <a:gd name="T14" fmla="*/ 40 w 17"/>
                  <a:gd name="T15" fmla="*/ 12 h 10"/>
                  <a:gd name="T16" fmla="*/ 38 w 17"/>
                  <a:gd name="T17" fmla="*/ 24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0"/>
                  <a:gd name="T29" fmla="*/ 17 w 17"/>
                  <a:gd name="T30" fmla="*/ 10 h 1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0">
                    <a:moveTo>
                      <a:pt x="16" y="10"/>
                    </a:moveTo>
                    <a:cubicBezTo>
                      <a:pt x="16" y="10"/>
                      <a:pt x="15" y="10"/>
                      <a:pt x="15" y="1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6"/>
                      <a:pt x="0" y="6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5"/>
                    </a:cubicBezTo>
                    <a:lnTo>
                      <a:pt x="16" y="10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88" name="Freeform 2901"/>
              <p:cNvSpPr>
                <a:spLocks noChangeArrowheads="1"/>
              </p:cNvSpPr>
              <p:nvPr/>
            </p:nvSpPr>
            <p:spPr bwMode="auto">
              <a:xfrm>
                <a:off x="1003" y="1099"/>
                <a:ext cx="38" cy="22"/>
              </a:xfrm>
              <a:custGeom>
                <a:avLst/>
                <a:gdLst>
                  <a:gd name="T0" fmla="*/ 0 w 38"/>
                  <a:gd name="T1" fmla="*/ 12 h 22"/>
                  <a:gd name="T2" fmla="*/ 0 w 38"/>
                  <a:gd name="T3" fmla="*/ 12 h 22"/>
                  <a:gd name="T4" fmla="*/ 3 w 38"/>
                  <a:gd name="T5" fmla="*/ 0 h 22"/>
                  <a:gd name="T6" fmla="*/ 5 w 38"/>
                  <a:gd name="T7" fmla="*/ 0 h 22"/>
                  <a:gd name="T8" fmla="*/ 36 w 38"/>
                  <a:gd name="T9" fmla="*/ 8 h 22"/>
                  <a:gd name="T10" fmla="*/ 38 w 38"/>
                  <a:gd name="T11" fmla="*/ 10 h 22"/>
                  <a:gd name="T12" fmla="*/ 34 w 38"/>
                  <a:gd name="T13" fmla="*/ 19 h 22"/>
                  <a:gd name="T14" fmla="*/ 34 w 38"/>
                  <a:gd name="T15" fmla="*/ 22 h 22"/>
                  <a:gd name="T16" fmla="*/ 0 w 38"/>
                  <a:gd name="T17" fmla="*/ 12 h 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8"/>
                  <a:gd name="T28" fmla="*/ 0 h 22"/>
                  <a:gd name="T29" fmla="*/ 38 w 38"/>
                  <a:gd name="T30" fmla="*/ 22 h 2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8" h="22">
                    <a:moveTo>
                      <a:pt x="0" y="12"/>
                    </a:moveTo>
                    <a:lnTo>
                      <a:pt x="0" y="1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6" y="8"/>
                    </a:lnTo>
                    <a:lnTo>
                      <a:pt x="38" y="10"/>
                    </a:lnTo>
                    <a:lnTo>
                      <a:pt x="34" y="19"/>
                    </a:lnTo>
                    <a:lnTo>
                      <a:pt x="34" y="2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89" name="Freeform 2902"/>
              <p:cNvSpPr>
                <a:spLocks noChangeArrowheads="1"/>
              </p:cNvSpPr>
              <p:nvPr/>
            </p:nvSpPr>
            <p:spPr bwMode="auto">
              <a:xfrm>
                <a:off x="663" y="1116"/>
                <a:ext cx="14" cy="7"/>
              </a:xfrm>
              <a:custGeom>
                <a:avLst/>
                <a:gdLst>
                  <a:gd name="T0" fmla="*/ 14 w 14"/>
                  <a:gd name="T1" fmla="*/ 5 h 7"/>
                  <a:gd name="T2" fmla="*/ 11 w 14"/>
                  <a:gd name="T3" fmla="*/ 5 h 7"/>
                  <a:gd name="T4" fmla="*/ 0 w 14"/>
                  <a:gd name="T5" fmla="*/ 7 h 7"/>
                  <a:gd name="T6" fmla="*/ 0 w 14"/>
                  <a:gd name="T7" fmla="*/ 5 h 7"/>
                  <a:gd name="T8" fmla="*/ 0 w 14"/>
                  <a:gd name="T9" fmla="*/ 2 h 7"/>
                  <a:gd name="T10" fmla="*/ 0 w 14"/>
                  <a:gd name="T11" fmla="*/ 0 h 7"/>
                  <a:gd name="T12" fmla="*/ 11 w 14"/>
                  <a:gd name="T13" fmla="*/ 0 h 7"/>
                  <a:gd name="T14" fmla="*/ 11 w 14"/>
                  <a:gd name="T15" fmla="*/ 0 h 7"/>
                  <a:gd name="T16" fmla="*/ 14 w 14"/>
                  <a:gd name="T17" fmla="*/ 5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"/>
                  <a:gd name="T28" fmla="*/ 0 h 7"/>
                  <a:gd name="T29" fmla="*/ 14 w 14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" h="7">
                    <a:moveTo>
                      <a:pt x="14" y="5"/>
                    </a:moveTo>
                    <a:lnTo>
                      <a:pt x="11" y="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90" name="Freeform 2903"/>
              <p:cNvSpPr>
                <a:spLocks noChangeArrowheads="1"/>
              </p:cNvSpPr>
              <p:nvPr/>
            </p:nvSpPr>
            <p:spPr bwMode="auto">
              <a:xfrm>
                <a:off x="637" y="1111"/>
                <a:ext cx="37" cy="17"/>
              </a:xfrm>
              <a:custGeom>
                <a:avLst/>
                <a:gdLst>
                  <a:gd name="T0" fmla="*/ 37 w 16"/>
                  <a:gd name="T1" fmla="*/ 15 h 7"/>
                  <a:gd name="T2" fmla="*/ 35 w 16"/>
                  <a:gd name="T3" fmla="*/ 17 h 7"/>
                  <a:gd name="T4" fmla="*/ 2 w 16"/>
                  <a:gd name="T5" fmla="*/ 17 h 7"/>
                  <a:gd name="T6" fmla="*/ 0 w 16"/>
                  <a:gd name="T7" fmla="*/ 15 h 7"/>
                  <a:gd name="T8" fmla="*/ 0 w 16"/>
                  <a:gd name="T9" fmla="*/ 2 h 7"/>
                  <a:gd name="T10" fmla="*/ 2 w 16"/>
                  <a:gd name="T11" fmla="*/ 2 h 7"/>
                  <a:gd name="T12" fmla="*/ 35 w 16"/>
                  <a:gd name="T13" fmla="*/ 0 h 7"/>
                  <a:gd name="T14" fmla="*/ 37 w 16"/>
                  <a:gd name="T15" fmla="*/ 2 h 7"/>
                  <a:gd name="T16" fmla="*/ 37 w 16"/>
                  <a:gd name="T17" fmla="*/ 15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"/>
                  <a:gd name="T28" fmla="*/ 0 h 7"/>
                  <a:gd name="T29" fmla="*/ 16 w 16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" h="7">
                    <a:moveTo>
                      <a:pt x="16" y="6"/>
                    </a:moveTo>
                    <a:cubicBezTo>
                      <a:pt x="16" y="6"/>
                      <a:pt x="16" y="7"/>
                      <a:pt x="15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6" y="1"/>
                    </a:cubicBezTo>
                    <a:lnTo>
                      <a:pt x="16" y="6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91" name="Freeform 2904"/>
              <p:cNvSpPr>
                <a:spLocks noChangeArrowheads="1"/>
              </p:cNvSpPr>
              <p:nvPr/>
            </p:nvSpPr>
            <p:spPr bwMode="auto">
              <a:xfrm>
                <a:off x="637" y="1114"/>
                <a:ext cx="35" cy="14"/>
              </a:xfrm>
              <a:custGeom>
                <a:avLst/>
                <a:gdLst>
                  <a:gd name="T0" fmla="*/ 2 w 35"/>
                  <a:gd name="T1" fmla="*/ 14 h 14"/>
                  <a:gd name="T2" fmla="*/ 2 w 35"/>
                  <a:gd name="T3" fmla="*/ 12 h 14"/>
                  <a:gd name="T4" fmla="*/ 0 w 35"/>
                  <a:gd name="T5" fmla="*/ 0 h 14"/>
                  <a:gd name="T6" fmla="*/ 2 w 35"/>
                  <a:gd name="T7" fmla="*/ 0 h 14"/>
                  <a:gd name="T8" fmla="*/ 35 w 35"/>
                  <a:gd name="T9" fmla="*/ 0 h 14"/>
                  <a:gd name="T10" fmla="*/ 35 w 35"/>
                  <a:gd name="T11" fmla="*/ 0 h 14"/>
                  <a:gd name="T12" fmla="*/ 35 w 35"/>
                  <a:gd name="T13" fmla="*/ 12 h 14"/>
                  <a:gd name="T14" fmla="*/ 35 w 35"/>
                  <a:gd name="T15" fmla="*/ 12 h 14"/>
                  <a:gd name="T16" fmla="*/ 2 w 35"/>
                  <a:gd name="T17" fmla="*/ 14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5"/>
                  <a:gd name="T28" fmla="*/ 0 h 14"/>
                  <a:gd name="T29" fmla="*/ 35 w 35"/>
                  <a:gd name="T30" fmla="*/ 14 h 1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5" h="14">
                    <a:moveTo>
                      <a:pt x="2" y="14"/>
                    </a:moveTo>
                    <a:lnTo>
                      <a:pt x="2" y="1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5" y="0"/>
                    </a:lnTo>
                    <a:lnTo>
                      <a:pt x="35" y="12"/>
                    </a:lnTo>
                    <a:lnTo>
                      <a:pt x="2" y="14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92" name="Freeform 2905"/>
              <p:cNvSpPr>
                <a:spLocks noChangeArrowheads="1"/>
              </p:cNvSpPr>
              <p:nvPr/>
            </p:nvSpPr>
            <p:spPr bwMode="auto">
              <a:xfrm>
                <a:off x="637" y="1114"/>
                <a:ext cx="26" cy="14"/>
              </a:xfrm>
              <a:custGeom>
                <a:avLst/>
                <a:gdLst>
                  <a:gd name="T0" fmla="*/ 19 w 26"/>
                  <a:gd name="T1" fmla="*/ 0 h 14"/>
                  <a:gd name="T2" fmla="*/ 2 w 26"/>
                  <a:gd name="T3" fmla="*/ 0 h 14"/>
                  <a:gd name="T4" fmla="*/ 0 w 26"/>
                  <a:gd name="T5" fmla="*/ 0 h 14"/>
                  <a:gd name="T6" fmla="*/ 2 w 26"/>
                  <a:gd name="T7" fmla="*/ 12 h 14"/>
                  <a:gd name="T8" fmla="*/ 2 w 26"/>
                  <a:gd name="T9" fmla="*/ 14 h 14"/>
                  <a:gd name="T10" fmla="*/ 26 w 26"/>
                  <a:gd name="T11" fmla="*/ 12 h 14"/>
                  <a:gd name="T12" fmla="*/ 19 w 26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"/>
                  <a:gd name="T22" fmla="*/ 0 h 14"/>
                  <a:gd name="T23" fmla="*/ 26 w 26"/>
                  <a:gd name="T24" fmla="*/ 14 h 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" h="14">
                    <a:moveTo>
                      <a:pt x="19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26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93" name="Freeform 2906"/>
              <p:cNvSpPr>
                <a:spLocks noChangeArrowheads="1"/>
              </p:cNvSpPr>
              <p:nvPr/>
            </p:nvSpPr>
            <p:spPr bwMode="auto">
              <a:xfrm>
                <a:off x="476" y="817"/>
                <a:ext cx="19" cy="36"/>
              </a:xfrm>
              <a:custGeom>
                <a:avLst/>
                <a:gdLst>
                  <a:gd name="T0" fmla="*/ 7 w 8"/>
                  <a:gd name="T1" fmla="*/ 36 h 15"/>
                  <a:gd name="T2" fmla="*/ 5 w 8"/>
                  <a:gd name="T3" fmla="*/ 34 h 15"/>
                  <a:gd name="T4" fmla="*/ 0 w 8"/>
                  <a:gd name="T5" fmla="*/ 2 h 15"/>
                  <a:gd name="T6" fmla="*/ 2 w 8"/>
                  <a:gd name="T7" fmla="*/ 2 h 15"/>
                  <a:gd name="T8" fmla="*/ 12 w 8"/>
                  <a:gd name="T9" fmla="*/ 0 h 15"/>
                  <a:gd name="T10" fmla="*/ 14 w 8"/>
                  <a:gd name="T11" fmla="*/ 2 h 15"/>
                  <a:gd name="T12" fmla="*/ 19 w 8"/>
                  <a:gd name="T13" fmla="*/ 31 h 15"/>
                  <a:gd name="T14" fmla="*/ 17 w 8"/>
                  <a:gd name="T15" fmla="*/ 34 h 15"/>
                  <a:gd name="T16" fmla="*/ 7 w 8"/>
                  <a:gd name="T17" fmla="*/ 36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"/>
                  <a:gd name="T28" fmla="*/ 0 h 15"/>
                  <a:gd name="T29" fmla="*/ 8 w 8"/>
                  <a:gd name="T30" fmla="*/ 15 h 1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" h="15">
                    <a:moveTo>
                      <a:pt x="3" y="15"/>
                    </a:moveTo>
                    <a:cubicBezTo>
                      <a:pt x="2" y="15"/>
                      <a:pt x="2" y="14"/>
                      <a:pt x="2" y="1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1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7" y="14"/>
                      <a:pt x="7" y="14"/>
                    </a:cubicBezTo>
                    <a:lnTo>
                      <a:pt x="3" y="1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94" name="Freeform 2907"/>
              <p:cNvSpPr>
                <a:spLocks noChangeArrowheads="1"/>
              </p:cNvSpPr>
              <p:nvPr/>
            </p:nvSpPr>
            <p:spPr bwMode="auto">
              <a:xfrm>
                <a:off x="452" y="749"/>
                <a:ext cx="54" cy="102"/>
              </a:xfrm>
              <a:custGeom>
                <a:avLst/>
                <a:gdLst>
                  <a:gd name="T0" fmla="*/ 19 w 23"/>
                  <a:gd name="T1" fmla="*/ 100 h 43"/>
                  <a:gd name="T2" fmla="*/ 14 w 23"/>
                  <a:gd name="T3" fmla="*/ 95 h 43"/>
                  <a:gd name="T4" fmla="*/ 2 w 23"/>
                  <a:gd name="T5" fmla="*/ 12 h 43"/>
                  <a:gd name="T6" fmla="*/ 5 w 23"/>
                  <a:gd name="T7" fmla="*/ 5 h 43"/>
                  <a:gd name="T8" fmla="*/ 35 w 23"/>
                  <a:gd name="T9" fmla="*/ 0 h 43"/>
                  <a:gd name="T10" fmla="*/ 42 w 23"/>
                  <a:gd name="T11" fmla="*/ 5 h 43"/>
                  <a:gd name="T12" fmla="*/ 54 w 23"/>
                  <a:gd name="T13" fmla="*/ 90 h 43"/>
                  <a:gd name="T14" fmla="*/ 49 w 23"/>
                  <a:gd name="T15" fmla="*/ 97 h 43"/>
                  <a:gd name="T16" fmla="*/ 19 w 23"/>
                  <a:gd name="T17" fmla="*/ 100 h 4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"/>
                  <a:gd name="T28" fmla="*/ 0 h 43"/>
                  <a:gd name="T29" fmla="*/ 23 w 23"/>
                  <a:gd name="T30" fmla="*/ 43 h 4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" h="43">
                    <a:moveTo>
                      <a:pt x="8" y="42"/>
                    </a:moveTo>
                    <a:cubicBezTo>
                      <a:pt x="7" y="43"/>
                      <a:pt x="6" y="42"/>
                      <a:pt x="6" y="4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1" y="2"/>
                      <a:pt x="2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8" y="2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9"/>
                      <a:pt x="22" y="40"/>
                      <a:pt x="21" y="41"/>
                    </a:cubicBezTo>
                    <a:lnTo>
                      <a:pt x="8" y="42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95" name="Freeform 2908"/>
              <p:cNvSpPr>
                <a:spLocks noChangeArrowheads="1"/>
              </p:cNvSpPr>
              <p:nvPr/>
            </p:nvSpPr>
            <p:spPr bwMode="auto">
              <a:xfrm>
                <a:off x="457" y="754"/>
                <a:ext cx="47" cy="92"/>
              </a:xfrm>
              <a:custGeom>
                <a:avLst/>
                <a:gdLst>
                  <a:gd name="T0" fmla="*/ 0 w 20"/>
                  <a:gd name="T1" fmla="*/ 7 h 39"/>
                  <a:gd name="T2" fmla="*/ 2 w 20"/>
                  <a:gd name="T3" fmla="*/ 2 h 39"/>
                  <a:gd name="T4" fmla="*/ 31 w 20"/>
                  <a:gd name="T5" fmla="*/ 0 h 39"/>
                  <a:gd name="T6" fmla="*/ 33 w 20"/>
                  <a:gd name="T7" fmla="*/ 0 h 39"/>
                  <a:gd name="T8" fmla="*/ 47 w 20"/>
                  <a:gd name="T9" fmla="*/ 85 h 39"/>
                  <a:gd name="T10" fmla="*/ 45 w 20"/>
                  <a:gd name="T11" fmla="*/ 87 h 39"/>
                  <a:gd name="T12" fmla="*/ 14 w 20"/>
                  <a:gd name="T13" fmla="*/ 92 h 39"/>
                  <a:gd name="T14" fmla="*/ 12 w 20"/>
                  <a:gd name="T15" fmla="*/ 90 h 39"/>
                  <a:gd name="T16" fmla="*/ 0 w 20"/>
                  <a:gd name="T17" fmla="*/ 7 h 3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0"/>
                  <a:gd name="T28" fmla="*/ 0 h 39"/>
                  <a:gd name="T29" fmla="*/ 20 w 20"/>
                  <a:gd name="T30" fmla="*/ 39 h 3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0" h="39">
                    <a:moveTo>
                      <a:pt x="0" y="3"/>
                    </a:moveTo>
                    <a:cubicBezTo>
                      <a:pt x="0" y="2"/>
                      <a:pt x="0" y="1"/>
                      <a:pt x="1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7"/>
                      <a:pt x="19" y="37"/>
                      <a:pt x="19" y="37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6" y="39"/>
                      <a:pt x="5" y="39"/>
                      <a:pt x="5" y="38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96" name="Freeform 2909"/>
              <p:cNvSpPr>
                <a:spLocks noChangeArrowheads="1"/>
              </p:cNvSpPr>
              <p:nvPr/>
            </p:nvSpPr>
            <p:spPr bwMode="auto">
              <a:xfrm>
                <a:off x="457" y="754"/>
                <a:ext cx="35" cy="28"/>
              </a:xfrm>
              <a:custGeom>
                <a:avLst/>
                <a:gdLst>
                  <a:gd name="T0" fmla="*/ 35 w 15"/>
                  <a:gd name="T1" fmla="*/ 9 h 12"/>
                  <a:gd name="T2" fmla="*/ 33 w 15"/>
                  <a:gd name="T3" fmla="*/ 0 h 12"/>
                  <a:gd name="T4" fmla="*/ 30 w 15"/>
                  <a:gd name="T5" fmla="*/ 0 h 12"/>
                  <a:gd name="T6" fmla="*/ 2 w 15"/>
                  <a:gd name="T7" fmla="*/ 2 h 12"/>
                  <a:gd name="T8" fmla="*/ 0 w 15"/>
                  <a:gd name="T9" fmla="*/ 7 h 12"/>
                  <a:gd name="T10" fmla="*/ 2 w 15"/>
                  <a:gd name="T11" fmla="*/ 28 h 12"/>
                  <a:gd name="T12" fmla="*/ 35 w 15"/>
                  <a:gd name="T13" fmla="*/ 9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"/>
                  <a:gd name="T22" fmla="*/ 0 h 12"/>
                  <a:gd name="T23" fmla="*/ 15 w 15"/>
                  <a:gd name="T24" fmla="*/ 12 h 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" h="12">
                    <a:moveTo>
                      <a:pt x="15" y="4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3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12"/>
                      <a:pt x="1" y="12"/>
                      <a:pt x="1" y="12"/>
                    </a:cubicBez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97" name="Freeform 2910"/>
              <p:cNvSpPr>
                <a:spLocks noChangeArrowheads="1"/>
              </p:cNvSpPr>
              <p:nvPr/>
            </p:nvSpPr>
            <p:spPr bwMode="auto">
              <a:xfrm>
                <a:off x="779" y="1412"/>
                <a:ext cx="9" cy="10"/>
              </a:xfrm>
              <a:custGeom>
                <a:avLst/>
                <a:gdLst>
                  <a:gd name="T0" fmla="*/ 7 w 4"/>
                  <a:gd name="T1" fmla="*/ 0 h 4"/>
                  <a:gd name="T2" fmla="*/ 7 w 4"/>
                  <a:gd name="T3" fmla="*/ 3 h 4"/>
                  <a:gd name="T4" fmla="*/ 7 w 4"/>
                  <a:gd name="T5" fmla="*/ 3 h 4"/>
                  <a:gd name="T6" fmla="*/ 0 w 4"/>
                  <a:gd name="T7" fmla="*/ 5 h 4"/>
                  <a:gd name="T8" fmla="*/ 0 w 4"/>
                  <a:gd name="T9" fmla="*/ 5 h 4"/>
                  <a:gd name="T10" fmla="*/ 5 w 4"/>
                  <a:gd name="T11" fmla="*/ 7 h 4"/>
                  <a:gd name="T12" fmla="*/ 7 w 4"/>
                  <a:gd name="T13" fmla="*/ 10 h 4"/>
                  <a:gd name="T14" fmla="*/ 7 w 4"/>
                  <a:gd name="T15" fmla="*/ 10 h 4"/>
                  <a:gd name="T16" fmla="*/ 9 w 4"/>
                  <a:gd name="T17" fmla="*/ 5 h 4"/>
                  <a:gd name="T18" fmla="*/ 9 w 4"/>
                  <a:gd name="T19" fmla="*/ 3 h 4"/>
                  <a:gd name="T20" fmla="*/ 9 w 4"/>
                  <a:gd name="T21" fmla="*/ 3 h 4"/>
                  <a:gd name="T22" fmla="*/ 9 w 4"/>
                  <a:gd name="T23" fmla="*/ 0 h 4"/>
                  <a:gd name="T24" fmla="*/ 9 w 4"/>
                  <a:gd name="T25" fmla="*/ 0 h 4"/>
                  <a:gd name="T26" fmla="*/ 9 w 4"/>
                  <a:gd name="T27" fmla="*/ 0 h 4"/>
                  <a:gd name="T28" fmla="*/ 9 w 4"/>
                  <a:gd name="T29" fmla="*/ 0 h 4"/>
                  <a:gd name="T30" fmla="*/ 7 w 4"/>
                  <a:gd name="T31" fmla="*/ 0 h 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4"/>
                  <a:gd name="T49" fmla="*/ 0 h 4"/>
                  <a:gd name="T50" fmla="*/ 4 w 4"/>
                  <a:gd name="T51" fmla="*/ 4 h 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4" h="4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E4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98" name="Freeform 2911"/>
              <p:cNvSpPr>
                <a:spLocks noChangeArrowheads="1"/>
              </p:cNvSpPr>
              <p:nvPr/>
            </p:nvSpPr>
            <p:spPr bwMode="auto">
              <a:xfrm>
                <a:off x="779" y="1412"/>
                <a:ext cx="11" cy="10"/>
              </a:xfrm>
              <a:custGeom>
                <a:avLst/>
                <a:gdLst>
                  <a:gd name="T0" fmla="*/ 7 w 11"/>
                  <a:gd name="T1" fmla="*/ 0 h 10"/>
                  <a:gd name="T2" fmla="*/ 4 w 11"/>
                  <a:gd name="T3" fmla="*/ 3 h 10"/>
                  <a:gd name="T4" fmla="*/ 0 w 11"/>
                  <a:gd name="T5" fmla="*/ 5 h 10"/>
                  <a:gd name="T6" fmla="*/ 0 w 11"/>
                  <a:gd name="T7" fmla="*/ 5 h 10"/>
                  <a:gd name="T8" fmla="*/ 7 w 11"/>
                  <a:gd name="T9" fmla="*/ 3 h 10"/>
                  <a:gd name="T10" fmla="*/ 7 w 11"/>
                  <a:gd name="T11" fmla="*/ 3 h 10"/>
                  <a:gd name="T12" fmla="*/ 7 w 11"/>
                  <a:gd name="T13" fmla="*/ 0 h 10"/>
                  <a:gd name="T14" fmla="*/ 9 w 11"/>
                  <a:gd name="T15" fmla="*/ 0 h 10"/>
                  <a:gd name="T16" fmla="*/ 9 w 11"/>
                  <a:gd name="T17" fmla="*/ 0 h 10"/>
                  <a:gd name="T18" fmla="*/ 9 w 11"/>
                  <a:gd name="T19" fmla="*/ 0 h 10"/>
                  <a:gd name="T20" fmla="*/ 9 w 11"/>
                  <a:gd name="T21" fmla="*/ 0 h 10"/>
                  <a:gd name="T22" fmla="*/ 9 w 11"/>
                  <a:gd name="T23" fmla="*/ 3 h 10"/>
                  <a:gd name="T24" fmla="*/ 9 w 11"/>
                  <a:gd name="T25" fmla="*/ 3 h 10"/>
                  <a:gd name="T26" fmla="*/ 9 w 11"/>
                  <a:gd name="T27" fmla="*/ 5 h 10"/>
                  <a:gd name="T28" fmla="*/ 7 w 11"/>
                  <a:gd name="T29" fmla="*/ 10 h 10"/>
                  <a:gd name="T30" fmla="*/ 7 w 11"/>
                  <a:gd name="T31" fmla="*/ 10 h 10"/>
                  <a:gd name="T32" fmla="*/ 9 w 11"/>
                  <a:gd name="T33" fmla="*/ 5 h 10"/>
                  <a:gd name="T34" fmla="*/ 11 w 11"/>
                  <a:gd name="T35" fmla="*/ 3 h 10"/>
                  <a:gd name="T36" fmla="*/ 9 w 11"/>
                  <a:gd name="T37" fmla="*/ 0 h 10"/>
                  <a:gd name="T38" fmla="*/ 9 w 11"/>
                  <a:gd name="T39" fmla="*/ 0 h 10"/>
                  <a:gd name="T40" fmla="*/ 9 w 11"/>
                  <a:gd name="T41" fmla="*/ 0 h 10"/>
                  <a:gd name="T42" fmla="*/ 9 w 11"/>
                  <a:gd name="T43" fmla="*/ 0 h 10"/>
                  <a:gd name="T44" fmla="*/ 7 w 11"/>
                  <a:gd name="T45" fmla="*/ 0 h 1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1"/>
                  <a:gd name="T70" fmla="*/ 0 h 10"/>
                  <a:gd name="T71" fmla="*/ 11 w 11"/>
                  <a:gd name="T72" fmla="*/ 10 h 1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1" h="10">
                    <a:moveTo>
                      <a:pt x="7" y="0"/>
                    </a:moveTo>
                    <a:lnTo>
                      <a:pt x="4" y="3"/>
                    </a:lnTo>
                    <a:lnTo>
                      <a:pt x="0" y="5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7" y="10"/>
                    </a:lnTo>
                    <a:lnTo>
                      <a:pt x="9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2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99" name="Freeform 2912"/>
              <p:cNvSpPr>
                <a:spLocks noChangeArrowheads="1"/>
              </p:cNvSpPr>
              <p:nvPr/>
            </p:nvSpPr>
            <p:spPr bwMode="auto">
              <a:xfrm>
                <a:off x="779" y="1412"/>
                <a:ext cx="11" cy="10"/>
              </a:xfrm>
              <a:custGeom>
                <a:avLst/>
                <a:gdLst>
                  <a:gd name="T0" fmla="*/ 7 w 11"/>
                  <a:gd name="T1" fmla="*/ 0 h 10"/>
                  <a:gd name="T2" fmla="*/ 4 w 11"/>
                  <a:gd name="T3" fmla="*/ 3 h 10"/>
                  <a:gd name="T4" fmla="*/ 0 w 11"/>
                  <a:gd name="T5" fmla="*/ 5 h 10"/>
                  <a:gd name="T6" fmla="*/ 0 w 11"/>
                  <a:gd name="T7" fmla="*/ 5 h 10"/>
                  <a:gd name="T8" fmla="*/ 7 w 11"/>
                  <a:gd name="T9" fmla="*/ 3 h 10"/>
                  <a:gd name="T10" fmla="*/ 7 w 11"/>
                  <a:gd name="T11" fmla="*/ 3 h 10"/>
                  <a:gd name="T12" fmla="*/ 7 w 11"/>
                  <a:gd name="T13" fmla="*/ 0 h 10"/>
                  <a:gd name="T14" fmla="*/ 9 w 11"/>
                  <a:gd name="T15" fmla="*/ 0 h 10"/>
                  <a:gd name="T16" fmla="*/ 9 w 11"/>
                  <a:gd name="T17" fmla="*/ 0 h 10"/>
                  <a:gd name="T18" fmla="*/ 9 w 11"/>
                  <a:gd name="T19" fmla="*/ 0 h 10"/>
                  <a:gd name="T20" fmla="*/ 9 w 11"/>
                  <a:gd name="T21" fmla="*/ 0 h 10"/>
                  <a:gd name="T22" fmla="*/ 9 w 11"/>
                  <a:gd name="T23" fmla="*/ 3 h 10"/>
                  <a:gd name="T24" fmla="*/ 9 w 11"/>
                  <a:gd name="T25" fmla="*/ 3 h 10"/>
                  <a:gd name="T26" fmla="*/ 9 w 11"/>
                  <a:gd name="T27" fmla="*/ 5 h 10"/>
                  <a:gd name="T28" fmla="*/ 7 w 11"/>
                  <a:gd name="T29" fmla="*/ 10 h 10"/>
                  <a:gd name="T30" fmla="*/ 7 w 11"/>
                  <a:gd name="T31" fmla="*/ 10 h 10"/>
                  <a:gd name="T32" fmla="*/ 9 w 11"/>
                  <a:gd name="T33" fmla="*/ 5 h 10"/>
                  <a:gd name="T34" fmla="*/ 11 w 11"/>
                  <a:gd name="T35" fmla="*/ 3 h 10"/>
                  <a:gd name="T36" fmla="*/ 9 w 11"/>
                  <a:gd name="T37" fmla="*/ 0 h 10"/>
                  <a:gd name="T38" fmla="*/ 9 w 11"/>
                  <a:gd name="T39" fmla="*/ 0 h 10"/>
                  <a:gd name="T40" fmla="*/ 9 w 11"/>
                  <a:gd name="T41" fmla="*/ 0 h 10"/>
                  <a:gd name="T42" fmla="*/ 9 w 11"/>
                  <a:gd name="T43" fmla="*/ 0 h 10"/>
                  <a:gd name="T44" fmla="*/ 7 w 11"/>
                  <a:gd name="T45" fmla="*/ 0 h 1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1"/>
                  <a:gd name="T70" fmla="*/ 0 h 10"/>
                  <a:gd name="T71" fmla="*/ 11 w 11"/>
                  <a:gd name="T72" fmla="*/ 10 h 1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1" h="10">
                    <a:moveTo>
                      <a:pt x="7" y="0"/>
                    </a:moveTo>
                    <a:lnTo>
                      <a:pt x="4" y="3"/>
                    </a:lnTo>
                    <a:lnTo>
                      <a:pt x="0" y="5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7" y="10"/>
                    </a:lnTo>
                    <a:lnTo>
                      <a:pt x="9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00" name="Freeform 2913"/>
              <p:cNvSpPr>
                <a:spLocks noEditPoints="1" noChangeArrowheads="1"/>
              </p:cNvSpPr>
              <p:nvPr/>
            </p:nvSpPr>
            <p:spPr bwMode="auto">
              <a:xfrm>
                <a:off x="753" y="1450"/>
                <a:ext cx="7" cy="7"/>
              </a:xfrm>
              <a:custGeom>
                <a:avLst/>
                <a:gdLst>
                  <a:gd name="T0" fmla="*/ 7 w 3"/>
                  <a:gd name="T1" fmla="*/ 7 h 3"/>
                  <a:gd name="T2" fmla="*/ 7 w 3"/>
                  <a:gd name="T3" fmla="*/ 7 h 3"/>
                  <a:gd name="T4" fmla="*/ 7 w 3"/>
                  <a:gd name="T5" fmla="*/ 7 h 3"/>
                  <a:gd name="T6" fmla="*/ 7 w 3"/>
                  <a:gd name="T7" fmla="*/ 7 h 3"/>
                  <a:gd name="T8" fmla="*/ 5 w 3"/>
                  <a:gd name="T9" fmla="*/ 5 h 3"/>
                  <a:gd name="T10" fmla="*/ 5 w 3"/>
                  <a:gd name="T11" fmla="*/ 5 h 3"/>
                  <a:gd name="T12" fmla="*/ 7 w 3"/>
                  <a:gd name="T13" fmla="*/ 5 h 3"/>
                  <a:gd name="T14" fmla="*/ 5 w 3"/>
                  <a:gd name="T15" fmla="*/ 5 h 3"/>
                  <a:gd name="T16" fmla="*/ 0 w 3"/>
                  <a:gd name="T17" fmla="*/ 0 h 3"/>
                  <a:gd name="T18" fmla="*/ 0 w 3"/>
                  <a:gd name="T19" fmla="*/ 0 h 3"/>
                  <a:gd name="T20" fmla="*/ 0 w 3"/>
                  <a:gd name="T21" fmla="*/ 0 h 3"/>
                  <a:gd name="T22" fmla="*/ 0 w 3"/>
                  <a:gd name="T23" fmla="*/ 0 h 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"/>
                  <a:gd name="T37" fmla="*/ 0 h 3"/>
                  <a:gd name="T38" fmla="*/ 3 w 3"/>
                  <a:gd name="T39" fmla="*/ 3 h 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4D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01" name="Freeform 2914"/>
              <p:cNvSpPr>
                <a:spLocks noChangeArrowheads="1"/>
              </p:cNvSpPr>
              <p:nvPr/>
            </p:nvSpPr>
            <p:spPr bwMode="auto">
              <a:xfrm>
                <a:off x="750" y="1417"/>
                <a:ext cx="36" cy="40"/>
              </a:xfrm>
              <a:custGeom>
                <a:avLst/>
                <a:gdLst>
                  <a:gd name="T0" fmla="*/ 24 w 15"/>
                  <a:gd name="T1" fmla="*/ 2 h 17"/>
                  <a:gd name="T2" fmla="*/ 22 w 15"/>
                  <a:gd name="T3" fmla="*/ 2 h 17"/>
                  <a:gd name="T4" fmla="*/ 0 w 15"/>
                  <a:gd name="T5" fmla="*/ 28 h 17"/>
                  <a:gd name="T6" fmla="*/ 0 w 15"/>
                  <a:gd name="T7" fmla="*/ 33 h 17"/>
                  <a:gd name="T8" fmla="*/ 2 w 15"/>
                  <a:gd name="T9" fmla="*/ 33 h 17"/>
                  <a:gd name="T10" fmla="*/ 5 w 15"/>
                  <a:gd name="T11" fmla="*/ 35 h 17"/>
                  <a:gd name="T12" fmla="*/ 5 w 15"/>
                  <a:gd name="T13" fmla="*/ 35 h 17"/>
                  <a:gd name="T14" fmla="*/ 5 w 15"/>
                  <a:gd name="T15" fmla="*/ 35 h 17"/>
                  <a:gd name="T16" fmla="*/ 5 w 15"/>
                  <a:gd name="T17" fmla="*/ 35 h 17"/>
                  <a:gd name="T18" fmla="*/ 5 w 15"/>
                  <a:gd name="T19" fmla="*/ 35 h 17"/>
                  <a:gd name="T20" fmla="*/ 7 w 15"/>
                  <a:gd name="T21" fmla="*/ 38 h 17"/>
                  <a:gd name="T22" fmla="*/ 10 w 15"/>
                  <a:gd name="T23" fmla="*/ 40 h 17"/>
                  <a:gd name="T24" fmla="*/ 12 w 15"/>
                  <a:gd name="T25" fmla="*/ 40 h 17"/>
                  <a:gd name="T26" fmla="*/ 34 w 15"/>
                  <a:gd name="T27" fmla="*/ 14 h 17"/>
                  <a:gd name="T28" fmla="*/ 34 w 15"/>
                  <a:gd name="T29" fmla="*/ 12 h 17"/>
                  <a:gd name="T30" fmla="*/ 36 w 15"/>
                  <a:gd name="T31" fmla="*/ 5 h 17"/>
                  <a:gd name="T32" fmla="*/ 29 w 15"/>
                  <a:gd name="T33" fmla="*/ 0 h 17"/>
                  <a:gd name="T34" fmla="*/ 24 w 15"/>
                  <a:gd name="T35" fmla="*/ 2 h 1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"/>
                  <a:gd name="T55" fmla="*/ 0 h 17"/>
                  <a:gd name="T56" fmla="*/ 15 w 15"/>
                  <a:gd name="T57" fmla="*/ 17 h 1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" h="17">
                    <a:moveTo>
                      <a:pt x="10" y="1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6"/>
                      <a:pt x="3" y="16"/>
                      <a:pt x="3" y="16"/>
                    </a:cubicBezTo>
                    <a:cubicBezTo>
                      <a:pt x="4" y="16"/>
                      <a:pt x="4" y="17"/>
                      <a:pt x="4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1"/>
                      <a:pt x="10" y="1"/>
                      <a:pt x="10" y="1"/>
                    </a:cubicBezTo>
                  </a:path>
                </a:pathLst>
              </a:custGeom>
              <a:solidFill>
                <a:srgbClr val="8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02" name="Freeform 2915"/>
              <p:cNvSpPr>
                <a:spLocks noChangeArrowheads="1"/>
              </p:cNvSpPr>
              <p:nvPr/>
            </p:nvSpPr>
            <p:spPr bwMode="auto">
              <a:xfrm>
                <a:off x="786" y="1408"/>
                <a:ext cx="4" cy="7"/>
              </a:xfrm>
              <a:custGeom>
                <a:avLst/>
                <a:gdLst>
                  <a:gd name="T0" fmla="*/ 4 w 4"/>
                  <a:gd name="T1" fmla="*/ 7 h 7"/>
                  <a:gd name="T2" fmla="*/ 0 w 4"/>
                  <a:gd name="T3" fmla="*/ 4 h 7"/>
                  <a:gd name="T4" fmla="*/ 2 w 4"/>
                  <a:gd name="T5" fmla="*/ 0 h 7"/>
                  <a:gd name="T6" fmla="*/ 4 w 4"/>
                  <a:gd name="T7" fmla="*/ 4 h 7"/>
                  <a:gd name="T8" fmla="*/ 4 w 4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7"/>
                  <a:gd name="T17" fmla="*/ 4 w 4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7">
                    <a:moveTo>
                      <a:pt x="4" y="7"/>
                    </a:moveTo>
                    <a:lnTo>
                      <a:pt x="0" y="4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7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03" name="Freeform 2916"/>
              <p:cNvSpPr>
                <a:spLocks noChangeArrowheads="1"/>
              </p:cNvSpPr>
              <p:nvPr/>
            </p:nvSpPr>
            <p:spPr bwMode="auto">
              <a:xfrm>
                <a:off x="757" y="1426"/>
                <a:ext cx="22" cy="19"/>
              </a:xfrm>
              <a:custGeom>
                <a:avLst/>
                <a:gdLst>
                  <a:gd name="T0" fmla="*/ 15 w 22"/>
                  <a:gd name="T1" fmla="*/ 19 h 19"/>
                  <a:gd name="T2" fmla="*/ 0 w 22"/>
                  <a:gd name="T3" fmla="*/ 10 h 19"/>
                  <a:gd name="T4" fmla="*/ 10 w 22"/>
                  <a:gd name="T5" fmla="*/ 0 h 19"/>
                  <a:gd name="T6" fmla="*/ 22 w 22"/>
                  <a:gd name="T7" fmla="*/ 10 h 19"/>
                  <a:gd name="T8" fmla="*/ 15 w 22"/>
                  <a:gd name="T9" fmla="*/ 19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9"/>
                  <a:gd name="T17" fmla="*/ 22 w 22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9">
                    <a:moveTo>
                      <a:pt x="15" y="19"/>
                    </a:moveTo>
                    <a:lnTo>
                      <a:pt x="0" y="10"/>
                    </a:lnTo>
                    <a:lnTo>
                      <a:pt x="10" y="0"/>
                    </a:lnTo>
                    <a:lnTo>
                      <a:pt x="22" y="10"/>
                    </a:lnTo>
                    <a:lnTo>
                      <a:pt x="15" y="19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04" name="Freeform 2917"/>
              <p:cNvSpPr>
                <a:spLocks noChangeArrowheads="1"/>
              </p:cNvSpPr>
              <p:nvPr/>
            </p:nvSpPr>
            <p:spPr bwMode="auto">
              <a:xfrm>
                <a:off x="757" y="1426"/>
                <a:ext cx="22" cy="19"/>
              </a:xfrm>
              <a:custGeom>
                <a:avLst/>
                <a:gdLst>
                  <a:gd name="T0" fmla="*/ 15 w 22"/>
                  <a:gd name="T1" fmla="*/ 19 h 19"/>
                  <a:gd name="T2" fmla="*/ 0 w 22"/>
                  <a:gd name="T3" fmla="*/ 10 h 19"/>
                  <a:gd name="T4" fmla="*/ 10 w 22"/>
                  <a:gd name="T5" fmla="*/ 0 h 19"/>
                  <a:gd name="T6" fmla="*/ 22 w 22"/>
                  <a:gd name="T7" fmla="*/ 10 h 19"/>
                  <a:gd name="T8" fmla="*/ 15 w 22"/>
                  <a:gd name="T9" fmla="*/ 19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9"/>
                  <a:gd name="T17" fmla="*/ 22 w 22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9">
                    <a:moveTo>
                      <a:pt x="15" y="19"/>
                    </a:moveTo>
                    <a:lnTo>
                      <a:pt x="0" y="10"/>
                    </a:lnTo>
                    <a:lnTo>
                      <a:pt x="10" y="0"/>
                    </a:lnTo>
                    <a:lnTo>
                      <a:pt x="22" y="10"/>
                    </a:lnTo>
                    <a:lnTo>
                      <a:pt x="15" y="1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05" name="Freeform 2918"/>
              <p:cNvSpPr>
                <a:spLocks noChangeArrowheads="1"/>
              </p:cNvSpPr>
              <p:nvPr/>
            </p:nvSpPr>
            <p:spPr bwMode="auto">
              <a:xfrm>
                <a:off x="779" y="1417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7 w 3"/>
                  <a:gd name="T3" fmla="*/ 5 h 2"/>
                  <a:gd name="T4" fmla="*/ 5 w 3"/>
                  <a:gd name="T5" fmla="*/ 3 h 2"/>
                  <a:gd name="T6" fmla="*/ 0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0" y="0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EDF5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06" name="Freeform 2919"/>
              <p:cNvSpPr>
                <a:spLocks noChangeArrowheads="1"/>
              </p:cNvSpPr>
              <p:nvPr/>
            </p:nvSpPr>
            <p:spPr bwMode="auto">
              <a:xfrm>
                <a:off x="779" y="1417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5 w 3"/>
                  <a:gd name="T5" fmla="*/ 3 h 2"/>
                  <a:gd name="T6" fmla="*/ 7 w 3"/>
                  <a:gd name="T7" fmla="*/ 5 h 2"/>
                  <a:gd name="T8" fmla="*/ 7 w 3"/>
                  <a:gd name="T9" fmla="*/ 5 h 2"/>
                  <a:gd name="T10" fmla="*/ 7 w 3"/>
                  <a:gd name="T11" fmla="*/ 5 h 2"/>
                  <a:gd name="T12" fmla="*/ 0 w 3"/>
                  <a:gd name="T13" fmla="*/ 0 h 2"/>
                  <a:gd name="T14" fmla="*/ 0 w 3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2"/>
                  <a:gd name="T26" fmla="*/ 3 w 3"/>
                  <a:gd name="T27" fmla="*/ 2 h 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07" name="Freeform 2920"/>
              <p:cNvSpPr>
                <a:spLocks noChangeArrowheads="1"/>
              </p:cNvSpPr>
              <p:nvPr/>
            </p:nvSpPr>
            <p:spPr bwMode="auto">
              <a:xfrm>
                <a:off x="776" y="14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08" name="Freeform 2921"/>
              <p:cNvSpPr>
                <a:spLocks noChangeArrowheads="1"/>
              </p:cNvSpPr>
              <p:nvPr/>
            </p:nvSpPr>
            <p:spPr bwMode="auto">
              <a:xfrm>
                <a:off x="776" y="14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09" name="Freeform 2922"/>
              <p:cNvSpPr>
                <a:spLocks noChangeArrowheads="1"/>
              </p:cNvSpPr>
              <p:nvPr/>
            </p:nvSpPr>
            <p:spPr bwMode="auto">
              <a:xfrm>
                <a:off x="772" y="14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10" name="Freeform 2923"/>
              <p:cNvSpPr>
                <a:spLocks noChangeArrowheads="1"/>
              </p:cNvSpPr>
              <p:nvPr/>
            </p:nvSpPr>
            <p:spPr bwMode="auto">
              <a:xfrm>
                <a:off x="772" y="14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11" name="Freeform 2924"/>
              <p:cNvSpPr>
                <a:spLocks noChangeArrowheads="1"/>
              </p:cNvSpPr>
              <p:nvPr/>
            </p:nvSpPr>
            <p:spPr bwMode="auto">
              <a:xfrm>
                <a:off x="774" y="142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12" name="Freeform 2925"/>
              <p:cNvSpPr>
                <a:spLocks noChangeArrowheads="1"/>
              </p:cNvSpPr>
              <p:nvPr/>
            </p:nvSpPr>
            <p:spPr bwMode="auto">
              <a:xfrm>
                <a:off x="774" y="142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13" name="Freeform 2926"/>
              <p:cNvSpPr>
                <a:spLocks noChangeArrowheads="1"/>
              </p:cNvSpPr>
              <p:nvPr/>
            </p:nvSpPr>
            <p:spPr bwMode="auto">
              <a:xfrm>
                <a:off x="774" y="14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14" name="Freeform 2927"/>
              <p:cNvSpPr>
                <a:spLocks noChangeArrowheads="1"/>
              </p:cNvSpPr>
              <p:nvPr/>
            </p:nvSpPr>
            <p:spPr bwMode="auto">
              <a:xfrm>
                <a:off x="774" y="14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15" name="Freeform 2928"/>
              <p:cNvSpPr>
                <a:spLocks noChangeArrowheads="1"/>
              </p:cNvSpPr>
              <p:nvPr/>
            </p:nvSpPr>
            <p:spPr bwMode="auto">
              <a:xfrm>
                <a:off x="781" y="142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16" name="Freeform 2929"/>
              <p:cNvSpPr>
                <a:spLocks noChangeArrowheads="1"/>
              </p:cNvSpPr>
              <p:nvPr/>
            </p:nvSpPr>
            <p:spPr bwMode="auto">
              <a:xfrm>
                <a:off x="781" y="142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17" name="Freeform 2930"/>
              <p:cNvSpPr>
                <a:spLocks noChangeArrowheads="1"/>
              </p:cNvSpPr>
              <p:nvPr/>
            </p:nvSpPr>
            <p:spPr bwMode="auto">
              <a:xfrm>
                <a:off x="774" y="142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18" name="Freeform 2931"/>
              <p:cNvSpPr>
                <a:spLocks noChangeArrowheads="1"/>
              </p:cNvSpPr>
              <p:nvPr/>
            </p:nvSpPr>
            <p:spPr bwMode="auto">
              <a:xfrm>
                <a:off x="774" y="142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19" name="Freeform 2932"/>
              <p:cNvSpPr>
                <a:spLocks noChangeArrowheads="1"/>
              </p:cNvSpPr>
              <p:nvPr/>
            </p:nvSpPr>
            <p:spPr bwMode="auto">
              <a:xfrm>
                <a:off x="760" y="144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20" name="Freeform 2933"/>
              <p:cNvSpPr>
                <a:spLocks noChangeArrowheads="1"/>
              </p:cNvSpPr>
              <p:nvPr/>
            </p:nvSpPr>
            <p:spPr bwMode="auto">
              <a:xfrm>
                <a:off x="760" y="144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21" name="Freeform 2934"/>
              <p:cNvSpPr>
                <a:spLocks noChangeArrowheads="1"/>
              </p:cNvSpPr>
              <p:nvPr/>
            </p:nvSpPr>
            <p:spPr bwMode="auto">
              <a:xfrm>
                <a:off x="760" y="144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22" name="Freeform 2935"/>
              <p:cNvSpPr>
                <a:spLocks noChangeArrowheads="1"/>
              </p:cNvSpPr>
              <p:nvPr/>
            </p:nvSpPr>
            <p:spPr bwMode="auto">
              <a:xfrm>
                <a:off x="760" y="144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23" name="Freeform 2936"/>
              <p:cNvSpPr>
                <a:spLocks noChangeArrowheads="1"/>
              </p:cNvSpPr>
              <p:nvPr/>
            </p:nvSpPr>
            <p:spPr bwMode="auto">
              <a:xfrm>
                <a:off x="760" y="14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24" name="Freeform 2937"/>
              <p:cNvSpPr>
                <a:spLocks noChangeArrowheads="1"/>
              </p:cNvSpPr>
              <p:nvPr/>
            </p:nvSpPr>
            <p:spPr bwMode="auto">
              <a:xfrm>
                <a:off x="760" y="14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25" name="Freeform 2938"/>
              <p:cNvSpPr>
                <a:spLocks noChangeArrowheads="1"/>
              </p:cNvSpPr>
              <p:nvPr/>
            </p:nvSpPr>
            <p:spPr bwMode="auto">
              <a:xfrm>
                <a:off x="757" y="14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26" name="Freeform 2939"/>
              <p:cNvSpPr>
                <a:spLocks noChangeArrowheads="1"/>
              </p:cNvSpPr>
              <p:nvPr/>
            </p:nvSpPr>
            <p:spPr bwMode="auto">
              <a:xfrm>
                <a:off x="757" y="14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27" name="Freeform 2940"/>
              <p:cNvSpPr>
                <a:spLocks noChangeArrowheads="1"/>
              </p:cNvSpPr>
              <p:nvPr/>
            </p:nvSpPr>
            <p:spPr bwMode="auto">
              <a:xfrm>
                <a:off x="755" y="144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28" name="Freeform 2941"/>
              <p:cNvSpPr>
                <a:spLocks noChangeArrowheads="1"/>
              </p:cNvSpPr>
              <p:nvPr/>
            </p:nvSpPr>
            <p:spPr bwMode="auto">
              <a:xfrm>
                <a:off x="755" y="144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29" name="Freeform 2942"/>
              <p:cNvSpPr>
                <a:spLocks noChangeArrowheads="1"/>
              </p:cNvSpPr>
              <p:nvPr/>
            </p:nvSpPr>
            <p:spPr bwMode="auto">
              <a:xfrm>
                <a:off x="753" y="144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30" name="Freeform 2943"/>
              <p:cNvSpPr>
                <a:spLocks noChangeArrowheads="1"/>
              </p:cNvSpPr>
              <p:nvPr/>
            </p:nvSpPr>
            <p:spPr bwMode="auto">
              <a:xfrm>
                <a:off x="753" y="144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31" name="Freeform 2944"/>
              <p:cNvSpPr>
                <a:spLocks noChangeArrowheads="1"/>
              </p:cNvSpPr>
              <p:nvPr/>
            </p:nvSpPr>
            <p:spPr bwMode="auto">
              <a:xfrm>
                <a:off x="757" y="144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32" name="Freeform 2945"/>
              <p:cNvSpPr>
                <a:spLocks noChangeArrowheads="1"/>
              </p:cNvSpPr>
              <p:nvPr/>
            </p:nvSpPr>
            <p:spPr bwMode="auto">
              <a:xfrm>
                <a:off x="757" y="144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33" name="Freeform 2946"/>
              <p:cNvSpPr>
                <a:spLocks noChangeArrowheads="1"/>
              </p:cNvSpPr>
              <p:nvPr/>
            </p:nvSpPr>
            <p:spPr bwMode="auto">
              <a:xfrm>
                <a:off x="757" y="14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34" name="Freeform 2947"/>
              <p:cNvSpPr>
                <a:spLocks noChangeArrowheads="1"/>
              </p:cNvSpPr>
              <p:nvPr/>
            </p:nvSpPr>
            <p:spPr bwMode="auto">
              <a:xfrm>
                <a:off x="757" y="14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35" name="Freeform 2948"/>
              <p:cNvSpPr>
                <a:spLocks noChangeArrowheads="1"/>
              </p:cNvSpPr>
              <p:nvPr/>
            </p:nvSpPr>
            <p:spPr bwMode="auto">
              <a:xfrm>
                <a:off x="757" y="1438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36" name="Freeform 2949"/>
              <p:cNvSpPr>
                <a:spLocks noChangeArrowheads="1"/>
              </p:cNvSpPr>
              <p:nvPr/>
            </p:nvSpPr>
            <p:spPr bwMode="auto">
              <a:xfrm>
                <a:off x="757" y="1438"/>
                <a:ext cx="1" cy="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37" name="Freeform 2950"/>
              <p:cNvSpPr>
                <a:spLocks noChangeArrowheads="1"/>
              </p:cNvSpPr>
              <p:nvPr/>
            </p:nvSpPr>
            <p:spPr bwMode="auto">
              <a:xfrm>
                <a:off x="760" y="145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38" name="Freeform 2951"/>
              <p:cNvSpPr>
                <a:spLocks noChangeArrowheads="1"/>
              </p:cNvSpPr>
              <p:nvPr/>
            </p:nvSpPr>
            <p:spPr bwMode="auto">
              <a:xfrm>
                <a:off x="760" y="145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39" name="Freeform 2952"/>
              <p:cNvSpPr>
                <a:spLocks noChangeArrowheads="1"/>
              </p:cNvSpPr>
              <p:nvPr/>
            </p:nvSpPr>
            <p:spPr bwMode="auto">
              <a:xfrm>
                <a:off x="757" y="145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40" name="Freeform 2953"/>
              <p:cNvSpPr>
                <a:spLocks noChangeArrowheads="1"/>
              </p:cNvSpPr>
              <p:nvPr/>
            </p:nvSpPr>
            <p:spPr bwMode="auto">
              <a:xfrm>
                <a:off x="757" y="145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41" name="Freeform 2954"/>
              <p:cNvSpPr>
                <a:spLocks noChangeArrowheads="1"/>
              </p:cNvSpPr>
              <p:nvPr/>
            </p:nvSpPr>
            <p:spPr bwMode="auto">
              <a:xfrm>
                <a:off x="755" y="14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42" name="Freeform 2955"/>
              <p:cNvSpPr>
                <a:spLocks noChangeArrowheads="1"/>
              </p:cNvSpPr>
              <p:nvPr/>
            </p:nvSpPr>
            <p:spPr bwMode="auto">
              <a:xfrm>
                <a:off x="755" y="14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43" name="Freeform 2956"/>
              <p:cNvSpPr>
                <a:spLocks noChangeArrowheads="1"/>
              </p:cNvSpPr>
              <p:nvPr/>
            </p:nvSpPr>
            <p:spPr bwMode="auto">
              <a:xfrm>
                <a:off x="753" y="144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44" name="Freeform 2957"/>
              <p:cNvSpPr>
                <a:spLocks noChangeArrowheads="1"/>
              </p:cNvSpPr>
              <p:nvPr/>
            </p:nvSpPr>
            <p:spPr bwMode="auto">
              <a:xfrm>
                <a:off x="753" y="144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45" name="Freeform 2958"/>
              <p:cNvSpPr>
                <a:spLocks noChangeArrowheads="1"/>
              </p:cNvSpPr>
              <p:nvPr/>
            </p:nvSpPr>
            <p:spPr bwMode="auto">
              <a:xfrm>
                <a:off x="762" y="14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46" name="Freeform 2959"/>
              <p:cNvSpPr>
                <a:spLocks noChangeArrowheads="1"/>
              </p:cNvSpPr>
              <p:nvPr/>
            </p:nvSpPr>
            <p:spPr bwMode="auto">
              <a:xfrm>
                <a:off x="762" y="14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47" name="Freeform 2960"/>
              <p:cNvSpPr>
                <a:spLocks noChangeArrowheads="1"/>
              </p:cNvSpPr>
              <p:nvPr/>
            </p:nvSpPr>
            <p:spPr bwMode="auto">
              <a:xfrm>
                <a:off x="762" y="144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48" name="Freeform 2961"/>
              <p:cNvSpPr>
                <a:spLocks noChangeArrowheads="1"/>
              </p:cNvSpPr>
              <p:nvPr/>
            </p:nvSpPr>
            <p:spPr bwMode="auto">
              <a:xfrm>
                <a:off x="762" y="144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49" name="Freeform 2962"/>
              <p:cNvSpPr>
                <a:spLocks noChangeArrowheads="1"/>
              </p:cNvSpPr>
              <p:nvPr/>
            </p:nvSpPr>
            <p:spPr bwMode="auto">
              <a:xfrm>
                <a:off x="779" y="142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50" name="Freeform 2963"/>
              <p:cNvSpPr>
                <a:spLocks noChangeArrowheads="1"/>
              </p:cNvSpPr>
              <p:nvPr/>
            </p:nvSpPr>
            <p:spPr bwMode="auto">
              <a:xfrm>
                <a:off x="779" y="142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51" name="Freeform 2964"/>
              <p:cNvSpPr>
                <a:spLocks noChangeArrowheads="1"/>
              </p:cNvSpPr>
              <p:nvPr/>
            </p:nvSpPr>
            <p:spPr bwMode="auto">
              <a:xfrm>
                <a:off x="781" y="14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52" name="Freeform 2965"/>
              <p:cNvSpPr>
                <a:spLocks noChangeArrowheads="1"/>
              </p:cNvSpPr>
              <p:nvPr/>
            </p:nvSpPr>
            <p:spPr bwMode="auto">
              <a:xfrm>
                <a:off x="781" y="14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53" name="Freeform 2966"/>
              <p:cNvSpPr>
                <a:spLocks noChangeArrowheads="1"/>
              </p:cNvSpPr>
              <p:nvPr/>
            </p:nvSpPr>
            <p:spPr bwMode="auto">
              <a:xfrm>
                <a:off x="783" y="14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54" name="Freeform 2967"/>
              <p:cNvSpPr>
                <a:spLocks noChangeArrowheads="1"/>
              </p:cNvSpPr>
              <p:nvPr/>
            </p:nvSpPr>
            <p:spPr bwMode="auto">
              <a:xfrm>
                <a:off x="783" y="14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55" name="Freeform 2968"/>
              <p:cNvSpPr>
                <a:spLocks noChangeArrowheads="1"/>
              </p:cNvSpPr>
              <p:nvPr/>
            </p:nvSpPr>
            <p:spPr bwMode="auto">
              <a:xfrm>
                <a:off x="772" y="142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56" name="Freeform 2969"/>
              <p:cNvSpPr>
                <a:spLocks noChangeArrowheads="1"/>
              </p:cNvSpPr>
              <p:nvPr/>
            </p:nvSpPr>
            <p:spPr bwMode="auto">
              <a:xfrm>
                <a:off x="772" y="142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57" name="Freeform 2970"/>
              <p:cNvSpPr>
                <a:spLocks noEditPoints="1" noChangeArrowheads="1"/>
              </p:cNvSpPr>
              <p:nvPr/>
            </p:nvSpPr>
            <p:spPr bwMode="auto">
              <a:xfrm>
                <a:off x="757" y="1426"/>
                <a:ext cx="26" cy="29"/>
              </a:xfrm>
              <a:custGeom>
                <a:avLst/>
                <a:gdLst>
                  <a:gd name="T0" fmla="*/ 5 w 26"/>
                  <a:gd name="T1" fmla="*/ 27 h 29"/>
                  <a:gd name="T2" fmla="*/ 5 w 26"/>
                  <a:gd name="T3" fmla="*/ 27 h 29"/>
                  <a:gd name="T4" fmla="*/ 5 w 26"/>
                  <a:gd name="T5" fmla="*/ 27 h 29"/>
                  <a:gd name="T6" fmla="*/ 3 w 26"/>
                  <a:gd name="T7" fmla="*/ 27 h 29"/>
                  <a:gd name="T8" fmla="*/ 3 w 26"/>
                  <a:gd name="T9" fmla="*/ 27 h 29"/>
                  <a:gd name="T10" fmla="*/ 3 w 26"/>
                  <a:gd name="T11" fmla="*/ 27 h 29"/>
                  <a:gd name="T12" fmla="*/ 5 w 26"/>
                  <a:gd name="T13" fmla="*/ 24 h 29"/>
                  <a:gd name="T14" fmla="*/ 5 w 26"/>
                  <a:gd name="T15" fmla="*/ 22 h 29"/>
                  <a:gd name="T16" fmla="*/ 5 w 26"/>
                  <a:gd name="T17" fmla="*/ 24 h 29"/>
                  <a:gd name="T18" fmla="*/ 10 w 26"/>
                  <a:gd name="T19" fmla="*/ 22 h 29"/>
                  <a:gd name="T20" fmla="*/ 10 w 26"/>
                  <a:gd name="T21" fmla="*/ 22 h 29"/>
                  <a:gd name="T22" fmla="*/ 10 w 26"/>
                  <a:gd name="T23" fmla="*/ 22 h 29"/>
                  <a:gd name="T24" fmla="*/ 7 w 26"/>
                  <a:gd name="T25" fmla="*/ 22 h 29"/>
                  <a:gd name="T26" fmla="*/ 7 w 26"/>
                  <a:gd name="T27" fmla="*/ 22 h 29"/>
                  <a:gd name="T28" fmla="*/ 7 w 26"/>
                  <a:gd name="T29" fmla="*/ 22 h 29"/>
                  <a:gd name="T30" fmla="*/ 7 w 26"/>
                  <a:gd name="T31" fmla="*/ 17 h 29"/>
                  <a:gd name="T32" fmla="*/ 7 w 26"/>
                  <a:gd name="T33" fmla="*/ 17 h 29"/>
                  <a:gd name="T34" fmla="*/ 7 w 26"/>
                  <a:gd name="T35" fmla="*/ 17 h 29"/>
                  <a:gd name="T36" fmla="*/ 10 w 26"/>
                  <a:gd name="T37" fmla="*/ 17 h 29"/>
                  <a:gd name="T38" fmla="*/ 0 w 26"/>
                  <a:gd name="T39" fmla="*/ 27 h 29"/>
                  <a:gd name="T40" fmla="*/ 5 w 26"/>
                  <a:gd name="T41" fmla="*/ 29 h 29"/>
                  <a:gd name="T42" fmla="*/ 12 w 26"/>
                  <a:gd name="T43" fmla="*/ 19 h 29"/>
                  <a:gd name="T44" fmla="*/ 10 w 26"/>
                  <a:gd name="T45" fmla="*/ 17 h 29"/>
                  <a:gd name="T46" fmla="*/ 22 w 26"/>
                  <a:gd name="T47" fmla="*/ 5 h 29"/>
                  <a:gd name="T48" fmla="*/ 22 w 26"/>
                  <a:gd name="T49" fmla="*/ 5 h 29"/>
                  <a:gd name="T50" fmla="*/ 22 w 26"/>
                  <a:gd name="T51" fmla="*/ 5 h 29"/>
                  <a:gd name="T52" fmla="*/ 22 w 26"/>
                  <a:gd name="T53" fmla="*/ 3 h 29"/>
                  <a:gd name="T54" fmla="*/ 24 w 26"/>
                  <a:gd name="T55" fmla="*/ 3 h 29"/>
                  <a:gd name="T56" fmla="*/ 22 w 26"/>
                  <a:gd name="T57" fmla="*/ 3 h 29"/>
                  <a:gd name="T58" fmla="*/ 22 w 26"/>
                  <a:gd name="T59" fmla="*/ 0 h 29"/>
                  <a:gd name="T60" fmla="*/ 17 w 26"/>
                  <a:gd name="T61" fmla="*/ 5 h 29"/>
                  <a:gd name="T62" fmla="*/ 22 w 26"/>
                  <a:gd name="T63" fmla="*/ 8 h 29"/>
                  <a:gd name="T64" fmla="*/ 26 w 26"/>
                  <a:gd name="T65" fmla="*/ 3 h 29"/>
                  <a:gd name="T66" fmla="*/ 22 w 26"/>
                  <a:gd name="T67" fmla="*/ 0 h 2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6"/>
                  <a:gd name="T103" fmla="*/ 0 h 29"/>
                  <a:gd name="T104" fmla="*/ 26 w 26"/>
                  <a:gd name="T105" fmla="*/ 29 h 29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6" h="29">
                    <a:moveTo>
                      <a:pt x="5" y="27"/>
                    </a:moveTo>
                    <a:lnTo>
                      <a:pt x="5" y="27"/>
                    </a:lnTo>
                    <a:close/>
                    <a:moveTo>
                      <a:pt x="3" y="27"/>
                    </a:moveTo>
                    <a:lnTo>
                      <a:pt x="3" y="27"/>
                    </a:lnTo>
                    <a:close/>
                    <a:moveTo>
                      <a:pt x="5" y="24"/>
                    </a:moveTo>
                    <a:lnTo>
                      <a:pt x="5" y="22"/>
                    </a:lnTo>
                    <a:lnTo>
                      <a:pt x="5" y="24"/>
                    </a:lnTo>
                    <a:close/>
                    <a:moveTo>
                      <a:pt x="10" y="22"/>
                    </a:moveTo>
                    <a:lnTo>
                      <a:pt x="10" y="22"/>
                    </a:lnTo>
                    <a:close/>
                    <a:moveTo>
                      <a:pt x="7" y="22"/>
                    </a:moveTo>
                    <a:lnTo>
                      <a:pt x="7" y="22"/>
                    </a:lnTo>
                    <a:close/>
                    <a:moveTo>
                      <a:pt x="7" y="17"/>
                    </a:moveTo>
                    <a:lnTo>
                      <a:pt x="7" y="17"/>
                    </a:lnTo>
                    <a:close/>
                    <a:moveTo>
                      <a:pt x="10" y="17"/>
                    </a:moveTo>
                    <a:lnTo>
                      <a:pt x="0" y="27"/>
                    </a:lnTo>
                    <a:lnTo>
                      <a:pt x="5" y="29"/>
                    </a:lnTo>
                    <a:lnTo>
                      <a:pt x="12" y="19"/>
                    </a:lnTo>
                    <a:lnTo>
                      <a:pt x="10" y="17"/>
                    </a:lnTo>
                    <a:close/>
                    <a:moveTo>
                      <a:pt x="22" y="5"/>
                    </a:moveTo>
                    <a:lnTo>
                      <a:pt x="22" y="5"/>
                    </a:lnTo>
                    <a:close/>
                    <a:moveTo>
                      <a:pt x="22" y="3"/>
                    </a:moveTo>
                    <a:lnTo>
                      <a:pt x="24" y="3"/>
                    </a:lnTo>
                    <a:lnTo>
                      <a:pt x="22" y="3"/>
                    </a:lnTo>
                    <a:close/>
                    <a:moveTo>
                      <a:pt x="22" y="0"/>
                    </a:moveTo>
                    <a:lnTo>
                      <a:pt x="17" y="5"/>
                    </a:lnTo>
                    <a:lnTo>
                      <a:pt x="22" y="8"/>
                    </a:lnTo>
                    <a:lnTo>
                      <a:pt x="26" y="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99C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58" name="Freeform 2971"/>
              <p:cNvSpPr>
                <a:spLocks noEditPoints="1" noChangeArrowheads="1"/>
              </p:cNvSpPr>
              <p:nvPr/>
            </p:nvSpPr>
            <p:spPr bwMode="auto">
              <a:xfrm>
                <a:off x="757" y="1426"/>
                <a:ext cx="26" cy="29"/>
              </a:xfrm>
              <a:custGeom>
                <a:avLst/>
                <a:gdLst>
                  <a:gd name="T0" fmla="*/ 5 w 26"/>
                  <a:gd name="T1" fmla="*/ 27 h 29"/>
                  <a:gd name="T2" fmla="*/ 5 w 26"/>
                  <a:gd name="T3" fmla="*/ 27 h 29"/>
                  <a:gd name="T4" fmla="*/ 5 w 26"/>
                  <a:gd name="T5" fmla="*/ 27 h 29"/>
                  <a:gd name="T6" fmla="*/ 3 w 26"/>
                  <a:gd name="T7" fmla="*/ 27 h 29"/>
                  <a:gd name="T8" fmla="*/ 3 w 26"/>
                  <a:gd name="T9" fmla="*/ 27 h 29"/>
                  <a:gd name="T10" fmla="*/ 3 w 26"/>
                  <a:gd name="T11" fmla="*/ 27 h 29"/>
                  <a:gd name="T12" fmla="*/ 5 w 26"/>
                  <a:gd name="T13" fmla="*/ 24 h 29"/>
                  <a:gd name="T14" fmla="*/ 5 w 26"/>
                  <a:gd name="T15" fmla="*/ 22 h 29"/>
                  <a:gd name="T16" fmla="*/ 5 w 26"/>
                  <a:gd name="T17" fmla="*/ 24 h 29"/>
                  <a:gd name="T18" fmla="*/ 10 w 26"/>
                  <a:gd name="T19" fmla="*/ 22 h 29"/>
                  <a:gd name="T20" fmla="*/ 10 w 26"/>
                  <a:gd name="T21" fmla="*/ 22 h 29"/>
                  <a:gd name="T22" fmla="*/ 10 w 26"/>
                  <a:gd name="T23" fmla="*/ 22 h 29"/>
                  <a:gd name="T24" fmla="*/ 7 w 26"/>
                  <a:gd name="T25" fmla="*/ 22 h 29"/>
                  <a:gd name="T26" fmla="*/ 7 w 26"/>
                  <a:gd name="T27" fmla="*/ 22 h 29"/>
                  <a:gd name="T28" fmla="*/ 7 w 26"/>
                  <a:gd name="T29" fmla="*/ 22 h 29"/>
                  <a:gd name="T30" fmla="*/ 7 w 26"/>
                  <a:gd name="T31" fmla="*/ 17 h 29"/>
                  <a:gd name="T32" fmla="*/ 7 w 26"/>
                  <a:gd name="T33" fmla="*/ 17 h 29"/>
                  <a:gd name="T34" fmla="*/ 7 w 26"/>
                  <a:gd name="T35" fmla="*/ 17 h 29"/>
                  <a:gd name="T36" fmla="*/ 10 w 26"/>
                  <a:gd name="T37" fmla="*/ 17 h 29"/>
                  <a:gd name="T38" fmla="*/ 0 w 26"/>
                  <a:gd name="T39" fmla="*/ 27 h 29"/>
                  <a:gd name="T40" fmla="*/ 5 w 26"/>
                  <a:gd name="T41" fmla="*/ 29 h 29"/>
                  <a:gd name="T42" fmla="*/ 12 w 26"/>
                  <a:gd name="T43" fmla="*/ 19 h 29"/>
                  <a:gd name="T44" fmla="*/ 10 w 26"/>
                  <a:gd name="T45" fmla="*/ 17 h 29"/>
                  <a:gd name="T46" fmla="*/ 22 w 26"/>
                  <a:gd name="T47" fmla="*/ 5 h 29"/>
                  <a:gd name="T48" fmla="*/ 22 w 26"/>
                  <a:gd name="T49" fmla="*/ 5 h 29"/>
                  <a:gd name="T50" fmla="*/ 22 w 26"/>
                  <a:gd name="T51" fmla="*/ 5 h 29"/>
                  <a:gd name="T52" fmla="*/ 22 w 26"/>
                  <a:gd name="T53" fmla="*/ 3 h 29"/>
                  <a:gd name="T54" fmla="*/ 24 w 26"/>
                  <a:gd name="T55" fmla="*/ 3 h 29"/>
                  <a:gd name="T56" fmla="*/ 22 w 26"/>
                  <a:gd name="T57" fmla="*/ 3 h 29"/>
                  <a:gd name="T58" fmla="*/ 22 w 26"/>
                  <a:gd name="T59" fmla="*/ 0 h 29"/>
                  <a:gd name="T60" fmla="*/ 17 w 26"/>
                  <a:gd name="T61" fmla="*/ 5 h 29"/>
                  <a:gd name="T62" fmla="*/ 22 w 26"/>
                  <a:gd name="T63" fmla="*/ 8 h 29"/>
                  <a:gd name="T64" fmla="*/ 26 w 26"/>
                  <a:gd name="T65" fmla="*/ 3 h 29"/>
                  <a:gd name="T66" fmla="*/ 22 w 26"/>
                  <a:gd name="T67" fmla="*/ 0 h 2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6"/>
                  <a:gd name="T103" fmla="*/ 0 h 29"/>
                  <a:gd name="T104" fmla="*/ 26 w 26"/>
                  <a:gd name="T105" fmla="*/ 29 h 29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6" h="29">
                    <a:moveTo>
                      <a:pt x="5" y="27"/>
                    </a:moveTo>
                    <a:lnTo>
                      <a:pt x="5" y="27"/>
                    </a:lnTo>
                    <a:moveTo>
                      <a:pt x="3" y="27"/>
                    </a:moveTo>
                    <a:lnTo>
                      <a:pt x="3" y="27"/>
                    </a:lnTo>
                    <a:moveTo>
                      <a:pt x="5" y="24"/>
                    </a:moveTo>
                    <a:lnTo>
                      <a:pt x="5" y="22"/>
                    </a:lnTo>
                    <a:lnTo>
                      <a:pt x="5" y="24"/>
                    </a:lnTo>
                    <a:moveTo>
                      <a:pt x="10" y="22"/>
                    </a:moveTo>
                    <a:lnTo>
                      <a:pt x="10" y="22"/>
                    </a:lnTo>
                    <a:moveTo>
                      <a:pt x="7" y="22"/>
                    </a:moveTo>
                    <a:lnTo>
                      <a:pt x="7" y="22"/>
                    </a:lnTo>
                    <a:moveTo>
                      <a:pt x="7" y="17"/>
                    </a:moveTo>
                    <a:lnTo>
                      <a:pt x="7" y="17"/>
                    </a:lnTo>
                    <a:moveTo>
                      <a:pt x="10" y="17"/>
                    </a:moveTo>
                    <a:lnTo>
                      <a:pt x="0" y="27"/>
                    </a:lnTo>
                    <a:lnTo>
                      <a:pt x="5" y="29"/>
                    </a:lnTo>
                    <a:lnTo>
                      <a:pt x="12" y="19"/>
                    </a:lnTo>
                    <a:lnTo>
                      <a:pt x="10" y="17"/>
                    </a:lnTo>
                    <a:moveTo>
                      <a:pt x="22" y="5"/>
                    </a:moveTo>
                    <a:lnTo>
                      <a:pt x="22" y="5"/>
                    </a:lnTo>
                    <a:moveTo>
                      <a:pt x="22" y="3"/>
                    </a:moveTo>
                    <a:lnTo>
                      <a:pt x="24" y="3"/>
                    </a:lnTo>
                    <a:lnTo>
                      <a:pt x="22" y="3"/>
                    </a:lnTo>
                    <a:moveTo>
                      <a:pt x="22" y="0"/>
                    </a:moveTo>
                    <a:lnTo>
                      <a:pt x="17" y="5"/>
                    </a:lnTo>
                    <a:lnTo>
                      <a:pt x="22" y="8"/>
                    </a:lnTo>
                    <a:lnTo>
                      <a:pt x="26" y="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59" name="Freeform 2972"/>
              <p:cNvSpPr>
                <a:spLocks noChangeArrowheads="1"/>
              </p:cNvSpPr>
              <p:nvPr/>
            </p:nvSpPr>
            <p:spPr bwMode="auto">
              <a:xfrm>
                <a:off x="767" y="1431"/>
                <a:ext cx="12" cy="14"/>
              </a:xfrm>
              <a:custGeom>
                <a:avLst/>
                <a:gdLst>
                  <a:gd name="T0" fmla="*/ 7 w 12"/>
                  <a:gd name="T1" fmla="*/ 0 h 14"/>
                  <a:gd name="T2" fmla="*/ 0 w 12"/>
                  <a:gd name="T3" fmla="*/ 12 h 14"/>
                  <a:gd name="T4" fmla="*/ 2 w 12"/>
                  <a:gd name="T5" fmla="*/ 14 h 14"/>
                  <a:gd name="T6" fmla="*/ 12 w 12"/>
                  <a:gd name="T7" fmla="*/ 3 h 14"/>
                  <a:gd name="T8" fmla="*/ 7 w 12"/>
                  <a:gd name="T9" fmla="*/ 0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4"/>
                  <a:gd name="T17" fmla="*/ 12 w 12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4">
                    <a:moveTo>
                      <a:pt x="7" y="0"/>
                    </a:moveTo>
                    <a:lnTo>
                      <a:pt x="0" y="12"/>
                    </a:lnTo>
                    <a:lnTo>
                      <a:pt x="2" y="14"/>
                    </a:lnTo>
                    <a:lnTo>
                      <a:pt x="12" y="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EE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60" name="Freeform 2973"/>
              <p:cNvSpPr>
                <a:spLocks noChangeArrowheads="1"/>
              </p:cNvSpPr>
              <p:nvPr/>
            </p:nvSpPr>
            <p:spPr bwMode="auto">
              <a:xfrm>
                <a:off x="767" y="1431"/>
                <a:ext cx="12" cy="14"/>
              </a:xfrm>
              <a:custGeom>
                <a:avLst/>
                <a:gdLst>
                  <a:gd name="T0" fmla="*/ 7 w 12"/>
                  <a:gd name="T1" fmla="*/ 0 h 14"/>
                  <a:gd name="T2" fmla="*/ 0 w 12"/>
                  <a:gd name="T3" fmla="*/ 12 h 14"/>
                  <a:gd name="T4" fmla="*/ 2 w 12"/>
                  <a:gd name="T5" fmla="*/ 14 h 14"/>
                  <a:gd name="T6" fmla="*/ 12 w 12"/>
                  <a:gd name="T7" fmla="*/ 3 h 14"/>
                  <a:gd name="T8" fmla="*/ 7 w 12"/>
                  <a:gd name="T9" fmla="*/ 0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4"/>
                  <a:gd name="T17" fmla="*/ 12 w 12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4">
                    <a:moveTo>
                      <a:pt x="7" y="0"/>
                    </a:moveTo>
                    <a:lnTo>
                      <a:pt x="0" y="12"/>
                    </a:lnTo>
                    <a:lnTo>
                      <a:pt x="2" y="14"/>
                    </a:lnTo>
                    <a:lnTo>
                      <a:pt x="12" y="3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61" name="Freeform 2974"/>
              <p:cNvSpPr>
                <a:spLocks noChangeArrowheads="1"/>
              </p:cNvSpPr>
              <p:nvPr/>
            </p:nvSpPr>
            <p:spPr bwMode="auto">
              <a:xfrm>
                <a:off x="779" y="142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62" name="Freeform 2975"/>
              <p:cNvSpPr>
                <a:spLocks noChangeArrowheads="1"/>
              </p:cNvSpPr>
              <p:nvPr/>
            </p:nvSpPr>
            <p:spPr bwMode="auto">
              <a:xfrm>
                <a:off x="779" y="1429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63" name="Freeform 2976"/>
              <p:cNvSpPr>
                <a:spLocks noChangeArrowheads="1"/>
              </p:cNvSpPr>
              <p:nvPr/>
            </p:nvSpPr>
            <p:spPr bwMode="auto">
              <a:xfrm>
                <a:off x="779" y="143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64" name="Freeform 2977"/>
              <p:cNvSpPr>
                <a:spLocks noChangeArrowheads="1"/>
              </p:cNvSpPr>
              <p:nvPr/>
            </p:nvSpPr>
            <p:spPr bwMode="auto">
              <a:xfrm>
                <a:off x="779" y="143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65" name="Freeform 2978"/>
              <p:cNvSpPr>
                <a:spLocks noChangeArrowheads="1"/>
              </p:cNvSpPr>
              <p:nvPr/>
            </p:nvSpPr>
            <p:spPr bwMode="auto">
              <a:xfrm>
                <a:off x="764" y="14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66" name="Freeform 2979"/>
              <p:cNvSpPr>
                <a:spLocks noChangeArrowheads="1"/>
              </p:cNvSpPr>
              <p:nvPr/>
            </p:nvSpPr>
            <p:spPr bwMode="auto">
              <a:xfrm>
                <a:off x="764" y="14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67" name="Freeform 2980"/>
              <p:cNvSpPr>
                <a:spLocks noChangeArrowheads="1"/>
              </p:cNvSpPr>
              <p:nvPr/>
            </p:nvSpPr>
            <p:spPr bwMode="auto">
              <a:xfrm>
                <a:off x="762" y="1448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68" name="Freeform 2981"/>
              <p:cNvSpPr>
                <a:spLocks noChangeArrowheads="1"/>
              </p:cNvSpPr>
              <p:nvPr/>
            </p:nvSpPr>
            <p:spPr bwMode="auto">
              <a:xfrm>
                <a:off x="762" y="1448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69" name="Freeform 2982"/>
              <p:cNvSpPr>
                <a:spLocks noChangeArrowheads="1"/>
              </p:cNvSpPr>
              <p:nvPr/>
            </p:nvSpPr>
            <p:spPr bwMode="auto">
              <a:xfrm>
                <a:off x="767" y="144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70" name="Freeform 2983"/>
              <p:cNvSpPr>
                <a:spLocks noChangeArrowheads="1"/>
              </p:cNvSpPr>
              <p:nvPr/>
            </p:nvSpPr>
            <p:spPr bwMode="auto">
              <a:xfrm>
                <a:off x="767" y="144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71" name="Freeform 2984"/>
              <p:cNvSpPr>
                <a:spLocks noChangeArrowheads="1"/>
              </p:cNvSpPr>
              <p:nvPr/>
            </p:nvSpPr>
            <p:spPr bwMode="auto">
              <a:xfrm>
                <a:off x="764" y="144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72" name="Freeform 2985"/>
              <p:cNvSpPr>
                <a:spLocks noChangeArrowheads="1"/>
              </p:cNvSpPr>
              <p:nvPr/>
            </p:nvSpPr>
            <p:spPr bwMode="auto">
              <a:xfrm>
                <a:off x="764" y="144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73" name="Freeform 2986"/>
              <p:cNvSpPr>
                <a:spLocks noChangeArrowheads="1"/>
              </p:cNvSpPr>
              <p:nvPr/>
            </p:nvSpPr>
            <p:spPr bwMode="auto">
              <a:xfrm>
                <a:off x="762" y="145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74" name="Freeform 2987"/>
              <p:cNvSpPr>
                <a:spLocks noChangeArrowheads="1"/>
              </p:cNvSpPr>
              <p:nvPr/>
            </p:nvSpPr>
            <p:spPr bwMode="auto">
              <a:xfrm>
                <a:off x="762" y="145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75" name="Freeform 2988"/>
              <p:cNvSpPr>
                <a:spLocks noChangeArrowheads="1"/>
              </p:cNvSpPr>
              <p:nvPr/>
            </p:nvSpPr>
            <p:spPr bwMode="auto">
              <a:xfrm>
                <a:off x="760" y="145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D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76" name="Freeform 2989"/>
              <p:cNvSpPr>
                <a:spLocks noChangeArrowheads="1"/>
              </p:cNvSpPr>
              <p:nvPr/>
            </p:nvSpPr>
            <p:spPr bwMode="auto">
              <a:xfrm>
                <a:off x="760" y="145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77" name="Freeform 2990"/>
              <p:cNvSpPr>
                <a:spLocks noChangeArrowheads="1"/>
              </p:cNvSpPr>
              <p:nvPr/>
            </p:nvSpPr>
            <p:spPr bwMode="auto">
              <a:xfrm>
                <a:off x="748" y="1611"/>
                <a:ext cx="26" cy="29"/>
              </a:xfrm>
              <a:custGeom>
                <a:avLst/>
                <a:gdLst>
                  <a:gd name="T0" fmla="*/ 12 w 11"/>
                  <a:gd name="T1" fmla="*/ 24 h 12"/>
                  <a:gd name="T2" fmla="*/ 9 w 11"/>
                  <a:gd name="T3" fmla="*/ 24 h 12"/>
                  <a:gd name="T4" fmla="*/ 9 w 11"/>
                  <a:gd name="T5" fmla="*/ 27 h 12"/>
                  <a:gd name="T6" fmla="*/ 14 w 11"/>
                  <a:gd name="T7" fmla="*/ 29 h 12"/>
                  <a:gd name="T8" fmla="*/ 17 w 11"/>
                  <a:gd name="T9" fmla="*/ 27 h 12"/>
                  <a:gd name="T10" fmla="*/ 19 w 11"/>
                  <a:gd name="T11" fmla="*/ 22 h 12"/>
                  <a:gd name="T12" fmla="*/ 19 w 11"/>
                  <a:gd name="T13" fmla="*/ 22 h 12"/>
                  <a:gd name="T14" fmla="*/ 21 w 11"/>
                  <a:gd name="T15" fmla="*/ 24 h 12"/>
                  <a:gd name="T16" fmla="*/ 26 w 11"/>
                  <a:gd name="T17" fmla="*/ 22 h 12"/>
                  <a:gd name="T18" fmla="*/ 24 w 11"/>
                  <a:gd name="T19" fmla="*/ 17 h 12"/>
                  <a:gd name="T20" fmla="*/ 21 w 11"/>
                  <a:gd name="T21" fmla="*/ 17 h 12"/>
                  <a:gd name="T22" fmla="*/ 21 w 11"/>
                  <a:gd name="T23" fmla="*/ 17 h 12"/>
                  <a:gd name="T24" fmla="*/ 24 w 11"/>
                  <a:gd name="T25" fmla="*/ 12 h 12"/>
                  <a:gd name="T26" fmla="*/ 24 w 11"/>
                  <a:gd name="T27" fmla="*/ 10 h 12"/>
                  <a:gd name="T28" fmla="*/ 19 w 11"/>
                  <a:gd name="T29" fmla="*/ 7 h 12"/>
                  <a:gd name="T30" fmla="*/ 19 w 11"/>
                  <a:gd name="T31" fmla="*/ 7 h 12"/>
                  <a:gd name="T32" fmla="*/ 19 w 11"/>
                  <a:gd name="T33" fmla="*/ 5 h 12"/>
                  <a:gd name="T34" fmla="*/ 19 w 11"/>
                  <a:gd name="T35" fmla="*/ 2 h 12"/>
                  <a:gd name="T36" fmla="*/ 14 w 11"/>
                  <a:gd name="T37" fmla="*/ 2 h 12"/>
                  <a:gd name="T38" fmla="*/ 14 w 11"/>
                  <a:gd name="T39" fmla="*/ 5 h 12"/>
                  <a:gd name="T40" fmla="*/ 14 w 11"/>
                  <a:gd name="T41" fmla="*/ 5 h 12"/>
                  <a:gd name="T42" fmla="*/ 9 w 11"/>
                  <a:gd name="T43" fmla="*/ 2 h 12"/>
                  <a:gd name="T44" fmla="*/ 7 w 11"/>
                  <a:gd name="T45" fmla="*/ 5 h 12"/>
                  <a:gd name="T46" fmla="*/ 5 w 11"/>
                  <a:gd name="T47" fmla="*/ 10 h 12"/>
                  <a:gd name="T48" fmla="*/ 5 w 11"/>
                  <a:gd name="T49" fmla="*/ 10 h 12"/>
                  <a:gd name="T50" fmla="*/ 7 w 11"/>
                  <a:gd name="T51" fmla="*/ 10 h 12"/>
                  <a:gd name="T52" fmla="*/ 9 w 11"/>
                  <a:gd name="T53" fmla="*/ 15 h 12"/>
                  <a:gd name="T54" fmla="*/ 5 w 11"/>
                  <a:gd name="T55" fmla="*/ 15 h 12"/>
                  <a:gd name="T56" fmla="*/ 5 w 11"/>
                  <a:gd name="T57" fmla="*/ 15 h 12"/>
                  <a:gd name="T58" fmla="*/ 2 w 11"/>
                  <a:gd name="T59" fmla="*/ 15 h 12"/>
                  <a:gd name="T60" fmla="*/ 0 w 11"/>
                  <a:gd name="T61" fmla="*/ 19 h 12"/>
                  <a:gd name="T62" fmla="*/ 2 w 11"/>
                  <a:gd name="T63" fmla="*/ 22 h 12"/>
                  <a:gd name="T64" fmla="*/ 5 w 11"/>
                  <a:gd name="T65" fmla="*/ 24 h 12"/>
                  <a:gd name="T66" fmla="*/ 7 w 11"/>
                  <a:gd name="T67" fmla="*/ 22 h 12"/>
                  <a:gd name="T68" fmla="*/ 7 w 11"/>
                  <a:gd name="T69" fmla="*/ 22 h 12"/>
                  <a:gd name="T70" fmla="*/ 9 w 11"/>
                  <a:gd name="T71" fmla="*/ 19 h 12"/>
                  <a:gd name="T72" fmla="*/ 12 w 11"/>
                  <a:gd name="T73" fmla="*/ 24 h 1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1"/>
                  <a:gd name="T112" fmla="*/ 0 h 12"/>
                  <a:gd name="T113" fmla="*/ 11 w 11"/>
                  <a:gd name="T114" fmla="*/ 12 h 1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1" h="12">
                    <a:moveTo>
                      <a:pt x="5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0"/>
                      <a:pt x="10" y="10"/>
                      <a:pt x="11" y="9"/>
                    </a:cubicBezTo>
                    <a:cubicBezTo>
                      <a:pt x="11" y="8"/>
                      <a:pt x="11" y="8"/>
                      <a:pt x="10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8" y="1"/>
                      <a:pt x="8" y="1"/>
                    </a:cubicBezTo>
                    <a:cubicBezTo>
                      <a:pt x="7" y="0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3" y="6"/>
                      <a:pt x="3" y="7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5" y="8"/>
                      <a:pt x="5" y="9"/>
                      <a:pt x="5" y="10"/>
                    </a:cubicBezTo>
                    <a:close/>
                  </a:path>
                </a:pathLst>
              </a:custGeom>
              <a:solidFill>
                <a:srgbClr val="736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78" name="Freeform 2991"/>
              <p:cNvSpPr>
                <a:spLocks noChangeArrowheads="1"/>
              </p:cNvSpPr>
              <p:nvPr/>
            </p:nvSpPr>
            <p:spPr bwMode="auto">
              <a:xfrm>
                <a:off x="677" y="1322"/>
                <a:ext cx="33" cy="10"/>
              </a:xfrm>
              <a:custGeom>
                <a:avLst/>
                <a:gdLst>
                  <a:gd name="T0" fmla="*/ 33 w 33"/>
                  <a:gd name="T1" fmla="*/ 10 h 10"/>
                  <a:gd name="T2" fmla="*/ 0 w 33"/>
                  <a:gd name="T3" fmla="*/ 0 h 10"/>
                  <a:gd name="T4" fmla="*/ 0 w 33"/>
                  <a:gd name="T5" fmla="*/ 0 h 10"/>
                  <a:gd name="T6" fmla="*/ 33 w 33"/>
                  <a:gd name="T7" fmla="*/ 10 h 10"/>
                  <a:gd name="T8" fmla="*/ 33 w 33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"/>
                  <a:gd name="T17" fmla="*/ 33 w 33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">
                    <a:moveTo>
                      <a:pt x="33" y="10"/>
                    </a:moveTo>
                    <a:lnTo>
                      <a:pt x="0" y="0"/>
                    </a:lnTo>
                    <a:lnTo>
                      <a:pt x="33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79" name="Rectangle 2992"/>
              <p:cNvSpPr>
                <a:spLocks noChangeArrowheads="1"/>
              </p:cNvSpPr>
              <p:nvPr/>
            </p:nvSpPr>
            <p:spPr bwMode="auto">
              <a:xfrm>
                <a:off x="677" y="1322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80" name="Freeform 2993"/>
              <p:cNvSpPr>
                <a:spLocks noChangeArrowheads="1"/>
              </p:cNvSpPr>
              <p:nvPr/>
            </p:nvSpPr>
            <p:spPr bwMode="auto">
              <a:xfrm>
                <a:off x="684" y="1322"/>
                <a:ext cx="1" cy="3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0 w 1"/>
                  <a:gd name="T5" fmla="*/ 0 h 3"/>
                  <a:gd name="T6" fmla="*/ 0 w 1"/>
                  <a:gd name="T7" fmla="*/ 3 h 3"/>
                  <a:gd name="T8" fmla="*/ 0 w 1"/>
                  <a:gd name="T9" fmla="*/ 3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3"/>
                  <a:gd name="T17" fmla="*/ 1 w 1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81" name="Rectangle 2994"/>
              <p:cNvSpPr>
                <a:spLocks noChangeArrowheads="1"/>
              </p:cNvSpPr>
              <p:nvPr/>
            </p:nvSpPr>
            <p:spPr bwMode="auto">
              <a:xfrm>
                <a:off x="691" y="1325"/>
                <a:ext cx="1" cy="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82" name="Freeform 2995"/>
              <p:cNvSpPr>
                <a:spLocks noChangeArrowheads="1"/>
              </p:cNvSpPr>
              <p:nvPr/>
            </p:nvSpPr>
            <p:spPr bwMode="auto">
              <a:xfrm>
                <a:off x="696" y="1327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83" name="Rectangle 2996"/>
              <p:cNvSpPr>
                <a:spLocks noChangeArrowheads="1"/>
              </p:cNvSpPr>
              <p:nvPr/>
            </p:nvSpPr>
            <p:spPr bwMode="auto">
              <a:xfrm>
                <a:off x="703" y="1329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84" name="Rectangle 2997"/>
              <p:cNvSpPr>
                <a:spLocks noChangeArrowheads="1"/>
              </p:cNvSpPr>
              <p:nvPr/>
            </p:nvSpPr>
            <p:spPr bwMode="auto">
              <a:xfrm>
                <a:off x="710" y="1332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85" name="Freeform 2998"/>
              <p:cNvSpPr>
                <a:spLocks noEditPoints="1" noChangeArrowheads="1"/>
              </p:cNvSpPr>
              <p:nvPr/>
            </p:nvSpPr>
            <p:spPr bwMode="auto">
              <a:xfrm>
                <a:off x="677" y="132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"/>
                  <a:gd name="T43" fmla="*/ 0 h 1"/>
                  <a:gd name="T44" fmla="*/ 1 w 1"/>
                  <a:gd name="T45" fmla="*/ 1 h 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86" name="Freeform 2999"/>
              <p:cNvSpPr>
                <a:spLocks noChangeArrowheads="1"/>
              </p:cNvSpPr>
              <p:nvPr/>
            </p:nvSpPr>
            <p:spPr bwMode="auto">
              <a:xfrm>
                <a:off x="677" y="131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"/>
                  <a:gd name="T43" fmla="*/ 0 h 1"/>
                  <a:gd name="T44" fmla="*/ 1 w 1"/>
                  <a:gd name="T45" fmla="*/ 1 h 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87" name="Freeform 3000"/>
              <p:cNvSpPr>
                <a:spLocks noEditPoints="1" noChangeArrowheads="1"/>
              </p:cNvSpPr>
              <p:nvPr/>
            </p:nvSpPr>
            <p:spPr bwMode="auto">
              <a:xfrm>
                <a:off x="677" y="1317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0 w 2"/>
                  <a:gd name="T17" fmla="*/ 0 h 1"/>
                  <a:gd name="T18" fmla="*/ 0 w 2"/>
                  <a:gd name="T19" fmla="*/ 0 h 1"/>
                  <a:gd name="T20" fmla="*/ 2 w 2"/>
                  <a:gd name="T21" fmla="*/ 0 h 1"/>
                  <a:gd name="T22" fmla="*/ 2 w 2"/>
                  <a:gd name="T23" fmla="*/ 0 h 1"/>
                  <a:gd name="T24" fmla="*/ 0 w 2"/>
                  <a:gd name="T25" fmla="*/ 0 h 1"/>
                  <a:gd name="T26" fmla="*/ 0 w 2"/>
                  <a:gd name="T27" fmla="*/ 0 h 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"/>
                  <a:gd name="T43" fmla="*/ 0 h 1"/>
                  <a:gd name="T44" fmla="*/ 2 w 2"/>
                  <a:gd name="T45" fmla="*/ 1 h 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" h="1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88" name="Freeform 3001"/>
              <p:cNvSpPr>
                <a:spLocks noEditPoints="1" noChangeArrowheads="1"/>
              </p:cNvSpPr>
              <p:nvPr/>
            </p:nvSpPr>
            <p:spPr bwMode="auto">
              <a:xfrm>
                <a:off x="679" y="131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"/>
                  <a:gd name="T49" fmla="*/ 0 h 1"/>
                  <a:gd name="T50" fmla="*/ 1 w 1"/>
                  <a:gd name="T51" fmla="*/ 1 h 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89" name="Freeform 3002"/>
              <p:cNvSpPr>
                <a:spLocks noEditPoints="1" noChangeArrowheads="1"/>
              </p:cNvSpPr>
              <p:nvPr/>
            </p:nvSpPr>
            <p:spPr bwMode="auto">
              <a:xfrm>
                <a:off x="679" y="131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"/>
                  <a:gd name="T43" fmla="*/ 0 h 1"/>
                  <a:gd name="T44" fmla="*/ 1 w 1"/>
                  <a:gd name="T45" fmla="*/ 1 h 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90" name="Freeform 3003"/>
              <p:cNvSpPr>
                <a:spLocks noEditPoints="1" noChangeArrowheads="1"/>
              </p:cNvSpPr>
              <p:nvPr/>
            </p:nvSpPr>
            <p:spPr bwMode="auto">
              <a:xfrm>
                <a:off x="679" y="130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  <a:gd name="T40" fmla="*/ 0 w 1"/>
                  <a:gd name="T41" fmla="*/ 0 h 1"/>
                  <a:gd name="T42" fmla="*/ 0 w 1"/>
                  <a:gd name="T43" fmla="*/ 0 h 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"/>
                  <a:gd name="T67" fmla="*/ 0 h 1"/>
                  <a:gd name="T68" fmla="*/ 1 w 1"/>
                  <a:gd name="T69" fmla="*/ 1 h 1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91" name="Freeform 3004"/>
              <p:cNvSpPr>
                <a:spLocks noEditPoints="1" noChangeArrowheads="1"/>
              </p:cNvSpPr>
              <p:nvPr/>
            </p:nvSpPr>
            <p:spPr bwMode="auto">
              <a:xfrm>
                <a:off x="679" y="1308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3 w 3"/>
                  <a:gd name="T9" fmla="*/ 0 h 1"/>
                  <a:gd name="T10" fmla="*/ 0 w 3"/>
                  <a:gd name="T11" fmla="*/ 0 h 1"/>
                  <a:gd name="T12" fmla="*/ 3 w 3"/>
                  <a:gd name="T13" fmla="*/ 0 h 1"/>
                  <a:gd name="T14" fmla="*/ 3 w 3"/>
                  <a:gd name="T15" fmla="*/ 0 h 1"/>
                  <a:gd name="T16" fmla="*/ 3 w 3"/>
                  <a:gd name="T17" fmla="*/ 0 h 1"/>
                  <a:gd name="T18" fmla="*/ 3 w 3"/>
                  <a:gd name="T19" fmla="*/ 0 h 1"/>
                  <a:gd name="T20" fmla="*/ 3 w 3"/>
                  <a:gd name="T21" fmla="*/ 0 h 1"/>
                  <a:gd name="T22" fmla="*/ 3 w 3"/>
                  <a:gd name="T23" fmla="*/ 0 h 1"/>
                  <a:gd name="T24" fmla="*/ 3 w 3"/>
                  <a:gd name="T25" fmla="*/ 0 h 1"/>
                  <a:gd name="T26" fmla="*/ 3 w 3"/>
                  <a:gd name="T27" fmla="*/ 0 h 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"/>
                  <a:gd name="T43" fmla="*/ 0 h 1"/>
                  <a:gd name="T44" fmla="*/ 3 w 3"/>
                  <a:gd name="T45" fmla="*/ 1 h 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92" name="Freeform 3005"/>
              <p:cNvSpPr>
                <a:spLocks noEditPoints="1" noChangeArrowheads="1"/>
              </p:cNvSpPr>
              <p:nvPr/>
            </p:nvSpPr>
            <p:spPr bwMode="auto">
              <a:xfrm>
                <a:off x="682" y="130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  <a:gd name="T40" fmla="*/ 0 w 1"/>
                  <a:gd name="T41" fmla="*/ 0 h 1"/>
                  <a:gd name="T42" fmla="*/ 0 w 1"/>
                  <a:gd name="T43" fmla="*/ 0 h 1"/>
                  <a:gd name="T44" fmla="*/ 0 w 1"/>
                  <a:gd name="T45" fmla="*/ 0 h 1"/>
                  <a:gd name="T46" fmla="*/ 0 w 1"/>
                  <a:gd name="T47" fmla="*/ 0 h 1"/>
                  <a:gd name="T48" fmla="*/ 0 w 1"/>
                  <a:gd name="T49" fmla="*/ 0 h 1"/>
                  <a:gd name="T50" fmla="*/ 0 w 1"/>
                  <a:gd name="T51" fmla="*/ 0 h 1"/>
                  <a:gd name="T52" fmla="*/ 0 w 1"/>
                  <a:gd name="T53" fmla="*/ 0 h 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"/>
                  <a:gd name="T82" fmla="*/ 0 h 1"/>
                  <a:gd name="T83" fmla="*/ 1 w 1"/>
                  <a:gd name="T84" fmla="*/ 1 h 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93" name="Freeform 3006"/>
              <p:cNvSpPr>
                <a:spLocks noEditPoints="1" noChangeArrowheads="1"/>
              </p:cNvSpPr>
              <p:nvPr/>
            </p:nvSpPr>
            <p:spPr bwMode="auto">
              <a:xfrm>
                <a:off x="682" y="130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"/>
                  <a:gd name="T43" fmla="*/ 0 h 1"/>
                  <a:gd name="T44" fmla="*/ 1 w 1"/>
                  <a:gd name="T45" fmla="*/ 1 h 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94" name="Freeform 3007"/>
              <p:cNvSpPr>
                <a:spLocks noChangeArrowheads="1"/>
              </p:cNvSpPr>
              <p:nvPr/>
            </p:nvSpPr>
            <p:spPr bwMode="auto">
              <a:xfrm>
                <a:off x="682" y="129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"/>
                  <a:gd name="T25" fmla="*/ 0 h 1"/>
                  <a:gd name="T26" fmla="*/ 1 w 1"/>
                  <a:gd name="T27" fmla="*/ 1 h 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95" name="Freeform 3008"/>
              <p:cNvSpPr>
                <a:spLocks noEditPoints="1" noChangeArrowheads="1"/>
              </p:cNvSpPr>
              <p:nvPr/>
            </p:nvSpPr>
            <p:spPr bwMode="auto">
              <a:xfrm>
                <a:off x="682" y="1299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0 w 2"/>
                  <a:gd name="T17" fmla="*/ 0 h 1"/>
                  <a:gd name="T18" fmla="*/ 0 w 2"/>
                  <a:gd name="T19" fmla="*/ 0 h 1"/>
                  <a:gd name="T20" fmla="*/ 0 w 2"/>
                  <a:gd name="T21" fmla="*/ 0 h 1"/>
                  <a:gd name="T22" fmla="*/ 0 w 2"/>
                  <a:gd name="T23" fmla="*/ 0 h 1"/>
                  <a:gd name="T24" fmla="*/ 0 w 2"/>
                  <a:gd name="T25" fmla="*/ 0 h 1"/>
                  <a:gd name="T26" fmla="*/ 0 w 2"/>
                  <a:gd name="T27" fmla="*/ 0 h 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"/>
                  <a:gd name="T43" fmla="*/ 0 h 1"/>
                  <a:gd name="T44" fmla="*/ 2 w 2"/>
                  <a:gd name="T45" fmla="*/ 1 h 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96" name="Freeform 3009"/>
              <p:cNvSpPr>
                <a:spLocks noEditPoints="1" noChangeArrowheads="1"/>
              </p:cNvSpPr>
              <p:nvPr/>
            </p:nvSpPr>
            <p:spPr bwMode="auto">
              <a:xfrm>
                <a:off x="684" y="1299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  <a:gd name="T10" fmla="*/ 0 w 1"/>
                  <a:gd name="T11" fmla="*/ 0 h 2"/>
                  <a:gd name="T12" fmla="*/ 0 w 1"/>
                  <a:gd name="T13" fmla="*/ 0 h 2"/>
                  <a:gd name="T14" fmla="*/ 0 w 1"/>
                  <a:gd name="T15" fmla="*/ 0 h 2"/>
                  <a:gd name="T16" fmla="*/ 0 w 1"/>
                  <a:gd name="T17" fmla="*/ 0 h 2"/>
                  <a:gd name="T18" fmla="*/ 0 w 1"/>
                  <a:gd name="T19" fmla="*/ 0 h 2"/>
                  <a:gd name="T20" fmla="*/ 0 w 1"/>
                  <a:gd name="T21" fmla="*/ 0 h 2"/>
                  <a:gd name="T22" fmla="*/ 0 w 1"/>
                  <a:gd name="T23" fmla="*/ 0 h 2"/>
                  <a:gd name="T24" fmla="*/ 0 w 1"/>
                  <a:gd name="T25" fmla="*/ 0 h 2"/>
                  <a:gd name="T26" fmla="*/ 0 w 1"/>
                  <a:gd name="T27" fmla="*/ 0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"/>
                  <a:gd name="T43" fmla="*/ 0 h 2"/>
                  <a:gd name="T44" fmla="*/ 1 w 1"/>
                  <a:gd name="T45" fmla="*/ 2 h 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97" name="Freeform 3010"/>
              <p:cNvSpPr>
                <a:spLocks noChangeArrowheads="1"/>
              </p:cNvSpPr>
              <p:nvPr/>
            </p:nvSpPr>
            <p:spPr bwMode="auto">
              <a:xfrm>
                <a:off x="677" y="1299"/>
                <a:ext cx="7" cy="23"/>
              </a:xfrm>
              <a:custGeom>
                <a:avLst/>
                <a:gdLst>
                  <a:gd name="T0" fmla="*/ 0 w 7"/>
                  <a:gd name="T1" fmla="*/ 23 h 23"/>
                  <a:gd name="T2" fmla="*/ 0 w 7"/>
                  <a:gd name="T3" fmla="*/ 23 h 23"/>
                  <a:gd name="T4" fmla="*/ 7 w 7"/>
                  <a:gd name="T5" fmla="*/ 0 h 23"/>
                  <a:gd name="T6" fmla="*/ 7 w 7"/>
                  <a:gd name="T7" fmla="*/ 0 h 23"/>
                  <a:gd name="T8" fmla="*/ 0 w 7"/>
                  <a:gd name="T9" fmla="*/ 23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23"/>
                  <a:gd name="T17" fmla="*/ 7 w 7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23">
                    <a:moveTo>
                      <a:pt x="0" y="23"/>
                    </a:moveTo>
                    <a:lnTo>
                      <a:pt x="0" y="23"/>
                    </a:lnTo>
                    <a:lnTo>
                      <a:pt x="7" y="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98" name="Rectangle 3011"/>
              <p:cNvSpPr>
                <a:spLocks noChangeArrowheads="1"/>
              </p:cNvSpPr>
              <p:nvPr/>
            </p:nvSpPr>
            <p:spPr bwMode="auto">
              <a:xfrm>
                <a:off x="677" y="1322"/>
                <a:ext cx="2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99" name="Rectangle 3012"/>
              <p:cNvSpPr>
                <a:spLocks noChangeArrowheads="1"/>
              </p:cNvSpPr>
              <p:nvPr/>
            </p:nvSpPr>
            <p:spPr bwMode="auto">
              <a:xfrm>
                <a:off x="679" y="1317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00" name="Rectangle 3013"/>
              <p:cNvSpPr>
                <a:spLocks noChangeArrowheads="1"/>
              </p:cNvSpPr>
              <p:nvPr/>
            </p:nvSpPr>
            <p:spPr bwMode="auto">
              <a:xfrm>
                <a:off x="679" y="1313"/>
                <a:ext cx="3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01" name="Rectangle 3014"/>
              <p:cNvSpPr>
                <a:spLocks noChangeArrowheads="1"/>
              </p:cNvSpPr>
              <p:nvPr/>
            </p:nvSpPr>
            <p:spPr bwMode="auto">
              <a:xfrm>
                <a:off x="682" y="1308"/>
                <a:ext cx="1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02" name="Freeform 3015"/>
              <p:cNvSpPr>
                <a:spLocks noChangeArrowheads="1"/>
              </p:cNvSpPr>
              <p:nvPr/>
            </p:nvSpPr>
            <p:spPr bwMode="auto">
              <a:xfrm>
                <a:off x="682" y="1303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03" name="Freeform 3016"/>
              <p:cNvSpPr>
                <a:spLocks noChangeArrowheads="1"/>
              </p:cNvSpPr>
              <p:nvPr/>
            </p:nvSpPr>
            <p:spPr bwMode="auto">
              <a:xfrm>
                <a:off x="684" y="1299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04" name="Freeform 3017"/>
              <p:cNvSpPr>
                <a:spLocks noChangeArrowheads="1"/>
              </p:cNvSpPr>
              <p:nvPr/>
            </p:nvSpPr>
            <p:spPr bwMode="auto">
              <a:xfrm>
                <a:off x="682" y="1308"/>
                <a:ext cx="28" cy="24"/>
              </a:xfrm>
              <a:custGeom>
                <a:avLst/>
                <a:gdLst>
                  <a:gd name="T0" fmla="*/ 26 w 28"/>
                  <a:gd name="T1" fmla="*/ 24 h 24"/>
                  <a:gd name="T2" fmla="*/ 0 w 28"/>
                  <a:gd name="T3" fmla="*/ 14 h 24"/>
                  <a:gd name="T4" fmla="*/ 2 w 28"/>
                  <a:gd name="T5" fmla="*/ 5 h 24"/>
                  <a:gd name="T6" fmla="*/ 9 w 28"/>
                  <a:gd name="T7" fmla="*/ 5 h 24"/>
                  <a:gd name="T8" fmla="*/ 14 w 28"/>
                  <a:gd name="T9" fmla="*/ 14 h 24"/>
                  <a:gd name="T10" fmla="*/ 23 w 28"/>
                  <a:gd name="T11" fmla="*/ 0 h 24"/>
                  <a:gd name="T12" fmla="*/ 28 w 28"/>
                  <a:gd name="T13" fmla="*/ 14 h 24"/>
                  <a:gd name="T14" fmla="*/ 26 w 28"/>
                  <a:gd name="T15" fmla="*/ 24 h 2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8"/>
                  <a:gd name="T25" fmla="*/ 0 h 24"/>
                  <a:gd name="T26" fmla="*/ 28 w 28"/>
                  <a:gd name="T27" fmla="*/ 24 h 2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8" h="24">
                    <a:moveTo>
                      <a:pt x="26" y="24"/>
                    </a:moveTo>
                    <a:lnTo>
                      <a:pt x="0" y="14"/>
                    </a:lnTo>
                    <a:lnTo>
                      <a:pt x="2" y="5"/>
                    </a:lnTo>
                    <a:lnTo>
                      <a:pt x="9" y="5"/>
                    </a:lnTo>
                    <a:lnTo>
                      <a:pt x="14" y="14"/>
                    </a:lnTo>
                    <a:lnTo>
                      <a:pt x="23" y="0"/>
                    </a:lnTo>
                    <a:lnTo>
                      <a:pt x="28" y="14"/>
                    </a:lnTo>
                    <a:lnTo>
                      <a:pt x="26" y="24"/>
                    </a:lnTo>
                    <a:close/>
                  </a:path>
                </a:pathLst>
              </a:custGeom>
              <a:solidFill>
                <a:srgbClr val="F78F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05" name="Freeform 3018"/>
              <p:cNvSpPr>
                <a:spLocks noChangeArrowheads="1"/>
              </p:cNvSpPr>
              <p:nvPr/>
            </p:nvSpPr>
            <p:spPr bwMode="auto">
              <a:xfrm>
                <a:off x="682" y="1317"/>
                <a:ext cx="26" cy="15"/>
              </a:xfrm>
              <a:custGeom>
                <a:avLst/>
                <a:gdLst>
                  <a:gd name="T0" fmla="*/ 26 w 26"/>
                  <a:gd name="T1" fmla="*/ 15 h 15"/>
                  <a:gd name="T2" fmla="*/ 0 w 26"/>
                  <a:gd name="T3" fmla="*/ 5 h 15"/>
                  <a:gd name="T4" fmla="*/ 0 w 26"/>
                  <a:gd name="T5" fmla="*/ 0 h 15"/>
                  <a:gd name="T6" fmla="*/ 7 w 26"/>
                  <a:gd name="T7" fmla="*/ 5 h 15"/>
                  <a:gd name="T8" fmla="*/ 11 w 26"/>
                  <a:gd name="T9" fmla="*/ 10 h 15"/>
                  <a:gd name="T10" fmla="*/ 21 w 26"/>
                  <a:gd name="T11" fmla="*/ 5 h 15"/>
                  <a:gd name="T12" fmla="*/ 26 w 26"/>
                  <a:gd name="T13" fmla="*/ 8 h 15"/>
                  <a:gd name="T14" fmla="*/ 26 w 26"/>
                  <a:gd name="T15" fmla="*/ 15 h 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"/>
                  <a:gd name="T25" fmla="*/ 0 h 15"/>
                  <a:gd name="T26" fmla="*/ 26 w 26"/>
                  <a:gd name="T27" fmla="*/ 15 h 1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" h="15">
                    <a:moveTo>
                      <a:pt x="26" y="1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7" y="5"/>
                    </a:lnTo>
                    <a:lnTo>
                      <a:pt x="11" y="10"/>
                    </a:lnTo>
                    <a:lnTo>
                      <a:pt x="21" y="5"/>
                    </a:lnTo>
                    <a:lnTo>
                      <a:pt x="26" y="8"/>
                    </a:lnTo>
                    <a:lnTo>
                      <a:pt x="26" y="15"/>
                    </a:lnTo>
                    <a:close/>
                  </a:path>
                </a:pathLst>
              </a:custGeom>
              <a:solidFill>
                <a:srgbClr val="F36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06" name="Freeform 3019"/>
              <p:cNvSpPr>
                <a:spLocks noChangeArrowheads="1"/>
              </p:cNvSpPr>
              <p:nvPr/>
            </p:nvSpPr>
            <p:spPr bwMode="auto">
              <a:xfrm>
                <a:off x="701" y="1550"/>
                <a:ext cx="14" cy="14"/>
              </a:xfrm>
              <a:custGeom>
                <a:avLst/>
                <a:gdLst>
                  <a:gd name="T0" fmla="*/ 2 w 6"/>
                  <a:gd name="T1" fmla="*/ 5 h 6"/>
                  <a:gd name="T2" fmla="*/ 2 w 6"/>
                  <a:gd name="T3" fmla="*/ 2 h 6"/>
                  <a:gd name="T4" fmla="*/ 12 w 6"/>
                  <a:gd name="T5" fmla="*/ 5 h 6"/>
                  <a:gd name="T6" fmla="*/ 9 w 6"/>
                  <a:gd name="T7" fmla="*/ 12 h 6"/>
                  <a:gd name="T8" fmla="*/ 9 w 6"/>
                  <a:gd name="T9" fmla="*/ 14 h 6"/>
                  <a:gd name="T10" fmla="*/ 9 w 6"/>
                  <a:gd name="T11" fmla="*/ 14 h 6"/>
                  <a:gd name="T12" fmla="*/ 12 w 6"/>
                  <a:gd name="T13" fmla="*/ 14 h 6"/>
                  <a:gd name="T14" fmla="*/ 12 w 6"/>
                  <a:gd name="T15" fmla="*/ 2 h 6"/>
                  <a:gd name="T16" fmla="*/ 2 w 6"/>
                  <a:gd name="T17" fmla="*/ 2 h 6"/>
                  <a:gd name="T18" fmla="*/ 0 w 6"/>
                  <a:gd name="T19" fmla="*/ 2 h 6"/>
                  <a:gd name="T20" fmla="*/ 2 w 6"/>
                  <a:gd name="T21" fmla="*/ 5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"/>
                  <a:gd name="T34" fmla="*/ 0 h 6"/>
                  <a:gd name="T35" fmla="*/ 6 w 6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" h="6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4" y="1"/>
                      <a:pt x="5" y="2"/>
                    </a:cubicBezTo>
                    <a:cubicBezTo>
                      <a:pt x="6" y="3"/>
                      <a:pt x="5" y="4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5"/>
                      <a:pt x="6" y="3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DD6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07" name="Freeform 3020"/>
              <p:cNvSpPr>
                <a:spLocks noChangeArrowheads="1"/>
              </p:cNvSpPr>
              <p:nvPr/>
            </p:nvSpPr>
            <p:spPr bwMode="auto">
              <a:xfrm>
                <a:off x="684" y="1571"/>
                <a:ext cx="33" cy="31"/>
              </a:xfrm>
              <a:custGeom>
                <a:avLst/>
                <a:gdLst>
                  <a:gd name="T0" fmla="*/ 0 w 33"/>
                  <a:gd name="T1" fmla="*/ 26 h 31"/>
                  <a:gd name="T2" fmla="*/ 0 w 33"/>
                  <a:gd name="T3" fmla="*/ 31 h 31"/>
                  <a:gd name="T4" fmla="*/ 33 w 33"/>
                  <a:gd name="T5" fmla="*/ 5 h 31"/>
                  <a:gd name="T6" fmla="*/ 31 w 33"/>
                  <a:gd name="T7" fmla="*/ 0 h 31"/>
                  <a:gd name="T8" fmla="*/ 0 w 33"/>
                  <a:gd name="T9" fmla="*/ 26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31"/>
                  <a:gd name="T17" fmla="*/ 33 w 33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31">
                    <a:moveTo>
                      <a:pt x="0" y="26"/>
                    </a:moveTo>
                    <a:lnTo>
                      <a:pt x="0" y="31"/>
                    </a:lnTo>
                    <a:lnTo>
                      <a:pt x="33" y="5"/>
                    </a:lnTo>
                    <a:lnTo>
                      <a:pt x="31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E974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08" name="Freeform 3021"/>
              <p:cNvSpPr>
                <a:spLocks noChangeArrowheads="1"/>
              </p:cNvSpPr>
              <p:nvPr/>
            </p:nvSpPr>
            <p:spPr bwMode="auto">
              <a:xfrm>
                <a:off x="684" y="1569"/>
                <a:ext cx="33" cy="28"/>
              </a:xfrm>
              <a:custGeom>
                <a:avLst/>
                <a:gdLst>
                  <a:gd name="T0" fmla="*/ 0 w 33"/>
                  <a:gd name="T1" fmla="*/ 28 h 28"/>
                  <a:gd name="T2" fmla="*/ 0 w 33"/>
                  <a:gd name="T3" fmla="*/ 26 h 28"/>
                  <a:gd name="T4" fmla="*/ 33 w 33"/>
                  <a:gd name="T5" fmla="*/ 0 h 28"/>
                  <a:gd name="T6" fmla="*/ 31 w 33"/>
                  <a:gd name="T7" fmla="*/ 2 h 28"/>
                  <a:gd name="T8" fmla="*/ 0 w 33"/>
                  <a:gd name="T9" fmla="*/ 28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28"/>
                  <a:gd name="T17" fmla="*/ 33 w 33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28">
                    <a:moveTo>
                      <a:pt x="0" y="28"/>
                    </a:moveTo>
                    <a:lnTo>
                      <a:pt x="0" y="26"/>
                    </a:lnTo>
                    <a:lnTo>
                      <a:pt x="33" y="0"/>
                    </a:lnTo>
                    <a:lnTo>
                      <a:pt x="31" y="2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D45F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09" name="Freeform 3022"/>
              <p:cNvSpPr>
                <a:spLocks noChangeArrowheads="1"/>
              </p:cNvSpPr>
              <p:nvPr/>
            </p:nvSpPr>
            <p:spPr bwMode="auto">
              <a:xfrm>
                <a:off x="665" y="1545"/>
                <a:ext cx="52" cy="50"/>
              </a:xfrm>
              <a:custGeom>
                <a:avLst/>
                <a:gdLst>
                  <a:gd name="T0" fmla="*/ 19 w 52"/>
                  <a:gd name="T1" fmla="*/ 50 h 50"/>
                  <a:gd name="T2" fmla="*/ 0 w 52"/>
                  <a:gd name="T3" fmla="*/ 26 h 50"/>
                  <a:gd name="T4" fmla="*/ 33 w 52"/>
                  <a:gd name="T5" fmla="*/ 0 h 50"/>
                  <a:gd name="T6" fmla="*/ 52 w 52"/>
                  <a:gd name="T7" fmla="*/ 24 h 50"/>
                  <a:gd name="T8" fmla="*/ 19 w 52"/>
                  <a:gd name="T9" fmla="*/ 5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50"/>
                  <a:gd name="T17" fmla="*/ 52 w 52"/>
                  <a:gd name="T18" fmla="*/ 50 h 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50">
                    <a:moveTo>
                      <a:pt x="19" y="50"/>
                    </a:moveTo>
                    <a:lnTo>
                      <a:pt x="0" y="26"/>
                    </a:lnTo>
                    <a:lnTo>
                      <a:pt x="33" y="0"/>
                    </a:lnTo>
                    <a:lnTo>
                      <a:pt x="52" y="24"/>
                    </a:lnTo>
                    <a:lnTo>
                      <a:pt x="19" y="50"/>
                    </a:lnTo>
                    <a:close/>
                  </a:path>
                </a:pathLst>
              </a:custGeom>
              <a:solidFill>
                <a:srgbClr val="DD6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10" name="Freeform 3023"/>
              <p:cNvSpPr>
                <a:spLocks noChangeArrowheads="1"/>
              </p:cNvSpPr>
              <p:nvPr/>
            </p:nvSpPr>
            <p:spPr bwMode="auto">
              <a:xfrm>
                <a:off x="665" y="1552"/>
                <a:ext cx="52" cy="50"/>
              </a:xfrm>
              <a:custGeom>
                <a:avLst/>
                <a:gdLst>
                  <a:gd name="T0" fmla="*/ 19 w 52"/>
                  <a:gd name="T1" fmla="*/ 50 h 50"/>
                  <a:gd name="T2" fmla="*/ 0 w 52"/>
                  <a:gd name="T3" fmla="*/ 26 h 50"/>
                  <a:gd name="T4" fmla="*/ 33 w 52"/>
                  <a:gd name="T5" fmla="*/ 0 h 50"/>
                  <a:gd name="T6" fmla="*/ 52 w 52"/>
                  <a:gd name="T7" fmla="*/ 24 h 50"/>
                  <a:gd name="T8" fmla="*/ 19 w 52"/>
                  <a:gd name="T9" fmla="*/ 5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50"/>
                  <a:gd name="T17" fmla="*/ 52 w 52"/>
                  <a:gd name="T18" fmla="*/ 50 h 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50">
                    <a:moveTo>
                      <a:pt x="19" y="50"/>
                    </a:moveTo>
                    <a:lnTo>
                      <a:pt x="0" y="26"/>
                    </a:lnTo>
                    <a:lnTo>
                      <a:pt x="33" y="0"/>
                    </a:lnTo>
                    <a:lnTo>
                      <a:pt x="52" y="24"/>
                    </a:lnTo>
                    <a:lnTo>
                      <a:pt x="19" y="50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11" name="Freeform 3024"/>
              <p:cNvSpPr>
                <a:spLocks noChangeArrowheads="1"/>
              </p:cNvSpPr>
              <p:nvPr/>
            </p:nvSpPr>
            <p:spPr bwMode="auto">
              <a:xfrm>
                <a:off x="665" y="1550"/>
                <a:ext cx="33" cy="28"/>
              </a:xfrm>
              <a:custGeom>
                <a:avLst/>
                <a:gdLst>
                  <a:gd name="T0" fmla="*/ 2 w 33"/>
                  <a:gd name="T1" fmla="*/ 26 h 28"/>
                  <a:gd name="T2" fmla="*/ 0 w 33"/>
                  <a:gd name="T3" fmla="*/ 28 h 28"/>
                  <a:gd name="T4" fmla="*/ 33 w 33"/>
                  <a:gd name="T5" fmla="*/ 2 h 28"/>
                  <a:gd name="T6" fmla="*/ 33 w 33"/>
                  <a:gd name="T7" fmla="*/ 0 h 28"/>
                  <a:gd name="T8" fmla="*/ 2 w 33"/>
                  <a:gd name="T9" fmla="*/ 26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28"/>
                  <a:gd name="T17" fmla="*/ 33 w 33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28">
                    <a:moveTo>
                      <a:pt x="2" y="26"/>
                    </a:moveTo>
                    <a:lnTo>
                      <a:pt x="0" y="28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FA8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12" name="Freeform 3025"/>
              <p:cNvSpPr>
                <a:spLocks noChangeArrowheads="1"/>
              </p:cNvSpPr>
              <p:nvPr/>
            </p:nvSpPr>
            <p:spPr bwMode="auto">
              <a:xfrm>
                <a:off x="665" y="1545"/>
                <a:ext cx="33" cy="31"/>
              </a:xfrm>
              <a:custGeom>
                <a:avLst/>
                <a:gdLst>
                  <a:gd name="T0" fmla="*/ 2 w 33"/>
                  <a:gd name="T1" fmla="*/ 31 h 31"/>
                  <a:gd name="T2" fmla="*/ 0 w 33"/>
                  <a:gd name="T3" fmla="*/ 26 h 31"/>
                  <a:gd name="T4" fmla="*/ 33 w 33"/>
                  <a:gd name="T5" fmla="*/ 0 h 31"/>
                  <a:gd name="T6" fmla="*/ 33 w 33"/>
                  <a:gd name="T7" fmla="*/ 5 h 31"/>
                  <a:gd name="T8" fmla="*/ 2 w 33"/>
                  <a:gd name="T9" fmla="*/ 31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31"/>
                  <a:gd name="T17" fmla="*/ 33 w 33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31">
                    <a:moveTo>
                      <a:pt x="2" y="31"/>
                    </a:moveTo>
                    <a:lnTo>
                      <a:pt x="0" y="26"/>
                    </a:lnTo>
                    <a:lnTo>
                      <a:pt x="33" y="0"/>
                    </a:lnTo>
                    <a:lnTo>
                      <a:pt x="33" y="5"/>
                    </a:lnTo>
                    <a:lnTo>
                      <a:pt x="2" y="31"/>
                    </a:lnTo>
                    <a:close/>
                  </a:path>
                </a:pathLst>
              </a:custGeom>
              <a:solidFill>
                <a:srgbClr val="E974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13" name="Freeform 3026"/>
              <p:cNvSpPr>
                <a:spLocks noChangeArrowheads="1"/>
              </p:cNvSpPr>
              <p:nvPr/>
            </p:nvSpPr>
            <p:spPr bwMode="auto">
              <a:xfrm>
                <a:off x="701" y="1554"/>
                <a:ext cx="14" cy="15"/>
              </a:xfrm>
              <a:custGeom>
                <a:avLst/>
                <a:gdLst>
                  <a:gd name="T0" fmla="*/ 2 w 6"/>
                  <a:gd name="T1" fmla="*/ 5 h 6"/>
                  <a:gd name="T2" fmla="*/ 2 w 6"/>
                  <a:gd name="T3" fmla="*/ 3 h 6"/>
                  <a:gd name="T4" fmla="*/ 12 w 6"/>
                  <a:gd name="T5" fmla="*/ 5 h 6"/>
                  <a:gd name="T6" fmla="*/ 9 w 6"/>
                  <a:gd name="T7" fmla="*/ 13 h 6"/>
                  <a:gd name="T8" fmla="*/ 9 w 6"/>
                  <a:gd name="T9" fmla="*/ 13 h 6"/>
                  <a:gd name="T10" fmla="*/ 9 w 6"/>
                  <a:gd name="T11" fmla="*/ 15 h 6"/>
                  <a:gd name="T12" fmla="*/ 12 w 6"/>
                  <a:gd name="T13" fmla="*/ 15 h 6"/>
                  <a:gd name="T14" fmla="*/ 12 w 6"/>
                  <a:gd name="T15" fmla="*/ 3 h 6"/>
                  <a:gd name="T16" fmla="*/ 2 w 6"/>
                  <a:gd name="T17" fmla="*/ 3 h 6"/>
                  <a:gd name="T18" fmla="*/ 0 w 6"/>
                  <a:gd name="T19" fmla="*/ 3 h 6"/>
                  <a:gd name="T20" fmla="*/ 2 w 6"/>
                  <a:gd name="T21" fmla="*/ 5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"/>
                  <a:gd name="T34" fmla="*/ 0 h 6"/>
                  <a:gd name="T35" fmla="*/ 6 w 6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" h="6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4" y="0"/>
                      <a:pt x="5" y="2"/>
                    </a:cubicBezTo>
                    <a:cubicBezTo>
                      <a:pt x="6" y="3"/>
                      <a:pt x="5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4"/>
                      <a:pt x="6" y="2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17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14" name="Freeform 3027"/>
              <p:cNvSpPr>
                <a:spLocks noChangeArrowheads="1"/>
              </p:cNvSpPr>
              <p:nvPr/>
            </p:nvSpPr>
            <p:spPr bwMode="auto">
              <a:xfrm>
                <a:off x="840" y="915"/>
                <a:ext cx="38" cy="35"/>
              </a:xfrm>
              <a:custGeom>
                <a:avLst/>
                <a:gdLst>
                  <a:gd name="T0" fmla="*/ 26 w 38"/>
                  <a:gd name="T1" fmla="*/ 35 h 35"/>
                  <a:gd name="T2" fmla="*/ 0 w 38"/>
                  <a:gd name="T3" fmla="*/ 14 h 35"/>
                  <a:gd name="T4" fmla="*/ 10 w 38"/>
                  <a:gd name="T5" fmla="*/ 0 h 35"/>
                  <a:gd name="T6" fmla="*/ 38 w 38"/>
                  <a:gd name="T7" fmla="*/ 19 h 35"/>
                  <a:gd name="T8" fmla="*/ 26 w 38"/>
                  <a:gd name="T9" fmla="*/ 35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5"/>
                  <a:gd name="T17" fmla="*/ 38 w 38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5">
                    <a:moveTo>
                      <a:pt x="26" y="35"/>
                    </a:moveTo>
                    <a:lnTo>
                      <a:pt x="0" y="14"/>
                    </a:lnTo>
                    <a:lnTo>
                      <a:pt x="10" y="0"/>
                    </a:lnTo>
                    <a:lnTo>
                      <a:pt x="38" y="19"/>
                    </a:lnTo>
                    <a:lnTo>
                      <a:pt x="26" y="35"/>
                    </a:lnTo>
                    <a:close/>
                  </a:path>
                </a:pathLst>
              </a:custGeom>
              <a:solidFill>
                <a:srgbClr val="FFE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15" name="Freeform 3028"/>
              <p:cNvSpPr>
                <a:spLocks noChangeArrowheads="1"/>
              </p:cNvSpPr>
              <p:nvPr/>
            </p:nvSpPr>
            <p:spPr bwMode="auto">
              <a:xfrm>
                <a:off x="869" y="938"/>
                <a:ext cx="11" cy="12"/>
              </a:xfrm>
              <a:custGeom>
                <a:avLst/>
                <a:gdLst>
                  <a:gd name="T0" fmla="*/ 7 w 11"/>
                  <a:gd name="T1" fmla="*/ 12 h 12"/>
                  <a:gd name="T2" fmla="*/ 0 w 11"/>
                  <a:gd name="T3" fmla="*/ 7 h 12"/>
                  <a:gd name="T4" fmla="*/ 4 w 11"/>
                  <a:gd name="T5" fmla="*/ 0 h 12"/>
                  <a:gd name="T6" fmla="*/ 11 w 11"/>
                  <a:gd name="T7" fmla="*/ 5 h 12"/>
                  <a:gd name="T8" fmla="*/ 7 w 11"/>
                  <a:gd name="T9" fmla="*/ 12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12"/>
                  <a:gd name="T17" fmla="*/ 11 w 11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12">
                    <a:moveTo>
                      <a:pt x="7" y="12"/>
                    </a:moveTo>
                    <a:lnTo>
                      <a:pt x="0" y="7"/>
                    </a:lnTo>
                    <a:lnTo>
                      <a:pt x="4" y="0"/>
                    </a:lnTo>
                    <a:lnTo>
                      <a:pt x="11" y="5"/>
                    </a:lnTo>
                    <a:lnTo>
                      <a:pt x="7" y="12"/>
                    </a:lnTo>
                    <a:close/>
                  </a:path>
                </a:pathLst>
              </a:custGeom>
              <a:solidFill>
                <a:srgbClr val="FFAD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16" name="Freeform 3029"/>
              <p:cNvSpPr>
                <a:spLocks noChangeArrowheads="1"/>
              </p:cNvSpPr>
              <p:nvPr/>
            </p:nvSpPr>
            <p:spPr bwMode="auto">
              <a:xfrm>
                <a:off x="835" y="915"/>
                <a:ext cx="12" cy="11"/>
              </a:xfrm>
              <a:custGeom>
                <a:avLst/>
                <a:gdLst>
                  <a:gd name="T0" fmla="*/ 0 w 12"/>
                  <a:gd name="T1" fmla="*/ 7 h 11"/>
                  <a:gd name="T2" fmla="*/ 8 w 12"/>
                  <a:gd name="T3" fmla="*/ 11 h 11"/>
                  <a:gd name="T4" fmla="*/ 12 w 12"/>
                  <a:gd name="T5" fmla="*/ 4 h 11"/>
                  <a:gd name="T6" fmla="*/ 8 w 12"/>
                  <a:gd name="T7" fmla="*/ 0 h 11"/>
                  <a:gd name="T8" fmla="*/ 0 w 12"/>
                  <a:gd name="T9" fmla="*/ 7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1"/>
                  <a:gd name="T17" fmla="*/ 12 w 12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1">
                    <a:moveTo>
                      <a:pt x="0" y="7"/>
                    </a:moveTo>
                    <a:lnTo>
                      <a:pt x="8" y="11"/>
                    </a:lnTo>
                    <a:lnTo>
                      <a:pt x="12" y="4"/>
                    </a:lnTo>
                    <a:lnTo>
                      <a:pt x="8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17" name="Freeform 3030"/>
              <p:cNvSpPr>
                <a:spLocks noEditPoints="1" noChangeArrowheads="1"/>
              </p:cNvSpPr>
              <p:nvPr/>
            </p:nvSpPr>
            <p:spPr bwMode="auto">
              <a:xfrm>
                <a:off x="835" y="912"/>
                <a:ext cx="45" cy="38"/>
              </a:xfrm>
              <a:custGeom>
                <a:avLst/>
                <a:gdLst>
                  <a:gd name="T0" fmla="*/ 45 w 19"/>
                  <a:gd name="T1" fmla="*/ 28 h 16"/>
                  <a:gd name="T2" fmla="*/ 45 w 19"/>
                  <a:gd name="T3" fmla="*/ 26 h 16"/>
                  <a:gd name="T4" fmla="*/ 43 w 19"/>
                  <a:gd name="T5" fmla="*/ 21 h 16"/>
                  <a:gd name="T6" fmla="*/ 43 w 19"/>
                  <a:gd name="T7" fmla="*/ 21 h 16"/>
                  <a:gd name="T8" fmla="*/ 17 w 19"/>
                  <a:gd name="T9" fmla="*/ 2 h 16"/>
                  <a:gd name="T10" fmla="*/ 14 w 19"/>
                  <a:gd name="T11" fmla="*/ 2 h 16"/>
                  <a:gd name="T12" fmla="*/ 12 w 19"/>
                  <a:gd name="T13" fmla="*/ 0 h 16"/>
                  <a:gd name="T14" fmla="*/ 9 w 19"/>
                  <a:gd name="T15" fmla="*/ 0 h 16"/>
                  <a:gd name="T16" fmla="*/ 2 w 19"/>
                  <a:gd name="T17" fmla="*/ 5 h 16"/>
                  <a:gd name="T18" fmla="*/ 0 w 19"/>
                  <a:gd name="T19" fmla="*/ 12 h 16"/>
                  <a:gd name="T20" fmla="*/ 2 w 19"/>
                  <a:gd name="T21" fmla="*/ 14 h 16"/>
                  <a:gd name="T22" fmla="*/ 2 w 19"/>
                  <a:gd name="T23" fmla="*/ 17 h 16"/>
                  <a:gd name="T24" fmla="*/ 5 w 19"/>
                  <a:gd name="T25" fmla="*/ 19 h 16"/>
                  <a:gd name="T26" fmla="*/ 28 w 19"/>
                  <a:gd name="T27" fmla="*/ 38 h 16"/>
                  <a:gd name="T28" fmla="*/ 31 w 19"/>
                  <a:gd name="T29" fmla="*/ 38 h 16"/>
                  <a:gd name="T30" fmla="*/ 33 w 19"/>
                  <a:gd name="T31" fmla="*/ 38 h 16"/>
                  <a:gd name="T32" fmla="*/ 38 w 19"/>
                  <a:gd name="T33" fmla="*/ 38 h 16"/>
                  <a:gd name="T34" fmla="*/ 43 w 19"/>
                  <a:gd name="T35" fmla="*/ 36 h 16"/>
                  <a:gd name="T36" fmla="*/ 45 w 19"/>
                  <a:gd name="T37" fmla="*/ 28 h 16"/>
                  <a:gd name="T38" fmla="*/ 40 w 19"/>
                  <a:gd name="T39" fmla="*/ 33 h 16"/>
                  <a:gd name="T40" fmla="*/ 43 w 19"/>
                  <a:gd name="T41" fmla="*/ 33 h 16"/>
                  <a:gd name="T42" fmla="*/ 43 w 19"/>
                  <a:gd name="T43" fmla="*/ 33 h 16"/>
                  <a:gd name="T44" fmla="*/ 40 w 19"/>
                  <a:gd name="T45" fmla="*/ 33 h 16"/>
                  <a:gd name="T46" fmla="*/ 40 w 19"/>
                  <a:gd name="T47" fmla="*/ 31 h 16"/>
                  <a:gd name="T48" fmla="*/ 40 w 19"/>
                  <a:gd name="T49" fmla="*/ 28 h 16"/>
                  <a:gd name="T50" fmla="*/ 40 w 19"/>
                  <a:gd name="T51" fmla="*/ 28 h 16"/>
                  <a:gd name="T52" fmla="*/ 40 w 19"/>
                  <a:gd name="T53" fmla="*/ 31 h 16"/>
                  <a:gd name="T54" fmla="*/ 38 w 19"/>
                  <a:gd name="T55" fmla="*/ 33 h 16"/>
                  <a:gd name="T56" fmla="*/ 38 w 19"/>
                  <a:gd name="T57" fmla="*/ 33 h 16"/>
                  <a:gd name="T58" fmla="*/ 38 w 19"/>
                  <a:gd name="T59" fmla="*/ 33 h 16"/>
                  <a:gd name="T60" fmla="*/ 38 w 19"/>
                  <a:gd name="T61" fmla="*/ 33 h 16"/>
                  <a:gd name="T62" fmla="*/ 38 w 19"/>
                  <a:gd name="T63" fmla="*/ 31 h 16"/>
                  <a:gd name="T64" fmla="*/ 38 w 19"/>
                  <a:gd name="T65" fmla="*/ 31 h 16"/>
                  <a:gd name="T66" fmla="*/ 36 w 19"/>
                  <a:gd name="T67" fmla="*/ 31 h 16"/>
                  <a:gd name="T68" fmla="*/ 38 w 19"/>
                  <a:gd name="T69" fmla="*/ 28 h 16"/>
                  <a:gd name="T70" fmla="*/ 38 w 19"/>
                  <a:gd name="T71" fmla="*/ 31 h 16"/>
                  <a:gd name="T72" fmla="*/ 40 w 19"/>
                  <a:gd name="T73" fmla="*/ 21 h 16"/>
                  <a:gd name="T74" fmla="*/ 31 w 19"/>
                  <a:gd name="T75" fmla="*/ 36 h 16"/>
                  <a:gd name="T76" fmla="*/ 5 w 19"/>
                  <a:gd name="T77" fmla="*/ 17 h 16"/>
                  <a:gd name="T78" fmla="*/ 17 w 19"/>
                  <a:gd name="T79" fmla="*/ 5 h 16"/>
                  <a:gd name="T80" fmla="*/ 40 w 19"/>
                  <a:gd name="T81" fmla="*/ 21 h 16"/>
                  <a:gd name="T82" fmla="*/ 5 w 19"/>
                  <a:gd name="T83" fmla="*/ 5 h 16"/>
                  <a:gd name="T84" fmla="*/ 9 w 19"/>
                  <a:gd name="T85" fmla="*/ 5 h 16"/>
                  <a:gd name="T86" fmla="*/ 9 w 19"/>
                  <a:gd name="T87" fmla="*/ 10 h 16"/>
                  <a:gd name="T88" fmla="*/ 5 w 19"/>
                  <a:gd name="T89" fmla="*/ 10 h 16"/>
                  <a:gd name="T90" fmla="*/ 5 w 19"/>
                  <a:gd name="T91" fmla="*/ 5 h 1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9"/>
                  <a:gd name="T139" fmla="*/ 0 h 16"/>
                  <a:gd name="T140" fmla="*/ 19 w 19"/>
                  <a:gd name="T141" fmla="*/ 16 h 1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9" h="16">
                    <a:moveTo>
                      <a:pt x="19" y="12"/>
                    </a:move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6"/>
                      <a:pt x="18" y="16"/>
                      <a:pt x="18" y="15"/>
                    </a:cubicBezTo>
                    <a:cubicBezTo>
                      <a:pt x="19" y="14"/>
                      <a:pt x="19" y="13"/>
                      <a:pt x="19" y="12"/>
                    </a:cubicBezTo>
                    <a:close/>
                    <a:moveTo>
                      <a:pt x="17" y="14"/>
                    </a:move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7" y="13"/>
                    </a:move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3"/>
                      <a:pt x="17" y="13"/>
                      <a:pt x="17" y="13"/>
                    </a:cubicBezTo>
                    <a:close/>
                    <a:moveTo>
                      <a:pt x="16" y="14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lose/>
                    <a:moveTo>
                      <a:pt x="16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2"/>
                      <a:pt x="16" y="12"/>
                      <a:pt x="16" y="12"/>
                    </a:cubicBezTo>
                    <a:lnTo>
                      <a:pt x="16" y="13"/>
                    </a:lnTo>
                    <a:close/>
                    <a:moveTo>
                      <a:pt x="17" y="9"/>
                    </a:moveTo>
                    <a:cubicBezTo>
                      <a:pt x="13" y="15"/>
                      <a:pt x="13" y="15"/>
                      <a:pt x="13" y="15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17" y="9"/>
                    </a:lnTo>
                    <a:close/>
                    <a:moveTo>
                      <a:pt x="2" y="2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5"/>
                      <a:pt x="3" y="5"/>
                      <a:pt x="2" y="4"/>
                    </a:cubicBezTo>
                    <a:cubicBezTo>
                      <a:pt x="1" y="4"/>
                      <a:pt x="1" y="3"/>
                      <a:pt x="2" y="2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18" name="Freeform 3031"/>
              <p:cNvSpPr>
                <a:spLocks noChangeArrowheads="1"/>
              </p:cNvSpPr>
              <p:nvPr/>
            </p:nvSpPr>
            <p:spPr bwMode="auto">
              <a:xfrm>
                <a:off x="840" y="917"/>
                <a:ext cx="5" cy="5"/>
              </a:xfrm>
              <a:custGeom>
                <a:avLst/>
                <a:gdLst>
                  <a:gd name="T0" fmla="*/ 3 w 5"/>
                  <a:gd name="T1" fmla="*/ 5 h 5"/>
                  <a:gd name="T2" fmla="*/ 3 w 5"/>
                  <a:gd name="T3" fmla="*/ 5 h 5"/>
                  <a:gd name="T4" fmla="*/ 3 w 5"/>
                  <a:gd name="T5" fmla="*/ 5 h 5"/>
                  <a:gd name="T6" fmla="*/ 5 w 5"/>
                  <a:gd name="T7" fmla="*/ 5 h 5"/>
                  <a:gd name="T8" fmla="*/ 3 w 5"/>
                  <a:gd name="T9" fmla="*/ 2 h 5"/>
                  <a:gd name="T10" fmla="*/ 5 w 5"/>
                  <a:gd name="T11" fmla="*/ 2 h 5"/>
                  <a:gd name="T12" fmla="*/ 3 w 5"/>
                  <a:gd name="T13" fmla="*/ 0 h 5"/>
                  <a:gd name="T14" fmla="*/ 3 w 5"/>
                  <a:gd name="T15" fmla="*/ 2 h 5"/>
                  <a:gd name="T16" fmla="*/ 0 w 5"/>
                  <a:gd name="T17" fmla="*/ 0 h 5"/>
                  <a:gd name="T18" fmla="*/ 0 w 5"/>
                  <a:gd name="T19" fmla="*/ 2 h 5"/>
                  <a:gd name="T20" fmla="*/ 3 w 5"/>
                  <a:gd name="T21" fmla="*/ 2 h 5"/>
                  <a:gd name="T22" fmla="*/ 0 w 5"/>
                  <a:gd name="T23" fmla="*/ 5 h 5"/>
                  <a:gd name="T24" fmla="*/ 3 w 5"/>
                  <a:gd name="T25" fmla="*/ 5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"/>
                  <a:gd name="T40" fmla="*/ 0 h 5"/>
                  <a:gd name="T41" fmla="*/ 5 w 5"/>
                  <a:gd name="T42" fmla="*/ 5 h 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" h="5">
                    <a:moveTo>
                      <a:pt x="3" y="5"/>
                    </a:moveTo>
                    <a:lnTo>
                      <a:pt x="3" y="5"/>
                    </a:lnTo>
                    <a:lnTo>
                      <a:pt x="5" y="5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0" y="5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19" name="Freeform 3032"/>
              <p:cNvSpPr>
                <a:spLocks noEditPoints="1" noChangeArrowheads="1"/>
              </p:cNvSpPr>
              <p:nvPr/>
            </p:nvSpPr>
            <p:spPr bwMode="auto">
              <a:xfrm>
                <a:off x="847" y="922"/>
                <a:ext cx="10" cy="9"/>
              </a:xfrm>
              <a:custGeom>
                <a:avLst/>
                <a:gdLst>
                  <a:gd name="T0" fmla="*/ 7 w 4"/>
                  <a:gd name="T1" fmla="*/ 5 h 4"/>
                  <a:gd name="T2" fmla="*/ 7 w 4"/>
                  <a:gd name="T3" fmla="*/ 5 h 4"/>
                  <a:gd name="T4" fmla="*/ 5 w 4"/>
                  <a:gd name="T5" fmla="*/ 7 h 4"/>
                  <a:gd name="T6" fmla="*/ 3 w 4"/>
                  <a:gd name="T7" fmla="*/ 7 h 4"/>
                  <a:gd name="T8" fmla="*/ 0 w 4"/>
                  <a:gd name="T9" fmla="*/ 9 h 4"/>
                  <a:gd name="T10" fmla="*/ 0 w 4"/>
                  <a:gd name="T11" fmla="*/ 7 h 4"/>
                  <a:gd name="T12" fmla="*/ 5 w 4"/>
                  <a:gd name="T13" fmla="*/ 0 h 4"/>
                  <a:gd name="T14" fmla="*/ 7 w 4"/>
                  <a:gd name="T15" fmla="*/ 2 h 4"/>
                  <a:gd name="T16" fmla="*/ 7 w 4"/>
                  <a:gd name="T17" fmla="*/ 5 h 4"/>
                  <a:gd name="T18" fmla="*/ 7 w 4"/>
                  <a:gd name="T19" fmla="*/ 2 h 4"/>
                  <a:gd name="T20" fmla="*/ 5 w 4"/>
                  <a:gd name="T21" fmla="*/ 5 h 4"/>
                  <a:gd name="T22" fmla="*/ 5 w 4"/>
                  <a:gd name="T23" fmla="*/ 5 h 4"/>
                  <a:gd name="T24" fmla="*/ 5 w 4"/>
                  <a:gd name="T25" fmla="*/ 5 h 4"/>
                  <a:gd name="T26" fmla="*/ 7 w 4"/>
                  <a:gd name="T27" fmla="*/ 5 h 4"/>
                  <a:gd name="T28" fmla="*/ 7 w 4"/>
                  <a:gd name="T29" fmla="*/ 2 h 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"/>
                  <a:gd name="T46" fmla="*/ 0 h 4"/>
                  <a:gd name="T47" fmla="*/ 4 w 4"/>
                  <a:gd name="T48" fmla="*/ 4 h 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" h="4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3" y="2"/>
                    </a:cubicBezTo>
                    <a:close/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sp>
          <p:nvSpPr>
            <p:cNvPr id="14376" name="Freeform 3034"/>
            <p:cNvSpPr>
              <a:spLocks noChangeArrowheads="1"/>
            </p:cNvSpPr>
            <p:nvPr/>
          </p:nvSpPr>
          <p:spPr bwMode="auto">
            <a:xfrm>
              <a:off x="1945" y="2547"/>
              <a:ext cx="7" cy="12"/>
            </a:xfrm>
            <a:custGeom>
              <a:avLst/>
              <a:gdLst>
                <a:gd name="T0" fmla="*/ 5 w 7"/>
                <a:gd name="T1" fmla="*/ 0 h 12"/>
                <a:gd name="T2" fmla="*/ 7 w 7"/>
                <a:gd name="T3" fmla="*/ 2 h 12"/>
                <a:gd name="T4" fmla="*/ 2 w 7"/>
                <a:gd name="T5" fmla="*/ 10 h 12"/>
                <a:gd name="T6" fmla="*/ 2 w 7"/>
                <a:gd name="T7" fmla="*/ 10 h 12"/>
                <a:gd name="T8" fmla="*/ 2 w 7"/>
                <a:gd name="T9" fmla="*/ 12 h 12"/>
                <a:gd name="T10" fmla="*/ 0 w 7"/>
                <a:gd name="T11" fmla="*/ 10 h 12"/>
                <a:gd name="T12" fmla="*/ 5 w 7"/>
                <a:gd name="T13" fmla="*/ 0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12"/>
                <a:gd name="T23" fmla="*/ 7 w 7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12">
                  <a:moveTo>
                    <a:pt x="5" y="0"/>
                  </a:moveTo>
                  <a:lnTo>
                    <a:pt x="7" y="2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77" name="Freeform 3035"/>
            <p:cNvSpPr>
              <a:spLocks noEditPoints="1" noChangeArrowheads="1"/>
            </p:cNvSpPr>
            <p:nvPr/>
          </p:nvSpPr>
          <p:spPr bwMode="auto">
            <a:xfrm>
              <a:off x="1947" y="2552"/>
              <a:ext cx="10" cy="9"/>
            </a:xfrm>
            <a:custGeom>
              <a:avLst/>
              <a:gdLst>
                <a:gd name="T0" fmla="*/ 5 w 10"/>
                <a:gd name="T1" fmla="*/ 9 h 9"/>
                <a:gd name="T2" fmla="*/ 5 w 10"/>
                <a:gd name="T3" fmla="*/ 9 h 9"/>
                <a:gd name="T4" fmla="*/ 5 w 10"/>
                <a:gd name="T5" fmla="*/ 7 h 9"/>
                <a:gd name="T6" fmla="*/ 3 w 10"/>
                <a:gd name="T7" fmla="*/ 7 h 9"/>
                <a:gd name="T8" fmla="*/ 3 w 10"/>
                <a:gd name="T9" fmla="*/ 7 h 9"/>
                <a:gd name="T10" fmla="*/ 0 w 10"/>
                <a:gd name="T11" fmla="*/ 7 h 9"/>
                <a:gd name="T12" fmla="*/ 7 w 10"/>
                <a:gd name="T13" fmla="*/ 0 h 9"/>
                <a:gd name="T14" fmla="*/ 10 w 10"/>
                <a:gd name="T15" fmla="*/ 0 h 9"/>
                <a:gd name="T16" fmla="*/ 5 w 10"/>
                <a:gd name="T17" fmla="*/ 9 h 9"/>
                <a:gd name="T18" fmla="*/ 5 w 10"/>
                <a:gd name="T19" fmla="*/ 5 h 9"/>
                <a:gd name="T20" fmla="*/ 5 w 10"/>
                <a:gd name="T21" fmla="*/ 7 h 9"/>
                <a:gd name="T22" fmla="*/ 7 w 10"/>
                <a:gd name="T23" fmla="*/ 2 h 9"/>
                <a:gd name="T24" fmla="*/ 5 w 10"/>
                <a:gd name="T25" fmla="*/ 5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"/>
                <a:gd name="T40" fmla="*/ 0 h 9"/>
                <a:gd name="T41" fmla="*/ 10 w 10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" h="9">
                  <a:moveTo>
                    <a:pt x="5" y="9"/>
                  </a:moveTo>
                  <a:lnTo>
                    <a:pt x="5" y="9"/>
                  </a:lnTo>
                  <a:lnTo>
                    <a:pt x="5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7" y="0"/>
                  </a:lnTo>
                  <a:lnTo>
                    <a:pt x="10" y="0"/>
                  </a:lnTo>
                  <a:lnTo>
                    <a:pt x="5" y="9"/>
                  </a:lnTo>
                  <a:close/>
                  <a:moveTo>
                    <a:pt x="5" y="5"/>
                  </a:moveTo>
                  <a:lnTo>
                    <a:pt x="5" y="7"/>
                  </a:lnTo>
                  <a:lnTo>
                    <a:pt x="7" y="2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78" name="Freeform 3036"/>
            <p:cNvSpPr>
              <a:spLocks noChangeArrowheads="1"/>
            </p:cNvSpPr>
            <p:nvPr/>
          </p:nvSpPr>
          <p:spPr bwMode="auto">
            <a:xfrm>
              <a:off x="1954" y="2554"/>
              <a:ext cx="10" cy="10"/>
            </a:xfrm>
            <a:custGeom>
              <a:avLst/>
              <a:gdLst>
                <a:gd name="T0" fmla="*/ 3 w 10"/>
                <a:gd name="T1" fmla="*/ 7 h 10"/>
                <a:gd name="T2" fmla="*/ 5 w 10"/>
                <a:gd name="T3" fmla="*/ 0 h 10"/>
                <a:gd name="T4" fmla="*/ 5 w 10"/>
                <a:gd name="T5" fmla="*/ 0 h 10"/>
                <a:gd name="T6" fmla="*/ 3 w 10"/>
                <a:gd name="T7" fmla="*/ 5 h 10"/>
                <a:gd name="T8" fmla="*/ 8 w 10"/>
                <a:gd name="T9" fmla="*/ 3 h 10"/>
                <a:gd name="T10" fmla="*/ 10 w 10"/>
                <a:gd name="T11" fmla="*/ 3 h 10"/>
                <a:gd name="T12" fmla="*/ 3 w 10"/>
                <a:gd name="T13" fmla="*/ 7 h 10"/>
                <a:gd name="T14" fmla="*/ 0 w 10"/>
                <a:gd name="T15" fmla="*/ 10 h 10"/>
                <a:gd name="T16" fmla="*/ 0 w 10"/>
                <a:gd name="T17" fmla="*/ 10 h 10"/>
                <a:gd name="T18" fmla="*/ 3 w 10"/>
                <a:gd name="T19" fmla="*/ 7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"/>
                <a:gd name="T31" fmla="*/ 0 h 10"/>
                <a:gd name="T32" fmla="*/ 10 w 10"/>
                <a:gd name="T33" fmla="*/ 10 h 1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" h="10">
                  <a:moveTo>
                    <a:pt x="3" y="7"/>
                  </a:moveTo>
                  <a:lnTo>
                    <a:pt x="5" y="0"/>
                  </a:lnTo>
                  <a:lnTo>
                    <a:pt x="3" y="5"/>
                  </a:lnTo>
                  <a:lnTo>
                    <a:pt x="8" y="3"/>
                  </a:lnTo>
                  <a:lnTo>
                    <a:pt x="10" y="3"/>
                  </a:lnTo>
                  <a:lnTo>
                    <a:pt x="3" y="7"/>
                  </a:lnTo>
                  <a:lnTo>
                    <a:pt x="0" y="1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79" name="Freeform 3037"/>
            <p:cNvSpPr>
              <a:spLocks noChangeArrowheads="1"/>
            </p:cNvSpPr>
            <p:nvPr/>
          </p:nvSpPr>
          <p:spPr bwMode="auto">
            <a:xfrm>
              <a:off x="1640" y="3220"/>
              <a:ext cx="35" cy="29"/>
            </a:xfrm>
            <a:custGeom>
              <a:avLst/>
              <a:gdLst>
                <a:gd name="T0" fmla="*/ 35 w 15"/>
                <a:gd name="T1" fmla="*/ 17 h 12"/>
                <a:gd name="T2" fmla="*/ 33 w 15"/>
                <a:gd name="T3" fmla="*/ 22 h 12"/>
                <a:gd name="T4" fmla="*/ 7 w 15"/>
                <a:gd name="T5" fmla="*/ 29 h 12"/>
                <a:gd name="T6" fmla="*/ 5 w 15"/>
                <a:gd name="T7" fmla="*/ 29 h 12"/>
                <a:gd name="T8" fmla="*/ 0 w 15"/>
                <a:gd name="T9" fmla="*/ 10 h 12"/>
                <a:gd name="T10" fmla="*/ 2 w 15"/>
                <a:gd name="T11" fmla="*/ 7 h 12"/>
                <a:gd name="T12" fmla="*/ 28 w 15"/>
                <a:gd name="T13" fmla="*/ 0 h 12"/>
                <a:gd name="T14" fmla="*/ 30 w 15"/>
                <a:gd name="T15" fmla="*/ 0 h 12"/>
                <a:gd name="T16" fmla="*/ 35 w 15"/>
                <a:gd name="T17" fmla="*/ 17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"/>
                <a:gd name="T28" fmla="*/ 0 h 12"/>
                <a:gd name="T29" fmla="*/ 15 w 15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" h="12">
                  <a:moveTo>
                    <a:pt x="15" y="7"/>
                  </a:moveTo>
                  <a:cubicBezTo>
                    <a:pt x="15" y="8"/>
                    <a:pt x="15" y="8"/>
                    <a:pt x="14" y="9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solidFill>
              <a:srgbClr val="CAD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80" name="Freeform 3038"/>
            <p:cNvSpPr>
              <a:spLocks noEditPoints="1" noChangeArrowheads="1"/>
            </p:cNvSpPr>
            <p:nvPr/>
          </p:nvSpPr>
          <p:spPr bwMode="auto">
            <a:xfrm>
              <a:off x="1647" y="3241"/>
              <a:ext cx="23" cy="8"/>
            </a:xfrm>
            <a:custGeom>
              <a:avLst/>
              <a:gdLst>
                <a:gd name="T0" fmla="*/ 0 w 10"/>
                <a:gd name="T1" fmla="*/ 8 h 3"/>
                <a:gd name="T2" fmla="*/ 0 w 10"/>
                <a:gd name="T3" fmla="*/ 8 h 3"/>
                <a:gd name="T4" fmla="*/ 0 w 10"/>
                <a:gd name="T5" fmla="*/ 8 h 3"/>
                <a:gd name="T6" fmla="*/ 0 w 10"/>
                <a:gd name="T7" fmla="*/ 8 h 3"/>
                <a:gd name="T8" fmla="*/ 23 w 10"/>
                <a:gd name="T9" fmla="*/ 0 h 3"/>
                <a:gd name="T10" fmla="*/ 0 w 10"/>
                <a:gd name="T11" fmla="*/ 8 h 3"/>
                <a:gd name="T12" fmla="*/ 23 w 10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3"/>
                <a:gd name="T23" fmla="*/ 10 w 10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4" y="2"/>
                    <a:pt x="7" y="1"/>
                    <a:pt x="10" y="0"/>
                  </a:cubicBezTo>
                </a:path>
              </a:pathLst>
            </a:custGeom>
            <a:solidFill>
              <a:srgbClr val="F1EC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81" name="Freeform 3039"/>
            <p:cNvSpPr>
              <a:spLocks noChangeArrowheads="1"/>
            </p:cNvSpPr>
            <p:nvPr/>
          </p:nvSpPr>
          <p:spPr bwMode="auto">
            <a:xfrm>
              <a:off x="1647" y="3234"/>
              <a:ext cx="23" cy="15"/>
            </a:xfrm>
            <a:custGeom>
              <a:avLst/>
              <a:gdLst>
                <a:gd name="T0" fmla="*/ 7 w 10"/>
                <a:gd name="T1" fmla="*/ 0 h 6"/>
                <a:gd name="T2" fmla="*/ 0 w 10"/>
                <a:gd name="T3" fmla="*/ 15 h 6"/>
                <a:gd name="T4" fmla="*/ 0 w 10"/>
                <a:gd name="T5" fmla="*/ 15 h 6"/>
                <a:gd name="T6" fmla="*/ 0 w 10"/>
                <a:gd name="T7" fmla="*/ 15 h 6"/>
                <a:gd name="T8" fmla="*/ 0 w 10"/>
                <a:gd name="T9" fmla="*/ 15 h 6"/>
                <a:gd name="T10" fmla="*/ 23 w 10"/>
                <a:gd name="T11" fmla="*/ 8 h 6"/>
                <a:gd name="T12" fmla="*/ 23 w 10"/>
                <a:gd name="T13" fmla="*/ 8 h 6"/>
                <a:gd name="T14" fmla="*/ 0 w 10"/>
                <a:gd name="T15" fmla="*/ 15 h 6"/>
                <a:gd name="T16" fmla="*/ 0 w 10"/>
                <a:gd name="T17" fmla="*/ 15 h 6"/>
                <a:gd name="T18" fmla="*/ 7 w 10"/>
                <a:gd name="T19" fmla="*/ 3 h 6"/>
                <a:gd name="T20" fmla="*/ 7 w 10"/>
                <a:gd name="T21" fmla="*/ 0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6"/>
                <a:gd name="T35" fmla="*/ 10 w 10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6"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BFC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82" name="Freeform 3040"/>
            <p:cNvSpPr>
              <a:spLocks noChangeArrowheads="1"/>
            </p:cNvSpPr>
            <p:nvPr/>
          </p:nvSpPr>
          <p:spPr bwMode="auto">
            <a:xfrm>
              <a:off x="1647" y="3232"/>
              <a:ext cx="28" cy="17"/>
            </a:xfrm>
            <a:custGeom>
              <a:avLst/>
              <a:gdLst>
                <a:gd name="T0" fmla="*/ 28 w 28"/>
                <a:gd name="T1" fmla="*/ 7 h 17"/>
                <a:gd name="T2" fmla="*/ 9 w 28"/>
                <a:gd name="T3" fmla="*/ 0 h 17"/>
                <a:gd name="T4" fmla="*/ 0 w 28"/>
                <a:gd name="T5" fmla="*/ 17 h 17"/>
                <a:gd name="T6" fmla="*/ 0 w 28"/>
                <a:gd name="T7" fmla="*/ 17 h 17"/>
                <a:gd name="T8" fmla="*/ 26 w 28"/>
                <a:gd name="T9" fmla="*/ 9 h 17"/>
                <a:gd name="T10" fmla="*/ 28 w 28"/>
                <a:gd name="T11" fmla="*/ 7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"/>
                <a:gd name="T19" fmla="*/ 0 h 17"/>
                <a:gd name="T20" fmla="*/ 28 w 28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" h="17">
                  <a:moveTo>
                    <a:pt x="28" y="7"/>
                  </a:moveTo>
                  <a:lnTo>
                    <a:pt x="9" y="0"/>
                  </a:lnTo>
                  <a:lnTo>
                    <a:pt x="0" y="17"/>
                  </a:lnTo>
                  <a:lnTo>
                    <a:pt x="26" y="9"/>
                  </a:lnTo>
                  <a:lnTo>
                    <a:pt x="28" y="7"/>
                  </a:lnTo>
                  <a:close/>
                </a:path>
              </a:pathLst>
            </a:custGeom>
            <a:solidFill>
              <a:srgbClr val="D3D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83" name="Freeform 3041"/>
            <p:cNvSpPr>
              <a:spLocks noChangeArrowheads="1"/>
            </p:cNvSpPr>
            <p:nvPr/>
          </p:nvSpPr>
          <p:spPr bwMode="auto">
            <a:xfrm>
              <a:off x="1647" y="3232"/>
              <a:ext cx="28" cy="17"/>
            </a:xfrm>
            <a:custGeom>
              <a:avLst/>
              <a:gdLst>
                <a:gd name="T0" fmla="*/ 28 w 28"/>
                <a:gd name="T1" fmla="*/ 7 h 17"/>
                <a:gd name="T2" fmla="*/ 9 w 28"/>
                <a:gd name="T3" fmla="*/ 0 h 17"/>
                <a:gd name="T4" fmla="*/ 0 w 28"/>
                <a:gd name="T5" fmla="*/ 17 h 17"/>
                <a:gd name="T6" fmla="*/ 0 w 28"/>
                <a:gd name="T7" fmla="*/ 17 h 17"/>
                <a:gd name="T8" fmla="*/ 26 w 28"/>
                <a:gd name="T9" fmla="*/ 9 h 17"/>
                <a:gd name="T10" fmla="*/ 28 w 28"/>
                <a:gd name="T11" fmla="*/ 7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"/>
                <a:gd name="T19" fmla="*/ 0 h 17"/>
                <a:gd name="T20" fmla="*/ 28 w 28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" h="17">
                  <a:moveTo>
                    <a:pt x="28" y="7"/>
                  </a:moveTo>
                  <a:lnTo>
                    <a:pt x="9" y="0"/>
                  </a:lnTo>
                  <a:lnTo>
                    <a:pt x="0" y="17"/>
                  </a:lnTo>
                  <a:lnTo>
                    <a:pt x="26" y="9"/>
                  </a:lnTo>
                  <a:lnTo>
                    <a:pt x="28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84" name="Freeform 3042"/>
            <p:cNvSpPr>
              <a:spLocks noEditPoints="1" noChangeArrowheads="1"/>
            </p:cNvSpPr>
            <p:nvPr/>
          </p:nvSpPr>
          <p:spPr bwMode="auto">
            <a:xfrm>
              <a:off x="1640" y="3227"/>
              <a:ext cx="4" cy="3"/>
            </a:xfrm>
            <a:custGeom>
              <a:avLst/>
              <a:gdLst>
                <a:gd name="T0" fmla="*/ 0 w 2"/>
                <a:gd name="T1" fmla="*/ 3 h 1"/>
                <a:gd name="T2" fmla="*/ 0 w 2"/>
                <a:gd name="T3" fmla="*/ 3 h 1"/>
                <a:gd name="T4" fmla="*/ 0 w 2"/>
                <a:gd name="T5" fmla="*/ 3 h 1"/>
                <a:gd name="T6" fmla="*/ 0 w 2"/>
                <a:gd name="T7" fmla="*/ 3 h 1"/>
                <a:gd name="T8" fmla="*/ 4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2 w 2"/>
                <a:gd name="T15" fmla="*/ 0 h 1"/>
                <a:gd name="T16" fmla="*/ 4 w 2"/>
                <a:gd name="T17" fmla="*/ 0 h 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"/>
                <a:gd name="T28" fmla="*/ 0 h 1"/>
                <a:gd name="T29" fmla="*/ 2 w 2"/>
                <a:gd name="T30" fmla="*/ 1 h 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1EC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85" name="Freeform 3043"/>
            <p:cNvSpPr>
              <a:spLocks noChangeArrowheads="1"/>
            </p:cNvSpPr>
            <p:nvPr/>
          </p:nvSpPr>
          <p:spPr bwMode="auto">
            <a:xfrm>
              <a:off x="1640" y="3220"/>
              <a:ext cx="28" cy="14"/>
            </a:xfrm>
            <a:custGeom>
              <a:avLst/>
              <a:gdLst>
                <a:gd name="T0" fmla="*/ 28 w 12"/>
                <a:gd name="T1" fmla="*/ 0 h 6"/>
                <a:gd name="T2" fmla="*/ 28 w 12"/>
                <a:gd name="T3" fmla="*/ 0 h 6"/>
                <a:gd name="T4" fmla="*/ 5 w 12"/>
                <a:gd name="T5" fmla="*/ 7 h 6"/>
                <a:gd name="T6" fmla="*/ 2 w 12"/>
                <a:gd name="T7" fmla="*/ 7 h 6"/>
                <a:gd name="T8" fmla="*/ 2 w 12"/>
                <a:gd name="T9" fmla="*/ 7 h 6"/>
                <a:gd name="T10" fmla="*/ 0 w 12"/>
                <a:gd name="T11" fmla="*/ 9 h 6"/>
                <a:gd name="T12" fmla="*/ 0 w 12"/>
                <a:gd name="T13" fmla="*/ 9 h 6"/>
                <a:gd name="T14" fmla="*/ 14 w 12"/>
                <a:gd name="T15" fmla="*/ 14 h 6"/>
                <a:gd name="T16" fmla="*/ 16 w 12"/>
                <a:gd name="T17" fmla="*/ 12 h 6"/>
                <a:gd name="T18" fmla="*/ 16 w 12"/>
                <a:gd name="T19" fmla="*/ 12 h 6"/>
                <a:gd name="T20" fmla="*/ 16 w 12"/>
                <a:gd name="T21" fmla="*/ 12 h 6"/>
                <a:gd name="T22" fmla="*/ 19 w 12"/>
                <a:gd name="T23" fmla="*/ 12 h 6"/>
                <a:gd name="T24" fmla="*/ 28 w 12"/>
                <a:gd name="T25" fmla="*/ 0 h 6"/>
                <a:gd name="T26" fmla="*/ 28 w 12"/>
                <a:gd name="T27" fmla="*/ 0 h 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"/>
                <a:gd name="T43" fmla="*/ 0 h 6"/>
                <a:gd name="T44" fmla="*/ 12 w 12"/>
                <a:gd name="T45" fmla="*/ 6 h 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" h="6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8" y="1"/>
                    <a:pt x="5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5"/>
                    <a:pt x="4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4"/>
                    <a:pt x="11" y="2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BFC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86" name="Freeform 3044"/>
            <p:cNvSpPr>
              <a:spLocks noChangeArrowheads="1"/>
            </p:cNvSpPr>
            <p:nvPr/>
          </p:nvSpPr>
          <p:spPr bwMode="auto">
            <a:xfrm>
              <a:off x="1654" y="3232"/>
              <a:ext cx="2" cy="5"/>
            </a:xfrm>
            <a:custGeom>
              <a:avLst/>
              <a:gdLst>
                <a:gd name="T0" fmla="*/ 2 w 1"/>
                <a:gd name="T1" fmla="*/ 0 h 2"/>
                <a:gd name="T2" fmla="*/ 0 w 1"/>
                <a:gd name="T3" fmla="*/ 3 h 2"/>
                <a:gd name="T4" fmla="*/ 0 w 1"/>
                <a:gd name="T5" fmla="*/ 5 h 2"/>
                <a:gd name="T6" fmla="*/ 2 w 1"/>
                <a:gd name="T7" fmla="*/ 0 h 2"/>
                <a:gd name="T8" fmla="*/ 2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2"/>
                <a:gd name="T17" fmla="*/ 1 w 1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2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5B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87" name="Freeform 3045"/>
            <p:cNvSpPr>
              <a:spLocks noChangeArrowheads="1"/>
            </p:cNvSpPr>
            <p:nvPr/>
          </p:nvSpPr>
          <p:spPr bwMode="auto">
            <a:xfrm>
              <a:off x="1654" y="3232"/>
              <a:ext cx="5" cy="5"/>
            </a:xfrm>
            <a:custGeom>
              <a:avLst/>
              <a:gdLst>
                <a:gd name="T0" fmla="*/ 3 w 2"/>
                <a:gd name="T1" fmla="*/ 0 h 2"/>
                <a:gd name="T2" fmla="*/ 3 w 2"/>
                <a:gd name="T3" fmla="*/ 0 h 2"/>
                <a:gd name="T4" fmla="*/ 0 w 2"/>
                <a:gd name="T5" fmla="*/ 5 h 2"/>
                <a:gd name="T6" fmla="*/ 3 w 2"/>
                <a:gd name="T7" fmla="*/ 5 h 2"/>
                <a:gd name="T8" fmla="*/ 5 w 2"/>
                <a:gd name="T9" fmla="*/ 0 h 2"/>
                <a:gd name="T10" fmla="*/ 3 w 2"/>
                <a:gd name="T11" fmla="*/ 0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2"/>
                <a:gd name="T20" fmla="*/ 2 w 2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7C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88" name="Freeform 3046"/>
            <p:cNvSpPr>
              <a:spLocks noChangeArrowheads="1"/>
            </p:cNvSpPr>
            <p:nvPr/>
          </p:nvSpPr>
          <p:spPr bwMode="auto">
            <a:xfrm>
              <a:off x="1640" y="3220"/>
              <a:ext cx="28" cy="17"/>
            </a:xfrm>
            <a:custGeom>
              <a:avLst/>
              <a:gdLst>
                <a:gd name="T0" fmla="*/ 19 w 28"/>
                <a:gd name="T1" fmla="*/ 17 h 17"/>
                <a:gd name="T2" fmla="*/ 28 w 28"/>
                <a:gd name="T3" fmla="*/ 0 h 17"/>
                <a:gd name="T4" fmla="*/ 28 w 28"/>
                <a:gd name="T5" fmla="*/ 0 h 17"/>
                <a:gd name="T6" fmla="*/ 2 w 28"/>
                <a:gd name="T7" fmla="*/ 7 h 17"/>
                <a:gd name="T8" fmla="*/ 0 w 28"/>
                <a:gd name="T9" fmla="*/ 10 h 17"/>
                <a:gd name="T10" fmla="*/ 19 w 28"/>
                <a:gd name="T11" fmla="*/ 17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"/>
                <a:gd name="T19" fmla="*/ 0 h 17"/>
                <a:gd name="T20" fmla="*/ 28 w 28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" h="17">
                  <a:moveTo>
                    <a:pt x="19" y="17"/>
                  </a:moveTo>
                  <a:lnTo>
                    <a:pt x="28" y="0"/>
                  </a:lnTo>
                  <a:lnTo>
                    <a:pt x="2" y="7"/>
                  </a:lnTo>
                  <a:lnTo>
                    <a:pt x="0" y="10"/>
                  </a:lnTo>
                  <a:lnTo>
                    <a:pt x="19" y="17"/>
                  </a:lnTo>
                  <a:close/>
                </a:path>
              </a:pathLst>
            </a:custGeom>
            <a:solidFill>
              <a:srgbClr val="D9E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89" name="Freeform 3047"/>
            <p:cNvSpPr>
              <a:spLocks noChangeArrowheads="1"/>
            </p:cNvSpPr>
            <p:nvPr/>
          </p:nvSpPr>
          <p:spPr bwMode="auto">
            <a:xfrm>
              <a:off x="1547" y="2711"/>
              <a:ext cx="3" cy="1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0 h 1"/>
                <a:gd name="T4" fmla="*/ 3 w 3"/>
                <a:gd name="T5" fmla="*/ 0 h 1"/>
                <a:gd name="T6" fmla="*/ 3 w 3"/>
                <a:gd name="T7" fmla="*/ 0 h 1"/>
                <a:gd name="T8" fmla="*/ 0 w 3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90" name="Freeform 3048"/>
            <p:cNvSpPr>
              <a:spLocks noChangeArrowheads="1"/>
            </p:cNvSpPr>
            <p:nvPr/>
          </p:nvSpPr>
          <p:spPr bwMode="auto">
            <a:xfrm>
              <a:off x="1554" y="2706"/>
              <a:ext cx="3" cy="1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3 w 3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1"/>
                <a:gd name="T14" fmla="*/ 3 w 3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1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91" name="Freeform 3049"/>
            <p:cNvSpPr>
              <a:spLocks noChangeArrowheads="1"/>
            </p:cNvSpPr>
            <p:nvPr/>
          </p:nvSpPr>
          <p:spPr bwMode="auto">
            <a:xfrm>
              <a:off x="2018" y="3023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"/>
                <a:gd name="T31" fmla="*/ 0 h 1"/>
                <a:gd name="T32" fmla="*/ 1 w 1"/>
                <a:gd name="T33" fmla="*/ 1 h 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92" name="Freeform 3050"/>
            <p:cNvSpPr>
              <a:spLocks noChangeArrowheads="1"/>
            </p:cNvSpPr>
            <p:nvPr/>
          </p:nvSpPr>
          <p:spPr bwMode="auto">
            <a:xfrm>
              <a:off x="2018" y="3023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"/>
                <a:gd name="T23" fmla="*/ 1 w 1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93" name="Freeform 3051"/>
            <p:cNvSpPr>
              <a:spLocks noChangeArrowheads="1"/>
            </p:cNvSpPr>
            <p:nvPr/>
          </p:nvSpPr>
          <p:spPr bwMode="auto">
            <a:xfrm>
              <a:off x="2018" y="302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"/>
                <a:gd name="T19" fmla="*/ 0 h 1"/>
                <a:gd name="T20" fmla="*/ 1 w 1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pic>
          <p:nvPicPr>
            <p:cNvPr id="14394" name="Picture 3052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3" y="2998"/>
              <a:ext cx="21" cy="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14395" name="Picture 3053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3" y="2998"/>
              <a:ext cx="21" cy="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14396" name="Picture 3054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1" y="2999"/>
              <a:ext cx="21" cy="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14397" name="Picture 3055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1" y="2998"/>
              <a:ext cx="21" cy="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14398" name="Freeform 3056"/>
            <p:cNvSpPr>
              <a:spLocks noChangeArrowheads="1"/>
            </p:cNvSpPr>
            <p:nvPr/>
          </p:nvSpPr>
          <p:spPr bwMode="auto">
            <a:xfrm>
              <a:off x="3483" y="1256"/>
              <a:ext cx="15" cy="12"/>
            </a:xfrm>
            <a:custGeom>
              <a:avLst/>
              <a:gdLst>
                <a:gd name="T0" fmla="*/ 13 w 6"/>
                <a:gd name="T1" fmla="*/ 7 h 5"/>
                <a:gd name="T2" fmla="*/ 8 w 6"/>
                <a:gd name="T3" fmla="*/ 12 h 5"/>
                <a:gd name="T4" fmla="*/ 3 w 6"/>
                <a:gd name="T5" fmla="*/ 5 h 5"/>
                <a:gd name="T6" fmla="*/ 10 w 6"/>
                <a:gd name="T7" fmla="*/ 0 h 5"/>
                <a:gd name="T8" fmla="*/ 13 w 6"/>
                <a:gd name="T9" fmla="*/ 7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5"/>
                <a:gd name="T17" fmla="*/ 6 w 6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5">
                  <a:moveTo>
                    <a:pt x="5" y="3"/>
                  </a:moveTo>
                  <a:cubicBezTo>
                    <a:pt x="5" y="5"/>
                    <a:pt x="4" y="5"/>
                    <a:pt x="3" y="5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5" y="1"/>
                    <a:pt x="6" y="2"/>
                    <a:pt x="5" y="3"/>
                  </a:cubicBezTo>
                  <a:close/>
                </a:path>
              </a:pathLst>
            </a:custGeom>
            <a:solidFill>
              <a:srgbClr val="EAE2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99" name="Freeform 3057"/>
            <p:cNvSpPr>
              <a:spLocks noChangeArrowheads="1"/>
            </p:cNvSpPr>
            <p:nvPr/>
          </p:nvSpPr>
          <p:spPr bwMode="auto">
            <a:xfrm>
              <a:off x="2754" y="808"/>
              <a:ext cx="12" cy="19"/>
            </a:xfrm>
            <a:custGeom>
              <a:avLst/>
              <a:gdLst>
                <a:gd name="T0" fmla="*/ 12 w 5"/>
                <a:gd name="T1" fmla="*/ 10 h 8"/>
                <a:gd name="T2" fmla="*/ 5 w 5"/>
                <a:gd name="T3" fmla="*/ 19 h 8"/>
                <a:gd name="T4" fmla="*/ 0 w 5"/>
                <a:gd name="T5" fmla="*/ 7 h 8"/>
                <a:gd name="T6" fmla="*/ 7 w 5"/>
                <a:gd name="T7" fmla="*/ 0 h 8"/>
                <a:gd name="T8" fmla="*/ 12 w 5"/>
                <a:gd name="T9" fmla="*/ 1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8"/>
                <a:gd name="T17" fmla="*/ 5 w 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8">
                  <a:moveTo>
                    <a:pt x="5" y="4"/>
                  </a:moveTo>
                  <a:cubicBezTo>
                    <a:pt x="5" y="6"/>
                    <a:pt x="3" y="8"/>
                    <a:pt x="2" y="8"/>
                  </a:cubicBezTo>
                  <a:cubicBezTo>
                    <a:pt x="1" y="8"/>
                    <a:pt x="0" y="6"/>
                    <a:pt x="0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5" y="2"/>
                    <a:pt x="5" y="4"/>
                  </a:cubicBezTo>
                </a:path>
              </a:pathLst>
            </a:custGeom>
            <a:solidFill>
              <a:srgbClr val="F17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00" name="Freeform 3058"/>
            <p:cNvSpPr>
              <a:spLocks noChangeArrowheads="1"/>
            </p:cNvSpPr>
            <p:nvPr/>
          </p:nvSpPr>
          <p:spPr bwMode="auto">
            <a:xfrm>
              <a:off x="2754" y="808"/>
              <a:ext cx="12" cy="19"/>
            </a:xfrm>
            <a:custGeom>
              <a:avLst/>
              <a:gdLst>
                <a:gd name="T0" fmla="*/ 7 w 5"/>
                <a:gd name="T1" fmla="*/ 0 h 8"/>
                <a:gd name="T2" fmla="*/ 0 w 5"/>
                <a:gd name="T3" fmla="*/ 7 h 8"/>
                <a:gd name="T4" fmla="*/ 0 w 5"/>
                <a:gd name="T5" fmla="*/ 12 h 8"/>
                <a:gd name="T6" fmla="*/ 5 w 5"/>
                <a:gd name="T7" fmla="*/ 19 h 8"/>
                <a:gd name="T8" fmla="*/ 5 w 5"/>
                <a:gd name="T9" fmla="*/ 19 h 8"/>
                <a:gd name="T10" fmla="*/ 12 w 5"/>
                <a:gd name="T11" fmla="*/ 10 h 8"/>
                <a:gd name="T12" fmla="*/ 12 w 5"/>
                <a:gd name="T13" fmla="*/ 7 h 8"/>
                <a:gd name="T14" fmla="*/ 7 w 5"/>
                <a:gd name="T15" fmla="*/ 0 h 8"/>
                <a:gd name="T16" fmla="*/ 7 w 5"/>
                <a:gd name="T17" fmla="*/ 0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8"/>
                <a:gd name="T29" fmla="*/ 5 w 5"/>
                <a:gd name="T30" fmla="*/ 8 h 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8">
                  <a:moveTo>
                    <a:pt x="3" y="0"/>
                  </a:moveTo>
                  <a:cubicBezTo>
                    <a:pt x="2" y="0"/>
                    <a:pt x="1" y="1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6"/>
                    <a:pt x="1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5" y="6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47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01" name="Freeform 3059"/>
            <p:cNvSpPr>
              <a:spLocks noChangeArrowheads="1"/>
            </p:cNvSpPr>
            <p:nvPr/>
          </p:nvSpPr>
          <p:spPr bwMode="auto">
            <a:xfrm>
              <a:off x="2757" y="801"/>
              <a:ext cx="19" cy="35"/>
            </a:xfrm>
            <a:custGeom>
              <a:avLst/>
              <a:gdLst>
                <a:gd name="T0" fmla="*/ 14 w 8"/>
                <a:gd name="T1" fmla="*/ 30 h 15"/>
                <a:gd name="T2" fmla="*/ 10 w 8"/>
                <a:gd name="T3" fmla="*/ 35 h 15"/>
                <a:gd name="T4" fmla="*/ 5 w 8"/>
                <a:gd name="T5" fmla="*/ 33 h 15"/>
                <a:gd name="T6" fmla="*/ 0 w 8"/>
                <a:gd name="T7" fmla="*/ 28 h 15"/>
                <a:gd name="T8" fmla="*/ 5 w 8"/>
                <a:gd name="T9" fmla="*/ 2 h 15"/>
                <a:gd name="T10" fmla="*/ 10 w 8"/>
                <a:gd name="T11" fmla="*/ 0 h 15"/>
                <a:gd name="T12" fmla="*/ 14 w 8"/>
                <a:gd name="T13" fmla="*/ 0 h 15"/>
                <a:gd name="T14" fmla="*/ 19 w 8"/>
                <a:gd name="T15" fmla="*/ 5 h 15"/>
                <a:gd name="T16" fmla="*/ 14 w 8"/>
                <a:gd name="T17" fmla="*/ 30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"/>
                <a:gd name="T28" fmla="*/ 0 h 15"/>
                <a:gd name="T29" fmla="*/ 8 w 8"/>
                <a:gd name="T30" fmla="*/ 15 h 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" h="15">
                  <a:moveTo>
                    <a:pt x="6" y="13"/>
                  </a:moveTo>
                  <a:cubicBezTo>
                    <a:pt x="6" y="14"/>
                    <a:pt x="5" y="15"/>
                    <a:pt x="4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lnTo>
                    <a:pt x="6" y="13"/>
                  </a:lnTo>
                  <a:close/>
                </a:path>
              </a:pathLst>
            </a:custGeom>
            <a:solidFill>
              <a:srgbClr val="F17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02" name="Freeform 3060"/>
            <p:cNvSpPr>
              <a:spLocks noChangeArrowheads="1"/>
            </p:cNvSpPr>
            <p:nvPr/>
          </p:nvSpPr>
          <p:spPr bwMode="auto">
            <a:xfrm>
              <a:off x="2764" y="791"/>
              <a:ext cx="26" cy="62"/>
            </a:xfrm>
            <a:custGeom>
              <a:avLst/>
              <a:gdLst>
                <a:gd name="T0" fmla="*/ 14 w 26"/>
                <a:gd name="T1" fmla="*/ 62 h 62"/>
                <a:gd name="T2" fmla="*/ 0 w 26"/>
                <a:gd name="T3" fmla="*/ 48 h 62"/>
                <a:gd name="T4" fmla="*/ 7 w 26"/>
                <a:gd name="T5" fmla="*/ 7 h 62"/>
                <a:gd name="T6" fmla="*/ 26 w 26"/>
                <a:gd name="T7" fmla="*/ 0 h 62"/>
                <a:gd name="T8" fmla="*/ 14 w 26"/>
                <a:gd name="T9" fmla="*/ 62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62"/>
                <a:gd name="T17" fmla="*/ 26 w 26"/>
                <a:gd name="T18" fmla="*/ 62 h 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62">
                  <a:moveTo>
                    <a:pt x="14" y="62"/>
                  </a:moveTo>
                  <a:lnTo>
                    <a:pt x="0" y="48"/>
                  </a:lnTo>
                  <a:lnTo>
                    <a:pt x="7" y="7"/>
                  </a:lnTo>
                  <a:lnTo>
                    <a:pt x="26" y="0"/>
                  </a:lnTo>
                  <a:lnTo>
                    <a:pt x="14" y="62"/>
                  </a:ln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03" name="Freeform 3061"/>
            <p:cNvSpPr>
              <a:spLocks noChangeArrowheads="1"/>
            </p:cNvSpPr>
            <p:nvPr/>
          </p:nvSpPr>
          <p:spPr bwMode="auto">
            <a:xfrm>
              <a:off x="2788" y="798"/>
              <a:ext cx="16" cy="48"/>
            </a:xfrm>
            <a:custGeom>
              <a:avLst/>
              <a:gdLst>
                <a:gd name="T0" fmla="*/ 0 w 7"/>
                <a:gd name="T1" fmla="*/ 48 h 20"/>
                <a:gd name="T2" fmla="*/ 0 w 7"/>
                <a:gd name="T3" fmla="*/ 48 h 20"/>
                <a:gd name="T4" fmla="*/ 0 w 7"/>
                <a:gd name="T5" fmla="*/ 46 h 20"/>
                <a:gd name="T6" fmla="*/ 9 w 7"/>
                <a:gd name="T7" fmla="*/ 36 h 20"/>
                <a:gd name="T8" fmla="*/ 14 w 7"/>
                <a:gd name="T9" fmla="*/ 19 h 20"/>
                <a:gd name="T10" fmla="*/ 7 w 7"/>
                <a:gd name="T11" fmla="*/ 2 h 20"/>
                <a:gd name="T12" fmla="*/ 7 w 7"/>
                <a:gd name="T13" fmla="*/ 0 h 20"/>
                <a:gd name="T14" fmla="*/ 9 w 7"/>
                <a:gd name="T15" fmla="*/ 0 h 20"/>
                <a:gd name="T16" fmla="*/ 16 w 7"/>
                <a:gd name="T17" fmla="*/ 19 h 20"/>
                <a:gd name="T18" fmla="*/ 11 w 7"/>
                <a:gd name="T19" fmla="*/ 38 h 20"/>
                <a:gd name="T20" fmla="*/ 2 w 7"/>
                <a:gd name="T21" fmla="*/ 48 h 20"/>
                <a:gd name="T22" fmla="*/ 0 w 7"/>
                <a:gd name="T23" fmla="*/ 48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"/>
                <a:gd name="T37" fmla="*/ 0 h 20"/>
                <a:gd name="T38" fmla="*/ 7 w 7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8"/>
                    <a:pt x="3" y="17"/>
                    <a:pt x="4" y="15"/>
                  </a:cubicBezTo>
                  <a:cubicBezTo>
                    <a:pt x="5" y="13"/>
                    <a:pt x="6" y="11"/>
                    <a:pt x="6" y="8"/>
                  </a:cubicBezTo>
                  <a:cubicBezTo>
                    <a:pt x="6" y="7"/>
                    <a:pt x="5" y="3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3"/>
                    <a:pt x="7" y="6"/>
                    <a:pt x="7" y="8"/>
                  </a:cubicBezTo>
                  <a:cubicBezTo>
                    <a:pt x="7" y="11"/>
                    <a:pt x="6" y="14"/>
                    <a:pt x="5" y="16"/>
                  </a:cubicBezTo>
                  <a:cubicBezTo>
                    <a:pt x="4" y="18"/>
                    <a:pt x="2" y="19"/>
                    <a:pt x="1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FFE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04" name="Freeform 3062"/>
            <p:cNvSpPr>
              <a:spLocks noChangeArrowheads="1"/>
            </p:cNvSpPr>
            <p:nvPr/>
          </p:nvSpPr>
          <p:spPr bwMode="auto">
            <a:xfrm>
              <a:off x="2788" y="803"/>
              <a:ext cx="11" cy="38"/>
            </a:xfrm>
            <a:custGeom>
              <a:avLst/>
              <a:gdLst>
                <a:gd name="T0" fmla="*/ 0 w 5"/>
                <a:gd name="T1" fmla="*/ 38 h 16"/>
                <a:gd name="T2" fmla="*/ 0 w 5"/>
                <a:gd name="T3" fmla="*/ 38 h 16"/>
                <a:gd name="T4" fmla="*/ 0 w 5"/>
                <a:gd name="T5" fmla="*/ 36 h 16"/>
                <a:gd name="T6" fmla="*/ 7 w 5"/>
                <a:gd name="T7" fmla="*/ 21 h 16"/>
                <a:gd name="T8" fmla="*/ 4 w 5"/>
                <a:gd name="T9" fmla="*/ 2 h 16"/>
                <a:gd name="T10" fmla="*/ 4 w 5"/>
                <a:gd name="T11" fmla="*/ 0 h 16"/>
                <a:gd name="T12" fmla="*/ 7 w 5"/>
                <a:gd name="T13" fmla="*/ 2 h 16"/>
                <a:gd name="T14" fmla="*/ 9 w 5"/>
                <a:gd name="T15" fmla="*/ 21 h 16"/>
                <a:gd name="T16" fmla="*/ 9 w 5"/>
                <a:gd name="T17" fmla="*/ 21 h 16"/>
                <a:gd name="T18" fmla="*/ 0 w 5"/>
                <a:gd name="T19" fmla="*/ 38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"/>
                <a:gd name="T31" fmla="*/ 0 h 16"/>
                <a:gd name="T32" fmla="*/ 5 w 5"/>
                <a:gd name="T33" fmla="*/ 16 h 1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" h="16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3"/>
                    <a:pt x="2" y="12"/>
                    <a:pt x="3" y="9"/>
                  </a:cubicBezTo>
                  <a:cubicBezTo>
                    <a:pt x="4" y="6"/>
                    <a:pt x="3" y="4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5" y="6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12"/>
                    <a:pt x="2" y="14"/>
                    <a:pt x="0" y="16"/>
                  </a:cubicBezTo>
                  <a:close/>
                </a:path>
              </a:pathLst>
            </a:custGeom>
            <a:solidFill>
              <a:srgbClr val="FFE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05" name="Freeform 3063"/>
            <p:cNvSpPr>
              <a:spLocks noChangeArrowheads="1"/>
            </p:cNvSpPr>
            <p:nvPr/>
          </p:nvSpPr>
          <p:spPr bwMode="auto">
            <a:xfrm>
              <a:off x="2785" y="810"/>
              <a:ext cx="7" cy="24"/>
            </a:xfrm>
            <a:custGeom>
              <a:avLst/>
              <a:gdLst>
                <a:gd name="T0" fmla="*/ 0 w 3"/>
                <a:gd name="T1" fmla="*/ 24 h 10"/>
                <a:gd name="T2" fmla="*/ 0 w 3"/>
                <a:gd name="T3" fmla="*/ 24 h 10"/>
                <a:gd name="T4" fmla="*/ 0 w 3"/>
                <a:gd name="T5" fmla="*/ 22 h 10"/>
                <a:gd name="T6" fmla="*/ 5 w 3"/>
                <a:gd name="T7" fmla="*/ 2 h 10"/>
                <a:gd name="T8" fmla="*/ 5 w 3"/>
                <a:gd name="T9" fmla="*/ 0 h 10"/>
                <a:gd name="T10" fmla="*/ 5 w 3"/>
                <a:gd name="T11" fmla="*/ 0 h 10"/>
                <a:gd name="T12" fmla="*/ 2 w 3"/>
                <a:gd name="T13" fmla="*/ 24 h 10"/>
                <a:gd name="T14" fmla="*/ 0 w 3"/>
                <a:gd name="T15" fmla="*/ 24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10"/>
                <a:gd name="T26" fmla="*/ 3 w 3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10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6"/>
                    <a:pt x="2" y="4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4"/>
                    <a:pt x="3" y="7"/>
                    <a:pt x="1" y="1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FFE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06" name="Freeform 3064"/>
            <p:cNvSpPr>
              <a:spLocks noChangeArrowheads="1"/>
            </p:cNvSpPr>
            <p:nvPr/>
          </p:nvSpPr>
          <p:spPr bwMode="auto">
            <a:xfrm>
              <a:off x="2203" y="896"/>
              <a:ext cx="9" cy="9"/>
            </a:xfrm>
            <a:custGeom>
              <a:avLst/>
              <a:gdLst>
                <a:gd name="T0" fmla="*/ 9 w 4"/>
                <a:gd name="T1" fmla="*/ 7 h 4"/>
                <a:gd name="T2" fmla="*/ 2 w 4"/>
                <a:gd name="T3" fmla="*/ 7 h 4"/>
                <a:gd name="T4" fmla="*/ 0 w 4"/>
                <a:gd name="T5" fmla="*/ 2 h 4"/>
                <a:gd name="T6" fmla="*/ 7 w 4"/>
                <a:gd name="T7" fmla="*/ 2 h 4"/>
                <a:gd name="T8" fmla="*/ 9 w 4"/>
                <a:gd name="T9" fmla="*/ 7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4"/>
                <a:gd name="T17" fmla="*/ 4 w 4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4">
                  <a:moveTo>
                    <a:pt x="4" y="3"/>
                  </a:move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505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07" name="Freeform 3065"/>
            <p:cNvSpPr>
              <a:spLocks noChangeArrowheads="1"/>
            </p:cNvSpPr>
            <p:nvPr/>
          </p:nvSpPr>
          <p:spPr bwMode="auto">
            <a:xfrm>
              <a:off x="2201" y="870"/>
              <a:ext cx="35" cy="35"/>
            </a:xfrm>
            <a:custGeom>
              <a:avLst/>
              <a:gdLst>
                <a:gd name="T0" fmla="*/ 23 w 15"/>
                <a:gd name="T1" fmla="*/ 30 h 15"/>
                <a:gd name="T2" fmla="*/ 7 w 15"/>
                <a:gd name="T3" fmla="*/ 30 h 15"/>
                <a:gd name="T4" fmla="*/ 5 w 15"/>
                <a:gd name="T5" fmla="*/ 14 h 15"/>
                <a:gd name="T6" fmla="*/ 12 w 15"/>
                <a:gd name="T7" fmla="*/ 5 h 15"/>
                <a:gd name="T8" fmla="*/ 28 w 15"/>
                <a:gd name="T9" fmla="*/ 5 h 15"/>
                <a:gd name="T10" fmla="*/ 30 w 15"/>
                <a:gd name="T11" fmla="*/ 21 h 15"/>
                <a:gd name="T12" fmla="*/ 23 w 15"/>
                <a:gd name="T13" fmla="*/ 30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15"/>
                <a:gd name="T23" fmla="*/ 15 w 15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15">
                  <a:moveTo>
                    <a:pt x="10" y="13"/>
                  </a:moveTo>
                  <a:cubicBezTo>
                    <a:pt x="8" y="15"/>
                    <a:pt x="5" y="15"/>
                    <a:pt x="3" y="13"/>
                  </a:cubicBezTo>
                  <a:cubicBezTo>
                    <a:pt x="1" y="11"/>
                    <a:pt x="0" y="8"/>
                    <a:pt x="2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0"/>
                    <a:pt x="10" y="0"/>
                    <a:pt x="12" y="2"/>
                  </a:cubicBezTo>
                  <a:cubicBezTo>
                    <a:pt x="14" y="4"/>
                    <a:pt x="15" y="7"/>
                    <a:pt x="13" y="9"/>
                  </a:cubicBezTo>
                  <a:cubicBezTo>
                    <a:pt x="10" y="13"/>
                    <a:pt x="10" y="13"/>
                    <a:pt x="10" y="13"/>
                  </a:cubicBezTo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08" name="Freeform 3066"/>
            <p:cNvSpPr>
              <a:spLocks noChangeArrowheads="1"/>
            </p:cNvSpPr>
            <p:nvPr/>
          </p:nvSpPr>
          <p:spPr bwMode="auto">
            <a:xfrm>
              <a:off x="2210" y="877"/>
              <a:ext cx="19" cy="19"/>
            </a:xfrm>
            <a:custGeom>
              <a:avLst/>
              <a:gdLst>
                <a:gd name="T0" fmla="*/ 19 w 19"/>
                <a:gd name="T1" fmla="*/ 19 h 19"/>
                <a:gd name="T2" fmla="*/ 19 w 19"/>
                <a:gd name="T3" fmla="*/ 19 h 19"/>
                <a:gd name="T4" fmla="*/ 0 w 19"/>
                <a:gd name="T5" fmla="*/ 2 h 19"/>
                <a:gd name="T6" fmla="*/ 0 w 19"/>
                <a:gd name="T7" fmla="*/ 0 h 19"/>
                <a:gd name="T8" fmla="*/ 0 w 19"/>
                <a:gd name="T9" fmla="*/ 0 h 19"/>
                <a:gd name="T10" fmla="*/ 19 w 19"/>
                <a:gd name="T11" fmla="*/ 16 h 19"/>
                <a:gd name="T12" fmla="*/ 19 w 19"/>
                <a:gd name="T13" fmla="*/ 19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19"/>
                <a:gd name="T23" fmla="*/ 19 w 19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19">
                  <a:moveTo>
                    <a:pt x="19" y="19"/>
                  </a:moveTo>
                  <a:lnTo>
                    <a:pt x="19" y="19"/>
                  </a:lnTo>
                  <a:lnTo>
                    <a:pt x="0" y="2"/>
                  </a:lnTo>
                  <a:lnTo>
                    <a:pt x="0" y="0"/>
                  </a:lnTo>
                  <a:lnTo>
                    <a:pt x="19" y="16"/>
                  </a:lnTo>
                  <a:lnTo>
                    <a:pt x="19" y="1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09" name="Freeform 3067"/>
            <p:cNvSpPr>
              <a:spLocks noChangeArrowheads="1"/>
            </p:cNvSpPr>
            <p:nvPr/>
          </p:nvSpPr>
          <p:spPr bwMode="auto">
            <a:xfrm>
              <a:off x="2205" y="881"/>
              <a:ext cx="22" cy="17"/>
            </a:xfrm>
            <a:custGeom>
              <a:avLst/>
              <a:gdLst>
                <a:gd name="T0" fmla="*/ 22 w 22"/>
                <a:gd name="T1" fmla="*/ 17 h 17"/>
                <a:gd name="T2" fmla="*/ 19 w 22"/>
                <a:gd name="T3" fmla="*/ 17 h 17"/>
                <a:gd name="T4" fmla="*/ 3 w 22"/>
                <a:gd name="T5" fmla="*/ 0 h 17"/>
                <a:gd name="T6" fmla="*/ 0 w 22"/>
                <a:gd name="T7" fmla="*/ 0 h 17"/>
                <a:gd name="T8" fmla="*/ 3 w 22"/>
                <a:gd name="T9" fmla="*/ 0 h 17"/>
                <a:gd name="T10" fmla="*/ 22 w 22"/>
                <a:gd name="T11" fmla="*/ 17 h 17"/>
                <a:gd name="T12" fmla="*/ 22 w 22"/>
                <a:gd name="T13" fmla="*/ 17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"/>
                <a:gd name="T22" fmla="*/ 0 h 17"/>
                <a:gd name="T23" fmla="*/ 22 w 22"/>
                <a:gd name="T24" fmla="*/ 17 h 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" h="17">
                  <a:moveTo>
                    <a:pt x="22" y="17"/>
                  </a:moveTo>
                  <a:lnTo>
                    <a:pt x="19" y="17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22" y="17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10" name="Freeform 3068"/>
            <p:cNvSpPr>
              <a:spLocks noChangeArrowheads="1"/>
            </p:cNvSpPr>
            <p:nvPr/>
          </p:nvSpPr>
          <p:spPr bwMode="auto">
            <a:xfrm>
              <a:off x="2203" y="884"/>
              <a:ext cx="21" cy="16"/>
            </a:xfrm>
            <a:custGeom>
              <a:avLst/>
              <a:gdLst>
                <a:gd name="T0" fmla="*/ 21 w 21"/>
                <a:gd name="T1" fmla="*/ 16 h 16"/>
                <a:gd name="T2" fmla="*/ 19 w 21"/>
                <a:gd name="T3" fmla="*/ 16 h 16"/>
                <a:gd name="T4" fmla="*/ 0 w 21"/>
                <a:gd name="T5" fmla="*/ 2 h 16"/>
                <a:gd name="T6" fmla="*/ 0 w 21"/>
                <a:gd name="T7" fmla="*/ 0 h 16"/>
                <a:gd name="T8" fmla="*/ 2 w 21"/>
                <a:gd name="T9" fmla="*/ 0 h 16"/>
                <a:gd name="T10" fmla="*/ 21 w 21"/>
                <a:gd name="T11" fmla="*/ 16 h 16"/>
                <a:gd name="T12" fmla="*/ 21 w 21"/>
                <a:gd name="T13" fmla="*/ 16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16"/>
                <a:gd name="T23" fmla="*/ 21 w 21"/>
                <a:gd name="T24" fmla="*/ 16 h 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16">
                  <a:moveTo>
                    <a:pt x="21" y="16"/>
                  </a:moveTo>
                  <a:lnTo>
                    <a:pt x="19" y="1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1" y="1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11" name="Freeform 3069"/>
            <p:cNvSpPr>
              <a:spLocks noChangeArrowheads="1"/>
            </p:cNvSpPr>
            <p:nvPr/>
          </p:nvSpPr>
          <p:spPr bwMode="auto">
            <a:xfrm>
              <a:off x="2208" y="879"/>
              <a:ext cx="21" cy="17"/>
            </a:xfrm>
            <a:custGeom>
              <a:avLst/>
              <a:gdLst>
                <a:gd name="T0" fmla="*/ 21 w 21"/>
                <a:gd name="T1" fmla="*/ 17 h 17"/>
                <a:gd name="T2" fmla="*/ 19 w 21"/>
                <a:gd name="T3" fmla="*/ 17 h 17"/>
                <a:gd name="T4" fmla="*/ 0 w 21"/>
                <a:gd name="T5" fmla="*/ 0 h 17"/>
                <a:gd name="T6" fmla="*/ 0 w 21"/>
                <a:gd name="T7" fmla="*/ 0 h 17"/>
                <a:gd name="T8" fmla="*/ 2 w 21"/>
                <a:gd name="T9" fmla="*/ 0 h 17"/>
                <a:gd name="T10" fmla="*/ 21 w 21"/>
                <a:gd name="T11" fmla="*/ 17 h 17"/>
                <a:gd name="T12" fmla="*/ 21 w 21"/>
                <a:gd name="T13" fmla="*/ 17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17"/>
                <a:gd name="T23" fmla="*/ 21 w 21"/>
                <a:gd name="T24" fmla="*/ 17 h 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17">
                  <a:moveTo>
                    <a:pt x="21" y="17"/>
                  </a:moveTo>
                  <a:lnTo>
                    <a:pt x="19" y="17"/>
                  </a:lnTo>
                  <a:lnTo>
                    <a:pt x="0" y="0"/>
                  </a:lnTo>
                  <a:lnTo>
                    <a:pt x="2" y="0"/>
                  </a:lnTo>
                  <a:lnTo>
                    <a:pt x="21" y="17"/>
                  </a:lnTo>
                  <a:close/>
                </a:path>
              </a:pathLst>
            </a:custGeom>
            <a:solidFill>
              <a:srgbClr val="505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12" name="Freeform 3070"/>
            <p:cNvSpPr>
              <a:spLocks noChangeArrowheads="1"/>
            </p:cNvSpPr>
            <p:nvPr/>
          </p:nvSpPr>
          <p:spPr bwMode="auto">
            <a:xfrm>
              <a:off x="2205" y="881"/>
              <a:ext cx="22" cy="17"/>
            </a:xfrm>
            <a:custGeom>
              <a:avLst/>
              <a:gdLst>
                <a:gd name="T0" fmla="*/ 22 w 22"/>
                <a:gd name="T1" fmla="*/ 17 h 17"/>
                <a:gd name="T2" fmla="*/ 19 w 22"/>
                <a:gd name="T3" fmla="*/ 17 h 17"/>
                <a:gd name="T4" fmla="*/ 0 w 22"/>
                <a:gd name="T5" fmla="*/ 3 h 17"/>
                <a:gd name="T6" fmla="*/ 0 w 22"/>
                <a:gd name="T7" fmla="*/ 0 h 17"/>
                <a:gd name="T8" fmla="*/ 3 w 22"/>
                <a:gd name="T9" fmla="*/ 0 h 17"/>
                <a:gd name="T10" fmla="*/ 22 w 22"/>
                <a:gd name="T11" fmla="*/ 17 h 17"/>
                <a:gd name="T12" fmla="*/ 22 w 22"/>
                <a:gd name="T13" fmla="*/ 17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"/>
                <a:gd name="T22" fmla="*/ 0 h 17"/>
                <a:gd name="T23" fmla="*/ 22 w 22"/>
                <a:gd name="T24" fmla="*/ 17 h 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" h="17">
                  <a:moveTo>
                    <a:pt x="22" y="17"/>
                  </a:moveTo>
                  <a:lnTo>
                    <a:pt x="19" y="17"/>
                  </a:ln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lnTo>
                    <a:pt x="22" y="17"/>
                  </a:lnTo>
                  <a:close/>
                </a:path>
              </a:pathLst>
            </a:custGeom>
            <a:solidFill>
              <a:srgbClr val="505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13" name="Freeform 3071"/>
            <p:cNvSpPr>
              <a:spLocks noChangeArrowheads="1"/>
            </p:cNvSpPr>
            <p:nvPr/>
          </p:nvSpPr>
          <p:spPr bwMode="auto">
            <a:xfrm>
              <a:off x="2203" y="886"/>
              <a:ext cx="21" cy="17"/>
            </a:xfrm>
            <a:custGeom>
              <a:avLst/>
              <a:gdLst>
                <a:gd name="T0" fmla="*/ 21 w 21"/>
                <a:gd name="T1" fmla="*/ 17 h 17"/>
                <a:gd name="T2" fmla="*/ 19 w 21"/>
                <a:gd name="T3" fmla="*/ 17 h 17"/>
                <a:gd name="T4" fmla="*/ 0 w 21"/>
                <a:gd name="T5" fmla="*/ 0 h 17"/>
                <a:gd name="T6" fmla="*/ 0 w 21"/>
                <a:gd name="T7" fmla="*/ 0 h 17"/>
                <a:gd name="T8" fmla="*/ 0 w 21"/>
                <a:gd name="T9" fmla="*/ 0 h 17"/>
                <a:gd name="T10" fmla="*/ 19 w 21"/>
                <a:gd name="T11" fmla="*/ 14 h 17"/>
                <a:gd name="T12" fmla="*/ 21 w 21"/>
                <a:gd name="T13" fmla="*/ 17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17"/>
                <a:gd name="T23" fmla="*/ 21 w 21"/>
                <a:gd name="T24" fmla="*/ 17 h 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17">
                  <a:moveTo>
                    <a:pt x="21" y="17"/>
                  </a:moveTo>
                  <a:lnTo>
                    <a:pt x="19" y="17"/>
                  </a:lnTo>
                  <a:lnTo>
                    <a:pt x="0" y="0"/>
                  </a:lnTo>
                  <a:lnTo>
                    <a:pt x="19" y="14"/>
                  </a:lnTo>
                  <a:lnTo>
                    <a:pt x="21" y="17"/>
                  </a:lnTo>
                  <a:close/>
                </a:path>
              </a:pathLst>
            </a:custGeom>
            <a:solidFill>
              <a:srgbClr val="505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14" name="Freeform 3072"/>
            <p:cNvSpPr>
              <a:spLocks noChangeArrowheads="1"/>
            </p:cNvSpPr>
            <p:nvPr/>
          </p:nvSpPr>
          <p:spPr bwMode="auto">
            <a:xfrm>
              <a:off x="2212" y="813"/>
              <a:ext cx="74" cy="78"/>
            </a:xfrm>
            <a:custGeom>
              <a:avLst/>
              <a:gdLst>
                <a:gd name="T0" fmla="*/ 10 w 31"/>
                <a:gd name="T1" fmla="*/ 45 h 33"/>
                <a:gd name="T2" fmla="*/ 2 w 31"/>
                <a:gd name="T3" fmla="*/ 54 h 33"/>
                <a:gd name="T4" fmla="*/ 0 w 31"/>
                <a:gd name="T5" fmla="*/ 61 h 33"/>
                <a:gd name="T6" fmla="*/ 21 w 31"/>
                <a:gd name="T7" fmla="*/ 78 h 33"/>
                <a:gd name="T8" fmla="*/ 29 w 31"/>
                <a:gd name="T9" fmla="*/ 76 h 33"/>
                <a:gd name="T10" fmla="*/ 36 w 31"/>
                <a:gd name="T11" fmla="*/ 66 h 33"/>
                <a:gd name="T12" fmla="*/ 50 w 31"/>
                <a:gd name="T13" fmla="*/ 61 h 33"/>
                <a:gd name="T14" fmla="*/ 64 w 31"/>
                <a:gd name="T15" fmla="*/ 52 h 33"/>
                <a:gd name="T16" fmla="*/ 62 w 31"/>
                <a:gd name="T17" fmla="*/ 9 h 33"/>
                <a:gd name="T18" fmla="*/ 62 w 31"/>
                <a:gd name="T19" fmla="*/ 9 h 33"/>
                <a:gd name="T20" fmla="*/ 60 w 31"/>
                <a:gd name="T21" fmla="*/ 9 h 33"/>
                <a:gd name="T22" fmla="*/ 19 w 31"/>
                <a:gd name="T23" fmla="*/ 14 h 33"/>
                <a:gd name="T24" fmla="*/ 12 w 31"/>
                <a:gd name="T25" fmla="*/ 31 h 33"/>
                <a:gd name="T26" fmla="*/ 10 w 31"/>
                <a:gd name="T27" fmla="*/ 45 h 3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1"/>
                <a:gd name="T43" fmla="*/ 0 h 33"/>
                <a:gd name="T44" fmla="*/ 31 w 31"/>
                <a:gd name="T45" fmla="*/ 33 h 3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1" h="33">
                  <a:moveTo>
                    <a:pt x="4" y="19"/>
                  </a:moveTo>
                  <a:cubicBezTo>
                    <a:pt x="3" y="20"/>
                    <a:pt x="2" y="21"/>
                    <a:pt x="1" y="23"/>
                  </a:cubicBezTo>
                  <a:cubicBezTo>
                    <a:pt x="0" y="23"/>
                    <a:pt x="0" y="25"/>
                    <a:pt x="0" y="26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1" y="32"/>
                    <a:pt x="12" y="32"/>
                  </a:cubicBezTo>
                  <a:cubicBezTo>
                    <a:pt x="13" y="30"/>
                    <a:pt x="14" y="29"/>
                    <a:pt x="15" y="28"/>
                  </a:cubicBezTo>
                  <a:cubicBezTo>
                    <a:pt x="16" y="26"/>
                    <a:pt x="18" y="26"/>
                    <a:pt x="21" y="26"/>
                  </a:cubicBezTo>
                  <a:cubicBezTo>
                    <a:pt x="23" y="25"/>
                    <a:pt x="25" y="24"/>
                    <a:pt x="27" y="22"/>
                  </a:cubicBezTo>
                  <a:cubicBezTo>
                    <a:pt x="31" y="16"/>
                    <a:pt x="31" y="9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0" y="0"/>
                    <a:pt x="13" y="1"/>
                    <a:pt x="8" y="6"/>
                  </a:cubicBezTo>
                  <a:cubicBezTo>
                    <a:pt x="7" y="8"/>
                    <a:pt x="6" y="10"/>
                    <a:pt x="5" y="13"/>
                  </a:cubicBezTo>
                  <a:cubicBezTo>
                    <a:pt x="5" y="15"/>
                    <a:pt x="6" y="17"/>
                    <a:pt x="4" y="19"/>
                  </a:cubicBezTo>
                </a:path>
              </a:pathLst>
            </a:custGeom>
            <a:solidFill>
              <a:srgbClr val="EFC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15" name="Freeform 3073"/>
            <p:cNvSpPr>
              <a:spLocks noChangeArrowheads="1"/>
            </p:cNvSpPr>
            <p:nvPr/>
          </p:nvSpPr>
          <p:spPr bwMode="auto">
            <a:xfrm>
              <a:off x="2212" y="813"/>
              <a:ext cx="74" cy="78"/>
            </a:xfrm>
            <a:custGeom>
              <a:avLst/>
              <a:gdLst>
                <a:gd name="T0" fmla="*/ 10 w 31"/>
                <a:gd name="T1" fmla="*/ 45 h 33"/>
                <a:gd name="T2" fmla="*/ 2 w 31"/>
                <a:gd name="T3" fmla="*/ 54 h 33"/>
                <a:gd name="T4" fmla="*/ 0 w 31"/>
                <a:gd name="T5" fmla="*/ 61 h 33"/>
                <a:gd name="T6" fmla="*/ 21 w 31"/>
                <a:gd name="T7" fmla="*/ 78 h 33"/>
                <a:gd name="T8" fmla="*/ 29 w 31"/>
                <a:gd name="T9" fmla="*/ 76 h 33"/>
                <a:gd name="T10" fmla="*/ 36 w 31"/>
                <a:gd name="T11" fmla="*/ 66 h 33"/>
                <a:gd name="T12" fmla="*/ 50 w 31"/>
                <a:gd name="T13" fmla="*/ 61 h 33"/>
                <a:gd name="T14" fmla="*/ 64 w 31"/>
                <a:gd name="T15" fmla="*/ 52 h 33"/>
                <a:gd name="T16" fmla="*/ 62 w 31"/>
                <a:gd name="T17" fmla="*/ 9 h 33"/>
                <a:gd name="T18" fmla="*/ 62 w 31"/>
                <a:gd name="T19" fmla="*/ 9 h 33"/>
                <a:gd name="T20" fmla="*/ 60 w 31"/>
                <a:gd name="T21" fmla="*/ 9 h 33"/>
                <a:gd name="T22" fmla="*/ 19 w 31"/>
                <a:gd name="T23" fmla="*/ 14 h 33"/>
                <a:gd name="T24" fmla="*/ 12 w 31"/>
                <a:gd name="T25" fmla="*/ 31 h 33"/>
                <a:gd name="T26" fmla="*/ 10 w 31"/>
                <a:gd name="T27" fmla="*/ 45 h 3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1"/>
                <a:gd name="T43" fmla="*/ 0 h 33"/>
                <a:gd name="T44" fmla="*/ 31 w 31"/>
                <a:gd name="T45" fmla="*/ 33 h 3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1" h="33">
                  <a:moveTo>
                    <a:pt x="4" y="19"/>
                  </a:moveTo>
                  <a:cubicBezTo>
                    <a:pt x="3" y="20"/>
                    <a:pt x="2" y="21"/>
                    <a:pt x="1" y="23"/>
                  </a:cubicBezTo>
                  <a:cubicBezTo>
                    <a:pt x="0" y="23"/>
                    <a:pt x="0" y="25"/>
                    <a:pt x="0" y="26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1" y="32"/>
                    <a:pt x="12" y="32"/>
                  </a:cubicBezTo>
                  <a:cubicBezTo>
                    <a:pt x="13" y="30"/>
                    <a:pt x="14" y="29"/>
                    <a:pt x="15" y="28"/>
                  </a:cubicBezTo>
                  <a:cubicBezTo>
                    <a:pt x="16" y="26"/>
                    <a:pt x="18" y="26"/>
                    <a:pt x="21" y="26"/>
                  </a:cubicBezTo>
                  <a:cubicBezTo>
                    <a:pt x="23" y="25"/>
                    <a:pt x="25" y="24"/>
                    <a:pt x="27" y="22"/>
                  </a:cubicBezTo>
                  <a:cubicBezTo>
                    <a:pt x="31" y="16"/>
                    <a:pt x="31" y="9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0" y="0"/>
                    <a:pt x="13" y="1"/>
                    <a:pt x="8" y="6"/>
                  </a:cubicBezTo>
                  <a:cubicBezTo>
                    <a:pt x="7" y="8"/>
                    <a:pt x="6" y="10"/>
                    <a:pt x="5" y="13"/>
                  </a:cubicBezTo>
                  <a:cubicBezTo>
                    <a:pt x="5" y="15"/>
                    <a:pt x="6" y="17"/>
                    <a:pt x="4" y="19"/>
                  </a:cubicBezTo>
                </a:path>
              </a:pathLst>
            </a:custGeom>
            <a:solidFill>
              <a:srgbClr val="FFE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16" name="Freeform 3074"/>
            <p:cNvSpPr>
              <a:spLocks noChangeArrowheads="1"/>
            </p:cNvSpPr>
            <p:nvPr/>
          </p:nvSpPr>
          <p:spPr bwMode="auto">
            <a:xfrm>
              <a:off x="2220" y="846"/>
              <a:ext cx="35" cy="38"/>
            </a:xfrm>
            <a:custGeom>
              <a:avLst/>
              <a:gdLst>
                <a:gd name="T0" fmla="*/ 30 w 35"/>
                <a:gd name="T1" fmla="*/ 0 h 38"/>
                <a:gd name="T2" fmla="*/ 28 w 35"/>
                <a:gd name="T3" fmla="*/ 2 h 38"/>
                <a:gd name="T4" fmla="*/ 30 w 35"/>
                <a:gd name="T5" fmla="*/ 2 h 38"/>
                <a:gd name="T6" fmla="*/ 21 w 35"/>
                <a:gd name="T7" fmla="*/ 14 h 38"/>
                <a:gd name="T8" fmla="*/ 16 w 35"/>
                <a:gd name="T9" fmla="*/ 12 h 38"/>
                <a:gd name="T10" fmla="*/ 0 w 35"/>
                <a:gd name="T11" fmla="*/ 28 h 38"/>
                <a:gd name="T12" fmla="*/ 11 w 35"/>
                <a:gd name="T13" fmla="*/ 38 h 38"/>
                <a:gd name="T14" fmla="*/ 23 w 35"/>
                <a:gd name="T15" fmla="*/ 19 h 38"/>
                <a:gd name="T16" fmla="*/ 21 w 35"/>
                <a:gd name="T17" fmla="*/ 16 h 38"/>
                <a:gd name="T18" fmla="*/ 33 w 35"/>
                <a:gd name="T19" fmla="*/ 5 h 38"/>
                <a:gd name="T20" fmla="*/ 33 w 35"/>
                <a:gd name="T21" fmla="*/ 5 h 38"/>
                <a:gd name="T22" fmla="*/ 35 w 35"/>
                <a:gd name="T23" fmla="*/ 2 h 38"/>
                <a:gd name="T24" fmla="*/ 30 w 35"/>
                <a:gd name="T25" fmla="*/ 0 h 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5"/>
                <a:gd name="T40" fmla="*/ 0 h 38"/>
                <a:gd name="T41" fmla="*/ 35 w 35"/>
                <a:gd name="T42" fmla="*/ 38 h 3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5" h="38">
                  <a:moveTo>
                    <a:pt x="30" y="0"/>
                  </a:moveTo>
                  <a:lnTo>
                    <a:pt x="28" y="2"/>
                  </a:lnTo>
                  <a:lnTo>
                    <a:pt x="30" y="2"/>
                  </a:lnTo>
                  <a:lnTo>
                    <a:pt x="21" y="14"/>
                  </a:lnTo>
                  <a:lnTo>
                    <a:pt x="16" y="12"/>
                  </a:lnTo>
                  <a:lnTo>
                    <a:pt x="0" y="28"/>
                  </a:lnTo>
                  <a:lnTo>
                    <a:pt x="11" y="38"/>
                  </a:lnTo>
                  <a:lnTo>
                    <a:pt x="23" y="19"/>
                  </a:lnTo>
                  <a:lnTo>
                    <a:pt x="21" y="16"/>
                  </a:lnTo>
                  <a:lnTo>
                    <a:pt x="33" y="5"/>
                  </a:lnTo>
                  <a:lnTo>
                    <a:pt x="35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ECDB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17" name="Freeform 3075"/>
            <p:cNvSpPr>
              <a:spLocks noChangeArrowheads="1"/>
            </p:cNvSpPr>
            <p:nvPr/>
          </p:nvSpPr>
          <p:spPr bwMode="auto">
            <a:xfrm>
              <a:off x="2220" y="846"/>
              <a:ext cx="35" cy="38"/>
            </a:xfrm>
            <a:custGeom>
              <a:avLst/>
              <a:gdLst>
                <a:gd name="T0" fmla="*/ 30 w 35"/>
                <a:gd name="T1" fmla="*/ 0 h 38"/>
                <a:gd name="T2" fmla="*/ 28 w 35"/>
                <a:gd name="T3" fmla="*/ 2 h 38"/>
                <a:gd name="T4" fmla="*/ 30 w 35"/>
                <a:gd name="T5" fmla="*/ 2 h 38"/>
                <a:gd name="T6" fmla="*/ 21 w 35"/>
                <a:gd name="T7" fmla="*/ 14 h 38"/>
                <a:gd name="T8" fmla="*/ 16 w 35"/>
                <a:gd name="T9" fmla="*/ 12 h 38"/>
                <a:gd name="T10" fmla="*/ 0 w 35"/>
                <a:gd name="T11" fmla="*/ 28 h 38"/>
                <a:gd name="T12" fmla="*/ 11 w 35"/>
                <a:gd name="T13" fmla="*/ 38 h 38"/>
                <a:gd name="T14" fmla="*/ 23 w 35"/>
                <a:gd name="T15" fmla="*/ 19 h 38"/>
                <a:gd name="T16" fmla="*/ 21 w 35"/>
                <a:gd name="T17" fmla="*/ 16 h 38"/>
                <a:gd name="T18" fmla="*/ 33 w 35"/>
                <a:gd name="T19" fmla="*/ 5 h 38"/>
                <a:gd name="T20" fmla="*/ 33 w 35"/>
                <a:gd name="T21" fmla="*/ 5 h 38"/>
                <a:gd name="T22" fmla="*/ 35 w 35"/>
                <a:gd name="T23" fmla="*/ 2 h 38"/>
                <a:gd name="T24" fmla="*/ 30 w 35"/>
                <a:gd name="T25" fmla="*/ 0 h 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5"/>
                <a:gd name="T40" fmla="*/ 0 h 38"/>
                <a:gd name="T41" fmla="*/ 35 w 35"/>
                <a:gd name="T42" fmla="*/ 38 h 3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5" h="38">
                  <a:moveTo>
                    <a:pt x="30" y="0"/>
                  </a:moveTo>
                  <a:lnTo>
                    <a:pt x="28" y="2"/>
                  </a:lnTo>
                  <a:lnTo>
                    <a:pt x="30" y="2"/>
                  </a:lnTo>
                  <a:lnTo>
                    <a:pt x="21" y="14"/>
                  </a:lnTo>
                  <a:lnTo>
                    <a:pt x="16" y="12"/>
                  </a:lnTo>
                  <a:lnTo>
                    <a:pt x="0" y="28"/>
                  </a:lnTo>
                  <a:lnTo>
                    <a:pt x="11" y="38"/>
                  </a:lnTo>
                  <a:lnTo>
                    <a:pt x="23" y="19"/>
                  </a:lnTo>
                  <a:lnTo>
                    <a:pt x="21" y="16"/>
                  </a:lnTo>
                  <a:lnTo>
                    <a:pt x="33" y="5"/>
                  </a:lnTo>
                  <a:lnTo>
                    <a:pt x="35" y="2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18" name="Freeform 3076"/>
            <p:cNvSpPr>
              <a:spLocks noChangeArrowheads="1"/>
            </p:cNvSpPr>
            <p:nvPr/>
          </p:nvSpPr>
          <p:spPr bwMode="auto">
            <a:xfrm>
              <a:off x="2229" y="851"/>
              <a:ext cx="40" cy="30"/>
            </a:xfrm>
            <a:custGeom>
              <a:avLst/>
              <a:gdLst>
                <a:gd name="T0" fmla="*/ 0 w 17"/>
                <a:gd name="T1" fmla="*/ 30 h 13"/>
                <a:gd name="T2" fmla="*/ 0 w 17"/>
                <a:gd name="T3" fmla="*/ 30 h 13"/>
                <a:gd name="T4" fmla="*/ 2 w 17"/>
                <a:gd name="T5" fmla="*/ 28 h 13"/>
                <a:gd name="T6" fmla="*/ 16 w 17"/>
                <a:gd name="T7" fmla="*/ 12 h 13"/>
                <a:gd name="T8" fmla="*/ 28 w 17"/>
                <a:gd name="T9" fmla="*/ 7 h 13"/>
                <a:gd name="T10" fmla="*/ 31 w 17"/>
                <a:gd name="T11" fmla="*/ 5 h 13"/>
                <a:gd name="T12" fmla="*/ 33 w 17"/>
                <a:gd name="T13" fmla="*/ 2 h 13"/>
                <a:gd name="T14" fmla="*/ 35 w 17"/>
                <a:gd name="T15" fmla="*/ 2 h 13"/>
                <a:gd name="T16" fmla="*/ 35 w 17"/>
                <a:gd name="T17" fmla="*/ 2 h 13"/>
                <a:gd name="T18" fmla="*/ 40 w 17"/>
                <a:gd name="T19" fmla="*/ 0 h 13"/>
                <a:gd name="T20" fmla="*/ 40 w 17"/>
                <a:gd name="T21" fmla="*/ 0 h 13"/>
                <a:gd name="T22" fmla="*/ 40 w 17"/>
                <a:gd name="T23" fmla="*/ 0 h 13"/>
                <a:gd name="T24" fmla="*/ 38 w 17"/>
                <a:gd name="T25" fmla="*/ 2 h 13"/>
                <a:gd name="T26" fmla="*/ 35 w 17"/>
                <a:gd name="T27" fmla="*/ 2 h 13"/>
                <a:gd name="T28" fmla="*/ 33 w 17"/>
                <a:gd name="T29" fmla="*/ 5 h 13"/>
                <a:gd name="T30" fmla="*/ 31 w 17"/>
                <a:gd name="T31" fmla="*/ 5 h 13"/>
                <a:gd name="T32" fmla="*/ 28 w 17"/>
                <a:gd name="T33" fmla="*/ 7 h 13"/>
                <a:gd name="T34" fmla="*/ 16 w 17"/>
                <a:gd name="T35" fmla="*/ 12 h 13"/>
                <a:gd name="T36" fmla="*/ 2 w 17"/>
                <a:gd name="T37" fmla="*/ 28 h 13"/>
                <a:gd name="T38" fmla="*/ 0 w 17"/>
                <a:gd name="T39" fmla="*/ 30 h 13"/>
                <a:gd name="T40" fmla="*/ 0 w 17"/>
                <a:gd name="T41" fmla="*/ 30 h 1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7"/>
                <a:gd name="T64" fmla="*/ 0 h 13"/>
                <a:gd name="T65" fmla="*/ 17 w 17"/>
                <a:gd name="T66" fmla="*/ 13 h 1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7" h="13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3" y="9"/>
                    <a:pt x="5" y="6"/>
                    <a:pt x="7" y="5"/>
                  </a:cubicBezTo>
                  <a:cubicBezTo>
                    <a:pt x="9" y="4"/>
                    <a:pt x="10" y="3"/>
                    <a:pt x="12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4" y="2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4"/>
                    <a:pt x="9" y="4"/>
                    <a:pt x="7" y="5"/>
                  </a:cubicBezTo>
                  <a:cubicBezTo>
                    <a:pt x="6" y="6"/>
                    <a:pt x="3" y="10"/>
                    <a:pt x="1" y="12"/>
                  </a:cubicBezTo>
                  <a:cubicBezTo>
                    <a:pt x="1" y="12"/>
                    <a:pt x="1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19" name="Freeform 3077"/>
            <p:cNvSpPr>
              <a:spLocks noChangeArrowheads="1"/>
            </p:cNvSpPr>
            <p:nvPr/>
          </p:nvSpPr>
          <p:spPr bwMode="auto">
            <a:xfrm>
              <a:off x="2222" y="834"/>
              <a:ext cx="26" cy="40"/>
            </a:xfrm>
            <a:custGeom>
              <a:avLst/>
              <a:gdLst>
                <a:gd name="T0" fmla="*/ 0 w 11"/>
                <a:gd name="T1" fmla="*/ 40 h 17"/>
                <a:gd name="T2" fmla="*/ 0 w 11"/>
                <a:gd name="T3" fmla="*/ 40 h 17"/>
                <a:gd name="T4" fmla="*/ 0 w 11"/>
                <a:gd name="T5" fmla="*/ 40 h 17"/>
                <a:gd name="T6" fmla="*/ 7 w 11"/>
                <a:gd name="T7" fmla="*/ 33 h 17"/>
                <a:gd name="T8" fmla="*/ 9 w 11"/>
                <a:gd name="T9" fmla="*/ 31 h 17"/>
                <a:gd name="T10" fmla="*/ 12 w 11"/>
                <a:gd name="T11" fmla="*/ 26 h 17"/>
                <a:gd name="T12" fmla="*/ 14 w 11"/>
                <a:gd name="T13" fmla="*/ 26 h 17"/>
                <a:gd name="T14" fmla="*/ 17 w 11"/>
                <a:gd name="T15" fmla="*/ 21 h 17"/>
                <a:gd name="T16" fmla="*/ 17 w 11"/>
                <a:gd name="T17" fmla="*/ 21 h 17"/>
                <a:gd name="T18" fmla="*/ 21 w 11"/>
                <a:gd name="T19" fmla="*/ 9 h 17"/>
                <a:gd name="T20" fmla="*/ 21 w 11"/>
                <a:gd name="T21" fmla="*/ 7 h 17"/>
                <a:gd name="T22" fmla="*/ 24 w 11"/>
                <a:gd name="T23" fmla="*/ 5 h 17"/>
                <a:gd name="T24" fmla="*/ 24 w 11"/>
                <a:gd name="T25" fmla="*/ 2 h 17"/>
                <a:gd name="T26" fmla="*/ 26 w 11"/>
                <a:gd name="T27" fmla="*/ 0 h 17"/>
                <a:gd name="T28" fmla="*/ 26 w 11"/>
                <a:gd name="T29" fmla="*/ 0 h 17"/>
                <a:gd name="T30" fmla="*/ 26 w 11"/>
                <a:gd name="T31" fmla="*/ 0 h 17"/>
                <a:gd name="T32" fmla="*/ 24 w 11"/>
                <a:gd name="T33" fmla="*/ 2 h 17"/>
                <a:gd name="T34" fmla="*/ 24 w 11"/>
                <a:gd name="T35" fmla="*/ 5 h 17"/>
                <a:gd name="T36" fmla="*/ 24 w 11"/>
                <a:gd name="T37" fmla="*/ 7 h 17"/>
                <a:gd name="T38" fmla="*/ 21 w 11"/>
                <a:gd name="T39" fmla="*/ 9 h 17"/>
                <a:gd name="T40" fmla="*/ 17 w 11"/>
                <a:gd name="T41" fmla="*/ 21 h 17"/>
                <a:gd name="T42" fmla="*/ 17 w 11"/>
                <a:gd name="T43" fmla="*/ 21 h 17"/>
                <a:gd name="T44" fmla="*/ 14 w 11"/>
                <a:gd name="T45" fmla="*/ 26 h 17"/>
                <a:gd name="T46" fmla="*/ 14 w 11"/>
                <a:gd name="T47" fmla="*/ 26 h 17"/>
                <a:gd name="T48" fmla="*/ 9 w 11"/>
                <a:gd name="T49" fmla="*/ 31 h 17"/>
                <a:gd name="T50" fmla="*/ 7 w 11"/>
                <a:gd name="T51" fmla="*/ 33 h 17"/>
                <a:gd name="T52" fmla="*/ 0 w 11"/>
                <a:gd name="T53" fmla="*/ 40 h 1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"/>
                <a:gd name="T82" fmla="*/ 0 h 17"/>
                <a:gd name="T83" fmla="*/ 11 w 11"/>
                <a:gd name="T84" fmla="*/ 17 h 1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" h="17"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2" y="15"/>
                    <a:pt x="3" y="14"/>
                  </a:cubicBezTo>
                  <a:cubicBezTo>
                    <a:pt x="3" y="14"/>
                    <a:pt x="4" y="13"/>
                    <a:pt x="4" y="13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7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7"/>
                    <a:pt x="8" y="6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6"/>
                    <a:pt x="8" y="7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2"/>
                    <a:pt x="5" y="12"/>
                    <a:pt x="4" y="13"/>
                  </a:cubicBezTo>
                  <a:cubicBezTo>
                    <a:pt x="4" y="13"/>
                    <a:pt x="4" y="14"/>
                    <a:pt x="3" y="14"/>
                  </a:cubicBezTo>
                  <a:cubicBezTo>
                    <a:pt x="2" y="15"/>
                    <a:pt x="1" y="17"/>
                    <a:pt x="0" y="17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20" name="Freeform 3078"/>
            <p:cNvSpPr>
              <a:spLocks noChangeArrowheads="1"/>
            </p:cNvSpPr>
            <p:nvPr/>
          </p:nvSpPr>
          <p:spPr bwMode="auto">
            <a:xfrm>
              <a:off x="2238" y="843"/>
              <a:ext cx="24" cy="22"/>
            </a:xfrm>
            <a:custGeom>
              <a:avLst/>
              <a:gdLst>
                <a:gd name="T0" fmla="*/ 0 w 10"/>
                <a:gd name="T1" fmla="*/ 22 h 9"/>
                <a:gd name="T2" fmla="*/ 0 w 10"/>
                <a:gd name="T3" fmla="*/ 20 h 9"/>
                <a:gd name="T4" fmla="*/ 10 w 10"/>
                <a:gd name="T5" fmla="*/ 10 h 9"/>
                <a:gd name="T6" fmla="*/ 17 w 10"/>
                <a:gd name="T7" fmla="*/ 5 h 9"/>
                <a:gd name="T8" fmla="*/ 24 w 10"/>
                <a:gd name="T9" fmla="*/ 0 h 9"/>
                <a:gd name="T10" fmla="*/ 24 w 10"/>
                <a:gd name="T11" fmla="*/ 0 h 9"/>
                <a:gd name="T12" fmla="*/ 24 w 10"/>
                <a:gd name="T13" fmla="*/ 2 h 9"/>
                <a:gd name="T14" fmla="*/ 17 w 10"/>
                <a:gd name="T15" fmla="*/ 5 h 9"/>
                <a:gd name="T16" fmla="*/ 12 w 10"/>
                <a:gd name="T17" fmla="*/ 10 h 9"/>
                <a:gd name="T18" fmla="*/ 0 w 10"/>
                <a:gd name="T19" fmla="*/ 22 h 9"/>
                <a:gd name="T20" fmla="*/ 0 w 10"/>
                <a:gd name="T21" fmla="*/ 22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9"/>
                <a:gd name="T35" fmla="*/ 10 w 10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9">
                  <a:moveTo>
                    <a:pt x="0" y="9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7"/>
                    <a:pt x="3" y="5"/>
                    <a:pt x="4" y="4"/>
                  </a:cubicBezTo>
                  <a:cubicBezTo>
                    <a:pt x="5" y="3"/>
                    <a:pt x="6" y="2"/>
                    <a:pt x="7" y="2"/>
                  </a:cubicBezTo>
                  <a:cubicBezTo>
                    <a:pt x="7" y="1"/>
                    <a:pt x="9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7" y="1"/>
                    <a:pt x="7" y="2"/>
                  </a:cubicBezTo>
                  <a:cubicBezTo>
                    <a:pt x="6" y="2"/>
                    <a:pt x="5" y="3"/>
                    <a:pt x="5" y="4"/>
                  </a:cubicBezTo>
                  <a:cubicBezTo>
                    <a:pt x="3" y="5"/>
                    <a:pt x="1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21" name="Freeform 3079"/>
            <p:cNvSpPr>
              <a:spLocks noChangeArrowheads="1"/>
            </p:cNvSpPr>
            <p:nvPr/>
          </p:nvSpPr>
          <p:spPr bwMode="auto">
            <a:xfrm>
              <a:off x="2236" y="836"/>
              <a:ext cx="17" cy="26"/>
            </a:xfrm>
            <a:custGeom>
              <a:avLst/>
              <a:gdLst>
                <a:gd name="T0" fmla="*/ 0 w 7"/>
                <a:gd name="T1" fmla="*/ 26 h 11"/>
                <a:gd name="T2" fmla="*/ 0 w 7"/>
                <a:gd name="T3" fmla="*/ 26 h 11"/>
                <a:gd name="T4" fmla="*/ 0 w 7"/>
                <a:gd name="T5" fmla="*/ 26 h 11"/>
                <a:gd name="T6" fmla="*/ 5 w 7"/>
                <a:gd name="T7" fmla="*/ 24 h 11"/>
                <a:gd name="T8" fmla="*/ 12 w 7"/>
                <a:gd name="T9" fmla="*/ 14 h 11"/>
                <a:gd name="T10" fmla="*/ 15 w 7"/>
                <a:gd name="T11" fmla="*/ 9 h 11"/>
                <a:gd name="T12" fmla="*/ 15 w 7"/>
                <a:gd name="T13" fmla="*/ 9 h 11"/>
                <a:gd name="T14" fmla="*/ 17 w 7"/>
                <a:gd name="T15" fmla="*/ 0 h 11"/>
                <a:gd name="T16" fmla="*/ 17 w 7"/>
                <a:gd name="T17" fmla="*/ 0 h 11"/>
                <a:gd name="T18" fmla="*/ 17 w 7"/>
                <a:gd name="T19" fmla="*/ 2 h 11"/>
                <a:gd name="T20" fmla="*/ 15 w 7"/>
                <a:gd name="T21" fmla="*/ 9 h 11"/>
                <a:gd name="T22" fmla="*/ 15 w 7"/>
                <a:gd name="T23" fmla="*/ 12 h 11"/>
                <a:gd name="T24" fmla="*/ 12 w 7"/>
                <a:gd name="T25" fmla="*/ 14 h 11"/>
                <a:gd name="T26" fmla="*/ 5 w 7"/>
                <a:gd name="T27" fmla="*/ 24 h 11"/>
                <a:gd name="T28" fmla="*/ 2 w 7"/>
                <a:gd name="T29" fmla="*/ 26 h 11"/>
                <a:gd name="T30" fmla="*/ 0 w 7"/>
                <a:gd name="T31" fmla="*/ 26 h 1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"/>
                <a:gd name="T49" fmla="*/ 0 h 11"/>
                <a:gd name="T50" fmla="*/ 7 w 7"/>
                <a:gd name="T51" fmla="*/ 11 h 1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3" y="8"/>
                    <a:pt x="4" y="7"/>
                    <a:pt x="5" y="6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5" y="6"/>
                  </a:cubicBezTo>
                  <a:cubicBezTo>
                    <a:pt x="4" y="7"/>
                    <a:pt x="3" y="8"/>
                    <a:pt x="2" y="10"/>
                  </a:cubicBezTo>
                  <a:cubicBezTo>
                    <a:pt x="1" y="10"/>
                    <a:pt x="1" y="11"/>
                    <a:pt x="1" y="11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22" name="Freeform 3080"/>
            <p:cNvSpPr>
              <a:spLocks noEditPoints="1" noChangeArrowheads="1"/>
            </p:cNvSpPr>
            <p:nvPr/>
          </p:nvSpPr>
          <p:spPr bwMode="auto">
            <a:xfrm>
              <a:off x="2246" y="834"/>
              <a:ext cx="23" cy="19"/>
            </a:xfrm>
            <a:custGeom>
              <a:avLst/>
              <a:gdLst>
                <a:gd name="T0" fmla="*/ 0 w 23"/>
                <a:gd name="T1" fmla="*/ 0 h 19"/>
                <a:gd name="T2" fmla="*/ 0 w 23"/>
                <a:gd name="T3" fmla="*/ 0 h 19"/>
                <a:gd name="T4" fmla="*/ 0 w 23"/>
                <a:gd name="T5" fmla="*/ 0 h 19"/>
                <a:gd name="T6" fmla="*/ 2 w 23"/>
                <a:gd name="T7" fmla="*/ 0 h 19"/>
                <a:gd name="T8" fmla="*/ 4 w 23"/>
                <a:gd name="T9" fmla="*/ 2 h 19"/>
                <a:gd name="T10" fmla="*/ 7 w 23"/>
                <a:gd name="T11" fmla="*/ 2 h 19"/>
                <a:gd name="T12" fmla="*/ 9 w 23"/>
                <a:gd name="T13" fmla="*/ 5 h 19"/>
                <a:gd name="T14" fmla="*/ 9 w 23"/>
                <a:gd name="T15" fmla="*/ 5 h 19"/>
                <a:gd name="T16" fmla="*/ 11 w 23"/>
                <a:gd name="T17" fmla="*/ 7 h 19"/>
                <a:gd name="T18" fmla="*/ 14 w 23"/>
                <a:gd name="T19" fmla="*/ 7 h 19"/>
                <a:gd name="T20" fmla="*/ 14 w 23"/>
                <a:gd name="T21" fmla="*/ 9 h 19"/>
                <a:gd name="T22" fmla="*/ 16 w 23"/>
                <a:gd name="T23" fmla="*/ 12 h 19"/>
                <a:gd name="T24" fmla="*/ 18 w 23"/>
                <a:gd name="T25" fmla="*/ 12 h 19"/>
                <a:gd name="T26" fmla="*/ 18 w 23"/>
                <a:gd name="T27" fmla="*/ 14 h 19"/>
                <a:gd name="T28" fmla="*/ 21 w 23"/>
                <a:gd name="T29" fmla="*/ 17 h 19"/>
                <a:gd name="T30" fmla="*/ 23 w 23"/>
                <a:gd name="T31" fmla="*/ 17 h 19"/>
                <a:gd name="T32" fmla="*/ 23 w 23"/>
                <a:gd name="T33" fmla="*/ 19 h 19"/>
                <a:gd name="T34" fmla="*/ 23 w 23"/>
                <a:gd name="T35" fmla="*/ 17 h 19"/>
                <a:gd name="T36" fmla="*/ 23 w 23"/>
                <a:gd name="T37" fmla="*/ 17 h 19"/>
                <a:gd name="T38" fmla="*/ 21 w 23"/>
                <a:gd name="T39" fmla="*/ 17 h 19"/>
                <a:gd name="T40" fmla="*/ 21 w 23"/>
                <a:gd name="T41" fmla="*/ 14 h 19"/>
                <a:gd name="T42" fmla="*/ 21 w 23"/>
                <a:gd name="T43" fmla="*/ 14 h 19"/>
                <a:gd name="T44" fmla="*/ 18 w 23"/>
                <a:gd name="T45" fmla="*/ 14 h 19"/>
                <a:gd name="T46" fmla="*/ 18 w 23"/>
                <a:gd name="T47" fmla="*/ 14 h 19"/>
                <a:gd name="T48" fmla="*/ 18 w 23"/>
                <a:gd name="T49" fmla="*/ 14 h 19"/>
                <a:gd name="T50" fmla="*/ 18 w 23"/>
                <a:gd name="T51" fmla="*/ 12 h 19"/>
                <a:gd name="T52" fmla="*/ 16 w 23"/>
                <a:gd name="T53" fmla="*/ 12 h 19"/>
                <a:gd name="T54" fmla="*/ 16 w 23"/>
                <a:gd name="T55" fmla="*/ 12 h 19"/>
                <a:gd name="T56" fmla="*/ 16 w 23"/>
                <a:gd name="T57" fmla="*/ 12 h 19"/>
                <a:gd name="T58" fmla="*/ 14 w 23"/>
                <a:gd name="T59" fmla="*/ 9 h 19"/>
                <a:gd name="T60" fmla="*/ 14 w 23"/>
                <a:gd name="T61" fmla="*/ 9 h 19"/>
                <a:gd name="T62" fmla="*/ 14 w 23"/>
                <a:gd name="T63" fmla="*/ 9 h 19"/>
                <a:gd name="T64" fmla="*/ 14 w 23"/>
                <a:gd name="T65" fmla="*/ 9 h 19"/>
                <a:gd name="T66" fmla="*/ 11 w 23"/>
                <a:gd name="T67" fmla="*/ 9 h 19"/>
                <a:gd name="T68" fmla="*/ 11 w 23"/>
                <a:gd name="T69" fmla="*/ 7 h 19"/>
                <a:gd name="T70" fmla="*/ 11 w 23"/>
                <a:gd name="T71" fmla="*/ 7 h 19"/>
                <a:gd name="T72" fmla="*/ 11 w 23"/>
                <a:gd name="T73" fmla="*/ 7 h 19"/>
                <a:gd name="T74" fmla="*/ 11 w 23"/>
                <a:gd name="T75" fmla="*/ 7 h 19"/>
                <a:gd name="T76" fmla="*/ 9 w 23"/>
                <a:gd name="T77" fmla="*/ 7 h 19"/>
                <a:gd name="T78" fmla="*/ 9 w 23"/>
                <a:gd name="T79" fmla="*/ 5 h 19"/>
                <a:gd name="T80" fmla="*/ 9 w 23"/>
                <a:gd name="T81" fmla="*/ 5 h 19"/>
                <a:gd name="T82" fmla="*/ 7 w 23"/>
                <a:gd name="T83" fmla="*/ 5 h 19"/>
                <a:gd name="T84" fmla="*/ 7 w 23"/>
                <a:gd name="T85" fmla="*/ 2 h 19"/>
                <a:gd name="T86" fmla="*/ 7 w 23"/>
                <a:gd name="T87" fmla="*/ 2 h 19"/>
                <a:gd name="T88" fmla="*/ 4 w 23"/>
                <a:gd name="T89" fmla="*/ 2 h 19"/>
                <a:gd name="T90" fmla="*/ 4 w 23"/>
                <a:gd name="T91" fmla="*/ 2 h 19"/>
                <a:gd name="T92" fmla="*/ 2 w 23"/>
                <a:gd name="T93" fmla="*/ 2 h 19"/>
                <a:gd name="T94" fmla="*/ 4 w 23"/>
                <a:gd name="T95" fmla="*/ 0 h 19"/>
                <a:gd name="T96" fmla="*/ 2 w 23"/>
                <a:gd name="T97" fmla="*/ 0 h 19"/>
                <a:gd name="T98" fmla="*/ 2 w 23"/>
                <a:gd name="T99" fmla="*/ 0 h 19"/>
                <a:gd name="T100" fmla="*/ 2 w 23"/>
                <a:gd name="T101" fmla="*/ 0 h 19"/>
                <a:gd name="T102" fmla="*/ 0 w 23"/>
                <a:gd name="T103" fmla="*/ 0 h 19"/>
                <a:gd name="T104" fmla="*/ 0 w 23"/>
                <a:gd name="T105" fmla="*/ 0 h 19"/>
                <a:gd name="T106" fmla="*/ 2 w 23"/>
                <a:gd name="T107" fmla="*/ 0 h 1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"/>
                <a:gd name="T163" fmla="*/ 0 h 19"/>
                <a:gd name="T164" fmla="*/ 23 w 23"/>
                <a:gd name="T165" fmla="*/ 19 h 1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" h="19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7" y="2"/>
                  </a:lnTo>
                  <a:lnTo>
                    <a:pt x="9" y="5"/>
                  </a:lnTo>
                  <a:lnTo>
                    <a:pt x="11" y="7"/>
                  </a:lnTo>
                  <a:lnTo>
                    <a:pt x="14" y="7"/>
                  </a:lnTo>
                  <a:lnTo>
                    <a:pt x="14" y="9"/>
                  </a:lnTo>
                  <a:lnTo>
                    <a:pt x="16" y="9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18" y="14"/>
                  </a:lnTo>
                  <a:lnTo>
                    <a:pt x="21" y="14"/>
                  </a:lnTo>
                  <a:lnTo>
                    <a:pt x="21" y="17"/>
                  </a:lnTo>
                  <a:lnTo>
                    <a:pt x="23" y="17"/>
                  </a:lnTo>
                  <a:lnTo>
                    <a:pt x="23" y="19"/>
                  </a:lnTo>
                  <a:lnTo>
                    <a:pt x="23" y="17"/>
                  </a:lnTo>
                  <a:lnTo>
                    <a:pt x="21" y="17"/>
                  </a:lnTo>
                  <a:lnTo>
                    <a:pt x="21" y="14"/>
                  </a:lnTo>
                  <a:lnTo>
                    <a:pt x="21" y="17"/>
                  </a:lnTo>
                  <a:lnTo>
                    <a:pt x="21" y="14"/>
                  </a:lnTo>
                  <a:lnTo>
                    <a:pt x="18" y="14"/>
                  </a:lnTo>
                  <a:lnTo>
                    <a:pt x="18" y="12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6" y="9"/>
                  </a:lnTo>
                  <a:lnTo>
                    <a:pt x="14" y="9"/>
                  </a:lnTo>
                  <a:lnTo>
                    <a:pt x="11" y="9"/>
                  </a:lnTo>
                  <a:lnTo>
                    <a:pt x="14" y="7"/>
                  </a:lnTo>
                  <a:lnTo>
                    <a:pt x="11" y="7"/>
                  </a:lnTo>
                  <a:lnTo>
                    <a:pt x="9" y="5"/>
                  </a:lnTo>
                  <a:lnTo>
                    <a:pt x="9" y="7"/>
                  </a:lnTo>
                  <a:lnTo>
                    <a:pt x="9" y="5"/>
                  </a:lnTo>
                  <a:lnTo>
                    <a:pt x="7" y="5"/>
                  </a:lnTo>
                  <a:lnTo>
                    <a:pt x="7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23" name="Freeform 3081"/>
            <p:cNvSpPr>
              <a:spLocks noChangeArrowheads="1"/>
            </p:cNvSpPr>
            <p:nvPr/>
          </p:nvSpPr>
          <p:spPr bwMode="auto">
            <a:xfrm>
              <a:off x="1181" y="867"/>
              <a:ext cx="21" cy="48"/>
            </a:xfrm>
            <a:custGeom>
              <a:avLst/>
              <a:gdLst>
                <a:gd name="T0" fmla="*/ 21 w 9"/>
                <a:gd name="T1" fmla="*/ 22 h 20"/>
                <a:gd name="T2" fmla="*/ 21 w 9"/>
                <a:gd name="T3" fmla="*/ 14 h 20"/>
                <a:gd name="T4" fmla="*/ 16 w 9"/>
                <a:gd name="T5" fmla="*/ 12 h 20"/>
                <a:gd name="T6" fmla="*/ 16 w 9"/>
                <a:gd name="T7" fmla="*/ 12 h 20"/>
                <a:gd name="T8" fmla="*/ 16 w 9"/>
                <a:gd name="T9" fmla="*/ 12 h 20"/>
                <a:gd name="T10" fmla="*/ 16 w 9"/>
                <a:gd name="T11" fmla="*/ 12 h 20"/>
                <a:gd name="T12" fmla="*/ 21 w 9"/>
                <a:gd name="T13" fmla="*/ 7 h 20"/>
                <a:gd name="T14" fmla="*/ 16 w 9"/>
                <a:gd name="T15" fmla="*/ 0 h 20"/>
                <a:gd name="T16" fmla="*/ 9 w 9"/>
                <a:gd name="T17" fmla="*/ 5 h 20"/>
                <a:gd name="T18" fmla="*/ 12 w 9"/>
                <a:gd name="T19" fmla="*/ 10 h 20"/>
                <a:gd name="T20" fmla="*/ 12 w 9"/>
                <a:gd name="T21" fmla="*/ 12 h 20"/>
                <a:gd name="T22" fmla="*/ 12 w 9"/>
                <a:gd name="T23" fmla="*/ 10 h 20"/>
                <a:gd name="T24" fmla="*/ 9 w 9"/>
                <a:gd name="T25" fmla="*/ 10 h 20"/>
                <a:gd name="T26" fmla="*/ 7 w 9"/>
                <a:gd name="T27" fmla="*/ 10 h 20"/>
                <a:gd name="T28" fmla="*/ 2 w 9"/>
                <a:gd name="T29" fmla="*/ 14 h 20"/>
                <a:gd name="T30" fmla="*/ 0 w 9"/>
                <a:gd name="T31" fmla="*/ 24 h 20"/>
                <a:gd name="T32" fmla="*/ 0 w 9"/>
                <a:gd name="T33" fmla="*/ 24 h 20"/>
                <a:gd name="T34" fmla="*/ 0 w 9"/>
                <a:gd name="T35" fmla="*/ 29 h 20"/>
                <a:gd name="T36" fmla="*/ 2 w 9"/>
                <a:gd name="T37" fmla="*/ 26 h 20"/>
                <a:gd name="T38" fmla="*/ 5 w 9"/>
                <a:gd name="T39" fmla="*/ 24 h 20"/>
                <a:gd name="T40" fmla="*/ 7 w 9"/>
                <a:gd name="T41" fmla="*/ 17 h 20"/>
                <a:gd name="T42" fmla="*/ 7 w 9"/>
                <a:gd name="T43" fmla="*/ 14 h 20"/>
                <a:gd name="T44" fmla="*/ 5 w 9"/>
                <a:gd name="T45" fmla="*/ 24 h 20"/>
                <a:gd name="T46" fmla="*/ 5 w 9"/>
                <a:gd name="T47" fmla="*/ 24 h 20"/>
                <a:gd name="T48" fmla="*/ 5 w 9"/>
                <a:gd name="T49" fmla="*/ 26 h 20"/>
                <a:gd name="T50" fmla="*/ 0 w 9"/>
                <a:gd name="T51" fmla="*/ 43 h 20"/>
                <a:gd name="T52" fmla="*/ 0 w 9"/>
                <a:gd name="T53" fmla="*/ 46 h 20"/>
                <a:gd name="T54" fmla="*/ 5 w 9"/>
                <a:gd name="T55" fmla="*/ 43 h 20"/>
                <a:gd name="T56" fmla="*/ 7 w 9"/>
                <a:gd name="T57" fmla="*/ 31 h 20"/>
                <a:gd name="T58" fmla="*/ 9 w 9"/>
                <a:gd name="T59" fmla="*/ 31 h 20"/>
                <a:gd name="T60" fmla="*/ 5 w 9"/>
                <a:gd name="T61" fmla="*/ 43 h 20"/>
                <a:gd name="T62" fmla="*/ 7 w 9"/>
                <a:gd name="T63" fmla="*/ 48 h 20"/>
                <a:gd name="T64" fmla="*/ 9 w 9"/>
                <a:gd name="T65" fmla="*/ 46 h 20"/>
                <a:gd name="T66" fmla="*/ 14 w 9"/>
                <a:gd name="T67" fmla="*/ 29 h 20"/>
                <a:gd name="T68" fmla="*/ 14 w 9"/>
                <a:gd name="T69" fmla="*/ 29 h 20"/>
                <a:gd name="T70" fmla="*/ 14 w 9"/>
                <a:gd name="T71" fmla="*/ 29 h 20"/>
                <a:gd name="T72" fmla="*/ 16 w 9"/>
                <a:gd name="T73" fmla="*/ 19 h 20"/>
                <a:gd name="T74" fmla="*/ 16 w 9"/>
                <a:gd name="T75" fmla="*/ 19 h 20"/>
                <a:gd name="T76" fmla="*/ 16 w 9"/>
                <a:gd name="T77" fmla="*/ 26 h 20"/>
                <a:gd name="T78" fmla="*/ 14 w 9"/>
                <a:gd name="T79" fmla="*/ 29 h 20"/>
                <a:gd name="T80" fmla="*/ 16 w 9"/>
                <a:gd name="T81" fmla="*/ 31 h 20"/>
                <a:gd name="T82" fmla="*/ 19 w 9"/>
                <a:gd name="T83" fmla="*/ 31 h 20"/>
                <a:gd name="T84" fmla="*/ 19 w 9"/>
                <a:gd name="T85" fmla="*/ 29 h 20"/>
                <a:gd name="T86" fmla="*/ 21 w 9"/>
                <a:gd name="T87" fmla="*/ 22 h 2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9"/>
                <a:gd name="T133" fmla="*/ 0 h 20"/>
                <a:gd name="T134" fmla="*/ 9 w 9"/>
                <a:gd name="T135" fmla="*/ 20 h 2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9" h="20">
                  <a:moveTo>
                    <a:pt x="9" y="9"/>
                  </a:moveTo>
                  <a:cubicBezTo>
                    <a:pt x="9" y="8"/>
                    <a:pt x="9" y="7"/>
                    <a:pt x="9" y="6"/>
                  </a:cubicBezTo>
                  <a:cubicBezTo>
                    <a:pt x="8" y="6"/>
                    <a:pt x="8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4"/>
                    <a:pt x="8" y="4"/>
                    <a:pt x="9" y="3"/>
                  </a:cubicBezTo>
                  <a:cubicBezTo>
                    <a:pt x="9" y="2"/>
                    <a:pt x="8" y="1"/>
                    <a:pt x="7" y="0"/>
                  </a:cubicBezTo>
                  <a:cubicBezTo>
                    <a:pt x="6" y="0"/>
                    <a:pt x="5" y="1"/>
                    <a:pt x="4" y="2"/>
                  </a:cubicBezTo>
                  <a:cubicBezTo>
                    <a:pt x="4" y="3"/>
                    <a:pt x="4" y="3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7"/>
                    <a:pt x="0" y="8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8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1" y="19"/>
                    <a:pt x="1" y="19"/>
                    <a:pt x="2" y="18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19"/>
                    <a:pt x="3" y="20"/>
                  </a:cubicBezTo>
                  <a:cubicBezTo>
                    <a:pt x="3" y="20"/>
                    <a:pt x="4" y="19"/>
                    <a:pt x="4" y="1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7" y="14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0"/>
                    <a:pt x="9" y="9"/>
                  </a:cubicBez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24" name="Freeform 3082"/>
            <p:cNvSpPr>
              <a:spLocks noEditPoints="1" noChangeArrowheads="1"/>
            </p:cNvSpPr>
            <p:nvPr/>
          </p:nvSpPr>
          <p:spPr bwMode="auto">
            <a:xfrm>
              <a:off x="1207" y="877"/>
              <a:ext cx="21" cy="45"/>
            </a:xfrm>
            <a:custGeom>
              <a:avLst/>
              <a:gdLst>
                <a:gd name="T0" fmla="*/ 19 w 9"/>
                <a:gd name="T1" fmla="*/ 28 h 19"/>
                <a:gd name="T2" fmla="*/ 19 w 9"/>
                <a:gd name="T3" fmla="*/ 26 h 19"/>
                <a:gd name="T4" fmla="*/ 21 w 9"/>
                <a:gd name="T5" fmla="*/ 19 h 19"/>
                <a:gd name="T6" fmla="*/ 19 w 9"/>
                <a:gd name="T7" fmla="*/ 12 h 19"/>
                <a:gd name="T8" fmla="*/ 16 w 9"/>
                <a:gd name="T9" fmla="*/ 12 h 19"/>
                <a:gd name="T10" fmla="*/ 16 w 9"/>
                <a:gd name="T11" fmla="*/ 9 h 19"/>
                <a:gd name="T12" fmla="*/ 16 w 9"/>
                <a:gd name="T13" fmla="*/ 9 h 19"/>
                <a:gd name="T14" fmla="*/ 16 w 9"/>
                <a:gd name="T15" fmla="*/ 9 h 19"/>
                <a:gd name="T16" fmla="*/ 19 w 9"/>
                <a:gd name="T17" fmla="*/ 7 h 19"/>
                <a:gd name="T18" fmla="*/ 16 w 9"/>
                <a:gd name="T19" fmla="*/ 0 h 19"/>
                <a:gd name="T20" fmla="*/ 16 w 9"/>
                <a:gd name="T21" fmla="*/ 0 h 19"/>
                <a:gd name="T22" fmla="*/ 16 w 9"/>
                <a:gd name="T23" fmla="*/ 0 h 19"/>
                <a:gd name="T24" fmla="*/ 9 w 9"/>
                <a:gd name="T25" fmla="*/ 2 h 19"/>
                <a:gd name="T26" fmla="*/ 12 w 9"/>
                <a:gd name="T27" fmla="*/ 9 h 19"/>
                <a:gd name="T28" fmla="*/ 12 w 9"/>
                <a:gd name="T29" fmla="*/ 9 h 19"/>
                <a:gd name="T30" fmla="*/ 12 w 9"/>
                <a:gd name="T31" fmla="*/ 9 h 19"/>
                <a:gd name="T32" fmla="*/ 12 w 9"/>
                <a:gd name="T33" fmla="*/ 9 h 19"/>
                <a:gd name="T34" fmla="*/ 7 w 9"/>
                <a:gd name="T35" fmla="*/ 9 h 19"/>
                <a:gd name="T36" fmla="*/ 2 w 9"/>
                <a:gd name="T37" fmla="*/ 14 h 19"/>
                <a:gd name="T38" fmla="*/ 0 w 9"/>
                <a:gd name="T39" fmla="*/ 21 h 19"/>
                <a:gd name="T40" fmla="*/ 0 w 9"/>
                <a:gd name="T41" fmla="*/ 24 h 19"/>
                <a:gd name="T42" fmla="*/ 0 w 9"/>
                <a:gd name="T43" fmla="*/ 24 h 19"/>
                <a:gd name="T44" fmla="*/ 0 w 9"/>
                <a:gd name="T45" fmla="*/ 26 h 19"/>
                <a:gd name="T46" fmla="*/ 0 w 9"/>
                <a:gd name="T47" fmla="*/ 28 h 19"/>
                <a:gd name="T48" fmla="*/ 2 w 9"/>
                <a:gd name="T49" fmla="*/ 28 h 19"/>
                <a:gd name="T50" fmla="*/ 0 w 9"/>
                <a:gd name="T51" fmla="*/ 40 h 19"/>
                <a:gd name="T52" fmla="*/ 0 w 9"/>
                <a:gd name="T53" fmla="*/ 43 h 19"/>
                <a:gd name="T54" fmla="*/ 5 w 9"/>
                <a:gd name="T55" fmla="*/ 40 h 19"/>
                <a:gd name="T56" fmla="*/ 7 w 9"/>
                <a:gd name="T57" fmla="*/ 31 h 19"/>
                <a:gd name="T58" fmla="*/ 7 w 9"/>
                <a:gd name="T59" fmla="*/ 31 h 19"/>
                <a:gd name="T60" fmla="*/ 7 w 9"/>
                <a:gd name="T61" fmla="*/ 31 h 19"/>
                <a:gd name="T62" fmla="*/ 7 w 9"/>
                <a:gd name="T63" fmla="*/ 31 h 19"/>
                <a:gd name="T64" fmla="*/ 5 w 9"/>
                <a:gd name="T65" fmla="*/ 40 h 19"/>
                <a:gd name="T66" fmla="*/ 7 w 9"/>
                <a:gd name="T67" fmla="*/ 45 h 19"/>
                <a:gd name="T68" fmla="*/ 9 w 9"/>
                <a:gd name="T69" fmla="*/ 43 h 19"/>
                <a:gd name="T70" fmla="*/ 12 w 9"/>
                <a:gd name="T71" fmla="*/ 33 h 19"/>
                <a:gd name="T72" fmla="*/ 14 w 9"/>
                <a:gd name="T73" fmla="*/ 33 h 19"/>
                <a:gd name="T74" fmla="*/ 16 w 9"/>
                <a:gd name="T75" fmla="*/ 33 h 19"/>
                <a:gd name="T76" fmla="*/ 16 w 9"/>
                <a:gd name="T77" fmla="*/ 31 h 19"/>
                <a:gd name="T78" fmla="*/ 19 w 9"/>
                <a:gd name="T79" fmla="*/ 28 h 19"/>
                <a:gd name="T80" fmla="*/ 16 w 9"/>
                <a:gd name="T81" fmla="*/ 21 h 19"/>
                <a:gd name="T82" fmla="*/ 16 w 9"/>
                <a:gd name="T83" fmla="*/ 21 h 19"/>
                <a:gd name="T84" fmla="*/ 16 w 9"/>
                <a:gd name="T85" fmla="*/ 17 h 19"/>
                <a:gd name="T86" fmla="*/ 16 w 9"/>
                <a:gd name="T87" fmla="*/ 19 h 19"/>
                <a:gd name="T88" fmla="*/ 16 w 9"/>
                <a:gd name="T89" fmla="*/ 21 h 19"/>
                <a:gd name="T90" fmla="*/ 7 w 9"/>
                <a:gd name="T91" fmla="*/ 14 h 19"/>
                <a:gd name="T92" fmla="*/ 5 w 9"/>
                <a:gd name="T93" fmla="*/ 19 h 19"/>
                <a:gd name="T94" fmla="*/ 5 w 9"/>
                <a:gd name="T95" fmla="*/ 19 h 19"/>
                <a:gd name="T96" fmla="*/ 7 w 9"/>
                <a:gd name="T97" fmla="*/ 14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9"/>
                <a:gd name="T148" fmla="*/ 0 h 19"/>
                <a:gd name="T149" fmla="*/ 9 w 9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9" h="19">
                  <a:moveTo>
                    <a:pt x="8" y="12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9" y="9"/>
                    <a:pt x="9" y="8"/>
                  </a:cubicBezTo>
                  <a:cubicBezTo>
                    <a:pt x="9" y="7"/>
                    <a:pt x="9" y="6"/>
                    <a:pt x="8" y="5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3"/>
                    <a:pt x="8" y="3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1" y="18"/>
                    <a:pt x="2" y="18"/>
                    <a:pt x="2" y="17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9"/>
                    <a:pt x="3" y="19"/>
                  </a:cubicBezTo>
                  <a:cubicBezTo>
                    <a:pt x="3" y="19"/>
                    <a:pt x="4" y="19"/>
                    <a:pt x="4" y="18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lnTo>
                    <a:pt x="8" y="12"/>
                  </a:lnTo>
                  <a:close/>
                  <a:moveTo>
                    <a:pt x="7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9"/>
                    <a:pt x="7" y="9"/>
                  </a:cubicBezTo>
                  <a:close/>
                  <a:moveTo>
                    <a:pt x="3" y="6"/>
                  </a:moveTo>
                  <a:cubicBezTo>
                    <a:pt x="3" y="6"/>
                    <a:pt x="3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7"/>
                    <a:pt x="3" y="6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25" name="Freeform 3083"/>
            <p:cNvSpPr>
              <a:spLocks noChangeArrowheads="1"/>
            </p:cNvSpPr>
            <p:nvPr/>
          </p:nvSpPr>
          <p:spPr bwMode="auto">
            <a:xfrm>
              <a:off x="113" y="910"/>
              <a:ext cx="5" cy="12"/>
            </a:xfrm>
            <a:custGeom>
              <a:avLst/>
              <a:gdLst>
                <a:gd name="T0" fmla="*/ 3 w 2"/>
                <a:gd name="T1" fmla="*/ 0 h 5"/>
                <a:gd name="T2" fmla="*/ 3 w 2"/>
                <a:gd name="T3" fmla="*/ 5 h 5"/>
                <a:gd name="T4" fmla="*/ 0 w 2"/>
                <a:gd name="T5" fmla="*/ 10 h 5"/>
                <a:gd name="T6" fmla="*/ 3 w 2"/>
                <a:gd name="T7" fmla="*/ 12 h 5"/>
                <a:gd name="T8" fmla="*/ 5 w 2"/>
                <a:gd name="T9" fmla="*/ 7 h 5"/>
                <a:gd name="T10" fmla="*/ 3 w 2"/>
                <a:gd name="T11" fmla="*/ 2 h 5"/>
                <a:gd name="T12" fmla="*/ 3 w 2"/>
                <a:gd name="T13" fmla="*/ 2 h 5"/>
                <a:gd name="T14" fmla="*/ 3 w 2"/>
                <a:gd name="T15" fmla="*/ 0 h 5"/>
                <a:gd name="T16" fmla="*/ 3 w 2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"/>
                <a:gd name="T28" fmla="*/ 0 h 5"/>
                <a:gd name="T29" fmla="*/ 2 w 2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" h="5">
                  <a:moveTo>
                    <a:pt x="1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09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26" name="Freeform 3084"/>
            <p:cNvSpPr>
              <a:spLocks noChangeArrowheads="1"/>
            </p:cNvSpPr>
            <p:nvPr/>
          </p:nvSpPr>
          <p:spPr bwMode="auto">
            <a:xfrm>
              <a:off x="75" y="860"/>
              <a:ext cx="52" cy="66"/>
            </a:xfrm>
            <a:custGeom>
              <a:avLst/>
              <a:gdLst>
                <a:gd name="T0" fmla="*/ 40 w 22"/>
                <a:gd name="T1" fmla="*/ 28 h 28"/>
                <a:gd name="T2" fmla="*/ 38 w 22"/>
                <a:gd name="T3" fmla="*/ 24 h 28"/>
                <a:gd name="T4" fmla="*/ 31 w 22"/>
                <a:gd name="T5" fmla="*/ 19 h 28"/>
                <a:gd name="T6" fmla="*/ 28 w 22"/>
                <a:gd name="T7" fmla="*/ 14 h 28"/>
                <a:gd name="T8" fmla="*/ 14 w 22"/>
                <a:gd name="T9" fmla="*/ 7 h 28"/>
                <a:gd name="T10" fmla="*/ 14 w 22"/>
                <a:gd name="T11" fmla="*/ 5 h 28"/>
                <a:gd name="T12" fmla="*/ 7 w 22"/>
                <a:gd name="T13" fmla="*/ 2 h 28"/>
                <a:gd name="T14" fmla="*/ 2 w 22"/>
                <a:gd name="T15" fmla="*/ 2 h 28"/>
                <a:gd name="T16" fmla="*/ 2 w 22"/>
                <a:gd name="T17" fmla="*/ 7 h 28"/>
                <a:gd name="T18" fmla="*/ 2 w 22"/>
                <a:gd name="T19" fmla="*/ 7 h 28"/>
                <a:gd name="T20" fmla="*/ 2 w 22"/>
                <a:gd name="T21" fmla="*/ 14 h 28"/>
                <a:gd name="T22" fmla="*/ 2 w 22"/>
                <a:gd name="T23" fmla="*/ 14 h 28"/>
                <a:gd name="T24" fmla="*/ 2 w 22"/>
                <a:gd name="T25" fmla="*/ 31 h 28"/>
                <a:gd name="T26" fmla="*/ 5 w 22"/>
                <a:gd name="T27" fmla="*/ 35 h 28"/>
                <a:gd name="T28" fmla="*/ 5 w 22"/>
                <a:gd name="T29" fmla="*/ 45 h 28"/>
                <a:gd name="T30" fmla="*/ 9 w 22"/>
                <a:gd name="T31" fmla="*/ 50 h 28"/>
                <a:gd name="T32" fmla="*/ 9 w 22"/>
                <a:gd name="T33" fmla="*/ 59 h 28"/>
                <a:gd name="T34" fmla="*/ 26 w 22"/>
                <a:gd name="T35" fmla="*/ 61 h 28"/>
                <a:gd name="T36" fmla="*/ 28 w 22"/>
                <a:gd name="T37" fmla="*/ 59 h 28"/>
                <a:gd name="T38" fmla="*/ 35 w 22"/>
                <a:gd name="T39" fmla="*/ 57 h 28"/>
                <a:gd name="T40" fmla="*/ 40 w 22"/>
                <a:gd name="T41" fmla="*/ 50 h 28"/>
                <a:gd name="T42" fmla="*/ 45 w 22"/>
                <a:gd name="T43" fmla="*/ 50 h 28"/>
                <a:gd name="T44" fmla="*/ 50 w 22"/>
                <a:gd name="T45" fmla="*/ 33 h 28"/>
                <a:gd name="T46" fmla="*/ 40 w 22"/>
                <a:gd name="T47" fmla="*/ 28 h 2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"/>
                <a:gd name="T73" fmla="*/ 0 h 28"/>
                <a:gd name="T74" fmla="*/ 22 w 22"/>
                <a:gd name="T75" fmla="*/ 28 h 2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" h="28">
                  <a:moveTo>
                    <a:pt x="17" y="12"/>
                  </a:moveTo>
                  <a:cubicBezTo>
                    <a:pt x="17" y="12"/>
                    <a:pt x="17" y="11"/>
                    <a:pt x="16" y="10"/>
                  </a:cubicBezTo>
                  <a:cubicBezTo>
                    <a:pt x="16" y="9"/>
                    <a:pt x="14" y="8"/>
                    <a:pt x="13" y="8"/>
                  </a:cubicBezTo>
                  <a:cubicBezTo>
                    <a:pt x="13" y="8"/>
                    <a:pt x="13" y="7"/>
                    <a:pt x="12" y="6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8"/>
                    <a:pt x="0" y="11"/>
                    <a:pt x="1" y="13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6"/>
                    <a:pt x="2" y="18"/>
                    <a:pt x="2" y="19"/>
                  </a:cubicBezTo>
                  <a:cubicBezTo>
                    <a:pt x="3" y="20"/>
                    <a:pt x="3" y="20"/>
                    <a:pt x="4" y="21"/>
                  </a:cubicBezTo>
                  <a:cubicBezTo>
                    <a:pt x="3" y="22"/>
                    <a:pt x="4" y="23"/>
                    <a:pt x="4" y="25"/>
                  </a:cubicBezTo>
                  <a:cubicBezTo>
                    <a:pt x="6" y="27"/>
                    <a:pt x="8" y="28"/>
                    <a:pt x="11" y="26"/>
                  </a:cubicBezTo>
                  <a:cubicBezTo>
                    <a:pt x="11" y="26"/>
                    <a:pt x="12" y="25"/>
                    <a:pt x="12" y="25"/>
                  </a:cubicBezTo>
                  <a:cubicBezTo>
                    <a:pt x="13" y="25"/>
                    <a:pt x="14" y="25"/>
                    <a:pt x="15" y="24"/>
                  </a:cubicBezTo>
                  <a:cubicBezTo>
                    <a:pt x="16" y="24"/>
                    <a:pt x="17" y="23"/>
                    <a:pt x="17" y="21"/>
                  </a:cubicBezTo>
                  <a:cubicBezTo>
                    <a:pt x="18" y="21"/>
                    <a:pt x="19" y="21"/>
                    <a:pt x="19" y="21"/>
                  </a:cubicBezTo>
                  <a:cubicBezTo>
                    <a:pt x="22" y="19"/>
                    <a:pt x="22" y="17"/>
                    <a:pt x="21" y="14"/>
                  </a:cubicBezTo>
                  <a:cubicBezTo>
                    <a:pt x="20" y="13"/>
                    <a:pt x="18" y="12"/>
                    <a:pt x="17" y="12"/>
                  </a:cubicBezTo>
                </a:path>
              </a:pathLst>
            </a:custGeom>
            <a:solidFill>
              <a:srgbClr val="D9E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27" name="Freeform 3085"/>
            <p:cNvSpPr>
              <a:spLocks noChangeArrowheads="1"/>
            </p:cNvSpPr>
            <p:nvPr/>
          </p:nvSpPr>
          <p:spPr bwMode="auto">
            <a:xfrm>
              <a:off x="106" y="912"/>
              <a:ext cx="19" cy="24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12 w 8"/>
                <a:gd name="T5" fmla="*/ 24 h 10"/>
                <a:gd name="T6" fmla="*/ 19 w 8"/>
                <a:gd name="T7" fmla="*/ 19 h 10"/>
                <a:gd name="T8" fmla="*/ 5 w 8"/>
                <a:gd name="T9" fmla="*/ 0 h 10"/>
                <a:gd name="T10" fmla="*/ 0 w 8"/>
                <a:gd name="T11" fmla="*/ 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"/>
                <a:gd name="T19" fmla="*/ 0 h 10"/>
                <a:gd name="T20" fmla="*/ 8 w 8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" h="1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B09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28" name="Freeform 3086"/>
            <p:cNvSpPr>
              <a:spLocks noChangeArrowheads="1"/>
            </p:cNvSpPr>
            <p:nvPr/>
          </p:nvSpPr>
          <p:spPr bwMode="auto">
            <a:xfrm>
              <a:off x="106" y="917"/>
              <a:ext cx="7" cy="5"/>
            </a:xfrm>
            <a:custGeom>
              <a:avLst/>
              <a:gdLst>
                <a:gd name="T0" fmla="*/ 0 w 3"/>
                <a:gd name="T1" fmla="*/ 0 h 2"/>
                <a:gd name="T2" fmla="*/ 2 w 3"/>
                <a:gd name="T3" fmla="*/ 3 h 2"/>
                <a:gd name="T4" fmla="*/ 5 w 3"/>
                <a:gd name="T5" fmla="*/ 5 h 2"/>
                <a:gd name="T6" fmla="*/ 7 w 3"/>
                <a:gd name="T7" fmla="*/ 3 h 2"/>
                <a:gd name="T8" fmla="*/ 5 w 3"/>
                <a:gd name="T9" fmla="*/ 3 h 2"/>
                <a:gd name="T10" fmla="*/ 2 w 3"/>
                <a:gd name="T11" fmla="*/ 0 h 2"/>
                <a:gd name="T12" fmla="*/ 0 w 3"/>
                <a:gd name="T13" fmla="*/ 0 h 2"/>
                <a:gd name="T14" fmla="*/ 0 w 3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2"/>
                <a:gd name="T26" fmla="*/ 3 w 3"/>
                <a:gd name="T27" fmla="*/ 2 h 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2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09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29" name="Freeform 3087"/>
            <p:cNvSpPr>
              <a:spLocks noChangeArrowheads="1"/>
            </p:cNvSpPr>
            <p:nvPr/>
          </p:nvSpPr>
          <p:spPr bwMode="auto">
            <a:xfrm>
              <a:off x="85" y="910"/>
              <a:ext cx="19" cy="12"/>
            </a:xfrm>
            <a:custGeom>
              <a:avLst/>
              <a:gdLst>
                <a:gd name="T0" fmla="*/ 5 w 8"/>
                <a:gd name="T1" fmla="*/ 0 h 5"/>
                <a:gd name="T2" fmla="*/ 7 w 8"/>
                <a:gd name="T3" fmla="*/ 10 h 5"/>
                <a:gd name="T4" fmla="*/ 10 w 8"/>
                <a:gd name="T5" fmla="*/ 12 h 5"/>
                <a:gd name="T6" fmla="*/ 12 w 8"/>
                <a:gd name="T7" fmla="*/ 12 h 5"/>
                <a:gd name="T8" fmla="*/ 12 w 8"/>
                <a:gd name="T9" fmla="*/ 12 h 5"/>
                <a:gd name="T10" fmla="*/ 12 w 8"/>
                <a:gd name="T11" fmla="*/ 12 h 5"/>
                <a:gd name="T12" fmla="*/ 14 w 8"/>
                <a:gd name="T13" fmla="*/ 12 h 5"/>
                <a:gd name="T14" fmla="*/ 17 w 8"/>
                <a:gd name="T15" fmla="*/ 10 h 5"/>
                <a:gd name="T16" fmla="*/ 19 w 8"/>
                <a:gd name="T17" fmla="*/ 7 h 5"/>
                <a:gd name="T18" fmla="*/ 17 w 8"/>
                <a:gd name="T19" fmla="*/ 5 h 5"/>
                <a:gd name="T20" fmla="*/ 17 w 8"/>
                <a:gd name="T21" fmla="*/ 5 h 5"/>
                <a:gd name="T22" fmla="*/ 14 w 8"/>
                <a:gd name="T23" fmla="*/ 7 h 5"/>
                <a:gd name="T24" fmla="*/ 14 w 8"/>
                <a:gd name="T25" fmla="*/ 7 h 5"/>
                <a:gd name="T26" fmla="*/ 10 w 8"/>
                <a:gd name="T27" fmla="*/ 7 h 5"/>
                <a:gd name="T28" fmla="*/ 7 w 8"/>
                <a:gd name="T29" fmla="*/ 5 h 5"/>
                <a:gd name="T30" fmla="*/ 7 w 8"/>
                <a:gd name="T31" fmla="*/ 2 h 5"/>
                <a:gd name="T32" fmla="*/ 5 w 8"/>
                <a:gd name="T33" fmla="*/ 0 h 5"/>
                <a:gd name="T34" fmla="*/ 5 w 8"/>
                <a:gd name="T35" fmla="*/ 0 h 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"/>
                <a:gd name="T55" fmla="*/ 0 h 5"/>
                <a:gd name="T56" fmla="*/ 8 w 8"/>
                <a:gd name="T57" fmla="*/ 5 h 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" h="5">
                  <a:moveTo>
                    <a:pt x="2" y="0"/>
                  </a:moveTo>
                  <a:cubicBezTo>
                    <a:pt x="0" y="1"/>
                    <a:pt x="1" y="4"/>
                    <a:pt x="3" y="4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4"/>
                  </a:cubicBezTo>
                  <a:cubicBezTo>
                    <a:pt x="7" y="4"/>
                    <a:pt x="7" y="4"/>
                    <a:pt x="8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CED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30" name="Freeform 3088"/>
            <p:cNvSpPr>
              <a:spLocks noChangeArrowheads="1"/>
            </p:cNvSpPr>
            <p:nvPr/>
          </p:nvSpPr>
          <p:spPr bwMode="auto">
            <a:xfrm>
              <a:off x="82" y="900"/>
              <a:ext cx="15" cy="7"/>
            </a:xfrm>
            <a:custGeom>
              <a:avLst/>
              <a:gdLst>
                <a:gd name="T0" fmla="*/ 3 w 6"/>
                <a:gd name="T1" fmla="*/ 0 h 3"/>
                <a:gd name="T2" fmla="*/ 3 w 6"/>
                <a:gd name="T3" fmla="*/ 0 h 3"/>
                <a:gd name="T4" fmla="*/ 3 w 6"/>
                <a:gd name="T5" fmla="*/ 7 h 3"/>
                <a:gd name="T6" fmla="*/ 5 w 6"/>
                <a:gd name="T7" fmla="*/ 7 h 3"/>
                <a:gd name="T8" fmla="*/ 8 w 6"/>
                <a:gd name="T9" fmla="*/ 5 h 3"/>
                <a:gd name="T10" fmla="*/ 10 w 6"/>
                <a:gd name="T11" fmla="*/ 5 h 3"/>
                <a:gd name="T12" fmla="*/ 10 w 6"/>
                <a:gd name="T13" fmla="*/ 5 h 3"/>
                <a:gd name="T14" fmla="*/ 13 w 6"/>
                <a:gd name="T15" fmla="*/ 7 h 3"/>
                <a:gd name="T16" fmla="*/ 13 w 6"/>
                <a:gd name="T17" fmla="*/ 7 h 3"/>
                <a:gd name="T18" fmla="*/ 15 w 6"/>
                <a:gd name="T19" fmla="*/ 7 h 3"/>
                <a:gd name="T20" fmla="*/ 15 w 6"/>
                <a:gd name="T21" fmla="*/ 5 h 3"/>
                <a:gd name="T22" fmla="*/ 15 w 6"/>
                <a:gd name="T23" fmla="*/ 2 h 3"/>
                <a:gd name="T24" fmla="*/ 13 w 6"/>
                <a:gd name="T25" fmla="*/ 2 h 3"/>
                <a:gd name="T26" fmla="*/ 10 w 6"/>
                <a:gd name="T27" fmla="*/ 2 h 3"/>
                <a:gd name="T28" fmla="*/ 10 w 6"/>
                <a:gd name="T29" fmla="*/ 0 h 3"/>
                <a:gd name="T30" fmla="*/ 8 w 6"/>
                <a:gd name="T31" fmla="*/ 0 h 3"/>
                <a:gd name="T32" fmla="*/ 5 w 6"/>
                <a:gd name="T33" fmla="*/ 2 h 3"/>
                <a:gd name="T34" fmla="*/ 5 w 6"/>
                <a:gd name="T35" fmla="*/ 2 h 3"/>
                <a:gd name="T36" fmla="*/ 5 w 6"/>
                <a:gd name="T37" fmla="*/ 2 h 3"/>
                <a:gd name="T38" fmla="*/ 5 w 6"/>
                <a:gd name="T39" fmla="*/ 0 h 3"/>
                <a:gd name="T40" fmla="*/ 3 w 6"/>
                <a:gd name="T41" fmla="*/ 0 h 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"/>
                <a:gd name="T64" fmla="*/ 0 h 3"/>
                <a:gd name="T65" fmla="*/ 6 w 6"/>
                <a:gd name="T66" fmla="*/ 3 h 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CED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31" name="Freeform 3089"/>
            <p:cNvSpPr>
              <a:spLocks noChangeArrowheads="1"/>
            </p:cNvSpPr>
            <p:nvPr/>
          </p:nvSpPr>
          <p:spPr bwMode="auto">
            <a:xfrm>
              <a:off x="99" y="896"/>
              <a:ext cx="7" cy="4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5 w 3"/>
                <a:gd name="T5" fmla="*/ 4 h 2"/>
                <a:gd name="T6" fmla="*/ 5 w 3"/>
                <a:gd name="T7" fmla="*/ 4 h 2"/>
                <a:gd name="T8" fmla="*/ 7 w 3"/>
                <a:gd name="T9" fmla="*/ 2 h 2"/>
                <a:gd name="T10" fmla="*/ 5 w 3"/>
                <a:gd name="T11" fmla="*/ 0 h 2"/>
                <a:gd name="T12" fmla="*/ 5 w 3"/>
                <a:gd name="T13" fmla="*/ 0 h 2"/>
                <a:gd name="T14" fmla="*/ 5 w 3"/>
                <a:gd name="T15" fmla="*/ 0 h 2"/>
                <a:gd name="T16" fmla="*/ 5 w 3"/>
                <a:gd name="T17" fmla="*/ 0 h 2"/>
                <a:gd name="T18" fmla="*/ 5 w 3"/>
                <a:gd name="T19" fmla="*/ 0 h 2"/>
                <a:gd name="T20" fmla="*/ 2 w 3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"/>
                <a:gd name="T34" fmla="*/ 0 h 2"/>
                <a:gd name="T35" fmla="*/ 3 w 3"/>
                <a:gd name="T36" fmla="*/ 2 h 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ED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32" name="Freeform 3090"/>
            <p:cNvSpPr>
              <a:spLocks noChangeArrowheads="1"/>
            </p:cNvSpPr>
            <p:nvPr/>
          </p:nvSpPr>
          <p:spPr bwMode="auto">
            <a:xfrm>
              <a:off x="80" y="886"/>
              <a:ext cx="14" cy="1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7 h 4"/>
                <a:gd name="T6" fmla="*/ 5 w 6"/>
                <a:gd name="T7" fmla="*/ 10 h 4"/>
                <a:gd name="T8" fmla="*/ 5 w 6"/>
                <a:gd name="T9" fmla="*/ 10 h 4"/>
                <a:gd name="T10" fmla="*/ 9 w 6"/>
                <a:gd name="T11" fmla="*/ 10 h 4"/>
                <a:gd name="T12" fmla="*/ 14 w 6"/>
                <a:gd name="T13" fmla="*/ 5 h 4"/>
                <a:gd name="T14" fmla="*/ 12 w 6"/>
                <a:gd name="T15" fmla="*/ 3 h 4"/>
                <a:gd name="T16" fmla="*/ 12 w 6"/>
                <a:gd name="T17" fmla="*/ 3 h 4"/>
                <a:gd name="T18" fmla="*/ 7 w 6"/>
                <a:gd name="T19" fmla="*/ 3 h 4"/>
                <a:gd name="T20" fmla="*/ 5 w 6"/>
                <a:gd name="T21" fmla="*/ 3 h 4"/>
                <a:gd name="T22" fmla="*/ 2 w 6"/>
                <a:gd name="T23" fmla="*/ 0 h 4"/>
                <a:gd name="T24" fmla="*/ 2 w 6"/>
                <a:gd name="T25" fmla="*/ 3 h 4"/>
                <a:gd name="T26" fmla="*/ 2 w 6"/>
                <a:gd name="T27" fmla="*/ 3 h 4"/>
                <a:gd name="T28" fmla="*/ 0 w 6"/>
                <a:gd name="T29" fmla="*/ 0 h 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4"/>
                <a:gd name="T47" fmla="*/ 6 w 6"/>
                <a:gd name="T48" fmla="*/ 4 h 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3"/>
                    <a:pt x="5" y="3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D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33" name="Freeform 3091"/>
            <p:cNvSpPr>
              <a:spLocks noChangeArrowheads="1"/>
            </p:cNvSpPr>
            <p:nvPr/>
          </p:nvSpPr>
          <p:spPr bwMode="auto">
            <a:xfrm>
              <a:off x="80" y="879"/>
              <a:ext cx="2" cy="2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2 h 2"/>
                <a:gd name="T12" fmla="*/ 2 w 2"/>
                <a:gd name="T13" fmla="*/ 2 h 2"/>
                <a:gd name="T14" fmla="*/ 2 w 2"/>
                <a:gd name="T15" fmla="*/ 0 h 2"/>
                <a:gd name="T16" fmla="*/ 2 w 2"/>
                <a:gd name="T17" fmla="*/ 0 h 2"/>
                <a:gd name="T18" fmla="*/ 2 w 2"/>
                <a:gd name="T19" fmla="*/ 0 h 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"/>
                <a:gd name="T31" fmla="*/ 0 h 2"/>
                <a:gd name="T32" fmla="*/ 2 w 2"/>
                <a:gd name="T33" fmla="*/ 2 h 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ED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34" name="Freeform 3092"/>
            <p:cNvSpPr>
              <a:spLocks noChangeArrowheads="1"/>
            </p:cNvSpPr>
            <p:nvPr/>
          </p:nvSpPr>
          <p:spPr bwMode="auto">
            <a:xfrm>
              <a:off x="80" y="879"/>
              <a:ext cx="2" cy="2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2 h 2"/>
                <a:gd name="T12" fmla="*/ 2 w 2"/>
                <a:gd name="T13" fmla="*/ 2 h 2"/>
                <a:gd name="T14" fmla="*/ 2 w 2"/>
                <a:gd name="T15" fmla="*/ 0 h 2"/>
                <a:gd name="T16" fmla="*/ 2 w 2"/>
                <a:gd name="T17" fmla="*/ 0 h 2"/>
                <a:gd name="T18" fmla="*/ 2 w 2"/>
                <a:gd name="T19" fmla="*/ 0 h 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"/>
                <a:gd name="T31" fmla="*/ 0 h 2"/>
                <a:gd name="T32" fmla="*/ 2 w 2"/>
                <a:gd name="T33" fmla="*/ 2 h 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35" name="Freeform 3093"/>
            <p:cNvSpPr>
              <a:spLocks noChangeArrowheads="1"/>
            </p:cNvSpPr>
            <p:nvPr/>
          </p:nvSpPr>
          <p:spPr bwMode="auto">
            <a:xfrm>
              <a:off x="78" y="867"/>
              <a:ext cx="9" cy="7"/>
            </a:xfrm>
            <a:custGeom>
              <a:avLst/>
              <a:gdLst>
                <a:gd name="T0" fmla="*/ 5 w 4"/>
                <a:gd name="T1" fmla="*/ 0 h 3"/>
                <a:gd name="T2" fmla="*/ 2 w 4"/>
                <a:gd name="T3" fmla="*/ 2 h 3"/>
                <a:gd name="T4" fmla="*/ 2 w 4"/>
                <a:gd name="T5" fmla="*/ 5 h 3"/>
                <a:gd name="T6" fmla="*/ 5 w 4"/>
                <a:gd name="T7" fmla="*/ 7 h 3"/>
                <a:gd name="T8" fmla="*/ 7 w 4"/>
                <a:gd name="T9" fmla="*/ 7 h 3"/>
                <a:gd name="T10" fmla="*/ 9 w 4"/>
                <a:gd name="T11" fmla="*/ 7 h 3"/>
                <a:gd name="T12" fmla="*/ 9 w 4"/>
                <a:gd name="T13" fmla="*/ 5 h 3"/>
                <a:gd name="T14" fmla="*/ 7 w 4"/>
                <a:gd name="T15" fmla="*/ 5 h 3"/>
                <a:gd name="T16" fmla="*/ 7 w 4"/>
                <a:gd name="T17" fmla="*/ 2 h 3"/>
                <a:gd name="T18" fmla="*/ 7 w 4"/>
                <a:gd name="T19" fmla="*/ 2 h 3"/>
                <a:gd name="T20" fmla="*/ 5 w 4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"/>
                <a:gd name="T34" fmla="*/ 0 h 3"/>
                <a:gd name="T35" fmla="*/ 4 w 4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" h="3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CED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36" name="Freeform 3094"/>
            <p:cNvSpPr>
              <a:spLocks noChangeArrowheads="1"/>
            </p:cNvSpPr>
            <p:nvPr/>
          </p:nvSpPr>
          <p:spPr bwMode="auto">
            <a:xfrm>
              <a:off x="101" y="903"/>
              <a:ext cx="19" cy="9"/>
            </a:xfrm>
            <a:custGeom>
              <a:avLst/>
              <a:gdLst>
                <a:gd name="T0" fmla="*/ 17 w 8"/>
                <a:gd name="T1" fmla="*/ 0 h 4"/>
                <a:gd name="T2" fmla="*/ 17 w 8"/>
                <a:gd name="T3" fmla="*/ 0 h 4"/>
                <a:gd name="T4" fmla="*/ 14 w 8"/>
                <a:gd name="T5" fmla="*/ 0 h 4"/>
                <a:gd name="T6" fmla="*/ 12 w 8"/>
                <a:gd name="T7" fmla="*/ 2 h 4"/>
                <a:gd name="T8" fmla="*/ 12 w 8"/>
                <a:gd name="T9" fmla="*/ 0 h 4"/>
                <a:gd name="T10" fmla="*/ 10 w 8"/>
                <a:gd name="T11" fmla="*/ 0 h 4"/>
                <a:gd name="T12" fmla="*/ 10 w 8"/>
                <a:gd name="T13" fmla="*/ 0 h 4"/>
                <a:gd name="T14" fmla="*/ 7 w 8"/>
                <a:gd name="T15" fmla="*/ 0 h 4"/>
                <a:gd name="T16" fmla="*/ 5 w 8"/>
                <a:gd name="T17" fmla="*/ 0 h 4"/>
                <a:gd name="T18" fmla="*/ 0 w 8"/>
                <a:gd name="T19" fmla="*/ 5 h 4"/>
                <a:gd name="T20" fmla="*/ 5 w 8"/>
                <a:gd name="T21" fmla="*/ 7 h 4"/>
                <a:gd name="T22" fmla="*/ 7 w 8"/>
                <a:gd name="T23" fmla="*/ 7 h 4"/>
                <a:gd name="T24" fmla="*/ 7 w 8"/>
                <a:gd name="T25" fmla="*/ 9 h 4"/>
                <a:gd name="T26" fmla="*/ 10 w 8"/>
                <a:gd name="T27" fmla="*/ 9 h 4"/>
                <a:gd name="T28" fmla="*/ 12 w 8"/>
                <a:gd name="T29" fmla="*/ 5 h 4"/>
                <a:gd name="T30" fmla="*/ 12 w 8"/>
                <a:gd name="T31" fmla="*/ 5 h 4"/>
                <a:gd name="T32" fmla="*/ 17 w 8"/>
                <a:gd name="T33" fmla="*/ 2 h 4"/>
                <a:gd name="T34" fmla="*/ 17 w 8"/>
                <a:gd name="T35" fmla="*/ 0 h 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"/>
                <a:gd name="T55" fmla="*/ 0 h 4"/>
                <a:gd name="T56" fmla="*/ 8 w 8"/>
                <a:gd name="T57" fmla="*/ 4 h 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7" y="2"/>
                    <a:pt x="7" y="1"/>
                  </a:cubicBezTo>
                  <a:cubicBezTo>
                    <a:pt x="8" y="1"/>
                    <a:pt x="7" y="0"/>
                    <a:pt x="7" y="0"/>
                  </a:cubicBezTo>
                </a:path>
              </a:pathLst>
            </a:custGeom>
            <a:solidFill>
              <a:srgbClr val="CED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37" name="Freeform 3095"/>
            <p:cNvSpPr>
              <a:spLocks noEditPoints="1" noChangeArrowheads="1"/>
            </p:cNvSpPr>
            <p:nvPr/>
          </p:nvSpPr>
          <p:spPr bwMode="auto">
            <a:xfrm>
              <a:off x="104" y="886"/>
              <a:ext cx="9" cy="7"/>
            </a:xfrm>
            <a:custGeom>
              <a:avLst/>
              <a:gdLst>
                <a:gd name="T0" fmla="*/ 5 w 4"/>
                <a:gd name="T1" fmla="*/ 2 h 3"/>
                <a:gd name="T2" fmla="*/ 5 w 4"/>
                <a:gd name="T3" fmla="*/ 2 h 3"/>
                <a:gd name="T4" fmla="*/ 5 w 4"/>
                <a:gd name="T5" fmla="*/ 2 h 3"/>
                <a:gd name="T6" fmla="*/ 5 w 4"/>
                <a:gd name="T7" fmla="*/ 2 h 3"/>
                <a:gd name="T8" fmla="*/ 5 w 4"/>
                <a:gd name="T9" fmla="*/ 2 h 3"/>
                <a:gd name="T10" fmla="*/ 5 w 4"/>
                <a:gd name="T11" fmla="*/ 2 h 3"/>
                <a:gd name="T12" fmla="*/ 7 w 4"/>
                <a:gd name="T13" fmla="*/ 0 h 3"/>
                <a:gd name="T14" fmla="*/ 7 w 4"/>
                <a:gd name="T15" fmla="*/ 2 h 3"/>
                <a:gd name="T16" fmla="*/ 5 w 4"/>
                <a:gd name="T17" fmla="*/ 2 h 3"/>
                <a:gd name="T18" fmla="*/ 5 w 4"/>
                <a:gd name="T19" fmla="*/ 2 h 3"/>
                <a:gd name="T20" fmla="*/ 5 w 4"/>
                <a:gd name="T21" fmla="*/ 2 h 3"/>
                <a:gd name="T22" fmla="*/ 2 w 4"/>
                <a:gd name="T23" fmla="*/ 2 h 3"/>
                <a:gd name="T24" fmla="*/ 2 w 4"/>
                <a:gd name="T25" fmla="*/ 2 h 3"/>
                <a:gd name="T26" fmla="*/ 2 w 4"/>
                <a:gd name="T27" fmla="*/ 2 h 3"/>
                <a:gd name="T28" fmla="*/ 0 w 4"/>
                <a:gd name="T29" fmla="*/ 5 h 3"/>
                <a:gd name="T30" fmla="*/ 0 w 4"/>
                <a:gd name="T31" fmla="*/ 5 h 3"/>
                <a:gd name="T32" fmla="*/ 0 w 4"/>
                <a:gd name="T33" fmla="*/ 5 h 3"/>
                <a:gd name="T34" fmla="*/ 2 w 4"/>
                <a:gd name="T35" fmla="*/ 7 h 3"/>
                <a:gd name="T36" fmla="*/ 2 w 4"/>
                <a:gd name="T37" fmla="*/ 7 h 3"/>
                <a:gd name="T38" fmla="*/ 5 w 4"/>
                <a:gd name="T39" fmla="*/ 5 h 3"/>
                <a:gd name="T40" fmla="*/ 9 w 4"/>
                <a:gd name="T41" fmla="*/ 5 h 3"/>
                <a:gd name="T42" fmla="*/ 9 w 4"/>
                <a:gd name="T43" fmla="*/ 5 h 3"/>
                <a:gd name="T44" fmla="*/ 9 w 4"/>
                <a:gd name="T45" fmla="*/ 2 h 3"/>
                <a:gd name="T46" fmla="*/ 9 w 4"/>
                <a:gd name="T47" fmla="*/ 2 h 3"/>
                <a:gd name="T48" fmla="*/ 9 w 4"/>
                <a:gd name="T49" fmla="*/ 2 h 3"/>
                <a:gd name="T50" fmla="*/ 9 w 4"/>
                <a:gd name="T51" fmla="*/ 2 h 3"/>
                <a:gd name="T52" fmla="*/ 9 w 4"/>
                <a:gd name="T53" fmla="*/ 2 h 3"/>
                <a:gd name="T54" fmla="*/ 7 w 4"/>
                <a:gd name="T55" fmla="*/ 0 h 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"/>
                <a:gd name="T85" fmla="*/ 0 h 3"/>
                <a:gd name="T86" fmla="*/ 4 w 4"/>
                <a:gd name="T87" fmla="*/ 3 h 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" h="3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CED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38" name="Freeform 3096"/>
            <p:cNvSpPr>
              <a:spLocks noEditPoints="1" noChangeArrowheads="1"/>
            </p:cNvSpPr>
            <p:nvPr/>
          </p:nvSpPr>
          <p:spPr bwMode="auto">
            <a:xfrm>
              <a:off x="97" y="879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2 w 2"/>
                <a:gd name="T13" fmla="*/ 2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2 h 2"/>
                <a:gd name="T20" fmla="*/ 2 w 2"/>
                <a:gd name="T21" fmla="*/ 2 h 2"/>
                <a:gd name="T22" fmla="*/ 2 w 2"/>
                <a:gd name="T23" fmla="*/ 2 h 2"/>
                <a:gd name="T24" fmla="*/ 2 w 2"/>
                <a:gd name="T25" fmla="*/ 2 h 2"/>
                <a:gd name="T26" fmla="*/ 2 w 2"/>
                <a:gd name="T27" fmla="*/ 2 h 2"/>
                <a:gd name="T28" fmla="*/ 2 w 2"/>
                <a:gd name="T29" fmla="*/ 2 h 2"/>
                <a:gd name="T30" fmla="*/ 2 w 2"/>
                <a:gd name="T31" fmla="*/ 0 h 2"/>
                <a:gd name="T32" fmla="*/ 2 w 2"/>
                <a:gd name="T33" fmla="*/ 2 h 2"/>
                <a:gd name="T34" fmla="*/ 2 w 2"/>
                <a:gd name="T35" fmla="*/ 2 h 2"/>
                <a:gd name="T36" fmla="*/ 2 w 2"/>
                <a:gd name="T37" fmla="*/ 2 h 2"/>
                <a:gd name="T38" fmla="*/ 2 w 2"/>
                <a:gd name="T39" fmla="*/ 2 h 2"/>
                <a:gd name="T40" fmla="*/ 2 w 2"/>
                <a:gd name="T41" fmla="*/ 2 h 2"/>
                <a:gd name="T42" fmla="*/ 2 w 2"/>
                <a:gd name="T43" fmla="*/ 2 h 2"/>
                <a:gd name="T44" fmla="*/ 2 w 2"/>
                <a:gd name="T45" fmla="*/ 2 h 2"/>
                <a:gd name="T46" fmla="*/ 2 w 2"/>
                <a:gd name="T47" fmla="*/ 2 h 2"/>
                <a:gd name="T48" fmla="*/ 2 w 2"/>
                <a:gd name="T49" fmla="*/ 2 h 2"/>
                <a:gd name="T50" fmla="*/ 2 w 2"/>
                <a:gd name="T51" fmla="*/ 2 h 2"/>
                <a:gd name="T52" fmla="*/ 2 w 2"/>
                <a:gd name="T53" fmla="*/ 2 h 2"/>
                <a:gd name="T54" fmla="*/ 2 w 2"/>
                <a:gd name="T55" fmla="*/ 2 h 2"/>
                <a:gd name="T56" fmla="*/ 2 w 2"/>
                <a:gd name="T57" fmla="*/ 2 h 2"/>
                <a:gd name="T58" fmla="*/ 2 w 2"/>
                <a:gd name="T59" fmla="*/ 2 h 2"/>
                <a:gd name="T60" fmla="*/ 0 w 2"/>
                <a:gd name="T61" fmla="*/ 2 h 2"/>
                <a:gd name="T62" fmla="*/ 0 w 2"/>
                <a:gd name="T63" fmla="*/ 2 h 2"/>
                <a:gd name="T64" fmla="*/ 2 w 2"/>
                <a:gd name="T65" fmla="*/ 2 h 2"/>
                <a:gd name="T66" fmla="*/ 2 w 2"/>
                <a:gd name="T67" fmla="*/ 0 h 2"/>
                <a:gd name="T68" fmla="*/ 2 w 2"/>
                <a:gd name="T69" fmla="*/ 0 h 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"/>
                <a:gd name="T106" fmla="*/ 0 h 2"/>
                <a:gd name="T107" fmla="*/ 2 w 2"/>
                <a:gd name="T108" fmla="*/ 2 h 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close/>
                  <a:moveTo>
                    <a:pt x="2" y="2"/>
                  </a:moveTo>
                  <a:lnTo>
                    <a:pt x="2" y="2"/>
                  </a:lnTo>
                  <a:close/>
                  <a:moveTo>
                    <a:pt x="2" y="2"/>
                  </a:moveTo>
                  <a:lnTo>
                    <a:pt x="2" y="2"/>
                  </a:lnTo>
                  <a:close/>
                  <a:moveTo>
                    <a:pt x="2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ED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39" name="Freeform 3097"/>
            <p:cNvSpPr>
              <a:spLocks noEditPoints="1" noChangeArrowheads="1"/>
            </p:cNvSpPr>
            <p:nvPr/>
          </p:nvSpPr>
          <p:spPr bwMode="auto">
            <a:xfrm>
              <a:off x="97" y="879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2 w 2"/>
                <a:gd name="T13" fmla="*/ 2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2 h 2"/>
                <a:gd name="T20" fmla="*/ 2 w 2"/>
                <a:gd name="T21" fmla="*/ 2 h 2"/>
                <a:gd name="T22" fmla="*/ 2 w 2"/>
                <a:gd name="T23" fmla="*/ 2 h 2"/>
                <a:gd name="T24" fmla="*/ 2 w 2"/>
                <a:gd name="T25" fmla="*/ 2 h 2"/>
                <a:gd name="T26" fmla="*/ 2 w 2"/>
                <a:gd name="T27" fmla="*/ 2 h 2"/>
                <a:gd name="T28" fmla="*/ 2 w 2"/>
                <a:gd name="T29" fmla="*/ 2 h 2"/>
                <a:gd name="T30" fmla="*/ 2 w 2"/>
                <a:gd name="T31" fmla="*/ 0 h 2"/>
                <a:gd name="T32" fmla="*/ 2 w 2"/>
                <a:gd name="T33" fmla="*/ 2 h 2"/>
                <a:gd name="T34" fmla="*/ 2 w 2"/>
                <a:gd name="T35" fmla="*/ 2 h 2"/>
                <a:gd name="T36" fmla="*/ 2 w 2"/>
                <a:gd name="T37" fmla="*/ 2 h 2"/>
                <a:gd name="T38" fmla="*/ 2 w 2"/>
                <a:gd name="T39" fmla="*/ 2 h 2"/>
                <a:gd name="T40" fmla="*/ 2 w 2"/>
                <a:gd name="T41" fmla="*/ 2 h 2"/>
                <a:gd name="T42" fmla="*/ 2 w 2"/>
                <a:gd name="T43" fmla="*/ 2 h 2"/>
                <a:gd name="T44" fmla="*/ 2 w 2"/>
                <a:gd name="T45" fmla="*/ 2 h 2"/>
                <a:gd name="T46" fmla="*/ 2 w 2"/>
                <a:gd name="T47" fmla="*/ 2 h 2"/>
                <a:gd name="T48" fmla="*/ 2 w 2"/>
                <a:gd name="T49" fmla="*/ 2 h 2"/>
                <a:gd name="T50" fmla="*/ 2 w 2"/>
                <a:gd name="T51" fmla="*/ 2 h 2"/>
                <a:gd name="T52" fmla="*/ 2 w 2"/>
                <a:gd name="T53" fmla="*/ 2 h 2"/>
                <a:gd name="T54" fmla="*/ 2 w 2"/>
                <a:gd name="T55" fmla="*/ 2 h 2"/>
                <a:gd name="T56" fmla="*/ 2 w 2"/>
                <a:gd name="T57" fmla="*/ 2 h 2"/>
                <a:gd name="T58" fmla="*/ 2 w 2"/>
                <a:gd name="T59" fmla="*/ 2 h 2"/>
                <a:gd name="T60" fmla="*/ 0 w 2"/>
                <a:gd name="T61" fmla="*/ 2 h 2"/>
                <a:gd name="T62" fmla="*/ 0 w 2"/>
                <a:gd name="T63" fmla="*/ 2 h 2"/>
                <a:gd name="T64" fmla="*/ 2 w 2"/>
                <a:gd name="T65" fmla="*/ 2 h 2"/>
                <a:gd name="T66" fmla="*/ 2 w 2"/>
                <a:gd name="T67" fmla="*/ 0 h 2"/>
                <a:gd name="T68" fmla="*/ 2 w 2"/>
                <a:gd name="T69" fmla="*/ 0 h 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"/>
                <a:gd name="T106" fmla="*/ 0 h 2"/>
                <a:gd name="T107" fmla="*/ 2 w 2"/>
                <a:gd name="T108" fmla="*/ 2 h 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moveTo>
                    <a:pt x="2" y="2"/>
                  </a:moveTo>
                  <a:lnTo>
                    <a:pt x="2" y="2"/>
                  </a:lnTo>
                  <a:moveTo>
                    <a:pt x="2" y="2"/>
                  </a:moveTo>
                  <a:lnTo>
                    <a:pt x="2" y="2"/>
                  </a:lnTo>
                  <a:moveTo>
                    <a:pt x="2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40" name="Freeform 3098"/>
            <p:cNvSpPr>
              <a:spLocks noChangeArrowheads="1"/>
            </p:cNvSpPr>
            <p:nvPr/>
          </p:nvSpPr>
          <p:spPr bwMode="auto">
            <a:xfrm>
              <a:off x="3079" y="801"/>
              <a:ext cx="90" cy="45"/>
            </a:xfrm>
            <a:custGeom>
              <a:avLst/>
              <a:gdLst>
                <a:gd name="T0" fmla="*/ 2 w 90"/>
                <a:gd name="T1" fmla="*/ 45 h 45"/>
                <a:gd name="T2" fmla="*/ 0 w 90"/>
                <a:gd name="T3" fmla="*/ 42 h 45"/>
                <a:gd name="T4" fmla="*/ 90 w 90"/>
                <a:gd name="T5" fmla="*/ 0 h 45"/>
                <a:gd name="T6" fmla="*/ 90 w 90"/>
                <a:gd name="T7" fmla="*/ 5 h 45"/>
                <a:gd name="T8" fmla="*/ 2 w 90"/>
                <a:gd name="T9" fmla="*/ 45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45"/>
                <a:gd name="T17" fmla="*/ 90 w 90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45">
                  <a:moveTo>
                    <a:pt x="2" y="45"/>
                  </a:moveTo>
                  <a:lnTo>
                    <a:pt x="0" y="42"/>
                  </a:lnTo>
                  <a:lnTo>
                    <a:pt x="90" y="0"/>
                  </a:lnTo>
                  <a:lnTo>
                    <a:pt x="90" y="5"/>
                  </a:lnTo>
                  <a:lnTo>
                    <a:pt x="2" y="45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41" name="Freeform 3099"/>
            <p:cNvSpPr>
              <a:spLocks noChangeArrowheads="1"/>
            </p:cNvSpPr>
            <p:nvPr/>
          </p:nvSpPr>
          <p:spPr bwMode="auto">
            <a:xfrm>
              <a:off x="3114" y="801"/>
              <a:ext cx="73" cy="73"/>
            </a:xfrm>
            <a:custGeom>
              <a:avLst/>
              <a:gdLst>
                <a:gd name="T0" fmla="*/ 64 w 73"/>
                <a:gd name="T1" fmla="*/ 47 h 73"/>
                <a:gd name="T2" fmla="*/ 73 w 73"/>
                <a:gd name="T3" fmla="*/ 50 h 73"/>
                <a:gd name="T4" fmla="*/ 71 w 73"/>
                <a:gd name="T5" fmla="*/ 42 h 73"/>
                <a:gd name="T6" fmla="*/ 66 w 73"/>
                <a:gd name="T7" fmla="*/ 38 h 73"/>
                <a:gd name="T8" fmla="*/ 50 w 73"/>
                <a:gd name="T9" fmla="*/ 0 h 73"/>
                <a:gd name="T10" fmla="*/ 0 w 73"/>
                <a:gd name="T11" fmla="*/ 23 h 73"/>
                <a:gd name="T12" fmla="*/ 19 w 73"/>
                <a:gd name="T13" fmla="*/ 66 h 73"/>
                <a:gd name="T14" fmla="*/ 19 w 73"/>
                <a:gd name="T15" fmla="*/ 66 h 73"/>
                <a:gd name="T16" fmla="*/ 24 w 73"/>
                <a:gd name="T17" fmla="*/ 73 h 73"/>
                <a:gd name="T18" fmla="*/ 26 w 73"/>
                <a:gd name="T19" fmla="*/ 64 h 73"/>
                <a:gd name="T20" fmla="*/ 36 w 73"/>
                <a:gd name="T21" fmla="*/ 66 h 73"/>
                <a:gd name="T22" fmla="*/ 38 w 73"/>
                <a:gd name="T23" fmla="*/ 57 h 73"/>
                <a:gd name="T24" fmla="*/ 47 w 73"/>
                <a:gd name="T25" fmla="*/ 61 h 73"/>
                <a:gd name="T26" fmla="*/ 52 w 73"/>
                <a:gd name="T27" fmla="*/ 52 h 73"/>
                <a:gd name="T28" fmla="*/ 62 w 73"/>
                <a:gd name="T29" fmla="*/ 54 h 73"/>
                <a:gd name="T30" fmla="*/ 64 w 73"/>
                <a:gd name="T31" fmla="*/ 47 h 7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3"/>
                <a:gd name="T49" fmla="*/ 0 h 73"/>
                <a:gd name="T50" fmla="*/ 73 w 73"/>
                <a:gd name="T51" fmla="*/ 73 h 7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3" h="73">
                  <a:moveTo>
                    <a:pt x="64" y="47"/>
                  </a:moveTo>
                  <a:lnTo>
                    <a:pt x="73" y="50"/>
                  </a:lnTo>
                  <a:lnTo>
                    <a:pt x="71" y="42"/>
                  </a:lnTo>
                  <a:lnTo>
                    <a:pt x="66" y="38"/>
                  </a:lnTo>
                  <a:lnTo>
                    <a:pt x="50" y="0"/>
                  </a:lnTo>
                  <a:lnTo>
                    <a:pt x="0" y="23"/>
                  </a:lnTo>
                  <a:lnTo>
                    <a:pt x="19" y="66"/>
                  </a:lnTo>
                  <a:lnTo>
                    <a:pt x="24" y="73"/>
                  </a:lnTo>
                  <a:lnTo>
                    <a:pt x="26" y="64"/>
                  </a:lnTo>
                  <a:lnTo>
                    <a:pt x="36" y="66"/>
                  </a:lnTo>
                  <a:lnTo>
                    <a:pt x="38" y="57"/>
                  </a:lnTo>
                  <a:lnTo>
                    <a:pt x="47" y="61"/>
                  </a:lnTo>
                  <a:lnTo>
                    <a:pt x="52" y="52"/>
                  </a:lnTo>
                  <a:lnTo>
                    <a:pt x="62" y="54"/>
                  </a:lnTo>
                  <a:lnTo>
                    <a:pt x="64" y="47"/>
                  </a:ln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42" name="Freeform 3100"/>
            <p:cNvSpPr>
              <a:spLocks noChangeArrowheads="1"/>
            </p:cNvSpPr>
            <p:nvPr/>
          </p:nvSpPr>
          <p:spPr bwMode="auto">
            <a:xfrm>
              <a:off x="208" y="1460"/>
              <a:ext cx="54" cy="80"/>
            </a:xfrm>
            <a:custGeom>
              <a:avLst/>
              <a:gdLst>
                <a:gd name="T0" fmla="*/ 16 w 23"/>
                <a:gd name="T1" fmla="*/ 75 h 34"/>
                <a:gd name="T2" fmla="*/ 19 w 23"/>
                <a:gd name="T3" fmla="*/ 73 h 34"/>
                <a:gd name="T4" fmla="*/ 26 w 23"/>
                <a:gd name="T5" fmla="*/ 80 h 34"/>
                <a:gd name="T6" fmla="*/ 26 w 23"/>
                <a:gd name="T7" fmla="*/ 78 h 34"/>
                <a:gd name="T8" fmla="*/ 23 w 23"/>
                <a:gd name="T9" fmla="*/ 66 h 34"/>
                <a:gd name="T10" fmla="*/ 28 w 23"/>
                <a:gd name="T11" fmla="*/ 56 h 34"/>
                <a:gd name="T12" fmla="*/ 33 w 23"/>
                <a:gd name="T13" fmla="*/ 42 h 34"/>
                <a:gd name="T14" fmla="*/ 35 w 23"/>
                <a:gd name="T15" fmla="*/ 42 h 34"/>
                <a:gd name="T16" fmla="*/ 35 w 23"/>
                <a:gd name="T17" fmla="*/ 45 h 34"/>
                <a:gd name="T18" fmla="*/ 35 w 23"/>
                <a:gd name="T19" fmla="*/ 47 h 34"/>
                <a:gd name="T20" fmla="*/ 38 w 23"/>
                <a:gd name="T21" fmla="*/ 47 h 34"/>
                <a:gd name="T22" fmla="*/ 38 w 23"/>
                <a:gd name="T23" fmla="*/ 45 h 34"/>
                <a:gd name="T24" fmla="*/ 40 w 23"/>
                <a:gd name="T25" fmla="*/ 45 h 34"/>
                <a:gd name="T26" fmla="*/ 38 w 23"/>
                <a:gd name="T27" fmla="*/ 47 h 34"/>
                <a:gd name="T28" fmla="*/ 38 w 23"/>
                <a:gd name="T29" fmla="*/ 49 h 34"/>
                <a:gd name="T30" fmla="*/ 40 w 23"/>
                <a:gd name="T31" fmla="*/ 47 h 34"/>
                <a:gd name="T32" fmla="*/ 40 w 23"/>
                <a:gd name="T33" fmla="*/ 47 h 34"/>
                <a:gd name="T34" fmla="*/ 52 w 23"/>
                <a:gd name="T35" fmla="*/ 61 h 34"/>
                <a:gd name="T36" fmla="*/ 54 w 23"/>
                <a:gd name="T37" fmla="*/ 56 h 34"/>
                <a:gd name="T38" fmla="*/ 40 w 23"/>
                <a:gd name="T39" fmla="*/ 26 h 34"/>
                <a:gd name="T40" fmla="*/ 49 w 23"/>
                <a:gd name="T41" fmla="*/ 7 h 34"/>
                <a:gd name="T42" fmla="*/ 47 w 23"/>
                <a:gd name="T43" fmla="*/ 2 h 34"/>
                <a:gd name="T44" fmla="*/ 42 w 23"/>
                <a:gd name="T45" fmla="*/ 5 h 34"/>
                <a:gd name="T46" fmla="*/ 35 w 23"/>
                <a:gd name="T47" fmla="*/ 24 h 34"/>
                <a:gd name="T48" fmla="*/ 2 w 23"/>
                <a:gd name="T49" fmla="*/ 35 h 34"/>
                <a:gd name="T50" fmla="*/ 0 w 23"/>
                <a:gd name="T51" fmla="*/ 40 h 34"/>
                <a:gd name="T52" fmla="*/ 19 w 23"/>
                <a:gd name="T53" fmla="*/ 38 h 34"/>
                <a:gd name="T54" fmla="*/ 19 w 23"/>
                <a:gd name="T55" fmla="*/ 38 h 34"/>
                <a:gd name="T56" fmla="*/ 19 w 23"/>
                <a:gd name="T57" fmla="*/ 40 h 34"/>
                <a:gd name="T58" fmla="*/ 21 w 23"/>
                <a:gd name="T59" fmla="*/ 40 h 34"/>
                <a:gd name="T60" fmla="*/ 23 w 23"/>
                <a:gd name="T61" fmla="*/ 38 h 34"/>
                <a:gd name="T62" fmla="*/ 23 w 23"/>
                <a:gd name="T63" fmla="*/ 38 h 34"/>
                <a:gd name="T64" fmla="*/ 23 w 23"/>
                <a:gd name="T65" fmla="*/ 40 h 34"/>
                <a:gd name="T66" fmla="*/ 23 w 23"/>
                <a:gd name="T67" fmla="*/ 42 h 34"/>
                <a:gd name="T68" fmla="*/ 26 w 23"/>
                <a:gd name="T69" fmla="*/ 42 h 34"/>
                <a:gd name="T70" fmla="*/ 26 w 23"/>
                <a:gd name="T71" fmla="*/ 40 h 34"/>
                <a:gd name="T72" fmla="*/ 28 w 23"/>
                <a:gd name="T73" fmla="*/ 40 h 34"/>
                <a:gd name="T74" fmla="*/ 21 w 23"/>
                <a:gd name="T75" fmla="*/ 54 h 34"/>
                <a:gd name="T76" fmla="*/ 19 w 23"/>
                <a:gd name="T77" fmla="*/ 64 h 34"/>
                <a:gd name="T78" fmla="*/ 7 w 23"/>
                <a:gd name="T79" fmla="*/ 71 h 34"/>
                <a:gd name="T80" fmla="*/ 5 w 23"/>
                <a:gd name="T81" fmla="*/ 73 h 34"/>
                <a:gd name="T82" fmla="*/ 16 w 23"/>
                <a:gd name="T83" fmla="*/ 73 h 34"/>
                <a:gd name="T84" fmla="*/ 16 w 23"/>
                <a:gd name="T85" fmla="*/ 75 h 3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3"/>
                <a:gd name="T130" fmla="*/ 0 h 34"/>
                <a:gd name="T131" fmla="*/ 23 w 23"/>
                <a:gd name="T132" fmla="*/ 34 h 3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3" h="34">
                  <a:moveTo>
                    <a:pt x="7" y="32"/>
                  </a:moveTo>
                  <a:cubicBezTo>
                    <a:pt x="7" y="32"/>
                    <a:pt x="7" y="31"/>
                    <a:pt x="8" y="3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6"/>
                    <a:pt x="11" y="25"/>
                    <a:pt x="12" y="2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1"/>
                    <a:pt x="20" y="1"/>
                  </a:cubicBezTo>
                  <a:cubicBezTo>
                    <a:pt x="20" y="0"/>
                    <a:pt x="18" y="2"/>
                    <a:pt x="18" y="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8" y="25"/>
                    <a:pt x="8" y="27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43" name="Freeform 3101"/>
            <p:cNvSpPr>
              <a:spLocks noChangeArrowheads="1"/>
            </p:cNvSpPr>
            <p:nvPr/>
          </p:nvSpPr>
          <p:spPr bwMode="auto">
            <a:xfrm>
              <a:off x="416" y="832"/>
              <a:ext cx="10" cy="9"/>
            </a:xfrm>
            <a:custGeom>
              <a:avLst/>
              <a:gdLst>
                <a:gd name="T0" fmla="*/ 10 w 4"/>
                <a:gd name="T1" fmla="*/ 2 h 4"/>
                <a:gd name="T2" fmla="*/ 7 w 4"/>
                <a:gd name="T3" fmla="*/ 7 h 4"/>
                <a:gd name="T4" fmla="*/ 0 w 4"/>
                <a:gd name="T5" fmla="*/ 7 h 4"/>
                <a:gd name="T6" fmla="*/ 3 w 4"/>
                <a:gd name="T7" fmla="*/ 2 h 4"/>
                <a:gd name="T8" fmla="*/ 10 w 4"/>
                <a:gd name="T9" fmla="*/ 2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4"/>
                <a:gd name="T17" fmla="*/ 4 w 4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4">
                  <a:moveTo>
                    <a:pt x="4" y="1"/>
                  </a:moveTo>
                  <a:cubicBezTo>
                    <a:pt x="4" y="2"/>
                    <a:pt x="4" y="3"/>
                    <a:pt x="3" y="3"/>
                  </a:cubicBezTo>
                  <a:cubicBezTo>
                    <a:pt x="2" y="4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3" y="0"/>
                    <a:pt x="4" y="0"/>
                    <a:pt x="4" y="1"/>
                  </a:cubicBezTo>
                  <a:close/>
                </a:path>
              </a:pathLst>
            </a:custGeom>
            <a:solidFill>
              <a:srgbClr val="FFA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44" name="Freeform 3102"/>
            <p:cNvSpPr>
              <a:spLocks noChangeArrowheads="1"/>
            </p:cNvSpPr>
            <p:nvPr/>
          </p:nvSpPr>
          <p:spPr bwMode="auto">
            <a:xfrm>
              <a:off x="407" y="839"/>
              <a:ext cx="16" cy="16"/>
            </a:xfrm>
            <a:custGeom>
              <a:avLst/>
              <a:gdLst>
                <a:gd name="T0" fmla="*/ 14 w 7"/>
                <a:gd name="T1" fmla="*/ 5 h 7"/>
                <a:gd name="T2" fmla="*/ 11 w 7"/>
                <a:gd name="T3" fmla="*/ 14 h 7"/>
                <a:gd name="T4" fmla="*/ 2 w 7"/>
                <a:gd name="T5" fmla="*/ 11 h 7"/>
                <a:gd name="T6" fmla="*/ 5 w 7"/>
                <a:gd name="T7" fmla="*/ 0 h 7"/>
                <a:gd name="T8" fmla="*/ 14 w 7"/>
                <a:gd name="T9" fmla="*/ 5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7"/>
                <a:gd name="T17" fmla="*/ 7 w 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7">
                  <a:moveTo>
                    <a:pt x="6" y="2"/>
                  </a:moveTo>
                  <a:cubicBezTo>
                    <a:pt x="7" y="3"/>
                    <a:pt x="7" y="5"/>
                    <a:pt x="5" y="6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0" y="1"/>
                    <a:pt x="2" y="0"/>
                  </a:cubicBezTo>
                  <a:cubicBezTo>
                    <a:pt x="4" y="0"/>
                    <a:pt x="6" y="0"/>
                    <a:pt x="6" y="2"/>
                  </a:cubicBezTo>
                  <a:close/>
                </a:path>
              </a:pathLst>
            </a:custGeom>
            <a:solidFill>
              <a:srgbClr val="8BC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45" name="Freeform 3103"/>
            <p:cNvSpPr>
              <a:spLocks noChangeArrowheads="1"/>
            </p:cNvSpPr>
            <p:nvPr/>
          </p:nvSpPr>
          <p:spPr bwMode="auto">
            <a:xfrm>
              <a:off x="426" y="827"/>
              <a:ext cx="16" cy="19"/>
            </a:xfrm>
            <a:custGeom>
              <a:avLst/>
              <a:gdLst>
                <a:gd name="T0" fmla="*/ 14 w 7"/>
                <a:gd name="T1" fmla="*/ 7 h 8"/>
                <a:gd name="T2" fmla="*/ 11 w 7"/>
                <a:gd name="T3" fmla="*/ 17 h 8"/>
                <a:gd name="T4" fmla="*/ 0 w 7"/>
                <a:gd name="T5" fmla="*/ 14 h 8"/>
                <a:gd name="T6" fmla="*/ 5 w 7"/>
                <a:gd name="T7" fmla="*/ 2 h 8"/>
                <a:gd name="T8" fmla="*/ 14 w 7"/>
                <a:gd name="T9" fmla="*/ 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8"/>
                <a:gd name="T17" fmla="*/ 7 w 7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8">
                  <a:moveTo>
                    <a:pt x="6" y="3"/>
                  </a:moveTo>
                  <a:cubicBezTo>
                    <a:pt x="7" y="4"/>
                    <a:pt x="6" y="6"/>
                    <a:pt x="5" y="7"/>
                  </a:cubicBezTo>
                  <a:cubicBezTo>
                    <a:pt x="3" y="8"/>
                    <a:pt x="1" y="7"/>
                    <a:pt x="0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1"/>
                    <a:pt x="6" y="3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46" name="Freeform 3104"/>
            <p:cNvSpPr>
              <a:spLocks noChangeArrowheads="1"/>
            </p:cNvSpPr>
            <p:nvPr/>
          </p:nvSpPr>
          <p:spPr bwMode="auto">
            <a:xfrm>
              <a:off x="385" y="832"/>
              <a:ext cx="22" cy="21"/>
            </a:xfrm>
            <a:custGeom>
              <a:avLst/>
              <a:gdLst>
                <a:gd name="T0" fmla="*/ 20 w 9"/>
                <a:gd name="T1" fmla="*/ 7 h 9"/>
                <a:gd name="T2" fmla="*/ 15 w 9"/>
                <a:gd name="T3" fmla="*/ 19 h 9"/>
                <a:gd name="T4" fmla="*/ 2 w 9"/>
                <a:gd name="T5" fmla="*/ 14 h 9"/>
                <a:gd name="T6" fmla="*/ 7 w 9"/>
                <a:gd name="T7" fmla="*/ 2 h 9"/>
                <a:gd name="T8" fmla="*/ 20 w 9"/>
                <a:gd name="T9" fmla="*/ 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8" y="3"/>
                  </a:moveTo>
                  <a:cubicBezTo>
                    <a:pt x="9" y="5"/>
                    <a:pt x="8" y="7"/>
                    <a:pt x="6" y="8"/>
                  </a:cubicBezTo>
                  <a:cubicBezTo>
                    <a:pt x="5" y="9"/>
                    <a:pt x="2" y="8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D9E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47" name="Freeform 3105"/>
            <p:cNvSpPr>
              <a:spLocks noChangeArrowheads="1"/>
            </p:cNvSpPr>
            <p:nvPr/>
          </p:nvSpPr>
          <p:spPr bwMode="auto">
            <a:xfrm>
              <a:off x="428" y="808"/>
              <a:ext cx="26" cy="26"/>
            </a:xfrm>
            <a:custGeom>
              <a:avLst/>
              <a:gdLst>
                <a:gd name="T0" fmla="*/ 24 w 11"/>
                <a:gd name="T1" fmla="*/ 7 h 11"/>
                <a:gd name="T2" fmla="*/ 19 w 11"/>
                <a:gd name="T3" fmla="*/ 21 h 11"/>
                <a:gd name="T4" fmla="*/ 5 w 11"/>
                <a:gd name="T5" fmla="*/ 17 h 11"/>
                <a:gd name="T6" fmla="*/ 9 w 11"/>
                <a:gd name="T7" fmla="*/ 2 h 11"/>
                <a:gd name="T8" fmla="*/ 24 w 11"/>
                <a:gd name="T9" fmla="*/ 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1"/>
                <a:gd name="T17" fmla="*/ 11 w 1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1">
                  <a:moveTo>
                    <a:pt x="10" y="3"/>
                  </a:moveTo>
                  <a:cubicBezTo>
                    <a:pt x="11" y="6"/>
                    <a:pt x="10" y="8"/>
                    <a:pt x="8" y="9"/>
                  </a:cubicBezTo>
                  <a:cubicBezTo>
                    <a:pt x="5" y="11"/>
                    <a:pt x="3" y="10"/>
                    <a:pt x="2" y="7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6" y="0"/>
                    <a:pt x="9" y="1"/>
                    <a:pt x="10" y="3"/>
                  </a:cubicBezTo>
                  <a:close/>
                </a:path>
              </a:pathLst>
            </a:custGeom>
            <a:solidFill>
              <a:srgbClr val="FFE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48" name="Freeform 3106"/>
            <p:cNvSpPr>
              <a:spLocks noEditPoints="1" noChangeArrowheads="1"/>
            </p:cNvSpPr>
            <p:nvPr/>
          </p:nvSpPr>
          <p:spPr bwMode="auto">
            <a:xfrm>
              <a:off x="383" y="806"/>
              <a:ext cx="80" cy="66"/>
            </a:xfrm>
            <a:custGeom>
              <a:avLst/>
              <a:gdLst>
                <a:gd name="T0" fmla="*/ 49 w 34"/>
                <a:gd name="T1" fmla="*/ 2 h 28"/>
                <a:gd name="T2" fmla="*/ 31 w 34"/>
                <a:gd name="T3" fmla="*/ 9 h 28"/>
                <a:gd name="T4" fmla="*/ 28 w 34"/>
                <a:gd name="T5" fmla="*/ 14 h 28"/>
                <a:gd name="T6" fmla="*/ 9 w 34"/>
                <a:gd name="T7" fmla="*/ 24 h 28"/>
                <a:gd name="T8" fmla="*/ 24 w 34"/>
                <a:gd name="T9" fmla="*/ 64 h 28"/>
                <a:gd name="T10" fmla="*/ 35 w 34"/>
                <a:gd name="T11" fmla="*/ 47 h 28"/>
                <a:gd name="T12" fmla="*/ 42 w 34"/>
                <a:gd name="T13" fmla="*/ 35 h 28"/>
                <a:gd name="T14" fmla="*/ 56 w 34"/>
                <a:gd name="T15" fmla="*/ 35 h 28"/>
                <a:gd name="T16" fmla="*/ 71 w 34"/>
                <a:gd name="T17" fmla="*/ 9 h 28"/>
                <a:gd name="T18" fmla="*/ 19 w 34"/>
                <a:gd name="T19" fmla="*/ 35 h 28"/>
                <a:gd name="T20" fmla="*/ 16 w 34"/>
                <a:gd name="T21" fmla="*/ 40 h 28"/>
                <a:gd name="T22" fmla="*/ 14 w 34"/>
                <a:gd name="T23" fmla="*/ 42 h 28"/>
                <a:gd name="T24" fmla="*/ 9 w 34"/>
                <a:gd name="T25" fmla="*/ 40 h 28"/>
                <a:gd name="T26" fmla="*/ 7 w 34"/>
                <a:gd name="T27" fmla="*/ 38 h 28"/>
                <a:gd name="T28" fmla="*/ 9 w 34"/>
                <a:gd name="T29" fmla="*/ 33 h 28"/>
                <a:gd name="T30" fmla="*/ 12 w 34"/>
                <a:gd name="T31" fmla="*/ 31 h 28"/>
                <a:gd name="T32" fmla="*/ 19 w 34"/>
                <a:gd name="T33" fmla="*/ 33 h 28"/>
                <a:gd name="T34" fmla="*/ 19 w 34"/>
                <a:gd name="T35" fmla="*/ 35 h 28"/>
                <a:gd name="T36" fmla="*/ 26 w 34"/>
                <a:gd name="T37" fmla="*/ 42 h 28"/>
                <a:gd name="T38" fmla="*/ 38 w 34"/>
                <a:gd name="T39" fmla="*/ 38 h 28"/>
                <a:gd name="T40" fmla="*/ 40 w 34"/>
                <a:gd name="T41" fmla="*/ 31 h 28"/>
                <a:gd name="T42" fmla="*/ 35 w 34"/>
                <a:gd name="T43" fmla="*/ 31 h 28"/>
                <a:gd name="T44" fmla="*/ 40 w 34"/>
                <a:gd name="T45" fmla="*/ 28 h 28"/>
                <a:gd name="T46" fmla="*/ 40 w 34"/>
                <a:gd name="T47" fmla="*/ 31 h 28"/>
                <a:gd name="T48" fmla="*/ 45 w 34"/>
                <a:gd name="T49" fmla="*/ 35 h 28"/>
                <a:gd name="T50" fmla="*/ 56 w 34"/>
                <a:gd name="T51" fmla="*/ 28 h 28"/>
                <a:gd name="T52" fmla="*/ 54 w 34"/>
                <a:gd name="T53" fmla="*/ 19 h 28"/>
                <a:gd name="T54" fmla="*/ 52 w 34"/>
                <a:gd name="T55" fmla="*/ 17 h 28"/>
                <a:gd name="T56" fmla="*/ 54 w 34"/>
                <a:gd name="T57" fmla="*/ 19 h 28"/>
                <a:gd name="T58" fmla="*/ 59 w 34"/>
                <a:gd name="T59" fmla="*/ 21 h 28"/>
                <a:gd name="T60" fmla="*/ 61 w 34"/>
                <a:gd name="T61" fmla="*/ 19 h 28"/>
                <a:gd name="T62" fmla="*/ 56 w 34"/>
                <a:gd name="T63" fmla="*/ 12 h 28"/>
                <a:gd name="T64" fmla="*/ 54 w 34"/>
                <a:gd name="T65" fmla="*/ 9 h 28"/>
                <a:gd name="T66" fmla="*/ 56 w 34"/>
                <a:gd name="T67" fmla="*/ 12 h 28"/>
                <a:gd name="T68" fmla="*/ 61 w 34"/>
                <a:gd name="T69" fmla="*/ 14 h 28"/>
                <a:gd name="T70" fmla="*/ 64 w 34"/>
                <a:gd name="T71" fmla="*/ 12 h 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4"/>
                <a:gd name="T109" fmla="*/ 0 h 28"/>
                <a:gd name="T110" fmla="*/ 34 w 34"/>
                <a:gd name="T111" fmla="*/ 28 h 2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4" h="28">
                  <a:moveTo>
                    <a:pt x="21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11"/>
                    <a:pt x="0" y="15"/>
                    <a:pt x="1" y="18"/>
                  </a:cubicBezTo>
                  <a:cubicBezTo>
                    <a:pt x="3" y="21"/>
                    <a:pt x="7" y="28"/>
                    <a:pt x="10" y="27"/>
                  </a:cubicBezTo>
                  <a:cubicBezTo>
                    <a:pt x="12" y="26"/>
                    <a:pt x="13" y="23"/>
                    <a:pt x="13" y="21"/>
                  </a:cubicBezTo>
                  <a:cubicBezTo>
                    <a:pt x="14" y="21"/>
                    <a:pt x="14" y="21"/>
                    <a:pt x="15" y="20"/>
                  </a:cubicBezTo>
                  <a:cubicBezTo>
                    <a:pt x="17" y="20"/>
                    <a:pt x="17" y="18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7"/>
                    <a:pt x="21" y="17"/>
                    <a:pt x="23" y="17"/>
                  </a:cubicBezTo>
                  <a:cubicBezTo>
                    <a:pt x="23" y="16"/>
                    <a:pt x="24" y="16"/>
                    <a:pt x="24" y="15"/>
                  </a:cubicBezTo>
                  <a:cubicBezTo>
                    <a:pt x="27" y="17"/>
                    <a:pt x="30" y="17"/>
                    <a:pt x="31" y="16"/>
                  </a:cubicBezTo>
                  <a:cubicBezTo>
                    <a:pt x="34" y="15"/>
                    <a:pt x="31" y="7"/>
                    <a:pt x="30" y="4"/>
                  </a:cubicBezTo>
                  <a:cubicBezTo>
                    <a:pt x="28" y="1"/>
                    <a:pt x="24" y="0"/>
                    <a:pt x="21" y="1"/>
                  </a:cubicBezTo>
                  <a:close/>
                  <a:moveTo>
                    <a:pt x="8" y="15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lnTo>
                    <a:pt x="8" y="15"/>
                  </a:lnTo>
                  <a:close/>
                  <a:moveTo>
                    <a:pt x="15" y="20"/>
                  </a:moveTo>
                  <a:cubicBezTo>
                    <a:pt x="13" y="20"/>
                    <a:pt x="12" y="20"/>
                    <a:pt x="11" y="18"/>
                  </a:cubicBezTo>
                  <a:cubicBezTo>
                    <a:pt x="11" y="17"/>
                    <a:pt x="11" y="16"/>
                    <a:pt x="12" y="15"/>
                  </a:cubicBezTo>
                  <a:cubicBezTo>
                    <a:pt x="14" y="14"/>
                    <a:pt x="15" y="15"/>
                    <a:pt x="16" y="16"/>
                  </a:cubicBezTo>
                  <a:cubicBezTo>
                    <a:pt x="17" y="17"/>
                    <a:pt x="16" y="19"/>
                    <a:pt x="15" y="20"/>
                  </a:cubicBezTo>
                  <a:close/>
                  <a:moveTo>
                    <a:pt x="17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lnTo>
                    <a:pt x="17" y="13"/>
                  </a:lnTo>
                  <a:close/>
                  <a:moveTo>
                    <a:pt x="23" y="16"/>
                  </a:moveTo>
                  <a:cubicBezTo>
                    <a:pt x="21" y="16"/>
                    <a:pt x="20" y="16"/>
                    <a:pt x="19" y="15"/>
                  </a:cubicBezTo>
                  <a:cubicBezTo>
                    <a:pt x="18" y="13"/>
                    <a:pt x="19" y="12"/>
                    <a:pt x="20" y="11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4" y="14"/>
                    <a:pt x="24" y="15"/>
                    <a:pt x="23" y="16"/>
                  </a:cubicBezTo>
                  <a:close/>
                  <a:moveTo>
                    <a:pt x="23" y="8"/>
                  </a:moveTo>
                  <a:cubicBezTo>
                    <a:pt x="23" y="8"/>
                    <a:pt x="22" y="8"/>
                    <a:pt x="22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6"/>
                    <a:pt x="23" y="7"/>
                    <a:pt x="23" y="7"/>
                  </a:cubicBezTo>
                  <a:cubicBezTo>
                    <a:pt x="24" y="7"/>
                    <a:pt x="23" y="8"/>
                    <a:pt x="23" y="8"/>
                  </a:cubicBezTo>
                  <a:close/>
                  <a:moveTo>
                    <a:pt x="26" y="9"/>
                  </a:moveTo>
                  <a:cubicBezTo>
                    <a:pt x="26" y="9"/>
                    <a:pt x="25" y="9"/>
                    <a:pt x="25" y="9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7"/>
                    <a:pt x="26" y="8"/>
                    <a:pt x="26" y="8"/>
                  </a:cubicBezTo>
                  <a:cubicBezTo>
                    <a:pt x="27" y="8"/>
                    <a:pt x="26" y="9"/>
                    <a:pt x="26" y="9"/>
                  </a:cubicBezTo>
                  <a:close/>
                  <a:moveTo>
                    <a:pt x="24" y="5"/>
                  </a:moveTo>
                  <a:cubicBezTo>
                    <a:pt x="24" y="5"/>
                    <a:pt x="23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5" y="4"/>
                    <a:pt x="25" y="5"/>
                    <a:pt x="24" y="5"/>
                  </a:cubicBezTo>
                  <a:close/>
                  <a:moveTo>
                    <a:pt x="27" y="6"/>
                  </a:moveTo>
                  <a:cubicBezTo>
                    <a:pt x="27" y="6"/>
                    <a:pt x="26" y="6"/>
                    <a:pt x="26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4"/>
                    <a:pt x="27" y="5"/>
                    <a:pt x="27" y="5"/>
                  </a:cubicBezTo>
                  <a:cubicBezTo>
                    <a:pt x="28" y="5"/>
                    <a:pt x="28" y="6"/>
                    <a:pt x="27" y="6"/>
                  </a:cubicBez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49" name="Freeform 3107"/>
            <p:cNvSpPr>
              <a:spLocks noEditPoints="1" noChangeArrowheads="1"/>
            </p:cNvSpPr>
            <p:nvPr/>
          </p:nvSpPr>
          <p:spPr bwMode="auto">
            <a:xfrm>
              <a:off x="397" y="772"/>
              <a:ext cx="17" cy="50"/>
            </a:xfrm>
            <a:custGeom>
              <a:avLst/>
              <a:gdLst>
                <a:gd name="T0" fmla="*/ 17 w 7"/>
                <a:gd name="T1" fmla="*/ 50 h 21"/>
                <a:gd name="T2" fmla="*/ 17 w 7"/>
                <a:gd name="T3" fmla="*/ 48 h 21"/>
                <a:gd name="T4" fmla="*/ 15 w 7"/>
                <a:gd name="T5" fmla="*/ 48 h 21"/>
                <a:gd name="T6" fmla="*/ 12 w 7"/>
                <a:gd name="T7" fmla="*/ 38 h 21"/>
                <a:gd name="T8" fmla="*/ 12 w 7"/>
                <a:gd name="T9" fmla="*/ 29 h 21"/>
                <a:gd name="T10" fmla="*/ 15 w 7"/>
                <a:gd name="T11" fmla="*/ 21 h 21"/>
                <a:gd name="T12" fmla="*/ 10 w 7"/>
                <a:gd name="T13" fmla="*/ 17 h 21"/>
                <a:gd name="T14" fmla="*/ 10 w 7"/>
                <a:gd name="T15" fmla="*/ 17 h 21"/>
                <a:gd name="T16" fmla="*/ 10 w 7"/>
                <a:gd name="T17" fmla="*/ 19 h 21"/>
                <a:gd name="T18" fmla="*/ 7 w 7"/>
                <a:gd name="T19" fmla="*/ 21 h 21"/>
                <a:gd name="T20" fmla="*/ 5 w 7"/>
                <a:gd name="T21" fmla="*/ 21 h 21"/>
                <a:gd name="T22" fmla="*/ 2 w 7"/>
                <a:gd name="T23" fmla="*/ 19 h 21"/>
                <a:gd name="T24" fmla="*/ 5 w 7"/>
                <a:gd name="T25" fmla="*/ 17 h 21"/>
                <a:gd name="T26" fmla="*/ 7 w 7"/>
                <a:gd name="T27" fmla="*/ 14 h 21"/>
                <a:gd name="T28" fmla="*/ 5 w 7"/>
                <a:gd name="T29" fmla="*/ 10 h 21"/>
                <a:gd name="T30" fmla="*/ 0 w 7"/>
                <a:gd name="T31" fmla="*/ 2 h 21"/>
                <a:gd name="T32" fmla="*/ 0 w 7"/>
                <a:gd name="T33" fmla="*/ 0 h 21"/>
                <a:gd name="T34" fmla="*/ 0 w 7"/>
                <a:gd name="T35" fmla="*/ 0 h 21"/>
                <a:gd name="T36" fmla="*/ 7 w 7"/>
                <a:gd name="T37" fmla="*/ 7 h 21"/>
                <a:gd name="T38" fmla="*/ 10 w 7"/>
                <a:gd name="T39" fmla="*/ 14 h 21"/>
                <a:gd name="T40" fmla="*/ 10 w 7"/>
                <a:gd name="T41" fmla="*/ 14 h 21"/>
                <a:gd name="T42" fmla="*/ 15 w 7"/>
                <a:gd name="T43" fmla="*/ 19 h 21"/>
                <a:gd name="T44" fmla="*/ 15 w 7"/>
                <a:gd name="T45" fmla="*/ 29 h 21"/>
                <a:gd name="T46" fmla="*/ 15 w 7"/>
                <a:gd name="T47" fmla="*/ 38 h 21"/>
                <a:gd name="T48" fmla="*/ 17 w 7"/>
                <a:gd name="T49" fmla="*/ 45 h 21"/>
                <a:gd name="T50" fmla="*/ 17 w 7"/>
                <a:gd name="T51" fmla="*/ 48 h 21"/>
                <a:gd name="T52" fmla="*/ 17 w 7"/>
                <a:gd name="T53" fmla="*/ 50 h 21"/>
                <a:gd name="T54" fmla="*/ 7 w 7"/>
                <a:gd name="T55" fmla="*/ 17 h 21"/>
                <a:gd name="T56" fmla="*/ 7 w 7"/>
                <a:gd name="T57" fmla="*/ 17 h 21"/>
                <a:gd name="T58" fmla="*/ 5 w 7"/>
                <a:gd name="T59" fmla="*/ 19 h 21"/>
                <a:gd name="T60" fmla="*/ 5 w 7"/>
                <a:gd name="T61" fmla="*/ 19 h 21"/>
                <a:gd name="T62" fmla="*/ 5 w 7"/>
                <a:gd name="T63" fmla="*/ 19 h 21"/>
                <a:gd name="T64" fmla="*/ 7 w 7"/>
                <a:gd name="T65" fmla="*/ 19 h 21"/>
                <a:gd name="T66" fmla="*/ 7 w 7"/>
                <a:gd name="T67" fmla="*/ 17 h 2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"/>
                <a:gd name="T103" fmla="*/ 0 h 21"/>
                <a:gd name="T104" fmla="*/ 7 w 7"/>
                <a:gd name="T105" fmla="*/ 21 h 2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" h="21">
                  <a:moveTo>
                    <a:pt x="7" y="21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5" y="17"/>
                    <a:pt x="5" y="16"/>
                  </a:cubicBezTo>
                  <a:cubicBezTo>
                    <a:pt x="5" y="15"/>
                    <a:pt x="5" y="13"/>
                    <a:pt x="5" y="12"/>
                  </a:cubicBezTo>
                  <a:cubicBezTo>
                    <a:pt x="6" y="11"/>
                    <a:pt x="6" y="9"/>
                    <a:pt x="6" y="9"/>
                  </a:cubicBezTo>
                  <a:cubicBezTo>
                    <a:pt x="5" y="8"/>
                    <a:pt x="5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4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7"/>
                    <a:pt x="6" y="7"/>
                    <a:pt x="6" y="8"/>
                  </a:cubicBezTo>
                  <a:cubicBezTo>
                    <a:pt x="7" y="9"/>
                    <a:pt x="6" y="11"/>
                    <a:pt x="6" y="12"/>
                  </a:cubicBezTo>
                  <a:cubicBezTo>
                    <a:pt x="6" y="13"/>
                    <a:pt x="6" y="15"/>
                    <a:pt x="6" y="16"/>
                  </a:cubicBezTo>
                  <a:cubicBezTo>
                    <a:pt x="6" y="17"/>
                    <a:pt x="6" y="18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lnTo>
                    <a:pt x="7" y="21"/>
                  </a:lnTo>
                  <a:close/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50" name="Freeform 3108"/>
            <p:cNvSpPr>
              <a:spLocks noChangeArrowheads="1"/>
            </p:cNvSpPr>
            <p:nvPr/>
          </p:nvSpPr>
          <p:spPr bwMode="auto">
            <a:xfrm>
              <a:off x="3012" y="1196"/>
              <a:ext cx="15" cy="15"/>
            </a:xfrm>
            <a:custGeom>
              <a:avLst/>
              <a:gdLst>
                <a:gd name="T0" fmla="*/ 15 w 6"/>
                <a:gd name="T1" fmla="*/ 10 h 6"/>
                <a:gd name="T2" fmla="*/ 8 w 6"/>
                <a:gd name="T3" fmla="*/ 15 h 6"/>
                <a:gd name="T4" fmla="*/ 3 w 6"/>
                <a:gd name="T5" fmla="*/ 8 h 6"/>
                <a:gd name="T6" fmla="*/ 10 w 6"/>
                <a:gd name="T7" fmla="*/ 3 h 6"/>
                <a:gd name="T8" fmla="*/ 15 w 6"/>
                <a:gd name="T9" fmla="*/ 1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6"/>
                <a:gd name="T17" fmla="*/ 6 w 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6">
                  <a:moveTo>
                    <a:pt x="6" y="4"/>
                  </a:moveTo>
                  <a:cubicBezTo>
                    <a:pt x="6" y="5"/>
                    <a:pt x="4" y="6"/>
                    <a:pt x="3" y="6"/>
                  </a:cubicBezTo>
                  <a:cubicBezTo>
                    <a:pt x="1" y="6"/>
                    <a:pt x="0" y="4"/>
                    <a:pt x="1" y="3"/>
                  </a:cubicBezTo>
                  <a:cubicBezTo>
                    <a:pt x="1" y="2"/>
                    <a:pt x="2" y="0"/>
                    <a:pt x="4" y="1"/>
                  </a:cubicBezTo>
                  <a:cubicBezTo>
                    <a:pt x="5" y="1"/>
                    <a:pt x="6" y="2"/>
                    <a:pt x="6" y="4"/>
                  </a:cubicBez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51" name="Freeform 3109"/>
            <p:cNvSpPr>
              <a:spLocks noChangeArrowheads="1"/>
            </p:cNvSpPr>
            <p:nvPr/>
          </p:nvSpPr>
          <p:spPr bwMode="auto">
            <a:xfrm>
              <a:off x="3010" y="1140"/>
              <a:ext cx="28" cy="61"/>
            </a:xfrm>
            <a:custGeom>
              <a:avLst/>
              <a:gdLst>
                <a:gd name="T0" fmla="*/ 26 w 12"/>
                <a:gd name="T1" fmla="*/ 31 h 26"/>
                <a:gd name="T2" fmla="*/ 26 w 12"/>
                <a:gd name="T3" fmla="*/ 31 h 26"/>
                <a:gd name="T4" fmla="*/ 28 w 12"/>
                <a:gd name="T5" fmla="*/ 16 h 26"/>
                <a:gd name="T6" fmla="*/ 26 w 12"/>
                <a:gd name="T7" fmla="*/ 16 h 26"/>
                <a:gd name="T8" fmla="*/ 26 w 12"/>
                <a:gd name="T9" fmla="*/ 16 h 26"/>
                <a:gd name="T10" fmla="*/ 23 w 12"/>
                <a:gd name="T11" fmla="*/ 28 h 26"/>
                <a:gd name="T12" fmla="*/ 23 w 12"/>
                <a:gd name="T13" fmla="*/ 31 h 26"/>
                <a:gd name="T14" fmla="*/ 16 w 12"/>
                <a:gd name="T15" fmla="*/ 35 h 26"/>
                <a:gd name="T16" fmla="*/ 14 w 12"/>
                <a:gd name="T17" fmla="*/ 35 h 26"/>
                <a:gd name="T18" fmla="*/ 19 w 12"/>
                <a:gd name="T19" fmla="*/ 2 h 26"/>
                <a:gd name="T20" fmla="*/ 16 w 12"/>
                <a:gd name="T21" fmla="*/ 0 h 26"/>
                <a:gd name="T22" fmla="*/ 16 w 12"/>
                <a:gd name="T23" fmla="*/ 0 h 26"/>
                <a:gd name="T24" fmla="*/ 12 w 12"/>
                <a:gd name="T25" fmla="*/ 47 h 26"/>
                <a:gd name="T26" fmla="*/ 9 w 12"/>
                <a:gd name="T27" fmla="*/ 47 h 26"/>
                <a:gd name="T28" fmla="*/ 5 w 12"/>
                <a:gd name="T29" fmla="*/ 40 h 26"/>
                <a:gd name="T30" fmla="*/ 2 w 12"/>
                <a:gd name="T31" fmla="*/ 38 h 26"/>
                <a:gd name="T32" fmla="*/ 5 w 12"/>
                <a:gd name="T33" fmla="*/ 26 h 26"/>
                <a:gd name="T34" fmla="*/ 2 w 12"/>
                <a:gd name="T35" fmla="*/ 23 h 26"/>
                <a:gd name="T36" fmla="*/ 2 w 12"/>
                <a:gd name="T37" fmla="*/ 23 h 26"/>
                <a:gd name="T38" fmla="*/ 0 w 12"/>
                <a:gd name="T39" fmla="*/ 38 h 26"/>
                <a:gd name="T40" fmla="*/ 0 w 12"/>
                <a:gd name="T41" fmla="*/ 40 h 26"/>
                <a:gd name="T42" fmla="*/ 0 w 12"/>
                <a:gd name="T43" fmla="*/ 40 h 26"/>
                <a:gd name="T44" fmla="*/ 9 w 12"/>
                <a:gd name="T45" fmla="*/ 49 h 26"/>
                <a:gd name="T46" fmla="*/ 9 w 12"/>
                <a:gd name="T47" fmla="*/ 54 h 26"/>
                <a:gd name="T48" fmla="*/ 9 w 12"/>
                <a:gd name="T49" fmla="*/ 61 h 26"/>
                <a:gd name="T50" fmla="*/ 9 w 12"/>
                <a:gd name="T51" fmla="*/ 61 h 26"/>
                <a:gd name="T52" fmla="*/ 12 w 12"/>
                <a:gd name="T53" fmla="*/ 61 h 26"/>
                <a:gd name="T54" fmla="*/ 14 w 12"/>
                <a:gd name="T55" fmla="*/ 40 h 26"/>
                <a:gd name="T56" fmla="*/ 14 w 12"/>
                <a:gd name="T57" fmla="*/ 38 h 26"/>
                <a:gd name="T58" fmla="*/ 26 w 12"/>
                <a:gd name="T59" fmla="*/ 31 h 2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2"/>
                <a:gd name="T91" fmla="*/ 0 h 26"/>
                <a:gd name="T92" fmla="*/ 12 w 12"/>
                <a:gd name="T93" fmla="*/ 26 h 2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2" h="26">
                  <a:moveTo>
                    <a:pt x="11" y="13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11" y="13"/>
                    <a:pt x="11" y="13"/>
                    <a:pt x="11" y="13"/>
                  </a:cubicBez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52" name="Freeform 3110"/>
            <p:cNvSpPr>
              <a:spLocks noChangeArrowheads="1"/>
            </p:cNvSpPr>
            <p:nvPr/>
          </p:nvSpPr>
          <p:spPr bwMode="auto">
            <a:xfrm>
              <a:off x="3022" y="1135"/>
              <a:ext cx="9" cy="9"/>
            </a:xfrm>
            <a:custGeom>
              <a:avLst/>
              <a:gdLst>
                <a:gd name="T0" fmla="*/ 0 w 9"/>
                <a:gd name="T1" fmla="*/ 7 h 9"/>
                <a:gd name="T2" fmla="*/ 5 w 9"/>
                <a:gd name="T3" fmla="*/ 0 h 9"/>
                <a:gd name="T4" fmla="*/ 9 w 9"/>
                <a:gd name="T5" fmla="*/ 9 h 9"/>
                <a:gd name="T6" fmla="*/ 0 w 9"/>
                <a:gd name="T7" fmla="*/ 7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9"/>
                <a:gd name="T14" fmla="*/ 9 w 9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9">
                  <a:moveTo>
                    <a:pt x="0" y="7"/>
                  </a:moveTo>
                  <a:lnTo>
                    <a:pt x="5" y="0"/>
                  </a:lnTo>
                  <a:lnTo>
                    <a:pt x="9" y="9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53" name="Freeform 3111"/>
            <p:cNvSpPr>
              <a:spLocks noChangeArrowheads="1"/>
            </p:cNvSpPr>
            <p:nvPr/>
          </p:nvSpPr>
          <p:spPr bwMode="auto">
            <a:xfrm>
              <a:off x="3031" y="1151"/>
              <a:ext cx="10" cy="10"/>
            </a:xfrm>
            <a:custGeom>
              <a:avLst/>
              <a:gdLst>
                <a:gd name="T0" fmla="*/ 10 w 10"/>
                <a:gd name="T1" fmla="*/ 10 h 10"/>
                <a:gd name="T2" fmla="*/ 0 w 10"/>
                <a:gd name="T3" fmla="*/ 8 h 10"/>
                <a:gd name="T4" fmla="*/ 3 w 10"/>
                <a:gd name="T5" fmla="*/ 0 h 10"/>
                <a:gd name="T6" fmla="*/ 10 w 10"/>
                <a:gd name="T7" fmla="*/ 0 h 10"/>
                <a:gd name="T8" fmla="*/ 10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0"/>
                <a:gd name="T17" fmla="*/ 10 w 10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0">
                  <a:moveTo>
                    <a:pt x="10" y="10"/>
                  </a:moveTo>
                  <a:lnTo>
                    <a:pt x="0" y="8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54" name="Freeform 3112"/>
            <p:cNvSpPr>
              <a:spLocks noChangeArrowheads="1"/>
            </p:cNvSpPr>
            <p:nvPr/>
          </p:nvSpPr>
          <p:spPr bwMode="auto">
            <a:xfrm>
              <a:off x="3010" y="1161"/>
              <a:ext cx="7" cy="7"/>
            </a:xfrm>
            <a:custGeom>
              <a:avLst/>
              <a:gdLst>
                <a:gd name="T0" fmla="*/ 7 w 3"/>
                <a:gd name="T1" fmla="*/ 5 h 3"/>
                <a:gd name="T2" fmla="*/ 2 w 3"/>
                <a:gd name="T3" fmla="*/ 7 h 3"/>
                <a:gd name="T4" fmla="*/ 0 w 3"/>
                <a:gd name="T5" fmla="*/ 2 h 3"/>
                <a:gd name="T6" fmla="*/ 5 w 3"/>
                <a:gd name="T7" fmla="*/ 0 h 3"/>
                <a:gd name="T8" fmla="*/ 7 w 3"/>
                <a:gd name="T9" fmla="*/ 5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3"/>
                <a:gd name="T17" fmla="*/ 3 w 3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3">
                  <a:moveTo>
                    <a:pt x="3" y="2"/>
                  </a:moveTo>
                  <a:cubicBezTo>
                    <a:pt x="3" y="3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55" name="Freeform 3113"/>
            <p:cNvSpPr>
              <a:spLocks noChangeArrowheads="1"/>
            </p:cNvSpPr>
            <p:nvPr/>
          </p:nvSpPr>
          <p:spPr bwMode="auto">
            <a:xfrm>
              <a:off x="901" y="879"/>
              <a:ext cx="24" cy="24"/>
            </a:xfrm>
            <a:custGeom>
              <a:avLst/>
              <a:gdLst>
                <a:gd name="T0" fmla="*/ 24 w 10"/>
                <a:gd name="T1" fmla="*/ 12 h 10"/>
                <a:gd name="T2" fmla="*/ 14 w 10"/>
                <a:gd name="T3" fmla="*/ 24 h 10"/>
                <a:gd name="T4" fmla="*/ 0 w 10"/>
                <a:gd name="T5" fmla="*/ 14 h 10"/>
                <a:gd name="T6" fmla="*/ 12 w 10"/>
                <a:gd name="T7" fmla="*/ 0 h 10"/>
                <a:gd name="T8" fmla="*/ 24 w 10"/>
                <a:gd name="T9" fmla="*/ 1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0"/>
                <a:gd name="T17" fmla="*/ 10 w 10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0">
                  <a:moveTo>
                    <a:pt x="10" y="5"/>
                  </a:moveTo>
                  <a:cubicBezTo>
                    <a:pt x="10" y="7"/>
                    <a:pt x="9" y="10"/>
                    <a:pt x="6" y="10"/>
                  </a:cubicBezTo>
                  <a:cubicBezTo>
                    <a:pt x="3" y="10"/>
                    <a:pt x="1" y="8"/>
                    <a:pt x="0" y="6"/>
                  </a:cubicBezTo>
                  <a:cubicBezTo>
                    <a:pt x="0" y="3"/>
                    <a:pt x="2" y="1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lose/>
                </a:path>
              </a:pathLst>
            </a:custGeom>
            <a:solidFill>
              <a:srgbClr val="FFE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56" name="Freeform 3114"/>
            <p:cNvSpPr>
              <a:spLocks noEditPoints="1" noChangeArrowheads="1"/>
            </p:cNvSpPr>
            <p:nvPr/>
          </p:nvSpPr>
          <p:spPr bwMode="auto">
            <a:xfrm>
              <a:off x="901" y="862"/>
              <a:ext cx="26" cy="43"/>
            </a:xfrm>
            <a:custGeom>
              <a:avLst/>
              <a:gdLst>
                <a:gd name="T0" fmla="*/ 9 w 11"/>
                <a:gd name="T1" fmla="*/ 0 h 18"/>
                <a:gd name="T2" fmla="*/ 0 w 11"/>
                <a:gd name="T3" fmla="*/ 31 h 18"/>
                <a:gd name="T4" fmla="*/ 14 w 11"/>
                <a:gd name="T5" fmla="*/ 41 h 18"/>
                <a:gd name="T6" fmla="*/ 26 w 11"/>
                <a:gd name="T7" fmla="*/ 29 h 18"/>
                <a:gd name="T8" fmla="*/ 9 w 11"/>
                <a:gd name="T9" fmla="*/ 0 h 18"/>
                <a:gd name="T10" fmla="*/ 7 w 11"/>
                <a:gd name="T11" fmla="*/ 22 h 18"/>
                <a:gd name="T12" fmla="*/ 7 w 11"/>
                <a:gd name="T13" fmla="*/ 24 h 18"/>
                <a:gd name="T14" fmla="*/ 7 w 11"/>
                <a:gd name="T15" fmla="*/ 26 h 18"/>
                <a:gd name="T16" fmla="*/ 7 w 11"/>
                <a:gd name="T17" fmla="*/ 31 h 18"/>
                <a:gd name="T18" fmla="*/ 5 w 11"/>
                <a:gd name="T19" fmla="*/ 31 h 18"/>
                <a:gd name="T20" fmla="*/ 5 w 11"/>
                <a:gd name="T21" fmla="*/ 29 h 18"/>
                <a:gd name="T22" fmla="*/ 5 w 11"/>
                <a:gd name="T23" fmla="*/ 26 h 18"/>
                <a:gd name="T24" fmla="*/ 7 w 11"/>
                <a:gd name="T25" fmla="*/ 22 h 18"/>
                <a:gd name="T26" fmla="*/ 9 w 11"/>
                <a:gd name="T27" fmla="*/ 38 h 18"/>
                <a:gd name="T28" fmla="*/ 9 w 11"/>
                <a:gd name="T29" fmla="*/ 38 h 18"/>
                <a:gd name="T30" fmla="*/ 21 w 11"/>
                <a:gd name="T31" fmla="*/ 29 h 18"/>
                <a:gd name="T32" fmla="*/ 24 w 11"/>
                <a:gd name="T33" fmla="*/ 29 h 18"/>
                <a:gd name="T34" fmla="*/ 9 w 11"/>
                <a:gd name="T35" fmla="*/ 38 h 1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"/>
                <a:gd name="T55" fmla="*/ 0 h 18"/>
                <a:gd name="T56" fmla="*/ 11 w 11"/>
                <a:gd name="T57" fmla="*/ 18 h 1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" h="18">
                  <a:moveTo>
                    <a:pt x="4" y="0"/>
                  </a:moveTo>
                  <a:cubicBezTo>
                    <a:pt x="4" y="0"/>
                    <a:pt x="0" y="10"/>
                    <a:pt x="0" y="13"/>
                  </a:cubicBezTo>
                  <a:cubicBezTo>
                    <a:pt x="1" y="16"/>
                    <a:pt x="3" y="18"/>
                    <a:pt x="6" y="17"/>
                  </a:cubicBezTo>
                  <a:cubicBezTo>
                    <a:pt x="9" y="17"/>
                    <a:pt x="11" y="14"/>
                    <a:pt x="11" y="12"/>
                  </a:cubicBezTo>
                  <a:cubicBezTo>
                    <a:pt x="10" y="9"/>
                    <a:pt x="4" y="0"/>
                    <a:pt x="4" y="0"/>
                  </a:cubicBezTo>
                  <a:close/>
                  <a:moveTo>
                    <a:pt x="3" y="9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9"/>
                    <a:pt x="3" y="9"/>
                  </a:cubicBezTo>
                  <a:close/>
                  <a:moveTo>
                    <a:pt x="4" y="16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7" y="17"/>
                    <a:pt x="10" y="15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5"/>
                    <a:pt x="7" y="18"/>
                    <a:pt x="4" y="16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57" name="Freeform 3115"/>
            <p:cNvSpPr>
              <a:spLocks noChangeArrowheads="1"/>
            </p:cNvSpPr>
            <p:nvPr/>
          </p:nvSpPr>
          <p:spPr bwMode="auto">
            <a:xfrm>
              <a:off x="1268" y="1369"/>
              <a:ext cx="100" cy="50"/>
            </a:xfrm>
            <a:custGeom>
              <a:avLst/>
              <a:gdLst>
                <a:gd name="T0" fmla="*/ 100 w 42"/>
                <a:gd name="T1" fmla="*/ 24 h 21"/>
                <a:gd name="T2" fmla="*/ 100 w 42"/>
                <a:gd name="T3" fmla="*/ 24 h 21"/>
                <a:gd name="T4" fmla="*/ 100 w 42"/>
                <a:gd name="T5" fmla="*/ 24 h 21"/>
                <a:gd name="T6" fmla="*/ 33 w 42"/>
                <a:gd name="T7" fmla="*/ 0 h 21"/>
                <a:gd name="T8" fmla="*/ 0 w 42"/>
                <a:gd name="T9" fmla="*/ 26 h 21"/>
                <a:gd name="T10" fmla="*/ 0 w 42"/>
                <a:gd name="T11" fmla="*/ 26 h 21"/>
                <a:gd name="T12" fmla="*/ 0 w 42"/>
                <a:gd name="T13" fmla="*/ 26 h 21"/>
                <a:gd name="T14" fmla="*/ 0 w 42"/>
                <a:gd name="T15" fmla="*/ 26 h 21"/>
                <a:gd name="T16" fmla="*/ 0 w 42"/>
                <a:gd name="T17" fmla="*/ 26 h 21"/>
                <a:gd name="T18" fmla="*/ 33 w 42"/>
                <a:gd name="T19" fmla="*/ 50 h 21"/>
                <a:gd name="T20" fmla="*/ 100 w 42"/>
                <a:gd name="T21" fmla="*/ 24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2"/>
                <a:gd name="T34" fmla="*/ 0 h 21"/>
                <a:gd name="T35" fmla="*/ 42 w 42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2" h="21">
                  <a:moveTo>
                    <a:pt x="42" y="10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8"/>
                    <a:pt x="23" y="0"/>
                    <a:pt x="14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7"/>
                    <a:pt x="5" y="21"/>
                    <a:pt x="14" y="21"/>
                  </a:cubicBezTo>
                  <a:cubicBezTo>
                    <a:pt x="23" y="21"/>
                    <a:pt x="39" y="12"/>
                    <a:pt x="42" y="10"/>
                  </a:cubicBezTo>
                </a:path>
              </a:pathLst>
            </a:custGeom>
            <a:solidFill>
              <a:srgbClr val="D9E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58" name="Freeform 3116"/>
            <p:cNvSpPr>
              <a:spLocks noChangeArrowheads="1"/>
            </p:cNvSpPr>
            <p:nvPr/>
          </p:nvSpPr>
          <p:spPr bwMode="auto">
            <a:xfrm>
              <a:off x="1252" y="1393"/>
              <a:ext cx="111" cy="5"/>
            </a:xfrm>
            <a:custGeom>
              <a:avLst/>
              <a:gdLst>
                <a:gd name="T0" fmla="*/ 0 w 47"/>
                <a:gd name="T1" fmla="*/ 5 h 2"/>
                <a:gd name="T2" fmla="*/ 17 w 47"/>
                <a:gd name="T3" fmla="*/ 3 h 2"/>
                <a:gd name="T4" fmla="*/ 111 w 47"/>
                <a:gd name="T5" fmla="*/ 0 h 2"/>
                <a:gd name="T6" fmla="*/ 111 w 47"/>
                <a:gd name="T7" fmla="*/ 0 h 2"/>
                <a:gd name="T8" fmla="*/ 111 w 47"/>
                <a:gd name="T9" fmla="*/ 0 h 2"/>
                <a:gd name="T10" fmla="*/ 17 w 47"/>
                <a:gd name="T11" fmla="*/ 3 h 2"/>
                <a:gd name="T12" fmla="*/ 0 w 47"/>
                <a:gd name="T13" fmla="*/ 3 h 2"/>
                <a:gd name="T14" fmla="*/ 0 w 47"/>
                <a:gd name="T15" fmla="*/ 5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7"/>
                <a:gd name="T25" fmla="*/ 0 h 2"/>
                <a:gd name="T26" fmla="*/ 47 w 47"/>
                <a:gd name="T27" fmla="*/ 2 h 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7" h="2">
                  <a:moveTo>
                    <a:pt x="0" y="2"/>
                  </a:moveTo>
                  <a:cubicBezTo>
                    <a:pt x="2" y="1"/>
                    <a:pt x="4" y="1"/>
                    <a:pt x="7" y="1"/>
                  </a:cubicBezTo>
                  <a:cubicBezTo>
                    <a:pt x="19" y="1"/>
                    <a:pt x="43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3" y="0"/>
                    <a:pt x="19" y="0"/>
                    <a:pt x="7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B09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59" name="Rectangle 3117"/>
            <p:cNvSpPr>
              <a:spLocks noChangeArrowheads="1"/>
            </p:cNvSpPr>
            <p:nvPr/>
          </p:nvSpPr>
          <p:spPr bwMode="auto">
            <a:xfrm>
              <a:off x="1294" y="1369"/>
              <a:ext cx="64" cy="19"/>
            </a:xfrm>
            <a:prstGeom prst="rect">
              <a:avLst/>
            </a:prstGeom>
            <a:solidFill>
              <a:srgbClr val="F1EC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60" name="Freeform 3118"/>
            <p:cNvSpPr>
              <a:spLocks noChangeArrowheads="1"/>
            </p:cNvSpPr>
            <p:nvPr/>
          </p:nvSpPr>
          <p:spPr bwMode="auto">
            <a:xfrm>
              <a:off x="1268" y="1369"/>
              <a:ext cx="97" cy="24"/>
            </a:xfrm>
            <a:custGeom>
              <a:avLst/>
              <a:gdLst>
                <a:gd name="T0" fmla="*/ 33 w 41"/>
                <a:gd name="T1" fmla="*/ 0 h 10"/>
                <a:gd name="T2" fmla="*/ 33 w 41"/>
                <a:gd name="T3" fmla="*/ 0 h 10"/>
                <a:gd name="T4" fmla="*/ 28 w 41"/>
                <a:gd name="T5" fmla="*/ 0 h 10"/>
                <a:gd name="T6" fmla="*/ 28 w 41"/>
                <a:gd name="T7" fmla="*/ 0 h 10"/>
                <a:gd name="T8" fmla="*/ 28 w 41"/>
                <a:gd name="T9" fmla="*/ 0 h 10"/>
                <a:gd name="T10" fmla="*/ 28 w 41"/>
                <a:gd name="T11" fmla="*/ 0 h 10"/>
                <a:gd name="T12" fmla="*/ 28 w 41"/>
                <a:gd name="T13" fmla="*/ 0 h 10"/>
                <a:gd name="T14" fmla="*/ 28 w 41"/>
                <a:gd name="T15" fmla="*/ 0 h 10"/>
                <a:gd name="T16" fmla="*/ 28 w 41"/>
                <a:gd name="T17" fmla="*/ 0 h 10"/>
                <a:gd name="T18" fmla="*/ 28 w 41"/>
                <a:gd name="T19" fmla="*/ 0 h 10"/>
                <a:gd name="T20" fmla="*/ 26 w 41"/>
                <a:gd name="T21" fmla="*/ 0 h 10"/>
                <a:gd name="T22" fmla="*/ 26 w 41"/>
                <a:gd name="T23" fmla="*/ 0 h 10"/>
                <a:gd name="T24" fmla="*/ 26 w 41"/>
                <a:gd name="T25" fmla="*/ 0 h 10"/>
                <a:gd name="T26" fmla="*/ 26 w 41"/>
                <a:gd name="T27" fmla="*/ 0 h 10"/>
                <a:gd name="T28" fmla="*/ 26 w 41"/>
                <a:gd name="T29" fmla="*/ 0 h 10"/>
                <a:gd name="T30" fmla="*/ 26 w 41"/>
                <a:gd name="T31" fmla="*/ 0 h 10"/>
                <a:gd name="T32" fmla="*/ 26 w 41"/>
                <a:gd name="T33" fmla="*/ 0 h 10"/>
                <a:gd name="T34" fmla="*/ 26 w 41"/>
                <a:gd name="T35" fmla="*/ 0 h 10"/>
                <a:gd name="T36" fmla="*/ 26 w 41"/>
                <a:gd name="T37" fmla="*/ 0 h 10"/>
                <a:gd name="T38" fmla="*/ 26 w 41"/>
                <a:gd name="T39" fmla="*/ 0 h 10"/>
                <a:gd name="T40" fmla="*/ 26 w 41"/>
                <a:gd name="T41" fmla="*/ 0 h 10"/>
                <a:gd name="T42" fmla="*/ 26 w 41"/>
                <a:gd name="T43" fmla="*/ 0 h 10"/>
                <a:gd name="T44" fmla="*/ 26 w 41"/>
                <a:gd name="T45" fmla="*/ 0 h 10"/>
                <a:gd name="T46" fmla="*/ 26 w 41"/>
                <a:gd name="T47" fmla="*/ 0 h 10"/>
                <a:gd name="T48" fmla="*/ 26 w 41"/>
                <a:gd name="T49" fmla="*/ 0 h 10"/>
                <a:gd name="T50" fmla="*/ 26 w 41"/>
                <a:gd name="T51" fmla="*/ 0 h 10"/>
                <a:gd name="T52" fmla="*/ 26 w 41"/>
                <a:gd name="T53" fmla="*/ 0 h 10"/>
                <a:gd name="T54" fmla="*/ 26 w 41"/>
                <a:gd name="T55" fmla="*/ 0 h 10"/>
                <a:gd name="T56" fmla="*/ 26 w 41"/>
                <a:gd name="T57" fmla="*/ 0 h 10"/>
                <a:gd name="T58" fmla="*/ 0 w 41"/>
                <a:gd name="T59" fmla="*/ 24 h 10"/>
                <a:gd name="T60" fmla="*/ 7 w 41"/>
                <a:gd name="T61" fmla="*/ 24 h 10"/>
                <a:gd name="T62" fmla="*/ 9 w 41"/>
                <a:gd name="T63" fmla="*/ 24 h 10"/>
                <a:gd name="T64" fmla="*/ 12 w 41"/>
                <a:gd name="T65" fmla="*/ 22 h 10"/>
                <a:gd name="T66" fmla="*/ 12 w 41"/>
                <a:gd name="T67" fmla="*/ 14 h 10"/>
                <a:gd name="T68" fmla="*/ 12 w 41"/>
                <a:gd name="T69" fmla="*/ 14 h 10"/>
                <a:gd name="T70" fmla="*/ 9 w 41"/>
                <a:gd name="T71" fmla="*/ 24 h 10"/>
                <a:gd name="T72" fmla="*/ 17 w 41"/>
                <a:gd name="T73" fmla="*/ 24 h 10"/>
                <a:gd name="T74" fmla="*/ 21 w 41"/>
                <a:gd name="T75" fmla="*/ 19 h 10"/>
                <a:gd name="T76" fmla="*/ 24 w 41"/>
                <a:gd name="T77" fmla="*/ 7 h 10"/>
                <a:gd name="T78" fmla="*/ 24 w 41"/>
                <a:gd name="T79" fmla="*/ 7 h 10"/>
                <a:gd name="T80" fmla="*/ 17 w 41"/>
                <a:gd name="T81" fmla="*/ 24 h 10"/>
                <a:gd name="T82" fmla="*/ 28 w 41"/>
                <a:gd name="T83" fmla="*/ 24 h 10"/>
                <a:gd name="T84" fmla="*/ 43 w 41"/>
                <a:gd name="T85" fmla="*/ 7 h 10"/>
                <a:gd name="T86" fmla="*/ 43 w 41"/>
                <a:gd name="T87" fmla="*/ 7 h 10"/>
                <a:gd name="T88" fmla="*/ 43 w 41"/>
                <a:gd name="T89" fmla="*/ 7 h 10"/>
                <a:gd name="T90" fmla="*/ 38 w 41"/>
                <a:gd name="T91" fmla="*/ 19 h 10"/>
                <a:gd name="T92" fmla="*/ 31 w 41"/>
                <a:gd name="T93" fmla="*/ 24 h 10"/>
                <a:gd name="T94" fmla="*/ 45 w 41"/>
                <a:gd name="T95" fmla="*/ 24 h 10"/>
                <a:gd name="T96" fmla="*/ 52 w 41"/>
                <a:gd name="T97" fmla="*/ 19 h 10"/>
                <a:gd name="T98" fmla="*/ 57 w 41"/>
                <a:gd name="T99" fmla="*/ 12 h 10"/>
                <a:gd name="T100" fmla="*/ 59 w 41"/>
                <a:gd name="T101" fmla="*/ 12 h 10"/>
                <a:gd name="T102" fmla="*/ 50 w 41"/>
                <a:gd name="T103" fmla="*/ 24 h 10"/>
                <a:gd name="T104" fmla="*/ 64 w 41"/>
                <a:gd name="T105" fmla="*/ 24 h 10"/>
                <a:gd name="T106" fmla="*/ 66 w 41"/>
                <a:gd name="T107" fmla="*/ 22 h 10"/>
                <a:gd name="T108" fmla="*/ 69 w 41"/>
                <a:gd name="T109" fmla="*/ 19 h 10"/>
                <a:gd name="T110" fmla="*/ 69 w 41"/>
                <a:gd name="T111" fmla="*/ 19 h 10"/>
                <a:gd name="T112" fmla="*/ 66 w 41"/>
                <a:gd name="T113" fmla="*/ 22 h 10"/>
                <a:gd name="T114" fmla="*/ 66 w 41"/>
                <a:gd name="T115" fmla="*/ 24 h 10"/>
                <a:gd name="T116" fmla="*/ 97 w 41"/>
                <a:gd name="T117" fmla="*/ 22 h 10"/>
                <a:gd name="T118" fmla="*/ 90 w 41"/>
                <a:gd name="T119" fmla="*/ 19 h 10"/>
                <a:gd name="T120" fmla="*/ 33 w 41"/>
                <a:gd name="T121" fmla="*/ 0 h 1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1"/>
                <a:gd name="T184" fmla="*/ 0 h 10"/>
                <a:gd name="T185" fmla="*/ 41 w 41"/>
                <a:gd name="T186" fmla="*/ 10 h 1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1" h="10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5"/>
                    <a:pt x="0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8"/>
                    <a:pt x="5" y="9"/>
                    <a:pt x="4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9"/>
                    <a:pt x="9" y="8"/>
                  </a:cubicBezTo>
                  <a:cubicBezTo>
                    <a:pt x="10" y="7"/>
                    <a:pt x="11" y="4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5"/>
                    <a:pt x="10" y="9"/>
                    <a:pt x="7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5" y="9"/>
                    <a:pt x="17" y="6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5"/>
                    <a:pt x="17" y="6"/>
                    <a:pt x="16" y="8"/>
                  </a:cubicBezTo>
                  <a:cubicBezTo>
                    <a:pt x="15" y="9"/>
                    <a:pt x="14" y="10"/>
                    <a:pt x="13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9"/>
                    <a:pt x="21" y="9"/>
                    <a:pt x="22" y="8"/>
                  </a:cubicBezTo>
                  <a:cubicBezTo>
                    <a:pt x="23" y="7"/>
                    <a:pt x="24" y="6"/>
                    <a:pt x="2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7"/>
                    <a:pt x="22" y="9"/>
                    <a:pt x="21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9"/>
                    <a:pt x="28" y="9"/>
                  </a:cubicBezTo>
                  <a:cubicBezTo>
                    <a:pt x="28" y="9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8"/>
                    <a:pt x="38" y="8"/>
                  </a:cubicBezTo>
                  <a:cubicBezTo>
                    <a:pt x="33" y="5"/>
                    <a:pt x="21" y="0"/>
                    <a:pt x="14" y="0"/>
                  </a:cubicBezTo>
                </a:path>
              </a:pathLst>
            </a:custGeom>
            <a:solidFill>
              <a:srgbClr val="CDCF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61" name="Freeform 3119"/>
            <p:cNvSpPr>
              <a:spLocks noEditPoints="1" noChangeArrowheads="1"/>
            </p:cNvSpPr>
            <p:nvPr/>
          </p:nvSpPr>
          <p:spPr bwMode="auto">
            <a:xfrm>
              <a:off x="0" y="1076"/>
              <a:ext cx="59" cy="68"/>
            </a:xfrm>
            <a:custGeom>
              <a:avLst/>
              <a:gdLst>
                <a:gd name="T0" fmla="*/ 5 w 25"/>
                <a:gd name="T1" fmla="*/ 2 h 29"/>
                <a:gd name="T2" fmla="*/ 5 w 25"/>
                <a:gd name="T3" fmla="*/ 16 h 29"/>
                <a:gd name="T4" fmla="*/ 9 w 25"/>
                <a:gd name="T5" fmla="*/ 59 h 29"/>
                <a:gd name="T6" fmla="*/ 19 w 25"/>
                <a:gd name="T7" fmla="*/ 59 h 29"/>
                <a:gd name="T8" fmla="*/ 54 w 25"/>
                <a:gd name="T9" fmla="*/ 59 h 29"/>
                <a:gd name="T10" fmla="*/ 59 w 25"/>
                <a:gd name="T11" fmla="*/ 40 h 29"/>
                <a:gd name="T12" fmla="*/ 35 w 25"/>
                <a:gd name="T13" fmla="*/ 38 h 29"/>
                <a:gd name="T14" fmla="*/ 26 w 25"/>
                <a:gd name="T15" fmla="*/ 38 h 29"/>
                <a:gd name="T16" fmla="*/ 24 w 25"/>
                <a:gd name="T17" fmla="*/ 38 h 29"/>
                <a:gd name="T18" fmla="*/ 9 w 25"/>
                <a:gd name="T19" fmla="*/ 28 h 29"/>
                <a:gd name="T20" fmla="*/ 9 w 25"/>
                <a:gd name="T21" fmla="*/ 28 h 29"/>
                <a:gd name="T22" fmla="*/ 14 w 25"/>
                <a:gd name="T23" fmla="*/ 28 h 29"/>
                <a:gd name="T24" fmla="*/ 57 w 25"/>
                <a:gd name="T25" fmla="*/ 23 h 29"/>
                <a:gd name="T26" fmla="*/ 50 w 25"/>
                <a:gd name="T27" fmla="*/ 23 h 29"/>
                <a:gd name="T28" fmla="*/ 47 w 25"/>
                <a:gd name="T29" fmla="*/ 23 h 29"/>
                <a:gd name="T30" fmla="*/ 31 w 25"/>
                <a:gd name="T31" fmla="*/ 33 h 29"/>
                <a:gd name="T32" fmla="*/ 24 w 25"/>
                <a:gd name="T33" fmla="*/ 28 h 29"/>
                <a:gd name="T34" fmla="*/ 33 w 25"/>
                <a:gd name="T35" fmla="*/ 33 h 29"/>
                <a:gd name="T36" fmla="*/ 38 w 25"/>
                <a:gd name="T37" fmla="*/ 33 h 29"/>
                <a:gd name="T38" fmla="*/ 42 w 25"/>
                <a:gd name="T39" fmla="*/ 33 h 29"/>
                <a:gd name="T40" fmla="*/ 45 w 25"/>
                <a:gd name="T41" fmla="*/ 33 h 29"/>
                <a:gd name="T42" fmla="*/ 50 w 25"/>
                <a:gd name="T43" fmla="*/ 33 h 29"/>
                <a:gd name="T44" fmla="*/ 42 w 25"/>
                <a:gd name="T45" fmla="*/ 23 h 29"/>
                <a:gd name="T46" fmla="*/ 38 w 25"/>
                <a:gd name="T47" fmla="*/ 23 h 29"/>
                <a:gd name="T48" fmla="*/ 35 w 25"/>
                <a:gd name="T49" fmla="*/ 23 h 29"/>
                <a:gd name="T50" fmla="*/ 31 w 25"/>
                <a:gd name="T51" fmla="*/ 23 h 29"/>
                <a:gd name="T52" fmla="*/ 26 w 25"/>
                <a:gd name="T53" fmla="*/ 23 h 29"/>
                <a:gd name="T54" fmla="*/ 21 w 25"/>
                <a:gd name="T55" fmla="*/ 23 h 29"/>
                <a:gd name="T56" fmla="*/ 26 w 25"/>
                <a:gd name="T57" fmla="*/ 16 h 29"/>
                <a:gd name="T58" fmla="*/ 19 w 25"/>
                <a:gd name="T59" fmla="*/ 16 h 29"/>
                <a:gd name="T60" fmla="*/ 14 w 25"/>
                <a:gd name="T61" fmla="*/ 16 h 29"/>
                <a:gd name="T62" fmla="*/ 21 w 25"/>
                <a:gd name="T63" fmla="*/ 28 h 29"/>
                <a:gd name="T64" fmla="*/ 19 w 25"/>
                <a:gd name="T65" fmla="*/ 33 h 29"/>
                <a:gd name="T66" fmla="*/ 19 w 25"/>
                <a:gd name="T67" fmla="*/ 38 h 29"/>
                <a:gd name="T68" fmla="*/ 33 w 25"/>
                <a:gd name="T69" fmla="*/ 38 h 29"/>
                <a:gd name="T70" fmla="*/ 42 w 25"/>
                <a:gd name="T71" fmla="*/ 38 h 29"/>
                <a:gd name="T72" fmla="*/ 45 w 25"/>
                <a:gd name="T73" fmla="*/ 38 h 29"/>
                <a:gd name="T74" fmla="*/ 50 w 25"/>
                <a:gd name="T75" fmla="*/ 38 h 29"/>
                <a:gd name="T76" fmla="*/ 54 w 25"/>
                <a:gd name="T77" fmla="*/ 38 h 29"/>
                <a:gd name="T78" fmla="*/ 54 w 25"/>
                <a:gd name="T79" fmla="*/ 28 h 29"/>
                <a:gd name="T80" fmla="*/ 57 w 25"/>
                <a:gd name="T81" fmla="*/ 33 h 29"/>
                <a:gd name="T82" fmla="*/ 47 w 25"/>
                <a:gd name="T83" fmla="*/ 21 h 29"/>
                <a:gd name="T84" fmla="*/ 42 w 25"/>
                <a:gd name="T85" fmla="*/ 21 h 29"/>
                <a:gd name="T86" fmla="*/ 38 w 25"/>
                <a:gd name="T87" fmla="*/ 21 h 29"/>
                <a:gd name="T88" fmla="*/ 33 w 25"/>
                <a:gd name="T89" fmla="*/ 21 h 29"/>
                <a:gd name="T90" fmla="*/ 28 w 25"/>
                <a:gd name="T91" fmla="*/ 19 h 29"/>
                <a:gd name="T92" fmla="*/ 28 w 25"/>
                <a:gd name="T93" fmla="*/ 19 h 29"/>
                <a:gd name="T94" fmla="*/ 21 w 25"/>
                <a:gd name="T95" fmla="*/ 16 h 29"/>
                <a:gd name="T96" fmla="*/ 21 w 25"/>
                <a:gd name="T97" fmla="*/ 16 h 29"/>
                <a:gd name="T98" fmla="*/ 17 w 25"/>
                <a:gd name="T99" fmla="*/ 14 h 29"/>
                <a:gd name="T100" fmla="*/ 9 w 25"/>
                <a:gd name="T101" fmla="*/ 14 h 29"/>
                <a:gd name="T102" fmla="*/ 9 w 25"/>
                <a:gd name="T103" fmla="*/ 19 h 29"/>
                <a:gd name="T104" fmla="*/ 7 w 25"/>
                <a:gd name="T105" fmla="*/ 19 h 29"/>
                <a:gd name="T106" fmla="*/ 7 w 25"/>
                <a:gd name="T107" fmla="*/ 28 h 29"/>
                <a:gd name="T108" fmla="*/ 14 w 25"/>
                <a:gd name="T109" fmla="*/ 28 h 29"/>
                <a:gd name="T110" fmla="*/ 17 w 25"/>
                <a:gd name="T111" fmla="*/ 28 h 29"/>
                <a:gd name="T112" fmla="*/ 19 w 25"/>
                <a:gd name="T113" fmla="*/ 38 h 29"/>
                <a:gd name="T114" fmla="*/ 54 w 25"/>
                <a:gd name="T115" fmla="*/ 33 h 29"/>
                <a:gd name="T116" fmla="*/ 9 w 25"/>
                <a:gd name="T117" fmla="*/ 16 h 29"/>
                <a:gd name="T118" fmla="*/ 7 w 25"/>
                <a:gd name="T119" fmla="*/ 35 h 29"/>
                <a:gd name="T120" fmla="*/ 12 w 25"/>
                <a:gd name="T121" fmla="*/ 38 h 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"/>
                <a:gd name="T184" fmla="*/ 0 h 29"/>
                <a:gd name="T185" fmla="*/ 25 w 25"/>
                <a:gd name="T186" fmla="*/ 29 h 2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" h="29">
                  <a:moveTo>
                    <a:pt x="25" y="17"/>
                  </a:moveTo>
                  <a:cubicBezTo>
                    <a:pt x="25" y="9"/>
                    <a:pt x="25" y="9"/>
                    <a:pt x="25" y="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5"/>
                    <a:pt x="5" y="26"/>
                    <a:pt x="5" y="27"/>
                  </a:cubicBezTo>
                  <a:cubicBezTo>
                    <a:pt x="5" y="28"/>
                    <a:pt x="6" y="29"/>
                    <a:pt x="7" y="29"/>
                  </a:cubicBezTo>
                  <a:cubicBezTo>
                    <a:pt x="8" y="29"/>
                    <a:pt x="9" y="28"/>
                    <a:pt x="9" y="27"/>
                  </a:cubicBezTo>
                  <a:cubicBezTo>
                    <a:pt x="9" y="26"/>
                    <a:pt x="8" y="25"/>
                    <a:pt x="8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0" y="26"/>
                    <a:pt x="20" y="27"/>
                  </a:cubicBezTo>
                  <a:cubicBezTo>
                    <a:pt x="20" y="28"/>
                    <a:pt x="21" y="29"/>
                    <a:pt x="22" y="29"/>
                  </a:cubicBezTo>
                  <a:cubicBezTo>
                    <a:pt x="23" y="29"/>
                    <a:pt x="24" y="28"/>
                    <a:pt x="24" y="27"/>
                  </a:cubicBezTo>
                  <a:cubicBezTo>
                    <a:pt x="24" y="26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17"/>
                    <a:pt x="6" y="17"/>
                    <a:pt x="6" y="17"/>
                  </a:cubicBezTo>
                  <a:lnTo>
                    <a:pt x="25" y="17"/>
                  </a:lnTo>
                  <a:close/>
                  <a:moveTo>
                    <a:pt x="15" y="16"/>
                  </a:move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5" y="14"/>
                    <a:pt x="16" y="14"/>
                  </a:cubicBezTo>
                  <a:cubicBezTo>
                    <a:pt x="16" y="15"/>
                    <a:pt x="16" y="15"/>
                    <a:pt x="16" y="16"/>
                  </a:cubicBezTo>
                  <a:lnTo>
                    <a:pt x="15" y="16"/>
                  </a:lnTo>
                  <a:close/>
                  <a:moveTo>
                    <a:pt x="11" y="16"/>
                  </a:moveTo>
                  <a:cubicBezTo>
                    <a:pt x="11" y="16"/>
                    <a:pt x="11" y="15"/>
                    <a:pt x="11" y="15"/>
                  </a:cubicBezTo>
                  <a:cubicBezTo>
                    <a:pt x="12" y="15"/>
                    <a:pt x="12" y="15"/>
                    <a:pt x="13" y="15"/>
                  </a:cubicBezTo>
                  <a:cubicBezTo>
                    <a:pt x="13" y="15"/>
                    <a:pt x="13" y="16"/>
                    <a:pt x="13" y="16"/>
                  </a:cubicBezTo>
                  <a:lnTo>
                    <a:pt x="11" y="16"/>
                  </a:lnTo>
                  <a:close/>
                  <a:moveTo>
                    <a:pt x="10" y="16"/>
                  </a:moveTo>
                  <a:cubicBezTo>
                    <a:pt x="10" y="16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6"/>
                    <a:pt x="11" y="16"/>
                  </a:cubicBezTo>
                  <a:lnTo>
                    <a:pt x="10" y="16"/>
                  </a:lnTo>
                  <a:close/>
                  <a:moveTo>
                    <a:pt x="3" y="12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lnTo>
                    <a:pt x="3" y="12"/>
                  </a:lnTo>
                  <a:close/>
                  <a:moveTo>
                    <a:pt x="4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2"/>
                  </a:cubicBezTo>
                  <a:cubicBezTo>
                    <a:pt x="5" y="12"/>
                    <a:pt x="5" y="12"/>
                    <a:pt x="4" y="12"/>
                  </a:cubicBezTo>
                  <a:cubicBezTo>
                    <a:pt x="4" y="11"/>
                    <a:pt x="4" y="11"/>
                    <a:pt x="4" y="10"/>
                  </a:cubicBezTo>
                  <a:close/>
                  <a:moveTo>
                    <a:pt x="6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1"/>
                    <a:pt x="6" y="11"/>
                    <a:pt x="6" y="10"/>
                  </a:cubicBezTo>
                  <a:close/>
                  <a:moveTo>
                    <a:pt x="24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1"/>
                    <a:pt x="23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lnTo>
                    <a:pt x="24" y="12"/>
                  </a:lnTo>
                  <a:close/>
                  <a:moveTo>
                    <a:pt x="23" y="10"/>
                  </a:moveTo>
                  <a:cubicBezTo>
                    <a:pt x="23" y="10"/>
                    <a:pt x="23" y="11"/>
                    <a:pt x="23" y="12"/>
                  </a:cubicBezTo>
                  <a:cubicBezTo>
                    <a:pt x="22" y="12"/>
                    <a:pt x="22" y="12"/>
                    <a:pt x="21" y="12"/>
                  </a:cubicBezTo>
                  <a:cubicBezTo>
                    <a:pt x="21" y="11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3" y="10"/>
                  </a:lnTo>
                  <a:close/>
                  <a:moveTo>
                    <a:pt x="21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20" y="10"/>
                    <a:pt x="2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1"/>
                    <a:pt x="21" y="12"/>
                  </a:cubicBezTo>
                  <a:close/>
                  <a:moveTo>
                    <a:pt x="11" y="12"/>
                  </a:moveTo>
                  <a:cubicBezTo>
                    <a:pt x="12" y="12"/>
                    <a:pt x="12" y="12"/>
                    <a:pt x="13" y="12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1" y="13"/>
                    <a:pt x="11" y="12"/>
                  </a:cubicBezTo>
                  <a:close/>
                  <a:moveTo>
                    <a:pt x="11" y="14"/>
                  </a:move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3"/>
                    <a:pt x="10" y="12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1" y="13"/>
                    <a:pt x="11" y="14"/>
                    <a:pt x="11" y="14"/>
                  </a:cubicBezTo>
                  <a:close/>
                  <a:moveTo>
                    <a:pt x="13" y="12"/>
                  </a:moveTo>
                  <a:cubicBezTo>
                    <a:pt x="13" y="12"/>
                    <a:pt x="14" y="12"/>
                    <a:pt x="14" y="12"/>
                  </a:cubicBezTo>
                  <a:cubicBezTo>
                    <a:pt x="14" y="13"/>
                    <a:pt x="14" y="13"/>
                    <a:pt x="14" y="14"/>
                  </a:cubicBezTo>
                  <a:cubicBezTo>
                    <a:pt x="14" y="14"/>
                    <a:pt x="13" y="14"/>
                    <a:pt x="13" y="14"/>
                  </a:cubicBezTo>
                  <a:cubicBezTo>
                    <a:pt x="13" y="14"/>
                    <a:pt x="13" y="13"/>
                    <a:pt x="13" y="12"/>
                  </a:cubicBezTo>
                  <a:close/>
                  <a:moveTo>
                    <a:pt x="15" y="12"/>
                  </a:moveTo>
                  <a:cubicBezTo>
                    <a:pt x="15" y="12"/>
                    <a:pt x="15" y="12"/>
                    <a:pt x="16" y="12"/>
                  </a:cubicBezTo>
                  <a:cubicBezTo>
                    <a:pt x="16" y="13"/>
                    <a:pt x="16" y="13"/>
                    <a:pt x="16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5" y="13"/>
                    <a:pt x="15" y="12"/>
                  </a:cubicBezTo>
                  <a:close/>
                  <a:moveTo>
                    <a:pt x="16" y="12"/>
                  </a:moveTo>
                  <a:cubicBezTo>
                    <a:pt x="17" y="12"/>
                    <a:pt x="17" y="12"/>
                    <a:pt x="18" y="12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7" y="14"/>
                    <a:pt x="17" y="14"/>
                    <a:pt x="16" y="14"/>
                  </a:cubicBezTo>
                  <a:cubicBezTo>
                    <a:pt x="16" y="13"/>
                    <a:pt x="16" y="13"/>
                    <a:pt x="16" y="12"/>
                  </a:cubicBezTo>
                  <a:close/>
                  <a:moveTo>
                    <a:pt x="18" y="12"/>
                  </a:moveTo>
                  <a:cubicBezTo>
                    <a:pt x="18" y="12"/>
                    <a:pt x="19" y="12"/>
                    <a:pt x="19" y="12"/>
                  </a:cubicBezTo>
                  <a:cubicBezTo>
                    <a:pt x="19" y="13"/>
                    <a:pt x="19" y="13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2"/>
                  </a:cubicBezTo>
                  <a:close/>
                  <a:moveTo>
                    <a:pt x="20" y="12"/>
                  </a:moveTo>
                  <a:cubicBezTo>
                    <a:pt x="20" y="12"/>
                    <a:pt x="20" y="12"/>
                    <a:pt x="21" y="12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4"/>
                    <a:pt x="20" y="14"/>
                    <a:pt x="20" y="14"/>
                  </a:cubicBezTo>
                  <a:cubicBezTo>
                    <a:pt x="20" y="13"/>
                    <a:pt x="20" y="13"/>
                    <a:pt x="20" y="12"/>
                  </a:cubicBezTo>
                  <a:close/>
                  <a:moveTo>
                    <a:pt x="19" y="12"/>
                  </a:moveTo>
                  <a:cubicBezTo>
                    <a:pt x="19" y="12"/>
                    <a:pt x="18" y="12"/>
                    <a:pt x="18" y="12"/>
                  </a:cubicBezTo>
                  <a:cubicBezTo>
                    <a:pt x="18" y="11"/>
                    <a:pt x="18" y="10"/>
                    <a:pt x="18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1"/>
                    <a:pt x="19" y="12"/>
                  </a:cubicBezTo>
                  <a:close/>
                  <a:moveTo>
                    <a:pt x="18" y="12"/>
                  </a:moveTo>
                  <a:cubicBezTo>
                    <a:pt x="17" y="12"/>
                    <a:pt x="17" y="12"/>
                    <a:pt x="16" y="12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2"/>
                  </a:cubicBezTo>
                  <a:close/>
                  <a:moveTo>
                    <a:pt x="16" y="12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1"/>
                    <a:pt x="16" y="12"/>
                  </a:cubicBezTo>
                  <a:close/>
                  <a:moveTo>
                    <a:pt x="14" y="12"/>
                  </a:moveTo>
                  <a:cubicBezTo>
                    <a:pt x="14" y="12"/>
                    <a:pt x="13" y="12"/>
                    <a:pt x="13" y="12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1"/>
                    <a:pt x="14" y="12"/>
                  </a:cubicBezTo>
                  <a:close/>
                  <a:moveTo>
                    <a:pt x="13" y="12"/>
                  </a:moveTo>
                  <a:cubicBezTo>
                    <a:pt x="12" y="12"/>
                    <a:pt x="12" y="12"/>
                    <a:pt x="11" y="12"/>
                  </a:cubicBezTo>
                  <a:cubicBezTo>
                    <a:pt x="11" y="11"/>
                    <a:pt x="11" y="10"/>
                    <a:pt x="11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1"/>
                    <a:pt x="13" y="12"/>
                  </a:cubicBezTo>
                  <a:close/>
                  <a:moveTo>
                    <a:pt x="11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9" y="11"/>
                    <a:pt x="9" y="10"/>
                    <a:pt x="9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1"/>
                    <a:pt x="11" y="12"/>
                  </a:cubicBezTo>
                  <a:close/>
                  <a:moveTo>
                    <a:pt x="9" y="9"/>
                  </a:moveTo>
                  <a:cubicBezTo>
                    <a:pt x="9" y="9"/>
                    <a:pt x="9" y="8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0" y="9"/>
                    <a:pt x="10" y="9"/>
                    <a:pt x="9" y="9"/>
                  </a:cubicBezTo>
                  <a:close/>
                  <a:moveTo>
                    <a:pt x="9" y="9"/>
                  </a:moveTo>
                  <a:cubicBezTo>
                    <a:pt x="9" y="9"/>
                    <a:pt x="8" y="9"/>
                    <a:pt x="8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9"/>
                    <a:pt x="9" y="9"/>
                  </a:cubicBezTo>
                  <a:close/>
                  <a:moveTo>
                    <a:pt x="7" y="9"/>
                  </a:moveTo>
                  <a:cubicBezTo>
                    <a:pt x="7" y="10"/>
                    <a:pt x="7" y="10"/>
                    <a:pt x="6" y="10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9"/>
                    <a:pt x="7" y="9"/>
                  </a:cubicBezTo>
                  <a:close/>
                  <a:moveTo>
                    <a:pt x="8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9" y="12"/>
                    <a:pt x="8" y="12"/>
                    <a:pt x="8" y="12"/>
                  </a:cubicBezTo>
                  <a:cubicBezTo>
                    <a:pt x="8" y="11"/>
                    <a:pt x="8" y="11"/>
                    <a:pt x="8" y="10"/>
                  </a:cubicBezTo>
                  <a:close/>
                  <a:moveTo>
                    <a:pt x="9" y="12"/>
                  </a:move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8" y="13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lose/>
                  <a:moveTo>
                    <a:pt x="9" y="15"/>
                  </a:moveTo>
                  <a:cubicBezTo>
                    <a:pt x="9" y="15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5"/>
                    <a:pt x="8" y="15"/>
                  </a:cubicBezTo>
                  <a:cubicBezTo>
                    <a:pt x="8" y="15"/>
                    <a:pt x="9" y="15"/>
                    <a:pt x="9" y="15"/>
                  </a:cubicBezTo>
                  <a:close/>
                  <a:moveTo>
                    <a:pt x="13" y="15"/>
                  </a:moveTo>
                  <a:cubicBezTo>
                    <a:pt x="13" y="15"/>
                    <a:pt x="14" y="15"/>
                    <a:pt x="14" y="15"/>
                  </a:cubicBezTo>
                  <a:cubicBezTo>
                    <a:pt x="14" y="15"/>
                    <a:pt x="14" y="16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5"/>
                    <a:pt x="13" y="15"/>
                  </a:cubicBezTo>
                  <a:close/>
                  <a:moveTo>
                    <a:pt x="16" y="14"/>
                  </a:moveTo>
                  <a:cubicBezTo>
                    <a:pt x="17" y="14"/>
                    <a:pt x="17" y="14"/>
                    <a:pt x="18" y="14"/>
                  </a:cubicBezTo>
                  <a:cubicBezTo>
                    <a:pt x="18" y="15"/>
                    <a:pt x="18" y="15"/>
                    <a:pt x="18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5"/>
                    <a:pt x="16" y="15"/>
                    <a:pt x="16" y="14"/>
                  </a:cubicBezTo>
                  <a:close/>
                  <a:moveTo>
                    <a:pt x="18" y="14"/>
                  </a:moveTo>
                  <a:cubicBezTo>
                    <a:pt x="18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4"/>
                  </a:cubicBezTo>
                  <a:close/>
                  <a:moveTo>
                    <a:pt x="20" y="14"/>
                  </a:moveTo>
                  <a:cubicBezTo>
                    <a:pt x="20" y="14"/>
                    <a:pt x="21" y="14"/>
                    <a:pt x="21" y="14"/>
                  </a:cubicBezTo>
                  <a:cubicBezTo>
                    <a:pt x="21" y="15"/>
                    <a:pt x="21" y="15"/>
                    <a:pt x="21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5"/>
                    <a:pt x="20" y="15"/>
                    <a:pt x="20" y="14"/>
                  </a:cubicBezTo>
                  <a:close/>
                  <a:moveTo>
                    <a:pt x="21" y="14"/>
                  </a:moveTo>
                  <a:cubicBezTo>
                    <a:pt x="22" y="14"/>
                    <a:pt x="22" y="14"/>
                    <a:pt x="23" y="14"/>
                  </a:cubicBezTo>
                  <a:cubicBezTo>
                    <a:pt x="23" y="15"/>
                    <a:pt x="23" y="15"/>
                    <a:pt x="23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4"/>
                  </a:cubicBezTo>
                  <a:close/>
                  <a:moveTo>
                    <a:pt x="21" y="14"/>
                  </a:moveTo>
                  <a:cubicBezTo>
                    <a:pt x="21" y="13"/>
                    <a:pt x="21" y="13"/>
                    <a:pt x="21" y="12"/>
                  </a:cubicBezTo>
                  <a:cubicBezTo>
                    <a:pt x="22" y="12"/>
                    <a:pt x="22" y="12"/>
                    <a:pt x="23" y="12"/>
                  </a:cubicBezTo>
                  <a:cubicBezTo>
                    <a:pt x="23" y="13"/>
                    <a:pt x="23" y="13"/>
                    <a:pt x="23" y="14"/>
                  </a:cubicBezTo>
                  <a:cubicBezTo>
                    <a:pt x="22" y="14"/>
                    <a:pt x="22" y="14"/>
                    <a:pt x="21" y="14"/>
                  </a:cubicBezTo>
                  <a:close/>
                  <a:moveTo>
                    <a:pt x="23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2"/>
                  </a:cubicBezTo>
                  <a:close/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lose/>
                  <a:moveTo>
                    <a:pt x="19" y="9"/>
                  </a:moveTo>
                  <a:cubicBezTo>
                    <a:pt x="19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19" y="9"/>
                  </a:cubicBezTo>
                  <a:close/>
                  <a:moveTo>
                    <a:pt x="18" y="9"/>
                  </a:moveTo>
                  <a:cubicBezTo>
                    <a:pt x="17" y="9"/>
                    <a:pt x="17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9"/>
                    <a:pt x="17" y="9"/>
                    <a:pt x="17" y="9"/>
                  </a:cubicBezTo>
                  <a:lnTo>
                    <a:pt x="18" y="9"/>
                  </a:lnTo>
                  <a:close/>
                  <a:moveTo>
                    <a:pt x="16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4" y="8"/>
                    <a:pt x="14" y="8"/>
                  </a:cubicBezTo>
                  <a:cubicBezTo>
                    <a:pt x="16" y="8"/>
                    <a:pt x="16" y="8"/>
                    <a:pt x="16" y="8"/>
                  </a:cubicBezTo>
                  <a:lnTo>
                    <a:pt x="16" y="9"/>
                  </a:lnTo>
                  <a:close/>
                  <a:moveTo>
                    <a:pt x="14" y="9"/>
                  </a:moveTo>
                  <a:cubicBezTo>
                    <a:pt x="14" y="9"/>
                    <a:pt x="13" y="9"/>
                    <a:pt x="13" y="9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4" y="9"/>
                  </a:cubicBezTo>
                  <a:close/>
                  <a:moveTo>
                    <a:pt x="12" y="8"/>
                  </a:moveTo>
                  <a:cubicBezTo>
                    <a:pt x="12" y="8"/>
                    <a:pt x="12" y="9"/>
                    <a:pt x="12" y="9"/>
                  </a:cubicBezTo>
                  <a:cubicBezTo>
                    <a:pt x="12" y="9"/>
                    <a:pt x="12" y="9"/>
                    <a:pt x="11" y="9"/>
                  </a:cubicBezTo>
                  <a:cubicBezTo>
                    <a:pt x="11" y="9"/>
                    <a:pt x="11" y="8"/>
                    <a:pt x="11" y="7"/>
                  </a:cubicBezTo>
                  <a:cubicBezTo>
                    <a:pt x="12" y="7"/>
                    <a:pt x="12" y="7"/>
                    <a:pt x="12" y="7"/>
                  </a:cubicBezTo>
                  <a:lnTo>
                    <a:pt x="12" y="8"/>
                  </a:lnTo>
                  <a:close/>
                  <a:moveTo>
                    <a:pt x="9" y="7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lnTo>
                    <a:pt x="9" y="7"/>
                  </a:lnTo>
                  <a:close/>
                  <a:moveTo>
                    <a:pt x="9" y="7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lose/>
                  <a:moveTo>
                    <a:pt x="7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7" y="7"/>
                  </a:lnTo>
                  <a:close/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6" y="8"/>
                  </a:moveTo>
                  <a:cubicBezTo>
                    <a:pt x="6" y="8"/>
                    <a:pt x="6" y="9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9"/>
                    <a:pt x="4" y="8"/>
                    <a:pt x="4" y="8"/>
                  </a:cubicBezTo>
                  <a:lnTo>
                    <a:pt x="6" y="8"/>
                  </a:lnTo>
                  <a:close/>
                  <a:moveTo>
                    <a:pt x="4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lose/>
                  <a:moveTo>
                    <a:pt x="3" y="14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4"/>
                    <a:pt x="4" y="14"/>
                  </a:cubicBezTo>
                  <a:lnTo>
                    <a:pt x="3" y="14"/>
                  </a:lnTo>
                  <a:close/>
                  <a:moveTo>
                    <a:pt x="4" y="12"/>
                  </a:moveTo>
                  <a:cubicBezTo>
                    <a:pt x="5" y="12"/>
                    <a:pt x="5" y="12"/>
                    <a:pt x="6" y="12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4" y="13"/>
                    <a:pt x="4" y="12"/>
                  </a:cubicBezTo>
                  <a:close/>
                  <a:moveTo>
                    <a:pt x="6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7" y="14"/>
                    <a:pt x="7" y="14"/>
                    <a:pt x="6" y="14"/>
                  </a:cubicBezTo>
                  <a:cubicBezTo>
                    <a:pt x="6" y="14"/>
                    <a:pt x="6" y="13"/>
                    <a:pt x="6" y="12"/>
                  </a:cubicBezTo>
                  <a:close/>
                  <a:moveTo>
                    <a:pt x="7" y="15"/>
                  </a:moveTo>
                  <a:cubicBezTo>
                    <a:pt x="8" y="15"/>
                    <a:pt x="8" y="16"/>
                    <a:pt x="8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  <a:moveTo>
                    <a:pt x="23" y="16"/>
                  </a:moveTo>
                  <a:cubicBezTo>
                    <a:pt x="23" y="15"/>
                    <a:pt x="23" y="15"/>
                    <a:pt x="23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6"/>
                    <a:pt x="24" y="16"/>
                    <a:pt x="24" y="16"/>
                  </a:cubicBezTo>
                  <a:lnTo>
                    <a:pt x="23" y="16"/>
                  </a:lnTo>
                  <a:close/>
                  <a:moveTo>
                    <a:pt x="4" y="6"/>
                  </a:moveTo>
                  <a:cubicBezTo>
                    <a:pt x="4" y="6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lnTo>
                    <a:pt x="4" y="6"/>
                  </a:lnTo>
                  <a:close/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lnTo>
                    <a:pt x="3" y="15"/>
                  </a:lnTo>
                  <a:close/>
                  <a:moveTo>
                    <a:pt x="5" y="16"/>
                  </a:moveTo>
                  <a:cubicBezTo>
                    <a:pt x="5" y="16"/>
                    <a:pt x="5" y="15"/>
                    <a:pt x="5" y="15"/>
                  </a:cubicBezTo>
                  <a:cubicBezTo>
                    <a:pt x="5" y="15"/>
                    <a:pt x="5" y="15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lnTo>
                    <a:pt x="5" y="16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62" name="Freeform 3120"/>
            <p:cNvSpPr>
              <a:spLocks noChangeArrowheads="1"/>
            </p:cNvSpPr>
            <p:nvPr/>
          </p:nvSpPr>
          <p:spPr bwMode="auto">
            <a:xfrm>
              <a:off x="731" y="872"/>
              <a:ext cx="104" cy="76"/>
            </a:xfrm>
            <a:custGeom>
              <a:avLst/>
              <a:gdLst>
                <a:gd name="T0" fmla="*/ 102 w 44"/>
                <a:gd name="T1" fmla="*/ 50 h 32"/>
                <a:gd name="T2" fmla="*/ 95 w 44"/>
                <a:gd name="T3" fmla="*/ 62 h 32"/>
                <a:gd name="T4" fmla="*/ 19 w 44"/>
                <a:gd name="T5" fmla="*/ 76 h 32"/>
                <a:gd name="T6" fmla="*/ 9 w 44"/>
                <a:gd name="T7" fmla="*/ 69 h 32"/>
                <a:gd name="T8" fmla="*/ 2 w 44"/>
                <a:gd name="T9" fmla="*/ 26 h 32"/>
                <a:gd name="T10" fmla="*/ 9 w 44"/>
                <a:gd name="T11" fmla="*/ 17 h 32"/>
                <a:gd name="T12" fmla="*/ 83 w 44"/>
                <a:gd name="T13" fmla="*/ 2 h 32"/>
                <a:gd name="T14" fmla="*/ 95 w 44"/>
                <a:gd name="T15" fmla="*/ 10 h 32"/>
                <a:gd name="T16" fmla="*/ 102 w 44"/>
                <a:gd name="T17" fmla="*/ 50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4"/>
                <a:gd name="T28" fmla="*/ 0 h 32"/>
                <a:gd name="T29" fmla="*/ 44 w 44"/>
                <a:gd name="T30" fmla="*/ 32 h 3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4" h="32">
                  <a:moveTo>
                    <a:pt x="43" y="21"/>
                  </a:moveTo>
                  <a:cubicBezTo>
                    <a:pt x="44" y="23"/>
                    <a:pt x="42" y="25"/>
                    <a:pt x="40" y="2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2"/>
                    <a:pt x="4" y="31"/>
                    <a:pt x="4" y="29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9"/>
                    <a:pt x="1" y="7"/>
                    <a:pt x="4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39" y="1"/>
                    <a:pt x="40" y="4"/>
                  </a:cubicBezTo>
                  <a:lnTo>
                    <a:pt x="43" y="21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63" name="Freeform 3121"/>
            <p:cNvSpPr>
              <a:spLocks noChangeArrowheads="1"/>
            </p:cNvSpPr>
            <p:nvPr/>
          </p:nvSpPr>
          <p:spPr bwMode="auto">
            <a:xfrm>
              <a:off x="776" y="926"/>
              <a:ext cx="24" cy="24"/>
            </a:xfrm>
            <a:custGeom>
              <a:avLst/>
              <a:gdLst>
                <a:gd name="T0" fmla="*/ 24 w 24"/>
                <a:gd name="T1" fmla="*/ 10 h 24"/>
                <a:gd name="T2" fmla="*/ 14 w 24"/>
                <a:gd name="T3" fmla="*/ 24 h 24"/>
                <a:gd name="T4" fmla="*/ 0 w 24"/>
                <a:gd name="T5" fmla="*/ 15 h 24"/>
                <a:gd name="T6" fmla="*/ 9 w 24"/>
                <a:gd name="T7" fmla="*/ 0 h 24"/>
                <a:gd name="T8" fmla="*/ 24 w 24"/>
                <a:gd name="T9" fmla="*/ 1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24" y="10"/>
                  </a:moveTo>
                  <a:lnTo>
                    <a:pt x="14" y="24"/>
                  </a:lnTo>
                  <a:lnTo>
                    <a:pt x="0" y="15"/>
                  </a:lnTo>
                  <a:lnTo>
                    <a:pt x="9" y="0"/>
                  </a:lnTo>
                  <a:lnTo>
                    <a:pt x="24" y="10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64" name="Freeform 3122"/>
            <p:cNvSpPr>
              <a:spLocks noChangeArrowheads="1"/>
            </p:cNvSpPr>
            <p:nvPr/>
          </p:nvSpPr>
          <p:spPr bwMode="auto">
            <a:xfrm>
              <a:off x="738" y="879"/>
              <a:ext cx="90" cy="64"/>
            </a:xfrm>
            <a:custGeom>
              <a:avLst/>
              <a:gdLst>
                <a:gd name="T0" fmla="*/ 12 w 38"/>
                <a:gd name="T1" fmla="*/ 64 h 27"/>
                <a:gd name="T2" fmla="*/ 7 w 38"/>
                <a:gd name="T3" fmla="*/ 62 h 27"/>
                <a:gd name="T4" fmla="*/ 0 w 38"/>
                <a:gd name="T5" fmla="*/ 19 h 27"/>
                <a:gd name="T6" fmla="*/ 2 w 38"/>
                <a:gd name="T7" fmla="*/ 14 h 27"/>
                <a:gd name="T8" fmla="*/ 78 w 38"/>
                <a:gd name="T9" fmla="*/ 0 h 27"/>
                <a:gd name="T10" fmla="*/ 83 w 38"/>
                <a:gd name="T11" fmla="*/ 2 h 27"/>
                <a:gd name="T12" fmla="*/ 90 w 38"/>
                <a:gd name="T13" fmla="*/ 45 h 27"/>
                <a:gd name="T14" fmla="*/ 88 w 38"/>
                <a:gd name="T15" fmla="*/ 50 h 27"/>
                <a:gd name="T16" fmla="*/ 12 w 38"/>
                <a:gd name="T17" fmla="*/ 64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7"/>
                <a:gd name="T29" fmla="*/ 38 w 38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7">
                  <a:moveTo>
                    <a:pt x="5" y="27"/>
                  </a:moveTo>
                  <a:cubicBezTo>
                    <a:pt x="4" y="27"/>
                    <a:pt x="3" y="26"/>
                    <a:pt x="3" y="2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5" y="1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20"/>
                    <a:pt x="38" y="20"/>
                    <a:pt x="37" y="21"/>
                  </a:cubicBezTo>
                  <a:lnTo>
                    <a:pt x="5" y="27"/>
                  </a:lnTo>
                  <a:close/>
                </a:path>
              </a:pathLst>
            </a:custGeom>
            <a:solidFill>
              <a:srgbClr val="FFA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65" name="Freeform 3123"/>
            <p:cNvSpPr>
              <a:spLocks noChangeArrowheads="1"/>
            </p:cNvSpPr>
            <p:nvPr/>
          </p:nvSpPr>
          <p:spPr bwMode="auto">
            <a:xfrm>
              <a:off x="461" y="1054"/>
              <a:ext cx="50" cy="41"/>
            </a:xfrm>
            <a:custGeom>
              <a:avLst/>
              <a:gdLst>
                <a:gd name="T0" fmla="*/ 17 w 21"/>
                <a:gd name="T1" fmla="*/ 0 h 17"/>
                <a:gd name="T2" fmla="*/ 50 w 21"/>
                <a:gd name="T3" fmla="*/ 17 h 17"/>
                <a:gd name="T4" fmla="*/ 0 w 21"/>
                <a:gd name="T5" fmla="*/ 31 h 17"/>
                <a:gd name="T6" fmla="*/ 17 w 21"/>
                <a:gd name="T7" fmla="*/ 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7"/>
                <a:gd name="T14" fmla="*/ 21 w 21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7">
                  <a:moveTo>
                    <a:pt x="7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7" y="14"/>
                    <a:pt x="8" y="17"/>
                    <a:pt x="0" y="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7A42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66" name="Freeform 3124"/>
            <p:cNvSpPr>
              <a:spLocks noChangeArrowheads="1"/>
            </p:cNvSpPr>
            <p:nvPr/>
          </p:nvSpPr>
          <p:spPr bwMode="auto">
            <a:xfrm>
              <a:off x="478" y="1021"/>
              <a:ext cx="40" cy="50"/>
            </a:xfrm>
            <a:custGeom>
              <a:avLst/>
              <a:gdLst>
                <a:gd name="T0" fmla="*/ 0 w 17"/>
                <a:gd name="T1" fmla="*/ 33 h 21"/>
                <a:gd name="T2" fmla="*/ 16 w 17"/>
                <a:gd name="T3" fmla="*/ 0 h 21"/>
                <a:gd name="T4" fmla="*/ 33 w 17"/>
                <a:gd name="T5" fmla="*/ 50 h 21"/>
                <a:gd name="T6" fmla="*/ 0 w 17"/>
                <a:gd name="T7" fmla="*/ 33 h 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1"/>
                <a:gd name="T14" fmla="*/ 17 w 17"/>
                <a:gd name="T15" fmla="*/ 21 h 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1">
                  <a:moveTo>
                    <a:pt x="0" y="14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5" y="4"/>
                    <a:pt x="17" y="13"/>
                    <a:pt x="14" y="21"/>
                  </a:cubicBezTo>
                  <a:cubicBezTo>
                    <a:pt x="0" y="14"/>
                    <a:pt x="0" y="14"/>
                    <a:pt x="0" y="14"/>
                  </a:cubicBezTo>
                </a:path>
              </a:pathLst>
            </a:custGeom>
            <a:solidFill>
              <a:srgbClr val="FFA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67" name="Freeform 3125"/>
            <p:cNvSpPr>
              <a:spLocks noChangeArrowheads="1"/>
            </p:cNvSpPr>
            <p:nvPr/>
          </p:nvSpPr>
          <p:spPr bwMode="auto">
            <a:xfrm>
              <a:off x="445" y="1012"/>
              <a:ext cx="49" cy="42"/>
            </a:xfrm>
            <a:custGeom>
              <a:avLst/>
              <a:gdLst>
                <a:gd name="T0" fmla="*/ 33 w 21"/>
                <a:gd name="T1" fmla="*/ 42 h 18"/>
                <a:gd name="T2" fmla="*/ 0 w 21"/>
                <a:gd name="T3" fmla="*/ 26 h 18"/>
                <a:gd name="T4" fmla="*/ 49 w 21"/>
                <a:gd name="T5" fmla="*/ 9 h 18"/>
                <a:gd name="T6" fmla="*/ 33 w 21"/>
                <a:gd name="T7" fmla="*/ 42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8"/>
                <a:gd name="T14" fmla="*/ 21 w 21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8">
                  <a:moveTo>
                    <a:pt x="14" y="18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4" y="3"/>
                    <a:pt x="14" y="0"/>
                    <a:pt x="21" y="4"/>
                  </a:cubicBezTo>
                  <a:cubicBezTo>
                    <a:pt x="14" y="18"/>
                    <a:pt x="14" y="18"/>
                    <a:pt x="14" y="18"/>
                  </a:cubicBezTo>
                </a:path>
              </a:pathLst>
            </a:custGeom>
            <a:solidFill>
              <a:srgbClr val="F17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68" name="Freeform 3126"/>
            <p:cNvSpPr>
              <a:spLocks noChangeArrowheads="1"/>
            </p:cNvSpPr>
            <p:nvPr/>
          </p:nvSpPr>
          <p:spPr bwMode="auto">
            <a:xfrm>
              <a:off x="437" y="1038"/>
              <a:ext cx="41" cy="47"/>
            </a:xfrm>
            <a:custGeom>
              <a:avLst/>
              <a:gdLst>
                <a:gd name="T0" fmla="*/ 41 w 17"/>
                <a:gd name="T1" fmla="*/ 16 h 20"/>
                <a:gd name="T2" fmla="*/ 24 w 17"/>
                <a:gd name="T3" fmla="*/ 47 h 20"/>
                <a:gd name="T4" fmla="*/ 7 w 17"/>
                <a:gd name="T5" fmla="*/ 0 h 20"/>
                <a:gd name="T6" fmla="*/ 41 w 17"/>
                <a:gd name="T7" fmla="*/ 16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0"/>
                <a:gd name="T14" fmla="*/ 17 w 17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0">
                  <a:moveTo>
                    <a:pt x="17" y="7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3" y="16"/>
                    <a:pt x="0" y="7"/>
                    <a:pt x="3" y="0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rgbClr val="FFE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69" name="Freeform 3127"/>
            <p:cNvSpPr>
              <a:spLocks noChangeArrowheads="1"/>
            </p:cNvSpPr>
            <p:nvPr/>
          </p:nvSpPr>
          <p:spPr bwMode="auto">
            <a:xfrm>
              <a:off x="478" y="1069"/>
              <a:ext cx="2" cy="7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2 h 7"/>
                <a:gd name="T4" fmla="*/ 0 w 2"/>
                <a:gd name="T5" fmla="*/ 4 h 7"/>
                <a:gd name="T6" fmla="*/ 2 w 2"/>
                <a:gd name="T7" fmla="*/ 4 h 7"/>
                <a:gd name="T8" fmla="*/ 2 w 2"/>
                <a:gd name="T9" fmla="*/ 4 h 7"/>
                <a:gd name="T10" fmla="*/ 2 w 2"/>
                <a:gd name="T11" fmla="*/ 7 h 7"/>
                <a:gd name="T12" fmla="*/ 2 w 2"/>
                <a:gd name="T13" fmla="*/ 7 h 7"/>
                <a:gd name="T14" fmla="*/ 2 w 2"/>
                <a:gd name="T15" fmla="*/ 7 h 7"/>
                <a:gd name="T16" fmla="*/ 2 w 2"/>
                <a:gd name="T17" fmla="*/ 7 h 7"/>
                <a:gd name="T18" fmla="*/ 2 w 2"/>
                <a:gd name="T19" fmla="*/ 7 h 7"/>
                <a:gd name="T20" fmla="*/ 0 w 2"/>
                <a:gd name="T21" fmla="*/ 7 h 7"/>
                <a:gd name="T22" fmla="*/ 0 w 2"/>
                <a:gd name="T23" fmla="*/ 7 h 7"/>
                <a:gd name="T24" fmla="*/ 2 w 2"/>
                <a:gd name="T25" fmla="*/ 7 h 7"/>
                <a:gd name="T26" fmla="*/ 2 w 2"/>
                <a:gd name="T27" fmla="*/ 7 h 7"/>
                <a:gd name="T28" fmla="*/ 2 w 2"/>
                <a:gd name="T29" fmla="*/ 7 h 7"/>
                <a:gd name="T30" fmla="*/ 2 w 2"/>
                <a:gd name="T31" fmla="*/ 4 h 7"/>
                <a:gd name="T32" fmla="*/ 2 w 2"/>
                <a:gd name="T33" fmla="*/ 4 h 7"/>
                <a:gd name="T34" fmla="*/ 0 w 2"/>
                <a:gd name="T35" fmla="*/ 4 h 7"/>
                <a:gd name="T36" fmla="*/ 0 w 2"/>
                <a:gd name="T37" fmla="*/ 2 h 7"/>
                <a:gd name="T38" fmla="*/ 2 w 2"/>
                <a:gd name="T39" fmla="*/ 2 h 7"/>
                <a:gd name="T40" fmla="*/ 2 w 2"/>
                <a:gd name="T41" fmla="*/ 0 h 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"/>
                <a:gd name="T64" fmla="*/ 0 h 7"/>
                <a:gd name="T65" fmla="*/ 2 w 2"/>
                <a:gd name="T66" fmla="*/ 7 h 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" h="7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62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70" name="Freeform 3128"/>
            <p:cNvSpPr>
              <a:spLocks noChangeArrowheads="1"/>
            </p:cNvSpPr>
            <p:nvPr/>
          </p:nvSpPr>
          <p:spPr bwMode="auto">
            <a:xfrm>
              <a:off x="478" y="1069"/>
              <a:ext cx="2" cy="7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2 h 7"/>
                <a:gd name="T4" fmla="*/ 0 w 2"/>
                <a:gd name="T5" fmla="*/ 4 h 7"/>
                <a:gd name="T6" fmla="*/ 2 w 2"/>
                <a:gd name="T7" fmla="*/ 4 h 7"/>
                <a:gd name="T8" fmla="*/ 2 w 2"/>
                <a:gd name="T9" fmla="*/ 4 h 7"/>
                <a:gd name="T10" fmla="*/ 2 w 2"/>
                <a:gd name="T11" fmla="*/ 7 h 7"/>
                <a:gd name="T12" fmla="*/ 2 w 2"/>
                <a:gd name="T13" fmla="*/ 7 h 7"/>
                <a:gd name="T14" fmla="*/ 2 w 2"/>
                <a:gd name="T15" fmla="*/ 7 h 7"/>
                <a:gd name="T16" fmla="*/ 2 w 2"/>
                <a:gd name="T17" fmla="*/ 7 h 7"/>
                <a:gd name="T18" fmla="*/ 2 w 2"/>
                <a:gd name="T19" fmla="*/ 7 h 7"/>
                <a:gd name="T20" fmla="*/ 0 w 2"/>
                <a:gd name="T21" fmla="*/ 7 h 7"/>
                <a:gd name="T22" fmla="*/ 0 w 2"/>
                <a:gd name="T23" fmla="*/ 7 h 7"/>
                <a:gd name="T24" fmla="*/ 2 w 2"/>
                <a:gd name="T25" fmla="*/ 7 h 7"/>
                <a:gd name="T26" fmla="*/ 2 w 2"/>
                <a:gd name="T27" fmla="*/ 7 h 7"/>
                <a:gd name="T28" fmla="*/ 2 w 2"/>
                <a:gd name="T29" fmla="*/ 7 h 7"/>
                <a:gd name="T30" fmla="*/ 2 w 2"/>
                <a:gd name="T31" fmla="*/ 4 h 7"/>
                <a:gd name="T32" fmla="*/ 2 w 2"/>
                <a:gd name="T33" fmla="*/ 4 h 7"/>
                <a:gd name="T34" fmla="*/ 0 w 2"/>
                <a:gd name="T35" fmla="*/ 4 h 7"/>
                <a:gd name="T36" fmla="*/ 0 w 2"/>
                <a:gd name="T37" fmla="*/ 2 h 7"/>
                <a:gd name="T38" fmla="*/ 2 w 2"/>
                <a:gd name="T39" fmla="*/ 2 h 7"/>
                <a:gd name="T40" fmla="*/ 2 w 2"/>
                <a:gd name="T41" fmla="*/ 0 h 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"/>
                <a:gd name="T64" fmla="*/ 0 h 7"/>
                <a:gd name="T65" fmla="*/ 2 w 2"/>
                <a:gd name="T66" fmla="*/ 7 h 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" h="7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7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71" name="Freeform 3129"/>
            <p:cNvSpPr>
              <a:spLocks noChangeArrowheads="1"/>
            </p:cNvSpPr>
            <p:nvPr/>
          </p:nvSpPr>
          <p:spPr bwMode="auto">
            <a:xfrm>
              <a:off x="480" y="1069"/>
              <a:ext cx="5" cy="7"/>
            </a:xfrm>
            <a:custGeom>
              <a:avLst/>
              <a:gdLst>
                <a:gd name="T0" fmla="*/ 2 w 5"/>
                <a:gd name="T1" fmla="*/ 0 h 7"/>
                <a:gd name="T2" fmla="*/ 0 w 5"/>
                <a:gd name="T3" fmla="*/ 0 h 7"/>
                <a:gd name="T4" fmla="*/ 0 w 5"/>
                <a:gd name="T5" fmla="*/ 2 h 7"/>
                <a:gd name="T6" fmla="*/ 0 w 5"/>
                <a:gd name="T7" fmla="*/ 2 h 7"/>
                <a:gd name="T8" fmla="*/ 2 w 5"/>
                <a:gd name="T9" fmla="*/ 2 h 7"/>
                <a:gd name="T10" fmla="*/ 2 w 5"/>
                <a:gd name="T11" fmla="*/ 2 h 7"/>
                <a:gd name="T12" fmla="*/ 2 w 5"/>
                <a:gd name="T13" fmla="*/ 0 h 7"/>
                <a:gd name="T14" fmla="*/ 2 w 5"/>
                <a:gd name="T15" fmla="*/ 0 h 7"/>
                <a:gd name="T16" fmla="*/ 2 w 5"/>
                <a:gd name="T17" fmla="*/ 2 h 7"/>
                <a:gd name="T18" fmla="*/ 2 w 5"/>
                <a:gd name="T19" fmla="*/ 2 h 7"/>
                <a:gd name="T20" fmla="*/ 2 w 5"/>
                <a:gd name="T21" fmla="*/ 2 h 7"/>
                <a:gd name="T22" fmla="*/ 2 w 5"/>
                <a:gd name="T23" fmla="*/ 2 h 7"/>
                <a:gd name="T24" fmla="*/ 2 w 5"/>
                <a:gd name="T25" fmla="*/ 4 h 7"/>
                <a:gd name="T26" fmla="*/ 2 w 5"/>
                <a:gd name="T27" fmla="*/ 4 h 7"/>
                <a:gd name="T28" fmla="*/ 2 w 5"/>
                <a:gd name="T29" fmla="*/ 4 h 7"/>
                <a:gd name="T30" fmla="*/ 2 w 5"/>
                <a:gd name="T31" fmla="*/ 4 h 7"/>
                <a:gd name="T32" fmla="*/ 2 w 5"/>
                <a:gd name="T33" fmla="*/ 4 h 7"/>
                <a:gd name="T34" fmla="*/ 2 w 5"/>
                <a:gd name="T35" fmla="*/ 4 h 7"/>
                <a:gd name="T36" fmla="*/ 2 w 5"/>
                <a:gd name="T37" fmla="*/ 4 h 7"/>
                <a:gd name="T38" fmla="*/ 2 w 5"/>
                <a:gd name="T39" fmla="*/ 4 h 7"/>
                <a:gd name="T40" fmla="*/ 2 w 5"/>
                <a:gd name="T41" fmla="*/ 4 h 7"/>
                <a:gd name="T42" fmla="*/ 2 w 5"/>
                <a:gd name="T43" fmla="*/ 4 h 7"/>
                <a:gd name="T44" fmla="*/ 2 w 5"/>
                <a:gd name="T45" fmla="*/ 7 h 7"/>
                <a:gd name="T46" fmla="*/ 5 w 5"/>
                <a:gd name="T47" fmla="*/ 7 h 7"/>
                <a:gd name="T48" fmla="*/ 5 w 5"/>
                <a:gd name="T49" fmla="*/ 4 h 7"/>
                <a:gd name="T50" fmla="*/ 5 w 5"/>
                <a:gd name="T51" fmla="*/ 4 h 7"/>
                <a:gd name="T52" fmla="*/ 2 w 5"/>
                <a:gd name="T53" fmla="*/ 2 h 7"/>
                <a:gd name="T54" fmla="*/ 2 w 5"/>
                <a:gd name="T55" fmla="*/ 2 h 7"/>
                <a:gd name="T56" fmla="*/ 2 w 5"/>
                <a:gd name="T57" fmla="*/ 0 h 7"/>
                <a:gd name="T58" fmla="*/ 2 w 5"/>
                <a:gd name="T59" fmla="*/ 0 h 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"/>
                <a:gd name="T91" fmla="*/ 0 h 7"/>
                <a:gd name="T92" fmla="*/ 5 w 5"/>
                <a:gd name="T93" fmla="*/ 7 h 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" h="7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7"/>
                  </a:lnTo>
                  <a:lnTo>
                    <a:pt x="5" y="7"/>
                  </a:lnTo>
                  <a:lnTo>
                    <a:pt x="5" y="4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62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72" name="Freeform 3130"/>
            <p:cNvSpPr>
              <a:spLocks noChangeArrowheads="1"/>
            </p:cNvSpPr>
            <p:nvPr/>
          </p:nvSpPr>
          <p:spPr bwMode="auto">
            <a:xfrm>
              <a:off x="480" y="1069"/>
              <a:ext cx="5" cy="7"/>
            </a:xfrm>
            <a:custGeom>
              <a:avLst/>
              <a:gdLst>
                <a:gd name="T0" fmla="*/ 2 w 5"/>
                <a:gd name="T1" fmla="*/ 0 h 7"/>
                <a:gd name="T2" fmla="*/ 0 w 5"/>
                <a:gd name="T3" fmla="*/ 0 h 7"/>
                <a:gd name="T4" fmla="*/ 0 w 5"/>
                <a:gd name="T5" fmla="*/ 2 h 7"/>
                <a:gd name="T6" fmla="*/ 0 w 5"/>
                <a:gd name="T7" fmla="*/ 2 h 7"/>
                <a:gd name="T8" fmla="*/ 2 w 5"/>
                <a:gd name="T9" fmla="*/ 2 h 7"/>
                <a:gd name="T10" fmla="*/ 2 w 5"/>
                <a:gd name="T11" fmla="*/ 2 h 7"/>
                <a:gd name="T12" fmla="*/ 2 w 5"/>
                <a:gd name="T13" fmla="*/ 0 h 7"/>
                <a:gd name="T14" fmla="*/ 2 w 5"/>
                <a:gd name="T15" fmla="*/ 0 h 7"/>
                <a:gd name="T16" fmla="*/ 2 w 5"/>
                <a:gd name="T17" fmla="*/ 2 h 7"/>
                <a:gd name="T18" fmla="*/ 2 w 5"/>
                <a:gd name="T19" fmla="*/ 2 h 7"/>
                <a:gd name="T20" fmla="*/ 2 w 5"/>
                <a:gd name="T21" fmla="*/ 2 h 7"/>
                <a:gd name="T22" fmla="*/ 2 w 5"/>
                <a:gd name="T23" fmla="*/ 2 h 7"/>
                <a:gd name="T24" fmla="*/ 2 w 5"/>
                <a:gd name="T25" fmla="*/ 4 h 7"/>
                <a:gd name="T26" fmla="*/ 2 w 5"/>
                <a:gd name="T27" fmla="*/ 4 h 7"/>
                <a:gd name="T28" fmla="*/ 2 w 5"/>
                <a:gd name="T29" fmla="*/ 4 h 7"/>
                <a:gd name="T30" fmla="*/ 2 w 5"/>
                <a:gd name="T31" fmla="*/ 4 h 7"/>
                <a:gd name="T32" fmla="*/ 2 w 5"/>
                <a:gd name="T33" fmla="*/ 4 h 7"/>
                <a:gd name="T34" fmla="*/ 2 w 5"/>
                <a:gd name="T35" fmla="*/ 4 h 7"/>
                <a:gd name="T36" fmla="*/ 2 w 5"/>
                <a:gd name="T37" fmla="*/ 4 h 7"/>
                <a:gd name="T38" fmla="*/ 2 w 5"/>
                <a:gd name="T39" fmla="*/ 4 h 7"/>
                <a:gd name="T40" fmla="*/ 2 w 5"/>
                <a:gd name="T41" fmla="*/ 4 h 7"/>
                <a:gd name="T42" fmla="*/ 2 w 5"/>
                <a:gd name="T43" fmla="*/ 4 h 7"/>
                <a:gd name="T44" fmla="*/ 2 w 5"/>
                <a:gd name="T45" fmla="*/ 7 h 7"/>
                <a:gd name="T46" fmla="*/ 5 w 5"/>
                <a:gd name="T47" fmla="*/ 7 h 7"/>
                <a:gd name="T48" fmla="*/ 5 w 5"/>
                <a:gd name="T49" fmla="*/ 4 h 7"/>
                <a:gd name="T50" fmla="*/ 5 w 5"/>
                <a:gd name="T51" fmla="*/ 4 h 7"/>
                <a:gd name="T52" fmla="*/ 2 w 5"/>
                <a:gd name="T53" fmla="*/ 2 h 7"/>
                <a:gd name="T54" fmla="*/ 2 w 5"/>
                <a:gd name="T55" fmla="*/ 2 h 7"/>
                <a:gd name="T56" fmla="*/ 2 w 5"/>
                <a:gd name="T57" fmla="*/ 0 h 7"/>
                <a:gd name="T58" fmla="*/ 2 w 5"/>
                <a:gd name="T59" fmla="*/ 0 h 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"/>
                <a:gd name="T91" fmla="*/ 0 h 7"/>
                <a:gd name="T92" fmla="*/ 5 w 5"/>
                <a:gd name="T93" fmla="*/ 7 h 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" h="7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7"/>
                  </a:lnTo>
                  <a:lnTo>
                    <a:pt x="5" y="7"/>
                  </a:lnTo>
                  <a:lnTo>
                    <a:pt x="5" y="4"/>
                  </a:lnTo>
                  <a:lnTo>
                    <a:pt x="2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73" name="Freeform 3131"/>
            <p:cNvSpPr>
              <a:spLocks noEditPoints="1" noChangeArrowheads="1"/>
            </p:cNvSpPr>
            <p:nvPr/>
          </p:nvSpPr>
          <p:spPr bwMode="auto">
            <a:xfrm>
              <a:off x="485" y="1066"/>
              <a:ext cx="4" cy="7"/>
            </a:xfrm>
            <a:custGeom>
              <a:avLst/>
              <a:gdLst>
                <a:gd name="T0" fmla="*/ 4 w 4"/>
                <a:gd name="T1" fmla="*/ 7 h 7"/>
                <a:gd name="T2" fmla="*/ 4 w 4"/>
                <a:gd name="T3" fmla="*/ 7 h 7"/>
                <a:gd name="T4" fmla="*/ 4 w 4"/>
                <a:gd name="T5" fmla="*/ 5 h 7"/>
                <a:gd name="T6" fmla="*/ 4 w 4"/>
                <a:gd name="T7" fmla="*/ 5 h 7"/>
                <a:gd name="T8" fmla="*/ 4 w 4"/>
                <a:gd name="T9" fmla="*/ 5 h 7"/>
                <a:gd name="T10" fmla="*/ 4 w 4"/>
                <a:gd name="T11" fmla="*/ 5 h 7"/>
                <a:gd name="T12" fmla="*/ 4 w 4"/>
                <a:gd name="T13" fmla="*/ 7 h 7"/>
                <a:gd name="T14" fmla="*/ 4 w 4"/>
                <a:gd name="T15" fmla="*/ 7 h 7"/>
                <a:gd name="T16" fmla="*/ 4 w 4"/>
                <a:gd name="T17" fmla="*/ 7 h 7"/>
                <a:gd name="T18" fmla="*/ 4 w 4"/>
                <a:gd name="T19" fmla="*/ 3 h 7"/>
                <a:gd name="T20" fmla="*/ 4 w 4"/>
                <a:gd name="T21" fmla="*/ 3 h 7"/>
                <a:gd name="T22" fmla="*/ 2 w 4"/>
                <a:gd name="T23" fmla="*/ 5 h 7"/>
                <a:gd name="T24" fmla="*/ 4 w 4"/>
                <a:gd name="T25" fmla="*/ 7 h 7"/>
                <a:gd name="T26" fmla="*/ 4 w 4"/>
                <a:gd name="T27" fmla="*/ 7 h 7"/>
                <a:gd name="T28" fmla="*/ 4 w 4"/>
                <a:gd name="T29" fmla="*/ 7 h 7"/>
                <a:gd name="T30" fmla="*/ 4 w 4"/>
                <a:gd name="T31" fmla="*/ 5 h 7"/>
                <a:gd name="T32" fmla="*/ 4 w 4"/>
                <a:gd name="T33" fmla="*/ 5 h 7"/>
                <a:gd name="T34" fmla="*/ 4 w 4"/>
                <a:gd name="T35" fmla="*/ 3 h 7"/>
                <a:gd name="T36" fmla="*/ 0 w 4"/>
                <a:gd name="T37" fmla="*/ 5 h 7"/>
                <a:gd name="T38" fmla="*/ 0 w 4"/>
                <a:gd name="T39" fmla="*/ 5 h 7"/>
                <a:gd name="T40" fmla="*/ 0 w 4"/>
                <a:gd name="T41" fmla="*/ 3 h 7"/>
                <a:gd name="T42" fmla="*/ 0 w 4"/>
                <a:gd name="T43" fmla="*/ 3 h 7"/>
                <a:gd name="T44" fmla="*/ 0 w 4"/>
                <a:gd name="T45" fmla="*/ 3 h 7"/>
                <a:gd name="T46" fmla="*/ 0 w 4"/>
                <a:gd name="T47" fmla="*/ 3 h 7"/>
                <a:gd name="T48" fmla="*/ 0 w 4"/>
                <a:gd name="T49" fmla="*/ 5 h 7"/>
                <a:gd name="T50" fmla="*/ 0 w 4"/>
                <a:gd name="T51" fmla="*/ 5 h 7"/>
                <a:gd name="T52" fmla="*/ 0 w 4"/>
                <a:gd name="T53" fmla="*/ 5 h 7"/>
                <a:gd name="T54" fmla="*/ 0 w 4"/>
                <a:gd name="T55" fmla="*/ 3 h 7"/>
                <a:gd name="T56" fmla="*/ 0 w 4"/>
                <a:gd name="T57" fmla="*/ 3 h 7"/>
                <a:gd name="T58" fmla="*/ 0 w 4"/>
                <a:gd name="T59" fmla="*/ 3 h 7"/>
                <a:gd name="T60" fmla="*/ 0 w 4"/>
                <a:gd name="T61" fmla="*/ 5 h 7"/>
                <a:gd name="T62" fmla="*/ 0 w 4"/>
                <a:gd name="T63" fmla="*/ 5 h 7"/>
                <a:gd name="T64" fmla="*/ 0 w 4"/>
                <a:gd name="T65" fmla="*/ 5 h 7"/>
                <a:gd name="T66" fmla="*/ 2 w 4"/>
                <a:gd name="T67" fmla="*/ 5 h 7"/>
                <a:gd name="T68" fmla="*/ 0 w 4"/>
                <a:gd name="T69" fmla="*/ 3 h 7"/>
                <a:gd name="T70" fmla="*/ 0 w 4"/>
                <a:gd name="T71" fmla="*/ 3 h 7"/>
                <a:gd name="T72" fmla="*/ 2 w 4"/>
                <a:gd name="T73" fmla="*/ 0 h 7"/>
                <a:gd name="T74" fmla="*/ 2 w 4"/>
                <a:gd name="T75" fmla="*/ 0 h 7"/>
                <a:gd name="T76" fmla="*/ 2 w 4"/>
                <a:gd name="T77" fmla="*/ 7 h 7"/>
                <a:gd name="T78" fmla="*/ 2 w 4"/>
                <a:gd name="T79" fmla="*/ 7 h 7"/>
                <a:gd name="T80" fmla="*/ 2 w 4"/>
                <a:gd name="T81" fmla="*/ 0 h 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"/>
                <a:gd name="T124" fmla="*/ 0 h 7"/>
                <a:gd name="T125" fmla="*/ 4 w 4"/>
                <a:gd name="T126" fmla="*/ 7 h 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" h="7">
                  <a:moveTo>
                    <a:pt x="4" y="7"/>
                  </a:moveTo>
                  <a:lnTo>
                    <a:pt x="4" y="7"/>
                  </a:lnTo>
                  <a:lnTo>
                    <a:pt x="4" y="5"/>
                  </a:lnTo>
                  <a:lnTo>
                    <a:pt x="4" y="7"/>
                  </a:lnTo>
                  <a:close/>
                  <a:moveTo>
                    <a:pt x="4" y="3"/>
                  </a:moveTo>
                  <a:lnTo>
                    <a:pt x="4" y="3"/>
                  </a:lnTo>
                  <a:lnTo>
                    <a:pt x="2" y="5"/>
                  </a:lnTo>
                  <a:lnTo>
                    <a:pt x="4" y="7"/>
                  </a:lnTo>
                  <a:lnTo>
                    <a:pt x="4" y="5"/>
                  </a:lnTo>
                  <a:lnTo>
                    <a:pt x="4" y="3"/>
                  </a:lnTo>
                  <a:close/>
                  <a:moveTo>
                    <a:pt x="0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5"/>
                  </a:lnTo>
                  <a:close/>
                  <a:moveTo>
                    <a:pt x="0" y="3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2" y="5"/>
                  </a:lnTo>
                  <a:lnTo>
                    <a:pt x="0" y="3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62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74" name="Freeform 3132"/>
            <p:cNvSpPr>
              <a:spLocks noEditPoints="1" noChangeArrowheads="1"/>
            </p:cNvSpPr>
            <p:nvPr/>
          </p:nvSpPr>
          <p:spPr bwMode="auto">
            <a:xfrm>
              <a:off x="485" y="1066"/>
              <a:ext cx="4" cy="7"/>
            </a:xfrm>
            <a:custGeom>
              <a:avLst/>
              <a:gdLst>
                <a:gd name="T0" fmla="*/ 4 w 4"/>
                <a:gd name="T1" fmla="*/ 7 h 7"/>
                <a:gd name="T2" fmla="*/ 4 w 4"/>
                <a:gd name="T3" fmla="*/ 7 h 7"/>
                <a:gd name="T4" fmla="*/ 4 w 4"/>
                <a:gd name="T5" fmla="*/ 5 h 7"/>
                <a:gd name="T6" fmla="*/ 4 w 4"/>
                <a:gd name="T7" fmla="*/ 5 h 7"/>
                <a:gd name="T8" fmla="*/ 4 w 4"/>
                <a:gd name="T9" fmla="*/ 5 h 7"/>
                <a:gd name="T10" fmla="*/ 4 w 4"/>
                <a:gd name="T11" fmla="*/ 5 h 7"/>
                <a:gd name="T12" fmla="*/ 4 w 4"/>
                <a:gd name="T13" fmla="*/ 7 h 7"/>
                <a:gd name="T14" fmla="*/ 4 w 4"/>
                <a:gd name="T15" fmla="*/ 7 h 7"/>
                <a:gd name="T16" fmla="*/ 4 w 4"/>
                <a:gd name="T17" fmla="*/ 7 h 7"/>
                <a:gd name="T18" fmla="*/ 4 w 4"/>
                <a:gd name="T19" fmla="*/ 3 h 7"/>
                <a:gd name="T20" fmla="*/ 4 w 4"/>
                <a:gd name="T21" fmla="*/ 3 h 7"/>
                <a:gd name="T22" fmla="*/ 2 w 4"/>
                <a:gd name="T23" fmla="*/ 5 h 7"/>
                <a:gd name="T24" fmla="*/ 4 w 4"/>
                <a:gd name="T25" fmla="*/ 7 h 7"/>
                <a:gd name="T26" fmla="*/ 4 w 4"/>
                <a:gd name="T27" fmla="*/ 7 h 7"/>
                <a:gd name="T28" fmla="*/ 4 w 4"/>
                <a:gd name="T29" fmla="*/ 7 h 7"/>
                <a:gd name="T30" fmla="*/ 4 w 4"/>
                <a:gd name="T31" fmla="*/ 5 h 7"/>
                <a:gd name="T32" fmla="*/ 4 w 4"/>
                <a:gd name="T33" fmla="*/ 5 h 7"/>
                <a:gd name="T34" fmla="*/ 4 w 4"/>
                <a:gd name="T35" fmla="*/ 3 h 7"/>
                <a:gd name="T36" fmla="*/ 0 w 4"/>
                <a:gd name="T37" fmla="*/ 5 h 7"/>
                <a:gd name="T38" fmla="*/ 0 w 4"/>
                <a:gd name="T39" fmla="*/ 5 h 7"/>
                <a:gd name="T40" fmla="*/ 0 w 4"/>
                <a:gd name="T41" fmla="*/ 3 h 7"/>
                <a:gd name="T42" fmla="*/ 0 w 4"/>
                <a:gd name="T43" fmla="*/ 3 h 7"/>
                <a:gd name="T44" fmla="*/ 0 w 4"/>
                <a:gd name="T45" fmla="*/ 3 h 7"/>
                <a:gd name="T46" fmla="*/ 0 w 4"/>
                <a:gd name="T47" fmla="*/ 3 h 7"/>
                <a:gd name="T48" fmla="*/ 0 w 4"/>
                <a:gd name="T49" fmla="*/ 5 h 7"/>
                <a:gd name="T50" fmla="*/ 0 w 4"/>
                <a:gd name="T51" fmla="*/ 5 h 7"/>
                <a:gd name="T52" fmla="*/ 0 w 4"/>
                <a:gd name="T53" fmla="*/ 5 h 7"/>
                <a:gd name="T54" fmla="*/ 0 w 4"/>
                <a:gd name="T55" fmla="*/ 3 h 7"/>
                <a:gd name="T56" fmla="*/ 0 w 4"/>
                <a:gd name="T57" fmla="*/ 3 h 7"/>
                <a:gd name="T58" fmla="*/ 0 w 4"/>
                <a:gd name="T59" fmla="*/ 3 h 7"/>
                <a:gd name="T60" fmla="*/ 0 w 4"/>
                <a:gd name="T61" fmla="*/ 5 h 7"/>
                <a:gd name="T62" fmla="*/ 0 w 4"/>
                <a:gd name="T63" fmla="*/ 5 h 7"/>
                <a:gd name="T64" fmla="*/ 0 w 4"/>
                <a:gd name="T65" fmla="*/ 5 h 7"/>
                <a:gd name="T66" fmla="*/ 2 w 4"/>
                <a:gd name="T67" fmla="*/ 5 h 7"/>
                <a:gd name="T68" fmla="*/ 0 w 4"/>
                <a:gd name="T69" fmla="*/ 3 h 7"/>
                <a:gd name="T70" fmla="*/ 0 w 4"/>
                <a:gd name="T71" fmla="*/ 3 h 7"/>
                <a:gd name="T72" fmla="*/ 2 w 4"/>
                <a:gd name="T73" fmla="*/ 0 h 7"/>
                <a:gd name="T74" fmla="*/ 2 w 4"/>
                <a:gd name="T75" fmla="*/ 0 h 7"/>
                <a:gd name="T76" fmla="*/ 2 w 4"/>
                <a:gd name="T77" fmla="*/ 7 h 7"/>
                <a:gd name="T78" fmla="*/ 2 w 4"/>
                <a:gd name="T79" fmla="*/ 7 h 7"/>
                <a:gd name="T80" fmla="*/ 2 w 4"/>
                <a:gd name="T81" fmla="*/ 0 h 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"/>
                <a:gd name="T124" fmla="*/ 0 h 7"/>
                <a:gd name="T125" fmla="*/ 4 w 4"/>
                <a:gd name="T126" fmla="*/ 7 h 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" h="7">
                  <a:moveTo>
                    <a:pt x="4" y="7"/>
                  </a:moveTo>
                  <a:lnTo>
                    <a:pt x="4" y="7"/>
                  </a:lnTo>
                  <a:lnTo>
                    <a:pt x="4" y="5"/>
                  </a:lnTo>
                  <a:lnTo>
                    <a:pt x="4" y="7"/>
                  </a:lnTo>
                  <a:moveTo>
                    <a:pt x="4" y="3"/>
                  </a:moveTo>
                  <a:lnTo>
                    <a:pt x="4" y="3"/>
                  </a:lnTo>
                  <a:lnTo>
                    <a:pt x="2" y="5"/>
                  </a:lnTo>
                  <a:lnTo>
                    <a:pt x="4" y="7"/>
                  </a:lnTo>
                  <a:lnTo>
                    <a:pt x="4" y="5"/>
                  </a:lnTo>
                  <a:lnTo>
                    <a:pt x="4" y="3"/>
                  </a:lnTo>
                  <a:moveTo>
                    <a:pt x="0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5"/>
                  </a:lnTo>
                  <a:moveTo>
                    <a:pt x="0" y="3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2" y="5"/>
                  </a:lnTo>
                  <a:lnTo>
                    <a:pt x="0" y="3"/>
                  </a:lnTo>
                  <a:moveTo>
                    <a:pt x="2" y="0"/>
                  </a:moveTo>
                  <a:lnTo>
                    <a:pt x="2" y="0"/>
                  </a:lnTo>
                  <a:lnTo>
                    <a:pt x="2" y="7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75" name="Freeform 3133"/>
            <p:cNvSpPr>
              <a:spLocks noEditPoints="1" noChangeArrowheads="1"/>
            </p:cNvSpPr>
            <p:nvPr/>
          </p:nvSpPr>
          <p:spPr bwMode="auto">
            <a:xfrm>
              <a:off x="466" y="1033"/>
              <a:ext cx="2" cy="7"/>
            </a:xfrm>
            <a:custGeom>
              <a:avLst/>
              <a:gdLst>
                <a:gd name="T0" fmla="*/ 2 w 2"/>
                <a:gd name="T1" fmla="*/ 5 h 7"/>
                <a:gd name="T2" fmla="*/ 2 w 2"/>
                <a:gd name="T3" fmla="*/ 5 h 7"/>
                <a:gd name="T4" fmla="*/ 0 w 2"/>
                <a:gd name="T5" fmla="*/ 5 h 7"/>
                <a:gd name="T6" fmla="*/ 2 w 2"/>
                <a:gd name="T7" fmla="*/ 5 h 7"/>
                <a:gd name="T8" fmla="*/ 2 w 2"/>
                <a:gd name="T9" fmla="*/ 5 h 7"/>
                <a:gd name="T10" fmla="*/ 2 w 2"/>
                <a:gd name="T11" fmla="*/ 5 h 7"/>
                <a:gd name="T12" fmla="*/ 2 w 2"/>
                <a:gd name="T13" fmla="*/ 5 h 7"/>
                <a:gd name="T14" fmla="*/ 2 w 2"/>
                <a:gd name="T15" fmla="*/ 5 h 7"/>
                <a:gd name="T16" fmla="*/ 0 w 2"/>
                <a:gd name="T17" fmla="*/ 0 h 7"/>
                <a:gd name="T18" fmla="*/ 0 w 2"/>
                <a:gd name="T19" fmla="*/ 0 h 7"/>
                <a:gd name="T20" fmla="*/ 0 w 2"/>
                <a:gd name="T21" fmla="*/ 2 h 7"/>
                <a:gd name="T22" fmla="*/ 0 w 2"/>
                <a:gd name="T23" fmla="*/ 5 h 7"/>
                <a:gd name="T24" fmla="*/ 2 w 2"/>
                <a:gd name="T25" fmla="*/ 7 h 7"/>
                <a:gd name="T26" fmla="*/ 2 w 2"/>
                <a:gd name="T27" fmla="*/ 7 h 7"/>
                <a:gd name="T28" fmla="*/ 2 w 2"/>
                <a:gd name="T29" fmla="*/ 5 h 7"/>
                <a:gd name="T30" fmla="*/ 2 w 2"/>
                <a:gd name="T31" fmla="*/ 5 h 7"/>
                <a:gd name="T32" fmla="*/ 2 w 2"/>
                <a:gd name="T33" fmla="*/ 2 h 7"/>
                <a:gd name="T34" fmla="*/ 2 w 2"/>
                <a:gd name="T35" fmla="*/ 2 h 7"/>
                <a:gd name="T36" fmla="*/ 0 w 2"/>
                <a:gd name="T37" fmla="*/ 2 h 7"/>
                <a:gd name="T38" fmla="*/ 0 w 2"/>
                <a:gd name="T39" fmla="*/ 2 h 7"/>
                <a:gd name="T40" fmla="*/ 0 w 2"/>
                <a:gd name="T41" fmla="*/ 0 h 7"/>
                <a:gd name="T42" fmla="*/ 0 w 2"/>
                <a:gd name="T43" fmla="*/ 0 h 7"/>
                <a:gd name="T44" fmla="*/ 0 w 2"/>
                <a:gd name="T45" fmla="*/ 2 h 7"/>
                <a:gd name="T46" fmla="*/ 2 w 2"/>
                <a:gd name="T47" fmla="*/ 2 h 7"/>
                <a:gd name="T48" fmla="*/ 2 w 2"/>
                <a:gd name="T49" fmla="*/ 2 h 7"/>
                <a:gd name="T50" fmla="*/ 2 w 2"/>
                <a:gd name="T51" fmla="*/ 0 h 7"/>
                <a:gd name="T52" fmla="*/ 0 w 2"/>
                <a:gd name="T53" fmla="*/ 0 h 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"/>
                <a:gd name="T82" fmla="*/ 0 h 7"/>
                <a:gd name="T83" fmla="*/ 2 w 2"/>
                <a:gd name="T84" fmla="*/ 7 h 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" h="7">
                  <a:moveTo>
                    <a:pt x="2" y="5"/>
                  </a:moveTo>
                  <a:lnTo>
                    <a:pt x="2" y="5"/>
                  </a:lnTo>
                  <a:lnTo>
                    <a:pt x="0" y="5"/>
                  </a:lnTo>
                  <a:lnTo>
                    <a:pt x="2" y="5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5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95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76" name="Freeform 3134"/>
            <p:cNvSpPr>
              <a:spLocks noEditPoints="1" noChangeArrowheads="1"/>
            </p:cNvSpPr>
            <p:nvPr/>
          </p:nvSpPr>
          <p:spPr bwMode="auto">
            <a:xfrm>
              <a:off x="466" y="1033"/>
              <a:ext cx="2" cy="7"/>
            </a:xfrm>
            <a:custGeom>
              <a:avLst/>
              <a:gdLst>
                <a:gd name="T0" fmla="*/ 2 w 2"/>
                <a:gd name="T1" fmla="*/ 5 h 7"/>
                <a:gd name="T2" fmla="*/ 2 w 2"/>
                <a:gd name="T3" fmla="*/ 5 h 7"/>
                <a:gd name="T4" fmla="*/ 0 w 2"/>
                <a:gd name="T5" fmla="*/ 5 h 7"/>
                <a:gd name="T6" fmla="*/ 2 w 2"/>
                <a:gd name="T7" fmla="*/ 5 h 7"/>
                <a:gd name="T8" fmla="*/ 2 w 2"/>
                <a:gd name="T9" fmla="*/ 5 h 7"/>
                <a:gd name="T10" fmla="*/ 2 w 2"/>
                <a:gd name="T11" fmla="*/ 5 h 7"/>
                <a:gd name="T12" fmla="*/ 2 w 2"/>
                <a:gd name="T13" fmla="*/ 5 h 7"/>
                <a:gd name="T14" fmla="*/ 2 w 2"/>
                <a:gd name="T15" fmla="*/ 5 h 7"/>
                <a:gd name="T16" fmla="*/ 0 w 2"/>
                <a:gd name="T17" fmla="*/ 0 h 7"/>
                <a:gd name="T18" fmla="*/ 0 w 2"/>
                <a:gd name="T19" fmla="*/ 0 h 7"/>
                <a:gd name="T20" fmla="*/ 0 w 2"/>
                <a:gd name="T21" fmla="*/ 2 h 7"/>
                <a:gd name="T22" fmla="*/ 0 w 2"/>
                <a:gd name="T23" fmla="*/ 5 h 7"/>
                <a:gd name="T24" fmla="*/ 2 w 2"/>
                <a:gd name="T25" fmla="*/ 7 h 7"/>
                <a:gd name="T26" fmla="*/ 2 w 2"/>
                <a:gd name="T27" fmla="*/ 7 h 7"/>
                <a:gd name="T28" fmla="*/ 2 w 2"/>
                <a:gd name="T29" fmla="*/ 5 h 7"/>
                <a:gd name="T30" fmla="*/ 2 w 2"/>
                <a:gd name="T31" fmla="*/ 5 h 7"/>
                <a:gd name="T32" fmla="*/ 2 w 2"/>
                <a:gd name="T33" fmla="*/ 2 h 7"/>
                <a:gd name="T34" fmla="*/ 2 w 2"/>
                <a:gd name="T35" fmla="*/ 2 h 7"/>
                <a:gd name="T36" fmla="*/ 0 w 2"/>
                <a:gd name="T37" fmla="*/ 2 h 7"/>
                <a:gd name="T38" fmla="*/ 0 w 2"/>
                <a:gd name="T39" fmla="*/ 2 h 7"/>
                <a:gd name="T40" fmla="*/ 0 w 2"/>
                <a:gd name="T41" fmla="*/ 0 h 7"/>
                <a:gd name="T42" fmla="*/ 0 w 2"/>
                <a:gd name="T43" fmla="*/ 0 h 7"/>
                <a:gd name="T44" fmla="*/ 0 w 2"/>
                <a:gd name="T45" fmla="*/ 2 h 7"/>
                <a:gd name="T46" fmla="*/ 2 w 2"/>
                <a:gd name="T47" fmla="*/ 2 h 7"/>
                <a:gd name="T48" fmla="*/ 2 w 2"/>
                <a:gd name="T49" fmla="*/ 2 h 7"/>
                <a:gd name="T50" fmla="*/ 2 w 2"/>
                <a:gd name="T51" fmla="*/ 0 h 7"/>
                <a:gd name="T52" fmla="*/ 0 w 2"/>
                <a:gd name="T53" fmla="*/ 0 h 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"/>
                <a:gd name="T82" fmla="*/ 0 h 7"/>
                <a:gd name="T83" fmla="*/ 2 w 2"/>
                <a:gd name="T84" fmla="*/ 7 h 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" h="7">
                  <a:moveTo>
                    <a:pt x="2" y="5"/>
                  </a:moveTo>
                  <a:lnTo>
                    <a:pt x="2" y="5"/>
                  </a:lnTo>
                  <a:lnTo>
                    <a:pt x="0" y="5"/>
                  </a:lnTo>
                  <a:lnTo>
                    <a:pt x="2" y="5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5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77" name="Freeform 3135"/>
            <p:cNvSpPr>
              <a:spLocks noChangeArrowheads="1"/>
            </p:cNvSpPr>
            <p:nvPr/>
          </p:nvSpPr>
          <p:spPr bwMode="auto">
            <a:xfrm>
              <a:off x="468" y="1033"/>
              <a:ext cx="5" cy="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0 w 5"/>
                <a:gd name="T5" fmla="*/ 0 h 5"/>
                <a:gd name="T6" fmla="*/ 0 w 5"/>
                <a:gd name="T7" fmla="*/ 2 h 5"/>
                <a:gd name="T8" fmla="*/ 3 w 5"/>
                <a:gd name="T9" fmla="*/ 0 h 5"/>
                <a:gd name="T10" fmla="*/ 3 w 5"/>
                <a:gd name="T11" fmla="*/ 0 h 5"/>
                <a:gd name="T12" fmla="*/ 3 w 5"/>
                <a:gd name="T13" fmla="*/ 0 h 5"/>
                <a:gd name="T14" fmla="*/ 3 w 5"/>
                <a:gd name="T15" fmla="*/ 0 h 5"/>
                <a:gd name="T16" fmla="*/ 3 w 5"/>
                <a:gd name="T17" fmla="*/ 0 h 5"/>
                <a:gd name="T18" fmla="*/ 3 w 5"/>
                <a:gd name="T19" fmla="*/ 2 h 5"/>
                <a:gd name="T20" fmla="*/ 3 w 5"/>
                <a:gd name="T21" fmla="*/ 2 h 5"/>
                <a:gd name="T22" fmla="*/ 3 w 5"/>
                <a:gd name="T23" fmla="*/ 2 h 5"/>
                <a:gd name="T24" fmla="*/ 3 w 5"/>
                <a:gd name="T25" fmla="*/ 2 h 5"/>
                <a:gd name="T26" fmla="*/ 3 w 5"/>
                <a:gd name="T27" fmla="*/ 2 h 5"/>
                <a:gd name="T28" fmla="*/ 3 w 5"/>
                <a:gd name="T29" fmla="*/ 2 h 5"/>
                <a:gd name="T30" fmla="*/ 3 w 5"/>
                <a:gd name="T31" fmla="*/ 2 h 5"/>
                <a:gd name="T32" fmla="*/ 3 w 5"/>
                <a:gd name="T33" fmla="*/ 2 h 5"/>
                <a:gd name="T34" fmla="*/ 3 w 5"/>
                <a:gd name="T35" fmla="*/ 5 h 5"/>
                <a:gd name="T36" fmla="*/ 3 w 5"/>
                <a:gd name="T37" fmla="*/ 5 h 5"/>
                <a:gd name="T38" fmla="*/ 5 w 5"/>
                <a:gd name="T39" fmla="*/ 5 h 5"/>
                <a:gd name="T40" fmla="*/ 5 w 5"/>
                <a:gd name="T41" fmla="*/ 5 h 5"/>
                <a:gd name="T42" fmla="*/ 3 w 5"/>
                <a:gd name="T43" fmla="*/ 5 h 5"/>
                <a:gd name="T44" fmla="*/ 3 w 5"/>
                <a:gd name="T45" fmla="*/ 5 h 5"/>
                <a:gd name="T46" fmla="*/ 3 w 5"/>
                <a:gd name="T47" fmla="*/ 5 h 5"/>
                <a:gd name="T48" fmla="*/ 3 w 5"/>
                <a:gd name="T49" fmla="*/ 2 h 5"/>
                <a:gd name="T50" fmla="*/ 3 w 5"/>
                <a:gd name="T51" fmla="*/ 2 h 5"/>
                <a:gd name="T52" fmla="*/ 5 w 5"/>
                <a:gd name="T53" fmla="*/ 2 h 5"/>
                <a:gd name="T54" fmla="*/ 5 w 5"/>
                <a:gd name="T55" fmla="*/ 2 h 5"/>
                <a:gd name="T56" fmla="*/ 5 w 5"/>
                <a:gd name="T57" fmla="*/ 2 h 5"/>
                <a:gd name="T58" fmla="*/ 3 w 5"/>
                <a:gd name="T59" fmla="*/ 0 h 5"/>
                <a:gd name="T60" fmla="*/ 3 w 5"/>
                <a:gd name="T61" fmla="*/ 0 h 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"/>
                <a:gd name="T94" fmla="*/ 0 h 5"/>
                <a:gd name="T95" fmla="*/ 5 w 5"/>
                <a:gd name="T96" fmla="*/ 5 h 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5"/>
                  </a:lnTo>
                  <a:lnTo>
                    <a:pt x="5" y="5"/>
                  </a:lnTo>
                  <a:lnTo>
                    <a:pt x="3" y="5"/>
                  </a:lnTo>
                  <a:lnTo>
                    <a:pt x="3" y="2"/>
                  </a:lnTo>
                  <a:lnTo>
                    <a:pt x="5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95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78" name="Freeform 3136"/>
            <p:cNvSpPr>
              <a:spLocks noChangeArrowheads="1"/>
            </p:cNvSpPr>
            <p:nvPr/>
          </p:nvSpPr>
          <p:spPr bwMode="auto">
            <a:xfrm>
              <a:off x="468" y="1033"/>
              <a:ext cx="5" cy="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0 w 5"/>
                <a:gd name="T5" fmla="*/ 0 h 5"/>
                <a:gd name="T6" fmla="*/ 0 w 5"/>
                <a:gd name="T7" fmla="*/ 2 h 5"/>
                <a:gd name="T8" fmla="*/ 3 w 5"/>
                <a:gd name="T9" fmla="*/ 0 h 5"/>
                <a:gd name="T10" fmla="*/ 3 w 5"/>
                <a:gd name="T11" fmla="*/ 0 h 5"/>
                <a:gd name="T12" fmla="*/ 3 w 5"/>
                <a:gd name="T13" fmla="*/ 0 h 5"/>
                <a:gd name="T14" fmla="*/ 3 w 5"/>
                <a:gd name="T15" fmla="*/ 0 h 5"/>
                <a:gd name="T16" fmla="*/ 3 w 5"/>
                <a:gd name="T17" fmla="*/ 0 h 5"/>
                <a:gd name="T18" fmla="*/ 3 w 5"/>
                <a:gd name="T19" fmla="*/ 2 h 5"/>
                <a:gd name="T20" fmla="*/ 3 w 5"/>
                <a:gd name="T21" fmla="*/ 2 h 5"/>
                <a:gd name="T22" fmla="*/ 3 w 5"/>
                <a:gd name="T23" fmla="*/ 2 h 5"/>
                <a:gd name="T24" fmla="*/ 3 w 5"/>
                <a:gd name="T25" fmla="*/ 2 h 5"/>
                <a:gd name="T26" fmla="*/ 3 w 5"/>
                <a:gd name="T27" fmla="*/ 2 h 5"/>
                <a:gd name="T28" fmla="*/ 3 w 5"/>
                <a:gd name="T29" fmla="*/ 2 h 5"/>
                <a:gd name="T30" fmla="*/ 3 w 5"/>
                <a:gd name="T31" fmla="*/ 2 h 5"/>
                <a:gd name="T32" fmla="*/ 3 w 5"/>
                <a:gd name="T33" fmla="*/ 2 h 5"/>
                <a:gd name="T34" fmla="*/ 3 w 5"/>
                <a:gd name="T35" fmla="*/ 5 h 5"/>
                <a:gd name="T36" fmla="*/ 3 w 5"/>
                <a:gd name="T37" fmla="*/ 5 h 5"/>
                <a:gd name="T38" fmla="*/ 5 w 5"/>
                <a:gd name="T39" fmla="*/ 5 h 5"/>
                <a:gd name="T40" fmla="*/ 5 w 5"/>
                <a:gd name="T41" fmla="*/ 5 h 5"/>
                <a:gd name="T42" fmla="*/ 3 w 5"/>
                <a:gd name="T43" fmla="*/ 5 h 5"/>
                <a:gd name="T44" fmla="*/ 3 w 5"/>
                <a:gd name="T45" fmla="*/ 5 h 5"/>
                <a:gd name="T46" fmla="*/ 3 w 5"/>
                <a:gd name="T47" fmla="*/ 5 h 5"/>
                <a:gd name="T48" fmla="*/ 3 w 5"/>
                <a:gd name="T49" fmla="*/ 2 h 5"/>
                <a:gd name="T50" fmla="*/ 3 w 5"/>
                <a:gd name="T51" fmla="*/ 2 h 5"/>
                <a:gd name="T52" fmla="*/ 5 w 5"/>
                <a:gd name="T53" fmla="*/ 2 h 5"/>
                <a:gd name="T54" fmla="*/ 5 w 5"/>
                <a:gd name="T55" fmla="*/ 2 h 5"/>
                <a:gd name="T56" fmla="*/ 5 w 5"/>
                <a:gd name="T57" fmla="*/ 2 h 5"/>
                <a:gd name="T58" fmla="*/ 3 w 5"/>
                <a:gd name="T59" fmla="*/ 0 h 5"/>
                <a:gd name="T60" fmla="*/ 3 w 5"/>
                <a:gd name="T61" fmla="*/ 0 h 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"/>
                <a:gd name="T94" fmla="*/ 0 h 5"/>
                <a:gd name="T95" fmla="*/ 5 w 5"/>
                <a:gd name="T96" fmla="*/ 5 h 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5"/>
                  </a:lnTo>
                  <a:lnTo>
                    <a:pt x="5" y="5"/>
                  </a:lnTo>
                  <a:lnTo>
                    <a:pt x="3" y="5"/>
                  </a:lnTo>
                  <a:lnTo>
                    <a:pt x="3" y="2"/>
                  </a:lnTo>
                  <a:lnTo>
                    <a:pt x="5" y="2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79" name="Freeform 3137"/>
            <p:cNvSpPr>
              <a:spLocks noEditPoints="1" noChangeArrowheads="1"/>
            </p:cNvSpPr>
            <p:nvPr/>
          </p:nvSpPr>
          <p:spPr bwMode="auto">
            <a:xfrm>
              <a:off x="473" y="1031"/>
              <a:ext cx="5" cy="7"/>
            </a:xfrm>
            <a:custGeom>
              <a:avLst/>
              <a:gdLst>
                <a:gd name="T0" fmla="*/ 5 w 5"/>
                <a:gd name="T1" fmla="*/ 4 h 7"/>
                <a:gd name="T2" fmla="*/ 5 w 5"/>
                <a:gd name="T3" fmla="*/ 4 h 7"/>
                <a:gd name="T4" fmla="*/ 5 w 5"/>
                <a:gd name="T5" fmla="*/ 2 h 7"/>
                <a:gd name="T6" fmla="*/ 5 w 5"/>
                <a:gd name="T7" fmla="*/ 2 h 7"/>
                <a:gd name="T8" fmla="*/ 5 w 5"/>
                <a:gd name="T9" fmla="*/ 2 h 7"/>
                <a:gd name="T10" fmla="*/ 5 w 5"/>
                <a:gd name="T11" fmla="*/ 2 h 7"/>
                <a:gd name="T12" fmla="*/ 5 w 5"/>
                <a:gd name="T13" fmla="*/ 4 h 7"/>
                <a:gd name="T14" fmla="*/ 5 w 5"/>
                <a:gd name="T15" fmla="*/ 4 h 7"/>
                <a:gd name="T16" fmla="*/ 5 w 5"/>
                <a:gd name="T17" fmla="*/ 4 h 7"/>
                <a:gd name="T18" fmla="*/ 5 w 5"/>
                <a:gd name="T19" fmla="*/ 2 h 7"/>
                <a:gd name="T20" fmla="*/ 5 w 5"/>
                <a:gd name="T21" fmla="*/ 2 h 7"/>
                <a:gd name="T22" fmla="*/ 2 w 5"/>
                <a:gd name="T23" fmla="*/ 2 h 7"/>
                <a:gd name="T24" fmla="*/ 5 w 5"/>
                <a:gd name="T25" fmla="*/ 4 h 7"/>
                <a:gd name="T26" fmla="*/ 5 w 5"/>
                <a:gd name="T27" fmla="*/ 4 h 7"/>
                <a:gd name="T28" fmla="*/ 5 w 5"/>
                <a:gd name="T29" fmla="*/ 4 h 7"/>
                <a:gd name="T30" fmla="*/ 5 w 5"/>
                <a:gd name="T31" fmla="*/ 4 h 7"/>
                <a:gd name="T32" fmla="*/ 5 w 5"/>
                <a:gd name="T33" fmla="*/ 2 h 7"/>
                <a:gd name="T34" fmla="*/ 5 w 5"/>
                <a:gd name="T35" fmla="*/ 2 h 7"/>
                <a:gd name="T36" fmla="*/ 0 w 5"/>
                <a:gd name="T37" fmla="*/ 2 h 7"/>
                <a:gd name="T38" fmla="*/ 0 w 5"/>
                <a:gd name="T39" fmla="*/ 2 h 7"/>
                <a:gd name="T40" fmla="*/ 0 w 5"/>
                <a:gd name="T41" fmla="*/ 2 h 7"/>
                <a:gd name="T42" fmla="*/ 0 w 5"/>
                <a:gd name="T43" fmla="*/ 0 h 7"/>
                <a:gd name="T44" fmla="*/ 0 w 5"/>
                <a:gd name="T45" fmla="*/ 0 h 7"/>
                <a:gd name="T46" fmla="*/ 0 w 5"/>
                <a:gd name="T47" fmla="*/ 0 h 7"/>
                <a:gd name="T48" fmla="*/ 2 w 5"/>
                <a:gd name="T49" fmla="*/ 2 h 7"/>
                <a:gd name="T50" fmla="*/ 0 w 5"/>
                <a:gd name="T51" fmla="*/ 2 h 7"/>
                <a:gd name="T52" fmla="*/ 0 w 5"/>
                <a:gd name="T53" fmla="*/ 2 h 7"/>
                <a:gd name="T54" fmla="*/ 0 w 5"/>
                <a:gd name="T55" fmla="*/ 0 h 7"/>
                <a:gd name="T56" fmla="*/ 0 w 5"/>
                <a:gd name="T57" fmla="*/ 0 h 7"/>
                <a:gd name="T58" fmla="*/ 0 w 5"/>
                <a:gd name="T59" fmla="*/ 2 h 7"/>
                <a:gd name="T60" fmla="*/ 0 w 5"/>
                <a:gd name="T61" fmla="*/ 2 h 7"/>
                <a:gd name="T62" fmla="*/ 0 w 5"/>
                <a:gd name="T63" fmla="*/ 4 h 7"/>
                <a:gd name="T64" fmla="*/ 2 w 5"/>
                <a:gd name="T65" fmla="*/ 4 h 7"/>
                <a:gd name="T66" fmla="*/ 2 w 5"/>
                <a:gd name="T67" fmla="*/ 2 h 7"/>
                <a:gd name="T68" fmla="*/ 2 w 5"/>
                <a:gd name="T69" fmla="*/ 0 h 7"/>
                <a:gd name="T70" fmla="*/ 0 w 5"/>
                <a:gd name="T71" fmla="*/ 0 h 7"/>
                <a:gd name="T72" fmla="*/ 2 w 5"/>
                <a:gd name="T73" fmla="*/ 0 h 7"/>
                <a:gd name="T74" fmla="*/ 2 w 5"/>
                <a:gd name="T75" fmla="*/ 0 h 7"/>
                <a:gd name="T76" fmla="*/ 2 w 5"/>
                <a:gd name="T77" fmla="*/ 7 h 7"/>
                <a:gd name="T78" fmla="*/ 2 w 5"/>
                <a:gd name="T79" fmla="*/ 7 h 7"/>
                <a:gd name="T80" fmla="*/ 2 w 5"/>
                <a:gd name="T81" fmla="*/ 0 h 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"/>
                <a:gd name="T124" fmla="*/ 0 h 7"/>
                <a:gd name="T125" fmla="*/ 5 w 5"/>
                <a:gd name="T126" fmla="*/ 7 h 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" h="7">
                  <a:moveTo>
                    <a:pt x="5" y="4"/>
                  </a:moveTo>
                  <a:lnTo>
                    <a:pt x="5" y="4"/>
                  </a:lnTo>
                  <a:lnTo>
                    <a:pt x="5" y="2"/>
                  </a:lnTo>
                  <a:lnTo>
                    <a:pt x="5" y="4"/>
                  </a:lnTo>
                  <a:close/>
                  <a:moveTo>
                    <a:pt x="5" y="2"/>
                  </a:moveTo>
                  <a:lnTo>
                    <a:pt x="5" y="2"/>
                  </a:lnTo>
                  <a:lnTo>
                    <a:pt x="2" y="2"/>
                  </a:lnTo>
                  <a:lnTo>
                    <a:pt x="5" y="4"/>
                  </a:lnTo>
                  <a:lnTo>
                    <a:pt x="5" y="2"/>
                  </a:lnTo>
                  <a:close/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0" y="2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95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80" name="Freeform 3138"/>
            <p:cNvSpPr>
              <a:spLocks noEditPoints="1" noChangeArrowheads="1"/>
            </p:cNvSpPr>
            <p:nvPr/>
          </p:nvSpPr>
          <p:spPr bwMode="auto">
            <a:xfrm>
              <a:off x="473" y="1031"/>
              <a:ext cx="5" cy="7"/>
            </a:xfrm>
            <a:custGeom>
              <a:avLst/>
              <a:gdLst>
                <a:gd name="T0" fmla="*/ 5 w 5"/>
                <a:gd name="T1" fmla="*/ 4 h 7"/>
                <a:gd name="T2" fmla="*/ 5 w 5"/>
                <a:gd name="T3" fmla="*/ 4 h 7"/>
                <a:gd name="T4" fmla="*/ 5 w 5"/>
                <a:gd name="T5" fmla="*/ 2 h 7"/>
                <a:gd name="T6" fmla="*/ 5 w 5"/>
                <a:gd name="T7" fmla="*/ 2 h 7"/>
                <a:gd name="T8" fmla="*/ 5 w 5"/>
                <a:gd name="T9" fmla="*/ 2 h 7"/>
                <a:gd name="T10" fmla="*/ 5 w 5"/>
                <a:gd name="T11" fmla="*/ 2 h 7"/>
                <a:gd name="T12" fmla="*/ 5 w 5"/>
                <a:gd name="T13" fmla="*/ 4 h 7"/>
                <a:gd name="T14" fmla="*/ 5 w 5"/>
                <a:gd name="T15" fmla="*/ 4 h 7"/>
                <a:gd name="T16" fmla="*/ 5 w 5"/>
                <a:gd name="T17" fmla="*/ 4 h 7"/>
                <a:gd name="T18" fmla="*/ 5 w 5"/>
                <a:gd name="T19" fmla="*/ 2 h 7"/>
                <a:gd name="T20" fmla="*/ 5 w 5"/>
                <a:gd name="T21" fmla="*/ 2 h 7"/>
                <a:gd name="T22" fmla="*/ 2 w 5"/>
                <a:gd name="T23" fmla="*/ 2 h 7"/>
                <a:gd name="T24" fmla="*/ 5 w 5"/>
                <a:gd name="T25" fmla="*/ 4 h 7"/>
                <a:gd name="T26" fmla="*/ 5 w 5"/>
                <a:gd name="T27" fmla="*/ 4 h 7"/>
                <a:gd name="T28" fmla="*/ 5 w 5"/>
                <a:gd name="T29" fmla="*/ 4 h 7"/>
                <a:gd name="T30" fmla="*/ 5 w 5"/>
                <a:gd name="T31" fmla="*/ 4 h 7"/>
                <a:gd name="T32" fmla="*/ 5 w 5"/>
                <a:gd name="T33" fmla="*/ 2 h 7"/>
                <a:gd name="T34" fmla="*/ 5 w 5"/>
                <a:gd name="T35" fmla="*/ 2 h 7"/>
                <a:gd name="T36" fmla="*/ 0 w 5"/>
                <a:gd name="T37" fmla="*/ 2 h 7"/>
                <a:gd name="T38" fmla="*/ 0 w 5"/>
                <a:gd name="T39" fmla="*/ 2 h 7"/>
                <a:gd name="T40" fmla="*/ 0 w 5"/>
                <a:gd name="T41" fmla="*/ 2 h 7"/>
                <a:gd name="T42" fmla="*/ 0 w 5"/>
                <a:gd name="T43" fmla="*/ 0 h 7"/>
                <a:gd name="T44" fmla="*/ 0 w 5"/>
                <a:gd name="T45" fmla="*/ 0 h 7"/>
                <a:gd name="T46" fmla="*/ 0 w 5"/>
                <a:gd name="T47" fmla="*/ 0 h 7"/>
                <a:gd name="T48" fmla="*/ 2 w 5"/>
                <a:gd name="T49" fmla="*/ 2 h 7"/>
                <a:gd name="T50" fmla="*/ 0 w 5"/>
                <a:gd name="T51" fmla="*/ 2 h 7"/>
                <a:gd name="T52" fmla="*/ 0 w 5"/>
                <a:gd name="T53" fmla="*/ 2 h 7"/>
                <a:gd name="T54" fmla="*/ 0 w 5"/>
                <a:gd name="T55" fmla="*/ 0 h 7"/>
                <a:gd name="T56" fmla="*/ 0 w 5"/>
                <a:gd name="T57" fmla="*/ 0 h 7"/>
                <a:gd name="T58" fmla="*/ 0 w 5"/>
                <a:gd name="T59" fmla="*/ 2 h 7"/>
                <a:gd name="T60" fmla="*/ 0 w 5"/>
                <a:gd name="T61" fmla="*/ 2 h 7"/>
                <a:gd name="T62" fmla="*/ 0 w 5"/>
                <a:gd name="T63" fmla="*/ 4 h 7"/>
                <a:gd name="T64" fmla="*/ 2 w 5"/>
                <a:gd name="T65" fmla="*/ 4 h 7"/>
                <a:gd name="T66" fmla="*/ 2 w 5"/>
                <a:gd name="T67" fmla="*/ 2 h 7"/>
                <a:gd name="T68" fmla="*/ 2 w 5"/>
                <a:gd name="T69" fmla="*/ 0 h 7"/>
                <a:gd name="T70" fmla="*/ 0 w 5"/>
                <a:gd name="T71" fmla="*/ 0 h 7"/>
                <a:gd name="T72" fmla="*/ 2 w 5"/>
                <a:gd name="T73" fmla="*/ 0 h 7"/>
                <a:gd name="T74" fmla="*/ 2 w 5"/>
                <a:gd name="T75" fmla="*/ 0 h 7"/>
                <a:gd name="T76" fmla="*/ 2 w 5"/>
                <a:gd name="T77" fmla="*/ 7 h 7"/>
                <a:gd name="T78" fmla="*/ 2 w 5"/>
                <a:gd name="T79" fmla="*/ 7 h 7"/>
                <a:gd name="T80" fmla="*/ 2 w 5"/>
                <a:gd name="T81" fmla="*/ 0 h 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"/>
                <a:gd name="T124" fmla="*/ 0 h 7"/>
                <a:gd name="T125" fmla="*/ 5 w 5"/>
                <a:gd name="T126" fmla="*/ 7 h 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" h="7">
                  <a:moveTo>
                    <a:pt x="5" y="4"/>
                  </a:moveTo>
                  <a:lnTo>
                    <a:pt x="5" y="4"/>
                  </a:lnTo>
                  <a:lnTo>
                    <a:pt x="5" y="2"/>
                  </a:lnTo>
                  <a:lnTo>
                    <a:pt x="5" y="4"/>
                  </a:lnTo>
                  <a:moveTo>
                    <a:pt x="5" y="2"/>
                  </a:moveTo>
                  <a:lnTo>
                    <a:pt x="5" y="2"/>
                  </a:lnTo>
                  <a:lnTo>
                    <a:pt x="2" y="2"/>
                  </a:lnTo>
                  <a:lnTo>
                    <a:pt x="5" y="4"/>
                  </a:lnTo>
                  <a:lnTo>
                    <a:pt x="5" y="2"/>
                  </a:lnTo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0" y="2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moveTo>
                    <a:pt x="2" y="0"/>
                  </a:moveTo>
                  <a:lnTo>
                    <a:pt x="2" y="0"/>
                  </a:lnTo>
                  <a:lnTo>
                    <a:pt x="2" y="7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81" name="Freeform 3139"/>
            <p:cNvSpPr>
              <a:spLocks noEditPoints="1" noChangeArrowheads="1"/>
            </p:cNvSpPr>
            <p:nvPr/>
          </p:nvSpPr>
          <p:spPr bwMode="auto">
            <a:xfrm>
              <a:off x="489" y="1045"/>
              <a:ext cx="3" cy="7"/>
            </a:xfrm>
            <a:custGeom>
              <a:avLst/>
              <a:gdLst>
                <a:gd name="T0" fmla="*/ 0 w 3"/>
                <a:gd name="T1" fmla="*/ 5 h 7"/>
                <a:gd name="T2" fmla="*/ 0 w 3"/>
                <a:gd name="T3" fmla="*/ 2 h 7"/>
                <a:gd name="T4" fmla="*/ 0 w 3"/>
                <a:gd name="T5" fmla="*/ 2 h 7"/>
                <a:gd name="T6" fmla="*/ 0 w 3"/>
                <a:gd name="T7" fmla="*/ 5 h 7"/>
                <a:gd name="T8" fmla="*/ 0 w 3"/>
                <a:gd name="T9" fmla="*/ 5 h 7"/>
                <a:gd name="T10" fmla="*/ 0 w 3"/>
                <a:gd name="T11" fmla="*/ 0 h 7"/>
                <a:gd name="T12" fmla="*/ 0 w 3"/>
                <a:gd name="T13" fmla="*/ 2 h 7"/>
                <a:gd name="T14" fmla="*/ 0 w 3"/>
                <a:gd name="T15" fmla="*/ 7 h 7"/>
                <a:gd name="T16" fmla="*/ 0 w 3"/>
                <a:gd name="T17" fmla="*/ 7 h 7"/>
                <a:gd name="T18" fmla="*/ 0 w 3"/>
                <a:gd name="T19" fmla="*/ 7 h 7"/>
                <a:gd name="T20" fmla="*/ 3 w 3"/>
                <a:gd name="T21" fmla="*/ 7 h 7"/>
                <a:gd name="T22" fmla="*/ 3 w 3"/>
                <a:gd name="T23" fmla="*/ 7 h 7"/>
                <a:gd name="T24" fmla="*/ 3 w 3"/>
                <a:gd name="T25" fmla="*/ 5 h 7"/>
                <a:gd name="T26" fmla="*/ 3 w 3"/>
                <a:gd name="T27" fmla="*/ 5 h 7"/>
                <a:gd name="T28" fmla="*/ 3 w 3"/>
                <a:gd name="T29" fmla="*/ 5 h 7"/>
                <a:gd name="T30" fmla="*/ 3 w 3"/>
                <a:gd name="T31" fmla="*/ 5 h 7"/>
                <a:gd name="T32" fmla="*/ 0 w 3"/>
                <a:gd name="T33" fmla="*/ 0 h 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"/>
                <a:gd name="T52" fmla="*/ 0 h 7"/>
                <a:gd name="T53" fmla="*/ 3 w 3"/>
                <a:gd name="T54" fmla="*/ 7 h 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" h="7">
                  <a:moveTo>
                    <a:pt x="0" y="5"/>
                  </a:moveTo>
                  <a:lnTo>
                    <a:pt x="0" y="2"/>
                  </a:lnTo>
                  <a:lnTo>
                    <a:pt x="0" y="5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7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82" name="Freeform 3140"/>
            <p:cNvSpPr>
              <a:spLocks noEditPoints="1" noChangeArrowheads="1"/>
            </p:cNvSpPr>
            <p:nvPr/>
          </p:nvSpPr>
          <p:spPr bwMode="auto">
            <a:xfrm>
              <a:off x="489" y="1045"/>
              <a:ext cx="3" cy="7"/>
            </a:xfrm>
            <a:custGeom>
              <a:avLst/>
              <a:gdLst>
                <a:gd name="T0" fmla="*/ 0 w 3"/>
                <a:gd name="T1" fmla="*/ 5 h 7"/>
                <a:gd name="T2" fmla="*/ 0 w 3"/>
                <a:gd name="T3" fmla="*/ 2 h 7"/>
                <a:gd name="T4" fmla="*/ 0 w 3"/>
                <a:gd name="T5" fmla="*/ 2 h 7"/>
                <a:gd name="T6" fmla="*/ 0 w 3"/>
                <a:gd name="T7" fmla="*/ 5 h 7"/>
                <a:gd name="T8" fmla="*/ 0 w 3"/>
                <a:gd name="T9" fmla="*/ 5 h 7"/>
                <a:gd name="T10" fmla="*/ 0 w 3"/>
                <a:gd name="T11" fmla="*/ 0 h 7"/>
                <a:gd name="T12" fmla="*/ 0 w 3"/>
                <a:gd name="T13" fmla="*/ 2 h 7"/>
                <a:gd name="T14" fmla="*/ 0 w 3"/>
                <a:gd name="T15" fmla="*/ 7 h 7"/>
                <a:gd name="T16" fmla="*/ 0 w 3"/>
                <a:gd name="T17" fmla="*/ 7 h 7"/>
                <a:gd name="T18" fmla="*/ 0 w 3"/>
                <a:gd name="T19" fmla="*/ 7 h 7"/>
                <a:gd name="T20" fmla="*/ 3 w 3"/>
                <a:gd name="T21" fmla="*/ 7 h 7"/>
                <a:gd name="T22" fmla="*/ 3 w 3"/>
                <a:gd name="T23" fmla="*/ 7 h 7"/>
                <a:gd name="T24" fmla="*/ 3 w 3"/>
                <a:gd name="T25" fmla="*/ 5 h 7"/>
                <a:gd name="T26" fmla="*/ 3 w 3"/>
                <a:gd name="T27" fmla="*/ 5 h 7"/>
                <a:gd name="T28" fmla="*/ 3 w 3"/>
                <a:gd name="T29" fmla="*/ 5 h 7"/>
                <a:gd name="T30" fmla="*/ 3 w 3"/>
                <a:gd name="T31" fmla="*/ 5 h 7"/>
                <a:gd name="T32" fmla="*/ 0 w 3"/>
                <a:gd name="T33" fmla="*/ 0 h 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"/>
                <a:gd name="T52" fmla="*/ 0 h 7"/>
                <a:gd name="T53" fmla="*/ 3 w 3"/>
                <a:gd name="T54" fmla="*/ 7 h 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" h="7">
                  <a:moveTo>
                    <a:pt x="0" y="5"/>
                  </a:moveTo>
                  <a:lnTo>
                    <a:pt x="0" y="2"/>
                  </a:lnTo>
                  <a:lnTo>
                    <a:pt x="0" y="5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83" name="Freeform 3141"/>
            <p:cNvSpPr>
              <a:spLocks noChangeArrowheads="1"/>
            </p:cNvSpPr>
            <p:nvPr/>
          </p:nvSpPr>
          <p:spPr bwMode="auto">
            <a:xfrm>
              <a:off x="492" y="1045"/>
              <a:ext cx="2" cy="7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0 h 7"/>
                <a:gd name="T4" fmla="*/ 0 w 2"/>
                <a:gd name="T5" fmla="*/ 5 h 7"/>
                <a:gd name="T6" fmla="*/ 2 w 2"/>
                <a:gd name="T7" fmla="*/ 2 h 7"/>
                <a:gd name="T8" fmla="*/ 2 w 2"/>
                <a:gd name="T9" fmla="*/ 5 h 7"/>
                <a:gd name="T10" fmla="*/ 2 w 2"/>
                <a:gd name="T11" fmla="*/ 5 h 7"/>
                <a:gd name="T12" fmla="*/ 2 w 2"/>
                <a:gd name="T13" fmla="*/ 5 h 7"/>
                <a:gd name="T14" fmla="*/ 2 w 2"/>
                <a:gd name="T15" fmla="*/ 5 h 7"/>
                <a:gd name="T16" fmla="*/ 2 w 2"/>
                <a:gd name="T17" fmla="*/ 5 h 7"/>
                <a:gd name="T18" fmla="*/ 2 w 2"/>
                <a:gd name="T19" fmla="*/ 5 h 7"/>
                <a:gd name="T20" fmla="*/ 0 w 2"/>
                <a:gd name="T21" fmla="*/ 5 h 7"/>
                <a:gd name="T22" fmla="*/ 0 w 2"/>
                <a:gd name="T23" fmla="*/ 5 h 7"/>
                <a:gd name="T24" fmla="*/ 2 w 2"/>
                <a:gd name="T25" fmla="*/ 7 h 7"/>
                <a:gd name="T26" fmla="*/ 2 w 2"/>
                <a:gd name="T27" fmla="*/ 7 h 7"/>
                <a:gd name="T28" fmla="*/ 2 w 2"/>
                <a:gd name="T29" fmla="*/ 5 h 7"/>
                <a:gd name="T30" fmla="*/ 2 w 2"/>
                <a:gd name="T31" fmla="*/ 2 h 7"/>
                <a:gd name="T32" fmla="*/ 2 w 2"/>
                <a:gd name="T33" fmla="*/ 2 h 7"/>
                <a:gd name="T34" fmla="*/ 0 w 2"/>
                <a:gd name="T35" fmla="*/ 2 h 7"/>
                <a:gd name="T36" fmla="*/ 0 w 2"/>
                <a:gd name="T37" fmla="*/ 0 h 7"/>
                <a:gd name="T38" fmla="*/ 2 w 2"/>
                <a:gd name="T39" fmla="*/ 0 h 7"/>
                <a:gd name="T40" fmla="*/ 2 w 2"/>
                <a:gd name="T41" fmla="*/ 0 h 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"/>
                <a:gd name="T64" fmla="*/ 0 h 7"/>
                <a:gd name="T65" fmla="*/ 2 w 2"/>
                <a:gd name="T66" fmla="*/ 7 h 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" h="7">
                  <a:moveTo>
                    <a:pt x="2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2" y="2"/>
                  </a:lnTo>
                  <a:lnTo>
                    <a:pt x="2" y="5"/>
                  </a:lnTo>
                  <a:lnTo>
                    <a:pt x="0" y="5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37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84" name="Freeform 3142"/>
            <p:cNvSpPr>
              <a:spLocks noChangeArrowheads="1"/>
            </p:cNvSpPr>
            <p:nvPr/>
          </p:nvSpPr>
          <p:spPr bwMode="auto">
            <a:xfrm>
              <a:off x="492" y="1045"/>
              <a:ext cx="2" cy="7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0 h 7"/>
                <a:gd name="T4" fmla="*/ 0 w 2"/>
                <a:gd name="T5" fmla="*/ 5 h 7"/>
                <a:gd name="T6" fmla="*/ 2 w 2"/>
                <a:gd name="T7" fmla="*/ 2 h 7"/>
                <a:gd name="T8" fmla="*/ 2 w 2"/>
                <a:gd name="T9" fmla="*/ 5 h 7"/>
                <a:gd name="T10" fmla="*/ 2 w 2"/>
                <a:gd name="T11" fmla="*/ 5 h 7"/>
                <a:gd name="T12" fmla="*/ 2 w 2"/>
                <a:gd name="T13" fmla="*/ 5 h 7"/>
                <a:gd name="T14" fmla="*/ 2 w 2"/>
                <a:gd name="T15" fmla="*/ 5 h 7"/>
                <a:gd name="T16" fmla="*/ 2 w 2"/>
                <a:gd name="T17" fmla="*/ 5 h 7"/>
                <a:gd name="T18" fmla="*/ 2 w 2"/>
                <a:gd name="T19" fmla="*/ 5 h 7"/>
                <a:gd name="T20" fmla="*/ 0 w 2"/>
                <a:gd name="T21" fmla="*/ 5 h 7"/>
                <a:gd name="T22" fmla="*/ 0 w 2"/>
                <a:gd name="T23" fmla="*/ 5 h 7"/>
                <a:gd name="T24" fmla="*/ 2 w 2"/>
                <a:gd name="T25" fmla="*/ 7 h 7"/>
                <a:gd name="T26" fmla="*/ 2 w 2"/>
                <a:gd name="T27" fmla="*/ 7 h 7"/>
                <a:gd name="T28" fmla="*/ 2 w 2"/>
                <a:gd name="T29" fmla="*/ 5 h 7"/>
                <a:gd name="T30" fmla="*/ 2 w 2"/>
                <a:gd name="T31" fmla="*/ 2 h 7"/>
                <a:gd name="T32" fmla="*/ 2 w 2"/>
                <a:gd name="T33" fmla="*/ 2 h 7"/>
                <a:gd name="T34" fmla="*/ 0 w 2"/>
                <a:gd name="T35" fmla="*/ 2 h 7"/>
                <a:gd name="T36" fmla="*/ 0 w 2"/>
                <a:gd name="T37" fmla="*/ 0 h 7"/>
                <a:gd name="T38" fmla="*/ 2 w 2"/>
                <a:gd name="T39" fmla="*/ 0 h 7"/>
                <a:gd name="T40" fmla="*/ 2 w 2"/>
                <a:gd name="T41" fmla="*/ 0 h 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"/>
                <a:gd name="T64" fmla="*/ 0 h 7"/>
                <a:gd name="T65" fmla="*/ 2 w 2"/>
                <a:gd name="T66" fmla="*/ 7 h 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" h="7">
                  <a:moveTo>
                    <a:pt x="2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2" y="2"/>
                  </a:lnTo>
                  <a:lnTo>
                    <a:pt x="2" y="5"/>
                  </a:lnTo>
                  <a:lnTo>
                    <a:pt x="0" y="5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85" name="Freeform 3143"/>
            <p:cNvSpPr>
              <a:spLocks noEditPoints="1" noChangeArrowheads="1"/>
            </p:cNvSpPr>
            <p:nvPr/>
          </p:nvSpPr>
          <p:spPr bwMode="auto">
            <a:xfrm>
              <a:off x="494" y="1042"/>
              <a:ext cx="7" cy="8"/>
            </a:xfrm>
            <a:custGeom>
              <a:avLst/>
              <a:gdLst>
                <a:gd name="T0" fmla="*/ 7 w 7"/>
                <a:gd name="T1" fmla="*/ 8 h 8"/>
                <a:gd name="T2" fmla="*/ 5 w 7"/>
                <a:gd name="T3" fmla="*/ 8 h 8"/>
                <a:gd name="T4" fmla="*/ 5 w 7"/>
                <a:gd name="T5" fmla="*/ 5 h 8"/>
                <a:gd name="T6" fmla="*/ 5 w 7"/>
                <a:gd name="T7" fmla="*/ 5 h 8"/>
                <a:gd name="T8" fmla="*/ 5 w 7"/>
                <a:gd name="T9" fmla="*/ 5 h 8"/>
                <a:gd name="T10" fmla="*/ 5 w 7"/>
                <a:gd name="T11" fmla="*/ 5 h 8"/>
                <a:gd name="T12" fmla="*/ 7 w 7"/>
                <a:gd name="T13" fmla="*/ 8 h 8"/>
                <a:gd name="T14" fmla="*/ 7 w 7"/>
                <a:gd name="T15" fmla="*/ 8 h 8"/>
                <a:gd name="T16" fmla="*/ 7 w 7"/>
                <a:gd name="T17" fmla="*/ 8 h 8"/>
                <a:gd name="T18" fmla="*/ 5 w 7"/>
                <a:gd name="T19" fmla="*/ 3 h 8"/>
                <a:gd name="T20" fmla="*/ 5 w 7"/>
                <a:gd name="T21" fmla="*/ 5 h 8"/>
                <a:gd name="T22" fmla="*/ 5 w 7"/>
                <a:gd name="T23" fmla="*/ 5 h 8"/>
                <a:gd name="T24" fmla="*/ 5 w 7"/>
                <a:gd name="T25" fmla="*/ 8 h 8"/>
                <a:gd name="T26" fmla="*/ 7 w 7"/>
                <a:gd name="T27" fmla="*/ 8 h 8"/>
                <a:gd name="T28" fmla="*/ 7 w 7"/>
                <a:gd name="T29" fmla="*/ 8 h 8"/>
                <a:gd name="T30" fmla="*/ 7 w 7"/>
                <a:gd name="T31" fmla="*/ 8 h 8"/>
                <a:gd name="T32" fmla="*/ 7 w 7"/>
                <a:gd name="T33" fmla="*/ 5 h 8"/>
                <a:gd name="T34" fmla="*/ 5 w 7"/>
                <a:gd name="T35" fmla="*/ 3 h 8"/>
                <a:gd name="T36" fmla="*/ 3 w 7"/>
                <a:gd name="T37" fmla="*/ 5 h 8"/>
                <a:gd name="T38" fmla="*/ 3 w 7"/>
                <a:gd name="T39" fmla="*/ 5 h 8"/>
                <a:gd name="T40" fmla="*/ 3 w 7"/>
                <a:gd name="T41" fmla="*/ 3 h 8"/>
                <a:gd name="T42" fmla="*/ 3 w 7"/>
                <a:gd name="T43" fmla="*/ 3 h 8"/>
                <a:gd name="T44" fmla="*/ 3 w 7"/>
                <a:gd name="T45" fmla="*/ 3 h 8"/>
                <a:gd name="T46" fmla="*/ 3 w 7"/>
                <a:gd name="T47" fmla="*/ 3 h 8"/>
                <a:gd name="T48" fmla="*/ 3 w 7"/>
                <a:gd name="T49" fmla="*/ 5 h 8"/>
                <a:gd name="T50" fmla="*/ 3 w 7"/>
                <a:gd name="T51" fmla="*/ 5 h 8"/>
                <a:gd name="T52" fmla="*/ 3 w 7"/>
                <a:gd name="T53" fmla="*/ 5 h 8"/>
                <a:gd name="T54" fmla="*/ 3 w 7"/>
                <a:gd name="T55" fmla="*/ 3 h 8"/>
                <a:gd name="T56" fmla="*/ 0 w 7"/>
                <a:gd name="T57" fmla="*/ 3 h 8"/>
                <a:gd name="T58" fmla="*/ 0 w 7"/>
                <a:gd name="T59" fmla="*/ 3 h 8"/>
                <a:gd name="T60" fmla="*/ 3 w 7"/>
                <a:gd name="T61" fmla="*/ 5 h 8"/>
                <a:gd name="T62" fmla="*/ 3 w 7"/>
                <a:gd name="T63" fmla="*/ 5 h 8"/>
                <a:gd name="T64" fmla="*/ 3 w 7"/>
                <a:gd name="T65" fmla="*/ 5 h 8"/>
                <a:gd name="T66" fmla="*/ 3 w 7"/>
                <a:gd name="T67" fmla="*/ 5 h 8"/>
                <a:gd name="T68" fmla="*/ 3 w 7"/>
                <a:gd name="T69" fmla="*/ 3 h 8"/>
                <a:gd name="T70" fmla="*/ 3 w 7"/>
                <a:gd name="T71" fmla="*/ 3 h 8"/>
                <a:gd name="T72" fmla="*/ 5 w 7"/>
                <a:gd name="T73" fmla="*/ 0 h 8"/>
                <a:gd name="T74" fmla="*/ 3 w 7"/>
                <a:gd name="T75" fmla="*/ 0 h 8"/>
                <a:gd name="T76" fmla="*/ 3 w 7"/>
                <a:gd name="T77" fmla="*/ 8 h 8"/>
                <a:gd name="T78" fmla="*/ 5 w 7"/>
                <a:gd name="T79" fmla="*/ 8 h 8"/>
                <a:gd name="T80" fmla="*/ 5 w 7"/>
                <a:gd name="T81" fmla="*/ 0 h 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"/>
                <a:gd name="T124" fmla="*/ 0 h 8"/>
                <a:gd name="T125" fmla="*/ 7 w 7"/>
                <a:gd name="T126" fmla="*/ 8 h 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" h="8">
                  <a:moveTo>
                    <a:pt x="7" y="8"/>
                  </a:moveTo>
                  <a:lnTo>
                    <a:pt x="5" y="8"/>
                  </a:lnTo>
                  <a:lnTo>
                    <a:pt x="5" y="5"/>
                  </a:lnTo>
                  <a:lnTo>
                    <a:pt x="7" y="8"/>
                  </a:lnTo>
                  <a:close/>
                  <a:moveTo>
                    <a:pt x="5" y="3"/>
                  </a:moveTo>
                  <a:lnTo>
                    <a:pt x="5" y="5"/>
                  </a:lnTo>
                  <a:lnTo>
                    <a:pt x="5" y="8"/>
                  </a:lnTo>
                  <a:lnTo>
                    <a:pt x="7" y="8"/>
                  </a:lnTo>
                  <a:lnTo>
                    <a:pt x="7" y="5"/>
                  </a:lnTo>
                  <a:lnTo>
                    <a:pt x="5" y="3"/>
                  </a:lnTo>
                  <a:close/>
                  <a:moveTo>
                    <a:pt x="3" y="5"/>
                  </a:moveTo>
                  <a:lnTo>
                    <a:pt x="3" y="5"/>
                  </a:lnTo>
                  <a:lnTo>
                    <a:pt x="3" y="3"/>
                  </a:lnTo>
                  <a:lnTo>
                    <a:pt x="3" y="5"/>
                  </a:lnTo>
                  <a:close/>
                  <a:moveTo>
                    <a:pt x="3" y="3"/>
                  </a:moveTo>
                  <a:lnTo>
                    <a:pt x="0" y="3"/>
                  </a:lnTo>
                  <a:lnTo>
                    <a:pt x="3" y="5"/>
                  </a:lnTo>
                  <a:lnTo>
                    <a:pt x="3" y="3"/>
                  </a:lnTo>
                  <a:close/>
                  <a:moveTo>
                    <a:pt x="5" y="0"/>
                  </a:moveTo>
                  <a:lnTo>
                    <a:pt x="3" y="0"/>
                  </a:lnTo>
                  <a:lnTo>
                    <a:pt x="3" y="8"/>
                  </a:lnTo>
                  <a:lnTo>
                    <a:pt x="5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37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86" name="Freeform 3144"/>
            <p:cNvSpPr>
              <a:spLocks noEditPoints="1" noChangeArrowheads="1"/>
            </p:cNvSpPr>
            <p:nvPr/>
          </p:nvSpPr>
          <p:spPr bwMode="auto">
            <a:xfrm>
              <a:off x="494" y="1042"/>
              <a:ext cx="7" cy="8"/>
            </a:xfrm>
            <a:custGeom>
              <a:avLst/>
              <a:gdLst>
                <a:gd name="T0" fmla="*/ 7 w 7"/>
                <a:gd name="T1" fmla="*/ 8 h 8"/>
                <a:gd name="T2" fmla="*/ 5 w 7"/>
                <a:gd name="T3" fmla="*/ 8 h 8"/>
                <a:gd name="T4" fmla="*/ 5 w 7"/>
                <a:gd name="T5" fmla="*/ 5 h 8"/>
                <a:gd name="T6" fmla="*/ 5 w 7"/>
                <a:gd name="T7" fmla="*/ 5 h 8"/>
                <a:gd name="T8" fmla="*/ 5 w 7"/>
                <a:gd name="T9" fmla="*/ 5 h 8"/>
                <a:gd name="T10" fmla="*/ 5 w 7"/>
                <a:gd name="T11" fmla="*/ 5 h 8"/>
                <a:gd name="T12" fmla="*/ 7 w 7"/>
                <a:gd name="T13" fmla="*/ 8 h 8"/>
                <a:gd name="T14" fmla="*/ 7 w 7"/>
                <a:gd name="T15" fmla="*/ 8 h 8"/>
                <a:gd name="T16" fmla="*/ 7 w 7"/>
                <a:gd name="T17" fmla="*/ 8 h 8"/>
                <a:gd name="T18" fmla="*/ 5 w 7"/>
                <a:gd name="T19" fmla="*/ 3 h 8"/>
                <a:gd name="T20" fmla="*/ 5 w 7"/>
                <a:gd name="T21" fmla="*/ 5 h 8"/>
                <a:gd name="T22" fmla="*/ 5 w 7"/>
                <a:gd name="T23" fmla="*/ 5 h 8"/>
                <a:gd name="T24" fmla="*/ 5 w 7"/>
                <a:gd name="T25" fmla="*/ 8 h 8"/>
                <a:gd name="T26" fmla="*/ 7 w 7"/>
                <a:gd name="T27" fmla="*/ 8 h 8"/>
                <a:gd name="T28" fmla="*/ 7 w 7"/>
                <a:gd name="T29" fmla="*/ 8 h 8"/>
                <a:gd name="T30" fmla="*/ 7 w 7"/>
                <a:gd name="T31" fmla="*/ 8 h 8"/>
                <a:gd name="T32" fmla="*/ 7 w 7"/>
                <a:gd name="T33" fmla="*/ 5 h 8"/>
                <a:gd name="T34" fmla="*/ 5 w 7"/>
                <a:gd name="T35" fmla="*/ 3 h 8"/>
                <a:gd name="T36" fmla="*/ 3 w 7"/>
                <a:gd name="T37" fmla="*/ 5 h 8"/>
                <a:gd name="T38" fmla="*/ 3 w 7"/>
                <a:gd name="T39" fmla="*/ 5 h 8"/>
                <a:gd name="T40" fmla="*/ 3 w 7"/>
                <a:gd name="T41" fmla="*/ 3 h 8"/>
                <a:gd name="T42" fmla="*/ 3 w 7"/>
                <a:gd name="T43" fmla="*/ 3 h 8"/>
                <a:gd name="T44" fmla="*/ 3 w 7"/>
                <a:gd name="T45" fmla="*/ 3 h 8"/>
                <a:gd name="T46" fmla="*/ 3 w 7"/>
                <a:gd name="T47" fmla="*/ 3 h 8"/>
                <a:gd name="T48" fmla="*/ 3 w 7"/>
                <a:gd name="T49" fmla="*/ 5 h 8"/>
                <a:gd name="T50" fmla="*/ 3 w 7"/>
                <a:gd name="T51" fmla="*/ 5 h 8"/>
                <a:gd name="T52" fmla="*/ 3 w 7"/>
                <a:gd name="T53" fmla="*/ 5 h 8"/>
                <a:gd name="T54" fmla="*/ 3 w 7"/>
                <a:gd name="T55" fmla="*/ 3 h 8"/>
                <a:gd name="T56" fmla="*/ 0 w 7"/>
                <a:gd name="T57" fmla="*/ 3 h 8"/>
                <a:gd name="T58" fmla="*/ 0 w 7"/>
                <a:gd name="T59" fmla="*/ 3 h 8"/>
                <a:gd name="T60" fmla="*/ 3 w 7"/>
                <a:gd name="T61" fmla="*/ 5 h 8"/>
                <a:gd name="T62" fmla="*/ 3 w 7"/>
                <a:gd name="T63" fmla="*/ 5 h 8"/>
                <a:gd name="T64" fmla="*/ 3 w 7"/>
                <a:gd name="T65" fmla="*/ 5 h 8"/>
                <a:gd name="T66" fmla="*/ 3 w 7"/>
                <a:gd name="T67" fmla="*/ 5 h 8"/>
                <a:gd name="T68" fmla="*/ 3 w 7"/>
                <a:gd name="T69" fmla="*/ 3 h 8"/>
                <a:gd name="T70" fmla="*/ 3 w 7"/>
                <a:gd name="T71" fmla="*/ 3 h 8"/>
                <a:gd name="T72" fmla="*/ 5 w 7"/>
                <a:gd name="T73" fmla="*/ 0 h 8"/>
                <a:gd name="T74" fmla="*/ 3 w 7"/>
                <a:gd name="T75" fmla="*/ 0 h 8"/>
                <a:gd name="T76" fmla="*/ 3 w 7"/>
                <a:gd name="T77" fmla="*/ 8 h 8"/>
                <a:gd name="T78" fmla="*/ 5 w 7"/>
                <a:gd name="T79" fmla="*/ 8 h 8"/>
                <a:gd name="T80" fmla="*/ 5 w 7"/>
                <a:gd name="T81" fmla="*/ 0 h 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"/>
                <a:gd name="T124" fmla="*/ 0 h 8"/>
                <a:gd name="T125" fmla="*/ 7 w 7"/>
                <a:gd name="T126" fmla="*/ 8 h 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" h="8">
                  <a:moveTo>
                    <a:pt x="7" y="8"/>
                  </a:moveTo>
                  <a:lnTo>
                    <a:pt x="5" y="8"/>
                  </a:lnTo>
                  <a:lnTo>
                    <a:pt x="5" y="5"/>
                  </a:lnTo>
                  <a:lnTo>
                    <a:pt x="7" y="8"/>
                  </a:lnTo>
                  <a:moveTo>
                    <a:pt x="5" y="3"/>
                  </a:moveTo>
                  <a:lnTo>
                    <a:pt x="5" y="5"/>
                  </a:lnTo>
                  <a:lnTo>
                    <a:pt x="5" y="8"/>
                  </a:lnTo>
                  <a:lnTo>
                    <a:pt x="7" y="8"/>
                  </a:lnTo>
                  <a:lnTo>
                    <a:pt x="7" y="5"/>
                  </a:lnTo>
                  <a:lnTo>
                    <a:pt x="5" y="3"/>
                  </a:lnTo>
                  <a:moveTo>
                    <a:pt x="3" y="5"/>
                  </a:moveTo>
                  <a:lnTo>
                    <a:pt x="3" y="5"/>
                  </a:lnTo>
                  <a:lnTo>
                    <a:pt x="3" y="3"/>
                  </a:lnTo>
                  <a:lnTo>
                    <a:pt x="3" y="5"/>
                  </a:lnTo>
                  <a:moveTo>
                    <a:pt x="3" y="3"/>
                  </a:moveTo>
                  <a:lnTo>
                    <a:pt x="0" y="3"/>
                  </a:lnTo>
                  <a:lnTo>
                    <a:pt x="3" y="5"/>
                  </a:lnTo>
                  <a:lnTo>
                    <a:pt x="3" y="3"/>
                  </a:lnTo>
                  <a:moveTo>
                    <a:pt x="5" y="0"/>
                  </a:moveTo>
                  <a:lnTo>
                    <a:pt x="3" y="0"/>
                  </a:lnTo>
                  <a:lnTo>
                    <a:pt x="3" y="8"/>
                  </a:lnTo>
                  <a:lnTo>
                    <a:pt x="5" y="8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87" name="Freeform 3145"/>
            <p:cNvSpPr>
              <a:spLocks noChangeArrowheads="1"/>
            </p:cNvSpPr>
            <p:nvPr/>
          </p:nvSpPr>
          <p:spPr bwMode="auto">
            <a:xfrm>
              <a:off x="454" y="1057"/>
              <a:ext cx="5" cy="7"/>
            </a:xfrm>
            <a:custGeom>
              <a:avLst/>
              <a:gdLst>
                <a:gd name="T0" fmla="*/ 2 w 5"/>
                <a:gd name="T1" fmla="*/ 2 h 7"/>
                <a:gd name="T2" fmla="*/ 5 w 5"/>
                <a:gd name="T3" fmla="*/ 4 h 7"/>
                <a:gd name="T4" fmla="*/ 5 w 5"/>
                <a:gd name="T5" fmla="*/ 4 h 7"/>
                <a:gd name="T6" fmla="*/ 5 w 5"/>
                <a:gd name="T7" fmla="*/ 7 h 7"/>
                <a:gd name="T8" fmla="*/ 2 w 5"/>
                <a:gd name="T9" fmla="*/ 7 h 7"/>
                <a:gd name="T10" fmla="*/ 2 w 5"/>
                <a:gd name="T11" fmla="*/ 4 h 7"/>
                <a:gd name="T12" fmla="*/ 2 w 5"/>
                <a:gd name="T13" fmla="*/ 4 h 7"/>
                <a:gd name="T14" fmla="*/ 2 w 5"/>
                <a:gd name="T15" fmla="*/ 4 h 7"/>
                <a:gd name="T16" fmla="*/ 2 w 5"/>
                <a:gd name="T17" fmla="*/ 4 h 7"/>
                <a:gd name="T18" fmla="*/ 2 w 5"/>
                <a:gd name="T19" fmla="*/ 4 h 7"/>
                <a:gd name="T20" fmla="*/ 2 w 5"/>
                <a:gd name="T21" fmla="*/ 4 h 7"/>
                <a:gd name="T22" fmla="*/ 5 w 5"/>
                <a:gd name="T23" fmla="*/ 4 h 7"/>
                <a:gd name="T24" fmla="*/ 2 w 5"/>
                <a:gd name="T25" fmla="*/ 4 h 7"/>
                <a:gd name="T26" fmla="*/ 2 w 5"/>
                <a:gd name="T27" fmla="*/ 4 h 7"/>
                <a:gd name="T28" fmla="*/ 2 w 5"/>
                <a:gd name="T29" fmla="*/ 4 h 7"/>
                <a:gd name="T30" fmla="*/ 2 w 5"/>
                <a:gd name="T31" fmla="*/ 2 h 7"/>
                <a:gd name="T32" fmla="*/ 2 w 5"/>
                <a:gd name="T33" fmla="*/ 2 h 7"/>
                <a:gd name="T34" fmla="*/ 2 w 5"/>
                <a:gd name="T35" fmla="*/ 2 h 7"/>
                <a:gd name="T36" fmla="*/ 2 w 5"/>
                <a:gd name="T37" fmla="*/ 0 h 7"/>
                <a:gd name="T38" fmla="*/ 2 w 5"/>
                <a:gd name="T39" fmla="*/ 0 h 7"/>
                <a:gd name="T40" fmla="*/ 2 w 5"/>
                <a:gd name="T41" fmla="*/ 0 h 7"/>
                <a:gd name="T42" fmla="*/ 2 w 5"/>
                <a:gd name="T43" fmla="*/ 2 h 7"/>
                <a:gd name="T44" fmla="*/ 2 w 5"/>
                <a:gd name="T45" fmla="*/ 2 h 7"/>
                <a:gd name="T46" fmla="*/ 0 w 5"/>
                <a:gd name="T47" fmla="*/ 2 h 7"/>
                <a:gd name="T48" fmla="*/ 0 w 5"/>
                <a:gd name="T49" fmla="*/ 2 h 7"/>
                <a:gd name="T50" fmla="*/ 2 w 5"/>
                <a:gd name="T51" fmla="*/ 0 h 7"/>
                <a:gd name="T52" fmla="*/ 2 w 5"/>
                <a:gd name="T53" fmla="*/ 0 h 7"/>
                <a:gd name="T54" fmla="*/ 2 w 5"/>
                <a:gd name="T55" fmla="*/ 0 h 7"/>
                <a:gd name="T56" fmla="*/ 2 w 5"/>
                <a:gd name="T57" fmla="*/ 2 h 7"/>
                <a:gd name="T58" fmla="*/ 2 w 5"/>
                <a:gd name="T59" fmla="*/ 2 h 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"/>
                <a:gd name="T91" fmla="*/ 0 h 7"/>
                <a:gd name="T92" fmla="*/ 5 w 5"/>
                <a:gd name="T93" fmla="*/ 7 h 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" h="7">
                  <a:moveTo>
                    <a:pt x="2" y="2"/>
                  </a:moveTo>
                  <a:lnTo>
                    <a:pt x="5" y="4"/>
                  </a:lnTo>
                  <a:lnTo>
                    <a:pt x="5" y="7"/>
                  </a:lnTo>
                  <a:lnTo>
                    <a:pt x="2" y="7"/>
                  </a:lnTo>
                  <a:lnTo>
                    <a:pt x="2" y="4"/>
                  </a:lnTo>
                  <a:lnTo>
                    <a:pt x="5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7F6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88" name="Freeform 3146"/>
            <p:cNvSpPr>
              <a:spLocks noEditPoints="1" noChangeArrowheads="1"/>
            </p:cNvSpPr>
            <p:nvPr/>
          </p:nvSpPr>
          <p:spPr bwMode="auto">
            <a:xfrm>
              <a:off x="459" y="1057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0 h 4"/>
                <a:gd name="T6" fmla="*/ 0 w 2"/>
                <a:gd name="T7" fmla="*/ 0 h 4"/>
                <a:gd name="T8" fmla="*/ 0 w 2"/>
                <a:gd name="T9" fmla="*/ 0 h 4"/>
                <a:gd name="T10" fmla="*/ 2 w 2"/>
                <a:gd name="T11" fmla="*/ 0 h 4"/>
                <a:gd name="T12" fmla="*/ 2 w 2"/>
                <a:gd name="T13" fmla="*/ 4 h 4"/>
                <a:gd name="T14" fmla="*/ 2 w 2"/>
                <a:gd name="T15" fmla="*/ 4 h 4"/>
                <a:gd name="T16" fmla="*/ 2 w 2"/>
                <a:gd name="T17" fmla="*/ 4 h 4"/>
                <a:gd name="T18" fmla="*/ 0 w 2"/>
                <a:gd name="T19" fmla="*/ 0 h 4"/>
                <a:gd name="T20" fmla="*/ 0 w 2"/>
                <a:gd name="T21" fmla="*/ 0 h 4"/>
                <a:gd name="T22" fmla="*/ 2 w 2"/>
                <a:gd name="T23" fmla="*/ 4 h 4"/>
                <a:gd name="T24" fmla="*/ 2 w 2"/>
                <a:gd name="T25" fmla="*/ 4 h 4"/>
                <a:gd name="T26" fmla="*/ 2 w 2"/>
                <a:gd name="T27" fmla="*/ 4 h 4"/>
                <a:gd name="T28" fmla="*/ 2 w 2"/>
                <a:gd name="T29" fmla="*/ 4 h 4"/>
                <a:gd name="T30" fmla="*/ 2 w 2"/>
                <a:gd name="T31" fmla="*/ 0 h 4"/>
                <a:gd name="T32" fmla="*/ 0 w 2"/>
                <a:gd name="T33" fmla="*/ 0 h 4"/>
                <a:gd name="T34" fmla="*/ 0 w 2"/>
                <a:gd name="T35" fmla="*/ 0 h 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"/>
                <a:gd name="T55" fmla="*/ 0 h 4"/>
                <a:gd name="T56" fmla="*/ 2 w 2"/>
                <a:gd name="T57" fmla="*/ 4 h 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" h="4">
                  <a:moveTo>
                    <a:pt x="2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6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89" name="Freeform 3147"/>
            <p:cNvSpPr>
              <a:spLocks noEditPoints="1" noChangeArrowheads="1"/>
            </p:cNvSpPr>
            <p:nvPr/>
          </p:nvSpPr>
          <p:spPr bwMode="auto">
            <a:xfrm>
              <a:off x="461" y="1054"/>
              <a:ext cx="7" cy="7"/>
            </a:xfrm>
            <a:custGeom>
              <a:avLst/>
              <a:gdLst>
                <a:gd name="T0" fmla="*/ 2 w 7"/>
                <a:gd name="T1" fmla="*/ 5 h 7"/>
                <a:gd name="T2" fmla="*/ 2 w 7"/>
                <a:gd name="T3" fmla="*/ 5 h 7"/>
                <a:gd name="T4" fmla="*/ 2 w 7"/>
                <a:gd name="T5" fmla="*/ 3 h 7"/>
                <a:gd name="T6" fmla="*/ 0 w 7"/>
                <a:gd name="T7" fmla="*/ 3 h 7"/>
                <a:gd name="T8" fmla="*/ 2 w 7"/>
                <a:gd name="T9" fmla="*/ 0 h 7"/>
                <a:gd name="T10" fmla="*/ 2 w 7"/>
                <a:gd name="T11" fmla="*/ 0 h 7"/>
                <a:gd name="T12" fmla="*/ 2 w 7"/>
                <a:gd name="T13" fmla="*/ 0 h 7"/>
                <a:gd name="T14" fmla="*/ 2 w 7"/>
                <a:gd name="T15" fmla="*/ 3 h 7"/>
                <a:gd name="T16" fmla="*/ 2 w 7"/>
                <a:gd name="T17" fmla="*/ 5 h 7"/>
                <a:gd name="T18" fmla="*/ 2 w 7"/>
                <a:gd name="T19" fmla="*/ 0 h 7"/>
                <a:gd name="T20" fmla="*/ 2 w 7"/>
                <a:gd name="T21" fmla="*/ 0 h 7"/>
                <a:gd name="T22" fmla="*/ 2 w 7"/>
                <a:gd name="T23" fmla="*/ 0 h 7"/>
                <a:gd name="T24" fmla="*/ 2 w 7"/>
                <a:gd name="T25" fmla="*/ 3 h 7"/>
                <a:gd name="T26" fmla="*/ 2 w 7"/>
                <a:gd name="T27" fmla="*/ 3 h 7"/>
                <a:gd name="T28" fmla="*/ 2 w 7"/>
                <a:gd name="T29" fmla="*/ 3 h 7"/>
                <a:gd name="T30" fmla="*/ 2 w 7"/>
                <a:gd name="T31" fmla="*/ 3 h 7"/>
                <a:gd name="T32" fmla="*/ 2 w 7"/>
                <a:gd name="T33" fmla="*/ 0 h 7"/>
                <a:gd name="T34" fmla="*/ 2 w 7"/>
                <a:gd name="T35" fmla="*/ 0 h 7"/>
                <a:gd name="T36" fmla="*/ 5 w 7"/>
                <a:gd name="T37" fmla="*/ 0 h 7"/>
                <a:gd name="T38" fmla="*/ 5 w 7"/>
                <a:gd name="T39" fmla="*/ 7 h 7"/>
                <a:gd name="T40" fmla="*/ 5 w 7"/>
                <a:gd name="T41" fmla="*/ 7 h 7"/>
                <a:gd name="T42" fmla="*/ 5 w 7"/>
                <a:gd name="T43" fmla="*/ 0 h 7"/>
                <a:gd name="T44" fmla="*/ 5 w 7"/>
                <a:gd name="T45" fmla="*/ 0 h 7"/>
                <a:gd name="T46" fmla="*/ 7 w 7"/>
                <a:gd name="T47" fmla="*/ 5 h 7"/>
                <a:gd name="T48" fmla="*/ 7 w 7"/>
                <a:gd name="T49" fmla="*/ 5 h 7"/>
                <a:gd name="T50" fmla="*/ 5 w 7"/>
                <a:gd name="T51" fmla="*/ 5 h 7"/>
                <a:gd name="T52" fmla="*/ 5 w 7"/>
                <a:gd name="T53" fmla="*/ 3 h 7"/>
                <a:gd name="T54" fmla="*/ 5 w 7"/>
                <a:gd name="T55" fmla="*/ 3 h 7"/>
                <a:gd name="T56" fmla="*/ 5 w 7"/>
                <a:gd name="T57" fmla="*/ 3 h 7"/>
                <a:gd name="T58" fmla="*/ 7 w 7"/>
                <a:gd name="T59" fmla="*/ 3 h 7"/>
                <a:gd name="T60" fmla="*/ 7 w 7"/>
                <a:gd name="T61" fmla="*/ 5 h 7"/>
                <a:gd name="T62" fmla="*/ 7 w 7"/>
                <a:gd name="T63" fmla="*/ 5 h 7"/>
                <a:gd name="T64" fmla="*/ 5 w 7"/>
                <a:gd name="T65" fmla="*/ 3 h 7"/>
                <a:gd name="T66" fmla="*/ 5 w 7"/>
                <a:gd name="T67" fmla="*/ 3 h 7"/>
                <a:gd name="T68" fmla="*/ 5 w 7"/>
                <a:gd name="T69" fmla="*/ 3 h 7"/>
                <a:gd name="T70" fmla="*/ 5 w 7"/>
                <a:gd name="T71" fmla="*/ 5 h 7"/>
                <a:gd name="T72" fmla="*/ 7 w 7"/>
                <a:gd name="T73" fmla="*/ 5 h 7"/>
                <a:gd name="T74" fmla="*/ 7 w 7"/>
                <a:gd name="T75" fmla="*/ 5 h 7"/>
                <a:gd name="T76" fmla="*/ 7 w 7"/>
                <a:gd name="T77" fmla="*/ 5 h 7"/>
                <a:gd name="T78" fmla="*/ 5 w 7"/>
                <a:gd name="T79" fmla="*/ 3 h 7"/>
                <a:gd name="T80" fmla="*/ 5 w 7"/>
                <a:gd name="T81" fmla="*/ 3 h 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"/>
                <a:gd name="T124" fmla="*/ 0 h 7"/>
                <a:gd name="T125" fmla="*/ 7 w 7"/>
                <a:gd name="T126" fmla="*/ 7 h 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" h="7">
                  <a:moveTo>
                    <a:pt x="2" y="5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0" y="3"/>
                  </a:lnTo>
                  <a:lnTo>
                    <a:pt x="2" y="0"/>
                  </a:lnTo>
                  <a:lnTo>
                    <a:pt x="2" y="3"/>
                  </a:lnTo>
                  <a:lnTo>
                    <a:pt x="2" y="5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2" y="0"/>
                  </a:lnTo>
                  <a:close/>
                  <a:moveTo>
                    <a:pt x="5" y="0"/>
                  </a:moveTo>
                  <a:lnTo>
                    <a:pt x="5" y="7"/>
                  </a:lnTo>
                  <a:lnTo>
                    <a:pt x="5" y="0"/>
                  </a:lnTo>
                  <a:close/>
                  <a:moveTo>
                    <a:pt x="7" y="5"/>
                  </a:moveTo>
                  <a:lnTo>
                    <a:pt x="7" y="5"/>
                  </a:lnTo>
                  <a:lnTo>
                    <a:pt x="5" y="5"/>
                  </a:lnTo>
                  <a:lnTo>
                    <a:pt x="5" y="3"/>
                  </a:lnTo>
                  <a:lnTo>
                    <a:pt x="7" y="3"/>
                  </a:lnTo>
                  <a:lnTo>
                    <a:pt x="7" y="5"/>
                  </a:lnTo>
                  <a:close/>
                  <a:moveTo>
                    <a:pt x="5" y="3"/>
                  </a:moveTo>
                  <a:lnTo>
                    <a:pt x="5" y="3"/>
                  </a:lnTo>
                  <a:lnTo>
                    <a:pt x="5" y="5"/>
                  </a:lnTo>
                  <a:lnTo>
                    <a:pt x="7" y="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7F6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90" name="Freeform 3148"/>
            <p:cNvSpPr>
              <a:spLocks noChangeArrowheads="1"/>
            </p:cNvSpPr>
            <p:nvPr/>
          </p:nvSpPr>
          <p:spPr bwMode="auto">
            <a:xfrm>
              <a:off x="1261" y="1149"/>
              <a:ext cx="50" cy="50"/>
            </a:xfrm>
            <a:custGeom>
              <a:avLst/>
              <a:gdLst>
                <a:gd name="T0" fmla="*/ 10 w 21"/>
                <a:gd name="T1" fmla="*/ 40 h 21"/>
                <a:gd name="T2" fmla="*/ 5 w 21"/>
                <a:gd name="T3" fmla="*/ 12 h 21"/>
                <a:gd name="T4" fmla="*/ 19 w 21"/>
                <a:gd name="T5" fmla="*/ 2 h 21"/>
                <a:gd name="T6" fmla="*/ 36 w 21"/>
                <a:gd name="T7" fmla="*/ 2 h 21"/>
                <a:gd name="T8" fmla="*/ 40 w 21"/>
                <a:gd name="T9" fmla="*/ 7 h 21"/>
                <a:gd name="T10" fmla="*/ 45 w 21"/>
                <a:gd name="T11" fmla="*/ 36 h 21"/>
                <a:gd name="T12" fmla="*/ 14 w 21"/>
                <a:gd name="T13" fmla="*/ 45 h 21"/>
                <a:gd name="T14" fmla="*/ 10 w 21"/>
                <a:gd name="T15" fmla="*/ 40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21"/>
                <a:gd name="T26" fmla="*/ 21 w 21"/>
                <a:gd name="T27" fmla="*/ 21 h 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21">
                  <a:moveTo>
                    <a:pt x="4" y="17"/>
                  </a:moveTo>
                  <a:cubicBezTo>
                    <a:pt x="1" y="14"/>
                    <a:pt x="0" y="9"/>
                    <a:pt x="2" y="5"/>
                  </a:cubicBezTo>
                  <a:cubicBezTo>
                    <a:pt x="3" y="3"/>
                    <a:pt x="5" y="1"/>
                    <a:pt x="8" y="1"/>
                  </a:cubicBezTo>
                  <a:cubicBezTo>
                    <a:pt x="10" y="0"/>
                    <a:pt x="13" y="0"/>
                    <a:pt x="15" y="1"/>
                  </a:cubicBezTo>
                  <a:cubicBezTo>
                    <a:pt x="16" y="2"/>
                    <a:pt x="17" y="2"/>
                    <a:pt x="17" y="3"/>
                  </a:cubicBezTo>
                  <a:cubicBezTo>
                    <a:pt x="21" y="6"/>
                    <a:pt x="21" y="11"/>
                    <a:pt x="19" y="15"/>
                  </a:cubicBezTo>
                  <a:cubicBezTo>
                    <a:pt x="17" y="19"/>
                    <a:pt x="11" y="21"/>
                    <a:pt x="6" y="19"/>
                  </a:cubicBezTo>
                  <a:cubicBezTo>
                    <a:pt x="5" y="18"/>
                    <a:pt x="5" y="18"/>
                    <a:pt x="4" y="17"/>
                  </a:cubicBezTo>
                  <a:close/>
                </a:path>
              </a:pathLst>
            </a:custGeom>
            <a:solidFill>
              <a:srgbClr val="FFE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91" name="Freeform 3149"/>
            <p:cNvSpPr>
              <a:spLocks noChangeArrowheads="1"/>
            </p:cNvSpPr>
            <p:nvPr/>
          </p:nvSpPr>
          <p:spPr bwMode="auto">
            <a:xfrm>
              <a:off x="1266" y="1151"/>
              <a:ext cx="38" cy="43"/>
            </a:xfrm>
            <a:custGeom>
              <a:avLst/>
              <a:gdLst>
                <a:gd name="T0" fmla="*/ 21 w 16"/>
                <a:gd name="T1" fmla="*/ 22 h 18"/>
                <a:gd name="T2" fmla="*/ 38 w 16"/>
                <a:gd name="T3" fmla="*/ 31 h 18"/>
                <a:gd name="T4" fmla="*/ 12 w 16"/>
                <a:gd name="T5" fmla="*/ 38 h 18"/>
                <a:gd name="T6" fmla="*/ 5 w 16"/>
                <a:gd name="T7" fmla="*/ 12 h 18"/>
                <a:gd name="T8" fmla="*/ 28 w 16"/>
                <a:gd name="T9" fmla="*/ 5 h 18"/>
                <a:gd name="T10" fmla="*/ 33 w 16"/>
                <a:gd name="T11" fmla="*/ 7 h 18"/>
                <a:gd name="T12" fmla="*/ 21 w 16"/>
                <a:gd name="T13" fmla="*/ 22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18"/>
                <a:gd name="T23" fmla="*/ 16 w 16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18">
                  <a:moveTo>
                    <a:pt x="9" y="9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4" y="17"/>
                    <a:pt x="9" y="18"/>
                    <a:pt x="5" y="16"/>
                  </a:cubicBezTo>
                  <a:cubicBezTo>
                    <a:pt x="1" y="14"/>
                    <a:pt x="0" y="9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13" y="2"/>
                    <a:pt x="13" y="3"/>
                    <a:pt x="14" y="3"/>
                  </a:cubicBezTo>
                  <a:lnTo>
                    <a:pt x="9" y="9"/>
                  </a:lnTo>
                  <a:close/>
                </a:path>
              </a:pathLst>
            </a:custGeom>
            <a:solidFill>
              <a:srgbClr val="F17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92" name="Freeform 3150"/>
            <p:cNvSpPr>
              <a:spLocks noChangeArrowheads="1"/>
            </p:cNvSpPr>
            <p:nvPr/>
          </p:nvSpPr>
          <p:spPr bwMode="auto">
            <a:xfrm>
              <a:off x="1287" y="1159"/>
              <a:ext cx="19" cy="23"/>
            </a:xfrm>
            <a:custGeom>
              <a:avLst/>
              <a:gdLst>
                <a:gd name="T0" fmla="*/ 0 w 8"/>
                <a:gd name="T1" fmla="*/ 14 h 10"/>
                <a:gd name="T2" fmla="*/ 12 w 8"/>
                <a:gd name="T3" fmla="*/ 0 h 10"/>
                <a:gd name="T4" fmla="*/ 17 w 8"/>
                <a:gd name="T5" fmla="*/ 23 h 10"/>
                <a:gd name="T6" fmla="*/ 0 w 8"/>
                <a:gd name="T7" fmla="*/ 14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0"/>
                <a:gd name="T14" fmla="*/ 8 w 8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0">
                  <a:moveTo>
                    <a:pt x="0" y="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8" y="2"/>
                    <a:pt x="8" y="6"/>
                    <a:pt x="7" y="1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93" name="Freeform 3151"/>
            <p:cNvSpPr>
              <a:spLocks noChangeArrowheads="1"/>
            </p:cNvSpPr>
            <p:nvPr/>
          </p:nvSpPr>
          <p:spPr bwMode="auto">
            <a:xfrm>
              <a:off x="991" y="1109"/>
              <a:ext cx="45" cy="45"/>
            </a:xfrm>
            <a:custGeom>
              <a:avLst/>
              <a:gdLst>
                <a:gd name="T0" fmla="*/ 7 w 19"/>
                <a:gd name="T1" fmla="*/ 38 h 19"/>
                <a:gd name="T2" fmla="*/ 2 w 19"/>
                <a:gd name="T3" fmla="*/ 28 h 19"/>
                <a:gd name="T4" fmla="*/ 17 w 19"/>
                <a:gd name="T5" fmla="*/ 2 h 19"/>
                <a:gd name="T6" fmla="*/ 38 w 19"/>
                <a:gd name="T7" fmla="*/ 7 h 19"/>
                <a:gd name="T8" fmla="*/ 38 w 19"/>
                <a:gd name="T9" fmla="*/ 38 h 19"/>
                <a:gd name="T10" fmla="*/ 7 w 19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19"/>
                <a:gd name="T20" fmla="*/ 19 w 19"/>
                <a:gd name="T21" fmla="*/ 19 h 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19">
                  <a:moveTo>
                    <a:pt x="3" y="16"/>
                  </a:moveTo>
                  <a:cubicBezTo>
                    <a:pt x="2" y="15"/>
                    <a:pt x="2" y="14"/>
                    <a:pt x="1" y="12"/>
                  </a:cubicBezTo>
                  <a:cubicBezTo>
                    <a:pt x="0" y="8"/>
                    <a:pt x="2" y="3"/>
                    <a:pt x="7" y="1"/>
                  </a:cubicBezTo>
                  <a:cubicBezTo>
                    <a:pt x="10" y="0"/>
                    <a:pt x="14" y="1"/>
                    <a:pt x="16" y="3"/>
                  </a:cubicBezTo>
                  <a:cubicBezTo>
                    <a:pt x="19" y="7"/>
                    <a:pt x="19" y="13"/>
                    <a:pt x="16" y="16"/>
                  </a:cubicBezTo>
                  <a:cubicBezTo>
                    <a:pt x="12" y="19"/>
                    <a:pt x="7" y="19"/>
                    <a:pt x="3" y="16"/>
                  </a:cubicBezTo>
                  <a:close/>
                </a:path>
              </a:pathLst>
            </a:custGeom>
            <a:solidFill>
              <a:srgbClr val="FFE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94" name="Freeform 3152"/>
            <p:cNvSpPr>
              <a:spLocks noChangeArrowheads="1"/>
            </p:cNvSpPr>
            <p:nvPr/>
          </p:nvSpPr>
          <p:spPr bwMode="auto">
            <a:xfrm>
              <a:off x="996" y="1114"/>
              <a:ext cx="31" cy="23"/>
            </a:xfrm>
            <a:custGeom>
              <a:avLst/>
              <a:gdLst>
                <a:gd name="T0" fmla="*/ 19 w 13"/>
                <a:gd name="T1" fmla="*/ 18 h 10"/>
                <a:gd name="T2" fmla="*/ 2 w 13"/>
                <a:gd name="T3" fmla="*/ 23 h 10"/>
                <a:gd name="T4" fmla="*/ 14 w 13"/>
                <a:gd name="T5" fmla="*/ 2 h 10"/>
                <a:gd name="T6" fmla="*/ 31 w 13"/>
                <a:gd name="T7" fmla="*/ 7 h 10"/>
                <a:gd name="T8" fmla="*/ 19 w 13"/>
                <a:gd name="T9" fmla="*/ 1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0"/>
                <a:gd name="T17" fmla="*/ 13 w 13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0">
                  <a:moveTo>
                    <a:pt x="8" y="8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6"/>
                    <a:pt x="2" y="2"/>
                    <a:pt x="6" y="1"/>
                  </a:cubicBezTo>
                  <a:cubicBezTo>
                    <a:pt x="8" y="0"/>
                    <a:pt x="11" y="1"/>
                    <a:pt x="13" y="3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17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95" name="Freeform 3153"/>
            <p:cNvSpPr>
              <a:spLocks noChangeArrowheads="1"/>
            </p:cNvSpPr>
            <p:nvPr/>
          </p:nvSpPr>
          <p:spPr bwMode="auto">
            <a:xfrm>
              <a:off x="998" y="1121"/>
              <a:ext cx="33" cy="28"/>
            </a:xfrm>
            <a:custGeom>
              <a:avLst/>
              <a:gdLst>
                <a:gd name="T0" fmla="*/ 17 w 14"/>
                <a:gd name="T1" fmla="*/ 12 h 12"/>
                <a:gd name="T2" fmla="*/ 28 w 14"/>
                <a:gd name="T3" fmla="*/ 0 h 12"/>
                <a:gd name="T4" fmla="*/ 28 w 14"/>
                <a:gd name="T5" fmla="*/ 23 h 12"/>
                <a:gd name="T6" fmla="*/ 5 w 14"/>
                <a:gd name="T7" fmla="*/ 23 h 12"/>
                <a:gd name="T8" fmla="*/ 0 w 14"/>
                <a:gd name="T9" fmla="*/ 16 h 12"/>
                <a:gd name="T10" fmla="*/ 17 w 14"/>
                <a:gd name="T11" fmla="*/ 12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2"/>
                <a:gd name="T20" fmla="*/ 14 w 14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2">
                  <a:moveTo>
                    <a:pt x="7" y="5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3"/>
                    <a:pt x="14" y="7"/>
                    <a:pt x="12" y="10"/>
                  </a:cubicBezTo>
                  <a:cubicBezTo>
                    <a:pt x="9" y="12"/>
                    <a:pt x="4" y="12"/>
                    <a:pt x="2" y="10"/>
                  </a:cubicBezTo>
                  <a:cubicBezTo>
                    <a:pt x="1" y="9"/>
                    <a:pt x="0" y="8"/>
                    <a:pt x="0" y="7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96" name="Freeform 3154"/>
            <p:cNvSpPr>
              <a:spLocks noChangeArrowheads="1"/>
            </p:cNvSpPr>
            <p:nvPr/>
          </p:nvSpPr>
          <p:spPr bwMode="auto">
            <a:xfrm>
              <a:off x="454" y="1315"/>
              <a:ext cx="19" cy="31"/>
            </a:xfrm>
            <a:custGeom>
              <a:avLst/>
              <a:gdLst>
                <a:gd name="T0" fmla="*/ 7 w 8"/>
                <a:gd name="T1" fmla="*/ 29 h 13"/>
                <a:gd name="T2" fmla="*/ 0 w 8"/>
                <a:gd name="T3" fmla="*/ 7 h 13"/>
                <a:gd name="T4" fmla="*/ 2 w 8"/>
                <a:gd name="T5" fmla="*/ 2 h 13"/>
                <a:gd name="T6" fmla="*/ 10 w 8"/>
                <a:gd name="T7" fmla="*/ 0 h 13"/>
                <a:gd name="T8" fmla="*/ 12 w 8"/>
                <a:gd name="T9" fmla="*/ 2 h 13"/>
                <a:gd name="T10" fmla="*/ 12 w 8"/>
                <a:gd name="T11" fmla="*/ 2 h 13"/>
                <a:gd name="T12" fmla="*/ 2 w 8"/>
                <a:gd name="T13" fmla="*/ 7 h 13"/>
                <a:gd name="T14" fmla="*/ 2 w 8"/>
                <a:gd name="T15" fmla="*/ 7 h 13"/>
                <a:gd name="T16" fmla="*/ 10 w 8"/>
                <a:gd name="T17" fmla="*/ 29 h 13"/>
                <a:gd name="T18" fmla="*/ 10 w 8"/>
                <a:gd name="T19" fmla="*/ 29 h 13"/>
                <a:gd name="T20" fmla="*/ 19 w 8"/>
                <a:gd name="T21" fmla="*/ 26 h 13"/>
                <a:gd name="T22" fmla="*/ 19 w 8"/>
                <a:gd name="T23" fmla="*/ 26 h 13"/>
                <a:gd name="T24" fmla="*/ 19 w 8"/>
                <a:gd name="T25" fmla="*/ 29 h 13"/>
                <a:gd name="T26" fmla="*/ 12 w 8"/>
                <a:gd name="T27" fmla="*/ 31 h 13"/>
                <a:gd name="T28" fmla="*/ 7 w 8"/>
                <a:gd name="T29" fmla="*/ 29 h 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13"/>
                <a:gd name="T47" fmla="*/ 8 w 8"/>
                <a:gd name="T48" fmla="*/ 13 h 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13">
                  <a:moveTo>
                    <a:pt x="3" y="1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3"/>
                    <a:pt x="3" y="12"/>
                  </a:cubicBezTo>
                  <a:close/>
                </a:path>
              </a:pathLst>
            </a:custGeom>
            <a:solidFill>
              <a:srgbClr val="FFE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97" name="Freeform 3155"/>
            <p:cNvSpPr>
              <a:spLocks noChangeArrowheads="1"/>
            </p:cNvSpPr>
            <p:nvPr/>
          </p:nvSpPr>
          <p:spPr bwMode="auto">
            <a:xfrm>
              <a:off x="461" y="1317"/>
              <a:ext cx="24" cy="22"/>
            </a:xfrm>
            <a:custGeom>
              <a:avLst/>
              <a:gdLst>
                <a:gd name="T0" fmla="*/ 7 w 24"/>
                <a:gd name="T1" fmla="*/ 0 h 22"/>
                <a:gd name="T2" fmla="*/ 2 w 24"/>
                <a:gd name="T3" fmla="*/ 10 h 22"/>
                <a:gd name="T4" fmla="*/ 0 w 24"/>
                <a:gd name="T5" fmla="*/ 15 h 22"/>
                <a:gd name="T6" fmla="*/ 7 w 24"/>
                <a:gd name="T7" fmla="*/ 17 h 22"/>
                <a:gd name="T8" fmla="*/ 14 w 24"/>
                <a:gd name="T9" fmla="*/ 22 h 22"/>
                <a:gd name="T10" fmla="*/ 17 w 24"/>
                <a:gd name="T11" fmla="*/ 17 h 22"/>
                <a:gd name="T12" fmla="*/ 14 w 24"/>
                <a:gd name="T13" fmla="*/ 15 h 22"/>
                <a:gd name="T14" fmla="*/ 24 w 24"/>
                <a:gd name="T15" fmla="*/ 10 h 22"/>
                <a:gd name="T16" fmla="*/ 21 w 24"/>
                <a:gd name="T17" fmla="*/ 3 h 22"/>
                <a:gd name="T18" fmla="*/ 12 w 24"/>
                <a:gd name="T19" fmla="*/ 7 h 22"/>
                <a:gd name="T20" fmla="*/ 12 w 24"/>
                <a:gd name="T21" fmla="*/ 3 h 22"/>
                <a:gd name="T22" fmla="*/ 7 w 24"/>
                <a:gd name="T23" fmla="*/ 0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4"/>
                <a:gd name="T37" fmla="*/ 0 h 22"/>
                <a:gd name="T38" fmla="*/ 24 w 24"/>
                <a:gd name="T39" fmla="*/ 22 h 2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4" h="22">
                  <a:moveTo>
                    <a:pt x="7" y="0"/>
                  </a:moveTo>
                  <a:lnTo>
                    <a:pt x="2" y="10"/>
                  </a:lnTo>
                  <a:lnTo>
                    <a:pt x="0" y="15"/>
                  </a:lnTo>
                  <a:lnTo>
                    <a:pt x="7" y="17"/>
                  </a:lnTo>
                  <a:lnTo>
                    <a:pt x="14" y="22"/>
                  </a:lnTo>
                  <a:lnTo>
                    <a:pt x="17" y="17"/>
                  </a:lnTo>
                  <a:lnTo>
                    <a:pt x="14" y="15"/>
                  </a:lnTo>
                  <a:lnTo>
                    <a:pt x="24" y="10"/>
                  </a:lnTo>
                  <a:lnTo>
                    <a:pt x="21" y="3"/>
                  </a:lnTo>
                  <a:lnTo>
                    <a:pt x="12" y="7"/>
                  </a:lnTo>
                  <a:lnTo>
                    <a:pt x="12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98" name="Freeform 3156"/>
            <p:cNvSpPr>
              <a:spLocks noChangeArrowheads="1"/>
            </p:cNvSpPr>
            <p:nvPr/>
          </p:nvSpPr>
          <p:spPr bwMode="auto">
            <a:xfrm>
              <a:off x="1893" y="1002"/>
              <a:ext cx="16" cy="14"/>
            </a:xfrm>
            <a:custGeom>
              <a:avLst/>
              <a:gdLst>
                <a:gd name="T0" fmla="*/ 2 w 16"/>
                <a:gd name="T1" fmla="*/ 14 h 14"/>
                <a:gd name="T2" fmla="*/ 0 w 16"/>
                <a:gd name="T3" fmla="*/ 10 h 14"/>
                <a:gd name="T4" fmla="*/ 14 w 16"/>
                <a:gd name="T5" fmla="*/ 0 h 14"/>
                <a:gd name="T6" fmla="*/ 16 w 16"/>
                <a:gd name="T7" fmla="*/ 3 h 14"/>
                <a:gd name="T8" fmla="*/ 2 w 16"/>
                <a:gd name="T9" fmla="*/ 1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4"/>
                <a:gd name="T17" fmla="*/ 16 w 16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4">
                  <a:moveTo>
                    <a:pt x="2" y="14"/>
                  </a:moveTo>
                  <a:lnTo>
                    <a:pt x="0" y="10"/>
                  </a:lnTo>
                  <a:lnTo>
                    <a:pt x="14" y="0"/>
                  </a:lnTo>
                  <a:lnTo>
                    <a:pt x="16" y="3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99" name="Freeform 3157"/>
            <p:cNvSpPr>
              <a:spLocks noChangeArrowheads="1"/>
            </p:cNvSpPr>
            <p:nvPr/>
          </p:nvSpPr>
          <p:spPr bwMode="auto">
            <a:xfrm>
              <a:off x="1893" y="1000"/>
              <a:ext cx="14" cy="19"/>
            </a:xfrm>
            <a:custGeom>
              <a:avLst/>
              <a:gdLst>
                <a:gd name="T0" fmla="*/ 0 w 14"/>
                <a:gd name="T1" fmla="*/ 2 h 19"/>
                <a:gd name="T2" fmla="*/ 5 w 14"/>
                <a:gd name="T3" fmla="*/ 0 h 19"/>
                <a:gd name="T4" fmla="*/ 14 w 14"/>
                <a:gd name="T5" fmla="*/ 16 h 19"/>
                <a:gd name="T6" fmla="*/ 12 w 14"/>
                <a:gd name="T7" fmla="*/ 19 h 19"/>
                <a:gd name="T8" fmla="*/ 0 w 14"/>
                <a:gd name="T9" fmla="*/ 2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9"/>
                <a:gd name="T17" fmla="*/ 14 w 14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9">
                  <a:moveTo>
                    <a:pt x="0" y="2"/>
                  </a:moveTo>
                  <a:lnTo>
                    <a:pt x="5" y="0"/>
                  </a:lnTo>
                  <a:lnTo>
                    <a:pt x="14" y="16"/>
                  </a:lnTo>
                  <a:lnTo>
                    <a:pt x="12" y="19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500" name="Freeform 3158"/>
            <p:cNvSpPr>
              <a:spLocks noChangeArrowheads="1"/>
            </p:cNvSpPr>
            <p:nvPr/>
          </p:nvSpPr>
          <p:spPr bwMode="auto">
            <a:xfrm>
              <a:off x="2463" y="1301"/>
              <a:ext cx="26" cy="12"/>
            </a:xfrm>
            <a:custGeom>
              <a:avLst/>
              <a:gdLst>
                <a:gd name="T0" fmla="*/ 26 w 26"/>
                <a:gd name="T1" fmla="*/ 0 h 12"/>
                <a:gd name="T2" fmla="*/ 0 w 26"/>
                <a:gd name="T3" fmla="*/ 2 h 12"/>
                <a:gd name="T4" fmla="*/ 0 w 26"/>
                <a:gd name="T5" fmla="*/ 7 h 12"/>
                <a:gd name="T6" fmla="*/ 0 w 26"/>
                <a:gd name="T7" fmla="*/ 7 h 12"/>
                <a:gd name="T8" fmla="*/ 3 w 26"/>
                <a:gd name="T9" fmla="*/ 12 h 12"/>
                <a:gd name="T10" fmla="*/ 3 w 26"/>
                <a:gd name="T11" fmla="*/ 7 h 12"/>
                <a:gd name="T12" fmla="*/ 3 w 26"/>
                <a:gd name="T13" fmla="*/ 7 h 12"/>
                <a:gd name="T14" fmla="*/ 5 w 26"/>
                <a:gd name="T15" fmla="*/ 12 h 12"/>
                <a:gd name="T16" fmla="*/ 5 w 26"/>
                <a:gd name="T17" fmla="*/ 12 h 12"/>
                <a:gd name="T18" fmla="*/ 5 w 26"/>
                <a:gd name="T19" fmla="*/ 7 h 12"/>
                <a:gd name="T20" fmla="*/ 5 w 26"/>
                <a:gd name="T21" fmla="*/ 7 h 12"/>
                <a:gd name="T22" fmla="*/ 7 w 26"/>
                <a:gd name="T23" fmla="*/ 12 h 12"/>
                <a:gd name="T24" fmla="*/ 7 w 26"/>
                <a:gd name="T25" fmla="*/ 12 h 12"/>
                <a:gd name="T26" fmla="*/ 7 w 26"/>
                <a:gd name="T27" fmla="*/ 4 h 12"/>
                <a:gd name="T28" fmla="*/ 7 w 26"/>
                <a:gd name="T29" fmla="*/ 4 h 12"/>
                <a:gd name="T30" fmla="*/ 10 w 26"/>
                <a:gd name="T31" fmla="*/ 12 h 12"/>
                <a:gd name="T32" fmla="*/ 10 w 26"/>
                <a:gd name="T33" fmla="*/ 12 h 12"/>
                <a:gd name="T34" fmla="*/ 10 w 26"/>
                <a:gd name="T35" fmla="*/ 4 h 12"/>
                <a:gd name="T36" fmla="*/ 10 w 26"/>
                <a:gd name="T37" fmla="*/ 4 h 12"/>
                <a:gd name="T38" fmla="*/ 12 w 26"/>
                <a:gd name="T39" fmla="*/ 12 h 12"/>
                <a:gd name="T40" fmla="*/ 12 w 26"/>
                <a:gd name="T41" fmla="*/ 12 h 12"/>
                <a:gd name="T42" fmla="*/ 12 w 26"/>
                <a:gd name="T43" fmla="*/ 4 h 12"/>
                <a:gd name="T44" fmla="*/ 12 w 26"/>
                <a:gd name="T45" fmla="*/ 4 h 12"/>
                <a:gd name="T46" fmla="*/ 14 w 26"/>
                <a:gd name="T47" fmla="*/ 12 h 12"/>
                <a:gd name="T48" fmla="*/ 14 w 26"/>
                <a:gd name="T49" fmla="*/ 12 h 12"/>
                <a:gd name="T50" fmla="*/ 14 w 26"/>
                <a:gd name="T51" fmla="*/ 4 h 12"/>
                <a:gd name="T52" fmla="*/ 14 w 26"/>
                <a:gd name="T53" fmla="*/ 4 h 12"/>
                <a:gd name="T54" fmla="*/ 14 w 26"/>
                <a:gd name="T55" fmla="*/ 12 h 12"/>
                <a:gd name="T56" fmla="*/ 17 w 26"/>
                <a:gd name="T57" fmla="*/ 12 h 12"/>
                <a:gd name="T58" fmla="*/ 17 w 26"/>
                <a:gd name="T59" fmla="*/ 4 h 12"/>
                <a:gd name="T60" fmla="*/ 17 w 26"/>
                <a:gd name="T61" fmla="*/ 4 h 12"/>
                <a:gd name="T62" fmla="*/ 17 w 26"/>
                <a:gd name="T63" fmla="*/ 12 h 12"/>
                <a:gd name="T64" fmla="*/ 19 w 26"/>
                <a:gd name="T65" fmla="*/ 12 h 12"/>
                <a:gd name="T66" fmla="*/ 19 w 26"/>
                <a:gd name="T67" fmla="*/ 4 h 12"/>
                <a:gd name="T68" fmla="*/ 19 w 26"/>
                <a:gd name="T69" fmla="*/ 4 h 12"/>
                <a:gd name="T70" fmla="*/ 19 w 26"/>
                <a:gd name="T71" fmla="*/ 9 h 12"/>
                <a:gd name="T72" fmla="*/ 19 w 26"/>
                <a:gd name="T73" fmla="*/ 9 h 12"/>
                <a:gd name="T74" fmla="*/ 19 w 26"/>
                <a:gd name="T75" fmla="*/ 4 h 12"/>
                <a:gd name="T76" fmla="*/ 22 w 26"/>
                <a:gd name="T77" fmla="*/ 4 h 12"/>
                <a:gd name="T78" fmla="*/ 22 w 26"/>
                <a:gd name="T79" fmla="*/ 9 h 12"/>
                <a:gd name="T80" fmla="*/ 22 w 26"/>
                <a:gd name="T81" fmla="*/ 9 h 12"/>
                <a:gd name="T82" fmla="*/ 22 w 26"/>
                <a:gd name="T83" fmla="*/ 4 h 12"/>
                <a:gd name="T84" fmla="*/ 24 w 26"/>
                <a:gd name="T85" fmla="*/ 4 h 12"/>
                <a:gd name="T86" fmla="*/ 24 w 26"/>
                <a:gd name="T87" fmla="*/ 9 h 12"/>
                <a:gd name="T88" fmla="*/ 24 w 26"/>
                <a:gd name="T89" fmla="*/ 9 h 12"/>
                <a:gd name="T90" fmla="*/ 24 w 26"/>
                <a:gd name="T91" fmla="*/ 4 h 12"/>
                <a:gd name="T92" fmla="*/ 26 w 26"/>
                <a:gd name="T93" fmla="*/ 4 h 12"/>
                <a:gd name="T94" fmla="*/ 26 w 26"/>
                <a:gd name="T95" fmla="*/ 9 h 12"/>
                <a:gd name="T96" fmla="*/ 26 w 26"/>
                <a:gd name="T97" fmla="*/ 2 h 12"/>
                <a:gd name="T98" fmla="*/ 26 w 26"/>
                <a:gd name="T99" fmla="*/ 2 h 1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6"/>
                <a:gd name="T151" fmla="*/ 0 h 12"/>
                <a:gd name="T152" fmla="*/ 26 w 26"/>
                <a:gd name="T153" fmla="*/ 12 h 1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6" h="12">
                  <a:moveTo>
                    <a:pt x="26" y="2"/>
                  </a:moveTo>
                  <a:lnTo>
                    <a:pt x="26" y="2"/>
                  </a:lnTo>
                  <a:lnTo>
                    <a:pt x="26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2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12"/>
                  </a:lnTo>
                  <a:lnTo>
                    <a:pt x="3" y="7"/>
                  </a:lnTo>
                  <a:lnTo>
                    <a:pt x="3" y="12"/>
                  </a:lnTo>
                  <a:lnTo>
                    <a:pt x="3" y="7"/>
                  </a:lnTo>
                  <a:lnTo>
                    <a:pt x="5" y="12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12"/>
                  </a:lnTo>
                  <a:lnTo>
                    <a:pt x="5" y="7"/>
                  </a:lnTo>
                  <a:lnTo>
                    <a:pt x="5" y="12"/>
                  </a:lnTo>
                  <a:lnTo>
                    <a:pt x="5" y="7"/>
                  </a:lnTo>
                  <a:lnTo>
                    <a:pt x="7" y="12"/>
                  </a:lnTo>
                  <a:lnTo>
                    <a:pt x="5" y="4"/>
                  </a:lnTo>
                  <a:lnTo>
                    <a:pt x="7" y="4"/>
                  </a:lnTo>
                  <a:lnTo>
                    <a:pt x="7" y="12"/>
                  </a:lnTo>
                  <a:lnTo>
                    <a:pt x="7" y="4"/>
                  </a:lnTo>
                  <a:lnTo>
                    <a:pt x="7" y="12"/>
                  </a:lnTo>
                  <a:lnTo>
                    <a:pt x="7" y="4"/>
                  </a:lnTo>
                  <a:lnTo>
                    <a:pt x="7" y="12"/>
                  </a:lnTo>
                  <a:lnTo>
                    <a:pt x="10" y="12"/>
                  </a:lnTo>
                  <a:lnTo>
                    <a:pt x="7" y="4"/>
                  </a:lnTo>
                  <a:lnTo>
                    <a:pt x="10" y="12"/>
                  </a:lnTo>
                  <a:lnTo>
                    <a:pt x="10" y="4"/>
                  </a:lnTo>
                  <a:lnTo>
                    <a:pt x="10" y="12"/>
                  </a:lnTo>
                  <a:lnTo>
                    <a:pt x="10" y="4"/>
                  </a:lnTo>
                  <a:lnTo>
                    <a:pt x="10" y="12"/>
                  </a:lnTo>
                  <a:lnTo>
                    <a:pt x="12" y="12"/>
                  </a:lnTo>
                  <a:lnTo>
                    <a:pt x="10" y="4"/>
                  </a:lnTo>
                  <a:lnTo>
                    <a:pt x="12" y="12"/>
                  </a:lnTo>
                  <a:lnTo>
                    <a:pt x="12" y="4"/>
                  </a:lnTo>
                  <a:lnTo>
                    <a:pt x="12" y="12"/>
                  </a:lnTo>
                  <a:lnTo>
                    <a:pt x="12" y="4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12" y="4"/>
                  </a:lnTo>
                  <a:lnTo>
                    <a:pt x="14" y="12"/>
                  </a:lnTo>
                  <a:lnTo>
                    <a:pt x="14" y="4"/>
                  </a:lnTo>
                  <a:lnTo>
                    <a:pt x="14" y="12"/>
                  </a:lnTo>
                  <a:lnTo>
                    <a:pt x="14" y="4"/>
                  </a:lnTo>
                  <a:lnTo>
                    <a:pt x="14" y="12"/>
                  </a:lnTo>
                  <a:lnTo>
                    <a:pt x="14" y="4"/>
                  </a:lnTo>
                  <a:lnTo>
                    <a:pt x="17" y="12"/>
                  </a:lnTo>
                  <a:lnTo>
                    <a:pt x="14" y="4"/>
                  </a:lnTo>
                  <a:lnTo>
                    <a:pt x="17" y="4"/>
                  </a:lnTo>
                  <a:lnTo>
                    <a:pt x="17" y="12"/>
                  </a:lnTo>
                  <a:lnTo>
                    <a:pt x="17" y="4"/>
                  </a:lnTo>
                  <a:lnTo>
                    <a:pt x="17" y="12"/>
                  </a:lnTo>
                  <a:lnTo>
                    <a:pt x="17" y="4"/>
                  </a:lnTo>
                  <a:lnTo>
                    <a:pt x="19" y="12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19" y="12"/>
                  </a:lnTo>
                  <a:lnTo>
                    <a:pt x="19" y="4"/>
                  </a:lnTo>
                  <a:lnTo>
                    <a:pt x="19" y="9"/>
                  </a:lnTo>
                  <a:lnTo>
                    <a:pt x="19" y="4"/>
                  </a:lnTo>
                  <a:lnTo>
                    <a:pt x="19" y="9"/>
                  </a:lnTo>
                  <a:lnTo>
                    <a:pt x="22" y="9"/>
                  </a:lnTo>
                  <a:lnTo>
                    <a:pt x="19" y="4"/>
                  </a:lnTo>
                  <a:lnTo>
                    <a:pt x="22" y="9"/>
                  </a:lnTo>
                  <a:lnTo>
                    <a:pt x="22" y="4"/>
                  </a:lnTo>
                  <a:lnTo>
                    <a:pt x="22" y="9"/>
                  </a:lnTo>
                  <a:lnTo>
                    <a:pt x="22" y="4"/>
                  </a:lnTo>
                  <a:lnTo>
                    <a:pt x="22" y="9"/>
                  </a:lnTo>
                  <a:lnTo>
                    <a:pt x="24" y="9"/>
                  </a:lnTo>
                  <a:lnTo>
                    <a:pt x="22" y="4"/>
                  </a:lnTo>
                  <a:lnTo>
                    <a:pt x="24" y="9"/>
                  </a:lnTo>
                  <a:lnTo>
                    <a:pt x="24" y="4"/>
                  </a:lnTo>
                  <a:lnTo>
                    <a:pt x="24" y="9"/>
                  </a:lnTo>
                  <a:lnTo>
                    <a:pt x="24" y="4"/>
                  </a:lnTo>
                  <a:lnTo>
                    <a:pt x="24" y="9"/>
                  </a:lnTo>
                  <a:lnTo>
                    <a:pt x="26" y="9"/>
                  </a:lnTo>
                  <a:lnTo>
                    <a:pt x="24" y="4"/>
                  </a:lnTo>
                  <a:lnTo>
                    <a:pt x="26" y="9"/>
                  </a:lnTo>
                  <a:lnTo>
                    <a:pt x="26" y="4"/>
                  </a:lnTo>
                  <a:lnTo>
                    <a:pt x="26" y="2"/>
                  </a:lnTo>
                  <a:lnTo>
                    <a:pt x="26" y="9"/>
                  </a:lnTo>
                  <a:lnTo>
                    <a:pt x="26" y="2"/>
                  </a:lnTo>
                  <a:lnTo>
                    <a:pt x="26" y="9"/>
                  </a:lnTo>
                  <a:lnTo>
                    <a:pt x="26" y="2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501" name="Freeform 3159"/>
            <p:cNvSpPr>
              <a:spLocks noEditPoints="1" noChangeArrowheads="1"/>
            </p:cNvSpPr>
            <p:nvPr/>
          </p:nvSpPr>
          <p:spPr bwMode="auto">
            <a:xfrm>
              <a:off x="2473" y="1303"/>
              <a:ext cx="2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2 w 2"/>
                <a:gd name="T15" fmla="*/ 0 h 1"/>
                <a:gd name="T16" fmla="*/ 2 w 2"/>
                <a:gd name="T17" fmla="*/ 0 h 1"/>
                <a:gd name="T18" fmla="*/ 2 w 2"/>
                <a:gd name="T19" fmla="*/ 0 h 1"/>
                <a:gd name="T20" fmla="*/ 2 w 2"/>
                <a:gd name="T21" fmla="*/ 0 h 1"/>
                <a:gd name="T22" fmla="*/ 2 w 2"/>
                <a:gd name="T23" fmla="*/ 0 h 1"/>
                <a:gd name="T24" fmla="*/ 2 w 2"/>
                <a:gd name="T25" fmla="*/ 0 h 1"/>
                <a:gd name="T26" fmla="*/ 2 w 2"/>
                <a:gd name="T27" fmla="*/ 0 h 1"/>
                <a:gd name="T28" fmla="*/ 0 w 2"/>
                <a:gd name="T29" fmla="*/ 0 h 1"/>
                <a:gd name="T30" fmla="*/ 0 w 2"/>
                <a:gd name="T31" fmla="*/ 0 h 1"/>
                <a:gd name="T32" fmla="*/ 0 w 2"/>
                <a:gd name="T33" fmla="*/ 0 h 1"/>
                <a:gd name="T34" fmla="*/ 0 w 2"/>
                <a:gd name="T35" fmla="*/ 0 h 1"/>
                <a:gd name="T36" fmla="*/ 0 w 2"/>
                <a:gd name="T37" fmla="*/ 0 h 1"/>
                <a:gd name="T38" fmla="*/ 0 w 2"/>
                <a:gd name="T39" fmla="*/ 0 h 1"/>
                <a:gd name="T40" fmla="*/ 0 w 2"/>
                <a:gd name="T41" fmla="*/ 0 h 1"/>
                <a:gd name="T42" fmla="*/ 0 w 2"/>
                <a:gd name="T43" fmla="*/ 0 h 1"/>
                <a:gd name="T44" fmla="*/ 0 w 2"/>
                <a:gd name="T45" fmla="*/ 0 h 1"/>
                <a:gd name="T46" fmla="*/ 0 w 2"/>
                <a:gd name="T47" fmla="*/ 0 h 1"/>
                <a:gd name="T48" fmla="*/ 0 w 2"/>
                <a:gd name="T49" fmla="*/ 0 h 1"/>
                <a:gd name="T50" fmla="*/ 0 w 2"/>
                <a:gd name="T51" fmla="*/ 0 h 1"/>
                <a:gd name="T52" fmla="*/ 2 w 2"/>
                <a:gd name="T53" fmla="*/ 0 h 1"/>
                <a:gd name="T54" fmla="*/ 2 w 2"/>
                <a:gd name="T55" fmla="*/ 0 h 1"/>
                <a:gd name="T56" fmla="*/ 2 w 2"/>
                <a:gd name="T57" fmla="*/ 0 h 1"/>
                <a:gd name="T58" fmla="*/ 2 w 2"/>
                <a:gd name="T59" fmla="*/ 0 h 1"/>
                <a:gd name="T60" fmla="*/ 2 w 2"/>
                <a:gd name="T61" fmla="*/ 0 h 1"/>
                <a:gd name="T62" fmla="*/ 2 w 2"/>
                <a:gd name="T63" fmla="*/ 0 h 1"/>
                <a:gd name="T64" fmla="*/ 0 w 2"/>
                <a:gd name="T65" fmla="*/ 0 h 1"/>
                <a:gd name="T66" fmla="*/ 0 w 2"/>
                <a:gd name="T67" fmla="*/ 0 h 1"/>
                <a:gd name="T68" fmla="*/ 0 w 2"/>
                <a:gd name="T69" fmla="*/ 0 h 1"/>
                <a:gd name="T70" fmla="*/ 0 w 2"/>
                <a:gd name="T71" fmla="*/ 0 h 1"/>
                <a:gd name="T72" fmla="*/ 0 w 2"/>
                <a:gd name="T73" fmla="*/ 0 h 1"/>
                <a:gd name="T74" fmla="*/ 0 w 2"/>
                <a:gd name="T75" fmla="*/ 0 h 1"/>
                <a:gd name="T76" fmla="*/ 2 w 2"/>
                <a:gd name="T77" fmla="*/ 0 h 1"/>
                <a:gd name="T78" fmla="*/ 0 w 2"/>
                <a:gd name="T79" fmla="*/ 0 h 1"/>
                <a:gd name="T80" fmla="*/ 2 w 2"/>
                <a:gd name="T81" fmla="*/ 0 h 1"/>
                <a:gd name="T82" fmla="*/ 2 w 2"/>
                <a:gd name="T83" fmla="*/ 0 h 1"/>
                <a:gd name="T84" fmla="*/ 2 w 2"/>
                <a:gd name="T85" fmla="*/ 0 h 1"/>
                <a:gd name="T86" fmla="*/ 2 w 2"/>
                <a:gd name="T87" fmla="*/ 0 h 1"/>
                <a:gd name="T88" fmla="*/ 2 w 2"/>
                <a:gd name="T89" fmla="*/ 0 h 1"/>
                <a:gd name="T90" fmla="*/ 2 w 2"/>
                <a:gd name="T91" fmla="*/ 0 h 1"/>
                <a:gd name="T92" fmla="*/ 2 w 2"/>
                <a:gd name="T93" fmla="*/ 0 h 1"/>
                <a:gd name="T94" fmla="*/ 2 w 2"/>
                <a:gd name="T95" fmla="*/ 0 h 1"/>
                <a:gd name="T96" fmla="*/ 2 w 2"/>
                <a:gd name="T97" fmla="*/ 0 h 1"/>
                <a:gd name="T98" fmla="*/ 2 w 2"/>
                <a:gd name="T99" fmla="*/ 0 h 1"/>
                <a:gd name="T100" fmla="*/ 2 w 2"/>
                <a:gd name="T101" fmla="*/ 0 h 1"/>
                <a:gd name="T102" fmla="*/ 2 w 2"/>
                <a:gd name="T103" fmla="*/ 0 h 1"/>
                <a:gd name="T104" fmla="*/ 2 w 2"/>
                <a:gd name="T105" fmla="*/ 0 h 1"/>
                <a:gd name="T106" fmla="*/ 2 w 2"/>
                <a:gd name="T107" fmla="*/ 0 h 1"/>
                <a:gd name="T108" fmla="*/ 2 w 2"/>
                <a:gd name="T109" fmla="*/ 0 h 1"/>
                <a:gd name="T110" fmla="*/ 2 w 2"/>
                <a:gd name="T111" fmla="*/ 0 h 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"/>
                <a:gd name="T169" fmla="*/ 0 h 1"/>
                <a:gd name="T170" fmla="*/ 2 w 2"/>
                <a:gd name="T171" fmla="*/ 1 h 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502" name="Freeform 3160"/>
            <p:cNvSpPr>
              <a:spLocks noEditPoints="1" noChangeArrowheads="1"/>
            </p:cNvSpPr>
            <p:nvPr/>
          </p:nvSpPr>
          <p:spPr bwMode="auto">
            <a:xfrm>
              <a:off x="2475" y="1303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  <a:gd name="T20" fmla="*/ 0 w 1"/>
                <a:gd name="T21" fmla="*/ 0 h 1"/>
                <a:gd name="T22" fmla="*/ 0 w 1"/>
                <a:gd name="T23" fmla="*/ 0 h 1"/>
                <a:gd name="T24" fmla="*/ 0 w 1"/>
                <a:gd name="T25" fmla="*/ 0 h 1"/>
                <a:gd name="T26" fmla="*/ 0 w 1"/>
                <a:gd name="T27" fmla="*/ 0 h 1"/>
                <a:gd name="T28" fmla="*/ 0 w 1"/>
                <a:gd name="T29" fmla="*/ 0 h 1"/>
                <a:gd name="T30" fmla="*/ 0 w 1"/>
                <a:gd name="T31" fmla="*/ 0 h 1"/>
                <a:gd name="T32" fmla="*/ 0 w 1"/>
                <a:gd name="T33" fmla="*/ 0 h 1"/>
                <a:gd name="T34" fmla="*/ 0 w 1"/>
                <a:gd name="T35" fmla="*/ 0 h 1"/>
                <a:gd name="T36" fmla="*/ 0 w 1"/>
                <a:gd name="T37" fmla="*/ 0 h 1"/>
                <a:gd name="T38" fmla="*/ 0 w 1"/>
                <a:gd name="T39" fmla="*/ 0 h 1"/>
                <a:gd name="T40" fmla="*/ 0 w 1"/>
                <a:gd name="T41" fmla="*/ 0 h 1"/>
                <a:gd name="T42" fmla="*/ 0 w 1"/>
                <a:gd name="T43" fmla="*/ 0 h 1"/>
                <a:gd name="T44" fmla="*/ 0 w 1"/>
                <a:gd name="T45" fmla="*/ 0 h 1"/>
                <a:gd name="T46" fmla="*/ 0 w 1"/>
                <a:gd name="T47" fmla="*/ 0 h 1"/>
                <a:gd name="T48" fmla="*/ 0 w 1"/>
                <a:gd name="T49" fmla="*/ 0 h 1"/>
                <a:gd name="T50" fmla="*/ 0 w 1"/>
                <a:gd name="T51" fmla="*/ 0 h 1"/>
                <a:gd name="T52" fmla="*/ 0 w 1"/>
                <a:gd name="T53" fmla="*/ 0 h 1"/>
                <a:gd name="T54" fmla="*/ 0 w 1"/>
                <a:gd name="T55" fmla="*/ 0 h 1"/>
                <a:gd name="T56" fmla="*/ 0 w 1"/>
                <a:gd name="T57" fmla="*/ 0 h 1"/>
                <a:gd name="T58" fmla="*/ 0 w 1"/>
                <a:gd name="T59" fmla="*/ 0 h 1"/>
                <a:gd name="T60" fmla="*/ 0 w 1"/>
                <a:gd name="T61" fmla="*/ 0 h 1"/>
                <a:gd name="T62" fmla="*/ 0 w 1"/>
                <a:gd name="T63" fmla="*/ 0 h 1"/>
                <a:gd name="T64" fmla="*/ 0 w 1"/>
                <a:gd name="T65" fmla="*/ 0 h 1"/>
                <a:gd name="T66" fmla="*/ 0 w 1"/>
                <a:gd name="T67" fmla="*/ 0 h 1"/>
                <a:gd name="T68" fmla="*/ 0 w 1"/>
                <a:gd name="T69" fmla="*/ 0 h 1"/>
                <a:gd name="T70" fmla="*/ 0 w 1"/>
                <a:gd name="T71" fmla="*/ 0 h 1"/>
                <a:gd name="T72" fmla="*/ 0 w 1"/>
                <a:gd name="T73" fmla="*/ 0 h 1"/>
                <a:gd name="T74" fmla="*/ 0 w 1"/>
                <a:gd name="T75" fmla="*/ 0 h 1"/>
                <a:gd name="T76" fmla="*/ 0 w 1"/>
                <a:gd name="T77" fmla="*/ 0 h 1"/>
                <a:gd name="T78" fmla="*/ 0 w 1"/>
                <a:gd name="T79" fmla="*/ 0 h 1"/>
                <a:gd name="T80" fmla="*/ 0 w 1"/>
                <a:gd name="T81" fmla="*/ 0 h 1"/>
                <a:gd name="T82" fmla="*/ 0 w 1"/>
                <a:gd name="T83" fmla="*/ 0 h 1"/>
                <a:gd name="T84" fmla="*/ 0 w 1"/>
                <a:gd name="T85" fmla="*/ 0 h 1"/>
                <a:gd name="T86" fmla="*/ 0 w 1"/>
                <a:gd name="T87" fmla="*/ 0 h 1"/>
                <a:gd name="T88" fmla="*/ 0 w 1"/>
                <a:gd name="T89" fmla="*/ 0 h 1"/>
                <a:gd name="T90" fmla="*/ 0 w 1"/>
                <a:gd name="T91" fmla="*/ 0 h 1"/>
                <a:gd name="T92" fmla="*/ 0 w 1"/>
                <a:gd name="T93" fmla="*/ 0 h 1"/>
                <a:gd name="T94" fmla="*/ 0 w 1"/>
                <a:gd name="T95" fmla="*/ 0 h 1"/>
                <a:gd name="T96" fmla="*/ 0 w 1"/>
                <a:gd name="T97" fmla="*/ 0 h 1"/>
                <a:gd name="T98" fmla="*/ 0 w 1"/>
                <a:gd name="T99" fmla="*/ 0 h 1"/>
                <a:gd name="T100" fmla="*/ 0 w 1"/>
                <a:gd name="T101" fmla="*/ 0 h 1"/>
                <a:gd name="T102" fmla="*/ 0 w 1"/>
                <a:gd name="T103" fmla="*/ 0 h 1"/>
                <a:gd name="T104" fmla="*/ 0 w 1"/>
                <a:gd name="T105" fmla="*/ 0 h 1"/>
                <a:gd name="T106" fmla="*/ 0 w 1"/>
                <a:gd name="T107" fmla="*/ 0 h 1"/>
                <a:gd name="T108" fmla="*/ 0 w 1"/>
                <a:gd name="T109" fmla="*/ 0 h 1"/>
                <a:gd name="T110" fmla="*/ 0 w 1"/>
                <a:gd name="T111" fmla="*/ 0 h 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"/>
                <a:gd name="T169" fmla="*/ 0 h 1"/>
                <a:gd name="T170" fmla="*/ 1 w 1"/>
                <a:gd name="T171" fmla="*/ 1 h 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503" name="Freeform 3161"/>
            <p:cNvSpPr>
              <a:spLocks noEditPoints="1" noChangeArrowheads="1"/>
            </p:cNvSpPr>
            <p:nvPr/>
          </p:nvSpPr>
          <p:spPr bwMode="auto">
            <a:xfrm>
              <a:off x="2475" y="1303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  <a:gd name="T20" fmla="*/ 0 w 1"/>
                <a:gd name="T21" fmla="*/ 0 h 1"/>
                <a:gd name="T22" fmla="*/ 0 w 1"/>
                <a:gd name="T23" fmla="*/ 0 h 1"/>
                <a:gd name="T24" fmla="*/ 0 w 1"/>
                <a:gd name="T25" fmla="*/ 0 h 1"/>
                <a:gd name="T26" fmla="*/ 0 w 1"/>
                <a:gd name="T27" fmla="*/ 0 h 1"/>
                <a:gd name="T28" fmla="*/ 0 w 1"/>
                <a:gd name="T29" fmla="*/ 0 h 1"/>
                <a:gd name="T30" fmla="*/ 0 w 1"/>
                <a:gd name="T31" fmla="*/ 0 h 1"/>
                <a:gd name="T32" fmla="*/ 0 w 1"/>
                <a:gd name="T33" fmla="*/ 0 h 1"/>
                <a:gd name="T34" fmla="*/ 0 w 1"/>
                <a:gd name="T35" fmla="*/ 0 h 1"/>
                <a:gd name="T36" fmla="*/ 0 w 1"/>
                <a:gd name="T37" fmla="*/ 0 h 1"/>
                <a:gd name="T38" fmla="*/ 0 w 1"/>
                <a:gd name="T39" fmla="*/ 0 h 1"/>
                <a:gd name="T40" fmla="*/ 0 w 1"/>
                <a:gd name="T41" fmla="*/ 0 h 1"/>
                <a:gd name="T42" fmla="*/ 0 w 1"/>
                <a:gd name="T43" fmla="*/ 0 h 1"/>
                <a:gd name="T44" fmla="*/ 0 w 1"/>
                <a:gd name="T45" fmla="*/ 0 h 1"/>
                <a:gd name="T46" fmla="*/ 0 w 1"/>
                <a:gd name="T47" fmla="*/ 0 h 1"/>
                <a:gd name="T48" fmla="*/ 0 w 1"/>
                <a:gd name="T49" fmla="*/ 0 h 1"/>
                <a:gd name="T50" fmla="*/ 0 w 1"/>
                <a:gd name="T51" fmla="*/ 0 h 1"/>
                <a:gd name="T52" fmla="*/ 0 w 1"/>
                <a:gd name="T53" fmla="*/ 0 h 1"/>
                <a:gd name="T54" fmla="*/ 0 w 1"/>
                <a:gd name="T55" fmla="*/ 0 h 1"/>
                <a:gd name="T56" fmla="*/ 0 w 1"/>
                <a:gd name="T57" fmla="*/ 0 h 1"/>
                <a:gd name="T58" fmla="*/ 0 w 1"/>
                <a:gd name="T59" fmla="*/ 0 h 1"/>
                <a:gd name="T60" fmla="*/ 0 w 1"/>
                <a:gd name="T61" fmla="*/ 0 h 1"/>
                <a:gd name="T62" fmla="*/ 0 w 1"/>
                <a:gd name="T63" fmla="*/ 0 h 1"/>
                <a:gd name="T64" fmla="*/ 0 w 1"/>
                <a:gd name="T65" fmla="*/ 0 h 1"/>
                <a:gd name="T66" fmla="*/ 0 w 1"/>
                <a:gd name="T67" fmla="*/ 0 h 1"/>
                <a:gd name="T68" fmla="*/ 0 w 1"/>
                <a:gd name="T69" fmla="*/ 0 h 1"/>
                <a:gd name="T70" fmla="*/ 0 w 1"/>
                <a:gd name="T71" fmla="*/ 0 h 1"/>
                <a:gd name="T72" fmla="*/ 0 w 1"/>
                <a:gd name="T73" fmla="*/ 0 h 1"/>
                <a:gd name="T74" fmla="*/ 0 w 1"/>
                <a:gd name="T75" fmla="*/ 0 h 1"/>
                <a:gd name="T76" fmla="*/ 0 w 1"/>
                <a:gd name="T77" fmla="*/ 0 h 1"/>
                <a:gd name="T78" fmla="*/ 0 w 1"/>
                <a:gd name="T79" fmla="*/ 0 h 1"/>
                <a:gd name="T80" fmla="*/ 0 w 1"/>
                <a:gd name="T81" fmla="*/ 0 h 1"/>
                <a:gd name="T82" fmla="*/ 0 w 1"/>
                <a:gd name="T83" fmla="*/ 0 h 1"/>
                <a:gd name="T84" fmla="*/ 0 w 1"/>
                <a:gd name="T85" fmla="*/ 0 h 1"/>
                <a:gd name="T86" fmla="*/ 0 w 1"/>
                <a:gd name="T87" fmla="*/ 0 h 1"/>
                <a:gd name="T88" fmla="*/ 0 w 1"/>
                <a:gd name="T89" fmla="*/ 0 h 1"/>
                <a:gd name="T90" fmla="*/ 0 w 1"/>
                <a:gd name="T91" fmla="*/ 0 h 1"/>
                <a:gd name="T92" fmla="*/ 0 w 1"/>
                <a:gd name="T93" fmla="*/ 0 h 1"/>
                <a:gd name="T94" fmla="*/ 0 w 1"/>
                <a:gd name="T95" fmla="*/ 0 h 1"/>
                <a:gd name="T96" fmla="*/ 0 w 1"/>
                <a:gd name="T97" fmla="*/ 0 h 1"/>
                <a:gd name="T98" fmla="*/ 0 w 1"/>
                <a:gd name="T99" fmla="*/ 0 h 1"/>
                <a:gd name="T100" fmla="*/ 0 w 1"/>
                <a:gd name="T101" fmla="*/ 0 h 1"/>
                <a:gd name="T102" fmla="*/ 0 w 1"/>
                <a:gd name="T103" fmla="*/ 0 h 1"/>
                <a:gd name="T104" fmla="*/ 0 w 1"/>
                <a:gd name="T105" fmla="*/ 0 h 1"/>
                <a:gd name="T106" fmla="*/ 0 w 1"/>
                <a:gd name="T107" fmla="*/ 0 h 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"/>
                <a:gd name="T163" fmla="*/ 0 h 1"/>
                <a:gd name="T164" fmla="*/ 1 w 1"/>
                <a:gd name="T165" fmla="*/ 1 h 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504" name="Freeform 3162"/>
            <p:cNvSpPr>
              <a:spLocks noEditPoints="1" noChangeArrowheads="1"/>
            </p:cNvSpPr>
            <p:nvPr/>
          </p:nvSpPr>
          <p:spPr bwMode="auto">
            <a:xfrm>
              <a:off x="2475" y="1303"/>
              <a:ext cx="2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2 w 2"/>
                <a:gd name="T15" fmla="*/ 0 h 1"/>
                <a:gd name="T16" fmla="*/ 2 w 2"/>
                <a:gd name="T17" fmla="*/ 0 h 1"/>
                <a:gd name="T18" fmla="*/ 2 w 2"/>
                <a:gd name="T19" fmla="*/ 0 h 1"/>
                <a:gd name="T20" fmla="*/ 2 w 2"/>
                <a:gd name="T21" fmla="*/ 0 h 1"/>
                <a:gd name="T22" fmla="*/ 2 w 2"/>
                <a:gd name="T23" fmla="*/ 0 h 1"/>
                <a:gd name="T24" fmla="*/ 2 w 2"/>
                <a:gd name="T25" fmla="*/ 0 h 1"/>
                <a:gd name="T26" fmla="*/ 2 w 2"/>
                <a:gd name="T27" fmla="*/ 0 h 1"/>
                <a:gd name="T28" fmla="*/ 2 w 2"/>
                <a:gd name="T29" fmla="*/ 0 h 1"/>
                <a:gd name="T30" fmla="*/ 2 w 2"/>
                <a:gd name="T31" fmla="*/ 0 h 1"/>
                <a:gd name="T32" fmla="*/ 2 w 2"/>
                <a:gd name="T33" fmla="*/ 0 h 1"/>
                <a:gd name="T34" fmla="*/ 2 w 2"/>
                <a:gd name="T35" fmla="*/ 0 h 1"/>
                <a:gd name="T36" fmla="*/ 0 w 2"/>
                <a:gd name="T37" fmla="*/ 0 h 1"/>
                <a:gd name="T38" fmla="*/ 0 w 2"/>
                <a:gd name="T39" fmla="*/ 0 h 1"/>
                <a:gd name="T40" fmla="*/ 0 w 2"/>
                <a:gd name="T41" fmla="*/ 0 h 1"/>
                <a:gd name="T42" fmla="*/ 0 w 2"/>
                <a:gd name="T43" fmla="*/ 0 h 1"/>
                <a:gd name="T44" fmla="*/ 0 w 2"/>
                <a:gd name="T45" fmla="*/ 0 h 1"/>
                <a:gd name="T46" fmla="*/ 2 w 2"/>
                <a:gd name="T47" fmla="*/ 0 h 1"/>
                <a:gd name="T48" fmla="*/ 0 w 2"/>
                <a:gd name="T49" fmla="*/ 0 h 1"/>
                <a:gd name="T50" fmla="*/ 0 w 2"/>
                <a:gd name="T51" fmla="*/ 0 h 1"/>
                <a:gd name="T52" fmla="*/ 2 w 2"/>
                <a:gd name="T53" fmla="*/ 0 h 1"/>
                <a:gd name="T54" fmla="*/ 2 w 2"/>
                <a:gd name="T55" fmla="*/ 0 h 1"/>
                <a:gd name="T56" fmla="*/ 2 w 2"/>
                <a:gd name="T57" fmla="*/ 0 h 1"/>
                <a:gd name="T58" fmla="*/ 2 w 2"/>
                <a:gd name="T59" fmla="*/ 0 h 1"/>
                <a:gd name="T60" fmla="*/ 2 w 2"/>
                <a:gd name="T61" fmla="*/ 0 h 1"/>
                <a:gd name="T62" fmla="*/ 0 w 2"/>
                <a:gd name="T63" fmla="*/ 0 h 1"/>
                <a:gd name="T64" fmla="*/ 0 w 2"/>
                <a:gd name="T65" fmla="*/ 0 h 1"/>
                <a:gd name="T66" fmla="*/ 0 w 2"/>
                <a:gd name="T67" fmla="*/ 0 h 1"/>
                <a:gd name="T68" fmla="*/ 0 w 2"/>
                <a:gd name="T69" fmla="*/ 0 h 1"/>
                <a:gd name="T70" fmla="*/ 0 w 2"/>
                <a:gd name="T71" fmla="*/ 0 h 1"/>
                <a:gd name="T72" fmla="*/ 0 w 2"/>
                <a:gd name="T73" fmla="*/ 0 h 1"/>
                <a:gd name="T74" fmla="*/ 0 w 2"/>
                <a:gd name="T75" fmla="*/ 0 h 1"/>
                <a:gd name="T76" fmla="*/ 0 w 2"/>
                <a:gd name="T77" fmla="*/ 0 h 1"/>
                <a:gd name="T78" fmla="*/ 0 w 2"/>
                <a:gd name="T79" fmla="*/ 0 h 1"/>
                <a:gd name="T80" fmla="*/ 0 w 2"/>
                <a:gd name="T81" fmla="*/ 0 h 1"/>
                <a:gd name="T82" fmla="*/ 0 w 2"/>
                <a:gd name="T83" fmla="*/ 0 h 1"/>
                <a:gd name="T84" fmla="*/ 0 w 2"/>
                <a:gd name="T85" fmla="*/ 0 h 1"/>
                <a:gd name="T86" fmla="*/ 0 w 2"/>
                <a:gd name="T87" fmla="*/ 0 h 1"/>
                <a:gd name="T88" fmla="*/ 0 w 2"/>
                <a:gd name="T89" fmla="*/ 0 h 1"/>
                <a:gd name="T90" fmla="*/ 0 w 2"/>
                <a:gd name="T91" fmla="*/ 0 h 1"/>
                <a:gd name="T92" fmla="*/ 0 w 2"/>
                <a:gd name="T93" fmla="*/ 0 h 1"/>
                <a:gd name="T94" fmla="*/ 0 w 2"/>
                <a:gd name="T95" fmla="*/ 0 h 1"/>
                <a:gd name="T96" fmla="*/ 0 w 2"/>
                <a:gd name="T97" fmla="*/ 0 h 1"/>
                <a:gd name="T98" fmla="*/ 2 w 2"/>
                <a:gd name="T99" fmla="*/ 0 h 1"/>
                <a:gd name="T100" fmla="*/ 2 w 2"/>
                <a:gd name="T101" fmla="*/ 0 h 1"/>
                <a:gd name="T102" fmla="*/ 2 w 2"/>
                <a:gd name="T103" fmla="*/ 0 h 1"/>
                <a:gd name="T104" fmla="*/ 2 w 2"/>
                <a:gd name="T105" fmla="*/ 0 h 1"/>
                <a:gd name="T106" fmla="*/ 2 w 2"/>
                <a:gd name="T107" fmla="*/ 0 h 1"/>
                <a:gd name="T108" fmla="*/ 2 w 2"/>
                <a:gd name="T109" fmla="*/ 0 h 1"/>
                <a:gd name="T110" fmla="*/ 2 w 2"/>
                <a:gd name="T111" fmla="*/ 0 h 1"/>
                <a:gd name="T112" fmla="*/ 2 w 2"/>
                <a:gd name="T113" fmla="*/ 0 h 1"/>
                <a:gd name="T114" fmla="*/ 2 w 2"/>
                <a:gd name="T115" fmla="*/ 0 h 1"/>
                <a:gd name="T116" fmla="*/ 2 w 2"/>
                <a:gd name="T117" fmla="*/ 0 h 1"/>
                <a:gd name="T118" fmla="*/ 2 w 2"/>
                <a:gd name="T119" fmla="*/ 0 h 1"/>
                <a:gd name="T120" fmla="*/ 2 w 2"/>
                <a:gd name="T121" fmla="*/ 0 h 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"/>
                <a:gd name="T184" fmla="*/ 0 h 1"/>
                <a:gd name="T185" fmla="*/ 2 w 2"/>
                <a:gd name="T186" fmla="*/ 1 h 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  <a:moveTo>
                    <a:pt x="2" y="0"/>
                  </a:moveTo>
                  <a:lnTo>
                    <a:pt x="2" y="0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505" name="Freeform 3163"/>
            <p:cNvSpPr>
              <a:spLocks noEditPoints="1" noChangeArrowheads="1"/>
            </p:cNvSpPr>
            <p:nvPr/>
          </p:nvSpPr>
          <p:spPr bwMode="auto">
            <a:xfrm>
              <a:off x="2477" y="1303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  <a:gd name="T20" fmla="*/ 0 w 1"/>
                <a:gd name="T21" fmla="*/ 0 h 1"/>
                <a:gd name="T22" fmla="*/ 0 w 1"/>
                <a:gd name="T23" fmla="*/ 0 h 1"/>
                <a:gd name="T24" fmla="*/ 0 w 1"/>
                <a:gd name="T25" fmla="*/ 0 h 1"/>
                <a:gd name="T26" fmla="*/ 0 w 1"/>
                <a:gd name="T27" fmla="*/ 0 h 1"/>
                <a:gd name="T28" fmla="*/ 0 w 1"/>
                <a:gd name="T29" fmla="*/ 0 h 1"/>
                <a:gd name="T30" fmla="*/ 0 w 1"/>
                <a:gd name="T31" fmla="*/ 0 h 1"/>
                <a:gd name="T32" fmla="*/ 0 w 1"/>
                <a:gd name="T33" fmla="*/ 0 h 1"/>
                <a:gd name="T34" fmla="*/ 0 w 1"/>
                <a:gd name="T35" fmla="*/ 0 h 1"/>
                <a:gd name="T36" fmla="*/ 0 w 1"/>
                <a:gd name="T37" fmla="*/ 0 h 1"/>
                <a:gd name="T38" fmla="*/ 0 w 1"/>
                <a:gd name="T39" fmla="*/ 0 h 1"/>
                <a:gd name="T40" fmla="*/ 0 w 1"/>
                <a:gd name="T41" fmla="*/ 0 h 1"/>
                <a:gd name="T42" fmla="*/ 0 w 1"/>
                <a:gd name="T43" fmla="*/ 0 h 1"/>
                <a:gd name="T44" fmla="*/ 0 w 1"/>
                <a:gd name="T45" fmla="*/ 0 h 1"/>
                <a:gd name="T46" fmla="*/ 0 w 1"/>
                <a:gd name="T47" fmla="*/ 0 h 1"/>
                <a:gd name="T48" fmla="*/ 0 w 1"/>
                <a:gd name="T49" fmla="*/ 0 h 1"/>
                <a:gd name="T50" fmla="*/ 0 w 1"/>
                <a:gd name="T51" fmla="*/ 0 h 1"/>
                <a:gd name="T52" fmla="*/ 0 w 1"/>
                <a:gd name="T53" fmla="*/ 0 h 1"/>
                <a:gd name="T54" fmla="*/ 0 w 1"/>
                <a:gd name="T55" fmla="*/ 0 h 1"/>
                <a:gd name="T56" fmla="*/ 0 w 1"/>
                <a:gd name="T57" fmla="*/ 0 h 1"/>
                <a:gd name="T58" fmla="*/ 0 w 1"/>
                <a:gd name="T59" fmla="*/ 0 h 1"/>
                <a:gd name="T60" fmla="*/ 0 w 1"/>
                <a:gd name="T61" fmla="*/ 0 h 1"/>
                <a:gd name="T62" fmla="*/ 0 w 1"/>
                <a:gd name="T63" fmla="*/ 0 h 1"/>
                <a:gd name="T64" fmla="*/ 0 w 1"/>
                <a:gd name="T65" fmla="*/ 0 h 1"/>
                <a:gd name="T66" fmla="*/ 0 w 1"/>
                <a:gd name="T67" fmla="*/ 0 h 1"/>
                <a:gd name="T68" fmla="*/ 0 w 1"/>
                <a:gd name="T69" fmla="*/ 0 h 1"/>
                <a:gd name="T70" fmla="*/ 0 w 1"/>
                <a:gd name="T71" fmla="*/ 0 h 1"/>
                <a:gd name="T72" fmla="*/ 0 w 1"/>
                <a:gd name="T73" fmla="*/ 0 h 1"/>
                <a:gd name="T74" fmla="*/ 0 w 1"/>
                <a:gd name="T75" fmla="*/ 0 h 1"/>
                <a:gd name="T76" fmla="*/ 0 w 1"/>
                <a:gd name="T77" fmla="*/ 0 h 1"/>
                <a:gd name="T78" fmla="*/ 0 w 1"/>
                <a:gd name="T79" fmla="*/ 0 h 1"/>
                <a:gd name="T80" fmla="*/ 0 w 1"/>
                <a:gd name="T81" fmla="*/ 0 h 1"/>
                <a:gd name="T82" fmla="*/ 0 w 1"/>
                <a:gd name="T83" fmla="*/ 0 h 1"/>
                <a:gd name="T84" fmla="*/ 0 w 1"/>
                <a:gd name="T85" fmla="*/ 0 h 1"/>
                <a:gd name="T86" fmla="*/ 0 w 1"/>
                <a:gd name="T87" fmla="*/ 0 h 1"/>
                <a:gd name="T88" fmla="*/ 0 w 1"/>
                <a:gd name="T89" fmla="*/ 0 h 1"/>
                <a:gd name="T90" fmla="*/ 0 w 1"/>
                <a:gd name="T91" fmla="*/ 0 h 1"/>
                <a:gd name="T92" fmla="*/ 0 w 1"/>
                <a:gd name="T93" fmla="*/ 0 h 1"/>
                <a:gd name="T94" fmla="*/ 0 w 1"/>
                <a:gd name="T95" fmla="*/ 0 h 1"/>
                <a:gd name="T96" fmla="*/ 0 w 1"/>
                <a:gd name="T97" fmla="*/ 0 h 1"/>
                <a:gd name="T98" fmla="*/ 0 w 1"/>
                <a:gd name="T99" fmla="*/ 0 h 1"/>
                <a:gd name="T100" fmla="*/ 0 w 1"/>
                <a:gd name="T101" fmla="*/ 0 h 1"/>
                <a:gd name="T102" fmla="*/ 0 w 1"/>
                <a:gd name="T103" fmla="*/ 0 h 1"/>
                <a:gd name="T104" fmla="*/ 0 w 1"/>
                <a:gd name="T105" fmla="*/ 0 h 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"/>
                <a:gd name="T160" fmla="*/ 0 h 1"/>
                <a:gd name="T161" fmla="*/ 1 w 1"/>
                <a:gd name="T162" fmla="*/ 1 h 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506" name="Freeform 3164"/>
            <p:cNvSpPr>
              <a:spLocks noEditPoints="1" noChangeArrowheads="1"/>
            </p:cNvSpPr>
            <p:nvPr/>
          </p:nvSpPr>
          <p:spPr bwMode="auto">
            <a:xfrm>
              <a:off x="2477" y="1303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  <a:gd name="T20" fmla="*/ 0 w 1"/>
                <a:gd name="T21" fmla="*/ 0 h 1"/>
                <a:gd name="T22" fmla="*/ 0 w 1"/>
                <a:gd name="T23" fmla="*/ 0 h 1"/>
                <a:gd name="T24" fmla="*/ 0 w 1"/>
                <a:gd name="T25" fmla="*/ 0 h 1"/>
                <a:gd name="T26" fmla="*/ 0 w 1"/>
                <a:gd name="T27" fmla="*/ 0 h 1"/>
                <a:gd name="T28" fmla="*/ 0 w 1"/>
                <a:gd name="T29" fmla="*/ 0 h 1"/>
                <a:gd name="T30" fmla="*/ 0 w 1"/>
                <a:gd name="T31" fmla="*/ 0 h 1"/>
                <a:gd name="T32" fmla="*/ 0 w 1"/>
                <a:gd name="T33" fmla="*/ 0 h 1"/>
                <a:gd name="T34" fmla="*/ 0 w 1"/>
                <a:gd name="T35" fmla="*/ 0 h 1"/>
                <a:gd name="T36" fmla="*/ 0 w 1"/>
                <a:gd name="T37" fmla="*/ 0 h 1"/>
                <a:gd name="T38" fmla="*/ 0 w 1"/>
                <a:gd name="T39" fmla="*/ 0 h 1"/>
                <a:gd name="T40" fmla="*/ 0 w 1"/>
                <a:gd name="T41" fmla="*/ 0 h 1"/>
                <a:gd name="T42" fmla="*/ 0 w 1"/>
                <a:gd name="T43" fmla="*/ 0 h 1"/>
                <a:gd name="T44" fmla="*/ 0 w 1"/>
                <a:gd name="T45" fmla="*/ 0 h 1"/>
                <a:gd name="T46" fmla="*/ 0 w 1"/>
                <a:gd name="T47" fmla="*/ 0 h 1"/>
                <a:gd name="T48" fmla="*/ 0 w 1"/>
                <a:gd name="T49" fmla="*/ 0 h 1"/>
                <a:gd name="T50" fmla="*/ 0 w 1"/>
                <a:gd name="T51" fmla="*/ 0 h 1"/>
                <a:gd name="T52" fmla="*/ 0 w 1"/>
                <a:gd name="T53" fmla="*/ 0 h 1"/>
                <a:gd name="T54" fmla="*/ 0 w 1"/>
                <a:gd name="T55" fmla="*/ 0 h 1"/>
                <a:gd name="T56" fmla="*/ 0 w 1"/>
                <a:gd name="T57" fmla="*/ 0 h 1"/>
                <a:gd name="T58" fmla="*/ 0 w 1"/>
                <a:gd name="T59" fmla="*/ 0 h 1"/>
                <a:gd name="T60" fmla="*/ 0 w 1"/>
                <a:gd name="T61" fmla="*/ 0 h 1"/>
                <a:gd name="T62" fmla="*/ 0 w 1"/>
                <a:gd name="T63" fmla="*/ 0 h 1"/>
                <a:gd name="T64" fmla="*/ 0 w 1"/>
                <a:gd name="T65" fmla="*/ 0 h 1"/>
                <a:gd name="T66" fmla="*/ 0 w 1"/>
                <a:gd name="T67" fmla="*/ 0 h 1"/>
                <a:gd name="T68" fmla="*/ 0 w 1"/>
                <a:gd name="T69" fmla="*/ 0 h 1"/>
                <a:gd name="T70" fmla="*/ 0 w 1"/>
                <a:gd name="T71" fmla="*/ 0 h 1"/>
                <a:gd name="T72" fmla="*/ 0 w 1"/>
                <a:gd name="T73" fmla="*/ 0 h 1"/>
                <a:gd name="T74" fmla="*/ 0 w 1"/>
                <a:gd name="T75" fmla="*/ 0 h 1"/>
                <a:gd name="T76" fmla="*/ 0 w 1"/>
                <a:gd name="T77" fmla="*/ 0 h 1"/>
                <a:gd name="T78" fmla="*/ 0 w 1"/>
                <a:gd name="T79" fmla="*/ 0 h 1"/>
                <a:gd name="T80" fmla="*/ 0 w 1"/>
                <a:gd name="T81" fmla="*/ 0 h 1"/>
                <a:gd name="T82" fmla="*/ 0 w 1"/>
                <a:gd name="T83" fmla="*/ 0 h 1"/>
                <a:gd name="T84" fmla="*/ 0 w 1"/>
                <a:gd name="T85" fmla="*/ 0 h 1"/>
                <a:gd name="T86" fmla="*/ 0 w 1"/>
                <a:gd name="T87" fmla="*/ 0 h 1"/>
                <a:gd name="T88" fmla="*/ 0 w 1"/>
                <a:gd name="T89" fmla="*/ 0 h 1"/>
                <a:gd name="T90" fmla="*/ 0 w 1"/>
                <a:gd name="T91" fmla="*/ 0 h 1"/>
                <a:gd name="T92" fmla="*/ 0 w 1"/>
                <a:gd name="T93" fmla="*/ 0 h 1"/>
                <a:gd name="T94" fmla="*/ 0 w 1"/>
                <a:gd name="T95" fmla="*/ 0 h 1"/>
                <a:gd name="T96" fmla="*/ 0 w 1"/>
                <a:gd name="T97" fmla="*/ 0 h 1"/>
                <a:gd name="T98" fmla="*/ 0 w 1"/>
                <a:gd name="T99" fmla="*/ 0 h 1"/>
                <a:gd name="T100" fmla="*/ 0 w 1"/>
                <a:gd name="T101" fmla="*/ 0 h 1"/>
                <a:gd name="T102" fmla="*/ 0 w 1"/>
                <a:gd name="T103" fmla="*/ 0 h 1"/>
                <a:gd name="T104" fmla="*/ 0 w 1"/>
                <a:gd name="T105" fmla="*/ 0 h 1"/>
                <a:gd name="T106" fmla="*/ 0 w 1"/>
                <a:gd name="T107" fmla="*/ 0 h 1"/>
                <a:gd name="T108" fmla="*/ 0 w 1"/>
                <a:gd name="T109" fmla="*/ 0 h 1"/>
                <a:gd name="T110" fmla="*/ 0 w 1"/>
                <a:gd name="T111" fmla="*/ 0 h 1"/>
                <a:gd name="T112" fmla="*/ 0 w 1"/>
                <a:gd name="T113" fmla="*/ 0 h 1"/>
                <a:gd name="T114" fmla="*/ 0 w 1"/>
                <a:gd name="T115" fmla="*/ 0 h 1"/>
                <a:gd name="T116" fmla="*/ 0 w 1"/>
                <a:gd name="T117" fmla="*/ 0 h 1"/>
                <a:gd name="T118" fmla="*/ 0 w 1"/>
                <a:gd name="T119" fmla="*/ 0 h 1"/>
                <a:gd name="T120" fmla="*/ 0 w 1"/>
                <a:gd name="T121" fmla="*/ 0 h 1"/>
                <a:gd name="T122" fmla="*/ 0 w 1"/>
                <a:gd name="T123" fmla="*/ 0 h 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"/>
                <a:gd name="T187" fmla="*/ 0 h 1"/>
                <a:gd name="T188" fmla="*/ 1 w 1"/>
                <a:gd name="T189" fmla="*/ 1 h 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507" name="Freeform 3165"/>
            <p:cNvSpPr>
              <a:spLocks noEditPoints="1" noChangeArrowheads="1"/>
            </p:cNvSpPr>
            <p:nvPr/>
          </p:nvSpPr>
          <p:spPr bwMode="auto">
            <a:xfrm>
              <a:off x="2477" y="1303"/>
              <a:ext cx="3" cy="1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3 w 3"/>
                <a:gd name="T5" fmla="*/ 0 h 1"/>
                <a:gd name="T6" fmla="*/ 3 w 3"/>
                <a:gd name="T7" fmla="*/ 0 h 1"/>
                <a:gd name="T8" fmla="*/ 3 w 3"/>
                <a:gd name="T9" fmla="*/ 0 h 1"/>
                <a:gd name="T10" fmla="*/ 3 w 3"/>
                <a:gd name="T11" fmla="*/ 0 h 1"/>
                <a:gd name="T12" fmla="*/ 3 w 3"/>
                <a:gd name="T13" fmla="*/ 0 h 1"/>
                <a:gd name="T14" fmla="*/ 3 w 3"/>
                <a:gd name="T15" fmla="*/ 0 h 1"/>
                <a:gd name="T16" fmla="*/ 3 w 3"/>
                <a:gd name="T17" fmla="*/ 0 h 1"/>
                <a:gd name="T18" fmla="*/ 3 w 3"/>
                <a:gd name="T19" fmla="*/ 0 h 1"/>
                <a:gd name="T20" fmla="*/ 3 w 3"/>
                <a:gd name="T21" fmla="*/ 0 h 1"/>
                <a:gd name="T22" fmla="*/ 3 w 3"/>
                <a:gd name="T23" fmla="*/ 0 h 1"/>
                <a:gd name="T24" fmla="*/ 3 w 3"/>
                <a:gd name="T25" fmla="*/ 0 h 1"/>
                <a:gd name="T26" fmla="*/ 3 w 3"/>
                <a:gd name="T27" fmla="*/ 0 h 1"/>
                <a:gd name="T28" fmla="*/ 3 w 3"/>
                <a:gd name="T29" fmla="*/ 0 h 1"/>
                <a:gd name="T30" fmla="*/ 3 w 3"/>
                <a:gd name="T31" fmla="*/ 0 h 1"/>
                <a:gd name="T32" fmla="*/ 3 w 3"/>
                <a:gd name="T33" fmla="*/ 0 h 1"/>
                <a:gd name="T34" fmla="*/ 3 w 3"/>
                <a:gd name="T35" fmla="*/ 0 h 1"/>
                <a:gd name="T36" fmla="*/ 3 w 3"/>
                <a:gd name="T37" fmla="*/ 0 h 1"/>
                <a:gd name="T38" fmla="*/ 3 w 3"/>
                <a:gd name="T39" fmla="*/ 0 h 1"/>
                <a:gd name="T40" fmla="*/ 0 w 3"/>
                <a:gd name="T41" fmla="*/ 0 h 1"/>
                <a:gd name="T42" fmla="*/ 3 w 3"/>
                <a:gd name="T43" fmla="*/ 0 h 1"/>
                <a:gd name="T44" fmla="*/ 3 w 3"/>
                <a:gd name="T45" fmla="*/ 0 h 1"/>
                <a:gd name="T46" fmla="*/ 3 w 3"/>
                <a:gd name="T47" fmla="*/ 0 h 1"/>
                <a:gd name="T48" fmla="*/ 3 w 3"/>
                <a:gd name="T49" fmla="*/ 0 h 1"/>
                <a:gd name="T50" fmla="*/ 3 w 3"/>
                <a:gd name="T51" fmla="*/ 0 h 1"/>
                <a:gd name="T52" fmla="*/ 3 w 3"/>
                <a:gd name="T53" fmla="*/ 0 h 1"/>
                <a:gd name="T54" fmla="*/ 3 w 3"/>
                <a:gd name="T55" fmla="*/ 0 h 1"/>
                <a:gd name="T56" fmla="*/ 3 w 3"/>
                <a:gd name="T57" fmla="*/ 0 h 1"/>
                <a:gd name="T58" fmla="*/ 3 w 3"/>
                <a:gd name="T59" fmla="*/ 0 h 1"/>
                <a:gd name="T60" fmla="*/ 3 w 3"/>
                <a:gd name="T61" fmla="*/ 0 h 1"/>
                <a:gd name="T62" fmla="*/ 3 w 3"/>
                <a:gd name="T63" fmla="*/ 0 h 1"/>
                <a:gd name="T64" fmla="*/ 3 w 3"/>
                <a:gd name="T65" fmla="*/ 0 h 1"/>
                <a:gd name="T66" fmla="*/ 3 w 3"/>
                <a:gd name="T67" fmla="*/ 0 h 1"/>
                <a:gd name="T68" fmla="*/ 3 w 3"/>
                <a:gd name="T69" fmla="*/ 0 h 1"/>
                <a:gd name="T70" fmla="*/ 3 w 3"/>
                <a:gd name="T71" fmla="*/ 0 h 1"/>
                <a:gd name="T72" fmla="*/ 3 w 3"/>
                <a:gd name="T73" fmla="*/ 0 h 1"/>
                <a:gd name="T74" fmla="*/ 3 w 3"/>
                <a:gd name="T75" fmla="*/ 0 h 1"/>
                <a:gd name="T76" fmla="*/ 3 w 3"/>
                <a:gd name="T77" fmla="*/ 0 h 1"/>
                <a:gd name="T78" fmla="*/ 3 w 3"/>
                <a:gd name="T79" fmla="*/ 0 h 1"/>
                <a:gd name="T80" fmla="*/ 3 w 3"/>
                <a:gd name="T81" fmla="*/ 0 h 1"/>
                <a:gd name="T82" fmla="*/ 3 w 3"/>
                <a:gd name="T83" fmla="*/ 0 h 1"/>
                <a:gd name="T84" fmla="*/ 3 w 3"/>
                <a:gd name="T85" fmla="*/ 0 h 1"/>
                <a:gd name="T86" fmla="*/ 3 w 3"/>
                <a:gd name="T87" fmla="*/ 0 h 1"/>
                <a:gd name="T88" fmla="*/ 3 w 3"/>
                <a:gd name="T89" fmla="*/ 0 h 1"/>
                <a:gd name="T90" fmla="*/ 3 w 3"/>
                <a:gd name="T91" fmla="*/ 0 h 1"/>
                <a:gd name="T92" fmla="*/ 3 w 3"/>
                <a:gd name="T93" fmla="*/ 0 h 1"/>
                <a:gd name="T94" fmla="*/ 3 w 3"/>
                <a:gd name="T95" fmla="*/ 0 h 1"/>
                <a:gd name="T96" fmla="*/ 3 w 3"/>
                <a:gd name="T97" fmla="*/ 0 h 1"/>
                <a:gd name="T98" fmla="*/ 3 w 3"/>
                <a:gd name="T99" fmla="*/ 0 h 1"/>
                <a:gd name="T100" fmla="*/ 3 w 3"/>
                <a:gd name="T101" fmla="*/ 0 h 1"/>
                <a:gd name="T102" fmla="*/ 3 w 3"/>
                <a:gd name="T103" fmla="*/ 0 h 1"/>
                <a:gd name="T104" fmla="*/ 3 w 3"/>
                <a:gd name="T105" fmla="*/ 0 h 1"/>
                <a:gd name="T106" fmla="*/ 3 w 3"/>
                <a:gd name="T107" fmla="*/ 0 h 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"/>
                <a:gd name="T163" fmla="*/ 0 h 1"/>
                <a:gd name="T164" fmla="*/ 3 w 3"/>
                <a:gd name="T165" fmla="*/ 1 h 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" h="1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508" name="Freeform 3166"/>
            <p:cNvSpPr>
              <a:spLocks noChangeArrowheads="1"/>
            </p:cNvSpPr>
            <p:nvPr/>
          </p:nvSpPr>
          <p:spPr bwMode="auto">
            <a:xfrm>
              <a:off x="2475" y="1303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2 h 2"/>
                <a:gd name="T8" fmla="*/ 0 w 1"/>
                <a:gd name="T9" fmla="*/ 2 h 2"/>
                <a:gd name="T10" fmla="*/ 0 w 1"/>
                <a:gd name="T11" fmla="*/ 2 h 2"/>
                <a:gd name="T12" fmla="*/ 0 w 1"/>
                <a:gd name="T13" fmla="*/ 2 h 2"/>
                <a:gd name="T14" fmla="*/ 0 w 1"/>
                <a:gd name="T15" fmla="*/ 0 h 2"/>
                <a:gd name="T16" fmla="*/ 0 w 1"/>
                <a:gd name="T17" fmla="*/ 0 h 2"/>
                <a:gd name="T18" fmla="*/ 0 w 1"/>
                <a:gd name="T19" fmla="*/ 0 h 2"/>
                <a:gd name="T20" fmla="*/ 0 w 1"/>
                <a:gd name="T21" fmla="*/ 2 h 2"/>
                <a:gd name="T22" fmla="*/ 0 w 1"/>
                <a:gd name="T23" fmla="*/ 2 h 2"/>
                <a:gd name="T24" fmla="*/ 0 w 1"/>
                <a:gd name="T25" fmla="*/ 2 h 2"/>
                <a:gd name="T26" fmla="*/ 0 w 1"/>
                <a:gd name="T27" fmla="*/ 2 h 2"/>
                <a:gd name="T28" fmla="*/ 0 w 1"/>
                <a:gd name="T29" fmla="*/ 2 h 2"/>
                <a:gd name="T30" fmla="*/ 0 w 1"/>
                <a:gd name="T31" fmla="*/ 2 h 2"/>
                <a:gd name="T32" fmla="*/ 0 w 1"/>
                <a:gd name="T33" fmla="*/ 2 h 2"/>
                <a:gd name="T34" fmla="*/ 0 w 1"/>
                <a:gd name="T35" fmla="*/ 2 h 2"/>
                <a:gd name="T36" fmla="*/ 0 w 1"/>
                <a:gd name="T37" fmla="*/ 2 h 2"/>
                <a:gd name="T38" fmla="*/ 0 w 1"/>
                <a:gd name="T39" fmla="*/ 2 h 2"/>
                <a:gd name="T40" fmla="*/ 0 w 1"/>
                <a:gd name="T41" fmla="*/ 2 h 2"/>
                <a:gd name="T42" fmla="*/ 0 w 1"/>
                <a:gd name="T43" fmla="*/ 2 h 2"/>
                <a:gd name="T44" fmla="*/ 0 w 1"/>
                <a:gd name="T45" fmla="*/ 2 h 2"/>
                <a:gd name="T46" fmla="*/ 0 w 1"/>
                <a:gd name="T47" fmla="*/ 2 h 2"/>
                <a:gd name="T48" fmla="*/ 0 w 1"/>
                <a:gd name="T49" fmla="*/ 2 h 2"/>
                <a:gd name="T50" fmla="*/ 0 w 1"/>
                <a:gd name="T51" fmla="*/ 2 h 2"/>
                <a:gd name="T52" fmla="*/ 0 w 1"/>
                <a:gd name="T53" fmla="*/ 2 h 2"/>
                <a:gd name="T54" fmla="*/ 0 w 1"/>
                <a:gd name="T55" fmla="*/ 2 h 2"/>
                <a:gd name="T56" fmla="*/ 0 w 1"/>
                <a:gd name="T57" fmla="*/ 2 h 2"/>
                <a:gd name="T58" fmla="*/ 0 w 1"/>
                <a:gd name="T59" fmla="*/ 2 h 2"/>
                <a:gd name="T60" fmla="*/ 0 w 1"/>
                <a:gd name="T61" fmla="*/ 2 h 2"/>
                <a:gd name="T62" fmla="*/ 0 w 1"/>
                <a:gd name="T63" fmla="*/ 2 h 2"/>
                <a:gd name="T64" fmla="*/ 0 w 1"/>
                <a:gd name="T65" fmla="*/ 2 h 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"/>
                <a:gd name="T100" fmla="*/ 0 h 2"/>
                <a:gd name="T101" fmla="*/ 1 w 1"/>
                <a:gd name="T102" fmla="*/ 2 h 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509" name="Freeform 3167"/>
            <p:cNvSpPr>
              <a:spLocks noEditPoints="1" noChangeArrowheads="1"/>
            </p:cNvSpPr>
            <p:nvPr/>
          </p:nvSpPr>
          <p:spPr bwMode="auto">
            <a:xfrm>
              <a:off x="2475" y="1303"/>
              <a:ext cx="2" cy="2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0 w 2"/>
                <a:gd name="T13" fmla="*/ 2 h 2"/>
                <a:gd name="T14" fmla="*/ 0 w 2"/>
                <a:gd name="T15" fmla="*/ 2 h 2"/>
                <a:gd name="T16" fmla="*/ 0 w 2"/>
                <a:gd name="T17" fmla="*/ 2 h 2"/>
                <a:gd name="T18" fmla="*/ 0 w 2"/>
                <a:gd name="T19" fmla="*/ 2 h 2"/>
                <a:gd name="T20" fmla="*/ 0 w 2"/>
                <a:gd name="T21" fmla="*/ 2 h 2"/>
                <a:gd name="T22" fmla="*/ 0 w 2"/>
                <a:gd name="T23" fmla="*/ 2 h 2"/>
                <a:gd name="T24" fmla="*/ 0 w 2"/>
                <a:gd name="T25" fmla="*/ 2 h 2"/>
                <a:gd name="T26" fmla="*/ 0 w 2"/>
                <a:gd name="T27" fmla="*/ 0 h 2"/>
                <a:gd name="T28" fmla="*/ 0 w 2"/>
                <a:gd name="T29" fmla="*/ 0 h 2"/>
                <a:gd name="T30" fmla="*/ 2 w 2"/>
                <a:gd name="T31" fmla="*/ 0 h 2"/>
                <a:gd name="T32" fmla="*/ 2 w 2"/>
                <a:gd name="T33" fmla="*/ 0 h 2"/>
                <a:gd name="T34" fmla="*/ 2 w 2"/>
                <a:gd name="T35" fmla="*/ 2 h 2"/>
                <a:gd name="T36" fmla="*/ 2 w 2"/>
                <a:gd name="T37" fmla="*/ 2 h 2"/>
                <a:gd name="T38" fmla="*/ 2 w 2"/>
                <a:gd name="T39" fmla="*/ 2 h 2"/>
                <a:gd name="T40" fmla="*/ 2 w 2"/>
                <a:gd name="T41" fmla="*/ 2 h 2"/>
                <a:gd name="T42" fmla="*/ 0 w 2"/>
                <a:gd name="T43" fmla="*/ 2 h 2"/>
                <a:gd name="T44" fmla="*/ 0 w 2"/>
                <a:gd name="T45" fmla="*/ 2 h 2"/>
                <a:gd name="T46" fmla="*/ 0 w 2"/>
                <a:gd name="T47" fmla="*/ 2 h 2"/>
                <a:gd name="T48" fmla="*/ 0 w 2"/>
                <a:gd name="T49" fmla="*/ 2 h 2"/>
                <a:gd name="T50" fmla="*/ 0 w 2"/>
                <a:gd name="T51" fmla="*/ 2 h 2"/>
                <a:gd name="T52" fmla="*/ 0 w 2"/>
                <a:gd name="T53" fmla="*/ 2 h 2"/>
                <a:gd name="T54" fmla="*/ 2 w 2"/>
                <a:gd name="T55" fmla="*/ 2 h 2"/>
                <a:gd name="T56" fmla="*/ 0 w 2"/>
                <a:gd name="T57" fmla="*/ 0 h 2"/>
                <a:gd name="T58" fmla="*/ 0 w 2"/>
                <a:gd name="T59" fmla="*/ 2 h 2"/>
                <a:gd name="T60" fmla="*/ 0 w 2"/>
                <a:gd name="T61" fmla="*/ 2 h 2"/>
                <a:gd name="T62" fmla="*/ 0 w 2"/>
                <a:gd name="T63" fmla="*/ 2 h 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"/>
                <a:gd name="T97" fmla="*/ 0 h 2"/>
                <a:gd name="T98" fmla="*/ 2 w 2"/>
                <a:gd name="T99" fmla="*/ 2 h 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close/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510" name="Freeform 3168"/>
            <p:cNvSpPr>
              <a:spLocks noChangeArrowheads="1"/>
            </p:cNvSpPr>
            <p:nvPr/>
          </p:nvSpPr>
          <p:spPr bwMode="auto">
            <a:xfrm>
              <a:off x="2477" y="1303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0 h 2"/>
                <a:gd name="T12" fmla="*/ 0 w 1"/>
                <a:gd name="T13" fmla="*/ 0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  <a:gd name="T20" fmla="*/ 0 w 1"/>
                <a:gd name="T21" fmla="*/ 2 h 2"/>
                <a:gd name="T22" fmla="*/ 0 w 1"/>
                <a:gd name="T23" fmla="*/ 2 h 2"/>
                <a:gd name="T24" fmla="*/ 0 w 1"/>
                <a:gd name="T25" fmla="*/ 2 h 2"/>
                <a:gd name="T26" fmla="*/ 0 w 1"/>
                <a:gd name="T27" fmla="*/ 2 h 2"/>
                <a:gd name="T28" fmla="*/ 0 w 1"/>
                <a:gd name="T29" fmla="*/ 2 h 2"/>
                <a:gd name="T30" fmla="*/ 0 w 1"/>
                <a:gd name="T31" fmla="*/ 2 h 2"/>
                <a:gd name="T32" fmla="*/ 0 w 1"/>
                <a:gd name="T33" fmla="*/ 2 h 2"/>
                <a:gd name="T34" fmla="*/ 0 w 1"/>
                <a:gd name="T35" fmla="*/ 2 h 2"/>
                <a:gd name="T36" fmla="*/ 0 w 1"/>
                <a:gd name="T37" fmla="*/ 2 h 2"/>
                <a:gd name="T38" fmla="*/ 0 w 1"/>
                <a:gd name="T39" fmla="*/ 2 h 2"/>
                <a:gd name="T40" fmla="*/ 0 w 1"/>
                <a:gd name="T41" fmla="*/ 2 h 2"/>
                <a:gd name="T42" fmla="*/ 0 w 1"/>
                <a:gd name="T43" fmla="*/ 2 h 2"/>
                <a:gd name="T44" fmla="*/ 0 w 1"/>
                <a:gd name="T45" fmla="*/ 0 h 2"/>
                <a:gd name="T46" fmla="*/ 0 w 1"/>
                <a:gd name="T47" fmla="*/ 2 h 2"/>
                <a:gd name="T48" fmla="*/ 0 w 1"/>
                <a:gd name="T49" fmla="*/ 2 h 2"/>
                <a:gd name="T50" fmla="*/ 0 w 1"/>
                <a:gd name="T51" fmla="*/ 2 h 2"/>
                <a:gd name="T52" fmla="*/ 0 w 1"/>
                <a:gd name="T53" fmla="*/ 2 h 2"/>
                <a:gd name="T54" fmla="*/ 0 w 1"/>
                <a:gd name="T55" fmla="*/ 2 h 2"/>
                <a:gd name="T56" fmla="*/ 0 w 1"/>
                <a:gd name="T57" fmla="*/ 2 h 2"/>
                <a:gd name="T58" fmla="*/ 0 w 1"/>
                <a:gd name="T59" fmla="*/ 2 h 2"/>
                <a:gd name="T60" fmla="*/ 0 w 1"/>
                <a:gd name="T61" fmla="*/ 2 h 2"/>
                <a:gd name="T62" fmla="*/ 0 w 1"/>
                <a:gd name="T63" fmla="*/ 2 h 2"/>
                <a:gd name="T64" fmla="*/ 0 w 1"/>
                <a:gd name="T65" fmla="*/ 2 h 2"/>
                <a:gd name="T66" fmla="*/ 0 w 1"/>
                <a:gd name="T67" fmla="*/ 2 h 2"/>
                <a:gd name="T68" fmla="*/ 0 w 1"/>
                <a:gd name="T69" fmla="*/ 2 h 2"/>
                <a:gd name="T70" fmla="*/ 0 w 1"/>
                <a:gd name="T71" fmla="*/ 2 h 2"/>
                <a:gd name="T72" fmla="*/ 0 w 1"/>
                <a:gd name="T73" fmla="*/ 2 h 2"/>
                <a:gd name="T74" fmla="*/ 0 w 1"/>
                <a:gd name="T75" fmla="*/ 2 h 2"/>
                <a:gd name="T76" fmla="*/ 0 w 1"/>
                <a:gd name="T77" fmla="*/ 2 h 2"/>
                <a:gd name="T78" fmla="*/ 0 w 1"/>
                <a:gd name="T79" fmla="*/ 2 h 2"/>
                <a:gd name="T80" fmla="*/ 0 w 1"/>
                <a:gd name="T81" fmla="*/ 2 h 2"/>
                <a:gd name="T82" fmla="*/ 0 w 1"/>
                <a:gd name="T83" fmla="*/ 2 h 2"/>
                <a:gd name="T84" fmla="*/ 0 w 1"/>
                <a:gd name="T85" fmla="*/ 2 h 2"/>
                <a:gd name="T86" fmla="*/ 0 w 1"/>
                <a:gd name="T87" fmla="*/ 2 h 2"/>
                <a:gd name="T88" fmla="*/ 0 w 1"/>
                <a:gd name="T89" fmla="*/ 2 h 2"/>
                <a:gd name="T90" fmla="*/ 0 w 1"/>
                <a:gd name="T91" fmla="*/ 2 h 2"/>
                <a:gd name="T92" fmla="*/ 0 w 1"/>
                <a:gd name="T93" fmla="*/ 2 h 2"/>
                <a:gd name="T94" fmla="*/ 0 w 1"/>
                <a:gd name="T95" fmla="*/ 0 h 2"/>
                <a:gd name="T96" fmla="*/ 0 w 1"/>
                <a:gd name="T97" fmla="*/ 0 h 2"/>
                <a:gd name="T98" fmla="*/ 0 w 1"/>
                <a:gd name="T99" fmla="*/ 0 h 2"/>
                <a:gd name="T100" fmla="*/ 0 w 1"/>
                <a:gd name="T101" fmla="*/ 0 h 2"/>
                <a:gd name="T102" fmla="*/ 0 w 1"/>
                <a:gd name="T103" fmla="*/ 0 h 2"/>
                <a:gd name="T104" fmla="*/ 0 w 1"/>
                <a:gd name="T105" fmla="*/ 2 h 2"/>
                <a:gd name="T106" fmla="*/ 0 w 1"/>
                <a:gd name="T107" fmla="*/ 0 h 2"/>
                <a:gd name="T108" fmla="*/ 0 w 1"/>
                <a:gd name="T109" fmla="*/ 0 h 2"/>
                <a:gd name="T110" fmla="*/ 0 w 1"/>
                <a:gd name="T111" fmla="*/ 0 h 2"/>
                <a:gd name="T112" fmla="*/ 0 w 1"/>
                <a:gd name="T113" fmla="*/ 0 h 2"/>
                <a:gd name="T114" fmla="*/ 0 w 1"/>
                <a:gd name="T115" fmla="*/ 0 h 2"/>
                <a:gd name="T116" fmla="*/ 0 w 1"/>
                <a:gd name="T117" fmla="*/ 0 h 2"/>
                <a:gd name="T118" fmla="*/ 0 w 1"/>
                <a:gd name="T119" fmla="*/ 0 h 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"/>
                <a:gd name="T181" fmla="*/ 0 h 2"/>
                <a:gd name="T182" fmla="*/ 1 w 1"/>
                <a:gd name="T183" fmla="*/ 2 h 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511" name="Freeform 3169"/>
            <p:cNvSpPr>
              <a:spLocks noChangeArrowheads="1"/>
            </p:cNvSpPr>
            <p:nvPr/>
          </p:nvSpPr>
          <p:spPr bwMode="auto">
            <a:xfrm>
              <a:off x="2477" y="1303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2 h 2"/>
                <a:gd name="T8" fmla="*/ 0 w 1"/>
                <a:gd name="T9" fmla="*/ 2 h 2"/>
                <a:gd name="T10" fmla="*/ 0 w 1"/>
                <a:gd name="T11" fmla="*/ 0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  <a:gd name="T20" fmla="*/ 0 w 1"/>
                <a:gd name="T21" fmla="*/ 2 h 2"/>
                <a:gd name="T22" fmla="*/ 0 w 1"/>
                <a:gd name="T23" fmla="*/ 0 h 2"/>
                <a:gd name="T24" fmla="*/ 0 w 1"/>
                <a:gd name="T25" fmla="*/ 0 h 2"/>
                <a:gd name="T26" fmla="*/ 0 w 1"/>
                <a:gd name="T27" fmla="*/ 0 h 2"/>
                <a:gd name="T28" fmla="*/ 0 w 1"/>
                <a:gd name="T29" fmla="*/ 0 h 2"/>
                <a:gd name="T30" fmla="*/ 0 w 1"/>
                <a:gd name="T31" fmla="*/ 0 h 2"/>
                <a:gd name="T32" fmla="*/ 0 w 1"/>
                <a:gd name="T33" fmla="*/ 0 h 2"/>
                <a:gd name="T34" fmla="*/ 0 w 1"/>
                <a:gd name="T35" fmla="*/ 0 h 2"/>
                <a:gd name="T36" fmla="*/ 0 w 1"/>
                <a:gd name="T37" fmla="*/ 0 h 2"/>
                <a:gd name="T38" fmla="*/ 0 w 1"/>
                <a:gd name="T39" fmla="*/ 2 h 2"/>
                <a:gd name="T40" fmla="*/ 0 w 1"/>
                <a:gd name="T41" fmla="*/ 2 h 2"/>
                <a:gd name="T42" fmla="*/ 0 w 1"/>
                <a:gd name="T43" fmla="*/ 2 h 2"/>
                <a:gd name="T44" fmla="*/ 0 w 1"/>
                <a:gd name="T45" fmla="*/ 2 h 2"/>
                <a:gd name="T46" fmla="*/ 0 w 1"/>
                <a:gd name="T47" fmla="*/ 2 h 2"/>
                <a:gd name="T48" fmla="*/ 0 w 1"/>
                <a:gd name="T49" fmla="*/ 2 h 2"/>
                <a:gd name="T50" fmla="*/ 0 w 1"/>
                <a:gd name="T51" fmla="*/ 0 h 2"/>
                <a:gd name="T52" fmla="*/ 0 w 1"/>
                <a:gd name="T53" fmla="*/ 0 h 2"/>
                <a:gd name="T54" fmla="*/ 0 w 1"/>
                <a:gd name="T55" fmla="*/ 0 h 2"/>
                <a:gd name="T56" fmla="*/ 0 w 1"/>
                <a:gd name="T57" fmla="*/ 0 h 2"/>
                <a:gd name="T58" fmla="*/ 0 w 1"/>
                <a:gd name="T59" fmla="*/ 0 h 2"/>
                <a:gd name="T60" fmla="*/ 0 w 1"/>
                <a:gd name="T61" fmla="*/ 0 h 2"/>
                <a:gd name="T62" fmla="*/ 0 w 1"/>
                <a:gd name="T63" fmla="*/ 0 h 2"/>
                <a:gd name="T64" fmla="*/ 0 w 1"/>
                <a:gd name="T65" fmla="*/ 2 h 2"/>
                <a:gd name="T66" fmla="*/ 0 w 1"/>
                <a:gd name="T67" fmla="*/ 2 h 2"/>
                <a:gd name="T68" fmla="*/ 0 w 1"/>
                <a:gd name="T69" fmla="*/ 2 h 2"/>
                <a:gd name="T70" fmla="*/ 0 w 1"/>
                <a:gd name="T71" fmla="*/ 2 h 2"/>
                <a:gd name="T72" fmla="*/ 0 w 1"/>
                <a:gd name="T73" fmla="*/ 0 h 2"/>
                <a:gd name="T74" fmla="*/ 0 w 1"/>
                <a:gd name="T75" fmla="*/ 0 h 2"/>
                <a:gd name="T76" fmla="*/ 0 w 1"/>
                <a:gd name="T77" fmla="*/ 0 h 2"/>
                <a:gd name="T78" fmla="*/ 0 w 1"/>
                <a:gd name="T79" fmla="*/ 2 h 2"/>
                <a:gd name="T80" fmla="*/ 0 w 1"/>
                <a:gd name="T81" fmla="*/ 2 h 2"/>
                <a:gd name="T82" fmla="*/ 0 w 1"/>
                <a:gd name="T83" fmla="*/ 2 h 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"/>
                <a:gd name="T127" fmla="*/ 0 h 2"/>
                <a:gd name="T128" fmla="*/ 1 w 1"/>
                <a:gd name="T129" fmla="*/ 2 h 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4F3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512" name="Freeform 3170"/>
            <p:cNvSpPr>
              <a:spLocks noChangeArrowheads="1"/>
            </p:cNvSpPr>
            <p:nvPr/>
          </p:nvSpPr>
          <p:spPr bwMode="auto">
            <a:xfrm>
              <a:off x="3038" y="1474"/>
              <a:ext cx="7" cy="7"/>
            </a:xfrm>
            <a:custGeom>
              <a:avLst/>
              <a:gdLst>
                <a:gd name="T0" fmla="*/ 5 w 7"/>
                <a:gd name="T1" fmla="*/ 7 h 7"/>
                <a:gd name="T2" fmla="*/ 5 w 7"/>
                <a:gd name="T3" fmla="*/ 7 h 7"/>
                <a:gd name="T4" fmla="*/ 0 w 7"/>
                <a:gd name="T5" fmla="*/ 2 h 7"/>
                <a:gd name="T6" fmla="*/ 0 w 7"/>
                <a:gd name="T7" fmla="*/ 2 h 7"/>
                <a:gd name="T8" fmla="*/ 3 w 7"/>
                <a:gd name="T9" fmla="*/ 0 h 7"/>
                <a:gd name="T10" fmla="*/ 3 w 7"/>
                <a:gd name="T11" fmla="*/ 0 h 7"/>
                <a:gd name="T12" fmla="*/ 7 w 7"/>
                <a:gd name="T13" fmla="*/ 4 h 7"/>
                <a:gd name="T14" fmla="*/ 7 w 7"/>
                <a:gd name="T15" fmla="*/ 7 h 7"/>
                <a:gd name="T16" fmla="*/ 5 w 7"/>
                <a:gd name="T17" fmla="*/ 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7"/>
                <a:gd name="T29" fmla="*/ 7 w 7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7">
                  <a:moveTo>
                    <a:pt x="5" y="7"/>
                  </a:moveTo>
                  <a:lnTo>
                    <a:pt x="5" y="7"/>
                  </a:lnTo>
                  <a:lnTo>
                    <a:pt x="0" y="2"/>
                  </a:lnTo>
                  <a:lnTo>
                    <a:pt x="3" y="0"/>
                  </a:lnTo>
                  <a:lnTo>
                    <a:pt x="7" y="4"/>
                  </a:lnTo>
                  <a:lnTo>
                    <a:pt x="7" y="7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513" name="Freeform 3171"/>
            <p:cNvSpPr>
              <a:spLocks noChangeArrowheads="1"/>
            </p:cNvSpPr>
            <p:nvPr/>
          </p:nvSpPr>
          <p:spPr bwMode="auto">
            <a:xfrm>
              <a:off x="3027" y="1460"/>
              <a:ext cx="21" cy="23"/>
            </a:xfrm>
            <a:custGeom>
              <a:avLst/>
              <a:gdLst>
                <a:gd name="T0" fmla="*/ 14 w 21"/>
                <a:gd name="T1" fmla="*/ 23 h 23"/>
                <a:gd name="T2" fmla="*/ 14 w 21"/>
                <a:gd name="T3" fmla="*/ 23 h 23"/>
                <a:gd name="T4" fmla="*/ 0 w 21"/>
                <a:gd name="T5" fmla="*/ 7 h 23"/>
                <a:gd name="T6" fmla="*/ 0 w 21"/>
                <a:gd name="T7" fmla="*/ 4 h 23"/>
                <a:gd name="T8" fmla="*/ 7 w 21"/>
                <a:gd name="T9" fmla="*/ 0 h 23"/>
                <a:gd name="T10" fmla="*/ 7 w 21"/>
                <a:gd name="T11" fmla="*/ 0 h 23"/>
                <a:gd name="T12" fmla="*/ 21 w 21"/>
                <a:gd name="T13" fmla="*/ 16 h 23"/>
                <a:gd name="T14" fmla="*/ 21 w 21"/>
                <a:gd name="T15" fmla="*/ 18 h 23"/>
                <a:gd name="T16" fmla="*/ 14 w 21"/>
                <a:gd name="T17" fmla="*/ 23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3"/>
                <a:gd name="T29" fmla="*/ 21 w 21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3">
                  <a:moveTo>
                    <a:pt x="14" y="23"/>
                  </a:moveTo>
                  <a:lnTo>
                    <a:pt x="14" y="23"/>
                  </a:lnTo>
                  <a:lnTo>
                    <a:pt x="0" y="7"/>
                  </a:lnTo>
                  <a:lnTo>
                    <a:pt x="0" y="4"/>
                  </a:lnTo>
                  <a:lnTo>
                    <a:pt x="7" y="0"/>
                  </a:lnTo>
                  <a:lnTo>
                    <a:pt x="21" y="16"/>
                  </a:lnTo>
                  <a:lnTo>
                    <a:pt x="21" y="18"/>
                  </a:lnTo>
                  <a:lnTo>
                    <a:pt x="14" y="23"/>
                  </a:lnTo>
                  <a:close/>
                </a:path>
              </a:pathLst>
            </a:custGeom>
            <a:solidFill>
              <a:srgbClr val="301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514" name="Freeform 3172"/>
            <p:cNvSpPr>
              <a:spLocks noChangeArrowheads="1"/>
            </p:cNvSpPr>
            <p:nvPr/>
          </p:nvSpPr>
          <p:spPr bwMode="auto">
            <a:xfrm>
              <a:off x="3027" y="1460"/>
              <a:ext cx="21" cy="21"/>
            </a:xfrm>
            <a:custGeom>
              <a:avLst/>
              <a:gdLst>
                <a:gd name="T0" fmla="*/ 0 w 21"/>
                <a:gd name="T1" fmla="*/ 7 h 21"/>
                <a:gd name="T2" fmla="*/ 0 w 21"/>
                <a:gd name="T3" fmla="*/ 4 h 21"/>
                <a:gd name="T4" fmla="*/ 7 w 21"/>
                <a:gd name="T5" fmla="*/ 0 h 21"/>
                <a:gd name="T6" fmla="*/ 7 w 21"/>
                <a:gd name="T7" fmla="*/ 0 h 21"/>
                <a:gd name="T8" fmla="*/ 21 w 21"/>
                <a:gd name="T9" fmla="*/ 16 h 21"/>
                <a:gd name="T10" fmla="*/ 18 w 21"/>
                <a:gd name="T11" fmla="*/ 18 h 21"/>
                <a:gd name="T12" fmla="*/ 14 w 21"/>
                <a:gd name="T13" fmla="*/ 21 h 21"/>
                <a:gd name="T14" fmla="*/ 14 w 21"/>
                <a:gd name="T15" fmla="*/ 21 h 21"/>
                <a:gd name="T16" fmla="*/ 0 w 21"/>
                <a:gd name="T17" fmla="*/ 7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0" y="7"/>
                  </a:moveTo>
                  <a:lnTo>
                    <a:pt x="0" y="4"/>
                  </a:lnTo>
                  <a:lnTo>
                    <a:pt x="7" y="0"/>
                  </a:lnTo>
                  <a:lnTo>
                    <a:pt x="21" y="16"/>
                  </a:lnTo>
                  <a:lnTo>
                    <a:pt x="18" y="18"/>
                  </a:lnTo>
                  <a:lnTo>
                    <a:pt x="14" y="2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E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515" name="Freeform 3173"/>
            <p:cNvSpPr>
              <a:spLocks noChangeArrowheads="1"/>
            </p:cNvSpPr>
            <p:nvPr/>
          </p:nvSpPr>
          <p:spPr bwMode="auto">
            <a:xfrm>
              <a:off x="3027" y="1460"/>
              <a:ext cx="9" cy="11"/>
            </a:xfrm>
            <a:custGeom>
              <a:avLst/>
              <a:gdLst>
                <a:gd name="T0" fmla="*/ 9 w 9"/>
                <a:gd name="T1" fmla="*/ 2 h 11"/>
                <a:gd name="T2" fmla="*/ 7 w 9"/>
                <a:gd name="T3" fmla="*/ 0 h 11"/>
                <a:gd name="T4" fmla="*/ 7 w 9"/>
                <a:gd name="T5" fmla="*/ 0 h 11"/>
                <a:gd name="T6" fmla="*/ 0 w 9"/>
                <a:gd name="T7" fmla="*/ 4 h 11"/>
                <a:gd name="T8" fmla="*/ 0 w 9"/>
                <a:gd name="T9" fmla="*/ 7 h 11"/>
                <a:gd name="T10" fmla="*/ 4 w 9"/>
                <a:gd name="T11" fmla="*/ 11 h 11"/>
                <a:gd name="T12" fmla="*/ 9 w 9"/>
                <a:gd name="T13" fmla="*/ 2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11"/>
                <a:gd name="T23" fmla="*/ 9 w 9"/>
                <a:gd name="T24" fmla="*/ 11 h 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11">
                  <a:moveTo>
                    <a:pt x="9" y="2"/>
                  </a:moveTo>
                  <a:lnTo>
                    <a:pt x="7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4" y="11"/>
                  </a:lnTo>
                  <a:lnTo>
                    <a:pt x="9" y="2"/>
                  </a:lnTo>
                  <a:close/>
                </a:path>
              </a:pathLst>
            </a:custGeom>
            <a:solidFill>
              <a:srgbClr val="FFAD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pic>
          <p:nvPicPr>
            <p:cNvPr id="14516" name="Picture 3174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0" y="3045"/>
              <a:ext cx="47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14517" name="Picture 3175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5" y="2997"/>
              <a:ext cx="5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14518" name="Picture 3179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" y="1538"/>
              <a:ext cx="76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14519" name="Picture 3181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2" y="1633"/>
              <a:ext cx="76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</p:grpSp>
      <p:grpSp>
        <p:nvGrpSpPr>
          <p:cNvPr id="14345" name="组合 22"/>
          <p:cNvGrpSpPr>
            <a:grpSpLocks/>
          </p:cNvGrpSpPr>
          <p:nvPr/>
        </p:nvGrpSpPr>
        <p:grpSpPr bwMode="auto">
          <a:xfrm>
            <a:off x="1949450" y="-574675"/>
            <a:ext cx="8293100" cy="1150938"/>
            <a:chOff x="0" y="0"/>
            <a:chExt cx="8293036" cy="1149928"/>
          </a:xfrm>
        </p:grpSpPr>
        <p:sp>
          <p:nvSpPr>
            <p:cNvPr id="14346" name="椭圆 18"/>
            <p:cNvSpPr>
              <a:spLocks noChangeArrowheads="1"/>
            </p:cNvSpPr>
            <p:nvPr/>
          </p:nvSpPr>
          <p:spPr bwMode="auto">
            <a:xfrm>
              <a:off x="0" y="138544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347" name="椭圆 9492"/>
            <p:cNvSpPr>
              <a:spLocks noChangeArrowheads="1"/>
            </p:cNvSpPr>
            <p:nvPr/>
          </p:nvSpPr>
          <p:spPr bwMode="auto">
            <a:xfrm>
              <a:off x="374072" y="249381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348" name="椭圆 9493"/>
            <p:cNvSpPr>
              <a:spLocks noChangeArrowheads="1"/>
            </p:cNvSpPr>
            <p:nvPr/>
          </p:nvSpPr>
          <p:spPr bwMode="auto">
            <a:xfrm>
              <a:off x="748144" y="360218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349" name="椭圆 9494"/>
            <p:cNvSpPr>
              <a:spLocks noChangeArrowheads="1"/>
            </p:cNvSpPr>
            <p:nvPr/>
          </p:nvSpPr>
          <p:spPr bwMode="auto">
            <a:xfrm>
              <a:off x="3103416" y="152400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350" name="椭圆 9495"/>
            <p:cNvSpPr>
              <a:spLocks noChangeArrowheads="1"/>
            </p:cNvSpPr>
            <p:nvPr/>
          </p:nvSpPr>
          <p:spPr bwMode="auto">
            <a:xfrm>
              <a:off x="1219198" y="96982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351" name="椭圆 9496"/>
            <p:cNvSpPr>
              <a:spLocks noChangeArrowheads="1"/>
            </p:cNvSpPr>
            <p:nvPr/>
          </p:nvSpPr>
          <p:spPr bwMode="auto">
            <a:xfrm>
              <a:off x="2535381" y="0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352" name="椭圆 9497"/>
            <p:cNvSpPr>
              <a:spLocks noChangeArrowheads="1"/>
            </p:cNvSpPr>
            <p:nvPr/>
          </p:nvSpPr>
          <p:spPr bwMode="auto">
            <a:xfrm>
              <a:off x="1898070" y="180109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353" name="椭圆 9498"/>
            <p:cNvSpPr>
              <a:spLocks noChangeArrowheads="1"/>
            </p:cNvSpPr>
            <p:nvPr/>
          </p:nvSpPr>
          <p:spPr bwMode="auto">
            <a:xfrm>
              <a:off x="4350325" y="83128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354" name="椭圆 9499"/>
            <p:cNvSpPr>
              <a:spLocks noChangeArrowheads="1"/>
            </p:cNvSpPr>
            <p:nvPr/>
          </p:nvSpPr>
          <p:spPr bwMode="auto">
            <a:xfrm>
              <a:off x="3657598" y="0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355" name="椭圆 9500"/>
            <p:cNvSpPr>
              <a:spLocks noChangeArrowheads="1"/>
            </p:cNvSpPr>
            <p:nvPr/>
          </p:nvSpPr>
          <p:spPr bwMode="auto">
            <a:xfrm>
              <a:off x="4959925" y="235528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356" name="椭圆 9501"/>
            <p:cNvSpPr>
              <a:spLocks noChangeArrowheads="1"/>
            </p:cNvSpPr>
            <p:nvPr/>
          </p:nvSpPr>
          <p:spPr bwMode="auto">
            <a:xfrm>
              <a:off x="5583379" y="152400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357" name="椭圆 9502"/>
            <p:cNvSpPr>
              <a:spLocks noChangeArrowheads="1"/>
            </p:cNvSpPr>
            <p:nvPr/>
          </p:nvSpPr>
          <p:spPr bwMode="auto">
            <a:xfrm>
              <a:off x="6234542" y="235527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358" name="椭圆 9503"/>
            <p:cNvSpPr>
              <a:spLocks noChangeArrowheads="1"/>
            </p:cNvSpPr>
            <p:nvPr/>
          </p:nvSpPr>
          <p:spPr bwMode="auto">
            <a:xfrm>
              <a:off x="6885705" y="318654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359" name="椭圆 9504"/>
            <p:cNvSpPr>
              <a:spLocks noChangeArrowheads="1"/>
            </p:cNvSpPr>
            <p:nvPr/>
          </p:nvSpPr>
          <p:spPr bwMode="auto">
            <a:xfrm>
              <a:off x="7503326" y="180109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72B5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1074"/>
          <p:cNvGrpSpPr>
            <a:grpSpLocks/>
          </p:cNvGrpSpPr>
          <p:nvPr/>
        </p:nvGrpSpPr>
        <p:grpSpPr bwMode="auto">
          <a:xfrm>
            <a:off x="1344613" y="2298700"/>
            <a:ext cx="2571750" cy="1603375"/>
            <a:chOff x="0" y="0"/>
            <a:chExt cx="2570922" cy="1603513"/>
          </a:xfrm>
        </p:grpSpPr>
        <p:sp>
          <p:nvSpPr>
            <p:cNvPr id="26670" name="圆角矩形 198"/>
            <p:cNvSpPr>
              <a:spLocks noChangeArrowheads="1"/>
            </p:cNvSpPr>
            <p:nvPr/>
          </p:nvSpPr>
          <p:spPr bwMode="auto">
            <a:xfrm>
              <a:off x="0" y="0"/>
              <a:ext cx="2570922" cy="1603513"/>
            </a:xfrm>
            <a:prstGeom prst="roundRect">
              <a:avLst>
                <a:gd name="adj" fmla="val 7574"/>
              </a:avLst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6671" name="文本框 1053"/>
            <p:cNvSpPr>
              <a:spLocks noChangeArrowheads="1"/>
            </p:cNvSpPr>
            <p:nvPr/>
          </p:nvSpPr>
          <p:spPr bwMode="auto">
            <a:xfrm>
              <a:off x="165652" y="139149"/>
              <a:ext cx="235888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UUS UN INCHIKE" pitchFamily="2" charset="0"/>
                </a:rPr>
                <a:t>中华人民共和国居民身份证</a:t>
              </a:r>
            </a:p>
          </p:txBody>
        </p:sp>
        <p:grpSp>
          <p:nvGrpSpPr>
            <p:cNvPr id="26672" name="Group 190"/>
            <p:cNvGrpSpPr>
              <a:grpSpLocks/>
            </p:cNvGrpSpPr>
            <p:nvPr/>
          </p:nvGrpSpPr>
          <p:grpSpPr bwMode="auto">
            <a:xfrm>
              <a:off x="267736" y="655085"/>
              <a:ext cx="374650" cy="474663"/>
              <a:chOff x="0" y="0"/>
              <a:chExt cx="236" cy="299"/>
            </a:xfrm>
          </p:grpSpPr>
          <p:sp>
            <p:nvSpPr>
              <p:cNvPr id="26673" name="Freeform 191"/>
              <p:cNvSpPr>
                <a:spLocks noChangeArrowheads="1"/>
              </p:cNvSpPr>
              <p:nvPr/>
            </p:nvSpPr>
            <p:spPr bwMode="auto">
              <a:xfrm>
                <a:off x="0" y="142"/>
                <a:ext cx="236" cy="157"/>
              </a:xfrm>
              <a:custGeom>
                <a:avLst/>
                <a:gdLst>
                  <a:gd name="T0" fmla="*/ 178 w 97"/>
                  <a:gd name="T1" fmla="*/ 60 h 65"/>
                  <a:gd name="T2" fmla="*/ 178 w 97"/>
                  <a:gd name="T3" fmla="*/ 22 h 65"/>
                  <a:gd name="T4" fmla="*/ 187 w 97"/>
                  <a:gd name="T5" fmla="*/ 22 h 65"/>
                  <a:gd name="T6" fmla="*/ 173 w 97"/>
                  <a:gd name="T7" fmla="*/ 14 h 65"/>
                  <a:gd name="T8" fmla="*/ 151 w 97"/>
                  <a:gd name="T9" fmla="*/ 0 h 65"/>
                  <a:gd name="T10" fmla="*/ 80 w 97"/>
                  <a:gd name="T11" fmla="*/ 2 h 65"/>
                  <a:gd name="T12" fmla="*/ 46 w 97"/>
                  <a:gd name="T13" fmla="*/ 22 h 65"/>
                  <a:gd name="T14" fmla="*/ 56 w 97"/>
                  <a:gd name="T15" fmla="*/ 22 h 65"/>
                  <a:gd name="T16" fmla="*/ 56 w 97"/>
                  <a:gd name="T17" fmla="*/ 60 h 65"/>
                  <a:gd name="T18" fmla="*/ 10 w 97"/>
                  <a:gd name="T19" fmla="*/ 60 h 65"/>
                  <a:gd name="T20" fmla="*/ 0 w 97"/>
                  <a:gd name="T21" fmla="*/ 121 h 65"/>
                  <a:gd name="T22" fmla="*/ 7 w 97"/>
                  <a:gd name="T23" fmla="*/ 135 h 65"/>
                  <a:gd name="T24" fmla="*/ 112 w 97"/>
                  <a:gd name="T25" fmla="*/ 155 h 65"/>
                  <a:gd name="T26" fmla="*/ 224 w 97"/>
                  <a:gd name="T27" fmla="*/ 138 h 65"/>
                  <a:gd name="T28" fmla="*/ 231 w 97"/>
                  <a:gd name="T29" fmla="*/ 130 h 65"/>
                  <a:gd name="T30" fmla="*/ 224 w 97"/>
                  <a:gd name="T31" fmla="*/ 60 h 65"/>
                  <a:gd name="T32" fmla="*/ 178 w 97"/>
                  <a:gd name="T33" fmla="*/ 60 h 6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97"/>
                  <a:gd name="T52" fmla="*/ 0 h 65"/>
                  <a:gd name="T53" fmla="*/ 97 w 97"/>
                  <a:gd name="T54" fmla="*/ 65 h 6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97" h="65">
                    <a:moveTo>
                      <a:pt x="73" y="25"/>
                    </a:moveTo>
                    <a:cubicBezTo>
                      <a:pt x="73" y="9"/>
                      <a:pt x="73" y="9"/>
                      <a:pt x="73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4" y="7"/>
                      <a:pt x="71" y="6"/>
                      <a:pt x="71" y="6"/>
                    </a:cubicBezTo>
                    <a:cubicBezTo>
                      <a:pt x="62" y="3"/>
                      <a:pt x="62" y="0"/>
                      <a:pt x="62" y="0"/>
                    </a:cubicBezTo>
                    <a:cubicBezTo>
                      <a:pt x="46" y="33"/>
                      <a:pt x="33" y="1"/>
                      <a:pt x="33" y="1"/>
                    </a:cubicBezTo>
                    <a:cubicBezTo>
                      <a:pt x="33" y="4"/>
                      <a:pt x="24" y="7"/>
                      <a:pt x="19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37"/>
                      <a:pt x="0" y="50"/>
                      <a:pt x="0" y="50"/>
                    </a:cubicBezTo>
                    <a:cubicBezTo>
                      <a:pt x="0" y="55"/>
                      <a:pt x="3" y="56"/>
                      <a:pt x="3" y="56"/>
                    </a:cubicBezTo>
                    <a:cubicBezTo>
                      <a:pt x="20" y="63"/>
                      <a:pt x="46" y="64"/>
                      <a:pt x="46" y="64"/>
                    </a:cubicBezTo>
                    <a:cubicBezTo>
                      <a:pt x="73" y="65"/>
                      <a:pt x="92" y="57"/>
                      <a:pt x="92" y="57"/>
                    </a:cubicBezTo>
                    <a:cubicBezTo>
                      <a:pt x="95" y="55"/>
                      <a:pt x="95" y="54"/>
                      <a:pt x="95" y="54"/>
                    </a:cubicBezTo>
                    <a:cubicBezTo>
                      <a:pt x="97" y="43"/>
                      <a:pt x="94" y="33"/>
                      <a:pt x="92" y="25"/>
                    </a:cubicBezTo>
                    <a:lnTo>
                      <a:pt x="73" y="25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74" name="Freeform 192"/>
              <p:cNvSpPr>
                <a:spLocks noEditPoints="1" noChangeArrowheads="1"/>
              </p:cNvSpPr>
              <p:nvPr/>
            </p:nvSpPr>
            <p:spPr bwMode="auto">
              <a:xfrm>
                <a:off x="60" y="0"/>
                <a:ext cx="115" cy="154"/>
              </a:xfrm>
              <a:custGeom>
                <a:avLst/>
                <a:gdLst>
                  <a:gd name="T0" fmla="*/ 10 w 47"/>
                  <a:gd name="T1" fmla="*/ 101 h 64"/>
                  <a:gd name="T2" fmla="*/ 56 w 47"/>
                  <a:gd name="T3" fmla="*/ 154 h 64"/>
                  <a:gd name="T4" fmla="*/ 103 w 47"/>
                  <a:gd name="T5" fmla="*/ 101 h 64"/>
                  <a:gd name="T6" fmla="*/ 108 w 47"/>
                  <a:gd name="T7" fmla="*/ 94 h 64"/>
                  <a:gd name="T8" fmla="*/ 105 w 47"/>
                  <a:gd name="T9" fmla="*/ 79 h 64"/>
                  <a:gd name="T10" fmla="*/ 100 w 47"/>
                  <a:gd name="T11" fmla="*/ 31 h 64"/>
                  <a:gd name="T12" fmla="*/ 78 w 47"/>
                  <a:gd name="T13" fmla="*/ 17 h 64"/>
                  <a:gd name="T14" fmla="*/ 76 w 47"/>
                  <a:gd name="T15" fmla="*/ 14 h 64"/>
                  <a:gd name="T16" fmla="*/ 76 w 47"/>
                  <a:gd name="T17" fmla="*/ 17 h 64"/>
                  <a:gd name="T18" fmla="*/ 73 w 47"/>
                  <a:gd name="T19" fmla="*/ 14 h 64"/>
                  <a:gd name="T20" fmla="*/ 71 w 47"/>
                  <a:gd name="T21" fmla="*/ 12 h 64"/>
                  <a:gd name="T22" fmla="*/ 73 w 47"/>
                  <a:gd name="T23" fmla="*/ 14 h 64"/>
                  <a:gd name="T24" fmla="*/ 71 w 47"/>
                  <a:gd name="T25" fmla="*/ 14 h 64"/>
                  <a:gd name="T26" fmla="*/ 69 w 47"/>
                  <a:gd name="T27" fmla="*/ 12 h 64"/>
                  <a:gd name="T28" fmla="*/ 71 w 47"/>
                  <a:gd name="T29" fmla="*/ 14 h 64"/>
                  <a:gd name="T30" fmla="*/ 61 w 47"/>
                  <a:gd name="T31" fmla="*/ 0 h 64"/>
                  <a:gd name="T32" fmla="*/ 54 w 47"/>
                  <a:gd name="T33" fmla="*/ 7 h 64"/>
                  <a:gd name="T34" fmla="*/ 59 w 47"/>
                  <a:gd name="T35" fmla="*/ 0 h 64"/>
                  <a:gd name="T36" fmla="*/ 54 w 47"/>
                  <a:gd name="T37" fmla="*/ 2 h 64"/>
                  <a:gd name="T38" fmla="*/ 46 w 47"/>
                  <a:gd name="T39" fmla="*/ 12 h 64"/>
                  <a:gd name="T40" fmla="*/ 46 w 47"/>
                  <a:gd name="T41" fmla="*/ 12 h 64"/>
                  <a:gd name="T42" fmla="*/ 49 w 47"/>
                  <a:gd name="T43" fmla="*/ 7 h 64"/>
                  <a:gd name="T44" fmla="*/ 46 w 47"/>
                  <a:gd name="T45" fmla="*/ 10 h 64"/>
                  <a:gd name="T46" fmla="*/ 44 w 47"/>
                  <a:gd name="T47" fmla="*/ 10 h 64"/>
                  <a:gd name="T48" fmla="*/ 46 w 47"/>
                  <a:gd name="T49" fmla="*/ 5 h 64"/>
                  <a:gd name="T50" fmla="*/ 44 w 47"/>
                  <a:gd name="T51" fmla="*/ 7 h 64"/>
                  <a:gd name="T52" fmla="*/ 39 w 47"/>
                  <a:gd name="T53" fmla="*/ 10 h 64"/>
                  <a:gd name="T54" fmla="*/ 7 w 47"/>
                  <a:gd name="T55" fmla="*/ 41 h 64"/>
                  <a:gd name="T56" fmla="*/ 10 w 47"/>
                  <a:gd name="T57" fmla="*/ 79 h 64"/>
                  <a:gd name="T58" fmla="*/ 7 w 47"/>
                  <a:gd name="T59" fmla="*/ 94 h 64"/>
                  <a:gd name="T60" fmla="*/ 10 w 47"/>
                  <a:gd name="T61" fmla="*/ 101 h 64"/>
                  <a:gd name="T62" fmla="*/ 54 w 47"/>
                  <a:gd name="T63" fmla="*/ 5 h 64"/>
                  <a:gd name="T64" fmla="*/ 51 w 47"/>
                  <a:gd name="T65" fmla="*/ 10 h 64"/>
                  <a:gd name="T66" fmla="*/ 51 w 47"/>
                  <a:gd name="T67" fmla="*/ 10 h 64"/>
                  <a:gd name="T68" fmla="*/ 54 w 47"/>
                  <a:gd name="T69" fmla="*/ 5 h 6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7"/>
                  <a:gd name="T106" fmla="*/ 0 h 64"/>
                  <a:gd name="T107" fmla="*/ 47 w 47"/>
                  <a:gd name="T108" fmla="*/ 64 h 6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7" h="64">
                    <a:moveTo>
                      <a:pt x="4" y="42"/>
                    </a:moveTo>
                    <a:cubicBezTo>
                      <a:pt x="6" y="53"/>
                      <a:pt x="15" y="64"/>
                      <a:pt x="23" y="64"/>
                    </a:cubicBezTo>
                    <a:cubicBezTo>
                      <a:pt x="32" y="64"/>
                      <a:pt x="41" y="52"/>
                      <a:pt x="42" y="42"/>
                    </a:cubicBezTo>
                    <a:cubicBezTo>
                      <a:pt x="43" y="42"/>
                      <a:pt x="44" y="41"/>
                      <a:pt x="44" y="39"/>
                    </a:cubicBezTo>
                    <a:cubicBezTo>
                      <a:pt x="44" y="39"/>
                      <a:pt x="46" y="32"/>
                      <a:pt x="43" y="33"/>
                    </a:cubicBezTo>
                    <a:cubicBezTo>
                      <a:pt x="44" y="30"/>
                      <a:pt x="47" y="19"/>
                      <a:pt x="41" y="13"/>
                    </a:cubicBezTo>
                    <a:cubicBezTo>
                      <a:pt x="41" y="13"/>
                      <a:pt x="39" y="9"/>
                      <a:pt x="32" y="7"/>
                    </a:cubicBezTo>
                    <a:cubicBezTo>
                      <a:pt x="32" y="7"/>
                      <a:pt x="31" y="7"/>
                      <a:pt x="31" y="6"/>
                    </a:cubicBezTo>
                    <a:cubicBezTo>
                      <a:pt x="31" y="6"/>
                      <a:pt x="31" y="6"/>
                      <a:pt x="31" y="7"/>
                    </a:cubicBezTo>
                    <a:cubicBezTo>
                      <a:pt x="31" y="7"/>
                      <a:pt x="31" y="7"/>
                      <a:pt x="30" y="6"/>
                    </a:cubicBezTo>
                    <a:cubicBezTo>
                      <a:pt x="30" y="6"/>
                      <a:pt x="29" y="6"/>
                      <a:pt x="29" y="5"/>
                    </a:cubicBezTo>
                    <a:cubicBezTo>
                      <a:pt x="29" y="5"/>
                      <a:pt x="29" y="6"/>
                      <a:pt x="30" y="6"/>
                    </a:cubicBezTo>
                    <a:cubicBezTo>
                      <a:pt x="30" y="6"/>
                      <a:pt x="30" y="6"/>
                      <a:pt x="29" y="6"/>
                    </a:cubicBezTo>
                    <a:cubicBezTo>
                      <a:pt x="29" y="6"/>
                      <a:pt x="29" y="5"/>
                      <a:pt x="28" y="5"/>
                    </a:cubicBezTo>
                    <a:cubicBezTo>
                      <a:pt x="28" y="5"/>
                      <a:pt x="28" y="5"/>
                      <a:pt x="29" y="6"/>
                    </a:cubicBezTo>
                    <a:cubicBezTo>
                      <a:pt x="27" y="5"/>
                      <a:pt x="25" y="3"/>
                      <a:pt x="25" y="0"/>
                    </a:cubicBezTo>
                    <a:cubicBezTo>
                      <a:pt x="25" y="0"/>
                      <a:pt x="23" y="1"/>
                      <a:pt x="22" y="3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4" y="0"/>
                      <a:pt x="23" y="0"/>
                      <a:pt x="22" y="1"/>
                    </a:cubicBezTo>
                    <a:cubicBezTo>
                      <a:pt x="22" y="2"/>
                      <a:pt x="20" y="3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4"/>
                      <a:pt x="20" y="3"/>
                      <a:pt x="20" y="3"/>
                    </a:cubicBezTo>
                    <a:cubicBezTo>
                      <a:pt x="20" y="3"/>
                      <a:pt x="19" y="3"/>
                      <a:pt x="19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3"/>
                      <a:pt x="18" y="3"/>
                      <a:pt x="19" y="2"/>
                    </a:cubicBezTo>
                    <a:cubicBezTo>
                      <a:pt x="19" y="2"/>
                      <a:pt x="18" y="3"/>
                      <a:pt x="18" y="3"/>
                    </a:cubicBezTo>
                    <a:cubicBezTo>
                      <a:pt x="18" y="3"/>
                      <a:pt x="18" y="2"/>
                      <a:pt x="16" y="4"/>
                    </a:cubicBezTo>
                    <a:cubicBezTo>
                      <a:pt x="16" y="4"/>
                      <a:pt x="6" y="8"/>
                      <a:pt x="3" y="17"/>
                    </a:cubicBezTo>
                    <a:cubicBezTo>
                      <a:pt x="3" y="17"/>
                      <a:pt x="1" y="21"/>
                      <a:pt x="4" y="33"/>
                    </a:cubicBezTo>
                    <a:cubicBezTo>
                      <a:pt x="0" y="31"/>
                      <a:pt x="3" y="39"/>
                      <a:pt x="3" y="39"/>
                    </a:cubicBezTo>
                    <a:cubicBezTo>
                      <a:pt x="3" y="41"/>
                      <a:pt x="4" y="42"/>
                      <a:pt x="4" y="42"/>
                    </a:cubicBezTo>
                    <a:close/>
                    <a:moveTo>
                      <a:pt x="22" y="2"/>
                    </a:moveTo>
                    <a:cubicBezTo>
                      <a:pt x="22" y="2"/>
                      <a:pt x="21" y="3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1" y="2"/>
                      <a:pt x="22" y="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sp>
        <p:nvSpPr>
          <p:cNvPr id="26627" name="矩形 6"/>
          <p:cNvSpPr>
            <a:spLocks noChangeArrowheads="1"/>
          </p:cNvSpPr>
          <p:nvPr/>
        </p:nvSpPr>
        <p:spPr bwMode="auto">
          <a:xfrm>
            <a:off x="938213" y="873125"/>
            <a:ext cx="458311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9.</a:t>
            </a:r>
            <a:r>
              <a:rPr lang="zh-CN" altLang="en-US" sz="32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手机会使各种卡消磁？</a:t>
            </a:r>
            <a:endParaRPr lang="zh-CN" altLang="en-US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628" name="文本框 2"/>
          <p:cNvSpPr>
            <a:spLocks noChangeArrowheads="1"/>
          </p:cNvSpPr>
          <p:nvPr/>
        </p:nvSpPr>
        <p:spPr bwMode="auto">
          <a:xfrm>
            <a:off x="6096000" y="3824288"/>
            <a:ext cx="5437188" cy="189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事实上：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首先，公交卡、二代身份证和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IC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电话卡等智能卡，信息都是存储在半导体芯片上的，不使用磁性记录技术，也就不可能被“消磁”。其次，即使是像银行卡一类的磁卡，在手机发射的电磁波频率范围内，不会产生足以改变银行卡上磁条信息的磁场。</a:t>
            </a:r>
          </a:p>
        </p:txBody>
      </p:sp>
      <p:sp>
        <p:nvSpPr>
          <p:cNvPr id="26629" name="矩形 1"/>
          <p:cNvSpPr>
            <a:spLocks noChangeArrowheads="1"/>
          </p:cNvSpPr>
          <p:nvPr/>
        </p:nvSpPr>
        <p:spPr bwMode="auto">
          <a:xfrm>
            <a:off x="6096000" y="2568575"/>
            <a:ext cx="54371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传言：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银行卡、二代身份证、公交卡、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IC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电话卡都不能和手机放在一起，因为手机工作时的电磁会把卡消磁的。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6630" name="组合 1052"/>
          <p:cNvGrpSpPr>
            <a:grpSpLocks/>
          </p:cNvGrpSpPr>
          <p:nvPr/>
        </p:nvGrpSpPr>
        <p:grpSpPr bwMode="auto">
          <a:xfrm>
            <a:off x="2081213" y="2809875"/>
            <a:ext cx="2570162" cy="1603375"/>
            <a:chOff x="0" y="0"/>
            <a:chExt cx="2570922" cy="1603513"/>
          </a:xfrm>
        </p:grpSpPr>
        <p:sp>
          <p:nvSpPr>
            <p:cNvPr id="26645" name="圆角矩形 53"/>
            <p:cNvSpPr>
              <a:spLocks noChangeArrowheads="1"/>
            </p:cNvSpPr>
            <p:nvPr/>
          </p:nvSpPr>
          <p:spPr bwMode="auto">
            <a:xfrm>
              <a:off x="0" y="0"/>
              <a:ext cx="2570922" cy="1603513"/>
            </a:xfrm>
            <a:prstGeom prst="roundRect">
              <a:avLst>
                <a:gd name="adj" fmla="val 7574"/>
              </a:avLst>
            </a:prstGeom>
            <a:solidFill>
              <a:srgbClr val="E7B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6646" name="文本框 54"/>
            <p:cNvSpPr>
              <a:spLocks noChangeArrowheads="1"/>
            </p:cNvSpPr>
            <p:nvPr/>
          </p:nvSpPr>
          <p:spPr bwMode="auto">
            <a:xfrm>
              <a:off x="198783" y="157442"/>
              <a:ext cx="84813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latin typeface="UUS UN INCHIKE" pitchFamily="2" charset="0"/>
                  <a:ea typeface="Adobe Gothic Std B" pitchFamily="2" charset="-128"/>
                  <a:sym typeface="UUS UN INCHIKE" pitchFamily="2" charset="0"/>
                </a:rPr>
                <a:t>BANK</a:t>
              </a:r>
              <a:endParaRPr lang="zh-CN" altLang="en-US" sz="2000">
                <a:solidFill>
                  <a:schemeClr val="bg1"/>
                </a:solidFill>
                <a:latin typeface="UUS UN INCHIKE" pitchFamily="2" charset="0"/>
                <a:sym typeface="UUS UN INCHIKE" pitchFamily="2" charset="0"/>
              </a:endParaRPr>
            </a:p>
          </p:txBody>
        </p:sp>
        <p:grpSp>
          <p:nvGrpSpPr>
            <p:cNvPr id="26647" name="Group 166"/>
            <p:cNvGrpSpPr>
              <a:grpSpLocks/>
            </p:cNvGrpSpPr>
            <p:nvPr/>
          </p:nvGrpSpPr>
          <p:grpSpPr bwMode="auto">
            <a:xfrm>
              <a:off x="1700768" y="1046922"/>
              <a:ext cx="747778" cy="468244"/>
              <a:chOff x="0" y="0"/>
              <a:chExt cx="1482" cy="928"/>
            </a:xfrm>
          </p:grpSpPr>
          <p:sp>
            <p:nvSpPr>
              <p:cNvPr id="26648" name="AutoShape 165"/>
              <p:cNvSpPr>
                <a:spLocks noChangeAspect="1" noChangeArrowheads="1" noTextEdit="1"/>
              </p:cNvSpPr>
              <p:nvPr/>
            </p:nvSpPr>
            <p:spPr bwMode="auto">
              <a:xfrm>
                <a:off x="0" y="0"/>
                <a:ext cx="1482" cy="9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9" name="Freeform 167"/>
              <p:cNvSpPr>
                <a:spLocks noChangeArrowheads="1"/>
              </p:cNvSpPr>
              <p:nvPr/>
            </p:nvSpPr>
            <p:spPr bwMode="auto">
              <a:xfrm>
                <a:off x="-7" y="2"/>
                <a:ext cx="750" cy="928"/>
              </a:xfrm>
              <a:custGeom>
                <a:avLst/>
                <a:gdLst>
                  <a:gd name="T0" fmla="*/ 299 w 316"/>
                  <a:gd name="T1" fmla="*/ 0 h 390"/>
                  <a:gd name="T2" fmla="*/ 667 w 316"/>
                  <a:gd name="T3" fmla="*/ 0 h 390"/>
                  <a:gd name="T4" fmla="*/ 738 w 316"/>
                  <a:gd name="T5" fmla="*/ 95 h 390"/>
                  <a:gd name="T6" fmla="*/ 567 w 316"/>
                  <a:gd name="T7" fmla="*/ 833 h 390"/>
                  <a:gd name="T8" fmla="*/ 451 w 316"/>
                  <a:gd name="T9" fmla="*/ 928 h 390"/>
                  <a:gd name="T10" fmla="*/ 83 w 316"/>
                  <a:gd name="T11" fmla="*/ 928 h 390"/>
                  <a:gd name="T12" fmla="*/ 12 w 316"/>
                  <a:gd name="T13" fmla="*/ 833 h 390"/>
                  <a:gd name="T14" fmla="*/ 183 w 316"/>
                  <a:gd name="T15" fmla="*/ 95 h 390"/>
                  <a:gd name="T16" fmla="*/ 299 w 316"/>
                  <a:gd name="T17" fmla="*/ 0 h 390"/>
                  <a:gd name="T18" fmla="*/ 299 w 316"/>
                  <a:gd name="T19" fmla="*/ 0 h 39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6"/>
                  <a:gd name="T31" fmla="*/ 0 h 390"/>
                  <a:gd name="T32" fmla="*/ 316 w 316"/>
                  <a:gd name="T33" fmla="*/ 390 h 39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6" h="390">
                    <a:moveTo>
                      <a:pt x="126" y="0"/>
                    </a:moveTo>
                    <a:cubicBezTo>
                      <a:pt x="281" y="0"/>
                      <a:pt x="281" y="0"/>
                      <a:pt x="281" y="0"/>
                    </a:cubicBezTo>
                    <a:cubicBezTo>
                      <a:pt x="303" y="0"/>
                      <a:pt x="316" y="18"/>
                      <a:pt x="311" y="40"/>
                    </a:cubicBezTo>
                    <a:cubicBezTo>
                      <a:pt x="239" y="350"/>
                      <a:pt x="239" y="350"/>
                      <a:pt x="239" y="350"/>
                    </a:cubicBezTo>
                    <a:cubicBezTo>
                      <a:pt x="234" y="372"/>
                      <a:pt x="212" y="390"/>
                      <a:pt x="190" y="390"/>
                    </a:cubicBezTo>
                    <a:cubicBezTo>
                      <a:pt x="35" y="390"/>
                      <a:pt x="35" y="390"/>
                      <a:pt x="35" y="390"/>
                    </a:cubicBezTo>
                    <a:cubicBezTo>
                      <a:pt x="13" y="390"/>
                      <a:pt x="0" y="372"/>
                      <a:pt x="5" y="35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82" y="18"/>
                      <a:pt x="104" y="0"/>
                      <a:pt x="126" y="0"/>
                    </a:cubicBezTo>
                    <a:cubicBezTo>
                      <a:pt x="126" y="0"/>
                      <a:pt x="126" y="0"/>
                      <a:pt x="126" y="0"/>
                    </a:cubicBezTo>
                    <a:close/>
                  </a:path>
                </a:pathLst>
              </a:custGeom>
              <a:solidFill>
                <a:srgbClr val="DF3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50" name="Freeform 168"/>
              <p:cNvSpPr>
                <a:spLocks noChangeArrowheads="1"/>
              </p:cNvSpPr>
              <p:nvPr/>
            </p:nvSpPr>
            <p:spPr bwMode="auto">
              <a:xfrm>
                <a:off x="330" y="2"/>
                <a:ext cx="774" cy="928"/>
              </a:xfrm>
              <a:custGeom>
                <a:avLst/>
                <a:gdLst>
                  <a:gd name="T0" fmla="*/ 299 w 326"/>
                  <a:gd name="T1" fmla="*/ 0 h 390"/>
                  <a:gd name="T2" fmla="*/ 724 w 326"/>
                  <a:gd name="T3" fmla="*/ 0 h 390"/>
                  <a:gd name="T4" fmla="*/ 741 w 326"/>
                  <a:gd name="T5" fmla="*/ 95 h 390"/>
                  <a:gd name="T6" fmla="*/ 567 w 326"/>
                  <a:gd name="T7" fmla="*/ 833 h 390"/>
                  <a:gd name="T8" fmla="*/ 508 w 326"/>
                  <a:gd name="T9" fmla="*/ 928 h 390"/>
                  <a:gd name="T10" fmla="*/ 85 w 326"/>
                  <a:gd name="T11" fmla="*/ 928 h 390"/>
                  <a:gd name="T12" fmla="*/ 12 w 326"/>
                  <a:gd name="T13" fmla="*/ 833 h 390"/>
                  <a:gd name="T14" fmla="*/ 185 w 326"/>
                  <a:gd name="T15" fmla="*/ 95 h 390"/>
                  <a:gd name="T16" fmla="*/ 299 w 326"/>
                  <a:gd name="T17" fmla="*/ 0 h 390"/>
                  <a:gd name="T18" fmla="*/ 299 w 326"/>
                  <a:gd name="T19" fmla="*/ 0 h 39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6"/>
                  <a:gd name="T31" fmla="*/ 0 h 390"/>
                  <a:gd name="T32" fmla="*/ 326 w 326"/>
                  <a:gd name="T33" fmla="*/ 390 h 39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6" h="390">
                    <a:moveTo>
                      <a:pt x="126" y="0"/>
                    </a:moveTo>
                    <a:cubicBezTo>
                      <a:pt x="305" y="0"/>
                      <a:pt x="305" y="0"/>
                      <a:pt x="305" y="0"/>
                    </a:cubicBezTo>
                    <a:cubicBezTo>
                      <a:pt x="326" y="0"/>
                      <a:pt x="317" y="18"/>
                      <a:pt x="312" y="40"/>
                    </a:cubicBezTo>
                    <a:cubicBezTo>
                      <a:pt x="239" y="350"/>
                      <a:pt x="239" y="350"/>
                      <a:pt x="239" y="350"/>
                    </a:cubicBezTo>
                    <a:cubicBezTo>
                      <a:pt x="234" y="372"/>
                      <a:pt x="236" y="390"/>
                      <a:pt x="214" y="390"/>
                    </a:cubicBezTo>
                    <a:cubicBezTo>
                      <a:pt x="36" y="390"/>
                      <a:pt x="36" y="390"/>
                      <a:pt x="36" y="390"/>
                    </a:cubicBezTo>
                    <a:cubicBezTo>
                      <a:pt x="14" y="390"/>
                      <a:pt x="0" y="372"/>
                      <a:pt x="5" y="350"/>
                    </a:cubicBezTo>
                    <a:cubicBezTo>
                      <a:pt x="78" y="40"/>
                      <a:pt x="78" y="40"/>
                      <a:pt x="78" y="40"/>
                    </a:cubicBezTo>
                    <a:cubicBezTo>
                      <a:pt x="83" y="18"/>
                      <a:pt x="104" y="0"/>
                      <a:pt x="126" y="0"/>
                    </a:cubicBezTo>
                    <a:cubicBezTo>
                      <a:pt x="126" y="0"/>
                      <a:pt x="126" y="0"/>
                      <a:pt x="126" y="0"/>
                    </a:cubicBezTo>
                    <a:close/>
                  </a:path>
                </a:pathLst>
              </a:custGeom>
              <a:solidFill>
                <a:srgbClr val="0048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51" name="Freeform 169"/>
              <p:cNvSpPr>
                <a:spLocks noChangeArrowheads="1"/>
              </p:cNvSpPr>
              <p:nvPr/>
            </p:nvSpPr>
            <p:spPr bwMode="auto">
              <a:xfrm>
                <a:off x="739" y="2"/>
                <a:ext cx="750" cy="928"/>
              </a:xfrm>
              <a:custGeom>
                <a:avLst/>
                <a:gdLst>
                  <a:gd name="T0" fmla="*/ 299 w 316"/>
                  <a:gd name="T1" fmla="*/ 0 h 390"/>
                  <a:gd name="T2" fmla="*/ 667 w 316"/>
                  <a:gd name="T3" fmla="*/ 0 h 390"/>
                  <a:gd name="T4" fmla="*/ 738 w 316"/>
                  <a:gd name="T5" fmla="*/ 95 h 390"/>
                  <a:gd name="T6" fmla="*/ 567 w 316"/>
                  <a:gd name="T7" fmla="*/ 833 h 390"/>
                  <a:gd name="T8" fmla="*/ 451 w 316"/>
                  <a:gd name="T9" fmla="*/ 928 h 390"/>
                  <a:gd name="T10" fmla="*/ 83 w 316"/>
                  <a:gd name="T11" fmla="*/ 928 h 390"/>
                  <a:gd name="T12" fmla="*/ 12 w 316"/>
                  <a:gd name="T13" fmla="*/ 833 h 390"/>
                  <a:gd name="T14" fmla="*/ 183 w 316"/>
                  <a:gd name="T15" fmla="*/ 95 h 390"/>
                  <a:gd name="T16" fmla="*/ 299 w 316"/>
                  <a:gd name="T17" fmla="*/ 0 h 390"/>
                  <a:gd name="T18" fmla="*/ 299 w 316"/>
                  <a:gd name="T19" fmla="*/ 0 h 39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6"/>
                  <a:gd name="T31" fmla="*/ 0 h 390"/>
                  <a:gd name="T32" fmla="*/ 316 w 316"/>
                  <a:gd name="T33" fmla="*/ 390 h 39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6" h="390">
                    <a:moveTo>
                      <a:pt x="126" y="0"/>
                    </a:moveTo>
                    <a:cubicBezTo>
                      <a:pt x="281" y="0"/>
                      <a:pt x="281" y="0"/>
                      <a:pt x="281" y="0"/>
                    </a:cubicBezTo>
                    <a:cubicBezTo>
                      <a:pt x="303" y="0"/>
                      <a:pt x="316" y="18"/>
                      <a:pt x="311" y="40"/>
                    </a:cubicBezTo>
                    <a:cubicBezTo>
                      <a:pt x="239" y="350"/>
                      <a:pt x="239" y="350"/>
                      <a:pt x="239" y="350"/>
                    </a:cubicBezTo>
                    <a:cubicBezTo>
                      <a:pt x="234" y="372"/>
                      <a:pt x="212" y="390"/>
                      <a:pt x="190" y="390"/>
                    </a:cubicBezTo>
                    <a:cubicBezTo>
                      <a:pt x="35" y="390"/>
                      <a:pt x="35" y="390"/>
                      <a:pt x="35" y="390"/>
                    </a:cubicBezTo>
                    <a:cubicBezTo>
                      <a:pt x="13" y="390"/>
                      <a:pt x="0" y="372"/>
                      <a:pt x="5" y="35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82" y="18"/>
                      <a:pt x="104" y="0"/>
                      <a:pt x="126" y="0"/>
                    </a:cubicBezTo>
                    <a:cubicBezTo>
                      <a:pt x="126" y="0"/>
                      <a:pt x="126" y="0"/>
                      <a:pt x="126" y="0"/>
                    </a:cubicBezTo>
                    <a:close/>
                  </a:path>
                </a:pathLst>
              </a:custGeom>
              <a:solidFill>
                <a:srgbClr val="0080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52" name="Freeform 170"/>
              <p:cNvSpPr>
                <a:spLocks noEditPoints="1" noChangeArrowheads="1"/>
              </p:cNvSpPr>
              <p:nvPr/>
            </p:nvSpPr>
            <p:spPr bwMode="auto">
              <a:xfrm>
                <a:off x="914" y="519"/>
                <a:ext cx="207" cy="219"/>
              </a:xfrm>
              <a:custGeom>
                <a:avLst/>
                <a:gdLst>
                  <a:gd name="T0" fmla="*/ 62 w 87"/>
                  <a:gd name="T1" fmla="*/ 179 h 92"/>
                  <a:gd name="T2" fmla="*/ 95 w 87"/>
                  <a:gd name="T3" fmla="*/ 179 h 92"/>
                  <a:gd name="T4" fmla="*/ 107 w 87"/>
                  <a:gd name="T5" fmla="*/ 145 h 92"/>
                  <a:gd name="T6" fmla="*/ 71 w 87"/>
                  <a:gd name="T7" fmla="*/ 145 h 92"/>
                  <a:gd name="T8" fmla="*/ 62 w 87"/>
                  <a:gd name="T9" fmla="*/ 179 h 92"/>
                  <a:gd name="T10" fmla="*/ 88 w 87"/>
                  <a:gd name="T11" fmla="*/ 88 h 92"/>
                  <a:gd name="T12" fmla="*/ 76 w 87"/>
                  <a:gd name="T13" fmla="*/ 126 h 92"/>
                  <a:gd name="T14" fmla="*/ 98 w 87"/>
                  <a:gd name="T15" fmla="*/ 117 h 92"/>
                  <a:gd name="T16" fmla="*/ 114 w 87"/>
                  <a:gd name="T17" fmla="*/ 114 h 92"/>
                  <a:gd name="T18" fmla="*/ 124 w 87"/>
                  <a:gd name="T19" fmla="*/ 88 h 92"/>
                  <a:gd name="T20" fmla="*/ 88 w 87"/>
                  <a:gd name="T21" fmla="*/ 88 h 92"/>
                  <a:gd name="T22" fmla="*/ 107 w 87"/>
                  <a:gd name="T23" fmla="*/ 31 h 92"/>
                  <a:gd name="T24" fmla="*/ 95 w 87"/>
                  <a:gd name="T25" fmla="*/ 69 h 92"/>
                  <a:gd name="T26" fmla="*/ 114 w 87"/>
                  <a:gd name="T27" fmla="*/ 60 h 92"/>
                  <a:gd name="T28" fmla="*/ 133 w 87"/>
                  <a:gd name="T29" fmla="*/ 57 h 92"/>
                  <a:gd name="T30" fmla="*/ 140 w 87"/>
                  <a:gd name="T31" fmla="*/ 31 h 92"/>
                  <a:gd name="T32" fmla="*/ 107 w 87"/>
                  <a:gd name="T33" fmla="*/ 31 h 92"/>
                  <a:gd name="T34" fmla="*/ 183 w 87"/>
                  <a:gd name="T35" fmla="*/ 31 h 92"/>
                  <a:gd name="T36" fmla="*/ 138 w 87"/>
                  <a:gd name="T37" fmla="*/ 179 h 92"/>
                  <a:gd name="T38" fmla="*/ 150 w 87"/>
                  <a:gd name="T39" fmla="*/ 179 h 92"/>
                  <a:gd name="T40" fmla="*/ 140 w 87"/>
                  <a:gd name="T41" fmla="*/ 209 h 92"/>
                  <a:gd name="T42" fmla="*/ 128 w 87"/>
                  <a:gd name="T43" fmla="*/ 209 h 92"/>
                  <a:gd name="T44" fmla="*/ 126 w 87"/>
                  <a:gd name="T45" fmla="*/ 219 h 92"/>
                  <a:gd name="T46" fmla="*/ 83 w 87"/>
                  <a:gd name="T47" fmla="*/ 219 h 92"/>
                  <a:gd name="T48" fmla="*/ 86 w 87"/>
                  <a:gd name="T49" fmla="*/ 209 h 92"/>
                  <a:gd name="T50" fmla="*/ 0 w 87"/>
                  <a:gd name="T51" fmla="*/ 209 h 92"/>
                  <a:gd name="T52" fmla="*/ 7 w 87"/>
                  <a:gd name="T53" fmla="*/ 181 h 92"/>
                  <a:gd name="T54" fmla="*/ 17 w 87"/>
                  <a:gd name="T55" fmla="*/ 181 h 92"/>
                  <a:gd name="T56" fmla="*/ 62 w 87"/>
                  <a:gd name="T57" fmla="*/ 31 h 92"/>
                  <a:gd name="T58" fmla="*/ 71 w 87"/>
                  <a:gd name="T59" fmla="*/ 0 h 92"/>
                  <a:gd name="T60" fmla="*/ 114 w 87"/>
                  <a:gd name="T61" fmla="*/ 0 h 92"/>
                  <a:gd name="T62" fmla="*/ 109 w 87"/>
                  <a:gd name="T63" fmla="*/ 14 h 92"/>
                  <a:gd name="T64" fmla="*/ 133 w 87"/>
                  <a:gd name="T65" fmla="*/ 2 h 92"/>
                  <a:gd name="T66" fmla="*/ 207 w 87"/>
                  <a:gd name="T67" fmla="*/ 0 h 92"/>
                  <a:gd name="T68" fmla="*/ 197 w 87"/>
                  <a:gd name="T69" fmla="*/ 31 h 92"/>
                  <a:gd name="T70" fmla="*/ 183 w 87"/>
                  <a:gd name="T71" fmla="*/ 31 h 9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87"/>
                  <a:gd name="T109" fmla="*/ 0 h 92"/>
                  <a:gd name="T110" fmla="*/ 87 w 87"/>
                  <a:gd name="T111" fmla="*/ 92 h 9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87" h="92">
                    <a:moveTo>
                      <a:pt x="26" y="75"/>
                    </a:moveTo>
                    <a:cubicBezTo>
                      <a:pt x="40" y="75"/>
                      <a:pt x="40" y="75"/>
                      <a:pt x="40" y="75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26" y="75"/>
                      <a:pt x="26" y="75"/>
                      <a:pt x="26" y="75"/>
                    </a:cubicBezTo>
                    <a:close/>
                    <a:moveTo>
                      <a:pt x="37" y="37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8" y="50"/>
                      <a:pt x="41" y="49"/>
                    </a:cubicBezTo>
                    <a:cubicBezTo>
                      <a:pt x="44" y="49"/>
                      <a:pt x="48" y="48"/>
                      <a:pt x="48" y="48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37" y="37"/>
                      <a:pt x="37" y="37"/>
                      <a:pt x="37" y="37"/>
                    </a:cubicBezTo>
                    <a:close/>
                    <a:moveTo>
                      <a:pt x="45" y="13"/>
                    </a:move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5" y="26"/>
                      <a:pt x="48" y="25"/>
                    </a:cubicBezTo>
                    <a:cubicBezTo>
                      <a:pt x="51" y="25"/>
                      <a:pt x="56" y="24"/>
                      <a:pt x="56" y="24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45" y="13"/>
                      <a:pt x="45" y="13"/>
                      <a:pt x="45" y="13"/>
                    </a:cubicBezTo>
                    <a:close/>
                    <a:moveTo>
                      <a:pt x="77" y="13"/>
                    </a:moveTo>
                    <a:cubicBezTo>
                      <a:pt x="58" y="75"/>
                      <a:pt x="58" y="75"/>
                      <a:pt x="58" y="75"/>
                    </a:cubicBezTo>
                    <a:cubicBezTo>
                      <a:pt x="63" y="75"/>
                      <a:pt x="63" y="75"/>
                      <a:pt x="63" y="75"/>
                    </a:cubicBezTo>
                    <a:cubicBezTo>
                      <a:pt x="59" y="88"/>
                      <a:pt x="59" y="88"/>
                      <a:pt x="59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3" y="92"/>
                      <a:pt x="53" y="92"/>
                      <a:pt x="53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7" y="76"/>
                      <a:pt x="7" y="76"/>
                      <a:pt x="7" y="76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51" y="3"/>
                      <a:pt x="56" y="1"/>
                    </a:cubicBezTo>
                    <a:cubicBezTo>
                      <a:pt x="61" y="0"/>
                      <a:pt x="87" y="0"/>
                      <a:pt x="87" y="0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77" y="13"/>
                      <a:pt x="77" y="13"/>
                      <a:pt x="77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53" name="Freeform 171"/>
              <p:cNvSpPr>
                <a:spLocks noChangeArrowheads="1"/>
              </p:cNvSpPr>
              <p:nvPr/>
            </p:nvSpPr>
            <p:spPr bwMode="auto">
              <a:xfrm>
                <a:off x="1116" y="519"/>
                <a:ext cx="64" cy="52"/>
              </a:xfrm>
              <a:custGeom>
                <a:avLst/>
                <a:gdLst>
                  <a:gd name="T0" fmla="*/ 0 w 27"/>
                  <a:gd name="T1" fmla="*/ 0 h 22"/>
                  <a:gd name="T2" fmla="*/ 47 w 27"/>
                  <a:gd name="T3" fmla="*/ 0 h 22"/>
                  <a:gd name="T4" fmla="*/ 47 w 27"/>
                  <a:gd name="T5" fmla="*/ 17 h 22"/>
                  <a:gd name="T6" fmla="*/ 55 w 27"/>
                  <a:gd name="T7" fmla="*/ 21 h 22"/>
                  <a:gd name="T8" fmla="*/ 64 w 27"/>
                  <a:gd name="T9" fmla="*/ 21 h 22"/>
                  <a:gd name="T10" fmla="*/ 57 w 27"/>
                  <a:gd name="T11" fmla="*/ 50 h 22"/>
                  <a:gd name="T12" fmla="*/ 31 w 27"/>
                  <a:gd name="T13" fmla="*/ 50 h 22"/>
                  <a:gd name="T14" fmla="*/ 2 w 27"/>
                  <a:gd name="T15" fmla="*/ 31 h 22"/>
                  <a:gd name="T16" fmla="*/ 0 w 27"/>
                  <a:gd name="T17" fmla="*/ 0 h 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7"/>
                  <a:gd name="T28" fmla="*/ 0 h 22"/>
                  <a:gd name="T29" fmla="*/ 27 w 27"/>
                  <a:gd name="T30" fmla="*/ 22 h 2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7" h="22">
                    <a:moveTo>
                      <a:pt x="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8"/>
                      <a:pt x="21" y="9"/>
                      <a:pt x="23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4" y="22"/>
                      <a:pt x="0" y="18"/>
                      <a:pt x="1" y="1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54" name="Freeform 172"/>
              <p:cNvSpPr>
                <a:spLocks noChangeArrowheads="1"/>
              </p:cNvSpPr>
              <p:nvPr/>
            </p:nvSpPr>
            <p:spPr bwMode="auto">
              <a:xfrm>
                <a:off x="1052" y="576"/>
                <a:ext cx="190" cy="162"/>
              </a:xfrm>
              <a:custGeom>
                <a:avLst/>
                <a:gdLst>
                  <a:gd name="T0" fmla="*/ 71 w 80"/>
                  <a:gd name="T1" fmla="*/ 79 h 68"/>
                  <a:gd name="T2" fmla="*/ 26 w 80"/>
                  <a:gd name="T3" fmla="*/ 79 h 68"/>
                  <a:gd name="T4" fmla="*/ 33 w 80"/>
                  <a:gd name="T5" fmla="*/ 52 h 68"/>
                  <a:gd name="T6" fmla="*/ 86 w 80"/>
                  <a:gd name="T7" fmla="*/ 52 h 68"/>
                  <a:gd name="T8" fmla="*/ 93 w 80"/>
                  <a:gd name="T9" fmla="*/ 31 h 68"/>
                  <a:gd name="T10" fmla="*/ 43 w 80"/>
                  <a:gd name="T11" fmla="*/ 31 h 68"/>
                  <a:gd name="T12" fmla="*/ 50 w 80"/>
                  <a:gd name="T13" fmla="*/ 0 h 68"/>
                  <a:gd name="T14" fmla="*/ 190 w 80"/>
                  <a:gd name="T15" fmla="*/ 0 h 68"/>
                  <a:gd name="T16" fmla="*/ 181 w 80"/>
                  <a:gd name="T17" fmla="*/ 31 h 68"/>
                  <a:gd name="T18" fmla="*/ 135 w 80"/>
                  <a:gd name="T19" fmla="*/ 31 h 68"/>
                  <a:gd name="T20" fmla="*/ 126 w 80"/>
                  <a:gd name="T21" fmla="*/ 52 h 68"/>
                  <a:gd name="T22" fmla="*/ 173 w 80"/>
                  <a:gd name="T23" fmla="*/ 52 h 68"/>
                  <a:gd name="T24" fmla="*/ 166 w 80"/>
                  <a:gd name="T25" fmla="*/ 79 h 68"/>
                  <a:gd name="T26" fmla="*/ 116 w 80"/>
                  <a:gd name="T27" fmla="*/ 79 h 68"/>
                  <a:gd name="T28" fmla="*/ 107 w 80"/>
                  <a:gd name="T29" fmla="*/ 91 h 68"/>
                  <a:gd name="T30" fmla="*/ 126 w 80"/>
                  <a:gd name="T31" fmla="*/ 91 h 68"/>
                  <a:gd name="T32" fmla="*/ 133 w 80"/>
                  <a:gd name="T33" fmla="*/ 121 h 68"/>
                  <a:gd name="T34" fmla="*/ 133 w 80"/>
                  <a:gd name="T35" fmla="*/ 129 h 68"/>
                  <a:gd name="T36" fmla="*/ 145 w 80"/>
                  <a:gd name="T37" fmla="*/ 131 h 68"/>
                  <a:gd name="T38" fmla="*/ 150 w 80"/>
                  <a:gd name="T39" fmla="*/ 131 h 68"/>
                  <a:gd name="T40" fmla="*/ 140 w 80"/>
                  <a:gd name="T41" fmla="*/ 162 h 68"/>
                  <a:gd name="T42" fmla="*/ 126 w 80"/>
                  <a:gd name="T43" fmla="*/ 162 h 68"/>
                  <a:gd name="T44" fmla="*/ 114 w 80"/>
                  <a:gd name="T45" fmla="*/ 162 h 68"/>
                  <a:gd name="T46" fmla="*/ 102 w 80"/>
                  <a:gd name="T47" fmla="*/ 157 h 68"/>
                  <a:gd name="T48" fmla="*/ 95 w 80"/>
                  <a:gd name="T49" fmla="*/ 145 h 68"/>
                  <a:gd name="T50" fmla="*/ 90 w 80"/>
                  <a:gd name="T51" fmla="*/ 114 h 68"/>
                  <a:gd name="T52" fmla="*/ 66 w 80"/>
                  <a:gd name="T53" fmla="*/ 145 h 68"/>
                  <a:gd name="T54" fmla="*/ 33 w 80"/>
                  <a:gd name="T55" fmla="*/ 162 h 68"/>
                  <a:gd name="T56" fmla="*/ 0 w 80"/>
                  <a:gd name="T57" fmla="*/ 162 h 68"/>
                  <a:gd name="T58" fmla="*/ 10 w 80"/>
                  <a:gd name="T59" fmla="*/ 133 h 68"/>
                  <a:gd name="T60" fmla="*/ 21 w 80"/>
                  <a:gd name="T61" fmla="*/ 133 h 68"/>
                  <a:gd name="T62" fmla="*/ 31 w 80"/>
                  <a:gd name="T63" fmla="*/ 131 h 68"/>
                  <a:gd name="T64" fmla="*/ 38 w 80"/>
                  <a:gd name="T65" fmla="*/ 126 h 68"/>
                  <a:gd name="T66" fmla="*/ 71 w 80"/>
                  <a:gd name="T67" fmla="*/ 79 h 6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80"/>
                  <a:gd name="T103" fmla="*/ 0 h 68"/>
                  <a:gd name="T104" fmla="*/ 80 w 80"/>
                  <a:gd name="T105" fmla="*/ 68 h 6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80" h="68">
                    <a:moveTo>
                      <a:pt x="30" y="33"/>
                    </a:moveTo>
                    <a:cubicBezTo>
                      <a:pt x="11" y="33"/>
                      <a:pt x="11" y="33"/>
                      <a:pt x="11" y="33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0" y="33"/>
                      <a:pt x="70" y="33"/>
                      <a:pt x="70" y="33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2"/>
                      <a:pt x="56" y="53"/>
                      <a:pt x="56" y="54"/>
                    </a:cubicBezTo>
                    <a:cubicBezTo>
                      <a:pt x="57" y="54"/>
                      <a:pt x="59" y="55"/>
                      <a:pt x="61" y="55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2" y="68"/>
                      <a:pt x="50" y="68"/>
                      <a:pt x="48" y="68"/>
                    </a:cubicBezTo>
                    <a:cubicBezTo>
                      <a:pt x="46" y="67"/>
                      <a:pt x="45" y="66"/>
                      <a:pt x="43" y="66"/>
                    </a:cubicBezTo>
                    <a:cubicBezTo>
                      <a:pt x="42" y="65"/>
                      <a:pt x="40" y="64"/>
                      <a:pt x="40" y="61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5" y="65"/>
                      <a:pt x="21" y="68"/>
                      <a:pt x="14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0" y="56"/>
                      <a:pt x="12" y="56"/>
                      <a:pt x="13" y="55"/>
                    </a:cubicBezTo>
                    <a:cubicBezTo>
                      <a:pt x="14" y="55"/>
                      <a:pt x="15" y="54"/>
                      <a:pt x="16" y="53"/>
                    </a:cubicBezTo>
                    <a:cubicBezTo>
                      <a:pt x="30" y="33"/>
                      <a:pt x="30" y="33"/>
                      <a:pt x="30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55" name="Freeform 173"/>
              <p:cNvSpPr>
                <a:spLocks noChangeArrowheads="1"/>
              </p:cNvSpPr>
              <p:nvPr/>
            </p:nvSpPr>
            <p:spPr bwMode="auto">
              <a:xfrm>
                <a:off x="613" y="585"/>
                <a:ext cx="142" cy="153"/>
              </a:xfrm>
              <a:custGeom>
                <a:avLst/>
                <a:gdLst>
                  <a:gd name="T0" fmla="*/ 24 w 60"/>
                  <a:gd name="T1" fmla="*/ 0 h 64"/>
                  <a:gd name="T2" fmla="*/ 142 w 60"/>
                  <a:gd name="T3" fmla="*/ 0 h 64"/>
                  <a:gd name="T4" fmla="*/ 133 w 60"/>
                  <a:gd name="T5" fmla="*/ 26 h 64"/>
                  <a:gd name="T6" fmla="*/ 85 w 60"/>
                  <a:gd name="T7" fmla="*/ 26 h 64"/>
                  <a:gd name="T8" fmla="*/ 78 w 60"/>
                  <a:gd name="T9" fmla="*/ 53 h 64"/>
                  <a:gd name="T10" fmla="*/ 125 w 60"/>
                  <a:gd name="T11" fmla="*/ 53 h 64"/>
                  <a:gd name="T12" fmla="*/ 118 w 60"/>
                  <a:gd name="T13" fmla="*/ 81 h 64"/>
                  <a:gd name="T14" fmla="*/ 69 w 60"/>
                  <a:gd name="T15" fmla="*/ 81 h 64"/>
                  <a:gd name="T16" fmla="*/ 57 w 60"/>
                  <a:gd name="T17" fmla="*/ 120 h 64"/>
                  <a:gd name="T18" fmla="*/ 73 w 60"/>
                  <a:gd name="T19" fmla="*/ 124 h 64"/>
                  <a:gd name="T20" fmla="*/ 97 w 60"/>
                  <a:gd name="T21" fmla="*/ 122 h 64"/>
                  <a:gd name="T22" fmla="*/ 88 w 60"/>
                  <a:gd name="T23" fmla="*/ 153 h 64"/>
                  <a:gd name="T24" fmla="*/ 33 w 60"/>
                  <a:gd name="T25" fmla="*/ 153 h 64"/>
                  <a:gd name="T26" fmla="*/ 21 w 60"/>
                  <a:gd name="T27" fmla="*/ 153 h 64"/>
                  <a:gd name="T28" fmla="*/ 14 w 60"/>
                  <a:gd name="T29" fmla="*/ 146 h 64"/>
                  <a:gd name="T30" fmla="*/ 9 w 60"/>
                  <a:gd name="T31" fmla="*/ 134 h 64"/>
                  <a:gd name="T32" fmla="*/ 26 w 60"/>
                  <a:gd name="T33" fmla="*/ 81 h 64"/>
                  <a:gd name="T34" fmla="*/ 0 w 60"/>
                  <a:gd name="T35" fmla="*/ 81 h 64"/>
                  <a:gd name="T36" fmla="*/ 7 w 60"/>
                  <a:gd name="T37" fmla="*/ 53 h 64"/>
                  <a:gd name="T38" fmla="*/ 36 w 60"/>
                  <a:gd name="T39" fmla="*/ 53 h 64"/>
                  <a:gd name="T40" fmla="*/ 43 w 60"/>
                  <a:gd name="T41" fmla="*/ 26 h 64"/>
                  <a:gd name="T42" fmla="*/ 14 w 60"/>
                  <a:gd name="T43" fmla="*/ 26 h 64"/>
                  <a:gd name="T44" fmla="*/ 24 w 60"/>
                  <a:gd name="T45" fmla="*/ 0 h 6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60"/>
                  <a:gd name="T70" fmla="*/ 0 h 64"/>
                  <a:gd name="T71" fmla="*/ 60 w 60"/>
                  <a:gd name="T72" fmla="*/ 64 h 6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60" h="64">
                    <a:moveTo>
                      <a:pt x="1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2"/>
                      <a:pt x="29" y="52"/>
                      <a:pt x="31" y="52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3" y="64"/>
                      <a:pt x="11" y="64"/>
                      <a:pt x="9" y="64"/>
                    </a:cubicBezTo>
                    <a:cubicBezTo>
                      <a:pt x="7" y="63"/>
                      <a:pt x="6" y="62"/>
                      <a:pt x="6" y="61"/>
                    </a:cubicBezTo>
                    <a:cubicBezTo>
                      <a:pt x="5" y="60"/>
                      <a:pt x="4" y="58"/>
                      <a:pt x="4" y="56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10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56" name="Freeform 174"/>
              <p:cNvSpPr>
                <a:spLocks noChangeArrowheads="1"/>
              </p:cNvSpPr>
              <p:nvPr/>
            </p:nvSpPr>
            <p:spPr bwMode="auto">
              <a:xfrm>
                <a:off x="632" y="519"/>
                <a:ext cx="133" cy="59"/>
              </a:xfrm>
              <a:custGeom>
                <a:avLst/>
                <a:gdLst>
                  <a:gd name="T0" fmla="*/ 83 w 56"/>
                  <a:gd name="T1" fmla="*/ 14 h 25"/>
                  <a:gd name="T2" fmla="*/ 133 w 56"/>
                  <a:gd name="T3" fmla="*/ 14 h 25"/>
                  <a:gd name="T4" fmla="*/ 124 w 56"/>
                  <a:gd name="T5" fmla="*/ 45 h 25"/>
                  <a:gd name="T6" fmla="*/ 57 w 56"/>
                  <a:gd name="T7" fmla="*/ 45 h 25"/>
                  <a:gd name="T8" fmla="*/ 50 w 56"/>
                  <a:gd name="T9" fmla="*/ 50 h 25"/>
                  <a:gd name="T10" fmla="*/ 43 w 56"/>
                  <a:gd name="T11" fmla="*/ 54 h 25"/>
                  <a:gd name="T12" fmla="*/ 21 w 56"/>
                  <a:gd name="T13" fmla="*/ 59 h 25"/>
                  <a:gd name="T14" fmla="*/ 0 w 56"/>
                  <a:gd name="T15" fmla="*/ 59 h 25"/>
                  <a:gd name="T16" fmla="*/ 7 w 56"/>
                  <a:gd name="T17" fmla="*/ 33 h 25"/>
                  <a:gd name="T18" fmla="*/ 14 w 56"/>
                  <a:gd name="T19" fmla="*/ 33 h 25"/>
                  <a:gd name="T20" fmla="*/ 26 w 56"/>
                  <a:gd name="T21" fmla="*/ 31 h 25"/>
                  <a:gd name="T22" fmla="*/ 33 w 56"/>
                  <a:gd name="T23" fmla="*/ 21 h 25"/>
                  <a:gd name="T24" fmla="*/ 45 w 56"/>
                  <a:gd name="T25" fmla="*/ 0 h 25"/>
                  <a:gd name="T26" fmla="*/ 93 w 56"/>
                  <a:gd name="T27" fmla="*/ 0 h 25"/>
                  <a:gd name="T28" fmla="*/ 83 w 56"/>
                  <a:gd name="T29" fmla="*/ 14 h 2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6"/>
                  <a:gd name="T46" fmla="*/ 0 h 25"/>
                  <a:gd name="T47" fmla="*/ 56 w 56"/>
                  <a:gd name="T48" fmla="*/ 25 h 2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6" h="25">
                    <a:moveTo>
                      <a:pt x="35" y="6"/>
                    </a:moveTo>
                    <a:cubicBezTo>
                      <a:pt x="56" y="6"/>
                      <a:pt x="56" y="6"/>
                      <a:pt x="56" y="6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0" y="23"/>
                      <a:pt x="19" y="22"/>
                      <a:pt x="18" y="23"/>
                    </a:cubicBezTo>
                    <a:cubicBezTo>
                      <a:pt x="16" y="24"/>
                      <a:pt x="13" y="25"/>
                      <a:pt x="9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8" y="14"/>
                      <a:pt x="10" y="13"/>
                      <a:pt x="11" y="13"/>
                    </a:cubicBezTo>
                    <a:cubicBezTo>
                      <a:pt x="12" y="12"/>
                      <a:pt x="13" y="11"/>
                      <a:pt x="14" y="9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5" y="6"/>
                      <a:pt x="35" y="6"/>
                      <a:pt x="35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57" name="Freeform 175"/>
              <p:cNvSpPr>
                <a:spLocks noEditPoints="1" noChangeArrowheads="1"/>
              </p:cNvSpPr>
              <p:nvPr/>
            </p:nvSpPr>
            <p:spPr bwMode="auto">
              <a:xfrm>
                <a:off x="724" y="519"/>
                <a:ext cx="214" cy="219"/>
              </a:xfrm>
              <a:custGeom>
                <a:avLst/>
                <a:gdLst>
                  <a:gd name="T0" fmla="*/ 83 w 90"/>
                  <a:gd name="T1" fmla="*/ 64 h 92"/>
                  <a:gd name="T2" fmla="*/ 119 w 90"/>
                  <a:gd name="T3" fmla="*/ 48 h 92"/>
                  <a:gd name="T4" fmla="*/ 157 w 90"/>
                  <a:gd name="T5" fmla="*/ 48 h 92"/>
                  <a:gd name="T6" fmla="*/ 162 w 90"/>
                  <a:gd name="T7" fmla="*/ 31 h 92"/>
                  <a:gd name="T8" fmla="*/ 93 w 90"/>
                  <a:gd name="T9" fmla="*/ 31 h 92"/>
                  <a:gd name="T10" fmla="*/ 83 w 90"/>
                  <a:gd name="T11" fmla="*/ 64 h 92"/>
                  <a:gd name="T12" fmla="*/ 147 w 90"/>
                  <a:gd name="T13" fmla="*/ 76 h 92"/>
                  <a:gd name="T14" fmla="*/ 81 w 90"/>
                  <a:gd name="T15" fmla="*/ 76 h 92"/>
                  <a:gd name="T16" fmla="*/ 76 w 90"/>
                  <a:gd name="T17" fmla="*/ 90 h 92"/>
                  <a:gd name="T18" fmla="*/ 136 w 90"/>
                  <a:gd name="T19" fmla="*/ 90 h 92"/>
                  <a:gd name="T20" fmla="*/ 143 w 90"/>
                  <a:gd name="T21" fmla="*/ 90 h 92"/>
                  <a:gd name="T22" fmla="*/ 147 w 90"/>
                  <a:gd name="T23" fmla="*/ 76 h 92"/>
                  <a:gd name="T24" fmla="*/ 59 w 90"/>
                  <a:gd name="T25" fmla="*/ 0 h 92"/>
                  <a:gd name="T26" fmla="*/ 102 w 90"/>
                  <a:gd name="T27" fmla="*/ 0 h 92"/>
                  <a:gd name="T28" fmla="*/ 95 w 90"/>
                  <a:gd name="T29" fmla="*/ 21 h 92"/>
                  <a:gd name="T30" fmla="*/ 117 w 90"/>
                  <a:gd name="T31" fmla="*/ 7 h 92"/>
                  <a:gd name="T32" fmla="*/ 147 w 90"/>
                  <a:gd name="T33" fmla="*/ 0 h 92"/>
                  <a:gd name="T34" fmla="*/ 214 w 90"/>
                  <a:gd name="T35" fmla="*/ 0 h 92"/>
                  <a:gd name="T36" fmla="*/ 190 w 90"/>
                  <a:gd name="T37" fmla="*/ 74 h 92"/>
                  <a:gd name="T38" fmla="*/ 181 w 90"/>
                  <a:gd name="T39" fmla="*/ 100 h 92"/>
                  <a:gd name="T40" fmla="*/ 169 w 90"/>
                  <a:gd name="T41" fmla="*/ 110 h 92"/>
                  <a:gd name="T42" fmla="*/ 152 w 90"/>
                  <a:gd name="T43" fmla="*/ 117 h 92"/>
                  <a:gd name="T44" fmla="*/ 133 w 90"/>
                  <a:gd name="T45" fmla="*/ 117 h 92"/>
                  <a:gd name="T46" fmla="*/ 69 w 90"/>
                  <a:gd name="T47" fmla="*/ 117 h 92"/>
                  <a:gd name="T48" fmla="*/ 50 w 90"/>
                  <a:gd name="T49" fmla="*/ 176 h 92"/>
                  <a:gd name="T50" fmla="*/ 50 w 90"/>
                  <a:gd name="T51" fmla="*/ 186 h 92"/>
                  <a:gd name="T52" fmla="*/ 55 w 90"/>
                  <a:gd name="T53" fmla="*/ 190 h 92"/>
                  <a:gd name="T54" fmla="*/ 83 w 90"/>
                  <a:gd name="T55" fmla="*/ 186 h 92"/>
                  <a:gd name="T56" fmla="*/ 74 w 90"/>
                  <a:gd name="T57" fmla="*/ 219 h 92"/>
                  <a:gd name="T58" fmla="*/ 43 w 90"/>
                  <a:gd name="T59" fmla="*/ 219 h 92"/>
                  <a:gd name="T60" fmla="*/ 19 w 90"/>
                  <a:gd name="T61" fmla="*/ 219 h 92"/>
                  <a:gd name="T62" fmla="*/ 7 w 90"/>
                  <a:gd name="T63" fmla="*/ 217 h 92"/>
                  <a:gd name="T64" fmla="*/ 0 w 90"/>
                  <a:gd name="T65" fmla="*/ 207 h 92"/>
                  <a:gd name="T66" fmla="*/ 2 w 90"/>
                  <a:gd name="T67" fmla="*/ 190 h 92"/>
                  <a:gd name="T68" fmla="*/ 59 w 90"/>
                  <a:gd name="T69" fmla="*/ 0 h 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0"/>
                  <a:gd name="T106" fmla="*/ 0 h 92"/>
                  <a:gd name="T107" fmla="*/ 90 w 90"/>
                  <a:gd name="T108" fmla="*/ 92 h 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0" h="92">
                    <a:moveTo>
                      <a:pt x="35" y="27"/>
                    </a:moveTo>
                    <a:cubicBezTo>
                      <a:pt x="35" y="27"/>
                      <a:pt x="41" y="22"/>
                      <a:pt x="50" y="20"/>
                    </a:cubicBezTo>
                    <a:cubicBezTo>
                      <a:pt x="52" y="20"/>
                      <a:pt x="66" y="20"/>
                      <a:pt x="66" y="20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5" y="27"/>
                      <a:pt x="35" y="27"/>
                      <a:pt x="35" y="27"/>
                    </a:cubicBezTo>
                    <a:close/>
                    <a:moveTo>
                      <a:pt x="62" y="32"/>
                    </a:moveTo>
                    <a:cubicBezTo>
                      <a:pt x="34" y="32"/>
                      <a:pt x="34" y="32"/>
                      <a:pt x="34" y="3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9" y="37"/>
                      <a:pt x="60" y="38"/>
                      <a:pt x="60" y="38"/>
                    </a:cubicBezTo>
                    <a:cubicBezTo>
                      <a:pt x="62" y="32"/>
                      <a:pt x="62" y="32"/>
                      <a:pt x="62" y="32"/>
                    </a:cubicBezTo>
                    <a:close/>
                    <a:moveTo>
                      <a:pt x="25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0" y="9"/>
                      <a:pt x="46" y="4"/>
                      <a:pt x="49" y="3"/>
                    </a:cubicBezTo>
                    <a:cubicBezTo>
                      <a:pt x="53" y="1"/>
                      <a:pt x="62" y="0"/>
                      <a:pt x="62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79" y="37"/>
                      <a:pt x="77" y="40"/>
                      <a:pt x="76" y="42"/>
                    </a:cubicBezTo>
                    <a:cubicBezTo>
                      <a:pt x="75" y="44"/>
                      <a:pt x="73" y="45"/>
                      <a:pt x="71" y="46"/>
                    </a:cubicBezTo>
                    <a:cubicBezTo>
                      <a:pt x="69" y="48"/>
                      <a:pt x="66" y="48"/>
                      <a:pt x="64" y="49"/>
                    </a:cubicBezTo>
                    <a:cubicBezTo>
                      <a:pt x="63" y="49"/>
                      <a:pt x="60" y="49"/>
                      <a:pt x="56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1" y="74"/>
                      <a:pt x="21" y="74"/>
                      <a:pt x="21" y="74"/>
                    </a:cubicBezTo>
                    <a:cubicBezTo>
                      <a:pt x="21" y="76"/>
                      <a:pt x="20" y="78"/>
                      <a:pt x="21" y="78"/>
                    </a:cubicBezTo>
                    <a:cubicBezTo>
                      <a:pt x="21" y="79"/>
                      <a:pt x="22" y="80"/>
                      <a:pt x="23" y="80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4" y="92"/>
                      <a:pt x="10" y="92"/>
                      <a:pt x="8" y="92"/>
                    </a:cubicBezTo>
                    <a:cubicBezTo>
                      <a:pt x="6" y="92"/>
                      <a:pt x="4" y="92"/>
                      <a:pt x="3" y="91"/>
                    </a:cubicBezTo>
                    <a:cubicBezTo>
                      <a:pt x="1" y="90"/>
                      <a:pt x="0" y="88"/>
                      <a:pt x="0" y="87"/>
                    </a:cubicBezTo>
                    <a:cubicBezTo>
                      <a:pt x="0" y="85"/>
                      <a:pt x="0" y="83"/>
                      <a:pt x="1" y="80"/>
                    </a:cubicBezTo>
                    <a:cubicBezTo>
                      <a:pt x="25" y="0"/>
                      <a:pt x="25" y="0"/>
                      <a:pt x="2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58" name="Freeform 176"/>
              <p:cNvSpPr>
                <a:spLocks noChangeArrowheads="1"/>
              </p:cNvSpPr>
              <p:nvPr/>
            </p:nvSpPr>
            <p:spPr bwMode="auto">
              <a:xfrm>
                <a:off x="810" y="640"/>
                <a:ext cx="95" cy="98"/>
              </a:xfrm>
              <a:custGeom>
                <a:avLst/>
                <a:gdLst>
                  <a:gd name="T0" fmla="*/ 95 w 40"/>
                  <a:gd name="T1" fmla="*/ 0 h 41"/>
                  <a:gd name="T2" fmla="*/ 90 w 40"/>
                  <a:gd name="T3" fmla="*/ 19 h 41"/>
                  <a:gd name="T4" fmla="*/ 83 w 40"/>
                  <a:gd name="T5" fmla="*/ 31 h 41"/>
                  <a:gd name="T6" fmla="*/ 62 w 40"/>
                  <a:gd name="T7" fmla="*/ 41 h 41"/>
                  <a:gd name="T8" fmla="*/ 38 w 40"/>
                  <a:gd name="T9" fmla="*/ 41 h 41"/>
                  <a:gd name="T10" fmla="*/ 38 w 40"/>
                  <a:gd name="T11" fmla="*/ 62 h 41"/>
                  <a:gd name="T12" fmla="*/ 40 w 40"/>
                  <a:gd name="T13" fmla="*/ 67 h 41"/>
                  <a:gd name="T14" fmla="*/ 43 w 40"/>
                  <a:gd name="T15" fmla="*/ 69 h 41"/>
                  <a:gd name="T16" fmla="*/ 50 w 40"/>
                  <a:gd name="T17" fmla="*/ 69 h 41"/>
                  <a:gd name="T18" fmla="*/ 74 w 40"/>
                  <a:gd name="T19" fmla="*/ 67 h 41"/>
                  <a:gd name="T20" fmla="*/ 64 w 40"/>
                  <a:gd name="T21" fmla="*/ 98 h 41"/>
                  <a:gd name="T22" fmla="*/ 38 w 40"/>
                  <a:gd name="T23" fmla="*/ 98 h 41"/>
                  <a:gd name="T24" fmla="*/ 5 w 40"/>
                  <a:gd name="T25" fmla="*/ 93 h 41"/>
                  <a:gd name="T26" fmla="*/ 0 w 40"/>
                  <a:gd name="T27" fmla="*/ 81 h 41"/>
                  <a:gd name="T28" fmla="*/ 0 w 40"/>
                  <a:gd name="T29" fmla="*/ 2 h 41"/>
                  <a:gd name="T30" fmla="*/ 40 w 40"/>
                  <a:gd name="T31" fmla="*/ 2 h 41"/>
                  <a:gd name="T32" fmla="*/ 40 w 40"/>
                  <a:gd name="T33" fmla="*/ 19 h 41"/>
                  <a:gd name="T34" fmla="*/ 50 w 40"/>
                  <a:gd name="T35" fmla="*/ 19 h 41"/>
                  <a:gd name="T36" fmla="*/ 57 w 40"/>
                  <a:gd name="T37" fmla="*/ 17 h 41"/>
                  <a:gd name="T38" fmla="*/ 59 w 40"/>
                  <a:gd name="T39" fmla="*/ 12 h 41"/>
                  <a:gd name="T40" fmla="*/ 64 w 40"/>
                  <a:gd name="T41" fmla="*/ 0 h 41"/>
                  <a:gd name="T42" fmla="*/ 95 w 40"/>
                  <a:gd name="T43" fmla="*/ 0 h 4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40"/>
                  <a:gd name="T67" fmla="*/ 0 h 41"/>
                  <a:gd name="T68" fmla="*/ 40 w 40"/>
                  <a:gd name="T69" fmla="*/ 41 h 41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40" h="41">
                    <a:moveTo>
                      <a:pt x="40" y="0"/>
                    </a:moveTo>
                    <a:cubicBezTo>
                      <a:pt x="38" y="8"/>
                      <a:pt x="38" y="8"/>
                      <a:pt x="38" y="8"/>
                    </a:cubicBezTo>
                    <a:cubicBezTo>
                      <a:pt x="38" y="10"/>
                      <a:pt x="37" y="12"/>
                      <a:pt x="35" y="13"/>
                    </a:cubicBezTo>
                    <a:cubicBezTo>
                      <a:pt x="33" y="15"/>
                      <a:pt x="31" y="17"/>
                      <a:pt x="2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9" y="41"/>
                      <a:pt x="3" y="41"/>
                      <a:pt x="2" y="39"/>
                    </a:cubicBezTo>
                    <a:cubicBezTo>
                      <a:pt x="0" y="38"/>
                      <a:pt x="0" y="37"/>
                      <a:pt x="0" y="3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8"/>
                      <a:pt x="23" y="8"/>
                      <a:pt x="24" y="7"/>
                    </a:cubicBezTo>
                    <a:cubicBezTo>
                      <a:pt x="24" y="7"/>
                      <a:pt x="25" y="6"/>
                      <a:pt x="25" y="5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40" y="0"/>
                      <a:pt x="40" y="0"/>
                      <a:pt x="4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59" name="Freeform 177"/>
              <p:cNvSpPr>
                <a:spLocks noChangeArrowheads="1"/>
              </p:cNvSpPr>
              <p:nvPr/>
            </p:nvSpPr>
            <p:spPr bwMode="auto">
              <a:xfrm>
                <a:off x="169" y="240"/>
                <a:ext cx="218" cy="222"/>
              </a:xfrm>
              <a:custGeom>
                <a:avLst/>
                <a:gdLst>
                  <a:gd name="T0" fmla="*/ 166 w 92"/>
                  <a:gd name="T1" fmla="*/ 0 h 93"/>
                  <a:gd name="T2" fmla="*/ 140 w 92"/>
                  <a:gd name="T3" fmla="*/ 124 h 93"/>
                  <a:gd name="T4" fmla="*/ 116 w 92"/>
                  <a:gd name="T5" fmla="*/ 177 h 93"/>
                  <a:gd name="T6" fmla="*/ 90 w 92"/>
                  <a:gd name="T7" fmla="*/ 186 h 93"/>
                  <a:gd name="T8" fmla="*/ 62 w 92"/>
                  <a:gd name="T9" fmla="*/ 162 h 93"/>
                  <a:gd name="T10" fmla="*/ 62 w 92"/>
                  <a:gd name="T11" fmla="*/ 155 h 93"/>
                  <a:gd name="T12" fmla="*/ 66 w 92"/>
                  <a:gd name="T13" fmla="*/ 124 h 93"/>
                  <a:gd name="T14" fmla="*/ 97 w 92"/>
                  <a:gd name="T15" fmla="*/ 2 h 93"/>
                  <a:gd name="T16" fmla="*/ 97 w 92"/>
                  <a:gd name="T17" fmla="*/ 0 h 93"/>
                  <a:gd name="T18" fmla="*/ 36 w 92"/>
                  <a:gd name="T19" fmla="*/ 0 h 93"/>
                  <a:gd name="T20" fmla="*/ 33 w 92"/>
                  <a:gd name="T21" fmla="*/ 7 h 93"/>
                  <a:gd name="T22" fmla="*/ 7 w 92"/>
                  <a:gd name="T23" fmla="*/ 129 h 93"/>
                  <a:gd name="T24" fmla="*/ 5 w 92"/>
                  <a:gd name="T25" fmla="*/ 138 h 93"/>
                  <a:gd name="T26" fmla="*/ 0 w 92"/>
                  <a:gd name="T27" fmla="*/ 172 h 93"/>
                  <a:gd name="T28" fmla="*/ 5 w 92"/>
                  <a:gd name="T29" fmla="*/ 198 h 93"/>
                  <a:gd name="T30" fmla="*/ 73 w 92"/>
                  <a:gd name="T31" fmla="*/ 222 h 93"/>
                  <a:gd name="T32" fmla="*/ 140 w 92"/>
                  <a:gd name="T33" fmla="*/ 208 h 93"/>
                  <a:gd name="T34" fmla="*/ 182 w 92"/>
                  <a:gd name="T35" fmla="*/ 141 h 93"/>
                  <a:gd name="T36" fmla="*/ 187 w 92"/>
                  <a:gd name="T37" fmla="*/ 129 h 93"/>
                  <a:gd name="T38" fmla="*/ 218 w 92"/>
                  <a:gd name="T39" fmla="*/ 2 h 93"/>
                  <a:gd name="T40" fmla="*/ 218 w 92"/>
                  <a:gd name="T41" fmla="*/ 0 h 93"/>
                  <a:gd name="T42" fmla="*/ 166 w 92"/>
                  <a:gd name="T43" fmla="*/ 0 h 9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2"/>
                  <a:gd name="T67" fmla="*/ 0 h 93"/>
                  <a:gd name="T68" fmla="*/ 92 w 92"/>
                  <a:gd name="T69" fmla="*/ 93 h 9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2" h="93">
                    <a:moveTo>
                      <a:pt x="70" y="0"/>
                    </a:moveTo>
                    <a:cubicBezTo>
                      <a:pt x="70" y="2"/>
                      <a:pt x="59" y="52"/>
                      <a:pt x="59" y="52"/>
                    </a:cubicBezTo>
                    <a:cubicBezTo>
                      <a:pt x="56" y="62"/>
                      <a:pt x="55" y="69"/>
                      <a:pt x="49" y="74"/>
                    </a:cubicBezTo>
                    <a:cubicBezTo>
                      <a:pt x="46" y="77"/>
                      <a:pt x="42" y="78"/>
                      <a:pt x="38" y="78"/>
                    </a:cubicBezTo>
                    <a:cubicBezTo>
                      <a:pt x="31" y="78"/>
                      <a:pt x="26" y="74"/>
                      <a:pt x="26" y="68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6" y="65"/>
                      <a:pt x="28" y="52"/>
                      <a:pt x="28" y="52"/>
                    </a:cubicBezTo>
                    <a:cubicBezTo>
                      <a:pt x="28" y="52"/>
                      <a:pt x="39" y="7"/>
                      <a:pt x="41" y="1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9" y="0"/>
                      <a:pt x="15" y="0"/>
                      <a:pt x="15" y="0"/>
                    </a:cubicBezTo>
                    <a:cubicBezTo>
                      <a:pt x="15" y="0"/>
                      <a:pt x="14" y="3"/>
                      <a:pt x="14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7"/>
                      <a:pt x="1" y="80"/>
                      <a:pt x="2" y="83"/>
                    </a:cubicBezTo>
                    <a:cubicBezTo>
                      <a:pt x="8" y="92"/>
                      <a:pt x="23" y="93"/>
                      <a:pt x="31" y="93"/>
                    </a:cubicBezTo>
                    <a:cubicBezTo>
                      <a:pt x="42" y="93"/>
                      <a:pt x="52" y="91"/>
                      <a:pt x="59" y="87"/>
                    </a:cubicBezTo>
                    <a:cubicBezTo>
                      <a:pt x="71" y="80"/>
                      <a:pt x="74" y="69"/>
                      <a:pt x="77" y="5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90" y="7"/>
                      <a:pt x="92" y="1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76" y="0"/>
                      <a:pt x="72" y="0"/>
                      <a:pt x="7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60" name="Freeform 178"/>
              <p:cNvSpPr>
                <a:spLocks noChangeArrowheads="1"/>
              </p:cNvSpPr>
              <p:nvPr/>
            </p:nvSpPr>
            <p:spPr bwMode="auto">
              <a:xfrm>
                <a:off x="366" y="328"/>
                <a:ext cx="147" cy="134"/>
              </a:xfrm>
              <a:custGeom>
                <a:avLst/>
                <a:gdLst>
                  <a:gd name="T0" fmla="*/ 123 w 62"/>
                  <a:gd name="T1" fmla="*/ 134 h 56"/>
                  <a:gd name="T2" fmla="*/ 76 w 62"/>
                  <a:gd name="T3" fmla="*/ 134 h 56"/>
                  <a:gd name="T4" fmla="*/ 76 w 62"/>
                  <a:gd name="T5" fmla="*/ 134 h 56"/>
                  <a:gd name="T6" fmla="*/ 81 w 62"/>
                  <a:gd name="T7" fmla="*/ 108 h 56"/>
                  <a:gd name="T8" fmla="*/ 83 w 62"/>
                  <a:gd name="T9" fmla="*/ 96 h 56"/>
                  <a:gd name="T10" fmla="*/ 92 w 62"/>
                  <a:gd name="T11" fmla="*/ 53 h 56"/>
                  <a:gd name="T12" fmla="*/ 83 w 62"/>
                  <a:gd name="T13" fmla="*/ 38 h 56"/>
                  <a:gd name="T14" fmla="*/ 69 w 62"/>
                  <a:gd name="T15" fmla="*/ 43 h 56"/>
                  <a:gd name="T16" fmla="*/ 59 w 62"/>
                  <a:gd name="T17" fmla="*/ 91 h 56"/>
                  <a:gd name="T18" fmla="*/ 50 w 62"/>
                  <a:gd name="T19" fmla="*/ 132 h 56"/>
                  <a:gd name="T20" fmla="*/ 50 w 62"/>
                  <a:gd name="T21" fmla="*/ 134 h 56"/>
                  <a:gd name="T22" fmla="*/ 0 w 62"/>
                  <a:gd name="T23" fmla="*/ 134 h 56"/>
                  <a:gd name="T24" fmla="*/ 0 w 62"/>
                  <a:gd name="T25" fmla="*/ 134 h 56"/>
                  <a:gd name="T26" fmla="*/ 12 w 62"/>
                  <a:gd name="T27" fmla="*/ 89 h 56"/>
                  <a:gd name="T28" fmla="*/ 26 w 62"/>
                  <a:gd name="T29" fmla="*/ 10 h 56"/>
                  <a:gd name="T30" fmla="*/ 26 w 62"/>
                  <a:gd name="T31" fmla="*/ 10 h 56"/>
                  <a:gd name="T32" fmla="*/ 76 w 62"/>
                  <a:gd name="T33" fmla="*/ 0 h 56"/>
                  <a:gd name="T34" fmla="*/ 78 w 62"/>
                  <a:gd name="T35" fmla="*/ 2 h 56"/>
                  <a:gd name="T36" fmla="*/ 76 w 62"/>
                  <a:gd name="T37" fmla="*/ 17 h 56"/>
                  <a:gd name="T38" fmla="*/ 85 w 62"/>
                  <a:gd name="T39" fmla="*/ 10 h 56"/>
                  <a:gd name="T40" fmla="*/ 116 w 62"/>
                  <a:gd name="T41" fmla="*/ 2 h 56"/>
                  <a:gd name="T42" fmla="*/ 142 w 62"/>
                  <a:gd name="T43" fmla="*/ 17 h 56"/>
                  <a:gd name="T44" fmla="*/ 138 w 62"/>
                  <a:gd name="T45" fmla="*/ 67 h 56"/>
                  <a:gd name="T46" fmla="*/ 135 w 62"/>
                  <a:gd name="T47" fmla="*/ 79 h 56"/>
                  <a:gd name="T48" fmla="*/ 126 w 62"/>
                  <a:gd name="T49" fmla="*/ 132 h 56"/>
                  <a:gd name="T50" fmla="*/ 123 w 62"/>
                  <a:gd name="T51" fmla="*/ 134 h 5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2"/>
                  <a:gd name="T79" fmla="*/ 0 h 56"/>
                  <a:gd name="T80" fmla="*/ 62 w 62"/>
                  <a:gd name="T81" fmla="*/ 56 h 5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2" h="56">
                    <a:moveTo>
                      <a:pt x="52" y="56"/>
                    </a:moveTo>
                    <a:cubicBezTo>
                      <a:pt x="44" y="56"/>
                      <a:pt x="41" y="56"/>
                      <a:pt x="32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2"/>
                      <a:pt x="33" y="49"/>
                      <a:pt x="34" y="45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7" y="33"/>
                      <a:pt x="38" y="25"/>
                      <a:pt x="39" y="22"/>
                    </a:cubicBezTo>
                    <a:cubicBezTo>
                      <a:pt x="39" y="20"/>
                      <a:pt x="39" y="16"/>
                      <a:pt x="35" y="16"/>
                    </a:cubicBezTo>
                    <a:cubicBezTo>
                      <a:pt x="33" y="16"/>
                      <a:pt x="31" y="17"/>
                      <a:pt x="29" y="18"/>
                    </a:cubicBezTo>
                    <a:cubicBezTo>
                      <a:pt x="28" y="22"/>
                      <a:pt x="26" y="33"/>
                      <a:pt x="25" y="38"/>
                    </a:cubicBezTo>
                    <a:cubicBezTo>
                      <a:pt x="22" y="49"/>
                      <a:pt x="22" y="50"/>
                      <a:pt x="21" y="55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13" y="56"/>
                      <a:pt x="10" y="56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" y="49"/>
                      <a:pt x="3" y="43"/>
                      <a:pt x="5" y="37"/>
                    </a:cubicBezTo>
                    <a:cubicBezTo>
                      <a:pt x="8" y="20"/>
                      <a:pt x="9" y="1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20" y="3"/>
                      <a:pt x="22" y="2"/>
                      <a:pt x="32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3" y="6"/>
                      <a:pt x="35" y="5"/>
                      <a:pt x="36" y="4"/>
                    </a:cubicBezTo>
                    <a:cubicBezTo>
                      <a:pt x="41" y="2"/>
                      <a:pt x="46" y="1"/>
                      <a:pt x="49" y="1"/>
                    </a:cubicBezTo>
                    <a:cubicBezTo>
                      <a:pt x="53" y="1"/>
                      <a:pt x="58" y="2"/>
                      <a:pt x="60" y="7"/>
                    </a:cubicBezTo>
                    <a:cubicBezTo>
                      <a:pt x="62" y="11"/>
                      <a:pt x="61" y="17"/>
                      <a:pt x="58" y="28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4" y="45"/>
                      <a:pt x="54" y="47"/>
                      <a:pt x="53" y="55"/>
                    </a:cubicBezTo>
                    <a:cubicBezTo>
                      <a:pt x="52" y="56"/>
                      <a:pt x="52" y="56"/>
                      <a:pt x="52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61" name="Freeform 179"/>
              <p:cNvSpPr>
                <a:spLocks noChangeArrowheads="1"/>
              </p:cNvSpPr>
              <p:nvPr/>
            </p:nvSpPr>
            <p:spPr bwMode="auto">
              <a:xfrm>
                <a:off x="513" y="357"/>
                <a:ext cx="76" cy="105"/>
              </a:xfrm>
              <a:custGeom>
                <a:avLst/>
                <a:gdLst>
                  <a:gd name="T0" fmla="*/ 50 w 32"/>
                  <a:gd name="T1" fmla="*/ 105 h 44"/>
                  <a:gd name="T2" fmla="*/ 26 w 32"/>
                  <a:gd name="T3" fmla="*/ 105 h 44"/>
                  <a:gd name="T4" fmla="*/ 0 w 32"/>
                  <a:gd name="T5" fmla="*/ 105 h 44"/>
                  <a:gd name="T6" fmla="*/ 0 w 32"/>
                  <a:gd name="T7" fmla="*/ 105 h 44"/>
                  <a:gd name="T8" fmla="*/ 0 w 32"/>
                  <a:gd name="T9" fmla="*/ 105 h 44"/>
                  <a:gd name="T10" fmla="*/ 5 w 32"/>
                  <a:gd name="T11" fmla="*/ 86 h 44"/>
                  <a:gd name="T12" fmla="*/ 12 w 32"/>
                  <a:gd name="T13" fmla="*/ 67 h 44"/>
                  <a:gd name="T14" fmla="*/ 17 w 32"/>
                  <a:gd name="T15" fmla="*/ 33 h 44"/>
                  <a:gd name="T16" fmla="*/ 21 w 32"/>
                  <a:gd name="T17" fmla="*/ 10 h 44"/>
                  <a:gd name="T18" fmla="*/ 21 w 32"/>
                  <a:gd name="T19" fmla="*/ 10 h 44"/>
                  <a:gd name="T20" fmla="*/ 24 w 32"/>
                  <a:gd name="T21" fmla="*/ 10 h 44"/>
                  <a:gd name="T22" fmla="*/ 47 w 32"/>
                  <a:gd name="T23" fmla="*/ 5 h 44"/>
                  <a:gd name="T24" fmla="*/ 74 w 32"/>
                  <a:gd name="T25" fmla="*/ 0 h 44"/>
                  <a:gd name="T26" fmla="*/ 74 w 32"/>
                  <a:gd name="T27" fmla="*/ 0 h 44"/>
                  <a:gd name="T28" fmla="*/ 76 w 32"/>
                  <a:gd name="T29" fmla="*/ 2 h 44"/>
                  <a:gd name="T30" fmla="*/ 69 w 32"/>
                  <a:gd name="T31" fmla="*/ 29 h 44"/>
                  <a:gd name="T32" fmla="*/ 62 w 32"/>
                  <a:gd name="T33" fmla="*/ 55 h 44"/>
                  <a:gd name="T34" fmla="*/ 55 w 32"/>
                  <a:gd name="T35" fmla="*/ 86 h 44"/>
                  <a:gd name="T36" fmla="*/ 52 w 32"/>
                  <a:gd name="T37" fmla="*/ 103 h 44"/>
                  <a:gd name="T38" fmla="*/ 52 w 32"/>
                  <a:gd name="T39" fmla="*/ 105 h 44"/>
                  <a:gd name="T40" fmla="*/ 50 w 32"/>
                  <a:gd name="T41" fmla="*/ 105 h 4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2"/>
                  <a:gd name="T64" fmla="*/ 0 h 44"/>
                  <a:gd name="T65" fmla="*/ 32 w 32"/>
                  <a:gd name="T66" fmla="*/ 44 h 4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2" h="44">
                    <a:moveTo>
                      <a:pt x="21" y="44"/>
                    </a:moveTo>
                    <a:cubicBezTo>
                      <a:pt x="17" y="44"/>
                      <a:pt x="14" y="44"/>
                      <a:pt x="11" y="44"/>
                    </a:cubicBezTo>
                    <a:cubicBezTo>
                      <a:pt x="8" y="44"/>
                      <a:pt x="5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39"/>
                      <a:pt x="2" y="37"/>
                      <a:pt x="2" y="36"/>
                    </a:cubicBezTo>
                    <a:cubicBezTo>
                      <a:pt x="3" y="34"/>
                      <a:pt x="4" y="33"/>
                      <a:pt x="5" y="28"/>
                    </a:cubicBezTo>
                    <a:cubicBezTo>
                      <a:pt x="6" y="22"/>
                      <a:pt x="7" y="18"/>
                      <a:pt x="7" y="14"/>
                    </a:cubicBezTo>
                    <a:cubicBezTo>
                      <a:pt x="8" y="11"/>
                      <a:pt x="8" y="8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4" y="3"/>
                      <a:pt x="17" y="3"/>
                      <a:pt x="20" y="2"/>
                    </a:cubicBezTo>
                    <a:cubicBezTo>
                      <a:pt x="23" y="2"/>
                      <a:pt x="26" y="1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1" y="5"/>
                      <a:pt x="30" y="8"/>
                      <a:pt x="29" y="12"/>
                    </a:cubicBezTo>
                    <a:cubicBezTo>
                      <a:pt x="28" y="16"/>
                      <a:pt x="27" y="20"/>
                      <a:pt x="26" y="23"/>
                    </a:cubicBezTo>
                    <a:cubicBezTo>
                      <a:pt x="25" y="31"/>
                      <a:pt x="24" y="34"/>
                      <a:pt x="23" y="36"/>
                    </a:cubicBezTo>
                    <a:cubicBezTo>
                      <a:pt x="23" y="38"/>
                      <a:pt x="23" y="39"/>
                      <a:pt x="22" y="43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1" y="44"/>
                      <a:pt x="21" y="44"/>
                      <a:pt x="21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62" name="Freeform 180"/>
              <p:cNvSpPr>
                <a:spLocks noEditPoints="1" noChangeArrowheads="1"/>
              </p:cNvSpPr>
              <p:nvPr/>
            </p:nvSpPr>
            <p:spPr bwMode="auto">
              <a:xfrm>
                <a:off x="591" y="331"/>
                <a:ext cx="145" cy="133"/>
              </a:xfrm>
              <a:custGeom>
                <a:avLst/>
                <a:gdLst>
                  <a:gd name="T0" fmla="*/ 90 w 61"/>
                  <a:gd name="T1" fmla="*/ 64 h 56"/>
                  <a:gd name="T2" fmla="*/ 78 w 61"/>
                  <a:gd name="T3" fmla="*/ 95 h 56"/>
                  <a:gd name="T4" fmla="*/ 67 w 61"/>
                  <a:gd name="T5" fmla="*/ 105 h 56"/>
                  <a:gd name="T6" fmla="*/ 55 w 61"/>
                  <a:gd name="T7" fmla="*/ 90 h 56"/>
                  <a:gd name="T8" fmla="*/ 57 w 61"/>
                  <a:gd name="T9" fmla="*/ 69 h 56"/>
                  <a:gd name="T10" fmla="*/ 83 w 61"/>
                  <a:gd name="T11" fmla="*/ 29 h 56"/>
                  <a:gd name="T12" fmla="*/ 90 w 61"/>
                  <a:gd name="T13" fmla="*/ 64 h 56"/>
                  <a:gd name="T14" fmla="*/ 138 w 61"/>
                  <a:gd name="T15" fmla="*/ 67 h 56"/>
                  <a:gd name="T16" fmla="*/ 133 w 61"/>
                  <a:gd name="T17" fmla="*/ 17 h 56"/>
                  <a:gd name="T18" fmla="*/ 90 w 61"/>
                  <a:gd name="T19" fmla="*/ 0 h 56"/>
                  <a:gd name="T20" fmla="*/ 33 w 61"/>
                  <a:gd name="T21" fmla="*/ 19 h 56"/>
                  <a:gd name="T22" fmla="*/ 10 w 61"/>
                  <a:gd name="T23" fmla="*/ 69 h 56"/>
                  <a:gd name="T24" fmla="*/ 29 w 61"/>
                  <a:gd name="T25" fmla="*/ 128 h 56"/>
                  <a:gd name="T26" fmla="*/ 59 w 61"/>
                  <a:gd name="T27" fmla="*/ 133 h 56"/>
                  <a:gd name="T28" fmla="*/ 119 w 61"/>
                  <a:gd name="T29" fmla="*/ 109 h 56"/>
                  <a:gd name="T30" fmla="*/ 138 w 61"/>
                  <a:gd name="T31" fmla="*/ 67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61"/>
                  <a:gd name="T49" fmla="*/ 0 h 56"/>
                  <a:gd name="T50" fmla="*/ 61 w 61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61" h="56">
                    <a:moveTo>
                      <a:pt x="38" y="27"/>
                    </a:moveTo>
                    <a:cubicBezTo>
                      <a:pt x="38" y="29"/>
                      <a:pt x="36" y="37"/>
                      <a:pt x="33" y="40"/>
                    </a:cubicBezTo>
                    <a:cubicBezTo>
                      <a:pt x="32" y="42"/>
                      <a:pt x="30" y="44"/>
                      <a:pt x="28" y="44"/>
                    </a:cubicBezTo>
                    <a:cubicBezTo>
                      <a:pt x="27" y="44"/>
                      <a:pt x="23" y="44"/>
                      <a:pt x="23" y="38"/>
                    </a:cubicBezTo>
                    <a:cubicBezTo>
                      <a:pt x="23" y="35"/>
                      <a:pt x="24" y="32"/>
                      <a:pt x="24" y="29"/>
                    </a:cubicBezTo>
                    <a:cubicBezTo>
                      <a:pt x="26" y="20"/>
                      <a:pt x="29" y="12"/>
                      <a:pt x="35" y="12"/>
                    </a:cubicBezTo>
                    <a:cubicBezTo>
                      <a:pt x="40" y="12"/>
                      <a:pt x="40" y="18"/>
                      <a:pt x="38" y="27"/>
                    </a:cubicBezTo>
                    <a:close/>
                    <a:moveTo>
                      <a:pt x="58" y="28"/>
                    </a:moveTo>
                    <a:cubicBezTo>
                      <a:pt x="61" y="16"/>
                      <a:pt x="59" y="11"/>
                      <a:pt x="56" y="7"/>
                    </a:cubicBezTo>
                    <a:cubicBezTo>
                      <a:pt x="52" y="2"/>
                      <a:pt x="45" y="0"/>
                      <a:pt x="38" y="0"/>
                    </a:cubicBezTo>
                    <a:cubicBezTo>
                      <a:pt x="33" y="0"/>
                      <a:pt x="23" y="1"/>
                      <a:pt x="14" y="8"/>
                    </a:cubicBezTo>
                    <a:cubicBezTo>
                      <a:pt x="8" y="14"/>
                      <a:pt x="5" y="21"/>
                      <a:pt x="4" y="29"/>
                    </a:cubicBezTo>
                    <a:cubicBezTo>
                      <a:pt x="2" y="36"/>
                      <a:pt x="0" y="49"/>
                      <a:pt x="12" y="54"/>
                    </a:cubicBezTo>
                    <a:cubicBezTo>
                      <a:pt x="16" y="56"/>
                      <a:pt x="22" y="56"/>
                      <a:pt x="25" y="56"/>
                    </a:cubicBezTo>
                    <a:cubicBezTo>
                      <a:pt x="34" y="56"/>
                      <a:pt x="43" y="54"/>
                      <a:pt x="50" y="46"/>
                    </a:cubicBezTo>
                    <a:cubicBezTo>
                      <a:pt x="55" y="40"/>
                      <a:pt x="58" y="32"/>
                      <a:pt x="58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63" name="Freeform 181"/>
              <p:cNvSpPr>
                <a:spLocks noChangeArrowheads="1"/>
              </p:cNvSpPr>
              <p:nvPr/>
            </p:nvSpPr>
            <p:spPr bwMode="auto">
              <a:xfrm>
                <a:off x="1133" y="333"/>
                <a:ext cx="81" cy="131"/>
              </a:xfrm>
              <a:custGeom>
                <a:avLst/>
                <a:gdLst>
                  <a:gd name="T0" fmla="*/ 50 w 34"/>
                  <a:gd name="T1" fmla="*/ 131 h 55"/>
                  <a:gd name="T2" fmla="*/ 2 w 34"/>
                  <a:gd name="T3" fmla="*/ 131 h 55"/>
                  <a:gd name="T4" fmla="*/ 0 w 34"/>
                  <a:gd name="T5" fmla="*/ 129 h 55"/>
                  <a:gd name="T6" fmla="*/ 17 w 34"/>
                  <a:gd name="T7" fmla="*/ 64 h 55"/>
                  <a:gd name="T8" fmla="*/ 26 w 34"/>
                  <a:gd name="T9" fmla="*/ 10 h 55"/>
                  <a:gd name="T10" fmla="*/ 29 w 34"/>
                  <a:gd name="T11" fmla="*/ 7 h 55"/>
                  <a:gd name="T12" fmla="*/ 79 w 34"/>
                  <a:gd name="T13" fmla="*/ 0 h 55"/>
                  <a:gd name="T14" fmla="*/ 81 w 34"/>
                  <a:gd name="T15" fmla="*/ 2 h 55"/>
                  <a:gd name="T16" fmla="*/ 69 w 34"/>
                  <a:gd name="T17" fmla="*/ 55 h 55"/>
                  <a:gd name="T18" fmla="*/ 52 w 34"/>
                  <a:gd name="T19" fmla="*/ 129 h 55"/>
                  <a:gd name="T20" fmla="*/ 50 w 34"/>
                  <a:gd name="T21" fmla="*/ 131 h 5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4"/>
                  <a:gd name="T34" fmla="*/ 0 h 55"/>
                  <a:gd name="T35" fmla="*/ 34 w 34"/>
                  <a:gd name="T36" fmla="*/ 55 h 5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4" h="55">
                    <a:moveTo>
                      <a:pt x="21" y="55"/>
                    </a:moveTo>
                    <a:cubicBezTo>
                      <a:pt x="12" y="55"/>
                      <a:pt x="9" y="55"/>
                      <a:pt x="1" y="55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" y="45"/>
                      <a:pt x="5" y="36"/>
                      <a:pt x="7" y="27"/>
                    </a:cubicBezTo>
                    <a:cubicBezTo>
                      <a:pt x="10" y="16"/>
                      <a:pt x="10" y="11"/>
                      <a:pt x="11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21" y="2"/>
                      <a:pt x="24" y="2"/>
                      <a:pt x="33" y="0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2" y="8"/>
                      <a:pt x="30" y="15"/>
                      <a:pt x="29" y="23"/>
                    </a:cubicBezTo>
                    <a:cubicBezTo>
                      <a:pt x="25" y="38"/>
                      <a:pt x="24" y="46"/>
                      <a:pt x="22" y="54"/>
                    </a:cubicBezTo>
                    <a:cubicBezTo>
                      <a:pt x="21" y="55"/>
                      <a:pt x="21" y="55"/>
                      <a:pt x="21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64" name="Freeform 182"/>
              <p:cNvSpPr>
                <a:spLocks noEditPoints="1" noChangeArrowheads="1"/>
              </p:cNvSpPr>
              <p:nvPr/>
            </p:nvSpPr>
            <p:spPr bwMode="auto">
              <a:xfrm>
                <a:off x="1057" y="331"/>
                <a:ext cx="145" cy="135"/>
              </a:xfrm>
              <a:custGeom>
                <a:avLst/>
                <a:gdLst>
                  <a:gd name="T0" fmla="*/ 93 w 61"/>
                  <a:gd name="T1" fmla="*/ 66 h 57"/>
                  <a:gd name="T2" fmla="*/ 83 w 61"/>
                  <a:gd name="T3" fmla="*/ 97 h 57"/>
                  <a:gd name="T4" fmla="*/ 64 w 61"/>
                  <a:gd name="T5" fmla="*/ 107 h 57"/>
                  <a:gd name="T6" fmla="*/ 52 w 61"/>
                  <a:gd name="T7" fmla="*/ 92 h 57"/>
                  <a:gd name="T8" fmla="*/ 57 w 61"/>
                  <a:gd name="T9" fmla="*/ 71 h 57"/>
                  <a:gd name="T10" fmla="*/ 81 w 61"/>
                  <a:gd name="T11" fmla="*/ 33 h 57"/>
                  <a:gd name="T12" fmla="*/ 93 w 61"/>
                  <a:gd name="T13" fmla="*/ 66 h 57"/>
                  <a:gd name="T14" fmla="*/ 138 w 61"/>
                  <a:gd name="T15" fmla="*/ 69 h 57"/>
                  <a:gd name="T16" fmla="*/ 114 w 61"/>
                  <a:gd name="T17" fmla="*/ 57 h 57"/>
                  <a:gd name="T18" fmla="*/ 86 w 61"/>
                  <a:gd name="T19" fmla="*/ 2 h 57"/>
                  <a:gd name="T20" fmla="*/ 33 w 61"/>
                  <a:gd name="T21" fmla="*/ 24 h 57"/>
                  <a:gd name="T22" fmla="*/ 7 w 61"/>
                  <a:gd name="T23" fmla="*/ 71 h 57"/>
                  <a:gd name="T24" fmla="*/ 29 w 61"/>
                  <a:gd name="T25" fmla="*/ 130 h 57"/>
                  <a:gd name="T26" fmla="*/ 55 w 61"/>
                  <a:gd name="T27" fmla="*/ 135 h 57"/>
                  <a:gd name="T28" fmla="*/ 121 w 61"/>
                  <a:gd name="T29" fmla="*/ 73 h 57"/>
                  <a:gd name="T30" fmla="*/ 138 w 61"/>
                  <a:gd name="T31" fmla="*/ 69 h 5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61"/>
                  <a:gd name="T49" fmla="*/ 0 h 57"/>
                  <a:gd name="T50" fmla="*/ 61 w 61"/>
                  <a:gd name="T51" fmla="*/ 57 h 5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61" h="57">
                    <a:moveTo>
                      <a:pt x="39" y="28"/>
                    </a:moveTo>
                    <a:cubicBezTo>
                      <a:pt x="39" y="30"/>
                      <a:pt x="37" y="38"/>
                      <a:pt x="35" y="41"/>
                    </a:cubicBezTo>
                    <a:cubicBezTo>
                      <a:pt x="33" y="43"/>
                      <a:pt x="29" y="45"/>
                      <a:pt x="27" y="45"/>
                    </a:cubicBezTo>
                    <a:cubicBezTo>
                      <a:pt x="26" y="45"/>
                      <a:pt x="23" y="45"/>
                      <a:pt x="22" y="39"/>
                    </a:cubicBezTo>
                    <a:cubicBezTo>
                      <a:pt x="22" y="36"/>
                      <a:pt x="23" y="33"/>
                      <a:pt x="24" y="30"/>
                    </a:cubicBezTo>
                    <a:cubicBezTo>
                      <a:pt x="26" y="21"/>
                      <a:pt x="28" y="14"/>
                      <a:pt x="34" y="14"/>
                    </a:cubicBezTo>
                    <a:cubicBezTo>
                      <a:pt x="39" y="14"/>
                      <a:pt x="41" y="19"/>
                      <a:pt x="39" y="28"/>
                    </a:cubicBezTo>
                    <a:close/>
                    <a:moveTo>
                      <a:pt x="58" y="29"/>
                    </a:moveTo>
                    <a:cubicBezTo>
                      <a:pt x="61" y="17"/>
                      <a:pt x="50" y="28"/>
                      <a:pt x="48" y="24"/>
                    </a:cubicBezTo>
                    <a:cubicBezTo>
                      <a:pt x="45" y="18"/>
                      <a:pt x="47" y="6"/>
                      <a:pt x="36" y="1"/>
                    </a:cubicBezTo>
                    <a:cubicBezTo>
                      <a:pt x="32" y="0"/>
                      <a:pt x="22" y="2"/>
                      <a:pt x="14" y="10"/>
                    </a:cubicBezTo>
                    <a:cubicBezTo>
                      <a:pt x="8" y="15"/>
                      <a:pt x="5" y="22"/>
                      <a:pt x="3" y="30"/>
                    </a:cubicBezTo>
                    <a:cubicBezTo>
                      <a:pt x="2" y="37"/>
                      <a:pt x="0" y="50"/>
                      <a:pt x="12" y="55"/>
                    </a:cubicBezTo>
                    <a:cubicBezTo>
                      <a:pt x="16" y="56"/>
                      <a:pt x="19" y="57"/>
                      <a:pt x="23" y="57"/>
                    </a:cubicBezTo>
                    <a:cubicBezTo>
                      <a:pt x="35" y="56"/>
                      <a:pt x="44" y="38"/>
                      <a:pt x="51" y="31"/>
                    </a:cubicBezTo>
                    <a:cubicBezTo>
                      <a:pt x="56" y="25"/>
                      <a:pt x="57" y="33"/>
                      <a:pt x="58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65" name="Freeform 183"/>
              <p:cNvSpPr>
                <a:spLocks noChangeArrowheads="1"/>
              </p:cNvSpPr>
              <p:nvPr/>
            </p:nvSpPr>
            <p:spPr bwMode="auto">
              <a:xfrm>
                <a:off x="734" y="328"/>
                <a:ext cx="147" cy="134"/>
              </a:xfrm>
              <a:custGeom>
                <a:avLst/>
                <a:gdLst>
                  <a:gd name="T0" fmla="*/ 123 w 62"/>
                  <a:gd name="T1" fmla="*/ 134 h 56"/>
                  <a:gd name="T2" fmla="*/ 76 w 62"/>
                  <a:gd name="T3" fmla="*/ 134 h 56"/>
                  <a:gd name="T4" fmla="*/ 76 w 62"/>
                  <a:gd name="T5" fmla="*/ 134 h 56"/>
                  <a:gd name="T6" fmla="*/ 81 w 62"/>
                  <a:gd name="T7" fmla="*/ 108 h 56"/>
                  <a:gd name="T8" fmla="*/ 83 w 62"/>
                  <a:gd name="T9" fmla="*/ 96 h 56"/>
                  <a:gd name="T10" fmla="*/ 92 w 62"/>
                  <a:gd name="T11" fmla="*/ 53 h 56"/>
                  <a:gd name="T12" fmla="*/ 83 w 62"/>
                  <a:gd name="T13" fmla="*/ 38 h 56"/>
                  <a:gd name="T14" fmla="*/ 69 w 62"/>
                  <a:gd name="T15" fmla="*/ 43 h 56"/>
                  <a:gd name="T16" fmla="*/ 59 w 62"/>
                  <a:gd name="T17" fmla="*/ 91 h 56"/>
                  <a:gd name="T18" fmla="*/ 50 w 62"/>
                  <a:gd name="T19" fmla="*/ 132 h 56"/>
                  <a:gd name="T20" fmla="*/ 50 w 62"/>
                  <a:gd name="T21" fmla="*/ 134 h 56"/>
                  <a:gd name="T22" fmla="*/ 2 w 62"/>
                  <a:gd name="T23" fmla="*/ 134 h 56"/>
                  <a:gd name="T24" fmla="*/ 0 w 62"/>
                  <a:gd name="T25" fmla="*/ 134 h 56"/>
                  <a:gd name="T26" fmla="*/ 12 w 62"/>
                  <a:gd name="T27" fmla="*/ 89 h 56"/>
                  <a:gd name="T28" fmla="*/ 26 w 62"/>
                  <a:gd name="T29" fmla="*/ 10 h 56"/>
                  <a:gd name="T30" fmla="*/ 26 w 62"/>
                  <a:gd name="T31" fmla="*/ 10 h 56"/>
                  <a:gd name="T32" fmla="*/ 76 w 62"/>
                  <a:gd name="T33" fmla="*/ 0 h 56"/>
                  <a:gd name="T34" fmla="*/ 78 w 62"/>
                  <a:gd name="T35" fmla="*/ 2 h 56"/>
                  <a:gd name="T36" fmla="*/ 76 w 62"/>
                  <a:gd name="T37" fmla="*/ 17 h 56"/>
                  <a:gd name="T38" fmla="*/ 88 w 62"/>
                  <a:gd name="T39" fmla="*/ 10 h 56"/>
                  <a:gd name="T40" fmla="*/ 116 w 62"/>
                  <a:gd name="T41" fmla="*/ 2 h 56"/>
                  <a:gd name="T42" fmla="*/ 142 w 62"/>
                  <a:gd name="T43" fmla="*/ 17 h 56"/>
                  <a:gd name="T44" fmla="*/ 138 w 62"/>
                  <a:gd name="T45" fmla="*/ 67 h 56"/>
                  <a:gd name="T46" fmla="*/ 135 w 62"/>
                  <a:gd name="T47" fmla="*/ 79 h 56"/>
                  <a:gd name="T48" fmla="*/ 126 w 62"/>
                  <a:gd name="T49" fmla="*/ 132 h 56"/>
                  <a:gd name="T50" fmla="*/ 123 w 62"/>
                  <a:gd name="T51" fmla="*/ 134 h 5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2"/>
                  <a:gd name="T79" fmla="*/ 0 h 56"/>
                  <a:gd name="T80" fmla="*/ 62 w 62"/>
                  <a:gd name="T81" fmla="*/ 56 h 5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2" h="56">
                    <a:moveTo>
                      <a:pt x="52" y="56"/>
                    </a:moveTo>
                    <a:cubicBezTo>
                      <a:pt x="44" y="56"/>
                      <a:pt x="41" y="56"/>
                      <a:pt x="32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3" y="52"/>
                      <a:pt x="33" y="49"/>
                      <a:pt x="34" y="45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7" y="33"/>
                      <a:pt x="39" y="25"/>
                      <a:pt x="39" y="22"/>
                    </a:cubicBezTo>
                    <a:cubicBezTo>
                      <a:pt x="39" y="20"/>
                      <a:pt x="40" y="16"/>
                      <a:pt x="35" y="16"/>
                    </a:cubicBezTo>
                    <a:cubicBezTo>
                      <a:pt x="33" y="16"/>
                      <a:pt x="31" y="17"/>
                      <a:pt x="29" y="18"/>
                    </a:cubicBezTo>
                    <a:cubicBezTo>
                      <a:pt x="28" y="22"/>
                      <a:pt x="26" y="33"/>
                      <a:pt x="25" y="38"/>
                    </a:cubicBezTo>
                    <a:cubicBezTo>
                      <a:pt x="23" y="49"/>
                      <a:pt x="22" y="50"/>
                      <a:pt x="21" y="55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13" y="56"/>
                      <a:pt x="10" y="56"/>
                      <a:pt x="1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" y="49"/>
                      <a:pt x="3" y="43"/>
                      <a:pt x="5" y="37"/>
                    </a:cubicBezTo>
                    <a:cubicBezTo>
                      <a:pt x="9" y="20"/>
                      <a:pt x="10" y="1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20" y="3"/>
                      <a:pt x="23" y="2"/>
                      <a:pt x="32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3" y="6"/>
                      <a:pt x="35" y="5"/>
                      <a:pt x="37" y="4"/>
                    </a:cubicBezTo>
                    <a:cubicBezTo>
                      <a:pt x="41" y="2"/>
                      <a:pt x="46" y="1"/>
                      <a:pt x="49" y="1"/>
                    </a:cubicBezTo>
                    <a:cubicBezTo>
                      <a:pt x="53" y="1"/>
                      <a:pt x="58" y="2"/>
                      <a:pt x="60" y="7"/>
                    </a:cubicBezTo>
                    <a:cubicBezTo>
                      <a:pt x="62" y="11"/>
                      <a:pt x="61" y="17"/>
                      <a:pt x="58" y="28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5" y="45"/>
                      <a:pt x="54" y="47"/>
                      <a:pt x="53" y="55"/>
                    </a:cubicBezTo>
                    <a:cubicBezTo>
                      <a:pt x="52" y="56"/>
                      <a:pt x="52" y="56"/>
                      <a:pt x="52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66" name="Freeform 184"/>
              <p:cNvSpPr>
                <a:spLocks noEditPoints="1" noChangeArrowheads="1"/>
              </p:cNvSpPr>
              <p:nvPr/>
            </p:nvSpPr>
            <p:spPr bwMode="auto">
              <a:xfrm>
                <a:off x="888" y="238"/>
                <a:ext cx="209" cy="224"/>
              </a:xfrm>
              <a:custGeom>
                <a:avLst/>
                <a:gdLst>
                  <a:gd name="T0" fmla="*/ 128 w 88"/>
                  <a:gd name="T1" fmla="*/ 0 h 94"/>
                  <a:gd name="T2" fmla="*/ 114 w 88"/>
                  <a:gd name="T3" fmla="*/ 2 h 94"/>
                  <a:gd name="T4" fmla="*/ 52 w 88"/>
                  <a:gd name="T5" fmla="*/ 0 h 94"/>
                  <a:gd name="T6" fmla="*/ 50 w 88"/>
                  <a:gd name="T7" fmla="*/ 10 h 94"/>
                  <a:gd name="T8" fmla="*/ 36 w 88"/>
                  <a:gd name="T9" fmla="*/ 76 h 94"/>
                  <a:gd name="T10" fmla="*/ 0 w 88"/>
                  <a:gd name="T11" fmla="*/ 224 h 94"/>
                  <a:gd name="T12" fmla="*/ 55 w 88"/>
                  <a:gd name="T13" fmla="*/ 224 h 94"/>
                  <a:gd name="T14" fmla="*/ 64 w 88"/>
                  <a:gd name="T15" fmla="*/ 179 h 94"/>
                  <a:gd name="T16" fmla="*/ 71 w 88"/>
                  <a:gd name="T17" fmla="*/ 148 h 94"/>
                  <a:gd name="T18" fmla="*/ 76 w 88"/>
                  <a:gd name="T19" fmla="*/ 143 h 94"/>
                  <a:gd name="T20" fmla="*/ 78 w 88"/>
                  <a:gd name="T21" fmla="*/ 143 h 94"/>
                  <a:gd name="T22" fmla="*/ 171 w 88"/>
                  <a:gd name="T23" fmla="*/ 124 h 94"/>
                  <a:gd name="T24" fmla="*/ 207 w 88"/>
                  <a:gd name="T25" fmla="*/ 67 h 94"/>
                  <a:gd name="T26" fmla="*/ 209 w 88"/>
                  <a:gd name="T27" fmla="*/ 45 h 94"/>
                  <a:gd name="T28" fmla="*/ 202 w 88"/>
                  <a:gd name="T29" fmla="*/ 21 h 94"/>
                  <a:gd name="T30" fmla="*/ 128 w 88"/>
                  <a:gd name="T31" fmla="*/ 0 h 94"/>
                  <a:gd name="T32" fmla="*/ 150 w 88"/>
                  <a:gd name="T33" fmla="*/ 71 h 94"/>
                  <a:gd name="T34" fmla="*/ 123 w 88"/>
                  <a:gd name="T35" fmla="*/ 105 h 94"/>
                  <a:gd name="T36" fmla="*/ 88 w 88"/>
                  <a:gd name="T37" fmla="*/ 110 h 94"/>
                  <a:gd name="T38" fmla="*/ 81 w 88"/>
                  <a:gd name="T39" fmla="*/ 110 h 94"/>
                  <a:gd name="T40" fmla="*/ 81 w 88"/>
                  <a:gd name="T41" fmla="*/ 107 h 94"/>
                  <a:gd name="T42" fmla="*/ 97 w 88"/>
                  <a:gd name="T43" fmla="*/ 41 h 94"/>
                  <a:gd name="T44" fmla="*/ 97 w 88"/>
                  <a:gd name="T45" fmla="*/ 36 h 94"/>
                  <a:gd name="T46" fmla="*/ 97 w 88"/>
                  <a:gd name="T47" fmla="*/ 33 h 94"/>
                  <a:gd name="T48" fmla="*/ 102 w 88"/>
                  <a:gd name="T49" fmla="*/ 33 h 94"/>
                  <a:gd name="T50" fmla="*/ 135 w 88"/>
                  <a:gd name="T51" fmla="*/ 38 h 94"/>
                  <a:gd name="T52" fmla="*/ 150 w 88"/>
                  <a:gd name="T53" fmla="*/ 71 h 9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88"/>
                  <a:gd name="T82" fmla="*/ 0 h 94"/>
                  <a:gd name="T83" fmla="*/ 88 w 88"/>
                  <a:gd name="T84" fmla="*/ 94 h 9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88" h="94">
                    <a:moveTo>
                      <a:pt x="54" y="0"/>
                    </a:moveTo>
                    <a:cubicBezTo>
                      <a:pt x="54" y="0"/>
                      <a:pt x="48" y="1"/>
                      <a:pt x="48" y="1"/>
                    </a:cubicBezTo>
                    <a:cubicBezTo>
                      <a:pt x="31" y="1"/>
                      <a:pt x="24" y="1"/>
                      <a:pt x="22" y="0"/>
                    </a:cubicBezTo>
                    <a:cubicBezTo>
                      <a:pt x="21" y="2"/>
                      <a:pt x="21" y="4"/>
                      <a:pt x="21" y="4"/>
                    </a:cubicBezTo>
                    <a:cubicBezTo>
                      <a:pt x="21" y="4"/>
                      <a:pt x="15" y="32"/>
                      <a:pt x="15" y="32"/>
                    </a:cubicBezTo>
                    <a:cubicBezTo>
                      <a:pt x="15" y="32"/>
                      <a:pt x="0" y="91"/>
                      <a:pt x="0" y="94"/>
                    </a:cubicBezTo>
                    <a:cubicBezTo>
                      <a:pt x="14" y="94"/>
                      <a:pt x="20" y="94"/>
                      <a:pt x="23" y="94"/>
                    </a:cubicBezTo>
                    <a:cubicBezTo>
                      <a:pt x="24" y="92"/>
                      <a:pt x="27" y="75"/>
                      <a:pt x="27" y="75"/>
                    </a:cubicBezTo>
                    <a:cubicBezTo>
                      <a:pt x="27" y="75"/>
                      <a:pt x="30" y="63"/>
                      <a:pt x="30" y="62"/>
                    </a:cubicBezTo>
                    <a:cubicBezTo>
                      <a:pt x="30" y="62"/>
                      <a:pt x="31" y="61"/>
                      <a:pt x="32" y="60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46" y="60"/>
                      <a:pt x="60" y="60"/>
                      <a:pt x="72" y="52"/>
                    </a:cubicBezTo>
                    <a:cubicBezTo>
                      <a:pt x="79" y="46"/>
                      <a:pt x="84" y="38"/>
                      <a:pt x="87" y="28"/>
                    </a:cubicBezTo>
                    <a:cubicBezTo>
                      <a:pt x="87" y="25"/>
                      <a:pt x="88" y="22"/>
                      <a:pt x="88" y="19"/>
                    </a:cubicBezTo>
                    <a:cubicBezTo>
                      <a:pt x="88" y="16"/>
                      <a:pt x="87" y="12"/>
                      <a:pt x="85" y="9"/>
                    </a:cubicBezTo>
                    <a:cubicBezTo>
                      <a:pt x="79" y="1"/>
                      <a:pt x="68" y="1"/>
                      <a:pt x="54" y="0"/>
                    </a:cubicBezTo>
                    <a:close/>
                    <a:moveTo>
                      <a:pt x="63" y="30"/>
                    </a:moveTo>
                    <a:cubicBezTo>
                      <a:pt x="62" y="36"/>
                      <a:pt x="58" y="41"/>
                      <a:pt x="52" y="44"/>
                    </a:cubicBezTo>
                    <a:cubicBezTo>
                      <a:pt x="48" y="46"/>
                      <a:pt x="43" y="46"/>
                      <a:pt x="37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4" y="45"/>
                      <a:pt x="41" y="17"/>
                      <a:pt x="41" y="17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3" y="14"/>
                      <a:pt x="57" y="16"/>
                      <a:pt x="57" y="16"/>
                    </a:cubicBezTo>
                    <a:cubicBezTo>
                      <a:pt x="62" y="18"/>
                      <a:pt x="64" y="23"/>
                      <a:pt x="63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67" name="Freeform 185"/>
              <p:cNvSpPr>
                <a:spLocks noChangeArrowheads="1"/>
              </p:cNvSpPr>
              <p:nvPr/>
            </p:nvSpPr>
            <p:spPr bwMode="auto">
              <a:xfrm>
                <a:off x="1216" y="331"/>
                <a:ext cx="152" cy="190"/>
              </a:xfrm>
              <a:custGeom>
                <a:avLst/>
                <a:gdLst>
                  <a:gd name="T0" fmla="*/ 152 w 64"/>
                  <a:gd name="T1" fmla="*/ 2 h 80"/>
                  <a:gd name="T2" fmla="*/ 150 w 64"/>
                  <a:gd name="T3" fmla="*/ 0 h 80"/>
                  <a:gd name="T4" fmla="*/ 102 w 64"/>
                  <a:gd name="T5" fmla="*/ 7 h 80"/>
                  <a:gd name="T6" fmla="*/ 100 w 64"/>
                  <a:gd name="T7" fmla="*/ 10 h 80"/>
                  <a:gd name="T8" fmla="*/ 100 w 64"/>
                  <a:gd name="T9" fmla="*/ 10 h 80"/>
                  <a:gd name="T10" fmla="*/ 100 w 64"/>
                  <a:gd name="T11" fmla="*/ 10 h 80"/>
                  <a:gd name="T12" fmla="*/ 71 w 64"/>
                  <a:gd name="T13" fmla="*/ 66 h 80"/>
                  <a:gd name="T14" fmla="*/ 71 w 64"/>
                  <a:gd name="T15" fmla="*/ 64 h 80"/>
                  <a:gd name="T16" fmla="*/ 69 w 64"/>
                  <a:gd name="T17" fmla="*/ 2 h 80"/>
                  <a:gd name="T18" fmla="*/ 66 w 64"/>
                  <a:gd name="T19" fmla="*/ 0 h 80"/>
                  <a:gd name="T20" fmla="*/ 19 w 64"/>
                  <a:gd name="T21" fmla="*/ 7 h 80"/>
                  <a:gd name="T22" fmla="*/ 17 w 64"/>
                  <a:gd name="T23" fmla="*/ 10 h 80"/>
                  <a:gd name="T24" fmla="*/ 17 w 64"/>
                  <a:gd name="T25" fmla="*/ 12 h 80"/>
                  <a:gd name="T26" fmla="*/ 17 w 64"/>
                  <a:gd name="T27" fmla="*/ 12 h 80"/>
                  <a:gd name="T28" fmla="*/ 21 w 64"/>
                  <a:gd name="T29" fmla="*/ 45 h 80"/>
                  <a:gd name="T30" fmla="*/ 26 w 64"/>
                  <a:gd name="T31" fmla="*/ 78 h 80"/>
                  <a:gd name="T32" fmla="*/ 33 w 64"/>
                  <a:gd name="T33" fmla="*/ 133 h 80"/>
                  <a:gd name="T34" fmla="*/ 0 w 64"/>
                  <a:gd name="T35" fmla="*/ 188 h 80"/>
                  <a:gd name="T36" fmla="*/ 0 w 64"/>
                  <a:gd name="T37" fmla="*/ 190 h 80"/>
                  <a:gd name="T38" fmla="*/ 43 w 64"/>
                  <a:gd name="T39" fmla="*/ 190 h 80"/>
                  <a:gd name="T40" fmla="*/ 47 w 64"/>
                  <a:gd name="T41" fmla="*/ 185 h 80"/>
                  <a:gd name="T42" fmla="*/ 152 w 64"/>
                  <a:gd name="T43" fmla="*/ 2 h 8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64"/>
                  <a:gd name="T67" fmla="*/ 0 h 80"/>
                  <a:gd name="T68" fmla="*/ 64 w 64"/>
                  <a:gd name="T69" fmla="*/ 80 h 8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64" h="80">
                    <a:moveTo>
                      <a:pt x="64" y="1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53" y="2"/>
                      <a:pt x="51" y="2"/>
                      <a:pt x="43" y="3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35" y="19"/>
                      <a:pt x="35" y="16"/>
                      <a:pt x="30" y="28"/>
                    </a:cubicBezTo>
                    <a:cubicBezTo>
                      <a:pt x="30" y="28"/>
                      <a:pt x="30" y="27"/>
                      <a:pt x="30" y="2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8" y="2"/>
                      <a:pt x="17" y="2"/>
                      <a:pt x="8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11"/>
                      <a:pt x="8" y="10"/>
                      <a:pt x="9" y="19"/>
                    </a:cubicBezTo>
                    <a:cubicBezTo>
                      <a:pt x="10" y="24"/>
                      <a:pt x="11" y="28"/>
                      <a:pt x="11" y="33"/>
                    </a:cubicBezTo>
                    <a:cubicBezTo>
                      <a:pt x="12" y="40"/>
                      <a:pt x="13" y="44"/>
                      <a:pt x="14" y="56"/>
                    </a:cubicBezTo>
                    <a:cubicBezTo>
                      <a:pt x="7" y="66"/>
                      <a:pt x="6" y="70"/>
                      <a:pt x="0" y="79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9" y="80"/>
                      <a:pt x="11" y="80"/>
                      <a:pt x="18" y="80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25" y="67"/>
                      <a:pt x="64" y="1"/>
                      <a:pt x="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68" name="Freeform 186"/>
              <p:cNvSpPr>
                <a:spLocks noChangeArrowheads="1"/>
              </p:cNvSpPr>
              <p:nvPr/>
            </p:nvSpPr>
            <p:spPr bwMode="auto">
              <a:xfrm>
                <a:off x="532" y="314"/>
                <a:ext cx="67" cy="43"/>
              </a:xfrm>
              <a:custGeom>
                <a:avLst/>
                <a:gdLst>
                  <a:gd name="T0" fmla="*/ 53 w 28"/>
                  <a:gd name="T1" fmla="*/ 33 h 18"/>
                  <a:gd name="T2" fmla="*/ 55 w 28"/>
                  <a:gd name="T3" fmla="*/ 7 h 18"/>
                  <a:gd name="T4" fmla="*/ 14 w 28"/>
                  <a:gd name="T5" fmla="*/ 12 h 18"/>
                  <a:gd name="T6" fmla="*/ 12 w 28"/>
                  <a:gd name="T7" fmla="*/ 38 h 18"/>
                  <a:gd name="T8" fmla="*/ 53 w 28"/>
                  <a:gd name="T9" fmla="*/ 3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18"/>
                  <a:gd name="T17" fmla="*/ 28 w 28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18">
                    <a:moveTo>
                      <a:pt x="22" y="14"/>
                    </a:moveTo>
                    <a:cubicBezTo>
                      <a:pt x="27" y="10"/>
                      <a:pt x="28" y="6"/>
                      <a:pt x="23" y="3"/>
                    </a:cubicBezTo>
                    <a:cubicBezTo>
                      <a:pt x="19" y="0"/>
                      <a:pt x="11" y="1"/>
                      <a:pt x="6" y="5"/>
                    </a:cubicBezTo>
                    <a:cubicBezTo>
                      <a:pt x="1" y="8"/>
                      <a:pt x="0" y="13"/>
                      <a:pt x="5" y="16"/>
                    </a:cubicBezTo>
                    <a:cubicBezTo>
                      <a:pt x="9" y="18"/>
                      <a:pt x="17" y="18"/>
                      <a:pt x="2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69" name="Freeform 187"/>
              <p:cNvSpPr>
                <a:spLocks noChangeArrowheads="1"/>
              </p:cNvSpPr>
              <p:nvPr/>
            </p:nvSpPr>
            <p:spPr bwMode="auto">
              <a:xfrm>
                <a:off x="1180" y="519"/>
                <a:ext cx="81" cy="50"/>
              </a:xfrm>
              <a:custGeom>
                <a:avLst/>
                <a:gdLst>
                  <a:gd name="T0" fmla="*/ 81 w 34"/>
                  <a:gd name="T1" fmla="*/ 0 h 21"/>
                  <a:gd name="T2" fmla="*/ 62 w 34"/>
                  <a:gd name="T3" fmla="*/ 31 h 21"/>
                  <a:gd name="T4" fmla="*/ 29 w 34"/>
                  <a:gd name="T5" fmla="*/ 50 h 21"/>
                  <a:gd name="T6" fmla="*/ 0 w 34"/>
                  <a:gd name="T7" fmla="*/ 50 h 21"/>
                  <a:gd name="T8" fmla="*/ 10 w 34"/>
                  <a:gd name="T9" fmla="*/ 21 h 21"/>
                  <a:gd name="T10" fmla="*/ 14 w 34"/>
                  <a:gd name="T11" fmla="*/ 21 h 21"/>
                  <a:gd name="T12" fmla="*/ 21 w 34"/>
                  <a:gd name="T13" fmla="*/ 21 h 21"/>
                  <a:gd name="T14" fmla="*/ 26 w 34"/>
                  <a:gd name="T15" fmla="*/ 17 h 21"/>
                  <a:gd name="T16" fmla="*/ 36 w 34"/>
                  <a:gd name="T17" fmla="*/ 0 h 21"/>
                  <a:gd name="T18" fmla="*/ 81 w 34"/>
                  <a:gd name="T19" fmla="*/ 0 h 2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4"/>
                  <a:gd name="T31" fmla="*/ 0 h 21"/>
                  <a:gd name="T32" fmla="*/ 34 w 34"/>
                  <a:gd name="T33" fmla="*/ 21 h 2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4" h="21">
                    <a:moveTo>
                      <a:pt x="34" y="0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4" y="18"/>
                      <a:pt x="20" y="21"/>
                      <a:pt x="12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8" y="9"/>
                      <a:pt x="9" y="9"/>
                    </a:cubicBezTo>
                    <a:cubicBezTo>
                      <a:pt x="10" y="8"/>
                      <a:pt x="10" y="8"/>
                      <a:pt x="11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34" y="0"/>
                      <a:pt x="34" y="0"/>
                      <a:pt x="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26631" name="Group 4"/>
          <p:cNvGrpSpPr>
            <a:grpSpLocks/>
          </p:cNvGrpSpPr>
          <p:nvPr/>
        </p:nvGrpSpPr>
        <p:grpSpPr bwMode="auto">
          <a:xfrm rot="-2662747">
            <a:off x="2146300" y="3213100"/>
            <a:ext cx="823913" cy="1720850"/>
            <a:chOff x="0" y="0"/>
            <a:chExt cx="759" cy="1587"/>
          </a:xfrm>
        </p:grpSpPr>
        <p:sp>
          <p:nvSpPr>
            <p:cNvPr id="26633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759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4" name="Freeform 5"/>
            <p:cNvSpPr>
              <a:spLocks noChangeArrowheads="1"/>
            </p:cNvSpPr>
            <p:nvPr/>
          </p:nvSpPr>
          <p:spPr bwMode="auto">
            <a:xfrm>
              <a:off x="-2" y="0"/>
              <a:ext cx="761" cy="1587"/>
            </a:xfrm>
            <a:custGeom>
              <a:avLst/>
              <a:gdLst>
                <a:gd name="T0" fmla="*/ 761 w 319"/>
                <a:gd name="T1" fmla="*/ 1447 h 669"/>
                <a:gd name="T2" fmla="*/ 623 w 319"/>
                <a:gd name="T3" fmla="*/ 1587 h 669"/>
                <a:gd name="T4" fmla="*/ 141 w 319"/>
                <a:gd name="T5" fmla="*/ 1587 h 669"/>
                <a:gd name="T6" fmla="*/ 0 w 319"/>
                <a:gd name="T7" fmla="*/ 1447 h 669"/>
                <a:gd name="T8" fmla="*/ 0 w 319"/>
                <a:gd name="T9" fmla="*/ 140 h 669"/>
                <a:gd name="T10" fmla="*/ 141 w 319"/>
                <a:gd name="T11" fmla="*/ 0 h 669"/>
                <a:gd name="T12" fmla="*/ 623 w 319"/>
                <a:gd name="T13" fmla="*/ 0 h 669"/>
                <a:gd name="T14" fmla="*/ 761 w 319"/>
                <a:gd name="T15" fmla="*/ 140 h 669"/>
                <a:gd name="T16" fmla="*/ 761 w 319"/>
                <a:gd name="T17" fmla="*/ 1447 h 6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9"/>
                <a:gd name="T28" fmla="*/ 0 h 669"/>
                <a:gd name="T29" fmla="*/ 319 w 319"/>
                <a:gd name="T30" fmla="*/ 669 h 6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9" h="669">
                  <a:moveTo>
                    <a:pt x="319" y="610"/>
                  </a:moveTo>
                  <a:cubicBezTo>
                    <a:pt x="319" y="643"/>
                    <a:pt x="293" y="669"/>
                    <a:pt x="261" y="669"/>
                  </a:cubicBezTo>
                  <a:cubicBezTo>
                    <a:pt x="59" y="669"/>
                    <a:pt x="59" y="669"/>
                    <a:pt x="59" y="669"/>
                  </a:cubicBezTo>
                  <a:cubicBezTo>
                    <a:pt x="26" y="669"/>
                    <a:pt x="0" y="643"/>
                    <a:pt x="0" y="61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93" y="0"/>
                    <a:pt x="319" y="26"/>
                    <a:pt x="319" y="59"/>
                  </a:cubicBezTo>
                  <a:lnTo>
                    <a:pt x="319" y="610"/>
                  </a:lnTo>
                  <a:close/>
                </a:path>
              </a:pathLst>
            </a:cu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6635" name="Rectangle 6"/>
            <p:cNvSpPr>
              <a:spLocks noChangeArrowheads="1"/>
            </p:cNvSpPr>
            <p:nvPr/>
          </p:nvSpPr>
          <p:spPr bwMode="auto">
            <a:xfrm>
              <a:off x="48" y="206"/>
              <a:ext cx="651" cy="1120"/>
            </a:xfrm>
            <a:prstGeom prst="rect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pic>
          <p:nvPicPr>
            <p:cNvPr id="26636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" y="260"/>
              <a:ext cx="572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26637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" y="372"/>
              <a:ext cx="572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26638" name="Rectangle 9"/>
            <p:cNvSpPr>
              <a:spLocks noChangeArrowheads="1"/>
            </p:cNvSpPr>
            <p:nvPr/>
          </p:nvSpPr>
          <p:spPr bwMode="auto">
            <a:xfrm>
              <a:off x="88" y="992"/>
              <a:ext cx="554" cy="30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6639" name="Rectangle 10"/>
            <p:cNvSpPr>
              <a:spLocks noChangeArrowheads="1"/>
            </p:cNvSpPr>
            <p:nvPr/>
          </p:nvSpPr>
          <p:spPr bwMode="auto">
            <a:xfrm>
              <a:off x="88" y="1089"/>
              <a:ext cx="554" cy="31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6640" name="Rectangle 11"/>
            <p:cNvSpPr>
              <a:spLocks noChangeArrowheads="1"/>
            </p:cNvSpPr>
            <p:nvPr/>
          </p:nvSpPr>
          <p:spPr bwMode="auto">
            <a:xfrm>
              <a:off x="88" y="1212"/>
              <a:ext cx="554" cy="33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6641" name="Rectangle 12"/>
            <p:cNvSpPr>
              <a:spLocks noChangeArrowheads="1"/>
            </p:cNvSpPr>
            <p:nvPr/>
          </p:nvSpPr>
          <p:spPr bwMode="auto">
            <a:xfrm>
              <a:off x="88" y="460"/>
              <a:ext cx="277" cy="237"/>
            </a:xfrm>
            <a:prstGeom prst="rect">
              <a:avLst/>
            </a:prstGeom>
            <a:solidFill>
              <a:srgbClr val="94C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6642" name="Rectangle 13"/>
            <p:cNvSpPr>
              <a:spLocks noChangeArrowheads="1"/>
            </p:cNvSpPr>
            <p:nvPr/>
          </p:nvSpPr>
          <p:spPr bwMode="auto">
            <a:xfrm>
              <a:off x="380" y="460"/>
              <a:ext cx="276" cy="237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6643" name="Rectangle 14"/>
            <p:cNvSpPr>
              <a:spLocks noChangeArrowheads="1"/>
            </p:cNvSpPr>
            <p:nvPr/>
          </p:nvSpPr>
          <p:spPr bwMode="auto">
            <a:xfrm>
              <a:off x="88" y="742"/>
              <a:ext cx="568" cy="193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6644" name="Oval 15"/>
            <p:cNvSpPr>
              <a:spLocks noChangeArrowheads="1"/>
            </p:cNvSpPr>
            <p:nvPr/>
          </p:nvSpPr>
          <p:spPr bwMode="auto">
            <a:xfrm>
              <a:off x="344" y="1421"/>
              <a:ext cx="64" cy="57"/>
            </a:xfrm>
            <a:prstGeom prst="ellipse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26632" name="直接连接符 51"/>
          <p:cNvSpPr>
            <a:spLocks noChangeShapeType="1"/>
          </p:cNvSpPr>
          <p:nvPr/>
        </p:nvSpPr>
        <p:spPr bwMode="auto">
          <a:xfrm>
            <a:off x="5684838" y="974725"/>
            <a:ext cx="1587" cy="4906963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10C11C49-1DBB-42DE-BAB2-906CA6E1E96D}" type="slidenum">
              <a:rPr lang="zh-CN" altLang="en-US">
                <a:solidFill>
                  <a:srgbClr val="898989"/>
                </a:solidFill>
              </a:rPr>
              <a:pPr eaLnBrk="1" hangingPunct="1"/>
              <a:t>11</a:t>
            </a:fld>
            <a:endParaRPr lang="zh-CN" altLang="en-US" sz="1800"/>
          </a:p>
        </p:txBody>
      </p:sp>
      <p:sp>
        <p:nvSpPr>
          <p:cNvPr id="27651" name="矩形 234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01ACB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6A23C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2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6388" name="Freeform 591"/>
          <p:cNvSpPr>
            <a:spLocks noChangeArrowheads="1"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627422 w 482"/>
              <a:gd name="T1" fmla="*/ 0 h 197"/>
              <a:gd name="T2" fmla="*/ 222942 w 482"/>
              <a:gd name="T3" fmla="*/ 370170 h 197"/>
              <a:gd name="T4" fmla="*/ 0 w 482"/>
              <a:gd name="T5" fmla="*/ 628650 h 197"/>
              <a:gd name="T6" fmla="*/ 1535113 w 482"/>
              <a:gd name="T7" fmla="*/ 628650 h 197"/>
              <a:gd name="T8" fmla="*/ 1187961 w 482"/>
              <a:gd name="T9" fmla="*/ 322303 h 197"/>
              <a:gd name="T10" fmla="*/ 1031902 w 482"/>
              <a:gd name="T11" fmla="*/ 360596 h 197"/>
              <a:gd name="T12" fmla="*/ 627422 w 482"/>
              <a:gd name="T13" fmla="*/ 0 h 19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82"/>
              <a:gd name="T22" fmla="*/ 0 h 197"/>
              <a:gd name="T23" fmla="*/ 482 w 482"/>
              <a:gd name="T24" fmla="*/ 197 h 19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2" name="组合 1159"/>
          <p:cNvGrpSpPr>
            <a:grpSpLocks/>
          </p:cNvGrpSpPr>
          <p:nvPr/>
        </p:nvGrpSpPr>
        <p:grpSpPr bwMode="auto">
          <a:xfrm>
            <a:off x="554038" y="4629150"/>
            <a:ext cx="206375" cy="2249488"/>
            <a:chOff x="0" y="0"/>
            <a:chExt cx="206375" cy="2249488"/>
          </a:xfrm>
        </p:grpSpPr>
        <p:sp>
          <p:nvSpPr>
            <p:cNvPr id="27675" name="Freeform 1118"/>
            <p:cNvSpPr>
              <a:spLocks noEditPoints="1" noChangeArrowheads="1"/>
            </p:cNvSpPr>
            <p:nvPr/>
          </p:nvSpPr>
          <p:spPr bwMode="auto">
            <a:xfrm>
              <a:off x="22225" y="0"/>
              <a:ext cx="155575" cy="398463"/>
            </a:xfrm>
            <a:custGeom>
              <a:avLst/>
              <a:gdLst>
                <a:gd name="T0" fmla="*/ 15875 w 49"/>
                <a:gd name="T1" fmla="*/ 376149 h 125"/>
                <a:gd name="T2" fmla="*/ 15875 w 49"/>
                <a:gd name="T3" fmla="*/ 376149 h 125"/>
                <a:gd name="T4" fmla="*/ 38100 w 49"/>
                <a:gd name="T5" fmla="*/ 398463 h 125"/>
                <a:gd name="T6" fmla="*/ 38100 w 49"/>
                <a:gd name="T7" fmla="*/ 398463 h 125"/>
                <a:gd name="T8" fmla="*/ 38100 w 49"/>
                <a:gd name="T9" fmla="*/ 398463 h 125"/>
                <a:gd name="T10" fmla="*/ 15875 w 49"/>
                <a:gd name="T11" fmla="*/ 376149 h 125"/>
                <a:gd name="T12" fmla="*/ 15875 w 49"/>
                <a:gd name="T13" fmla="*/ 376149 h 125"/>
                <a:gd name="T14" fmla="*/ 0 w 49"/>
                <a:gd name="T15" fmla="*/ 245453 h 125"/>
                <a:gd name="T16" fmla="*/ 0 w 49"/>
                <a:gd name="T17" fmla="*/ 255016 h 125"/>
                <a:gd name="T18" fmla="*/ 0 w 49"/>
                <a:gd name="T19" fmla="*/ 255016 h 125"/>
                <a:gd name="T20" fmla="*/ 0 w 49"/>
                <a:gd name="T21" fmla="*/ 245453 h 125"/>
                <a:gd name="T22" fmla="*/ 79375 w 49"/>
                <a:gd name="T23" fmla="*/ 0 h 125"/>
                <a:gd name="T24" fmla="*/ 79375 w 49"/>
                <a:gd name="T25" fmla="*/ 0 h 125"/>
                <a:gd name="T26" fmla="*/ 79375 w 49"/>
                <a:gd name="T27" fmla="*/ 0 h 125"/>
                <a:gd name="T28" fmla="*/ 79375 w 49"/>
                <a:gd name="T29" fmla="*/ 0 h 125"/>
                <a:gd name="T30" fmla="*/ 79375 w 49"/>
                <a:gd name="T31" fmla="*/ 0 h 125"/>
                <a:gd name="T32" fmla="*/ 79375 w 49"/>
                <a:gd name="T33" fmla="*/ 0 h 125"/>
                <a:gd name="T34" fmla="*/ 79375 w 49"/>
                <a:gd name="T35" fmla="*/ 0 h 125"/>
                <a:gd name="T36" fmla="*/ 63500 w 49"/>
                <a:gd name="T37" fmla="*/ 398463 h 125"/>
                <a:gd name="T38" fmla="*/ 117475 w 49"/>
                <a:gd name="T39" fmla="*/ 398463 h 125"/>
                <a:gd name="T40" fmla="*/ 117475 w 49"/>
                <a:gd name="T41" fmla="*/ 398463 h 125"/>
                <a:gd name="T42" fmla="*/ 139700 w 49"/>
                <a:gd name="T43" fmla="*/ 376149 h 125"/>
                <a:gd name="T44" fmla="*/ 139700 w 49"/>
                <a:gd name="T45" fmla="*/ 376149 h 125"/>
                <a:gd name="T46" fmla="*/ 123825 w 49"/>
                <a:gd name="T47" fmla="*/ 369774 h 125"/>
                <a:gd name="T48" fmla="*/ 152400 w 49"/>
                <a:gd name="T49" fmla="*/ 255016 h 125"/>
                <a:gd name="T50" fmla="*/ 155575 w 49"/>
                <a:gd name="T51" fmla="*/ 258204 h 125"/>
                <a:gd name="T52" fmla="*/ 155575 w 49"/>
                <a:gd name="T53" fmla="*/ 245453 h 125"/>
                <a:gd name="T54" fmla="*/ 152400 w 49"/>
                <a:gd name="T55" fmla="*/ 207201 h 125"/>
                <a:gd name="T56" fmla="*/ 146050 w 49"/>
                <a:gd name="T57" fmla="*/ 168948 h 125"/>
                <a:gd name="T58" fmla="*/ 142875 w 49"/>
                <a:gd name="T59" fmla="*/ 149822 h 125"/>
                <a:gd name="T60" fmla="*/ 142875 w 49"/>
                <a:gd name="T61" fmla="*/ 140259 h 125"/>
                <a:gd name="T62" fmla="*/ 139700 w 49"/>
                <a:gd name="T63" fmla="*/ 130696 h 125"/>
                <a:gd name="T64" fmla="*/ 139700 w 49"/>
                <a:gd name="T65" fmla="*/ 121133 h 125"/>
                <a:gd name="T66" fmla="*/ 136525 w 49"/>
                <a:gd name="T67" fmla="*/ 111570 h 125"/>
                <a:gd name="T68" fmla="*/ 136525 w 49"/>
                <a:gd name="T69" fmla="*/ 105194 h 125"/>
                <a:gd name="T70" fmla="*/ 133350 w 49"/>
                <a:gd name="T71" fmla="*/ 95631 h 125"/>
                <a:gd name="T72" fmla="*/ 130175 w 49"/>
                <a:gd name="T73" fmla="*/ 86068 h 125"/>
                <a:gd name="T74" fmla="*/ 127000 w 49"/>
                <a:gd name="T75" fmla="*/ 79693 h 125"/>
                <a:gd name="T76" fmla="*/ 120650 w 49"/>
                <a:gd name="T77" fmla="*/ 63754 h 125"/>
                <a:gd name="T78" fmla="*/ 107950 w 49"/>
                <a:gd name="T79" fmla="*/ 38252 h 125"/>
                <a:gd name="T80" fmla="*/ 104775 w 49"/>
                <a:gd name="T81" fmla="*/ 35065 h 125"/>
                <a:gd name="T82" fmla="*/ 104775 w 49"/>
                <a:gd name="T83" fmla="*/ 31877 h 125"/>
                <a:gd name="T84" fmla="*/ 101600 w 49"/>
                <a:gd name="T85" fmla="*/ 28689 h 125"/>
                <a:gd name="T86" fmla="*/ 101600 w 49"/>
                <a:gd name="T87" fmla="*/ 25502 h 125"/>
                <a:gd name="T88" fmla="*/ 95250 w 49"/>
                <a:gd name="T89" fmla="*/ 15939 h 125"/>
                <a:gd name="T90" fmla="*/ 88900 w 49"/>
                <a:gd name="T91" fmla="*/ 9563 h 125"/>
                <a:gd name="T92" fmla="*/ 82550 w 49"/>
                <a:gd name="T93" fmla="*/ 3188 h 125"/>
                <a:gd name="T94" fmla="*/ 79375 w 49"/>
                <a:gd name="T95" fmla="*/ 0 h 125"/>
                <a:gd name="T96" fmla="*/ 79375 w 49"/>
                <a:gd name="T97" fmla="*/ 0 h 12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9"/>
                <a:gd name="T148" fmla="*/ 0 h 125"/>
                <a:gd name="T149" fmla="*/ 49 w 49"/>
                <a:gd name="T150" fmla="*/ 125 h 12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76" name="Freeform 1119"/>
            <p:cNvSpPr>
              <a:spLocks noEditPoints="1" noChangeArrowheads="1"/>
            </p:cNvSpPr>
            <p:nvPr/>
          </p:nvSpPr>
          <p:spPr bwMode="auto">
            <a:xfrm>
              <a:off x="57150" y="398463"/>
              <a:ext cx="85725" cy="22225"/>
            </a:xfrm>
            <a:custGeom>
              <a:avLst/>
              <a:gdLst>
                <a:gd name="T0" fmla="*/ 0 w 27"/>
                <a:gd name="T1" fmla="*/ 22225 h 7"/>
                <a:gd name="T2" fmla="*/ 0 w 27"/>
                <a:gd name="T3" fmla="*/ 22225 h 7"/>
                <a:gd name="T4" fmla="*/ 12700 w 27"/>
                <a:gd name="T5" fmla="*/ 22225 h 7"/>
                <a:gd name="T6" fmla="*/ 0 w 27"/>
                <a:gd name="T7" fmla="*/ 22225 h 7"/>
                <a:gd name="T8" fmla="*/ 28575 w 27"/>
                <a:gd name="T9" fmla="*/ 0 h 7"/>
                <a:gd name="T10" fmla="*/ 31750 w 27"/>
                <a:gd name="T11" fmla="*/ 9525 h 7"/>
                <a:gd name="T12" fmla="*/ 66675 w 27"/>
                <a:gd name="T13" fmla="*/ 9525 h 7"/>
                <a:gd name="T14" fmla="*/ 66675 w 27"/>
                <a:gd name="T15" fmla="*/ 22225 h 7"/>
                <a:gd name="T16" fmla="*/ 85725 w 27"/>
                <a:gd name="T17" fmla="*/ 22225 h 7"/>
                <a:gd name="T18" fmla="*/ 85725 w 27"/>
                <a:gd name="T19" fmla="*/ 0 h 7"/>
                <a:gd name="T20" fmla="*/ 82550 w 27"/>
                <a:gd name="T21" fmla="*/ 0 h 7"/>
                <a:gd name="T22" fmla="*/ 28575 w 27"/>
                <a:gd name="T23" fmla="*/ 0 h 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7"/>
                <a:gd name="T38" fmla="*/ 27 w 27"/>
                <a:gd name="T39" fmla="*/ 7 h 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77" name="Freeform 1120"/>
            <p:cNvSpPr>
              <a:spLocks noEditPoints="1" noChangeArrowheads="1"/>
            </p:cNvSpPr>
            <p:nvPr/>
          </p:nvSpPr>
          <p:spPr bwMode="auto">
            <a:xfrm>
              <a:off x="0" y="255588"/>
              <a:ext cx="38100" cy="165100"/>
            </a:xfrm>
            <a:custGeom>
              <a:avLst/>
              <a:gdLst>
                <a:gd name="T0" fmla="*/ 0 w 12"/>
                <a:gd name="T1" fmla="*/ 165100 h 52"/>
                <a:gd name="T2" fmla="*/ 0 w 12"/>
                <a:gd name="T3" fmla="*/ 165100 h 52"/>
                <a:gd name="T4" fmla="*/ 0 w 12"/>
                <a:gd name="T5" fmla="*/ 165100 h 52"/>
                <a:gd name="T6" fmla="*/ 38100 w 12"/>
                <a:gd name="T7" fmla="*/ 120650 h 52"/>
                <a:gd name="T8" fmla="*/ 0 w 12"/>
                <a:gd name="T9" fmla="*/ 165100 h 52"/>
                <a:gd name="T10" fmla="*/ 38100 w 12"/>
                <a:gd name="T11" fmla="*/ 120650 h 52"/>
                <a:gd name="T12" fmla="*/ 38100 w 12"/>
                <a:gd name="T13" fmla="*/ 120650 h 52"/>
                <a:gd name="T14" fmla="*/ 22225 w 12"/>
                <a:gd name="T15" fmla="*/ 0 h 52"/>
                <a:gd name="T16" fmla="*/ 22225 w 12"/>
                <a:gd name="T17" fmla="*/ 0 h 52"/>
                <a:gd name="T18" fmla="*/ 0 w 12"/>
                <a:gd name="T19" fmla="*/ 22225 h 52"/>
                <a:gd name="T20" fmla="*/ 22225 w 12"/>
                <a:gd name="T21" fmla="*/ 0 h 52"/>
                <a:gd name="T22" fmla="*/ 22225 w 12"/>
                <a:gd name="T23" fmla="*/ 0 h 5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"/>
                <a:gd name="T37" fmla="*/ 0 h 52"/>
                <a:gd name="T38" fmla="*/ 12 w 12"/>
                <a:gd name="T39" fmla="*/ 52 h 5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78" name="Freeform 1121"/>
            <p:cNvSpPr>
              <a:spLocks noChangeArrowheads="1"/>
            </p:cNvSpPr>
            <p:nvPr/>
          </p:nvSpPr>
          <p:spPr bwMode="auto">
            <a:xfrm>
              <a:off x="146050" y="255588"/>
              <a:ext cx="60325" cy="171450"/>
            </a:xfrm>
            <a:custGeom>
              <a:avLst/>
              <a:gdLst>
                <a:gd name="T0" fmla="*/ 28575 w 19"/>
                <a:gd name="T1" fmla="*/ 0 h 54"/>
                <a:gd name="T2" fmla="*/ 0 w 19"/>
                <a:gd name="T3" fmla="*/ 114300 h 54"/>
                <a:gd name="T4" fmla="*/ 15875 w 19"/>
                <a:gd name="T5" fmla="*/ 120650 h 54"/>
                <a:gd name="T6" fmla="*/ 60325 w 19"/>
                <a:gd name="T7" fmla="*/ 171450 h 54"/>
                <a:gd name="T8" fmla="*/ 60325 w 19"/>
                <a:gd name="T9" fmla="*/ 28575 h 54"/>
                <a:gd name="T10" fmla="*/ 31750 w 19"/>
                <a:gd name="T11" fmla="*/ 3175 h 54"/>
                <a:gd name="T12" fmla="*/ 28575 w 19"/>
                <a:gd name="T13" fmla="*/ 0 h 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54"/>
                <a:gd name="T23" fmla="*/ 19 w 19"/>
                <a:gd name="T24" fmla="*/ 54 h 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79" name="Rectangle 1122"/>
            <p:cNvSpPr>
              <a:spLocks noChangeArrowheads="1"/>
            </p:cNvSpPr>
            <p:nvPr/>
          </p:nvSpPr>
          <p:spPr bwMode="auto">
            <a:xfrm>
              <a:off x="101600" y="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80" name="Freeform 1123"/>
            <p:cNvSpPr>
              <a:spLocks noChangeArrowheads="1"/>
            </p:cNvSpPr>
            <p:nvPr/>
          </p:nvSpPr>
          <p:spPr bwMode="auto">
            <a:xfrm>
              <a:off x="101600" y="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81" name="Freeform 1124"/>
            <p:cNvSpPr>
              <a:spLocks noEditPoints="1" noChangeArrowheads="1"/>
            </p:cNvSpPr>
            <p:nvPr/>
          </p:nvSpPr>
          <p:spPr bwMode="auto">
            <a:xfrm>
              <a:off x="22225" y="0"/>
              <a:ext cx="79375" cy="420688"/>
            </a:xfrm>
            <a:custGeom>
              <a:avLst/>
              <a:gdLst>
                <a:gd name="T0" fmla="*/ 38100 w 25"/>
                <a:gd name="T1" fmla="*/ 398379 h 132"/>
                <a:gd name="T2" fmla="*/ 38100 w 25"/>
                <a:gd name="T3" fmla="*/ 398379 h 132"/>
                <a:gd name="T4" fmla="*/ 34925 w 25"/>
                <a:gd name="T5" fmla="*/ 398379 h 132"/>
                <a:gd name="T6" fmla="*/ 34925 w 25"/>
                <a:gd name="T7" fmla="*/ 420688 h 132"/>
                <a:gd name="T8" fmla="*/ 34925 w 25"/>
                <a:gd name="T9" fmla="*/ 398379 h 132"/>
                <a:gd name="T10" fmla="*/ 38100 w 25"/>
                <a:gd name="T11" fmla="*/ 398379 h 132"/>
                <a:gd name="T12" fmla="*/ 38100 w 25"/>
                <a:gd name="T13" fmla="*/ 398379 h 132"/>
                <a:gd name="T14" fmla="*/ 15875 w 25"/>
                <a:gd name="T15" fmla="*/ 376069 h 132"/>
                <a:gd name="T16" fmla="*/ 15875 w 25"/>
                <a:gd name="T17" fmla="*/ 376069 h 132"/>
                <a:gd name="T18" fmla="*/ 15875 w 25"/>
                <a:gd name="T19" fmla="*/ 376069 h 132"/>
                <a:gd name="T20" fmla="*/ 15875 w 25"/>
                <a:gd name="T21" fmla="*/ 376069 h 132"/>
                <a:gd name="T22" fmla="*/ 79375 w 25"/>
                <a:gd name="T23" fmla="*/ 0 h 132"/>
                <a:gd name="T24" fmla="*/ 79375 w 25"/>
                <a:gd name="T25" fmla="*/ 0 h 132"/>
                <a:gd name="T26" fmla="*/ 76200 w 25"/>
                <a:gd name="T27" fmla="*/ 0 h 132"/>
                <a:gd name="T28" fmla="*/ 73025 w 25"/>
                <a:gd name="T29" fmla="*/ 3187 h 132"/>
                <a:gd name="T30" fmla="*/ 69850 w 25"/>
                <a:gd name="T31" fmla="*/ 9561 h 132"/>
                <a:gd name="T32" fmla="*/ 63500 w 25"/>
                <a:gd name="T33" fmla="*/ 15935 h 132"/>
                <a:gd name="T34" fmla="*/ 57150 w 25"/>
                <a:gd name="T35" fmla="*/ 25496 h 132"/>
                <a:gd name="T36" fmla="*/ 53975 w 25"/>
                <a:gd name="T37" fmla="*/ 28683 h 132"/>
                <a:gd name="T38" fmla="*/ 53975 w 25"/>
                <a:gd name="T39" fmla="*/ 31870 h 132"/>
                <a:gd name="T40" fmla="*/ 50800 w 25"/>
                <a:gd name="T41" fmla="*/ 35057 h 132"/>
                <a:gd name="T42" fmla="*/ 47625 w 25"/>
                <a:gd name="T43" fmla="*/ 38244 h 132"/>
                <a:gd name="T44" fmla="*/ 34925 w 25"/>
                <a:gd name="T45" fmla="*/ 63741 h 132"/>
                <a:gd name="T46" fmla="*/ 28575 w 25"/>
                <a:gd name="T47" fmla="*/ 79676 h 132"/>
                <a:gd name="T48" fmla="*/ 25400 w 25"/>
                <a:gd name="T49" fmla="*/ 86050 h 132"/>
                <a:gd name="T50" fmla="*/ 25400 w 25"/>
                <a:gd name="T51" fmla="*/ 95611 h 132"/>
                <a:gd name="T52" fmla="*/ 22225 w 25"/>
                <a:gd name="T53" fmla="*/ 105172 h 132"/>
                <a:gd name="T54" fmla="*/ 19050 w 25"/>
                <a:gd name="T55" fmla="*/ 111546 h 132"/>
                <a:gd name="T56" fmla="*/ 19050 w 25"/>
                <a:gd name="T57" fmla="*/ 121107 h 132"/>
                <a:gd name="T58" fmla="*/ 15875 w 25"/>
                <a:gd name="T59" fmla="*/ 130668 h 132"/>
                <a:gd name="T60" fmla="*/ 15875 w 25"/>
                <a:gd name="T61" fmla="*/ 140229 h 132"/>
                <a:gd name="T62" fmla="*/ 12700 w 25"/>
                <a:gd name="T63" fmla="*/ 149790 h 132"/>
                <a:gd name="T64" fmla="*/ 9525 w 25"/>
                <a:gd name="T65" fmla="*/ 168913 h 132"/>
                <a:gd name="T66" fmla="*/ 3175 w 25"/>
                <a:gd name="T67" fmla="*/ 207157 h 132"/>
                <a:gd name="T68" fmla="*/ 0 w 25"/>
                <a:gd name="T69" fmla="*/ 245401 h 132"/>
                <a:gd name="T70" fmla="*/ 0 w 25"/>
                <a:gd name="T71" fmla="*/ 245401 h 132"/>
                <a:gd name="T72" fmla="*/ 0 w 25"/>
                <a:gd name="T73" fmla="*/ 245401 h 132"/>
                <a:gd name="T74" fmla="*/ 3175 w 25"/>
                <a:gd name="T75" fmla="*/ 207157 h 132"/>
                <a:gd name="T76" fmla="*/ 9525 w 25"/>
                <a:gd name="T77" fmla="*/ 168913 h 132"/>
                <a:gd name="T78" fmla="*/ 12700 w 25"/>
                <a:gd name="T79" fmla="*/ 149790 h 132"/>
                <a:gd name="T80" fmla="*/ 15875 w 25"/>
                <a:gd name="T81" fmla="*/ 140229 h 132"/>
                <a:gd name="T82" fmla="*/ 15875 w 25"/>
                <a:gd name="T83" fmla="*/ 130668 h 132"/>
                <a:gd name="T84" fmla="*/ 19050 w 25"/>
                <a:gd name="T85" fmla="*/ 121107 h 132"/>
                <a:gd name="T86" fmla="*/ 19050 w 25"/>
                <a:gd name="T87" fmla="*/ 111546 h 132"/>
                <a:gd name="T88" fmla="*/ 22225 w 25"/>
                <a:gd name="T89" fmla="*/ 105172 h 132"/>
                <a:gd name="T90" fmla="*/ 25400 w 25"/>
                <a:gd name="T91" fmla="*/ 95611 h 132"/>
                <a:gd name="T92" fmla="*/ 25400 w 25"/>
                <a:gd name="T93" fmla="*/ 86050 h 132"/>
                <a:gd name="T94" fmla="*/ 28575 w 25"/>
                <a:gd name="T95" fmla="*/ 79676 h 132"/>
                <a:gd name="T96" fmla="*/ 34925 w 25"/>
                <a:gd name="T97" fmla="*/ 63741 h 132"/>
                <a:gd name="T98" fmla="*/ 47625 w 25"/>
                <a:gd name="T99" fmla="*/ 38244 h 132"/>
                <a:gd name="T100" fmla="*/ 50800 w 25"/>
                <a:gd name="T101" fmla="*/ 35057 h 132"/>
                <a:gd name="T102" fmla="*/ 53975 w 25"/>
                <a:gd name="T103" fmla="*/ 31870 h 132"/>
                <a:gd name="T104" fmla="*/ 53975 w 25"/>
                <a:gd name="T105" fmla="*/ 28683 h 132"/>
                <a:gd name="T106" fmla="*/ 57150 w 25"/>
                <a:gd name="T107" fmla="*/ 25496 h 132"/>
                <a:gd name="T108" fmla="*/ 63500 w 25"/>
                <a:gd name="T109" fmla="*/ 15935 h 132"/>
                <a:gd name="T110" fmla="*/ 69850 w 25"/>
                <a:gd name="T111" fmla="*/ 9561 h 132"/>
                <a:gd name="T112" fmla="*/ 73025 w 25"/>
                <a:gd name="T113" fmla="*/ 3187 h 132"/>
                <a:gd name="T114" fmla="*/ 76200 w 25"/>
                <a:gd name="T115" fmla="*/ 0 h 132"/>
                <a:gd name="T116" fmla="*/ 79375 w 25"/>
                <a:gd name="T117" fmla="*/ 0 h 1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"/>
                <a:gd name="T178" fmla="*/ 0 h 132"/>
                <a:gd name="T179" fmla="*/ 25 w 25"/>
                <a:gd name="T180" fmla="*/ 132 h 13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82" name="Freeform 1125"/>
            <p:cNvSpPr>
              <a:spLocks noChangeArrowheads="1"/>
            </p:cNvSpPr>
            <p:nvPr/>
          </p:nvSpPr>
          <p:spPr bwMode="auto">
            <a:xfrm>
              <a:off x="22225" y="0"/>
              <a:ext cx="79375" cy="398463"/>
            </a:xfrm>
            <a:custGeom>
              <a:avLst/>
              <a:gdLst>
                <a:gd name="T0" fmla="*/ 79375 w 25"/>
                <a:gd name="T1" fmla="*/ 0 h 125"/>
                <a:gd name="T2" fmla="*/ 79375 w 25"/>
                <a:gd name="T3" fmla="*/ 0 h 125"/>
                <a:gd name="T4" fmla="*/ 76200 w 25"/>
                <a:gd name="T5" fmla="*/ 0 h 125"/>
                <a:gd name="T6" fmla="*/ 73025 w 25"/>
                <a:gd name="T7" fmla="*/ 3188 h 125"/>
                <a:gd name="T8" fmla="*/ 69850 w 25"/>
                <a:gd name="T9" fmla="*/ 9563 h 125"/>
                <a:gd name="T10" fmla="*/ 63500 w 25"/>
                <a:gd name="T11" fmla="*/ 15939 h 125"/>
                <a:gd name="T12" fmla="*/ 57150 w 25"/>
                <a:gd name="T13" fmla="*/ 25502 h 125"/>
                <a:gd name="T14" fmla="*/ 53975 w 25"/>
                <a:gd name="T15" fmla="*/ 28689 h 125"/>
                <a:gd name="T16" fmla="*/ 53975 w 25"/>
                <a:gd name="T17" fmla="*/ 31877 h 125"/>
                <a:gd name="T18" fmla="*/ 50800 w 25"/>
                <a:gd name="T19" fmla="*/ 35065 h 125"/>
                <a:gd name="T20" fmla="*/ 47625 w 25"/>
                <a:gd name="T21" fmla="*/ 38252 h 125"/>
                <a:gd name="T22" fmla="*/ 34925 w 25"/>
                <a:gd name="T23" fmla="*/ 63754 h 125"/>
                <a:gd name="T24" fmla="*/ 28575 w 25"/>
                <a:gd name="T25" fmla="*/ 79693 h 125"/>
                <a:gd name="T26" fmla="*/ 25400 w 25"/>
                <a:gd name="T27" fmla="*/ 86068 h 125"/>
                <a:gd name="T28" fmla="*/ 25400 w 25"/>
                <a:gd name="T29" fmla="*/ 95631 h 125"/>
                <a:gd name="T30" fmla="*/ 22225 w 25"/>
                <a:gd name="T31" fmla="*/ 105194 h 125"/>
                <a:gd name="T32" fmla="*/ 19050 w 25"/>
                <a:gd name="T33" fmla="*/ 111570 h 125"/>
                <a:gd name="T34" fmla="*/ 19050 w 25"/>
                <a:gd name="T35" fmla="*/ 121133 h 125"/>
                <a:gd name="T36" fmla="*/ 15875 w 25"/>
                <a:gd name="T37" fmla="*/ 130696 h 125"/>
                <a:gd name="T38" fmla="*/ 15875 w 25"/>
                <a:gd name="T39" fmla="*/ 140259 h 125"/>
                <a:gd name="T40" fmla="*/ 12700 w 25"/>
                <a:gd name="T41" fmla="*/ 149822 h 125"/>
                <a:gd name="T42" fmla="*/ 9525 w 25"/>
                <a:gd name="T43" fmla="*/ 168948 h 125"/>
                <a:gd name="T44" fmla="*/ 3175 w 25"/>
                <a:gd name="T45" fmla="*/ 207201 h 125"/>
                <a:gd name="T46" fmla="*/ 0 w 25"/>
                <a:gd name="T47" fmla="*/ 245453 h 125"/>
                <a:gd name="T48" fmla="*/ 0 w 25"/>
                <a:gd name="T49" fmla="*/ 245453 h 125"/>
                <a:gd name="T50" fmla="*/ 0 w 25"/>
                <a:gd name="T51" fmla="*/ 255016 h 125"/>
                <a:gd name="T52" fmla="*/ 9525 w 25"/>
                <a:gd name="T53" fmla="*/ 248641 h 125"/>
                <a:gd name="T54" fmla="*/ 34925 w 25"/>
                <a:gd name="T55" fmla="*/ 366586 h 125"/>
                <a:gd name="T56" fmla="*/ 15875 w 25"/>
                <a:gd name="T57" fmla="*/ 376149 h 125"/>
                <a:gd name="T58" fmla="*/ 15875 w 25"/>
                <a:gd name="T59" fmla="*/ 376149 h 125"/>
                <a:gd name="T60" fmla="*/ 15875 w 25"/>
                <a:gd name="T61" fmla="*/ 376149 h 125"/>
                <a:gd name="T62" fmla="*/ 38100 w 25"/>
                <a:gd name="T63" fmla="*/ 398463 h 125"/>
                <a:gd name="T64" fmla="*/ 38100 w 25"/>
                <a:gd name="T65" fmla="*/ 398463 h 125"/>
                <a:gd name="T66" fmla="*/ 38100 w 25"/>
                <a:gd name="T67" fmla="*/ 398463 h 125"/>
                <a:gd name="T68" fmla="*/ 63500 w 25"/>
                <a:gd name="T69" fmla="*/ 398463 h 125"/>
                <a:gd name="T70" fmla="*/ 79375 w 25"/>
                <a:gd name="T71" fmla="*/ 0 h 12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5"/>
                <a:gd name="T109" fmla="*/ 0 h 125"/>
                <a:gd name="T110" fmla="*/ 25 w 25"/>
                <a:gd name="T111" fmla="*/ 125 h 12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83" name="Freeform 1126"/>
            <p:cNvSpPr>
              <a:spLocks noChangeArrowheads="1"/>
            </p:cNvSpPr>
            <p:nvPr/>
          </p:nvSpPr>
          <p:spPr bwMode="auto">
            <a:xfrm>
              <a:off x="57150" y="39846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22225 h 7"/>
                <a:gd name="T4" fmla="*/ 12700 w 10"/>
                <a:gd name="T5" fmla="*/ 22225 h 7"/>
                <a:gd name="T6" fmla="*/ 12700 w 10"/>
                <a:gd name="T7" fmla="*/ 9525 h 7"/>
                <a:gd name="T8" fmla="*/ 31750 w 10"/>
                <a:gd name="T9" fmla="*/ 9525 h 7"/>
                <a:gd name="T10" fmla="*/ 28575 w 10"/>
                <a:gd name="T11" fmla="*/ 0 h 7"/>
                <a:gd name="T12" fmla="*/ 3175 w 10"/>
                <a:gd name="T13" fmla="*/ 0 h 7"/>
                <a:gd name="T14" fmla="*/ 0 w 10"/>
                <a:gd name="T15" fmla="*/ 0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7"/>
                <a:gd name="T26" fmla="*/ 10 w 10"/>
                <a:gd name="T27" fmla="*/ 7 h 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84" name="Freeform 1127"/>
            <p:cNvSpPr>
              <a:spLocks noEditPoints="1" noChangeArrowheads="1"/>
            </p:cNvSpPr>
            <p:nvPr/>
          </p:nvSpPr>
          <p:spPr bwMode="auto">
            <a:xfrm>
              <a:off x="0" y="42068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"/>
                <a:gd name="T19" fmla="*/ 0 h 1"/>
                <a:gd name="T20" fmla="*/ 1 w 1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85" name="Freeform 1128"/>
            <p:cNvSpPr>
              <a:spLocks noChangeArrowheads="1"/>
            </p:cNvSpPr>
            <p:nvPr/>
          </p:nvSpPr>
          <p:spPr bwMode="auto">
            <a:xfrm>
              <a:off x="0" y="249238"/>
              <a:ext cx="57150" cy="171450"/>
            </a:xfrm>
            <a:custGeom>
              <a:avLst/>
              <a:gdLst>
                <a:gd name="T0" fmla="*/ 31750 w 18"/>
                <a:gd name="T1" fmla="*/ 0 h 54"/>
                <a:gd name="T2" fmla="*/ 22225 w 18"/>
                <a:gd name="T3" fmla="*/ 6350 h 54"/>
                <a:gd name="T4" fmla="*/ 22225 w 18"/>
                <a:gd name="T5" fmla="*/ 6350 h 54"/>
                <a:gd name="T6" fmla="*/ 0 w 18"/>
                <a:gd name="T7" fmla="*/ 28575 h 54"/>
                <a:gd name="T8" fmla="*/ 0 w 18"/>
                <a:gd name="T9" fmla="*/ 171450 h 54"/>
                <a:gd name="T10" fmla="*/ 0 w 18"/>
                <a:gd name="T11" fmla="*/ 171450 h 54"/>
                <a:gd name="T12" fmla="*/ 0 w 18"/>
                <a:gd name="T13" fmla="*/ 171450 h 54"/>
                <a:gd name="T14" fmla="*/ 0 w 18"/>
                <a:gd name="T15" fmla="*/ 171450 h 54"/>
                <a:gd name="T16" fmla="*/ 0 w 18"/>
                <a:gd name="T17" fmla="*/ 171450 h 54"/>
                <a:gd name="T18" fmla="*/ 38100 w 18"/>
                <a:gd name="T19" fmla="*/ 127000 h 54"/>
                <a:gd name="T20" fmla="*/ 38100 w 18"/>
                <a:gd name="T21" fmla="*/ 127000 h 54"/>
                <a:gd name="T22" fmla="*/ 38100 w 18"/>
                <a:gd name="T23" fmla="*/ 127000 h 54"/>
                <a:gd name="T24" fmla="*/ 57150 w 18"/>
                <a:gd name="T25" fmla="*/ 117475 h 54"/>
                <a:gd name="T26" fmla="*/ 31750 w 18"/>
                <a:gd name="T27" fmla="*/ 0 h 5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"/>
                <a:gd name="T43" fmla="*/ 0 h 54"/>
                <a:gd name="T44" fmla="*/ 18 w 18"/>
                <a:gd name="T45" fmla="*/ 54 h 5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86" name="Rectangle 1129"/>
            <p:cNvSpPr>
              <a:spLocks noChangeArrowheads="1"/>
            </p:cNvSpPr>
            <p:nvPr/>
          </p:nvSpPr>
          <p:spPr bwMode="auto">
            <a:xfrm>
              <a:off x="69850" y="420688"/>
              <a:ext cx="53975" cy="182880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87" name="Rectangle 1130"/>
            <p:cNvSpPr>
              <a:spLocks noChangeArrowheads="1"/>
            </p:cNvSpPr>
            <p:nvPr/>
          </p:nvSpPr>
          <p:spPr bwMode="auto">
            <a:xfrm>
              <a:off x="69850" y="42068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88" name="Freeform 1131"/>
            <p:cNvSpPr>
              <a:spLocks noChangeArrowheads="1"/>
            </p:cNvSpPr>
            <p:nvPr/>
          </p:nvSpPr>
          <p:spPr bwMode="auto">
            <a:xfrm>
              <a:off x="69850" y="407988"/>
              <a:ext cx="53975" cy="12700"/>
            </a:xfrm>
            <a:custGeom>
              <a:avLst/>
              <a:gdLst>
                <a:gd name="T0" fmla="*/ 53975 w 17"/>
                <a:gd name="T1" fmla="*/ 0 h 4"/>
                <a:gd name="T2" fmla="*/ 19050 w 17"/>
                <a:gd name="T3" fmla="*/ 0 h 4"/>
                <a:gd name="T4" fmla="*/ 22225 w 17"/>
                <a:gd name="T5" fmla="*/ 12700 h 4"/>
                <a:gd name="T6" fmla="*/ 0 w 17"/>
                <a:gd name="T7" fmla="*/ 12700 h 4"/>
                <a:gd name="T8" fmla="*/ 53975 w 17"/>
                <a:gd name="T9" fmla="*/ 12700 h 4"/>
                <a:gd name="T10" fmla="*/ 53975 w 17"/>
                <a:gd name="T11" fmla="*/ 0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4"/>
                <a:gd name="T20" fmla="*/ 17 w 17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89" name="Freeform 1132"/>
            <p:cNvSpPr>
              <a:spLocks noChangeArrowheads="1"/>
            </p:cNvSpPr>
            <p:nvPr/>
          </p:nvSpPr>
          <p:spPr bwMode="auto">
            <a:xfrm>
              <a:off x="69850" y="407988"/>
              <a:ext cx="22225" cy="12700"/>
            </a:xfrm>
            <a:custGeom>
              <a:avLst/>
              <a:gdLst>
                <a:gd name="T0" fmla="*/ 19050 w 7"/>
                <a:gd name="T1" fmla="*/ 0 h 4"/>
                <a:gd name="T2" fmla="*/ 0 w 7"/>
                <a:gd name="T3" fmla="*/ 0 h 4"/>
                <a:gd name="T4" fmla="*/ 0 w 7"/>
                <a:gd name="T5" fmla="*/ 12700 h 4"/>
                <a:gd name="T6" fmla="*/ 22225 w 7"/>
                <a:gd name="T7" fmla="*/ 12700 h 4"/>
                <a:gd name="T8" fmla="*/ 19050 w 7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4"/>
                <a:gd name="T17" fmla="*/ 7 w 7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" name="组合 1162"/>
          <p:cNvGrpSpPr>
            <a:grpSpLocks/>
          </p:cNvGrpSpPr>
          <p:nvPr/>
        </p:nvGrpSpPr>
        <p:grpSpPr bwMode="auto">
          <a:xfrm>
            <a:off x="10679113" y="5818188"/>
            <a:ext cx="225425" cy="1039812"/>
            <a:chOff x="0" y="0"/>
            <a:chExt cx="225425" cy="1040339"/>
          </a:xfrm>
        </p:grpSpPr>
        <p:sp>
          <p:nvSpPr>
            <p:cNvPr id="27662" name="Freeform 1107"/>
            <p:cNvSpPr>
              <a:spLocks noEditPoints="1" noChangeArrowheads="1"/>
            </p:cNvSpPr>
            <p:nvPr/>
          </p:nvSpPr>
          <p:spPr bwMode="auto">
            <a:xfrm>
              <a:off x="25400" y="0"/>
              <a:ext cx="168275" cy="430213"/>
            </a:xfrm>
            <a:custGeom>
              <a:avLst/>
              <a:gdLst>
                <a:gd name="T0" fmla="*/ 15875 w 53"/>
                <a:gd name="T1" fmla="*/ 407906 h 135"/>
                <a:gd name="T2" fmla="*/ 15875 w 53"/>
                <a:gd name="T3" fmla="*/ 407906 h 135"/>
                <a:gd name="T4" fmla="*/ 38100 w 53"/>
                <a:gd name="T5" fmla="*/ 430213 h 135"/>
                <a:gd name="T6" fmla="*/ 38100 w 53"/>
                <a:gd name="T7" fmla="*/ 430213 h 135"/>
                <a:gd name="T8" fmla="*/ 15875 w 53"/>
                <a:gd name="T9" fmla="*/ 407906 h 135"/>
                <a:gd name="T10" fmla="*/ 15875 w 53"/>
                <a:gd name="T11" fmla="*/ 407906 h 135"/>
                <a:gd name="T12" fmla="*/ 0 w 53"/>
                <a:gd name="T13" fmla="*/ 270875 h 135"/>
                <a:gd name="T14" fmla="*/ 0 w 53"/>
                <a:gd name="T15" fmla="*/ 277248 h 135"/>
                <a:gd name="T16" fmla="*/ 0 w 53"/>
                <a:gd name="T17" fmla="*/ 277248 h 135"/>
                <a:gd name="T18" fmla="*/ 0 w 53"/>
                <a:gd name="T19" fmla="*/ 270875 h 135"/>
                <a:gd name="T20" fmla="*/ 85725 w 53"/>
                <a:gd name="T21" fmla="*/ 0 h 135"/>
                <a:gd name="T22" fmla="*/ 85725 w 53"/>
                <a:gd name="T23" fmla="*/ 0 h 135"/>
                <a:gd name="T24" fmla="*/ 85725 w 53"/>
                <a:gd name="T25" fmla="*/ 0 h 135"/>
                <a:gd name="T26" fmla="*/ 85725 w 53"/>
                <a:gd name="T27" fmla="*/ 0 h 135"/>
                <a:gd name="T28" fmla="*/ 85725 w 53"/>
                <a:gd name="T29" fmla="*/ 0 h 135"/>
                <a:gd name="T30" fmla="*/ 85725 w 53"/>
                <a:gd name="T31" fmla="*/ 0 h 135"/>
                <a:gd name="T32" fmla="*/ 85725 w 53"/>
                <a:gd name="T33" fmla="*/ 0 h 135"/>
                <a:gd name="T34" fmla="*/ 69850 w 53"/>
                <a:gd name="T35" fmla="*/ 430213 h 135"/>
                <a:gd name="T36" fmla="*/ 127000 w 53"/>
                <a:gd name="T37" fmla="*/ 430213 h 135"/>
                <a:gd name="T38" fmla="*/ 127000 w 53"/>
                <a:gd name="T39" fmla="*/ 430213 h 135"/>
                <a:gd name="T40" fmla="*/ 152400 w 53"/>
                <a:gd name="T41" fmla="*/ 407906 h 135"/>
                <a:gd name="T42" fmla="*/ 152400 w 53"/>
                <a:gd name="T43" fmla="*/ 407906 h 135"/>
                <a:gd name="T44" fmla="*/ 133350 w 53"/>
                <a:gd name="T45" fmla="*/ 401532 h 135"/>
                <a:gd name="T46" fmla="*/ 165100 w 53"/>
                <a:gd name="T47" fmla="*/ 274062 h 135"/>
                <a:gd name="T48" fmla="*/ 168275 w 53"/>
                <a:gd name="T49" fmla="*/ 277248 h 135"/>
                <a:gd name="T50" fmla="*/ 168275 w 53"/>
                <a:gd name="T51" fmla="*/ 267688 h 135"/>
                <a:gd name="T52" fmla="*/ 165100 w 53"/>
                <a:gd name="T53" fmla="*/ 226260 h 135"/>
                <a:gd name="T54" fmla="*/ 158750 w 53"/>
                <a:gd name="T55" fmla="*/ 181645 h 135"/>
                <a:gd name="T56" fmla="*/ 155575 w 53"/>
                <a:gd name="T57" fmla="*/ 162525 h 135"/>
                <a:gd name="T58" fmla="*/ 152400 w 53"/>
                <a:gd name="T59" fmla="*/ 152965 h 135"/>
                <a:gd name="T60" fmla="*/ 152400 w 53"/>
                <a:gd name="T61" fmla="*/ 143404 h 135"/>
                <a:gd name="T62" fmla="*/ 149225 w 53"/>
                <a:gd name="T63" fmla="*/ 133844 h 135"/>
                <a:gd name="T64" fmla="*/ 149225 w 53"/>
                <a:gd name="T65" fmla="*/ 124284 h 135"/>
                <a:gd name="T66" fmla="*/ 146050 w 53"/>
                <a:gd name="T67" fmla="*/ 114723 h 135"/>
                <a:gd name="T68" fmla="*/ 142875 w 53"/>
                <a:gd name="T69" fmla="*/ 105163 h 135"/>
                <a:gd name="T70" fmla="*/ 139700 w 53"/>
                <a:gd name="T71" fmla="*/ 95603 h 135"/>
                <a:gd name="T72" fmla="*/ 136525 w 53"/>
                <a:gd name="T73" fmla="*/ 86043 h 135"/>
                <a:gd name="T74" fmla="*/ 130175 w 53"/>
                <a:gd name="T75" fmla="*/ 70109 h 135"/>
                <a:gd name="T76" fmla="*/ 117475 w 53"/>
                <a:gd name="T77" fmla="*/ 41428 h 135"/>
                <a:gd name="T78" fmla="*/ 114300 w 53"/>
                <a:gd name="T79" fmla="*/ 38241 h 135"/>
                <a:gd name="T80" fmla="*/ 111125 w 53"/>
                <a:gd name="T81" fmla="*/ 35054 h 135"/>
                <a:gd name="T82" fmla="*/ 111125 w 53"/>
                <a:gd name="T83" fmla="*/ 31868 h 135"/>
                <a:gd name="T84" fmla="*/ 107950 w 53"/>
                <a:gd name="T85" fmla="*/ 28681 h 135"/>
                <a:gd name="T86" fmla="*/ 101600 w 53"/>
                <a:gd name="T87" fmla="*/ 19121 h 135"/>
                <a:gd name="T88" fmla="*/ 95250 w 53"/>
                <a:gd name="T89" fmla="*/ 9560 h 135"/>
                <a:gd name="T90" fmla="*/ 88900 w 53"/>
                <a:gd name="T91" fmla="*/ 6374 h 135"/>
                <a:gd name="T92" fmla="*/ 85725 w 53"/>
                <a:gd name="T93" fmla="*/ 0 h 135"/>
                <a:gd name="T94" fmla="*/ 85725 w 53"/>
                <a:gd name="T95" fmla="*/ 0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3"/>
                <a:gd name="T145" fmla="*/ 0 h 135"/>
                <a:gd name="T146" fmla="*/ 53 w 53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63" name="Freeform 1108"/>
            <p:cNvSpPr>
              <a:spLocks noChangeArrowheads="1"/>
            </p:cNvSpPr>
            <p:nvPr/>
          </p:nvSpPr>
          <p:spPr bwMode="auto">
            <a:xfrm>
              <a:off x="95250" y="430212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6350 w 19"/>
                <a:gd name="T3" fmla="*/ 25400 h 8"/>
                <a:gd name="T4" fmla="*/ 60325 w 19"/>
                <a:gd name="T5" fmla="*/ 25400 h 8"/>
                <a:gd name="T6" fmla="*/ 60325 w 19"/>
                <a:gd name="T7" fmla="*/ 0 h 8"/>
                <a:gd name="T8" fmla="*/ 57150 w 19"/>
                <a:gd name="T9" fmla="*/ 0 h 8"/>
                <a:gd name="T10" fmla="*/ 0 w 19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8"/>
                <a:gd name="T20" fmla="*/ 19 w 19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64" name="Freeform 1109"/>
            <p:cNvSpPr>
              <a:spLocks noEditPoints="1" noChangeArrowheads="1"/>
            </p:cNvSpPr>
            <p:nvPr/>
          </p:nvSpPr>
          <p:spPr bwMode="auto">
            <a:xfrm>
              <a:off x="0" y="277812"/>
              <a:ext cx="25400" cy="177800"/>
            </a:xfrm>
            <a:custGeom>
              <a:avLst/>
              <a:gdLst>
                <a:gd name="T0" fmla="*/ 0 w 8"/>
                <a:gd name="T1" fmla="*/ 177800 h 56"/>
                <a:gd name="T2" fmla="*/ 0 w 8"/>
                <a:gd name="T3" fmla="*/ 177800 h 56"/>
                <a:gd name="T4" fmla="*/ 0 w 8"/>
                <a:gd name="T5" fmla="*/ 177800 h 56"/>
                <a:gd name="T6" fmla="*/ 0 w 8"/>
                <a:gd name="T7" fmla="*/ 177800 h 56"/>
                <a:gd name="T8" fmla="*/ 25400 w 8"/>
                <a:gd name="T9" fmla="*/ 142875 h 56"/>
                <a:gd name="T10" fmla="*/ 0 w 8"/>
                <a:gd name="T11" fmla="*/ 177800 h 56"/>
                <a:gd name="T12" fmla="*/ 25400 w 8"/>
                <a:gd name="T13" fmla="*/ 142875 h 56"/>
                <a:gd name="T14" fmla="*/ 25400 w 8"/>
                <a:gd name="T15" fmla="*/ 142875 h 56"/>
                <a:gd name="T16" fmla="*/ 25400 w 8"/>
                <a:gd name="T17" fmla="*/ 142875 h 56"/>
                <a:gd name="T18" fmla="*/ 25400 w 8"/>
                <a:gd name="T19" fmla="*/ 142875 h 56"/>
                <a:gd name="T20" fmla="*/ 25400 w 8"/>
                <a:gd name="T21" fmla="*/ 0 h 56"/>
                <a:gd name="T22" fmla="*/ 25400 w 8"/>
                <a:gd name="T23" fmla="*/ 0 h 56"/>
                <a:gd name="T24" fmla="*/ 0 w 8"/>
                <a:gd name="T25" fmla="*/ 22225 h 56"/>
                <a:gd name="T26" fmla="*/ 25400 w 8"/>
                <a:gd name="T27" fmla="*/ 0 h 56"/>
                <a:gd name="T28" fmla="*/ 25400 w 8"/>
                <a:gd name="T29" fmla="*/ 0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6"/>
                <a:gd name="T47" fmla="*/ 8 w 8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65" name="Freeform 1110"/>
            <p:cNvSpPr>
              <a:spLocks noChangeArrowheads="1"/>
            </p:cNvSpPr>
            <p:nvPr/>
          </p:nvSpPr>
          <p:spPr bwMode="auto">
            <a:xfrm>
              <a:off x="158750" y="274637"/>
              <a:ext cx="66675" cy="187325"/>
            </a:xfrm>
            <a:custGeom>
              <a:avLst/>
              <a:gdLst>
                <a:gd name="T0" fmla="*/ 31750 w 21"/>
                <a:gd name="T1" fmla="*/ 0 h 59"/>
                <a:gd name="T2" fmla="*/ 0 w 21"/>
                <a:gd name="T3" fmla="*/ 127000 h 59"/>
                <a:gd name="T4" fmla="*/ 19050 w 21"/>
                <a:gd name="T5" fmla="*/ 133350 h 59"/>
                <a:gd name="T6" fmla="*/ 66675 w 21"/>
                <a:gd name="T7" fmla="*/ 187325 h 59"/>
                <a:gd name="T8" fmla="*/ 66675 w 21"/>
                <a:gd name="T9" fmla="*/ 31750 h 59"/>
                <a:gd name="T10" fmla="*/ 34925 w 21"/>
                <a:gd name="T11" fmla="*/ 3175 h 59"/>
                <a:gd name="T12" fmla="*/ 31750 w 21"/>
                <a:gd name="T13" fmla="*/ 0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9"/>
                <a:gd name="T23" fmla="*/ 21 w 21"/>
                <a:gd name="T24" fmla="*/ 59 h 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66" name="Rectangle 1111"/>
            <p:cNvSpPr>
              <a:spLocks noChangeArrowheads="1"/>
            </p:cNvSpPr>
            <p:nvPr/>
          </p:nvSpPr>
          <p:spPr bwMode="auto">
            <a:xfrm>
              <a:off x="111125" y="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67" name="Freeform 1112"/>
            <p:cNvSpPr>
              <a:spLocks noChangeArrowheads="1"/>
            </p:cNvSpPr>
            <p:nvPr/>
          </p:nvSpPr>
          <p:spPr bwMode="auto">
            <a:xfrm>
              <a:off x="111125" y="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68" name="Freeform 1113"/>
            <p:cNvSpPr>
              <a:spLocks noEditPoints="1" noChangeArrowheads="1"/>
            </p:cNvSpPr>
            <p:nvPr/>
          </p:nvSpPr>
          <p:spPr bwMode="auto">
            <a:xfrm>
              <a:off x="25400" y="0"/>
              <a:ext cx="85725" cy="455613"/>
            </a:xfrm>
            <a:custGeom>
              <a:avLst/>
              <a:gdLst>
                <a:gd name="T0" fmla="*/ 76200 w 27"/>
                <a:gd name="T1" fmla="*/ 455613 h 143"/>
                <a:gd name="T2" fmla="*/ 38100 w 27"/>
                <a:gd name="T3" fmla="*/ 455613 h 143"/>
                <a:gd name="T4" fmla="*/ 41275 w 27"/>
                <a:gd name="T5" fmla="*/ 430124 h 143"/>
                <a:gd name="T6" fmla="*/ 38100 w 27"/>
                <a:gd name="T7" fmla="*/ 455613 h 143"/>
                <a:gd name="T8" fmla="*/ 41275 w 27"/>
                <a:gd name="T9" fmla="*/ 430124 h 143"/>
                <a:gd name="T10" fmla="*/ 15875 w 27"/>
                <a:gd name="T11" fmla="*/ 407821 h 143"/>
                <a:gd name="T12" fmla="*/ 15875 w 27"/>
                <a:gd name="T13" fmla="*/ 407821 h 143"/>
                <a:gd name="T14" fmla="*/ 15875 w 27"/>
                <a:gd name="T15" fmla="*/ 407821 h 143"/>
                <a:gd name="T16" fmla="*/ 85725 w 27"/>
                <a:gd name="T17" fmla="*/ 0 h 143"/>
                <a:gd name="T18" fmla="*/ 79375 w 27"/>
                <a:gd name="T19" fmla="*/ 6372 h 143"/>
                <a:gd name="T20" fmla="*/ 66675 w 27"/>
                <a:gd name="T21" fmla="*/ 19117 h 143"/>
                <a:gd name="T22" fmla="*/ 57150 w 27"/>
                <a:gd name="T23" fmla="*/ 31861 h 143"/>
                <a:gd name="T24" fmla="*/ 53975 w 27"/>
                <a:gd name="T25" fmla="*/ 38233 h 143"/>
                <a:gd name="T26" fmla="*/ 38100 w 27"/>
                <a:gd name="T27" fmla="*/ 70094 h 143"/>
                <a:gd name="T28" fmla="*/ 28575 w 27"/>
                <a:gd name="T29" fmla="*/ 95583 h 143"/>
                <a:gd name="T30" fmla="*/ 22225 w 27"/>
                <a:gd name="T31" fmla="*/ 114700 h 143"/>
                <a:gd name="T32" fmla="*/ 19050 w 27"/>
                <a:gd name="T33" fmla="*/ 133816 h 143"/>
                <a:gd name="T34" fmla="*/ 15875 w 27"/>
                <a:gd name="T35" fmla="*/ 152933 h 143"/>
                <a:gd name="T36" fmla="*/ 9525 w 27"/>
                <a:gd name="T37" fmla="*/ 181608 h 143"/>
                <a:gd name="T38" fmla="*/ 0 w 27"/>
                <a:gd name="T39" fmla="*/ 267633 h 143"/>
                <a:gd name="T40" fmla="*/ 0 w 27"/>
                <a:gd name="T41" fmla="*/ 267633 h 143"/>
                <a:gd name="T42" fmla="*/ 9525 w 27"/>
                <a:gd name="T43" fmla="*/ 181608 h 143"/>
                <a:gd name="T44" fmla="*/ 15875 w 27"/>
                <a:gd name="T45" fmla="*/ 152933 h 143"/>
                <a:gd name="T46" fmla="*/ 19050 w 27"/>
                <a:gd name="T47" fmla="*/ 133816 h 143"/>
                <a:gd name="T48" fmla="*/ 22225 w 27"/>
                <a:gd name="T49" fmla="*/ 114700 h 143"/>
                <a:gd name="T50" fmla="*/ 28575 w 27"/>
                <a:gd name="T51" fmla="*/ 95583 h 143"/>
                <a:gd name="T52" fmla="*/ 38100 w 27"/>
                <a:gd name="T53" fmla="*/ 70094 h 143"/>
                <a:gd name="T54" fmla="*/ 53975 w 27"/>
                <a:gd name="T55" fmla="*/ 38233 h 143"/>
                <a:gd name="T56" fmla="*/ 57150 w 27"/>
                <a:gd name="T57" fmla="*/ 31861 h 143"/>
                <a:gd name="T58" fmla="*/ 66675 w 27"/>
                <a:gd name="T59" fmla="*/ 19117 h 143"/>
                <a:gd name="T60" fmla="*/ 79375 w 27"/>
                <a:gd name="T61" fmla="*/ 6372 h 143"/>
                <a:gd name="T62" fmla="*/ 85725 w 27"/>
                <a:gd name="T63" fmla="*/ 0 h 14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7"/>
                <a:gd name="T97" fmla="*/ 0 h 143"/>
                <a:gd name="T98" fmla="*/ 27 w 27"/>
                <a:gd name="T99" fmla="*/ 143 h 14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69" name="Freeform 1114"/>
            <p:cNvSpPr>
              <a:spLocks noChangeArrowheads="1"/>
            </p:cNvSpPr>
            <p:nvPr/>
          </p:nvSpPr>
          <p:spPr bwMode="auto">
            <a:xfrm>
              <a:off x="25400" y="0"/>
              <a:ext cx="85725" cy="430213"/>
            </a:xfrm>
            <a:custGeom>
              <a:avLst/>
              <a:gdLst>
                <a:gd name="T0" fmla="*/ 85725 w 27"/>
                <a:gd name="T1" fmla="*/ 0 h 135"/>
                <a:gd name="T2" fmla="*/ 85725 w 27"/>
                <a:gd name="T3" fmla="*/ 0 h 135"/>
                <a:gd name="T4" fmla="*/ 82550 w 27"/>
                <a:gd name="T5" fmla="*/ 0 h 135"/>
                <a:gd name="T6" fmla="*/ 79375 w 27"/>
                <a:gd name="T7" fmla="*/ 6374 h 135"/>
                <a:gd name="T8" fmla="*/ 73025 w 27"/>
                <a:gd name="T9" fmla="*/ 9560 h 135"/>
                <a:gd name="T10" fmla="*/ 66675 w 27"/>
                <a:gd name="T11" fmla="*/ 19121 h 135"/>
                <a:gd name="T12" fmla="*/ 60325 w 27"/>
                <a:gd name="T13" fmla="*/ 28681 h 135"/>
                <a:gd name="T14" fmla="*/ 57150 w 27"/>
                <a:gd name="T15" fmla="*/ 31868 h 135"/>
                <a:gd name="T16" fmla="*/ 57150 w 27"/>
                <a:gd name="T17" fmla="*/ 35054 h 135"/>
                <a:gd name="T18" fmla="*/ 53975 w 27"/>
                <a:gd name="T19" fmla="*/ 38241 h 135"/>
                <a:gd name="T20" fmla="*/ 53975 w 27"/>
                <a:gd name="T21" fmla="*/ 41428 h 135"/>
                <a:gd name="T22" fmla="*/ 38100 w 27"/>
                <a:gd name="T23" fmla="*/ 70109 h 135"/>
                <a:gd name="T24" fmla="*/ 31750 w 27"/>
                <a:gd name="T25" fmla="*/ 86043 h 135"/>
                <a:gd name="T26" fmla="*/ 28575 w 27"/>
                <a:gd name="T27" fmla="*/ 95603 h 135"/>
                <a:gd name="T28" fmla="*/ 25400 w 27"/>
                <a:gd name="T29" fmla="*/ 105163 h 135"/>
                <a:gd name="T30" fmla="*/ 22225 w 27"/>
                <a:gd name="T31" fmla="*/ 114723 h 135"/>
                <a:gd name="T32" fmla="*/ 22225 w 27"/>
                <a:gd name="T33" fmla="*/ 124284 h 135"/>
                <a:gd name="T34" fmla="*/ 19050 w 27"/>
                <a:gd name="T35" fmla="*/ 133844 h 135"/>
                <a:gd name="T36" fmla="*/ 15875 w 27"/>
                <a:gd name="T37" fmla="*/ 143404 h 135"/>
                <a:gd name="T38" fmla="*/ 15875 w 27"/>
                <a:gd name="T39" fmla="*/ 152965 h 135"/>
                <a:gd name="T40" fmla="*/ 12700 w 27"/>
                <a:gd name="T41" fmla="*/ 162525 h 135"/>
                <a:gd name="T42" fmla="*/ 9525 w 27"/>
                <a:gd name="T43" fmla="*/ 181645 h 135"/>
                <a:gd name="T44" fmla="*/ 3175 w 27"/>
                <a:gd name="T45" fmla="*/ 226260 h 135"/>
                <a:gd name="T46" fmla="*/ 0 w 27"/>
                <a:gd name="T47" fmla="*/ 267688 h 135"/>
                <a:gd name="T48" fmla="*/ 0 w 27"/>
                <a:gd name="T49" fmla="*/ 270875 h 135"/>
                <a:gd name="T50" fmla="*/ 0 w 27"/>
                <a:gd name="T51" fmla="*/ 277248 h 135"/>
                <a:gd name="T52" fmla="*/ 9525 w 27"/>
                <a:gd name="T53" fmla="*/ 270875 h 135"/>
                <a:gd name="T54" fmla="*/ 38100 w 27"/>
                <a:gd name="T55" fmla="*/ 395159 h 135"/>
                <a:gd name="T56" fmla="*/ 15875 w 27"/>
                <a:gd name="T57" fmla="*/ 407906 h 135"/>
                <a:gd name="T58" fmla="*/ 15875 w 27"/>
                <a:gd name="T59" fmla="*/ 407906 h 135"/>
                <a:gd name="T60" fmla="*/ 15875 w 27"/>
                <a:gd name="T61" fmla="*/ 407906 h 135"/>
                <a:gd name="T62" fmla="*/ 38100 w 27"/>
                <a:gd name="T63" fmla="*/ 430213 h 135"/>
                <a:gd name="T64" fmla="*/ 38100 w 27"/>
                <a:gd name="T65" fmla="*/ 430213 h 135"/>
                <a:gd name="T66" fmla="*/ 41275 w 27"/>
                <a:gd name="T67" fmla="*/ 430213 h 135"/>
                <a:gd name="T68" fmla="*/ 69850 w 27"/>
                <a:gd name="T69" fmla="*/ 430213 h 135"/>
                <a:gd name="T70" fmla="*/ 85725 w 27"/>
                <a:gd name="T71" fmla="*/ 0 h 1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7"/>
                <a:gd name="T109" fmla="*/ 0 h 135"/>
                <a:gd name="T110" fmla="*/ 27 w 27"/>
                <a:gd name="T111" fmla="*/ 135 h 13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70" name="Freeform 1115"/>
            <p:cNvSpPr>
              <a:spLocks noChangeArrowheads="1"/>
            </p:cNvSpPr>
            <p:nvPr/>
          </p:nvSpPr>
          <p:spPr bwMode="auto">
            <a:xfrm>
              <a:off x="63500" y="430212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25400 h 8"/>
                <a:gd name="T4" fmla="*/ 38100 w 12"/>
                <a:gd name="T5" fmla="*/ 25400 h 8"/>
                <a:gd name="T6" fmla="*/ 31750 w 12"/>
                <a:gd name="T7" fmla="*/ 0 h 8"/>
                <a:gd name="T8" fmla="*/ 3175 w 12"/>
                <a:gd name="T9" fmla="*/ 0 h 8"/>
                <a:gd name="T10" fmla="*/ 0 w 12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8"/>
                <a:gd name="T20" fmla="*/ 12 w 12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71" name="Freeform 1116"/>
            <p:cNvSpPr>
              <a:spLocks noEditPoints="1" noChangeArrowheads="1"/>
            </p:cNvSpPr>
            <p:nvPr/>
          </p:nvSpPr>
          <p:spPr bwMode="auto">
            <a:xfrm>
              <a:off x="0" y="420687"/>
              <a:ext cx="25400" cy="34925"/>
            </a:xfrm>
            <a:custGeom>
              <a:avLst/>
              <a:gdLst>
                <a:gd name="T0" fmla="*/ 0 w 8"/>
                <a:gd name="T1" fmla="*/ 34925 h 11"/>
                <a:gd name="T2" fmla="*/ 0 w 8"/>
                <a:gd name="T3" fmla="*/ 34925 h 11"/>
                <a:gd name="T4" fmla="*/ 0 w 8"/>
                <a:gd name="T5" fmla="*/ 34925 h 11"/>
                <a:gd name="T6" fmla="*/ 25400 w 8"/>
                <a:gd name="T7" fmla="*/ 0 h 11"/>
                <a:gd name="T8" fmla="*/ 25400 w 8"/>
                <a:gd name="T9" fmla="*/ 0 h 11"/>
                <a:gd name="T10" fmla="*/ 25400 w 8"/>
                <a:gd name="T11" fmla="*/ 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"/>
                <a:gd name="T19" fmla="*/ 0 h 11"/>
                <a:gd name="T20" fmla="*/ 8 w 8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72" name="Freeform 1117"/>
            <p:cNvSpPr>
              <a:spLocks noChangeArrowheads="1"/>
            </p:cNvSpPr>
            <p:nvPr/>
          </p:nvSpPr>
          <p:spPr bwMode="auto">
            <a:xfrm>
              <a:off x="0" y="271462"/>
              <a:ext cx="63500" cy="184150"/>
            </a:xfrm>
            <a:custGeom>
              <a:avLst/>
              <a:gdLst>
                <a:gd name="T0" fmla="*/ 34925 w 20"/>
                <a:gd name="T1" fmla="*/ 0 h 58"/>
                <a:gd name="T2" fmla="*/ 25400 w 20"/>
                <a:gd name="T3" fmla="*/ 6350 h 58"/>
                <a:gd name="T4" fmla="*/ 25400 w 20"/>
                <a:gd name="T5" fmla="*/ 6350 h 58"/>
                <a:gd name="T6" fmla="*/ 0 w 20"/>
                <a:gd name="T7" fmla="*/ 28575 h 58"/>
                <a:gd name="T8" fmla="*/ 0 w 20"/>
                <a:gd name="T9" fmla="*/ 184150 h 58"/>
                <a:gd name="T10" fmla="*/ 0 w 20"/>
                <a:gd name="T11" fmla="*/ 184150 h 58"/>
                <a:gd name="T12" fmla="*/ 0 w 20"/>
                <a:gd name="T13" fmla="*/ 184150 h 58"/>
                <a:gd name="T14" fmla="*/ 25400 w 20"/>
                <a:gd name="T15" fmla="*/ 149225 h 58"/>
                <a:gd name="T16" fmla="*/ 25400 w 20"/>
                <a:gd name="T17" fmla="*/ 149225 h 58"/>
                <a:gd name="T18" fmla="*/ 25400 w 20"/>
                <a:gd name="T19" fmla="*/ 149225 h 58"/>
                <a:gd name="T20" fmla="*/ 41275 w 20"/>
                <a:gd name="T21" fmla="*/ 136525 h 58"/>
                <a:gd name="T22" fmla="*/ 63500 w 20"/>
                <a:gd name="T23" fmla="*/ 123825 h 58"/>
                <a:gd name="T24" fmla="*/ 34925 w 20"/>
                <a:gd name="T25" fmla="*/ 0 h 5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58"/>
                <a:gd name="T41" fmla="*/ 20 w 20"/>
                <a:gd name="T42" fmla="*/ 58 h 5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73" name="Rectangle 1141"/>
            <p:cNvSpPr>
              <a:spLocks noChangeArrowheads="1"/>
            </p:cNvSpPr>
            <p:nvPr/>
          </p:nvSpPr>
          <p:spPr bwMode="auto">
            <a:xfrm>
              <a:off x="84456" y="461962"/>
              <a:ext cx="45719" cy="578377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74" name="Rectangle 1142"/>
            <p:cNvSpPr>
              <a:spLocks noChangeArrowheads="1"/>
            </p:cNvSpPr>
            <p:nvPr/>
          </p:nvSpPr>
          <p:spPr bwMode="auto">
            <a:xfrm>
              <a:off x="85725" y="461962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6419" name="Freeform 1173"/>
          <p:cNvSpPr>
            <a:spLocks noChangeArrowheads="1"/>
          </p:cNvSpPr>
          <p:nvPr/>
        </p:nvSpPr>
        <p:spPr bwMode="auto">
          <a:xfrm>
            <a:off x="3232150" y="1460500"/>
            <a:ext cx="1035050" cy="300038"/>
          </a:xfrm>
          <a:custGeom>
            <a:avLst/>
            <a:gdLst>
              <a:gd name="T0" fmla="*/ 503399 w 403"/>
              <a:gd name="T1" fmla="*/ 0 h 115"/>
              <a:gd name="T2" fmla="*/ 236289 w 403"/>
              <a:gd name="T3" fmla="*/ 172196 h 115"/>
              <a:gd name="T4" fmla="*/ 195196 w 403"/>
              <a:gd name="T5" fmla="*/ 166978 h 115"/>
              <a:gd name="T6" fmla="*/ 0 w 403"/>
              <a:gd name="T7" fmla="*/ 300038 h 115"/>
              <a:gd name="T8" fmla="*/ 1035050 w 403"/>
              <a:gd name="T9" fmla="*/ 300038 h 115"/>
              <a:gd name="T10" fmla="*/ 839855 w 403"/>
              <a:gd name="T11" fmla="*/ 166978 h 115"/>
              <a:gd name="T12" fmla="*/ 773077 w 403"/>
              <a:gd name="T13" fmla="*/ 180023 h 115"/>
              <a:gd name="T14" fmla="*/ 503399 w 403"/>
              <a:gd name="T15" fmla="*/ 0 h 1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03"/>
              <a:gd name="T25" fmla="*/ 0 h 115"/>
              <a:gd name="T26" fmla="*/ 403 w 403"/>
              <a:gd name="T27" fmla="*/ 115 h 1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rgbClr val="FFFFFF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6420" name="直接连接符 2557"/>
          <p:cNvSpPr>
            <a:spLocks noChangeShapeType="1"/>
          </p:cNvSpPr>
          <p:nvPr/>
        </p:nvSpPr>
        <p:spPr bwMode="auto">
          <a:xfrm flipV="1">
            <a:off x="11503025" y="4005263"/>
            <a:ext cx="0" cy="2863850"/>
          </a:xfrm>
          <a:prstGeom prst="line">
            <a:avLst/>
          </a:prstGeom>
          <a:noFill/>
          <a:ln w="12700">
            <a:solidFill>
              <a:srgbClr val="FFFFFF">
                <a:alpha val="59999"/>
              </a:srgbClr>
            </a:solidFill>
            <a:bevel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21" name="直接连接符 1189"/>
          <p:cNvSpPr>
            <a:spLocks noChangeShapeType="1"/>
          </p:cNvSpPr>
          <p:nvPr/>
        </p:nvSpPr>
        <p:spPr bwMode="auto">
          <a:xfrm flipV="1">
            <a:off x="9598025" y="5311775"/>
            <a:ext cx="0" cy="1543050"/>
          </a:xfrm>
          <a:prstGeom prst="line">
            <a:avLst/>
          </a:prstGeom>
          <a:noFill/>
          <a:ln w="12700">
            <a:solidFill>
              <a:srgbClr val="FFFFFF">
                <a:alpha val="59999"/>
              </a:srgbClr>
            </a:solidFill>
            <a:bevel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22" name="直接连接符 1190"/>
          <p:cNvSpPr>
            <a:spLocks noChangeShapeType="1"/>
          </p:cNvSpPr>
          <p:nvPr/>
        </p:nvSpPr>
        <p:spPr bwMode="auto">
          <a:xfrm flipV="1">
            <a:off x="5197475" y="5011738"/>
            <a:ext cx="0" cy="1881187"/>
          </a:xfrm>
          <a:prstGeom prst="line">
            <a:avLst/>
          </a:prstGeom>
          <a:noFill/>
          <a:ln w="12700">
            <a:solidFill>
              <a:srgbClr val="FFFFFF">
                <a:alpha val="59999"/>
              </a:srgbClr>
            </a:solidFill>
            <a:bevel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23" name="直接连接符 1191"/>
          <p:cNvSpPr>
            <a:spLocks noChangeShapeType="1"/>
          </p:cNvSpPr>
          <p:nvPr/>
        </p:nvSpPr>
        <p:spPr bwMode="auto">
          <a:xfrm flipV="1">
            <a:off x="1616075" y="5773738"/>
            <a:ext cx="0" cy="1084262"/>
          </a:xfrm>
          <a:prstGeom prst="line">
            <a:avLst/>
          </a:prstGeom>
          <a:noFill/>
          <a:ln w="12700">
            <a:solidFill>
              <a:srgbClr val="FFFFFF">
                <a:alpha val="59999"/>
              </a:srgbClr>
            </a:solidFill>
            <a:bevel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24" name="Freeform 592"/>
          <p:cNvSpPr>
            <a:spLocks noChangeArrowheads="1"/>
          </p:cNvSpPr>
          <p:nvPr/>
        </p:nvSpPr>
        <p:spPr bwMode="auto">
          <a:xfrm>
            <a:off x="11006138" y="3486150"/>
            <a:ext cx="1120775" cy="458788"/>
          </a:xfrm>
          <a:custGeom>
            <a:avLst/>
            <a:gdLst>
              <a:gd name="T0" fmla="*/ 662276 w 352"/>
              <a:gd name="T1" fmla="*/ 0 h 144"/>
              <a:gd name="T2" fmla="*/ 366162 w 352"/>
              <a:gd name="T3" fmla="*/ 261254 h 144"/>
              <a:gd name="T4" fmla="*/ 251538 w 352"/>
              <a:gd name="T5" fmla="*/ 235766 h 144"/>
              <a:gd name="T6" fmla="*/ 0 w 352"/>
              <a:gd name="T7" fmla="*/ 458788 h 144"/>
              <a:gd name="T8" fmla="*/ 1120775 w 352"/>
              <a:gd name="T9" fmla="*/ 458788 h 144"/>
              <a:gd name="T10" fmla="*/ 958390 w 352"/>
              <a:gd name="T11" fmla="*/ 267626 h 144"/>
              <a:gd name="T12" fmla="*/ 662276 w 352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2"/>
              <a:gd name="T22" fmla="*/ 0 h 144"/>
              <a:gd name="T23" fmla="*/ 352 w 352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3070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958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164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63800" y="-23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 animBg="1" autoUpdateAnimBg="0"/>
      <p:bldP spid="16388" grpId="1" bldLvl="0" animBg="1" autoUpdateAnimBg="0"/>
      <p:bldP spid="16419" grpId="0" bldLvl="0" animBg="1" autoUpdateAnimBg="0"/>
      <p:bldP spid="16419" grpId="1" bldLvl="0" animBg="1" autoUpdateAnimBg="0"/>
      <p:bldP spid="16420" grpId="0" animBg="1"/>
      <p:bldP spid="16421" grpId="0" animBg="1"/>
      <p:bldP spid="16422" grpId="0" animBg="1"/>
      <p:bldP spid="16423" grpId="0" animBg="1"/>
      <p:bldP spid="16424" grpId="0" bldLvl="0" animBg="1" autoUpdateAnimBg="0"/>
      <p:bldP spid="16424" grpId="1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85C2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7"/>
          <p:cNvGrpSpPr>
            <a:grpSpLocks/>
          </p:cNvGrpSpPr>
          <p:nvPr/>
        </p:nvGrpSpPr>
        <p:grpSpPr bwMode="auto">
          <a:xfrm flipH="1">
            <a:off x="2254250" y="2917825"/>
            <a:ext cx="2395538" cy="511175"/>
            <a:chOff x="0" y="0"/>
            <a:chExt cx="2396126" cy="510778"/>
          </a:xfrm>
        </p:grpSpPr>
        <p:sp>
          <p:nvSpPr>
            <p:cNvPr id="18471" name="等腰三角形 18"/>
            <p:cNvSpPr>
              <a:spLocks noChangeArrowheads="1"/>
            </p:cNvSpPr>
            <p:nvPr/>
          </p:nvSpPr>
          <p:spPr bwMode="auto">
            <a:xfrm rot="1800000">
              <a:off x="0" y="135728"/>
              <a:ext cx="334805" cy="298293"/>
            </a:xfrm>
            <a:prstGeom prst="triangle">
              <a:avLst>
                <a:gd name="adj" fmla="val 50000"/>
              </a:avLst>
            </a:prstGeom>
            <a:solidFill>
              <a:srgbClr val="A8D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2400">
                <a:solidFill>
                  <a:srgbClr val="000066"/>
                </a:solidFill>
                <a:sym typeface="Arial" pitchFamily="34" charset="0"/>
              </a:endParaRPr>
            </a:p>
          </p:txBody>
        </p:sp>
        <p:sp>
          <p:nvSpPr>
            <p:cNvPr id="18472" name="圆角矩形 19"/>
            <p:cNvSpPr>
              <a:spLocks noChangeArrowheads="1"/>
            </p:cNvSpPr>
            <p:nvPr/>
          </p:nvSpPr>
          <p:spPr bwMode="auto">
            <a:xfrm>
              <a:off x="91870" y="0"/>
              <a:ext cx="2304256" cy="510778"/>
            </a:xfrm>
            <a:prstGeom prst="roundRect">
              <a:avLst>
                <a:gd name="adj" fmla="val 16667"/>
              </a:avLst>
            </a:prstGeom>
            <a:solidFill>
              <a:srgbClr val="A8D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000066"/>
                  </a:solidFill>
                  <a:sym typeface="Arial" pitchFamily="34" charset="0"/>
                </a:rPr>
                <a:t>  </a:t>
              </a:r>
              <a:endParaRPr lang="zh-CN" altLang="en-US"/>
            </a:p>
          </p:txBody>
        </p:sp>
      </p:grpSp>
      <p:grpSp>
        <p:nvGrpSpPr>
          <p:cNvPr id="18435" name="组合 12"/>
          <p:cNvGrpSpPr>
            <a:grpSpLocks/>
          </p:cNvGrpSpPr>
          <p:nvPr/>
        </p:nvGrpSpPr>
        <p:grpSpPr bwMode="auto">
          <a:xfrm>
            <a:off x="1290638" y="2212975"/>
            <a:ext cx="2395537" cy="511175"/>
            <a:chOff x="0" y="0"/>
            <a:chExt cx="2396126" cy="510778"/>
          </a:xfrm>
        </p:grpSpPr>
        <p:sp>
          <p:nvSpPr>
            <p:cNvPr id="18469" name="等腰三角形 15"/>
            <p:cNvSpPr>
              <a:spLocks noChangeArrowheads="1"/>
            </p:cNvSpPr>
            <p:nvPr/>
          </p:nvSpPr>
          <p:spPr bwMode="auto">
            <a:xfrm rot="1800000">
              <a:off x="0" y="135728"/>
              <a:ext cx="334805" cy="298293"/>
            </a:xfrm>
            <a:prstGeom prst="triangle">
              <a:avLst>
                <a:gd name="adj" fmla="val 50000"/>
              </a:avLst>
            </a:prstGeom>
            <a:solidFill>
              <a:srgbClr val="C4E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2400">
                <a:solidFill>
                  <a:srgbClr val="000066"/>
                </a:solidFill>
                <a:sym typeface="Arial" pitchFamily="34" charset="0"/>
              </a:endParaRPr>
            </a:p>
          </p:txBody>
        </p:sp>
        <p:sp>
          <p:nvSpPr>
            <p:cNvPr id="18470" name="圆角矩形 16"/>
            <p:cNvSpPr>
              <a:spLocks noChangeArrowheads="1"/>
            </p:cNvSpPr>
            <p:nvPr/>
          </p:nvSpPr>
          <p:spPr bwMode="auto">
            <a:xfrm>
              <a:off x="91870" y="0"/>
              <a:ext cx="2304256" cy="510778"/>
            </a:xfrm>
            <a:prstGeom prst="roundRect">
              <a:avLst>
                <a:gd name="adj" fmla="val 16667"/>
              </a:avLst>
            </a:prstGeom>
            <a:solidFill>
              <a:srgbClr val="C4E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000066"/>
                  </a:solidFill>
                  <a:sym typeface="Arial" pitchFamily="34" charset="0"/>
                </a:rPr>
                <a:t>  </a:t>
              </a:r>
              <a:endParaRPr lang="zh-CN" altLang="en-US"/>
            </a:p>
          </p:txBody>
        </p:sp>
      </p:grpSp>
      <p:sp>
        <p:nvSpPr>
          <p:cNvPr id="18436" name="矩形 6"/>
          <p:cNvSpPr>
            <a:spLocks noChangeArrowheads="1"/>
          </p:cNvSpPr>
          <p:nvPr/>
        </p:nvSpPr>
        <p:spPr bwMode="auto">
          <a:xfrm>
            <a:off x="765175" y="873125"/>
            <a:ext cx="46545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1.</a:t>
            </a: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打电话</a:t>
            </a:r>
            <a:r>
              <a:rPr lang="en-US" altLang="zh-CN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55</a:t>
            </a: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秒通话等于</a:t>
            </a:r>
            <a:r>
              <a:rPr lang="en-US" altLang="zh-CN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分钟？</a:t>
            </a:r>
          </a:p>
        </p:txBody>
      </p:sp>
      <p:sp>
        <p:nvSpPr>
          <p:cNvPr id="18437" name="文本框 2"/>
          <p:cNvSpPr>
            <a:spLocks noChangeArrowheads="1"/>
          </p:cNvSpPr>
          <p:nvPr/>
        </p:nvSpPr>
        <p:spPr bwMode="auto">
          <a:xfrm>
            <a:off x="6096000" y="3825875"/>
            <a:ext cx="5473700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事实上：</a:t>
            </a:r>
          </a:p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国内统一执行打满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分钟时计下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分钟的费用。虽然从不排除个例，但从技术上来说，在这个方面偷费，很难做到。</a:t>
            </a:r>
          </a:p>
        </p:txBody>
      </p:sp>
      <p:sp>
        <p:nvSpPr>
          <p:cNvPr id="18438" name="Freeform 5"/>
          <p:cNvSpPr>
            <a:spLocks noEditPoints="1" noChangeArrowheads="1"/>
          </p:cNvSpPr>
          <p:nvPr/>
        </p:nvSpPr>
        <p:spPr bwMode="auto">
          <a:xfrm>
            <a:off x="1276350" y="3644900"/>
            <a:ext cx="1651000" cy="2255838"/>
          </a:xfrm>
          <a:custGeom>
            <a:avLst/>
            <a:gdLst>
              <a:gd name="T0" fmla="*/ 1271460 w 87"/>
              <a:gd name="T1" fmla="*/ 751946 h 120"/>
              <a:gd name="T2" fmla="*/ 1499184 w 87"/>
              <a:gd name="T3" fmla="*/ 714349 h 120"/>
              <a:gd name="T4" fmla="*/ 1404299 w 87"/>
              <a:gd name="T5" fmla="*/ 864738 h 120"/>
              <a:gd name="T6" fmla="*/ 1404299 w 87"/>
              <a:gd name="T7" fmla="*/ 2011456 h 120"/>
              <a:gd name="T8" fmla="*/ 246701 w 87"/>
              <a:gd name="T9" fmla="*/ 2011456 h 120"/>
              <a:gd name="T10" fmla="*/ 246701 w 87"/>
              <a:gd name="T11" fmla="*/ 864738 h 120"/>
              <a:gd name="T12" fmla="*/ 721126 w 87"/>
              <a:gd name="T13" fmla="*/ 545161 h 120"/>
              <a:gd name="T14" fmla="*/ 607264 w 87"/>
              <a:gd name="T15" fmla="*/ 432369 h 120"/>
              <a:gd name="T16" fmla="*/ 455448 w 87"/>
              <a:gd name="T17" fmla="*/ 225584 h 120"/>
              <a:gd name="T18" fmla="*/ 834989 w 87"/>
              <a:gd name="T19" fmla="*/ 0 h 120"/>
              <a:gd name="T20" fmla="*/ 1195552 w 87"/>
              <a:gd name="T21" fmla="*/ 225584 h 120"/>
              <a:gd name="T22" fmla="*/ 1062713 w 87"/>
              <a:gd name="T23" fmla="*/ 432369 h 120"/>
              <a:gd name="T24" fmla="*/ 910897 w 87"/>
              <a:gd name="T25" fmla="*/ 545161 h 120"/>
              <a:gd name="T26" fmla="*/ 607264 w 87"/>
              <a:gd name="T27" fmla="*/ 300778 h 120"/>
              <a:gd name="T28" fmla="*/ 1062713 w 87"/>
              <a:gd name="T29" fmla="*/ 281980 h 120"/>
              <a:gd name="T30" fmla="*/ 1081690 w 87"/>
              <a:gd name="T31" fmla="*/ 225584 h 120"/>
              <a:gd name="T32" fmla="*/ 834989 w 87"/>
              <a:gd name="T33" fmla="*/ 93993 h 120"/>
              <a:gd name="T34" fmla="*/ 569310 w 87"/>
              <a:gd name="T35" fmla="*/ 225584 h 120"/>
              <a:gd name="T36" fmla="*/ 398517 w 87"/>
              <a:gd name="T37" fmla="*/ 1071523 h 120"/>
              <a:gd name="T38" fmla="*/ 550333 w 87"/>
              <a:gd name="T39" fmla="*/ 1109120 h 120"/>
              <a:gd name="T40" fmla="*/ 398517 w 87"/>
              <a:gd name="T41" fmla="*/ 1071523 h 120"/>
              <a:gd name="T42" fmla="*/ 550333 w 87"/>
              <a:gd name="T43" fmla="*/ 1767073 h 120"/>
              <a:gd name="T44" fmla="*/ 398517 w 87"/>
              <a:gd name="T45" fmla="*/ 1804671 h 120"/>
              <a:gd name="T46" fmla="*/ 1252483 w 87"/>
              <a:gd name="T47" fmla="*/ 1804671 h 120"/>
              <a:gd name="T48" fmla="*/ 1100667 w 87"/>
              <a:gd name="T49" fmla="*/ 1767073 h 120"/>
              <a:gd name="T50" fmla="*/ 1252483 w 87"/>
              <a:gd name="T51" fmla="*/ 1804671 h 120"/>
              <a:gd name="T52" fmla="*/ 1252483 w 87"/>
              <a:gd name="T53" fmla="*/ 1409899 h 120"/>
              <a:gd name="T54" fmla="*/ 1385322 w 87"/>
              <a:gd name="T55" fmla="*/ 1466295 h 120"/>
              <a:gd name="T56" fmla="*/ 853966 w 87"/>
              <a:gd name="T57" fmla="*/ 1992657 h 120"/>
              <a:gd name="T58" fmla="*/ 797034 w 87"/>
              <a:gd name="T59" fmla="*/ 1861066 h 120"/>
              <a:gd name="T60" fmla="*/ 853966 w 87"/>
              <a:gd name="T61" fmla="*/ 1992657 h 120"/>
              <a:gd name="T62" fmla="*/ 398517 w 87"/>
              <a:gd name="T63" fmla="*/ 1466295 h 120"/>
              <a:gd name="T64" fmla="*/ 265678 w 87"/>
              <a:gd name="T65" fmla="*/ 1409899 h 120"/>
              <a:gd name="T66" fmla="*/ 797034 w 87"/>
              <a:gd name="T67" fmla="*/ 883537 h 120"/>
              <a:gd name="T68" fmla="*/ 853966 w 87"/>
              <a:gd name="T69" fmla="*/ 1015127 h 120"/>
              <a:gd name="T70" fmla="*/ 797034 w 87"/>
              <a:gd name="T71" fmla="*/ 883537 h 120"/>
              <a:gd name="T72" fmla="*/ 910897 w 87"/>
              <a:gd name="T73" fmla="*/ 1372302 h 120"/>
              <a:gd name="T74" fmla="*/ 1100667 w 87"/>
              <a:gd name="T75" fmla="*/ 977530 h 120"/>
              <a:gd name="T76" fmla="*/ 778057 w 87"/>
              <a:gd name="T77" fmla="*/ 1353503 h 120"/>
              <a:gd name="T78" fmla="*/ 872943 w 87"/>
              <a:gd name="T79" fmla="*/ 1560288 h 120"/>
              <a:gd name="T80" fmla="*/ 1176575 w 87"/>
              <a:gd name="T81" fmla="*/ 1635483 h 120"/>
              <a:gd name="T82" fmla="*/ 948851 w 87"/>
              <a:gd name="T83" fmla="*/ 1466295 h 120"/>
              <a:gd name="T84" fmla="*/ 1252483 w 87"/>
              <a:gd name="T85" fmla="*/ 1015127 h 120"/>
              <a:gd name="T86" fmla="*/ 398517 w 87"/>
              <a:gd name="T87" fmla="*/ 1015127 h 120"/>
              <a:gd name="T88" fmla="*/ 398517 w 87"/>
              <a:gd name="T89" fmla="*/ 1861066 h 120"/>
              <a:gd name="T90" fmla="*/ 1252483 w 87"/>
              <a:gd name="T91" fmla="*/ 1861066 h 120"/>
              <a:gd name="T92" fmla="*/ 1252483 w 87"/>
              <a:gd name="T93" fmla="*/ 1015127 h 12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87"/>
              <a:gd name="T142" fmla="*/ 0 h 120"/>
              <a:gd name="T143" fmla="*/ 87 w 87"/>
              <a:gd name="T144" fmla="*/ 120 h 12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87" h="120">
                <a:moveTo>
                  <a:pt x="48" y="33"/>
                </a:moveTo>
                <a:cubicBezTo>
                  <a:pt x="55" y="34"/>
                  <a:pt x="61" y="36"/>
                  <a:pt x="67" y="40"/>
                </a:cubicBezTo>
                <a:cubicBezTo>
                  <a:pt x="73" y="33"/>
                  <a:pt x="73" y="33"/>
                  <a:pt x="73" y="33"/>
                </a:cubicBezTo>
                <a:cubicBezTo>
                  <a:pt x="79" y="38"/>
                  <a:pt x="79" y="38"/>
                  <a:pt x="79" y="38"/>
                </a:cubicBezTo>
                <a:cubicBezTo>
                  <a:pt x="74" y="45"/>
                  <a:pt x="74" y="45"/>
                  <a:pt x="74" y="45"/>
                </a:cubicBezTo>
                <a:cubicBezTo>
                  <a:pt x="74" y="45"/>
                  <a:pt x="74" y="46"/>
                  <a:pt x="74" y="46"/>
                </a:cubicBezTo>
                <a:cubicBezTo>
                  <a:pt x="82" y="54"/>
                  <a:pt x="87" y="65"/>
                  <a:pt x="87" y="77"/>
                </a:cubicBezTo>
                <a:cubicBezTo>
                  <a:pt x="87" y="89"/>
                  <a:pt x="82" y="99"/>
                  <a:pt x="74" y="107"/>
                </a:cubicBezTo>
                <a:cubicBezTo>
                  <a:pt x="66" y="115"/>
                  <a:pt x="56" y="120"/>
                  <a:pt x="44" y="120"/>
                </a:cubicBezTo>
                <a:cubicBezTo>
                  <a:pt x="31" y="120"/>
                  <a:pt x="21" y="115"/>
                  <a:pt x="13" y="107"/>
                </a:cubicBezTo>
                <a:cubicBezTo>
                  <a:pt x="5" y="99"/>
                  <a:pt x="0" y="89"/>
                  <a:pt x="0" y="77"/>
                </a:cubicBezTo>
                <a:cubicBezTo>
                  <a:pt x="0" y="65"/>
                  <a:pt x="5" y="54"/>
                  <a:pt x="13" y="46"/>
                </a:cubicBezTo>
                <a:cubicBezTo>
                  <a:pt x="19" y="39"/>
                  <a:pt x="28" y="34"/>
                  <a:pt x="38" y="33"/>
                </a:cubicBezTo>
                <a:cubicBezTo>
                  <a:pt x="38" y="29"/>
                  <a:pt x="38" y="29"/>
                  <a:pt x="38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3"/>
                  <a:pt x="32" y="23"/>
                  <a:pt x="32" y="23"/>
                </a:cubicBezTo>
                <a:cubicBezTo>
                  <a:pt x="31" y="22"/>
                  <a:pt x="31" y="22"/>
                  <a:pt x="30" y="22"/>
                </a:cubicBezTo>
                <a:cubicBezTo>
                  <a:pt x="26" y="20"/>
                  <a:pt x="24" y="16"/>
                  <a:pt x="24" y="12"/>
                </a:cubicBezTo>
                <a:cubicBezTo>
                  <a:pt x="24" y="9"/>
                  <a:pt x="26" y="5"/>
                  <a:pt x="30" y="3"/>
                </a:cubicBezTo>
                <a:cubicBezTo>
                  <a:pt x="34" y="1"/>
                  <a:pt x="38" y="0"/>
                  <a:pt x="44" y="0"/>
                </a:cubicBezTo>
                <a:cubicBezTo>
                  <a:pt x="49" y="0"/>
                  <a:pt x="53" y="1"/>
                  <a:pt x="57" y="3"/>
                </a:cubicBezTo>
                <a:cubicBezTo>
                  <a:pt x="61" y="5"/>
                  <a:pt x="63" y="9"/>
                  <a:pt x="63" y="12"/>
                </a:cubicBezTo>
                <a:cubicBezTo>
                  <a:pt x="63" y="16"/>
                  <a:pt x="61" y="20"/>
                  <a:pt x="57" y="22"/>
                </a:cubicBezTo>
                <a:cubicBezTo>
                  <a:pt x="56" y="22"/>
                  <a:pt x="56" y="22"/>
                  <a:pt x="56" y="23"/>
                </a:cubicBezTo>
                <a:cubicBezTo>
                  <a:pt x="56" y="29"/>
                  <a:pt x="56" y="29"/>
                  <a:pt x="56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33"/>
                  <a:pt x="48" y="33"/>
                  <a:pt x="48" y="33"/>
                </a:cubicBezTo>
                <a:close/>
                <a:moveTo>
                  <a:pt x="32" y="16"/>
                </a:moveTo>
                <a:cubicBezTo>
                  <a:pt x="32" y="15"/>
                  <a:pt x="32" y="15"/>
                  <a:pt x="32" y="15"/>
                </a:cubicBezTo>
                <a:cubicBezTo>
                  <a:pt x="56" y="15"/>
                  <a:pt x="56" y="15"/>
                  <a:pt x="56" y="15"/>
                </a:cubicBezTo>
                <a:cubicBezTo>
                  <a:pt x="56" y="16"/>
                  <a:pt x="56" y="16"/>
                  <a:pt x="56" y="16"/>
                </a:cubicBezTo>
                <a:cubicBezTo>
                  <a:pt x="57" y="15"/>
                  <a:pt x="57" y="14"/>
                  <a:pt x="57" y="12"/>
                </a:cubicBezTo>
                <a:cubicBezTo>
                  <a:pt x="57" y="11"/>
                  <a:pt x="56" y="9"/>
                  <a:pt x="54" y="8"/>
                </a:cubicBezTo>
                <a:cubicBezTo>
                  <a:pt x="51" y="6"/>
                  <a:pt x="48" y="5"/>
                  <a:pt x="44" y="5"/>
                </a:cubicBezTo>
                <a:cubicBezTo>
                  <a:pt x="40" y="5"/>
                  <a:pt x="36" y="6"/>
                  <a:pt x="33" y="8"/>
                </a:cubicBezTo>
                <a:cubicBezTo>
                  <a:pt x="31" y="9"/>
                  <a:pt x="30" y="11"/>
                  <a:pt x="30" y="12"/>
                </a:cubicBezTo>
                <a:cubicBezTo>
                  <a:pt x="30" y="14"/>
                  <a:pt x="30" y="15"/>
                  <a:pt x="32" y="16"/>
                </a:cubicBezTo>
                <a:close/>
                <a:moveTo>
                  <a:pt x="21" y="57"/>
                </a:moveTo>
                <a:cubicBezTo>
                  <a:pt x="26" y="62"/>
                  <a:pt x="26" y="62"/>
                  <a:pt x="26" y="62"/>
                </a:cubicBezTo>
                <a:cubicBezTo>
                  <a:pt x="29" y="59"/>
                  <a:pt x="29" y="59"/>
                  <a:pt x="29" y="59"/>
                </a:cubicBezTo>
                <a:cubicBezTo>
                  <a:pt x="24" y="54"/>
                  <a:pt x="24" y="54"/>
                  <a:pt x="24" y="54"/>
                </a:cubicBezTo>
                <a:cubicBezTo>
                  <a:pt x="21" y="57"/>
                  <a:pt x="21" y="57"/>
                  <a:pt x="21" y="57"/>
                </a:cubicBezTo>
                <a:close/>
                <a:moveTo>
                  <a:pt x="24" y="99"/>
                </a:moveTo>
                <a:cubicBezTo>
                  <a:pt x="29" y="94"/>
                  <a:pt x="29" y="94"/>
                  <a:pt x="29" y="94"/>
                </a:cubicBezTo>
                <a:cubicBezTo>
                  <a:pt x="26" y="91"/>
                  <a:pt x="26" y="91"/>
                  <a:pt x="26" y="91"/>
                </a:cubicBezTo>
                <a:cubicBezTo>
                  <a:pt x="21" y="96"/>
                  <a:pt x="21" y="96"/>
                  <a:pt x="21" y="96"/>
                </a:cubicBezTo>
                <a:cubicBezTo>
                  <a:pt x="24" y="99"/>
                  <a:pt x="24" y="99"/>
                  <a:pt x="24" y="99"/>
                </a:cubicBezTo>
                <a:close/>
                <a:moveTo>
                  <a:pt x="66" y="96"/>
                </a:moveTo>
                <a:cubicBezTo>
                  <a:pt x="61" y="91"/>
                  <a:pt x="61" y="91"/>
                  <a:pt x="61" y="91"/>
                </a:cubicBezTo>
                <a:cubicBezTo>
                  <a:pt x="58" y="94"/>
                  <a:pt x="58" y="94"/>
                  <a:pt x="58" y="94"/>
                </a:cubicBezTo>
                <a:cubicBezTo>
                  <a:pt x="63" y="99"/>
                  <a:pt x="63" y="99"/>
                  <a:pt x="63" y="99"/>
                </a:cubicBezTo>
                <a:cubicBezTo>
                  <a:pt x="66" y="96"/>
                  <a:pt x="66" y="96"/>
                  <a:pt x="66" y="96"/>
                </a:cubicBezTo>
                <a:close/>
                <a:moveTo>
                  <a:pt x="73" y="75"/>
                </a:moveTo>
                <a:cubicBezTo>
                  <a:pt x="66" y="75"/>
                  <a:pt x="66" y="75"/>
                  <a:pt x="66" y="75"/>
                </a:cubicBezTo>
                <a:cubicBezTo>
                  <a:pt x="66" y="78"/>
                  <a:pt x="66" y="78"/>
                  <a:pt x="66" y="78"/>
                </a:cubicBezTo>
                <a:cubicBezTo>
                  <a:pt x="73" y="78"/>
                  <a:pt x="73" y="78"/>
                  <a:pt x="73" y="78"/>
                </a:cubicBezTo>
                <a:cubicBezTo>
                  <a:pt x="73" y="75"/>
                  <a:pt x="73" y="75"/>
                  <a:pt x="73" y="75"/>
                </a:cubicBezTo>
                <a:close/>
                <a:moveTo>
                  <a:pt x="45" y="106"/>
                </a:moveTo>
                <a:cubicBezTo>
                  <a:pt x="45" y="99"/>
                  <a:pt x="45" y="99"/>
                  <a:pt x="45" y="99"/>
                </a:cubicBezTo>
                <a:cubicBezTo>
                  <a:pt x="42" y="99"/>
                  <a:pt x="42" y="99"/>
                  <a:pt x="42" y="9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5" y="106"/>
                  <a:pt x="45" y="106"/>
                  <a:pt x="45" y="106"/>
                </a:cubicBezTo>
                <a:close/>
                <a:moveTo>
                  <a:pt x="14" y="78"/>
                </a:moveTo>
                <a:cubicBezTo>
                  <a:pt x="21" y="78"/>
                  <a:pt x="21" y="78"/>
                  <a:pt x="21" y="78"/>
                </a:cubicBezTo>
                <a:cubicBezTo>
                  <a:pt x="21" y="75"/>
                  <a:pt x="21" y="75"/>
                  <a:pt x="21" y="75"/>
                </a:cubicBezTo>
                <a:cubicBezTo>
                  <a:pt x="14" y="75"/>
                  <a:pt x="14" y="75"/>
                  <a:pt x="14" y="75"/>
                </a:cubicBezTo>
                <a:cubicBezTo>
                  <a:pt x="14" y="78"/>
                  <a:pt x="14" y="78"/>
                  <a:pt x="14" y="78"/>
                </a:cubicBezTo>
                <a:close/>
                <a:moveTo>
                  <a:pt x="42" y="47"/>
                </a:moveTo>
                <a:cubicBezTo>
                  <a:pt x="42" y="54"/>
                  <a:pt x="42" y="54"/>
                  <a:pt x="42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47"/>
                  <a:pt x="45" y="47"/>
                  <a:pt x="45" y="47"/>
                </a:cubicBezTo>
                <a:cubicBezTo>
                  <a:pt x="42" y="47"/>
                  <a:pt x="42" y="47"/>
                  <a:pt x="42" y="47"/>
                </a:cubicBezTo>
                <a:close/>
                <a:moveTo>
                  <a:pt x="49" y="75"/>
                </a:moveTo>
                <a:cubicBezTo>
                  <a:pt x="49" y="74"/>
                  <a:pt x="48" y="74"/>
                  <a:pt x="48" y="73"/>
                </a:cubicBezTo>
                <a:cubicBezTo>
                  <a:pt x="53" y="67"/>
                  <a:pt x="57" y="61"/>
                  <a:pt x="61" y="54"/>
                </a:cubicBezTo>
                <a:cubicBezTo>
                  <a:pt x="60" y="53"/>
                  <a:pt x="59" y="53"/>
                  <a:pt x="58" y="52"/>
                </a:cubicBezTo>
                <a:cubicBezTo>
                  <a:pt x="53" y="58"/>
                  <a:pt x="48" y="64"/>
                  <a:pt x="44" y="71"/>
                </a:cubicBezTo>
                <a:cubicBezTo>
                  <a:pt x="43" y="71"/>
                  <a:pt x="42" y="71"/>
                  <a:pt x="41" y="72"/>
                </a:cubicBezTo>
                <a:cubicBezTo>
                  <a:pt x="37" y="73"/>
                  <a:pt x="36" y="77"/>
                  <a:pt x="37" y="80"/>
                </a:cubicBezTo>
                <a:cubicBezTo>
                  <a:pt x="39" y="83"/>
                  <a:pt x="43" y="85"/>
                  <a:pt x="46" y="83"/>
                </a:cubicBezTo>
                <a:cubicBezTo>
                  <a:pt x="46" y="83"/>
                  <a:pt x="47" y="83"/>
                  <a:pt x="47" y="83"/>
                </a:cubicBezTo>
                <a:cubicBezTo>
                  <a:pt x="52" y="85"/>
                  <a:pt x="57" y="86"/>
                  <a:pt x="62" y="87"/>
                </a:cubicBezTo>
                <a:cubicBezTo>
                  <a:pt x="63" y="86"/>
                  <a:pt x="63" y="85"/>
                  <a:pt x="64" y="83"/>
                </a:cubicBezTo>
                <a:cubicBezTo>
                  <a:pt x="59" y="81"/>
                  <a:pt x="54" y="79"/>
                  <a:pt x="50" y="78"/>
                </a:cubicBezTo>
                <a:cubicBezTo>
                  <a:pt x="50" y="77"/>
                  <a:pt x="49" y="76"/>
                  <a:pt x="49" y="75"/>
                </a:cubicBezTo>
                <a:close/>
                <a:moveTo>
                  <a:pt x="66" y="54"/>
                </a:moveTo>
                <a:cubicBezTo>
                  <a:pt x="60" y="48"/>
                  <a:pt x="52" y="45"/>
                  <a:pt x="44" y="45"/>
                </a:cubicBezTo>
                <a:cubicBezTo>
                  <a:pt x="35" y="45"/>
                  <a:pt x="27" y="48"/>
                  <a:pt x="21" y="54"/>
                </a:cubicBezTo>
                <a:cubicBezTo>
                  <a:pt x="15" y="60"/>
                  <a:pt x="12" y="68"/>
                  <a:pt x="12" y="77"/>
                </a:cubicBezTo>
                <a:cubicBezTo>
                  <a:pt x="12" y="85"/>
                  <a:pt x="15" y="93"/>
                  <a:pt x="21" y="99"/>
                </a:cubicBezTo>
                <a:cubicBezTo>
                  <a:pt x="27" y="105"/>
                  <a:pt x="35" y="108"/>
                  <a:pt x="44" y="108"/>
                </a:cubicBezTo>
                <a:cubicBezTo>
                  <a:pt x="52" y="108"/>
                  <a:pt x="60" y="105"/>
                  <a:pt x="66" y="99"/>
                </a:cubicBezTo>
                <a:cubicBezTo>
                  <a:pt x="72" y="93"/>
                  <a:pt x="75" y="85"/>
                  <a:pt x="75" y="77"/>
                </a:cubicBezTo>
                <a:cubicBezTo>
                  <a:pt x="75" y="68"/>
                  <a:pt x="72" y="60"/>
                  <a:pt x="66" y="54"/>
                </a:cubicBezTo>
                <a:close/>
              </a:path>
            </a:pathLst>
          </a:custGeom>
          <a:solidFill>
            <a:srgbClr val="A8D0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8439" name="矩形 9"/>
          <p:cNvSpPr>
            <a:spLocks noChangeArrowheads="1"/>
          </p:cNvSpPr>
          <p:nvPr/>
        </p:nvSpPr>
        <p:spPr bwMode="auto">
          <a:xfrm>
            <a:off x="6096000" y="2273300"/>
            <a:ext cx="5419725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传言：</a:t>
            </a:r>
          </a:p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不要赶着凑够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分钟通话。其实，通话到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55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秒的时候就已经算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分钟了，所以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55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秒到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分钟的通话其实是算两分钟的钱。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40" name="文本框 14"/>
          <p:cNvSpPr>
            <a:spLocks noChangeArrowheads="1"/>
          </p:cNvSpPr>
          <p:nvPr/>
        </p:nvSpPr>
        <p:spPr bwMode="auto">
          <a:xfrm>
            <a:off x="4606925" y="5457825"/>
            <a:ext cx="889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MacType" pitchFamily="2" charset="0"/>
                <a:sym typeface="MacType" pitchFamily="2" charset="0"/>
              </a:rPr>
              <a:t>s</a:t>
            </a:r>
            <a:endParaRPr lang="zh-CN" altLang="en-US" sz="2400">
              <a:solidFill>
                <a:schemeClr val="bg1"/>
              </a:solidFill>
              <a:latin typeface="MacType" pitchFamily="2" charset="0"/>
              <a:sym typeface="MacType" pitchFamily="2" charset="0"/>
            </a:endParaRPr>
          </a:p>
        </p:txBody>
      </p:sp>
      <p:pic>
        <p:nvPicPr>
          <p:cNvPr id="18441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4613275"/>
            <a:ext cx="1944688" cy="192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42" name="Group 4"/>
          <p:cNvGrpSpPr>
            <a:grpSpLocks/>
          </p:cNvGrpSpPr>
          <p:nvPr/>
        </p:nvGrpSpPr>
        <p:grpSpPr bwMode="auto">
          <a:xfrm>
            <a:off x="830263" y="2065338"/>
            <a:ext cx="392112" cy="820737"/>
            <a:chOff x="0" y="0"/>
            <a:chExt cx="759" cy="1587"/>
          </a:xfrm>
        </p:grpSpPr>
        <p:sp>
          <p:nvSpPr>
            <p:cNvPr id="18457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759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8" name="Freeform 5"/>
            <p:cNvSpPr>
              <a:spLocks noChangeArrowheads="1"/>
            </p:cNvSpPr>
            <p:nvPr/>
          </p:nvSpPr>
          <p:spPr bwMode="auto">
            <a:xfrm>
              <a:off x="-2" y="0"/>
              <a:ext cx="761" cy="1587"/>
            </a:xfrm>
            <a:custGeom>
              <a:avLst/>
              <a:gdLst>
                <a:gd name="T0" fmla="*/ 761 w 319"/>
                <a:gd name="T1" fmla="*/ 1447 h 669"/>
                <a:gd name="T2" fmla="*/ 623 w 319"/>
                <a:gd name="T3" fmla="*/ 1587 h 669"/>
                <a:gd name="T4" fmla="*/ 141 w 319"/>
                <a:gd name="T5" fmla="*/ 1587 h 669"/>
                <a:gd name="T6" fmla="*/ 0 w 319"/>
                <a:gd name="T7" fmla="*/ 1447 h 669"/>
                <a:gd name="T8" fmla="*/ 0 w 319"/>
                <a:gd name="T9" fmla="*/ 140 h 669"/>
                <a:gd name="T10" fmla="*/ 141 w 319"/>
                <a:gd name="T11" fmla="*/ 0 h 669"/>
                <a:gd name="T12" fmla="*/ 623 w 319"/>
                <a:gd name="T13" fmla="*/ 0 h 669"/>
                <a:gd name="T14" fmla="*/ 761 w 319"/>
                <a:gd name="T15" fmla="*/ 140 h 669"/>
                <a:gd name="T16" fmla="*/ 761 w 319"/>
                <a:gd name="T17" fmla="*/ 1447 h 6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9"/>
                <a:gd name="T28" fmla="*/ 0 h 669"/>
                <a:gd name="T29" fmla="*/ 319 w 319"/>
                <a:gd name="T30" fmla="*/ 669 h 6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9" h="669">
                  <a:moveTo>
                    <a:pt x="319" y="610"/>
                  </a:moveTo>
                  <a:cubicBezTo>
                    <a:pt x="319" y="643"/>
                    <a:pt x="293" y="669"/>
                    <a:pt x="261" y="669"/>
                  </a:cubicBezTo>
                  <a:cubicBezTo>
                    <a:pt x="59" y="669"/>
                    <a:pt x="59" y="669"/>
                    <a:pt x="59" y="669"/>
                  </a:cubicBezTo>
                  <a:cubicBezTo>
                    <a:pt x="26" y="669"/>
                    <a:pt x="0" y="643"/>
                    <a:pt x="0" y="61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93" y="0"/>
                    <a:pt x="319" y="26"/>
                    <a:pt x="319" y="59"/>
                  </a:cubicBezTo>
                  <a:lnTo>
                    <a:pt x="319" y="610"/>
                  </a:lnTo>
                  <a:close/>
                </a:path>
              </a:pathLst>
            </a:cu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59" name="Rectangle 6"/>
            <p:cNvSpPr>
              <a:spLocks noChangeArrowheads="1"/>
            </p:cNvSpPr>
            <p:nvPr/>
          </p:nvSpPr>
          <p:spPr bwMode="auto">
            <a:xfrm>
              <a:off x="48" y="206"/>
              <a:ext cx="651" cy="1120"/>
            </a:xfrm>
            <a:prstGeom prst="rect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pic>
          <p:nvPicPr>
            <p:cNvPr id="18460" name="Picture 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" y="260"/>
              <a:ext cx="572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18461" name="Picture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" y="372"/>
              <a:ext cx="572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18462" name="Rectangle 9"/>
            <p:cNvSpPr>
              <a:spLocks noChangeArrowheads="1"/>
            </p:cNvSpPr>
            <p:nvPr/>
          </p:nvSpPr>
          <p:spPr bwMode="auto">
            <a:xfrm>
              <a:off x="88" y="992"/>
              <a:ext cx="554" cy="30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63" name="Rectangle 10"/>
            <p:cNvSpPr>
              <a:spLocks noChangeArrowheads="1"/>
            </p:cNvSpPr>
            <p:nvPr/>
          </p:nvSpPr>
          <p:spPr bwMode="auto">
            <a:xfrm>
              <a:off x="88" y="1089"/>
              <a:ext cx="554" cy="31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64" name="Rectangle 11"/>
            <p:cNvSpPr>
              <a:spLocks noChangeArrowheads="1"/>
            </p:cNvSpPr>
            <p:nvPr/>
          </p:nvSpPr>
          <p:spPr bwMode="auto">
            <a:xfrm>
              <a:off x="88" y="1212"/>
              <a:ext cx="554" cy="33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65" name="Rectangle 12"/>
            <p:cNvSpPr>
              <a:spLocks noChangeArrowheads="1"/>
            </p:cNvSpPr>
            <p:nvPr/>
          </p:nvSpPr>
          <p:spPr bwMode="auto">
            <a:xfrm>
              <a:off x="88" y="460"/>
              <a:ext cx="277" cy="237"/>
            </a:xfrm>
            <a:prstGeom prst="rect">
              <a:avLst/>
            </a:prstGeom>
            <a:solidFill>
              <a:srgbClr val="94C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66" name="Rectangle 13"/>
            <p:cNvSpPr>
              <a:spLocks noChangeArrowheads="1"/>
            </p:cNvSpPr>
            <p:nvPr/>
          </p:nvSpPr>
          <p:spPr bwMode="auto">
            <a:xfrm>
              <a:off x="380" y="460"/>
              <a:ext cx="276" cy="237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67" name="Rectangle 14"/>
            <p:cNvSpPr>
              <a:spLocks noChangeArrowheads="1"/>
            </p:cNvSpPr>
            <p:nvPr/>
          </p:nvSpPr>
          <p:spPr bwMode="auto">
            <a:xfrm>
              <a:off x="88" y="742"/>
              <a:ext cx="568" cy="193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68" name="Oval 15"/>
            <p:cNvSpPr>
              <a:spLocks noChangeArrowheads="1"/>
            </p:cNvSpPr>
            <p:nvPr/>
          </p:nvSpPr>
          <p:spPr bwMode="auto">
            <a:xfrm>
              <a:off x="344" y="1421"/>
              <a:ext cx="64" cy="57"/>
            </a:xfrm>
            <a:prstGeom prst="ellipse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8443" name="Group 4"/>
          <p:cNvGrpSpPr>
            <a:grpSpLocks/>
          </p:cNvGrpSpPr>
          <p:nvPr/>
        </p:nvGrpSpPr>
        <p:grpSpPr bwMode="auto">
          <a:xfrm>
            <a:off x="4729163" y="2824163"/>
            <a:ext cx="392112" cy="820737"/>
            <a:chOff x="0" y="0"/>
            <a:chExt cx="759" cy="1587"/>
          </a:xfrm>
        </p:grpSpPr>
        <p:sp>
          <p:nvSpPr>
            <p:cNvPr id="18445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759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6" name="Freeform 5"/>
            <p:cNvSpPr>
              <a:spLocks noChangeArrowheads="1"/>
            </p:cNvSpPr>
            <p:nvPr/>
          </p:nvSpPr>
          <p:spPr bwMode="auto">
            <a:xfrm>
              <a:off x="-2" y="0"/>
              <a:ext cx="761" cy="1587"/>
            </a:xfrm>
            <a:custGeom>
              <a:avLst/>
              <a:gdLst>
                <a:gd name="T0" fmla="*/ 761 w 319"/>
                <a:gd name="T1" fmla="*/ 1447 h 669"/>
                <a:gd name="T2" fmla="*/ 623 w 319"/>
                <a:gd name="T3" fmla="*/ 1587 h 669"/>
                <a:gd name="T4" fmla="*/ 141 w 319"/>
                <a:gd name="T5" fmla="*/ 1587 h 669"/>
                <a:gd name="T6" fmla="*/ 0 w 319"/>
                <a:gd name="T7" fmla="*/ 1447 h 669"/>
                <a:gd name="T8" fmla="*/ 0 w 319"/>
                <a:gd name="T9" fmla="*/ 140 h 669"/>
                <a:gd name="T10" fmla="*/ 141 w 319"/>
                <a:gd name="T11" fmla="*/ 0 h 669"/>
                <a:gd name="T12" fmla="*/ 623 w 319"/>
                <a:gd name="T13" fmla="*/ 0 h 669"/>
                <a:gd name="T14" fmla="*/ 761 w 319"/>
                <a:gd name="T15" fmla="*/ 140 h 669"/>
                <a:gd name="T16" fmla="*/ 761 w 319"/>
                <a:gd name="T17" fmla="*/ 1447 h 6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9"/>
                <a:gd name="T28" fmla="*/ 0 h 669"/>
                <a:gd name="T29" fmla="*/ 319 w 319"/>
                <a:gd name="T30" fmla="*/ 669 h 6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9" h="669">
                  <a:moveTo>
                    <a:pt x="319" y="610"/>
                  </a:moveTo>
                  <a:cubicBezTo>
                    <a:pt x="319" y="643"/>
                    <a:pt x="293" y="669"/>
                    <a:pt x="261" y="669"/>
                  </a:cubicBezTo>
                  <a:cubicBezTo>
                    <a:pt x="59" y="669"/>
                    <a:pt x="59" y="669"/>
                    <a:pt x="59" y="669"/>
                  </a:cubicBezTo>
                  <a:cubicBezTo>
                    <a:pt x="26" y="669"/>
                    <a:pt x="0" y="643"/>
                    <a:pt x="0" y="61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93" y="0"/>
                    <a:pt x="319" y="26"/>
                    <a:pt x="319" y="59"/>
                  </a:cubicBezTo>
                  <a:lnTo>
                    <a:pt x="319" y="610"/>
                  </a:lnTo>
                  <a:close/>
                </a:path>
              </a:pathLst>
            </a:cu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47" name="Rectangle 6"/>
            <p:cNvSpPr>
              <a:spLocks noChangeArrowheads="1"/>
            </p:cNvSpPr>
            <p:nvPr/>
          </p:nvSpPr>
          <p:spPr bwMode="auto">
            <a:xfrm>
              <a:off x="48" y="206"/>
              <a:ext cx="651" cy="1120"/>
            </a:xfrm>
            <a:prstGeom prst="rect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pic>
          <p:nvPicPr>
            <p:cNvPr id="18448" name="Picture 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" y="260"/>
              <a:ext cx="572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18449" name="Picture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" y="372"/>
              <a:ext cx="572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18450" name="Rectangle 9"/>
            <p:cNvSpPr>
              <a:spLocks noChangeArrowheads="1"/>
            </p:cNvSpPr>
            <p:nvPr/>
          </p:nvSpPr>
          <p:spPr bwMode="auto">
            <a:xfrm>
              <a:off x="88" y="992"/>
              <a:ext cx="554" cy="30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51" name="Rectangle 10"/>
            <p:cNvSpPr>
              <a:spLocks noChangeArrowheads="1"/>
            </p:cNvSpPr>
            <p:nvPr/>
          </p:nvSpPr>
          <p:spPr bwMode="auto">
            <a:xfrm>
              <a:off x="88" y="1089"/>
              <a:ext cx="554" cy="31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52" name="Rectangle 11"/>
            <p:cNvSpPr>
              <a:spLocks noChangeArrowheads="1"/>
            </p:cNvSpPr>
            <p:nvPr/>
          </p:nvSpPr>
          <p:spPr bwMode="auto">
            <a:xfrm>
              <a:off x="88" y="1212"/>
              <a:ext cx="554" cy="33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53" name="Rectangle 12"/>
            <p:cNvSpPr>
              <a:spLocks noChangeArrowheads="1"/>
            </p:cNvSpPr>
            <p:nvPr/>
          </p:nvSpPr>
          <p:spPr bwMode="auto">
            <a:xfrm>
              <a:off x="88" y="460"/>
              <a:ext cx="277" cy="237"/>
            </a:xfrm>
            <a:prstGeom prst="rect">
              <a:avLst/>
            </a:prstGeom>
            <a:solidFill>
              <a:srgbClr val="94C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54" name="Rectangle 13"/>
            <p:cNvSpPr>
              <a:spLocks noChangeArrowheads="1"/>
            </p:cNvSpPr>
            <p:nvPr/>
          </p:nvSpPr>
          <p:spPr bwMode="auto">
            <a:xfrm>
              <a:off x="380" y="460"/>
              <a:ext cx="276" cy="237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55" name="Rectangle 14"/>
            <p:cNvSpPr>
              <a:spLocks noChangeArrowheads="1"/>
            </p:cNvSpPr>
            <p:nvPr/>
          </p:nvSpPr>
          <p:spPr bwMode="auto">
            <a:xfrm>
              <a:off x="88" y="742"/>
              <a:ext cx="568" cy="193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56" name="Oval 15"/>
            <p:cNvSpPr>
              <a:spLocks noChangeArrowheads="1"/>
            </p:cNvSpPr>
            <p:nvPr/>
          </p:nvSpPr>
          <p:spPr bwMode="auto">
            <a:xfrm>
              <a:off x="344" y="1421"/>
              <a:ext cx="64" cy="57"/>
            </a:xfrm>
            <a:prstGeom prst="ellipse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8444" name="直接连接符 47"/>
          <p:cNvSpPr>
            <a:spLocks noChangeShapeType="1"/>
          </p:cNvSpPr>
          <p:nvPr/>
        </p:nvSpPr>
        <p:spPr bwMode="auto">
          <a:xfrm>
            <a:off x="5684838" y="974725"/>
            <a:ext cx="1587" cy="4906963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375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25"/>
          <p:cNvGrpSpPr>
            <a:grpSpLocks/>
          </p:cNvGrpSpPr>
          <p:nvPr/>
        </p:nvGrpSpPr>
        <p:grpSpPr bwMode="auto">
          <a:xfrm>
            <a:off x="1355725" y="1843088"/>
            <a:ext cx="3359150" cy="1797050"/>
            <a:chOff x="0" y="0"/>
            <a:chExt cx="3359334" cy="1796876"/>
          </a:xfrm>
        </p:grpSpPr>
        <p:sp>
          <p:nvSpPr>
            <p:cNvPr id="19467" name="椭圆 27"/>
            <p:cNvSpPr>
              <a:spLocks noChangeArrowheads="1"/>
            </p:cNvSpPr>
            <p:nvPr/>
          </p:nvSpPr>
          <p:spPr bwMode="auto">
            <a:xfrm>
              <a:off x="978065" y="516232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468" name="椭圆 28"/>
            <p:cNvSpPr>
              <a:spLocks noChangeArrowheads="1"/>
            </p:cNvSpPr>
            <p:nvPr/>
          </p:nvSpPr>
          <p:spPr bwMode="auto">
            <a:xfrm>
              <a:off x="424485" y="269260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469" name="椭圆 29"/>
            <p:cNvSpPr>
              <a:spLocks noChangeArrowheads="1"/>
            </p:cNvSpPr>
            <p:nvPr/>
          </p:nvSpPr>
          <p:spPr bwMode="auto">
            <a:xfrm>
              <a:off x="1527427" y="313836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470" name="椭圆 30"/>
            <p:cNvSpPr>
              <a:spLocks noChangeArrowheads="1"/>
            </p:cNvSpPr>
            <p:nvPr/>
          </p:nvSpPr>
          <p:spPr bwMode="auto">
            <a:xfrm>
              <a:off x="1006977" y="1007166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471" name="椭圆 31"/>
            <p:cNvSpPr>
              <a:spLocks noChangeArrowheads="1"/>
            </p:cNvSpPr>
            <p:nvPr/>
          </p:nvSpPr>
          <p:spPr bwMode="auto">
            <a:xfrm>
              <a:off x="2569624" y="487922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472" name="椭圆 32"/>
            <p:cNvSpPr>
              <a:spLocks noChangeArrowheads="1"/>
            </p:cNvSpPr>
            <p:nvPr/>
          </p:nvSpPr>
          <p:spPr bwMode="auto">
            <a:xfrm>
              <a:off x="438942" y="854766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473" name="椭圆 33"/>
            <p:cNvSpPr>
              <a:spLocks noChangeArrowheads="1"/>
            </p:cNvSpPr>
            <p:nvPr/>
          </p:nvSpPr>
          <p:spPr bwMode="auto">
            <a:xfrm>
              <a:off x="26918" y="425275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474" name="椭圆 34"/>
            <p:cNvSpPr>
              <a:spLocks noChangeArrowheads="1"/>
            </p:cNvSpPr>
            <p:nvPr/>
          </p:nvSpPr>
          <p:spPr bwMode="auto">
            <a:xfrm>
              <a:off x="2174769" y="699355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475" name="椭圆 35"/>
            <p:cNvSpPr>
              <a:spLocks noChangeArrowheads="1"/>
            </p:cNvSpPr>
            <p:nvPr/>
          </p:nvSpPr>
          <p:spPr bwMode="auto">
            <a:xfrm>
              <a:off x="1561159" y="854766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476" name="椭圆 36"/>
            <p:cNvSpPr>
              <a:spLocks noChangeArrowheads="1"/>
            </p:cNvSpPr>
            <p:nvPr/>
          </p:nvSpPr>
          <p:spPr bwMode="auto">
            <a:xfrm>
              <a:off x="2174769" y="308415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477" name="椭圆 37"/>
            <p:cNvSpPr>
              <a:spLocks noChangeArrowheads="1"/>
            </p:cNvSpPr>
            <p:nvPr/>
          </p:nvSpPr>
          <p:spPr bwMode="auto">
            <a:xfrm>
              <a:off x="969027" y="0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478" name="椭圆 38"/>
            <p:cNvSpPr>
              <a:spLocks noChangeArrowheads="1"/>
            </p:cNvSpPr>
            <p:nvPr/>
          </p:nvSpPr>
          <p:spPr bwMode="auto">
            <a:xfrm>
              <a:off x="1858729" y="96380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479" name="椭圆 39"/>
            <p:cNvSpPr>
              <a:spLocks noChangeArrowheads="1"/>
            </p:cNvSpPr>
            <p:nvPr/>
          </p:nvSpPr>
          <p:spPr bwMode="auto">
            <a:xfrm>
              <a:off x="2430379" y="20481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480" name="椭圆 40"/>
            <p:cNvSpPr>
              <a:spLocks noChangeArrowheads="1"/>
            </p:cNvSpPr>
            <p:nvPr/>
          </p:nvSpPr>
          <p:spPr bwMode="auto">
            <a:xfrm>
              <a:off x="0" y="663814"/>
              <a:ext cx="789710" cy="7897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9459" name="矩形 6"/>
          <p:cNvSpPr>
            <a:spLocks noChangeArrowheads="1"/>
          </p:cNvSpPr>
          <p:nvPr/>
        </p:nvSpPr>
        <p:spPr bwMode="auto">
          <a:xfrm>
            <a:off x="938213" y="873125"/>
            <a:ext cx="498951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2.</a:t>
            </a: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手机都有“隐形电池”？</a:t>
            </a:r>
          </a:p>
        </p:txBody>
      </p:sp>
      <p:sp>
        <p:nvSpPr>
          <p:cNvPr id="19460" name="文本框 2"/>
          <p:cNvSpPr>
            <a:spLocks noChangeArrowheads="1"/>
          </p:cNvSpPr>
          <p:nvPr/>
        </p:nvSpPr>
        <p:spPr bwMode="auto">
          <a:xfrm>
            <a:off x="6096000" y="3824288"/>
            <a:ext cx="5437188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事实上：</a:t>
            </a:r>
          </a:p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通过实验多种型号手机，都没有发生电量变多的情况。拆开一部手机，会发现内部乜有任何“隐形电池”存在的踪影，而且手机厂家也完全没有理由去设置这样一项功能。</a:t>
            </a:r>
          </a:p>
        </p:txBody>
      </p:sp>
      <p:sp>
        <p:nvSpPr>
          <p:cNvPr id="19461" name="矩形 1"/>
          <p:cNvSpPr>
            <a:spLocks noChangeArrowheads="1"/>
          </p:cNvSpPr>
          <p:nvPr/>
        </p:nvSpPr>
        <p:spPr bwMode="auto">
          <a:xfrm>
            <a:off x="6096000" y="2290763"/>
            <a:ext cx="5437188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传言：</a:t>
            </a:r>
          </a:p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你的手机电量不足了，为了让它能够继续使用，按</a:t>
            </a:r>
            <a:r>
              <a:rPr 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*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3370#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键，手机会重新启动，启动完毕后，你就会发现电量增加了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50%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462" name="任意多边形 9"/>
          <p:cNvSpPr>
            <a:spLocks noChangeArrowheads="1"/>
          </p:cNvSpPr>
          <p:nvPr/>
        </p:nvSpPr>
        <p:spPr bwMode="auto">
          <a:xfrm>
            <a:off x="1816100" y="3694113"/>
            <a:ext cx="2198688" cy="1139825"/>
          </a:xfrm>
          <a:custGeom>
            <a:avLst/>
            <a:gdLst>
              <a:gd name="T0" fmla="*/ 229243 w 2199862"/>
              <a:gd name="T1" fmla="*/ 141728 h 1139687"/>
              <a:gd name="T2" fmla="*/ 156260 w 2199862"/>
              <a:gd name="T3" fmla="*/ 214759 h 1139687"/>
              <a:gd name="T4" fmla="*/ 156260 w 2199862"/>
              <a:gd name="T5" fmla="*/ 925065 h 1139687"/>
              <a:gd name="T6" fmla="*/ 229243 w 2199862"/>
              <a:gd name="T7" fmla="*/ 998096 h 1139687"/>
              <a:gd name="T8" fmla="*/ 1823749 w 2199862"/>
              <a:gd name="T9" fmla="*/ 998096 h 1139687"/>
              <a:gd name="T10" fmla="*/ 1896732 w 2199862"/>
              <a:gd name="T11" fmla="*/ 925065 h 1139687"/>
              <a:gd name="T12" fmla="*/ 1896732 w 2199862"/>
              <a:gd name="T13" fmla="*/ 214759 h 1139687"/>
              <a:gd name="T14" fmla="*/ 1823749 w 2199862"/>
              <a:gd name="T15" fmla="*/ 141728 h 1139687"/>
              <a:gd name="T16" fmla="*/ 97141 w 2199862"/>
              <a:gd name="T17" fmla="*/ 0 h 1139687"/>
              <a:gd name="T18" fmla="*/ 1955849 w 2199862"/>
              <a:gd name="T19" fmla="*/ 0 h 1139687"/>
              <a:gd name="T20" fmla="*/ 2052990 w 2199862"/>
              <a:gd name="T21" fmla="*/ 97205 h 1139687"/>
              <a:gd name="T22" fmla="*/ 2052990 w 2199862"/>
              <a:gd name="T23" fmla="*/ 390986 h 1139687"/>
              <a:gd name="T24" fmla="*/ 2161158 w 2199862"/>
              <a:gd name="T25" fmla="*/ 390986 h 1139687"/>
              <a:gd name="T26" fmla="*/ 2198688 w 2199862"/>
              <a:gd name="T27" fmla="*/ 428540 h 1139687"/>
              <a:gd name="T28" fmla="*/ 2198688 w 2199862"/>
              <a:gd name="T29" fmla="*/ 711285 h 1139687"/>
              <a:gd name="T30" fmla="*/ 2161158 w 2199862"/>
              <a:gd name="T31" fmla="*/ 748839 h 1139687"/>
              <a:gd name="T32" fmla="*/ 2052990 w 2199862"/>
              <a:gd name="T33" fmla="*/ 748839 h 1139687"/>
              <a:gd name="T34" fmla="*/ 2052990 w 2199862"/>
              <a:gd name="T35" fmla="*/ 1042620 h 1139687"/>
              <a:gd name="T36" fmla="*/ 1955849 w 2199862"/>
              <a:gd name="T37" fmla="*/ 1139825 h 1139687"/>
              <a:gd name="T38" fmla="*/ 97141 w 2199862"/>
              <a:gd name="T39" fmla="*/ 1139825 h 1139687"/>
              <a:gd name="T40" fmla="*/ 0 w 2199862"/>
              <a:gd name="T41" fmla="*/ 1042620 h 1139687"/>
              <a:gd name="T42" fmla="*/ 0 w 2199862"/>
              <a:gd name="T43" fmla="*/ 97205 h 1139687"/>
              <a:gd name="T44" fmla="*/ 97141 w 2199862"/>
              <a:gd name="T45" fmla="*/ 0 h 11396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199862"/>
              <a:gd name="T70" fmla="*/ 0 h 1139687"/>
              <a:gd name="T71" fmla="*/ 2199862 w 2199862"/>
              <a:gd name="T72" fmla="*/ 1139687 h 113968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199862" h="1139687">
                <a:moveTo>
                  <a:pt x="229365" y="141711"/>
                </a:moveTo>
                <a:cubicBezTo>
                  <a:pt x="189036" y="141711"/>
                  <a:pt x="156343" y="174404"/>
                  <a:pt x="156343" y="214733"/>
                </a:cubicBezTo>
                <a:lnTo>
                  <a:pt x="156343" y="924953"/>
                </a:lnTo>
                <a:cubicBezTo>
                  <a:pt x="156343" y="965282"/>
                  <a:pt x="189036" y="997975"/>
                  <a:pt x="229365" y="997975"/>
                </a:cubicBezTo>
                <a:lnTo>
                  <a:pt x="1824723" y="997975"/>
                </a:lnTo>
                <a:cubicBezTo>
                  <a:pt x="1865052" y="997975"/>
                  <a:pt x="1897745" y="965282"/>
                  <a:pt x="1897745" y="924953"/>
                </a:cubicBezTo>
                <a:lnTo>
                  <a:pt x="1897745" y="214733"/>
                </a:lnTo>
                <a:cubicBezTo>
                  <a:pt x="1897745" y="174404"/>
                  <a:pt x="1865052" y="141711"/>
                  <a:pt x="1824723" y="141711"/>
                </a:cubicBezTo>
                <a:close/>
                <a:moveTo>
                  <a:pt x="97193" y="0"/>
                </a:moveTo>
                <a:lnTo>
                  <a:pt x="1956894" y="0"/>
                </a:lnTo>
                <a:cubicBezTo>
                  <a:pt x="2010572" y="0"/>
                  <a:pt x="2054087" y="43515"/>
                  <a:pt x="2054087" y="97193"/>
                </a:cubicBezTo>
                <a:lnTo>
                  <a:pt x="2054087" y="390939"/>
                </a:lnTo>
                <a:lnTo>
                  <a:pt x="2162313" y="390939"/>
                </a:lnTo>
                <a:cubicBezTo>
                  <a:pt x="2183051" y="390939"/>
                  <a:pt x="2199862" y="407750"/>
                  <a:pt x="2199862" y="428488"/>
                </a:cubicBezTo>
                <a:lnTo>
                  <a:pt x="2199862" y="711199"/>
                </a:lnTo>
                <a:cubicBezTo>
                  <a:pt x="2199862" y="731937"/>
                  <a:pt x="2183051" y="748748"/>
                  <a:pt x="2162313" y="748748"/>
                </a:cubicBezTo>
                <a:lnTo>
                  <a:pt x="2054087" y="748748"/>
                </a:lnTo>
                <a:lnTo>
                  <a:pt x="2054087" y="1042494"/>
                </a:lnTo>
                <a:cubicBezTo>
                  <a:pt x="2054087" y="1096172"/>
                  <a:pt x="2010572" y="1139687"/>
                  <a:pt x="1956894" y="1139687"/>
                </a:cubicBezTo>
                <a:lnTo>
                  <a:pt x="97193" y="1139687"/>
                </a:lnTo>
                <a:cubicBezTo>
                  <a:pt x="43515" y="1139687"/>
                  <a:pt x="0" y="1096172"/>
                  <a:pt x="0" y="1042494"/>
                </a:cubicBezTo>
                <a:lnTo>
                  <a:pt x="0" y="97193"/>
                </a:lnTo>
                <a:cubicBezTo>
                  <a:pt x="0" y="43515"/>
                  <a:pt x="43515" y="0"/>
                  <a:pt x="97193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3" name="矩形 17"/>
          <p:cNvSpPr>
            <a:spLocks noChangeArrowheads="1"/>
          </p:cNvSpPr>
          <p:nvPr/>
        </p:nvSpPr>
        <p:spPr bwMode="auto">
          <a:xfrm>
            <a:off x="1751013" y="5003800"/>
            <a:ext cx="15795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*3370#</a:t>
            </a:r>
          </a:p>
        </p:txBody>
      </p:sp>
      <p:sp>
        <p:nvSpPr>
          <p:cNvPr id="19464" name="矩形 24"/>
          <p:cNvSpPr>
            <a:spLocks noChangeArrowheads="1"/>
          </p:cNvSpPr>
          <p:nvPr/>
        </p:nvSpPr>
        <p:spPr bwMode="auto">
          <a:xfrm>
            <a:off x="1892300" y="2401888"/>
            <a:ext cx="2006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+50% ?</a:t>
            </a:r>
          </a:p>
        </p:txBody>
      </p:sp>
      <p:sp>
        <p:nvSpPr>
          <p:cNvPr id="19465" name="闪电形 3"/>
          <p:cNvSpPr>
            <a:spLocks noChangeArrowheads="1"/>
          </p:cNvSpPr>
          <p:nvPr/>
        </p:nvSpPr>
        <p:spPr bwMode="auto">
          <a:xfrm rot="7641480">
            <a:off x="2389188" y="3822700"/>
            <a:ext cx="892175" cy="892175"/>
          </a:xfrm>
          <a:prstGeom prst="lightningBol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6" name="直接连接符 42"/>
          <p:cNvSpPr>
            <a:spLocks noChangeShapeType="1"/>
          </p:cNvSpPr>
          <p:nvPr/>
        </p:nvSpPr>
        <p:spPr bwMode="auto">
          <a:xfrm>
            <a:off x="5684838" y="974725"/>
            <a:ext cx="1587" cy="4906963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6DCF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6"/>
          <p:cNvSpPr>
            <a:spLocks noChangeArrowheads="1"/>
          </p:cNvSpPr>
          <p:nvPr/>
        </p:nvSpPr>
        <p:spPr bwMode="auto">
          <a:xfrm>
            <a:off x="938213" y="873125"/>
            <a:ext cx="4484687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3.</a:t>
            </a: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没卡也能打“</a:t>
            </a:r>
            <a:r>
              <a:rPr lang="en-US" altLang="zh-CN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110</a:t>
            </a: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”</a:t>
            </a:r>
            <a:r>
              <a:rPr lang="zh-CN" altLang="en-US" sz="32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？</a:t>
            </a:r>
            <a:endParaRPr lang="zh-CN" altLang="en-US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483" name="文本框 2"/>
          <p:cNvSpPr>
            <a:spLocks noChangeArrowheads="1"/>
          </p:cNvSpPr>
          <p:nvPr/>
        </p:nvSpPr>
        <p:spPr bwMode="auto">
          <a:xfrm>
            <a:off x="6096000" y="3824288"/>
            <a:ext cx="5437188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事实上：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在国外遇险的话可用，但是在国内呼叫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112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并无实际作用，它会自动转接一个语音提示，“匪警请拨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110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，火警请拨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119……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“而呼叫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110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119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120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等中国紧急号码还是需要手机接入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SIM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卡提供商的网络。</a:t>
            </a:r>
          </a:p>
        </p:txBody>
      </p:sp>
      <p:sp>
        <p:nvSpPr>
          <p:cNvPr id="20484" name="矩形 1"/>
          <p:cNvSpPr>
            <a:spLocks noChangeArrowheads="1"/>
          </p:cNvSpPr>
          <p:nvPr/>
        </p:nvSpPr>
        <p:spPr bwMode="auto">
          <a:xfrm>
            <a:off x="6096000" y="2290763"/>
            <a:ext cx="5437188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传言：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世界上手机共同的紧急救援号码是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112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，假如所在地区无信号，同时又遇到了紧急状况，可以用手机拨打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112.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因为此时手机会自动搜索所有可用的网络并建立起紧急呼叫。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0485" name="Group 4"/>
          <p:cNvGrpSpPr>
            <a:grpSpLocks/>
          </p:cNvGrpSpPr>
          <p:nvPr/>
        </p:nvGrpSpPr>
        <p:grpSpPr bwMode="auto">
          <a:xfrm>
            <a:off x="1063625" y="1924050"/>
            <a:ext cx="823913" cy="1720850"/>
            <a:chOff x="0" y="0"/>
            <a:chExt cx="759" cy="1587"/>
          </a:xfrm>
        </p:grpSpPr>
        <p:sp>
          <p:nvSpPr>
            <p:cNvPr id="20495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759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6" name="Freeform 5"/>
            <p:cNvSpPr>
              <a:spLocks noChangeArrowheads="1"/>
            </p:cNvSpPr>
            <p:nvPr/>
          </p:nvSpPr>
          <p:spPr bwMode="auto">
            <a:xfrm>
              <a:off x="-2" y="0"/>
              <a:ext cx="761" cy="1587"/>
            </a:xfrm>
            <a:custGeom>
              <a:avLst/>
              <a:gdLst>
                <a:gd name="T0" fmla="*/ 761 w 319"/>
                <a:gd name="T1" fmla="*/ 1447 h 669"/>
                <a:gd name="T2" fmla="*/ 623 w 319"/>
                <a:gd name="T3" fmla="*/ 1587 h 669"/>
                <a:gd name="T4" fmla="*/ 141 w 319"/>
                <a:gd name="T5" fmla="*/ 1587 h 669"/>
                <a:gd name="T6" fmla="*/ 0 w 319"/>
                <a:gd name="T7" fmla="*/ 1447 h 669"/>
                <a:gd name="T8" fmla="*/ 0 w 319"/>
                <a:gd name="T9" fmla="*/ 140 h 669"/>
                <a:gd name="T10" fmla="*/ 141 w 319"/>
                <a:gd name="T11" fmla="*/ 0 h 669"/>
                <a:gd name="T12" fmla="*/ 623 w 319"/>
                <a:gd name="T13" fmla="*/ 0 h 669"/>
                <a:gd name="T14" fmla="*/ 761 w 319"/>
                <a:gd name="T15" fmla="*/ 140 h 669"/>
                <a:gd name="T16" fmla="*/ 761 w 319"/>
                <a:gd name="T17" fmla="*/ 1447 h 6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9"/>
                <a:gd name="T28" fmla="*/ 0 h 669"/>
                <a:gd name="T29" fmla="*/ 319 w 319"/>
                <a:gd name="T30" fmla="*/ 669 h 6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9" h="669">
                  <a:moveTo>
                    <a:pt x="319" y="610"/>
                  </a:moveTo>
                  <a:cubicBezTo>
                    <a:pt x="319" y="643"/>
                    <a:pt x="293" y="669"/>
                    <a:pt x="261" y="669"/>
                  </a:cubicBezTo>
                  <a:cubicBezTo>
                    <a:pt x="59" y="669"/>
                    <a:pt x="59" y="669"/>
                    <a:pt x="59" y="669"/>
                  </a:cubicBezTo>
                  <a:cubicBezTo>
                    <a:pt x="26" y="669"/>
                    <a:pt x="0" y="643"/>
                    <a:pt x="0" y="61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93" y="0"/>
                    <a:pt x="319" y="26"/>
                    <a:pt x="319" y="59"/>
                  </a:cubicBezTo>
                  <a:lnTo>
                    <a:pt x="319" y="610"/>
                  </a:lnTo>
                  <a:close/>
                </a:path>
              </a:pathLst>
            </a:cu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pic>
          <p:nvPicPr>
            <p:cNvPr id="20497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" y="260"/>
              <a:ext cx="572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20498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" y="372"/>
              <a:ext cx="572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20499" name="Rectangle 9"/>
            <p:cNvSpPr>
              <a:spLocks noChangeArrowheads="1"/>
            </p:cNvSpPr>
            <p:nvPr/>
          </p:nvSpPr>
          <p:spPr bwMode="auto">
            <a:xfrm>
              <a:off x="88" y="992"/>
              <a:ext cx="554" cy="30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0" name="Rectangle 10"/>
            <p:cNvSpPr>
              <a:spLocks noChangeArrowheads="1"/>
            </p:cNvSpPr>
            <p:nvPr/>
          </p:nvSpPr>
          <p:spPr bwMode="auto">
            <a:xfrm>
              <a:off x="88" y="1089"/>
              <a:ext cx="554" cy="31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1" name="Rectangle 11"/>
            <p:cNvSpPr>
              <a:spLocks noChangeArrowheads="1"/>
            </p:cNvSpPr>
            <p:nvPr/>
          </p:nvSpPr>
          <p:spPr bwMode="auto">
            <a:xfrm>
              <a:off x="88" y="1212"/>
              <a:ext cx="554" cy="33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2" name="Rectangle 12"/>
            <p:cNvSpPr>
              <a:spLocks noChangeArrowheads="1"/>
            </p:cNvSpPr>
            <p:nvPr/>
          </p:nvSpPr>
          <p:spPr bwMode="auto">
            <a:xfrm>
              <a:off x="88" y="460"/>
              <a:ext cx="277" cy="237"/>
            </a:xfrm>
            <a:prstGeom prst="rect">
              <a:avLst/>
            </a:prstGeom>
            <a:solidFill>
              <a:srgbClr val="94C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3" name="Rectangle 13"/>
            <p:cNvSpPr>
              <a:spLocks noChangeArrowheads="1"/>
            </p:cNvSpPr>
            <p:nvPr/>
          </p:nvSpPr>
          <p:spPr bwMode="auto">
            <a:xfrm>
              <a:off x="380" y="460"/>
              <a:ext cx="276" cy="237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4" name="Rectangle 14"/>
            <p:cNvSpPr>
              <a:spLocks noChangeArrowheads="1"/>
            </p:cNvSpPr>
            <p:nvPr/>
          </p:nvSpPr>
          <p:spPr bwMode="auto">
            <a:xfrm>
              <a:off x="88" y="742"/>
              <a:ext cx="568" cy="193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5" name="Oval 15"/>
            <p:cNvSpPr>
              <a:spLocks noChangeArrowheads="1"/>
            </p:cNvSpPr>
            <p:nvPr/>
          </p:nvSpPr>
          <p:spPr bwMode="auto">
            <a:xfrm>
              <a:off x="344" y="1421"/>
              <a:ext cx="64" cy="57"/>
            </a:xfrm>
            <a:prstGeom prst="ellipse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6" name="Rectangle 6"/>
            <p:cNvSpPr>
              <a:spLocks noChangeArrowheads="1"/>
            </p:cNvSpPr>
            <p:nvPr/>
          </p:nvSpPr>
          <p:spPr bwMode="auto">
            <a:xfrm>
              <a:off x="48" y="206"/>
              <a:ext cx="651" cy="11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20486" name="任意多边形 21"/>
          <p:cNvSpPr>
            <a:spLocks noChangeArrowheads="1"/>
          </p:cNvSpPr>
          <p:nvPr/>
        </p:nvSpPr>
        <p:spPr bwMode="auto">
          <a:xfrm rot="-2766249">
            <a:off x="2052638" y="2203450"/>
            <a:ext cx="1208088" cy="1163637"/>
          </a:xfrm>
          <a:custGeom>
            <a:avLst/>
            <a:gdLst>
              <a:gd name="T0" fmla="*/ 1208088 w 1762400"/>
              <a:gd name="T1" fmla="*/ 627477 h 1695726"/>
              <a:gd name="T2" fmla="*/ 612710 w 1762400"/>
              <a:gd name="T3" fmla="*/ 627477 h 1695726"/>
              <a:gd name="T4" fmla="*/ 56076 w 1762400"/>
              <a:gd name="T5" fmla="*/ 1163637 h 1695726"/>
              <a:gd name="T6" fmla="*/ 0 w 1762400"/>
              <a:gd name="T7" fmla="*/ 1105293 h 1695726"/>
              <a:gd name="T8" fmla="*/ 581286 w 1762400"/>
              <a:gd name="T9" fmla="*/ 545388 h 1695726"/>
              <a:gd name="T10" fmla="*/ 581286 w 1762400"/>
              <a:gd name="T11" fmla="*/ 0 h 16957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62400"/>
              <a:gd name="T19" fmla="*/ 0 h 1695726"/>
              <a:gd name="T20" fmla="*/ 1762400 w 1762400"/>
              <a:gd name="T21" fmla="*/ 1695726 h 169572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62400" h="1695726">
                <a:moveTo>
                  <a:pt x="1762400" y="914400"/>
                </a:moveTo>
                <a:lnTo>
                  <a:pt x="893842" y="914400"/>
                </a:lnTo>
                <a:lnTo>
                  <a:pt x="81806" y="1695726"/>
                </a:lnTo>
                <a:lnTo>
                  <a:pt x="0" y="1610704"/>
                </a:lnTo>
                <a:lnTo>
                  <a:pt x="848000" y="794774"/>
                </a:lnTo>
                <a:lnTo>
                  <a:pt x="848000" y="0"/>
                </a:lnTo>
                <a:close/>
              </a:path>
            </a:pathLst>
          </a:custGeom>
          <a:solidFill>
            <a:srgbClr val="44608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7" name="文本框 22"/>
          <p:cNvSpPr>
            <a:spLocks noChangeArrowheads="1"/>
          </p:cNvSpPr>
          <p:nvPr/>
        </p:nvSpPr>
        <p:spPr bwMode="auto">
          <a:xfrm>
            <a:off x="2816225" y="2998788"/>
            <a:ext cx="228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446087"/>
                </a:solidFill>
                <a:latin typeface="张海山锐线体简" pitchFamily="2" charset="-122"/>
                <a:ea typeface="张海山锐线体简" pitchFamily="2" charset="-122"/>
                <a:sym typeface="UUS UN INCHIKE" pitchFamily="2" charset="0"/>
              </a:rPr>
              <a:t>No signal</a:t>
            </a:r>
            <a:endParaRPr lang="zh-CN" altLang="en-US" sz="3600">
              <a:solidFill>
                <a:srgbClr val="446087"/>
              </a:solidFill>
              <a:latin typeface="张海山锐线体简" pitchFamily="2" charset="-122"/>
              <a:ea typeface="张海山锐线体简" pitchFamily="2" charset="-122"/>
              <a:sym typeface="UUS UN INCHIKE" pitchFamily="2" charset="0"/>
            </a:endParaRPr>
          </a:p>
        </p:txBody>
      </p:sp>
      <p:sp>
        <p:nvSpPr>
          <p:cNvPr id="20488" name="矩形 27"/>
          <p:cNvSpPr>
            <a:spLocks noChangeArrowheads="1"/>
          </p:cNvSpPr>
          <p:nvPr/>
        </p:nvSpPr>
        <p:spPr bwMode="auto">
          <a:xfrm>
            <a:off x="1976438" y="4335463"/>
            <a:ext cx="117475" cy="827087"/>
          </a:xfrm>
          <a:prstGeom prst="rect">
            <a:avLst/>
          </a:prstGeom>
          <a:solidFill>
            <a:srgbClr val="44608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9" name="矩形 28"/>
          <p:cNvSpPr>
            <a:spLocks noChangeArrowheads="1"/>
          </p:cNvSpPr>
          <p:nvPr/>
        </p:nvSpPr>
        <p:spPr bwMode="auto">
          <a:xfrm>
            <a:off x="2271713" y="4335463"/>
            <a:ext cx="117475" cy="827087"/>
          </a:xfrm>
          <a:prstGeom prst="rect">
            <a:avLst/>
          </a:prstGeom>
          <a:solidFill>
            <a:srgbClr val="44608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90" name="同心圆 30"/>
          <p:cNvSpPr>
            <a:spLocks noChangeArrowheads="1"/>
          </p:cNvSpPr>
          <p:nvPr/>
        </p:nvSpPr>
        <p:spPr bwMode="auto">
          <a:xfrm>
            <a:off x="2565400" y="4365625"/>
            <a:ext cx="796925" cy="796925"/>
          </a:xfrm>
          <a:custGeom>
            <a:avLst/>
            <a:gdLst>
              <a:gd name="T0" fmla="*/ 398463 w 21600"/>
              <a:gd name="T1" fmla="*/ 0 h 21600"/>
              <a:gd name="T2" fmla="*/ 116698 w 21600"/>
              <a:gd name="T3" fmla="*/ 116698 h 21600"/>
              <a:gd name="T4" fmla="*/ 0 w 21600"/>
              <a:gd name="T5" fmla="*/ 398463 h 21600"/>
              <a:gd name="T6" fmla="*/ 116698 w 21600"/>
              <a:gd name="T7" fmla="*/ 680227 h 21600"/>
              <a:gd name="T8" fmla="*/ 398463 w 21600"/>
              <a:gd name="T9" fmla="*/ 796925 h 21600"/>
              <a:gd name="T10" fmla="*/ 680227 w 21600"/>
              <a:gd name="T11" fmla="*/ 680227 h 21600"/>
              <a:gd name="T12" fmla="*/ 796925 w 21600"/>
              <a:gd name="T13" fmla="*/ 398463 h 21600"/>
              <a:gd name="T14" fmla="*/ 680227 w 21600"/>
              <a:gd name="T15" fmla="*/ 116698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000" y="10800"/>
                </a:moveTo>
                <a:cubicBezTo>
                  <a:pt x="3000" y="15108"/>
                  <a:pt x="6492" y="18600"/>
                  <a:pt x="10800" y="18600"/>
                </a:cubicBezTo>
                <a:cubicBezTo>
                  <a:pt x="15108" y="18600"/>
                  <a:pt x="18600" y="15108"/>
                  <a:pt x="18600" y="10800"/>
                </a:cubicBezTo>
                <a:cubicBezTo>
                  <a:pt x="18600" y="6492"/>
                  <a:pt x="15108" y="3000"/>
                  <a:pt x="10800" y="3000"/>
                </a:cubicBezTo>
                <a:cubicBezTo>
                  <a:pt x="6492" y="3000"/>
                  <a:pt x="3000" y="6492"/>
                  <a:pt x="3000" y="10800"/>
                </a:cubicBezTo>
                <a:close/>
              </a:path>
            </a:pathLst>
          </a:custGeom>
          <a:solidFill>
            <a:srgbClr val="44608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20491" name="组合 33"/>
          <p:cNvGrpSpPr>
            <a:grpSpLocks/>
          </p:cNvGrpSpPr>
          <p:nvPr/>
        </p:nvGrpSpPr>
        <p:grpSpPr bwMode="auto">
          <a:xfrm flipV="1">
            <a:off x="1784350" y="4619625"/>
            <a:ext cx="1590675" cy="215900"/>
            <a:chOff x="0" y="0"/>
            <a:chExt cx="727587" cy="98329"/>
          </a:xfrm>
        </p:grpSpPr>
        <p:sp>
          <p:nvSpPr>
            <p:cNvPr id="20493" name="矩形 31"/>
            <p:cNvSpPr>
              <a:spLocks noChangeArrowheads="1"/>
            </p:cNvSpPr>
            <p:nvPr/>
          </p:nvSpPr>
          <p:spPr bwMode="auto">
            <a:xfrm rot="2765140" flipH="1">
              <a:off x="314633" y="-314627"/>
              <a:ext cx="98322" cy="727587"/>
            </a:xfrm>
            <a:prstGeom prst="rect">
              <a:avLst/>
            </a:prstGeom>
            <a:solidFill>
              <a:srgbClr val="FFFFFF">
                <a:alpha val="3607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494" name="矩形 32"/>
            <p:cNvSpPr>
              <a:spLocks noChangeArrowheads="1"/>
            </p:cNvSpPr>
            <p:nvPr/>
          </p:nvSpPr>
          <p:spPr bwMode="auto">
            <a:xfrm rot="-2765140">
              <a:off x="314633" y="-314634"/>
              <a:ext cx="98322" cy="727587"/>
            </a:xfrm>
            <a:prstGeom prst="rect">
              <a:avLst/>
            </a:prstGeom>
            <a:solidFill>
              <a:srgbClr val="FFFFFF">
                <a:alpha val="3607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0492" name="直接连接符 29"/>
          <p:cNvSpPr>
            <a:spLocks noChangeShapeType="1"/>
          </p:cNvSpPr>
          <p:nvPr/>
        </p:nvSpPr>
        <p:spPr bwMode="auto">
          <a:xfrm>
            <a:off x="5684838" y="974725"/>
            <a:ext cx="1587" cy="4906963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0067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6"/>
          <p:cNvSpPr>
            <a:spLocks noChangeArrowheads="1"/>
          </p:cNvSpPr>
          <p:nvPr/>
        </p:nvSpPr>
        <p:spPr bwMode="auto">
          <a:xfrm>
            <a:off x="938213" y="873125"/>
            <a:ext cx="417671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</a:t>
            </a:r>
            <a:r>
              <a:rPr lang="en-US" altLang="zh-CN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.</a:t>
            </a: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手机一格电，辐射大</a:t>
            </a:r>
            <a:endParaRPr lang="en-US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千倍</a:t>
            </a:r>
            <a:r>
              <a:rPr lang="zh-CN" altLang="en-US" sz="32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？</a:t>
            </a:r>
            <a:endParaRPr lang="zh-CN" altLang="en-US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507" name="文本框 2"/>
          <p:cNvSpPr>
            <a:spLocks noChangeArrowheads="1"/>
          </p:cNvSpPr>
          <p:nvPr/>
        </p:nvSpPr>
        <p:spPr bwMode="auto">
          <a:xfrm>
            <a:off x="6096000" y="3824288"/>
            <a:ext cx="5437188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事实上：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通常说的辐射强度是指手机的发射功率，强度与剩余电量无关，但和信号的强度有一定关系。手机信号的强弱，与基站远近有关，但与电量关系不大。</a:t>
            </a:r>
          </a:p>
        </p:txBody>
      </p:sp>
      <p:sp>
        <p:nvSpPr>
          <p:cNvPr id="21508" name="矩形 1"/>
          <p:cNvSpPr>
            <a:spLocks noChangeArrowheads="1"/>
          </p:cNvSpPr>
          <p:nvPr/>
        </p:nvSpPr>
        <p:spPr bwMode="auto">
          <a:xfrm>
            <a:off x="6096000" y="2844800"/>
            <a:ext cx="5437188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传言：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手机剩一格电时不要使用，因为满格与只剩一格时相对比，发射强度竟然相差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1000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倍以上。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1509" name="Group 4"/>
          <p:cNvGrpSpPr>
            <a:grpSpLocks/>
          </p:cNvGrpSpPr>
          <p:nvPr/>
        </p:nvGrpSpPr>
        <p:grpSpPr bwMode="auto">
          <a:xfrm>
            <a:off x="1187450" y="2101850"/>
            <a:ext cx="1573213" cy="1722438"/>
            <a:chOff x="0" y="0"/>
            <a:chExt cx="991" cy="1085"/>
          </a:xfrm>
        </p:grpSpPr>
        <p:sp>
          <p:nvSpPr>
            <p:cNvPr id="21516" name="Freeform 5"/>
            <p:cNvSpPr>
              <a:spLocks noEditPoints="1" noChangeArrowheads="1"/>
            </p:cNvSpPr>
            <p:nvPr/>
          </p:nvSpPr>
          <p:spPr bwMode="auto">
            <a:xfrm>
              <a:off x="211" y="0"/>
              <a:ext cx="558" cy="602"/>
            </a:xfrm>
            <a:custGeom>
              <a:avLst/>
              <a:gdLst>
                <a:gd name="T0" fmla="*/ 279 w 98"/>
                <a:gd name="T1" fmla="*/ 0 h 106"/>
                <a:gd name="T2" fmla="*/ 0 w 98"/>
                <a:gd name="T3" fmla="*/ 250 h 106"/>
                <a:gd name="T4" fmla="*/ 80 w 98"/>
                <a:gd name="T5" fmla="*/ 426 h 106"/>
                <a:gd name="T6" fmla="*/ 80 w 98"/>
                <a:gd name="T7" fmla="*/ 505 h 106"/>
                <a:gd name="T8" fmla="*/ 154 w 98"/>
                <a:gd name="T9" fmla="*/ 579 h 106"/>
                <a:gd name="T10" fmla="*/ 211 w 98"/>
                <a:gd name="T11" fmla="*/ 557 h 106"/>
                <a:gd name="T12" fmla="*/ 279 w 98"/>
                <a:gd name="T13" fmla="*/ 602 h 106"/>
                <a:gd name="T14" fmla="*/ 353 w 98"/>
                <a:gd name="T15" fmla="*/ 557 h 106"/>
                <a:gd name="T16" fmla="*/ 410 w 98"/>
                <a:gd name="T17" fmla="*/ 579 h 106"/>
                <a:gd name="T18" fmla="*/ 484 w 98"/>
                <a:gd name="T19" fmla="*/ 505 h 106"/>
                <a:gd name="T20" fmla="*/ 484 w 98"/>
                <a:gd name="T21" fmla="*/ 426 h 106"/>
                <a:gd name="T22" fmla="*/ 558 w 98"/>
                <a:gd name="T23" fmla="*/ 250 h 106"/>
                <a:gd name="T24" fmla="*/ 279 w 98"/>
                <a:gd name="T25" fmla="*/ 0 h 106"/>
                <a:gd name="T26" fmla="*/ 159 w 98"/>
                <a:gd name="T27" fmla="*/ 301 h 106"/>
                <a:gd name="T28" fmla="*/ 74 w 98"/>
                <a:gd name="T29" fmla="*/ 216 h 106"/>
                <a:gd name="T30" fmla="*/ 159 w 98"/>
                <a:gd name="T31" fmla="*/ 131 h 106"/>
                <a:gd name="T32" fmla="*/ 245 w 98"/>
                <a:gd name="T33" fmla="*/ 216 h 106"/>
                <a:gd name="T34" fmla="*/ 159 w 98"/>
                <a:gd name="T35" fmla="*/ 301 h 106"/>
                <a:gd name="T36" fmla="*/ 313 w 98"/>
                <a:gd name="T37" fmla="*/ 471 h 106"/>
                <a:gd name="T38" fmla="*/ 245 w 98"/>
                <a:gd name="T39" fmla="*/ 471 h 106"/>
                <a:gd name="T40" fmla="*/ 228 w 98"/>
                <a:gd name="T41" fmla="*/ 443 h 106"/>
                <a:gd name="T42" fmla="*/ 268 w 98"/>
                <a:gd name="T43" fmla="*/ 363 h 106"/>
                <a:gd name="T44" fmla="*/ 296 w 98"/>
                <a:gd name="T45" fmla="*/ 363 h 106"/>
                <a:gd name="T46" fmla="*/ 336 w 98"/>
                <a:gd name="T47" fmla="*/ 443 h 106"/>
                <a:gd name="T48" fmla="*/ 313 w 98"/>
                <a:gd name="T49" fmla="*/ 471 h 106"/>
                <a:gd name="T50" fmla="*/ 399 w 98"/>
                <a:gd name="T51" fmla="*/ 301 h 106"/>
                <a:gd name="T52" fmla="*/ 313 w 98"/>
                <a:gd name="T53" fmla="*/ 216 h 106"/>
                <a:gd name="T54" fmla="*/ 399 w 98"/>
                <a:gd name="T55" fmla="*/ 131 h 106"/>
                <a:gd name="T56" fmla="*/ 484 w 98"/>
                <a:gd name="T57" fmla="*/ 216 h 106"/>
                <a:gd name="T58" fmla="*/ 399 w 98"/>
                <a:gd name="T59" fmla="*/ 301 h 10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98"/>
                <a:gd name="T91" fmla="*/ 0 h 106"/>
                <a:gd name="T92" fmla="*/ 98 w 98"/>
                <a:gd name="T93" fmla="*/ 106 h 10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98" h="106">
                  <a:moveTo>
                    <a:pt x="49" y="0"/>
                  </a:moveTo>
                  <a:cubicBezTo>
                    <a:pt x="22" y="0"/>
                    <a:pt x="0" y="19"/>
                    <a:pt x="0" y="44"/>
                  </a:cubicBezTo>
                  <a:cubicBezTo>
                    <a:pt x="0" y="56"/>
                    <a:pt x="5" y="67"/>
                    <a:pt x="14" y="75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6"/>
                    <a:pt x="20" y="102"/>
                    <a:pt x="27" y="102"/>
                  </a:cubicBezTo>
                  <a:cubicBezTo>
                    <a:pt x="31" y="102"/>
                    <a:pt x="34" y="100"/>
                    <a:pt x="37" y="98"/>
                  </a:cubicBezTo>
                  <a:cubicBezTo>
                    <a:pt x="39" y="103"/>
                    <a:pt x="44" y="106"/>
                    <a:pt x="49" y="106"/>
                  </a:cubicBezTo>
                  <a:cubicBezTo>
                    <a:pt x="55" y="106"/>
                    <a:pt x="60" y="103"/>
                    <a:pt x="62" y="98"/>
                  </a:cubicBezTo>
                  <a:cubicBezTo>
                    <a:pt x="64" y="100"/>
                    <a:pt x="68" y="102"/>
                    <a:pt x="72" y="102"/>
                  </a:cubicBezTo>
                  <a:cubicBezTo>
                    <a:pt x="79" y="102"/>
                    <a:pt x="85" y="96"/>
                    <a:pt x="85" y="89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93" y="67"/>
                    <a:pt x="98" y="56"/>
                    <a:pt x="98" y="44"/>
                  </a:cubicBezTo>
                  <a:cubicBezTo>
                    <a:pt x="98" y="19"/>
                    <a:pt x="76" y="0"/>
                    <a:pt x="49" y="0"/>
                  </a:cubicBezTo>
                  <a:moveTo>
                    <a:pt x="28" y="53"/>
                  </a:moveTo>
                  <a:cubicBezTo>
                    <a:pt x="20" y="53"/>
                    <a:pt x="13" y="46"/>
                    <a:pt x="13" y="38"/>
                  </a:cubicBezTo>
                  <a:cubicBezTo>
                    <a:pt x="13" y="30"/>
                    <a:pt x="20" y="23"/>
                    <a:pt x="28" y="23"/>
                  </a:cubicBezTo>
                  <a:cubicBezTo>
                    <a:pt x="37" y="23"/>
                    <a:pt x="43" y="30"/>
                    <a:pt x="43" y="38"/>
                  </a:cubicBezTo>
                  <a:cubicBezTo>
                    <a:pt x="43" y="46"/>
                    <a:pt x="37" y="53"/>
                    <a:pt x="28" y="53"/>
                  </a:cubicBezTo>
                  <a:moveTo>
                    <a:pt x="55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0" y="83"/>
                    <a:pt x="38" y="81"/>
                    <a:pt x="40" y="78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8" y="61"/>
                    <a:pt x="50" y="61"/>
                    <a:pt x="52" y="64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60" y="81"/>
                    <a:pt x="59" y="83"/>
                    <a:pt x="55" y="83"/>
                  </a:cubicBezTo>
                  <a:moveTo>
                    <a:pt x="70" y="53"/>
                  </a:moveTo>
                  <a:cubicBezTo>
                    <a:pt x="62" y="53"/>
                    <a:pt x="55" y="46"/>
                    <a:pt x="55" y="38"/>
                  </a:cubicBezTo>
                  <a:cubicBezTo>
                    <a:pt x="55" y="30"/>
                    <a:pt x="62" y="23"/>
                    <a:pt x="70" y="23"/>
                  </a:cubicBezTo>
                  <a:cubicBezTo>
                    <a:pt x="79" y="23"/>
                    <a:pt x="85" y="30"/>
                    <a:pt x="85" y="38"/>
                  </a:cubicBezTo>
                  <a:cubicBezTo>
                    <a:pt x="85" y="46"/>
                    <a:pt x="79" y="53"/>
                    <a:pt x="70" y="53"/>
                  </a:cubicBezTo>
                </a:path>
              </a:pathLst>
            </a:custGeom>
            <a:solidFill>
              <a:srgbClr val="3A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17" name="Freeform 6"/>
            <p:cNvSpPr>
              <a:spLocks noChangeArrowheads="1"/>
            </p:cNvSpPr>
            <p:nvPr/>
          </p:nvSpPr>
          <p:spPr bwMode="auto">
            <a:xfrm>
              <a:off x="0" y="420"/>
              <a:ext cx="991" cy="665"/>
            </a:xfrm>
            <a:custGeom>
              <a:avLst/>
              <a:gdLst>
                <a:gd name="T0" fmla="*/ 928 w 174"/>
                <a:gd name="T1" fmla="*/ 364 h 117"/>
                <a:gd name="T2" fmla="*/ 814 w 174"/>
                <a:gd name="T3" fmla="*/ 404 h 117"/>
                <a:gd name="T4" fmla="*/ 809 w 174"/>
                <a:gd name="T5" fmla="*/ 421 h 117"/>
                <a:gd name="T6" fmla="*/ 615 w 174"/>
                <a:gd name="T7" fmla="*/ 330 h 117"/>
                <a:gd name="T8" fmla="*/ 809 w 174"/>
                <a:gd name="T9" fmla="*/ 244 h 117"/>
                <a:gd name="T10" fmla="*/ 814 w 174"/>
                <a:gd name="T11" fmla="*/ 261 h 117"/>
                <a:gd name="T12" fmla="*/ 928 w 174"/>
                <a:gd name="T13" fmla="*/ 301 h 117"/>
                <a:gd name="T14" fmla="*/ 968 w 174"/>
                <a:gd name="T15" fmla="*/ 188 h 117"/>
                <a:gd name="T16" fmla="*/ 911 w 174"/>
                <a:gd name="T17" fmla="*/ 142 h 117"/>
                <a:gd name="T18" fmla="*/ 911 w 174"/>
                <a:gd name="T19" fmla="*/ 63 h 117"/>
                <a:gd name="T20" fmla="*/ 797 w 174"/>
                <a:gd name="T21" fmla="*/ 23 h 117"/>
                <a:gd name="T22" fmla="*/ 757 w 174"/>
                <a:gd name="T23" fmla="*/ 136 h 117"/>
                <a:gd name="T24" fmla="*/ 769 w 174"/>
                <a:gd name="T25" fmla="*/ 148 h 117"/>
                <a:gd name="T26" fmla="*/ 496 w 174"/>
                <a:gd name="T27" fmla="*/ 279 h 117"/>
                <a:gd name="T28" fmla="*/ 222 w 174"/>
                <a:gd name="T29" fmla="*/ 148 h 117"/>
                <a:gd name="T30" fmla="*/ 234 w 174"/>
                <a:gd name="T31" fmla="*/ 136 h 117"/>
                <a:gd name="T32" fmla="*/ 194 w 174"/>
                <a:gd name="T33" fmla="*/ 23 h 117"/>
                <a:gd name="T34" fmla="*/ 80 w 174"/>
                <a:gd name="T35" fmla="*/ 63 h 117"/>
                <a:gd name="T36" fmla="*/ 80 w 174"/>
                <a:gd name="T37" fmla="*/ 142 h 117"/>
                <a:gd name="T38" fmla="*/ 23 w 174"/>
                <a:gd name="T39" fmla="*/ 188 h 117"/>
                <a:gd name="T40" fmla="*/ 63 w 174"/>
                <a:gd name="T41" fmla="*/ 301 h 117"/>
                <a:gd name="T42" fmla="*/ 177 w 174"/>
                <a:gd name="T43" fmla="*/ 261 h 117"/>
                <a:gd name="T44" fmla="*/ 182 w 174"/>
                <a:gd name="T45" fmla="*/ 244 h 117"/>
                <a:gd name="T46" fmla="*/ 376 w 174"/>
                <a:gd name="T47" fmla="*/ 330 h 117"/>
                <a:gd name="T48" fmla="*/ 182 w 174"/>
                <a:gd name="T49" fmla="*/ 421 h 117"/>
                <a:gd name="T50" fmla="*/ 177 w 174"/>
                <a:gd name="T51" fmla="*/ 404 h 117"/>
                <a:gd name="T52" fmla="*/ 63 w 174"/>
                <a:gd name="T53" fmla="*/ 364 h 117"/>
                <a:gd name="T54" fmla="*/ 23 w 174"/>
                <a:gd name="T55" fmla="*/ 477 h 117"/>
                <a:gd name="T56" fmla="*/ 80 w 174"/>
                <a:gd name="T57" fmla="*/ 523 h 117"/>
                <a:gd name="T58" fmla="*/ 80 w 174"/>
                <a:gd name="T59" fmla="*/ 602 h 117"/>
                <a:gd name="T60" fmla="*/ 194 w 174"/>
                <a:gd name="T61" fmla="*/ 642 h 117"/>
                <a:gd name="T62" fmla="*/ 234 w 174"/>
                <a:gd name="T63" fmla="*/ 529 h 117"/>
                <a:gd name="T64" fmla="*/ 222 w 174"/>
                <a:gd name="T65" fmla="*/ 517 h 117"/>
                <a:gd name="T66" fmla="*/ 496 w 174"/>
                <a:gd name="T67" fmla="*/ 386 h 117"/>
                <a:gd name="T68" fmla="*/ 769 w 174"/>
                <a:gd name="T69" fmla="*/ 517 h 117"/>
                <a:gd name="T70" fmla="*/ 757 w 174"/>
                <a:gd name="T71" fmla="*/ 529 h 117"/>
                <a:gd name="T72" fmla="*/ 797 w 174"/>
                <a:gd name="T73" fmla="*/ 642 h 117"/>
                <a:gd name="T74" fmla="*/ 911 w 174"/>
                <a:gd name="T75" fmla="*/ 602 h 117"/>
                <a:gd name="T76" fmla="*/ 911 w 174"/>
                <a:gd name="T77" fmla="*/ 523 h 117"/>
                <a:gd name="T78" fmla="*/ 968 w 174"/>
                <a:gd name="T79" fmla="*/ 477 h 117"/>
                <a:gd name="T80" fmla="*/ 928 w 174"/>
                <a:gd name="T81" fmla="*/ 364 h 11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4"/>
                <a:gd name="T124" fmla="*/ 0 h 117"/>
                <a:gd name="T125" fmla="*/ 174 w 174"/>
                <a:gd name="T126" fmla="*/ 117 h 11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4" h="117">
                  <a:moveTo>
                    <a:pt x="163" y="64"/>
                  </a:moveTo>
                  <a:cubicBezTo>
                    <a:pt x="156" y="61"/>
                    <a:pt x="147" y="64"/>
                    <a:pt x="143" y="71"/>
                  </a:cubicBezTo>
                  <a:cubicBezTo>
                    <a:pt x="143" y="72"/>
                    <a:pt x="142" y="73"/>
                    <a:pt x="142" y="74"/>
                  </a:cubicBezTo>
                  <a:cubicBezTo>
                    <a:pt x="108" y="58"/>
                    <a:pt x="108" y="58"/>
                    <a:pt x="108" y="58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4"/>
                    <a:pt x="143" y="45"/>
                    <a:pt x="143" y="46"/>
                  </a:cubicBezTo>
                  <a:cubicBezTo>
                    <a:pt x="147" y="53"/>
                    <a:pt x="156" y="56"/>
                    <a:pt x="163" y="53"/>
                  </a:cubicBezTo>
                  <a:cubicBezTo>
                    <a:pt x="171" y="49"/>
                    <a:pt x="174" y="40"/>
                    <a:pt x="170" y="33"/>
                  </a:cubicBezTo>
                  <a:cubicBezTo>
                    <a:pt x="168" y="28"/>
                    <a:pt x="164" y="25"/>
                    <a:pt x="160" y="25"/>
                  </a:cubicBezTo>
                  <a:cubicBezTo>
                    <a:pt x="162" y="21"/>
                    <a:pt x="162" y="16"/>
                    <a:pt x="160" y="11"/>
                  </a:cubicBezTo>
                  <a:cubicBezTo>
                    <a:pt x="157" y="4"/>
                    <a:pt x="148" y="0"/>
                    <a:pt x="140" y="4"/>
                  </a:cubicBezTo>
                  <a:cubicBezTo>
                    <a:pt x="133" y="7"/>
                    <a:pt x="129" y="16"/>
                    <a:pt x="133" y="24"/>
                  </a:cubicBezTo>
                  <a:cubicBezTo>
                    <a:pt x="133" y="25"/>
                    <a:pt x="134" y="26"/>
                    <a:pt x="135" y="26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6"/>
                    <a:pt x="41" y="25"/>
                    <a:pt x="41" y="24"/>
                  </a:cubicBezTo>
                  <a:cubicBezTo>
                    <a:pt x="45" y="16"/>
                    <a:pt x="41" y="7"/>
                    <a:pt x="34" y="4"/>
                  </a:cubicBezTo>
                  <a:cubicBezTo>
                    <a:pt x="26" y="0"/>
                    <a:pt x="17" y="4"/>
                    <a:pt x="14" y="11"/>
                  </a:cubicBezTo>
                  <a:cubicBezTo>
                    <a:pt x="12" y="16"/>
                    <a:pt x="12" y="21"/>
                    <a:pt x="14" y="25"/>
                  </a:cubicBezTo>
                  <a:cubicBezTo>
                    <a:pt x="10" y="25"/>
                    <a:pt x="6" y="28"/>
                    <a:pt x="4" y="33"/>
                  </a:cubicBezTo>
                  <a:cubicBezTo>
                    <a:pt x="0" y="40"/>
                    <a:pt x="3" y="49"/>
                    <a:pt x="11" y="53"/>
                  </a:cubicBezTo>
                  <a:cubicBezTo>
                    <a:pt x="18" y="56"/>
                    <a:pt x="27" y="53"/>
                    <a:pt x="31" y="46"/>
                  </a:cubicBezTo>
                  <a:cubicBezTo>
                    <a:pt x="31" y="45"/>
                    <a:pt x="32" y="44"/>
                    <a:pt x="3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73"/>
                    <a:pt x="31" y="72"/>
                    <a:pt x="31" y="71"/>
                  </a:cubicBezTo>
                  <a:cubicBezTo>
                    <a:pt x="27" y="64"/>
                    <a:pt x="18" y="61"/>
                    <a:pt x="11" y="64"/>
                  </a:cubicBezTo>
                  <a:cubicBezTo>
                    <a:pt x="3" y="68"/>
                    <a:pt x="0" y="77"/>
                    <a:pt x="4" y="84"/>
                  </a:cubicBezTo>
                  <a:cubicBezTo>
                    <a:pt x="6" y="89"/>
                    <a:pt x="10" y="91"/>
                    <a:pt x="14" y="92"/>
                  </a:cubicBezTo>
                  <a:cubicBezTo>
                    <a:pt x="12" y="96"/>
                    <a:pt x="12" y="101"/>
                    <a:pt x="14" y="106"/>
                  </a:cubicBezTo>
                  <a:cubicBezTo>
                    <a:pt x="17" y="113"/>
                    <a:pt x="26" y="117"/>
                    <a:pt x="34" y="113"/>
                  </a:cubicBezTo>
                  <a:cubicBezTo>
                    <a:pt x="41" y="110"/>
                    <a:pt x="45" y="101"/>
                    <a:pt x="41" y="93"/>
                  </a:cubicBezTo>
                  <a:cubicBezTo>
                    <a:pt x="41" y="92"/>
                    <a:pt x="40" y="91"/>
                    <a:pt x="39" y="91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135" y="91"/>
                    <a:pt x="135" y="91"/>
                    <a:pt x="135" y="91"/>
                  </a:cubicBezTo>
                  <a:cubicBezTo>
                    <a:pt x="134" y="91"/>
                    <a:pt x="133" y="92"/>
                    <a:pt x="133" y="93"/>
                  </a:cubicBezTo>
                  <a:cubicBezTo>
                    <a:pt x="129" y="101"/>
                    <a:pt x="133" y="110"/>
                    <a:pt x="140" y="113"/>
                  </a:cubicBezTo>
                  <a:cubicBezTo>
                    <a:pt x="148" y="117"/>
                    <a:pt x="157" y="113"/>
                    <a:pt x="160" y="106"/>
                  </a:cubicBezTo>
                  <a:cubicBezTo>
                    <a:pt x="162" y="101"/>
                    <a:pt x="162" y="96"/>
                    <a:pt x="160" y="92"/>
                  </a:cubicBezTo>
                  <a:cubicBezTo>
                    <a:pt x="164" y="91"/>
                    <a:pt x="168" y="89"/>
                    <a:pt x="170" y="84"/>
                  </a:cubicBezTo>
                  <a:cubicBezTo>
                    <a:pt x="174" y="77"/>
                    <a:pt x="171" y="68"/>
                    <a:pt x="163" y="64"/>
                  </a:cubicBezTo>
                </a:path>
              </a:pathLst>
            </a:custGeom>
            <a:solidFill>
              <a:srgbClr val="3A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1510" name="组合 11"/>
          <p:cNvGrpSpPr>
            <a:grpSpLocks/>
          </p:cNvGrpSpPr>
          <p:nvPr/>
        </p:nvGrpSpPr>
        <p:grpSpPr bwMode="auto">
          <a:xfrm>
            <a:off x="901700" y="4657725"/>
            <a:ext cx="2198688" cy="1139825"/>
            <a:chOff x="0" y="0"/>
            <a:chExt cx="2199862" cy="1139687"/>
          </a:xfrm>
        </p:grpSpPr>
        <p:sp>
          <p:nvSpPr>
            <p:cNvPr id="21514" name="任意多边形 12"/>
            <p:cNvSpPr>
              <a:spLocks noChangeArrowheads="1"/>
            </p:cNvSpPr>
            <p:nvPr/>
          </p:nvSpPr>
          <p:spPr bwMode="auto">
            <a:xfrm>
              <a:off x="0" y="0"/>
              <a:ext cx="2199862" cy="1139687"/>
            </a:xfrm>
            <a:custGeom>
              <a:avLst/>
              <a:gdLst>
                <a:gd name="T0" fmla="*/ 229365 w 2199862"/>
                <a:gd name="T1" fmla="*/ 141711 h 1139687"/>
                <a:gd name="T2" fmla="*/ 156343 w 2199862"/>
                <a:gd name="T3" fmla="*/ 214733 h 1139687"/>
                <a:gd name="T4" fmla="*/ 156343 w 2199862"/>
                <a:gd name="T5" fmla="*/ 924953 h 1139687"/>
                <a:gd name="T6" fmla="*/ 229365 w 2199862"/>
                <a:gd name="T7" fmla="*/ 997975 h 1139687"/>
                <a:gd name="T8" fmla="*/ 1824723 w 2199862"/>
                <a:gd name="T9" fmla="*/ 997975 h 1139687"/>
                <a:gd name="T10" fmla="*/ 1897745 w 2199862"/>
                <a:gd name="T11" fmla="*/ 924953 h 1139687"/>
                <a:gd name="T12" fmla="*/ 1897745 w 2199862"/>
                <a:gd name="T13" fmla="*/ 214733 h 1139687"/>
                <a:gd name="T14" fmla="*/ 1824723 w 2199862"/>
                <a:gd name="T15" fmla="*/ 141711 h 1139687"/>
                <a:gd name="T16" fmla="*/ 97193 w 2199862"/>
                <a:gd name="T17" fmla="*/ 0 h 1139687"/>
                <a:gd name="T18" fmla="*/ 1956894 w 2199862"/>
                <a:gd name="T19" fmla="*/ 0 h 1139687"/>
                <a:gd name="T20" fmla="*/ 2054087 w 2199862"/>
                <a:gd name="T21" fmla="*/ 97193 h 1139687"/>
                <a:gd name="T22" fmla="*/ 2054087 w 2199862"/>
                <a:gd name="T23" fmla="*/ 390939 h 1139687"/>
                <a:gd name="T24" fmla="*/ 2162312 w 2199862"/>
                <a:gd name="T25" fmla="*/ 390939 h 1139687"/>
                <a:gd name="T26" fmla="*/ 2199862 w 2199862"/>
                <a:gd name="T27" fmla="*/ 428488 h 1139687"/>
                <a:gd name="T28" fmla="*/ 2199862 w 2199862"/>
                <a:gd name="T29" fmla="*/ 711199 h 1139687"/>
                <a:gd name="T30" fmla="*/ 2162312 w 2199862"/>
                <a:gd name="T31" fmla="*/ 748748 h 1139687"/>
                <a:gd name="T32" fmla="*/ 2054087 w 2199862"/>
                <a:gd name="T33" fmla="*/ 748748 h 1139687"/>
                <a:gd name="T34" fmla="*/ 2054087 w 2199862"/>
                <a:gd name="T35" fmla="*/ 1042494 h 1139687"/>
                <a:gd name="T36" fmla="*/ 1956894 w 2199862"/>
                <a:gd name="T37" fmla="*/ 1139687 h 1139687"/>
                <a:gd name="T38" fmla="*/ 97193 w 2199862"/>
                <a:gd name="T39" fmla="*/ 1139687 h 1139687"/>
                <a:gd name="T40" fmla="*/ 0 w 2199862"/>
                <a:gd name="T41" fmla="*/ 1042494 h 1139687"/>
                <a:gd name="T42" fmla="*/ 0 w 2199862"/>
                <a:gd name="T43" fmla="*/ 97193 h 1139687"/>
                <a:gd name="T44" fmla="*/ 97193 w 2199862"/>
                <a:gd name="T45" fmla="*/ 0 h 11396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199862"/>
                <a:gd name="T70" fmla="*/ 0 h 1139687"/>
                <a:gd name="T71" fmla="*/ 2199862 w 2199862"/>
                <a:gd name="T72" fmla="*/ 1139687 h 113968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199862" h="1139687">
                  <a:moveTo>
                    <a:pt x="229365" y="141711"/>
                  </a:moveTo>
                  <a:cubicBezTo>
                    <a:pt x="189036" y="141711"/>
                    <a:pt x="156343" y="174404"/>
                    <a:pt x="156343" y="214733"/>
                  </a:cubicBezTo>
                  <a:lnTo>
                    <a:pt x="156343" y="924953"/>
                  </a:lnTo>
                  <a:cubicBezTo>
                    <a:pt x="156343" y="965282"/>
                    <a:pt x="189036" y="997975"/>
                    <a:pt x="229365" y="997975"/>
                  </a:cubicBezTo>
                  <a:lnTo>
                    <a:pt x="1824723" y="997975"/>
                  </a:lnTo>
                  <a:cubicBezTo>
                    <a:pt x="1865052" y="997975"/>
                    <a:pt x="1897745" y="965282"/>
                    <a:pt x="1897745" y="924953"/>
                  </a:cubicBezTo>
                  <a:lnTo>
                    <a:pt x="1897745" y="214733"/>
                  </a:lnTo>
                  <a:cubicBezTo>
                    <a:pt x="1897745" y="174404"/>
                    <a:pt x="1865052" y="141711"/>
                    <a:pt x="1824723" y="141711"/>
                  </a:cubicBezTo>
                  <a:close/>
                  <a:moveTo>
                    <a:pt x="97193" y="0"/>
                  </a:moveTo>
                  <a:lnTo>
                    <a:pt x="1956894" y="0"/>
                  </a:lnTo>
                  <a:cubicBezTo>
                    <a:pt x="2010572" y="0"/>
                    <a:pt x="2054087" y="43515"/>
                    <a:pt x="2054087" y="97193"/>
                  </a:cubicBezTo>
                  <a:lnTo>
                    <a:pt x="2054087" y="390939"/>
                  </a:lnTo>
                  <a:lnTo>
                    <a:pt x="2162313" y="390939"/>
                  </a:lnTo>
                  <a:cubicBezTo>
                    <a:pt x="2183051" y="390939"/>
                    <a:pt x="2199862" y="407750"/>
                    <a:pt x="2199862" y="428488"/>
                  </a:cubicBezTo>
                  <a:lnTo>
                    <a:pt x="2199862" y="711199"/>
                  </a:lnTo>
                  <a:cubicBezTo>
                    <a:pt x="2199862" y="731937"/>
                    <a:pt x="2183051" y="748748"/>
                    <a:pt x="2162313" y="748748"/>
                  </a:cubicBezTo>
                  <a:lnTo>
                    <a:pt x="2054087" y="748748"/>
                  </a:lnTo>
                  <a:lnTo>
                    <a:pt x="2054087" y="1042494"/>
                  </a:lnTo>
                  <a:cubicBezTo>
                    <a:pt x="2054087" y="1096172"/>
                    <a:pt x="2010572" y="1139687"/>
                    <a:pt x="1956894" y="1139687"/>
                  </a:cubicBezTo>
                  <a:lnTo>
                    <a:pt x="97193" y="1139687"/>
                  </a:lnTo>
                  <a:cubicBezTo>
                    <a:pt x="43515" y="1139687"/>
                    <a:pt x="0" y="1096172"/>
                    <a:pt x="0" y="1042494"/>
                  </a:cubicBezTo>
                  <a:lnTo>
                    <a:pt x="0" y="97193"/>
                  </a:lnTo>
                  <a:cubicBezTo>
                    <a:pt x="0" y="43515"/>
                    <a:pt x="43515" y="0"/>
                    <a:pt x="97193" y="0"/>
                  </a:cubicBezTo>
                  <a:close/>
                </a:path>
              </a:pathLst>
            </a:custGeom>
            <a:solidFill>
              <a:srgbClr val="72B5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515" name="圆角矩形 13"/>
            <p:cNvSpPr>
              <a:spLocks noChangeArrowheads="1"/>
            </p:cNvSpPr>
            <p:nvPr/>
          </p:nvSpPr>
          <p:spPr bwMode="auto">
            <a:xfrm>
              <a:off x="265046" y="251791"/>
              <a:ext cx="161163" cy="636104"/>
            </a:xfrm>
            <a:prstGeom prst="roundRect">
              <a:avLst>
                <a:gd name="adj" fmla="val 16667"/>
              </a:avLst>
            </a:prstGeom>
            <a:solidFill>
              <a:srgbClr val="72B5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1511" name="任意多边形 17"/>
          <p:cNvSpPr>
            <a:spLocks noChangeArrowheads="1"/>
          </p:cNvSpPr>
          <p:nvPr/>
        </p:nvSpPr>
        <p:spPr bwMode="auto">
          <a:xfrm>
            <a:off x="1511300" y="3952875"/>
            <a:ext cx="1104900" cy="569913"/>
          </a:xfrm>
          <a:custGeom>
            <a:avLst/>
            <a:gdLst>
              <a:gd name="T0" fmla="*/ 104379 w 1782058"/>
              <a:gd name="T1" fmla="*/ 9137 h 919889"/>
              <a:gd name="T2" fmla="*/ 168388 w 1782058"/>
              <a:gd name="T3" fmla="*/ 0 h 919889"/>
              <a:gd name="T4" fmla="*/ 1082808 w 1782058"/>
              <a:gd name="T5" fmla="*/ 9137 h 919889"/>
              <a:gd name="T6" fmla="*/ 1027943 w 1782058"/>
              <a:gd name="T7" fmla="*/ 18274 h 919889"/>
              <a:gd name="T8" fmla="*/ 936501 w 1782058"/>
              <a:gd name="T9" fmla="*/ 27412 h 919889"/>
              <a:gd name="T10" fmla="*/ 753617 w 1782058"/>
              <a:gd name="T11" fmla="*/ 54824 h 919889"/>
              <a:gd name="T12" fmla="*/ 643887 w 1782058"/>
              <a:gd name="T13" fmla="*/ 73098 h 919889"/>
              <a:gd name="T14" fmla="*/ 561589 w 1782058"/>
              <a:gd name="T15" fmla="*/ 82235 h 919889"/>
              <a:gd name="T16" fmla="*/ 525013 w 1782058"/>
              <a:gd name="T17" fmla="*/ 91373 h 919889"/>
              <a:gd name="T18" fmla="*/ 342128 w 1782058"/>
              <a:gd name="T19" fmla="*/ 109647 h 919889"/>
              <a:gd name="T20" fmla="*/ 268975 w 1782058"/>
              <a:gd name="T21" fmla="*/ 127922 h 919889"/>
              <a:gd name="T22" fmla="*/ 113523 w 1782058"/>
              <a:gd name="T23" fmla="*/ 146197 h 919889"/>
              <a:gd name="T24" fmla="*/ 854203 w 1782058"/>
              <a:gd name="T25" fmla="*/ 164471 h 919889"/>
              <a:gd name="T26" fmla="*/ 945645 w 1782058"/>
              <a:gd name="T27" fmla="*/ 182745 h 919889"/>
              <a:gd name="T28" fmla="*/ 854203 w 1782058"/>
              <a:gd name="T29" fmla="*/ 210158 h 919889"/>
              <a:gd name="T30" fmla="*/ 680464 w 1782058"/>
              <a:gd name="T31" fmla="*/ 246707 h 919889"/>
              <a:gd name="T32" fmla="*/ 76947 w 1782058"/>
              <a:gd name="T33" fmla="*/ 264981 h 919889"/>
              <a:gd name="T34" fmla="*/ 1101097 w 1782058"/>
              <a:gd name="T35" fmla="*/ 274118 h 919889"/>
              <a:gd name="T36" fmla="*/ 1091953 w 1782058"/>
              <a:gd name="T37" fmla="*/ 301530 h 919889"/>
              <a:gd name="T38" fmla="*/ 1018799 w 1782058"/>
              <a:gd name="T39" fmla="*/ 328943 h 919889"/>
              <a:gd name="T40" fmla="*/ 890780 w 1782058"/>
              <a:gd name="T41" fmla="*/ 365492 h 919889"/>
              <a:gd name="T42" fmla="*/ 698752 w 1782058"/>
              <a:gd name="T43" fmla="*/ 383766 h 919889"/>
              <a:gd name="T44" fmla="*/ 598166 w 1782058"/>
              <a:gd name="T45" fmla="*/ 402041 h 919889"/>
              <a:gd name="T46" fmla="*/ 360417 w 1782058"/>
              <a:gd name="T47" fmla="*/ 411178 h 919889"/>
              <a:gd name="T48" fmla="*/ 799338 w 1782058"/>
              <a:gd name="T49" fmla="*/ 420316 h 919889"/>
              <a:gd name="T50" fmla="*/ 790194 w 1782058"/>
              <a:gd name="T51" fmla="*/ 447728 h 919889"/>
              <a:gd name="T52" fmla="*/ 689608 w 1782058"/>
              <a:gd name="T53" fmla="*/ 484276 h 919889"/>
              <a:gd name="T54" fmla="*/ 579878 w 1782058"/>
              <a:gd name="T55" fmla="*/ 511688 h 919889"/>
              <a:gd name="T56" fmla="*/ 470147 w 1782058"/>
              <a:gd name="T57" fmla="*/ 539101 h 919889"/>
              <a:gd name="T58" fmla="*/ 433571 w 1782058"/>
              <a:gd name="T59" fmla="*/ 548238 h 919889"/>
              <a:gd name="T60" fmla="*/ 387849 w 1782058"/>
              <a:gd name="T61" fmla="*/ 566512 h 919889"/>
              <a:gd name="T62" fmla="*/ 607310 w 1782058"/>
              <a:gd name="T63" fmla="*/ 566512 h 9198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82058"/>
              <a:gd name="T97" fmla="*/ 0 h 919889"/>
              <a:gd name="T98" fmla="*/ 1782058 w 1782058"/>
              <a:gd name="T99" fmla="*/ 919889 h 919889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82058" h="919889">
                <a:moveTo>
                  <a:pt x="168350" y="14748"/>
                </a:moveTo>
                <a:cubicBezTo>
                  <a:pt x="202763" y="9832"/>
                  <a:pt x="236826" y="0"/>
                  <a:pt x="271588" y="0"/>
                </a:cubicBezTo>
                <a:lnTo>
                  <a:pt x="1746427" y="14748"/>
                </a:lnTo>
                <a:cubicBezTo>
                  <a:pt x="1776324" y="15384"/>
                  <a:pt x="1687610" y="25787"/>
                  <a:pt x="1657937" y="29496"/>
                </a:cubicBezTo>
                <a:cubicBezTo>
                  <a:pt x="1608912" y="35624"/>
                  <a:pt x="1559614" y="39329"/>
                  <a:pt x="1510453" y="44245"/>
                </a:cubicBezTo>
                <a:cubicBezTo>
                  <a:pt x="1329804" y="95859"/>
                  <a:pt x="1471156" y="62923"/>
                  <a:pt x="1215485" y="88490"/>
                </a:cubicBezTo>
                <a:cubicBezTo>
                  <a:pt x="1016089" y="108429"/>
                  <a:pt x="1197780" y="95233"/>
                  <a:pt x="1038505" y="117987"/>
                </a:cubicBezTo>
                <a:cubicBezTo>
                  <a:pt x="994435" y="124283"/>
                  <a:pt x="950014" y="127819"/>
                  <a:pt x="905769" y="132735"/>
                </a:cubicBezTo>
                <a:cubicBezTo>
                  <a:pt x="886105" y="137651"/>
                  <a:pt x="866810" y="144402"/>
                  <a:pt x="846776" y="147484"/>
                </a:cubicBezTo>
                <a:cubicBezTo>
                  <a:pt x="786853" y="156703"/>
                  <a:pt x="603734" y="172260"/>
                  <a:pt x="551808" y="176980"/>
                </a:cubicBezTo>
                <a:cubicBezTo>
                  <a:pt x="512479" y="186812"/>
                  <a:pt x="473666" y="199006"/>
                  <a:pt x="433821" y="206477"/>
                </a:cubicBezTo>
                <a:cubicBezTo>
                  <a:pt x="404322" y="212008"/>
                  <a:pt x="206223" y="233405"/>
                  <a:pt x="183098" y="235974"/>
                </a:cubicBezTo>
                <a:cubicBezTo>
                  <a:pt x="-283638" y="352656"/>
                  <a:pt x="151673" y="238525"/>
                  <a:pt x="1377717" y="265471"/>
                </a:cubicBezTo>
                <a:cubicBezTo>
                  <a:pt x="1417365" y="266342"/>
                  <a:pt x="1483856" y="284631"/>
                  <a:pt x="1525201" y="294967"/>
                </a:cubicBezTo>
                <a:cubicBezTo>
                  <a:pt x="1423611" y="335603"/>
                  <a:pt x="1481750" y="317539"/>
                  <a:pt x="1377717" y="339213"/>
                </a:cubicBezTo>
                <a:cubicBezTo>
                  <a:pt x="1284270" y="358681"/>
                  <a:pt x="1192622" y="390279"/>
                  <a:pt x="1097498" y="398206"/>
                </a:cubicBezTo>
                <a:cubicBezTo>
                  <a:pt x="655918" y="435006"/>
                  <a:pt x="979705" y="411859"/>
                  <a:pt x="124105" y="427703"/>
                </a:cubicBezTo>
                <a:lnTo>
                  <a:pt x="1775924" y="442451"/>
                </a:lnTo>
                <a:cubicBezTo>
                  <a:pt x="1791460" y="443011"/>
                  <a:pt x="1774111" y="478073"/>
                  <a:pt x="1761176" y="486696"/>
                </a:cubicBezTo>
                <a:cubicBezTo>
                  <a:pt x="1726227" y="509996"/>
                  <a:pt x="1683215" y="518206"/>
                  <a:pt x="1643188" y="530942"/>
                </a:cubicBezTo>
                <a:cubicBezTo>
                  <a:pt x="1574978" y="552645"/>
                  <a:pt x="1507968" y="583149"/>
                  <a:pt x="1436711" y="589935"/>
                </a:cubicBezTo>
                <a:cubicBezTo>
                  <a:pt x="1333472" y="599767"/>
                  <a:pt x="1229028" y="600880"/>
                  <a:pt x="1126995" y="619432"/>
                </a:cubicBezTo>
                <a:cubicBezTo>
                  <a:pt x="1072918" y="629264"/>
                  <a:pt x="1019547" y="644487"/>
                  <a:pt x="964763" y="648929"/>
                </a:cubicBezTo>
                <a:cubicBezTo>
                  <a:pt x="837268" y="659266"/>
                  <a:pt x="709124" y="658761"/>
                  <a:pt x="581305" y="663677"/>
                </a:cubicBezTo>
                <a:lnTo>
                  <a:pt x="1289227" y="678426"/>
                </a:lnTo>
                <a:cubicBezTo>
                  <a:pt x="1304717" y="679744"/>
                  <a:pt x="1287414" y="714048"/>
                  <a:pt x="1274479" y="722671"/>
                </a:cubicBezTo>
                <a:cubicBezTo>
                  <a:pt x="1268019" y="726978"/>
                  <a:pt x="1149675" y="770436"/>
                  <a:pt x="1112247" y="781664"/>
                </a:cubicBezTo>
                <a:cubicBezTo>
                  <a:pt x="865877" y="855575"/>
                  <a:pt x="1127471" y="777858"/>
                  <a:pt x="935266" y="825909"/>
                </a:cubicBezTo>
                <a:cubicBezTo>
                  <a:pt x="519863" y="929759"/>
                  <a:pt x="1068881" y="801133"/>
                  <a:pt x="758285" y="870155"/>
                </a:cubicBezTo>
                <a:cubicBezTo>
                  <a:pt x="738498" y="874552"/>
                  <a:pt x="718521" y="878493"/>
                  <a:pt x="699292" y="884903"/>
                </a:cubicBezTo>
                <a:cubicBezTo>
                  <a:pt x="674176" y="893275"/>
                  <a:pt x="599221" y="911629"/>
                  <a:pt x="625550" y="914400"/>
                </a:cubicBezTo>
                <a:cubicBezTo>
                  <a:pt x="742889" y="926752"/>
                  <a:pt x="861524" y="914400"/>
                  <a:pt x="979511" y="914400"/>
                </a:cubicBezTo>
              </a:path>
            </a:pathLst>
          </a:custGeom>
          <a:noFill/>
          <a:ln w="2857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2" name="矩形 18"/>
          <p:cNvSpPr>
            <a:spLocks noChangeArrowheads="1"/>
          </p:cNvSpPr>
          <p:nvPr/>
        </p:nvSpPr>
        <p:spPr bwMode="auto">
          <a:xfrm>
            <a:off x="2630488" y="3635375"/>
            <a:ext cx="2130425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1000</a:t>
            </a:r>
            <a:r>
              <a:rPr lang="zh-CN" altLang="en-US" sz="40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倍</a:t>
            </a:r>
            <a:r>
              <a:rPr lang="en-US" altLang="zh-CN" sz="40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?</a:t>
            </a:r>
            <a:endParaRPr lang="zh-CN" altLang="en-US" sz="400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513" name="直接连接符 14"/>
          <p:cNvSpPr>
            <a:spLocks noChangeShapeType="1"/>
          </p:cNvSpPr>
          <p:nvPr/>
        </p:nvSpPr>
        <p:spPr bwMode="auto">
          <a:xfrm>
            <a:off x="5684838" y="974725"/>
            <a:ext cx="1587" cy="4906963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44608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爆炸形 1 40"/>
          <p:cNvSpPr>
            <a:spLocks noChangeArrowheads="1"/>
          </p:cNvSpPr>
          <p:nvPr/>
        </p:nvSpPr>
        <p:spPr bwMode="auto">
          <a:xfrm>
            <a:off x="2551113" y="3186113"/>
            <a:ext cx="1565275" cy="1565275"/>
          </a:xfrm>
          <a:prstGeom prst="irregularSeal1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1" name="矩形 6"/>
          <p:cNvSpPr>
            <a:spLocks noChangeArrowheads="1"/>
          </p:cNvSpPr>
          <p:nvPr/>
        </p:nvSpPr>
        <p:spPr bwMode="auto">
          <a:xfrm>
            <a:off x="938213" y="873125"/>
            <a:ext cx="458311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5.</a:t>
            </a:r>
            <a:r>
              <a:rPr lang="zh-CN" altLang="en-US" sz="32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手机连线远程开车锁？</a:t>
            </a:r>
            <a:endParaRPr lang="zh-CN" altLang="en-US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32" name="文本框 2"/>
          <p:cNvSpPr>
            <a:spLocks noChangeArrowheads="1"/>
          </p:cNvSpPr>
          <p:nvPr/>
        </p:nvSpPr>
        <p:spPr bwMode="auto">
          <a:xfrm>
            <a:off x="6096000" y="3824288"/>
            <a:ext cx="5437188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事实上：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汽车遥控器发射的电波频率大多集中在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315Mhz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和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433Mhz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左右，而无论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2G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还是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3G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手机，使用的电波频率都高于这个数值，两者“语言不同”，根本无法相互控制。</a:t>
            </a:r>
          </a:p>
        </p:txBody>
      </p:sp>
      <p:sp>
        <p:nvSpPr>
          <p:cNvPr id="22533" name="矩形 1"/>
          <p:cNvSpPr>
            <a:spLocks noChangeArrowheads="1"/>
          </p:cNvSpPr>
          <p:nvPr/>
        </p:nvSpPr>
        <p:spPr bwMode="auto">
          <a:xfrm>
            <a:off x="6096000" y="2844800"/>
            <a:ext cx="5437188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传言：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车用遥控器落在车里，通过手机通话远程遥控开锁。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2534" name="Group 4"/>
          <p:cNvGrpSpPr>
            <a:grpSpLocks/>
          </p:cNvGrpSpPr>
          <p:nvPr/>
        </p:nvGrpSpPr>
        <p:grpSpPr bwMode="auto">
          <a:xfrm>
            <a:off x="828675" y="2468563"/>
            <a:ext cx="1712913" cy="1355725"/>
            <a:chOff x="0" y="0"/>
            <a:chExt cx="1079" cy="854"/>
          </a:xfrm>
        </p:grpSpPr>
        <p:sp>
          <p:nvSpPr>
            <p:cNvPr id="22552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1079" cy="8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3" name="Freeform 5"/>
            <p:cNvSpPr>
              <a:spLocks noEditPoints="1" noChangeArrowheads="1"/>
            </p:cNvSpPr>
            <p:nvPr/>
          </p:nvSpPr>
          <p:spPr bwMode="auto">
            <a:xfrm>
              <a:off x="0" y="-9"/>
              <a:ext cx="1079" cy="863"/>
            </a:xfrm>
            <a:custGeom>
              <a:avLst/>
              <a:gdLst>
                <a:gd name="T0" fmla="*/ 1028 w 126"/>
                <a:gd name="T1" fmla="*/ 311 h 100"/>
                <a:gd name="T2" fmla="*/ 1019 w 126"/>
                <a:gd name="T3" fmla="*/ 311 h 100"/>
                <a:gd name="T4" fmla="*/ 951 w 126"/>
                <a:gd name="T5" fmla="*/ 78 h 100"/>
                <a:gd name="T6" fmla="*/ 848 w 126"/>
                <a:gd name="T7" fmla="*/ 9 h 100"/>
                <a:gd name="T8" fmla="*/ 214 w 126"/>
                <a:gd name="T9" fmla="*/ 9 h 100"/>
                <a:gd name="T10" fmla="*/ 111 w 126"/>
                <a:gd name="T11" fmla="*/ 60 h 100"/>
                <a:gd name="T12" fmla="*/ 60 w 126"/>
                <a:gd name="T13" fmla="*/ 311 h 100"/>
                <a:gd name="T14" fmla="*/ 51 w 126"/>
                <a:gd name="T15" fmla="*/ 311 h 100"/>
                <a:gd name="T16" fmla="*/ 0 w 126"/>
                <a:gd name="T17" fmla="*/ 362 h 100"/>
                <a:gd name="T18" fmla="*/ 0 w 126"/>
                <a:gd name="T19" fmla="*/ 630 h 100"/>
                <a:gd name="T20" fmla="*/ 51 w 126"/>
                <a:gd name="T21" fmla="*/ 682 h 100"/>
                <a:gd name="T22" fmla="*/ 86 w 126"/>
                <a:gd name="T23" fmla="*/ 682 h 100"/>
                <a:gd name="T24" fmla="*/ 86 w 126"/>
                <a:gd name="T25" fmla="*/ 811 h 100"/>
                <a:gd name="T26" fmla="*/ 137 w 126"/>
                <a:gd name="T27" fmla="*/ 863 h 100"/>
                <a:gd name="T28" fmla="*/ 214 w 126"/>
                <a:gd name="T29" fmla="*/ 863 h 100"/>
                <a:gd name="T30" fmla="*/ 257 w 126"/>
                <a:gd name="T31" fmla="*/ 811 h 100"/>
                <a:gd name="T32" fmla="*/ 257 w 126"/>
                <a:gd name="T33" fmla="*/ 682 h 100"/>
                <a:gd name="T34" fmla="*/ 839 w 126"/>
                <a:gd name="T35" fmla="*/ 682 h 100"/>
                <a:gd name="T36" fmla="*/ 839 w 126"/>
                <a:gd name="T37" fmla="*/ 811 h 100"/>
                <a:gd name="T38" fmla="*/ 891 w 126"/>
                <a:gd name="T39" fmla="*/ 863 h 100"/>
                <a:gd name="T40" fmla="*/ 959 w 126"/>
                <a:gd name="T41" fmla="*/ 863 h 100"/>
                <a:gd name="T42" fmla="*/ 1010 w 126"/>
                <a:gd name="T43" fmla="*/ 811 h 100"/>
                <a:gd name="T44" fmla="*/ 1010 w 126"/>
                <a:gd name="T45" fmla="*/ 682 h 100"/>
                <a:gd name="T46" fmla="*/ 1028 w 126"/>
                <a:gd name="T47" fmla="*/ 682 h 100"/>
                <a:gd name="T48" fmla="*/ 1079 w 126"/>
                <a:gd name="T49" fmla="*/ 630 h 100"/>
                <a:gd name="T50" fmla="*/ 1079 w 126"/>
                <a:gd name="T51" fmla="*/ 362 h 100"/>
                <a:gd name="T52" fmla="*/ 1028 w 126"/>
                <a:gd name="T53" fmla="*/ 311 h 100"/>
                <a:gd name="T54" fmla="*/ 146 w 126"/>
                <a:gd name="T55" fmla="*/ 95 h 100"/>
                <a:gd name="T56" fmla="*/ 231 w 126"/>
                <a:gd name="T57" fmla="*/ 43 h 100"/>
                <a:gd name="T58" fmla="*/ 822 w 126"/>
                <a:gd name="T59" fmla="*/ 43 h 100"/>
                <a:gd name="T60" fmla="*/ 908 w 126"/>
                <a:gd name="T61" fmla="*/ 95 h 100"/>
                <a:gd name="T62" fmla="*/ 959 w 126"/>
                <a:gd name="T63" fmla="*/ 302 h 100"/>
                <a:gd name="T64" fmla="*/ 111 w 126"/>
                <a:gd name="T65" fmla="*/ 302 h 100"/>
                <a:gd name="T66" fmla="*/ 146 w 126"/>
                <a:gd name="T67" fmla="*/ 95 h 100"/>
                <a:gd name="T68" fmla="*/ 188 w 126"/>
                <a:gd name="T69" fmla="*/ 561 h 100"/>
                <a:gd name="T70" fmla="*/ 120 w 126"/>
                <a:gd name="T71" fmla="*/ 483 h 100"/>
                <a:gd name="T72" fmla="*/ 188 w 126"/>
                <a:gd name="T73" fmla="*/ 414 h 100"/>
                <a:gd name="T74" fmla="*/ 265 w 126"/>
                <a:gd name="T75" fmla="*/ 483 h 100"/>
                <a:gd name="T76" fmla="*/ 188 w 126"/>
                <a:gd name="T77" fmla="*/ 561 h 100"/>
                <a:gd name="T78" fmla="*/ 651 w 126"/>
                <a:gd name="T79" fmla="*/ 561 h 100"/>
                <a:gd name="T80" fmla="*/ 437 w 126"/>
                <a:gd name="T81" fmla="*/ 561 h 100"/>
                <a:gd name="T82" fmla="*/ 368 w 126"/>
                <a:gd name="T83" fmla="*/ 492 h 100"/>
                <a:gd name="T84" fmla="*/ 437 w 126"/>
                <a:gd name="T85" fmla="*/ 423 h 100"/>
                <a:gd name="T86" fmla="*/ 651 w 126"/>
                <a:gd name="T87" fmla="*/ 423 h 100"/>
                <a:gd name="T88" fmla="*/ 719 w 126"/>
                <a:gd name="T89" fmla="*/ 492 h 100"/>
                <a:gd name="T90" fmla="*/ 651 w 126"/>
                <a:gd name="T91" fmla="*/ 561 h 100"/>
                <a:gd name="T92" fmla="*/ 899 w 126"/>
                <a:gd name="T93" fmla="*/ 561 h 100"/>
                <a:gd name="T94" fmla="*/ 822 w 126"/>
                <a:gd name="T95" fmla="*/ 483 h 100"/>
                <a:gd name="T96" fmla="*/ 899 w 126"/>
                <a:gd name="T97" fmla="*/ 414 h 100"/>
                <a:gd name="T98" fmla="*/ 968 w 126"/>
                <a:gd name="T99" fmla="*/ 483 h 100"/>
                <a:gd name="T100" fmla="*/ 899 w 126"/>
                <a:gd name="T101" fmla="*/ 561 h 1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6"/>
                <a:gd name="T154" fmla="*/ 0 h 100"/>
                <a:gd name="T155" fmla="*/ 126 w 126"/>
                <a:gd name="T156" fmla="*/ 100 h 1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6" h="100">
                  <a:moveTo>
                    <a:pt x="120" y="36"/>
                  </a:moveTo>
                  <a:cubicBezTo>
                    <a:pt x="119" y="36"/>
                    <a:pt x="119" y="36"/>
                    <a:pt x="119" y="36"/>
                  </a:cubicBezTo>
                  <a:cubicBezTo>
                    <a:pt x="119" y="36"/>
                    <a:pt x="112" y="10"/>
                    <a:pt x="111" y="9"/>
                  </a:cubicBezTo>
                  <a:cubicBezTo>
                    <a:pt x="106" y="0"/>
                    <a:pt x="99" y="1"/>
                    <a:pt x="99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16" y="1"/>
                    <a:pt x="13" y="7"/>
                    <a:pt x="13" y="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" y="36"/>
                    <a:pt x="0" y="39"/>
                    <a:pt x="0" y="4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3" y="79"/>
                    <a:pt x="6" y="79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7"/>
                    <a:pt x="13" y="100"/>
                    <a:pt x="16" y="100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28" y="100"/>
                    <a:pt x="30" y="97"/>
                    <a:pt x="30" y="94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98" y="94"/>
                    <a:pt x="98" y="94"/>
                    <a:pt x="98" y="94"/>
                  </a:cubicBezTo>
                  <a:cubicBezTo>
                    <a:pt x="98" y="97"/>
                    <a:pt x="100" y="100"/>
                    <a:pt x="104" y="10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5" y="100"/>
                    <a:pt x="118" y="97"/>
                    <a:pt x="118" y="94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20" y="79"/>
                    <a:pt x="120" y="79"/>
                    <a:pt x="120" y="79"/>
                  </a:cubicBezTo>
                  <a:cubicBezTo>
                    <a:pt x="123" y="79"/>
                    <a:pt x="126" y="77"/>
                    <a:pt x="126" y="73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6" y="39"/>
                    <a:pt x="123" y="36"/>
                    <a:pt x="120" y="36"/>
                  </a:cubicBezTo>
                  <a:close/>
                  <a:moveTo>
                    <a:pt x="17" y="11"/>
                  </a:moveTo>
                  <a:cubicBezTo>
                    <a:pt x="17" y="11"/>
                    <a:pt x="19" y="5"/>
                    <a:pt x="27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102" y="4"/>
                    <a:pt x="106" y="11"/>
                  </a:cubicBezTo>
                  <a:cubicBezTo>
                    <a:pt x="106" y="11"/>
                    <a:pt x="112" y="35"/>
                    <a:pt x="112" y="35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17" y="11"/>
                  </a:lnTo>
                  <a:close/>
                  <a:moveTo>
                    <a:pt x="22" y="65"/>
                  </a:moveTo>
                  <a:cubicBezTo>
                    <a:pt x="18" y="65"/>
                    <a:pt x="14" y="61"/>
                    <a:pt x="14" y="56"/>
                  </a:cubicBezTo>
                  <a:cubicBezTo>
                    <a:pt x="14" y="52"/>
                    <a:pt x="18" y="48"/>
                    <a:pt x="22" y="48"/>
                  </a:cubicBezTo>
                  <a:cubicBezTo>
                    <a:pt x="27" y="48"/>
                    <a:pt x="31" y="52"/>
                    <a:pt x="31" y="56"/>
                  </a:cubicBezTo>
                  <a:cubicBezTo>
                    <a:pt x="31" y="61"/>
                    <a:pt x="27" y="65"/>
                    <a:pt x="22" y="65"/>
                  </a:cubicBezTo>
                  <a:close/>
                  <a:moveTo>
                    <a:pt x="76" y="65"/>
                  </a:moveTo>
                  <a:cubicBezTo>
                    <a:pt x="51" y="65"/>
                    <a:pt x="51" y="65"/>
                    <a:pt x="51" y="65"/>
                  </a:cubicBezTo>
                  <a:cubicBezTo>
                    <a:pt x="46" y="65"/>
                    <a:pt x="43" y="61"/>
                    <a:pt x="43" y="57"/>
                  </a:cubicBezTo>
                  <a:cubicBezTo>
                    <a:pt x="43" y="53"/>
                    <a:pt x="46" y="49"/>
                    <a:pt x="51" y="49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80" y="49"/>
                    <a:pt x="84" y="53"/>
                    <a:pt x="84" y="57"/>
                  </a:cubicBezTo>
                  <a:cubicBezTo>
                    <a:pt x="84" y="61"/>
                    <a:pt x="80" y="65"/>
                    <a:pt x="76" y="65"/>
                  </a:cubicBezTo>
                  <a:close/>
                  <a:moveTo>
                    <a:pt x="105" y="65"/>
                  </a:moveTo>
                  <a:cubicBezTo>
                    <a:pt x="100" y="65"/>
                    <a:pt x="96" y="61"/>
                    <a:pt x="96" y="56"/>
                  </a:cubicBezTo>
                  <a:cubicBezTo>
                    <a:pt x="96" y="52"/>
                    <a:pt x="100" y="48"/>
                    <a:pt x="105" y="48"/>
                  </a:cubicBezTo>
                  <a:cubicBezTo>
                    <a:pt x="109" y="48"/>
                    <a:pt x="113" y="52"/>
                    <a:pt x="113" y="56"/>
                  </a:cubicBezTo>
                  <a:cubicBezTo>
                    <a:pt x="113" y="61"/>
                    <a:pt x="109" y="65"/>
                    <a:pt x="105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54" name="Freeform 6"/>
            <p:cNvSpPr>
              <a:spLocks noChangeArrowheads="1"/>
            </p:cNvSpPr>
            <p:nvPr/>
          </p:nvSpPr>
          <p:spPr bwMode="auto">
            <a:xfrm>
              <a:off x="137" y="423"/>
              <a:ext cx="102" cy="103"/>
            </a:xfrm>
            <a:custGeom>
              <a:avLst/>
              <a:gdLst>
                <a:gd name="T0" fmla="*/ 51 w 12"/>
                <a:gd name="T1" fmla="*/ 0 h 12"/>
                <a:gd name="T2" fmla="*/ 0 w 12"/>
                <a:gd name="T3" fmla="*/ 52 h 12"/>
                <a:gd name="T4" fmla="*/ 34 w 12"/>
                <a:gd name="T5" fmla="*/ 103 h 12"/>
                <a:gd name="T6" fmla="*/ 17 w 12"/>
                <a:gd name="T7" fmla="*/ 60 h 12"/>
                <a:gd name="T8" fmla="*/ 59 w 12"/>
                <a:gd name="T9" fmla="*/ 17 h 12"/>
                <a:gd name="T10" fmla="*/ 102 w 12"/>
                <a:gd name="T11" fmla="*/ 34 h 12"/>
                <a:gd name="T12" fmla="*/ 51 w 12"/>
                <a:gd name="T13" fmla="*/ 0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12"/>
                <a:gd name="T23" fmla="*/ 12 w 12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2" y="4"/>
                    <a:pt x="4" y="2"/>
                    <a:pt x="7" y="2"/>
                  </a:cubicBezTo>
                  <a:cubicBezTo>
                    <a:pt x="9" y="2"/>
                    <a:pt x="11" y="3"/>
                    <a:pt x="12" y="4"/>
                  </a:cubicBezTo>
                  <a:cubicBezTo>
                    <a:pt x="11" y="2"/>
                    <a:pt x="9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55" name="Freeform 7"/>
            <p:cNvSpPr>
              <a:spLocks noChangeArrowheads="1"/>
            </p:cNvSpPr>
            <p:nvPr/>
          </p:nvSpPr>
          <p:spPr bwMode="auto">
            <a:xfrm>
              <a:off x="848" y="423"/>
              <a:ext cx="94" cy="103"/>
            </a:xfrm>
            <a:custGeom>
              <a:avLst/>
              <a:gdLst>
                <a:gd name="T0" fmla="*/ 43 w 11"/>
                <a:gd name="T1" fmla="*/ 0 h 12"/>
                <a:gd name="T2" fmla="*/ 0 w 11"/>
                <a:gd name="T3" fmla="*/ 34 h 12"/>
                <a:gd name="T4" fmla="*/ 43 w 11"/>
                <a:gd name="T5" fmla="*/ 17 h 12"/>
                <a:gd name="T6" fmla="*/ 85 w 11"/>
                <a:gd name="T7" fmla="*/ 60 h 12"/>
                <a:gd name="T8" fmla="*/ 68 w 11"/>
                <a:gd name="T9" fmla="*/ 103 h 12"/>
                <a:gd name="T10" fmla="*/ 94 w 11"/>
                <a:gd name="T11" fmla="*/ 52 h 12"/>
                <a:gd name="T12" fmla="*/ 43 w 11"/>
                <a:gd name="T13" fmla="*/ 0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12"/>
                <a:gd name="T23" fmla="*/ 11 w 11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12">
                  <a:moveTo>
                    <a:pt x="5" y="0"/>
                  </a:moveTo>
                  <a:cubicBezTo>
                    <a:pt x="3" y="0"/>
                    <a:pt x="1" y="2"/>
                    <a:pt x="0" y="4"/>
                  </a:cubicBezTo>
                  <a:cubicBezTo>
                    <a:pt x="1" y="3"/>
                    <a:pt x="3" y="2"/>
                    <a:pt x="5" y="2"/>
                  </a:cubicBezTo>
                  <a:cubicBezTo>
                    <a:pt x="8" y="2"/>
                    <a:pt x="10" y="4"/>
                    <a:pt x="10" y="7"/>
                  </a:cubicBezTo>
                  <a:cubicBezTo>
                    <a:pt x="10" y="9"/>
                    <a:pt x="9" y="11"/>
                    <a:pt x="8" y="12"/>
                  </a:cubicBezTo>
                  <a:cubicBezTo>
                    <a:pt x="10" y="11"/>
                    <a:pt x="11" y="9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2535" name="Group 4"/>
          <p:cNvGrpSpPr>
            <a:grpSpLocks/>
          </p:cNvGrpSpPr>
          <p:nvPr/>
        </p:nvGrpSpPr>
        <p:grpSpPr bwMode="auto">
          <a:xfrm rot="2258390">
            <a:off x="3721100" y="3895725"/>
            <a:ext cx="822325" cy="1720850"/>
            <a:chOff x="0" y="0"/>
            <a:chExt cx="759" cy="1587"/>
          </a:xfrm>
        </p:grpSpPr>
        <p:sp>
          <p:nvSpPr>
            <p:cNvPr id="22540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759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1" name="Freeform 5"/>
            <p:cNvSpPr>
              <a:spLocks noChangeArrowheads="1"/>
            </p:cNvSpPr>
            <p:nvPr/>
          </p:nvSpPr>
          <p:spPr bwMode="auto">
            <a:xfrm>
              <a:off x="-2" y="0"/>
              <a:ext cx="761" cy="1587"/>
            </a:xfrm>
            <a:custGeom>
              <a:avLst/>
              <a:gdLst>
                <a:gd name="T0" fmla="*/ 761 w 319"/>
                <a:gd name="T1" fmla="*/ 1447 h 669"/>
                <a:gd name="T2" fmla="*/ 623 w 319"/>
                <a:gd name="T3" fmla="*/ 1587 h 669"/>
                <a:gd name="T4" fmla="*/ 141 w 319"/>
                <a:gd name="T5" fmla="*/ 1587 h 669"/>
                <a:gd name="T6" fmla="*/ 0 w 319"/>
                <a:gd name="T7" fmla="*/ 1447 h 669"/>
                <a:gd name="T8" fmla="*/ 0 w 319"/>
                <a:gd name="T9" fmla="*/ 140 h 669"/>
                <a:gd name="T10" fmla="*/ 141 w 319"/>
                <a:gd name="T11" fmla="*/ 0 h 669"/>
                <a:gd name="T12" fmla="*/ 623 w 319"/>
                <a:gd name="T13" fmla="*/ 0 h 669"/>
                <a:gd name="T14" fmla="*/ 761 w 319"/>
                <a:gd name="T15" fmla="*/ 140 h 669"/>
                <a:gd name="T16" fmla="*/ 761 w 319"/>
                <a:gd name="T17" fmla="*/ 1447 h 6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9"/>
                <a:gd name="T28" fmla="*/ 0 h 669"/>
                <a:gd name="T29" fmla="*/ 319 w 319"/>
                <a:gd name="T30" fmla="*/ 669 h 6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9" h="669">
                  <a:moveTo>
                    <a:pt x="319" y="610"/>
                  </a:moveTo>
                  <a:cubicBezTo>
                    <a:pt x="319" y="643"/>
                    <a:pt x="293" y="669"/>
                    <a:pt x="261" y="669"/>
                  </a:cubicBezTo>
                  <a:cubicBezTo>
                    <a:pt x="59" y="669"/>
                    <a:pt x="59" y="669"/>
                    <a:pt x="59" y="669"/>
                  </a:cubicBezTo>
                  <a:cubicBezTo>
                    <a:pt x="26" y="669"/>
                    <a:pt x="0" y="643"/>
                    <a:pt x="0" y="61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93" y="0"/>
                    <a:pt x="319" y="26"/>
                    <a:pt x="319" y="59"/>
                  </a:cubicBezTo>
                  <a:lnTo>
                    <a:pt x="319" y="610"/>
                  </a:lnTo>
                  <a:close/>
                </a:path>
              </a:pathLst>
            </a:cu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42" name="Rectangle 6"/>
            <p:cNvSpPr>
              <a:spLocks noChangeArrowheads="1"/>
            </p:cNvSpPr>
            <p:nvPr/>
          </p:nvSpPr>
          <p:spPr bwMode="auto">
            <a:xfrm>
              <a:off x="48" y="206"/>
              <a:ext cx="651" cy="1120"/>
            </a:xfrm>
            <a:prstGeom prst="rect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pic>
          <p:nvPicPr>
            <p:cNvPr id="22543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" y="260"/>
              <a:ext cx="572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22544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" y="372"/>
              <a:ext cx="572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22545" name="Rectangle 9"/>
            <p:cNvSpPr>
              <a:spLocks noChangeArrowheads="1"/>
            </p:cNvSpPr>
            <p:nvPr/>
          </p:nvSpPr>
          <p:spPr bwMode="auto">
            <a:xfrm>
              <a:off x="88" y="992"/>
              <a:ext cx="554" cy="30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46" name="Rectangle 10"/>
            <p:cNvSpPr>
              <a:spLocks noChangeArrowheads="1"/>
            </p:cNvSpPr>
            <p:nvPr/>
          </p:nvSpPr>
          <p:spPr bwMode="auto">
            <a:xfrm>
              <a:off x="88" y="1089"/>
              <a:ext cx="554" cy="31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47" name="Rectangle 11"/>
            <p:cNvSpPr>
              <a:spLocks noChangeArrowheads="1"/>
            </p:cNvSpPr>
            <p:nvPr/>
          </p:nvSpPr>
          <p:spPr bwMode="auto">
            <a:xfrm>
              <a:off x="88" y="1212"/>
              <a:ext cx="554" cy="33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48" name="Rectangle 12"/>
            <p:cNvSpPr>
              <a:spLocks noChangeArrowheads="1"/>
            </p:cNvSpPr>
            <p:nvPr/>
          </p:nvSpPr>
          <p:spPr bwMode="auto">
            <a:xfrm>
              <a:off x="88" y="460"/>
              <a:ext cx="277" cy="237"/>
            </a:xfrm>
            <a:prstGeom prst="rect">
              <a:avLst/>
            </a:prstGeom>
            <a:solidFill>
              <a:srgbClr val="94C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49" name="Rectangle 13"/>
            <p:cNvSpPr>
              <a:spLocks noChangeArrowheads="1"/>
            </p:cNvSpPr>
            <p:nvPr/>
          </p:nvSpPr>
          <p:spPr bwMode="auto">
            <a:xfrm>
              <a:off x="380" y="460"/>
              <a:ext cx="276" cy="237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50" name="Rectangle 14"/>
            <p:cNvSpPr>
              <a:spLocks noChangeArrowheads="1"/>
            </p:cNvSpPr>
            <p:nvPr/>
          </p:nvSpPr>
          <p:spPr bwMode="auto">
            <a:xfrm>
              <a:off x="88" y="742"/>
              <a:ext cx="568" cy="193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51" name="Oval 15"/>
            <p:cNvSpPr>
              <a:spLocks noChangeArrowheads="1"/>
            </p:cNvSpPr>
            <p:nvPr/>
          </p:nvSpPr>
          <p:spPr bwMode="auto">
            <a:xfrm>
              <a:off x="344" y="1421"/>
              <a:ext cx="64" cy="57"/>
            </a:xfrm>
            <a:prstGeom prst="ellipse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2536" name="Group 10"/>
          <p:cNvGrpSpPr>
            <a:grpSpLocks/>
          </p:cNvGrpSpPr>
          <p:nvPr/>
        </p:nvGrpSpPr>
        <p:grpSpPr bwMode="auto">
          <a:xfrm>
            <a:off x="2995613" y="3644900"/>
            <a:ext cx="619125" cy="577850"/>
            <a:chOff x="0" y="0"/>
            <a:chExt cx="258" cy="241"/>
          </a:xfrm>
        </p:grpSpPr>
        <p:sp>
          <p:nvSpPr>
            <p:cNvPr id="22538" name="Freeform 11"/>
            <p:cNvSpPr>
              <a:spLocks noEditPoints="1" noChangeArrowheads="1"/>
            </p:cNvSpPr>
            <p:nvPr/>
          </p:nvSpPr>
          <p:spPr bwMode="auto">
            <a:xfrm>
              <a:off x="0" y="0"/>
              <a:ext cx="236" cy="241"/>
            </a:xfrm>
            <a:custGeom>
              <a:avLst/>
              <a:gdLst>
                <a:gd name="T0" fmla="*/ 209 w 97"/>
                <a:gd name="T1" fmla="*/ 41 h 99"/>
                <a:gd name="T2" fmla="*/ 209 w 97"/>
                <a:gd name="T3" fmla="*/ 41 h 99"/>
                <a:gd name="T4" fmla="*/ 231 w 97"/>
                <a:gd name="T5" fmla="*/ 22 h 99"/>
                <a:gd name="T6" fmla="*/ 231 w 97"/>
                <a:gd name="T7" fmla="*/ 2 h 99"/>
                <a:gd name="T8" fmla="*/ 214 w 97"/>
                <a:gd name="T9" fmla="*/ 5 h 99"/>
                <a:gd name="T10" fmla="*/ 200 w 97"/>
                <a:gd name="T11" fmla="*/ 22 h 99"/>
                <a:gd name="T12" fmla="*/ 200 w 97"/>
                <a:gd name="T13" fmla="*/ 22 h 99"/>
                <a:gd name="T14" fmla="*/ 63 w 97"/>
                <a:gd name="T15" fmla="*/ 158 h 99"/>
                <a:gd name="T16" fmla="*/ 12 w 97"/>
                <a:gd name="T17" fmla="*/ 153 h 99"/>
                <a:gd name="T18" fmla="*/ 27 w 97"/>
                <a:gd name="T19" fmla="*/ 214 h 99"/>
                <a:gd name="T20" fmla="*/ 88 w 97"/>
                <a:gd name="T21" fmla="*/ 229 h 99"/>
                <a:gd name="T22" fmla="*/ 78 w 97"/>
                <a:gd name="T23" fmla="*/ 173 h 99"/>
                <a:gd name="T24" fmla="*/ 209 w 97"/>
                <a:gd name="T25" fmla="*/ 41 h 99"/>
                <a:gd name="T26" fmla="*/ 73 w 97"/>
                <a:gd name="T27" fmla="*/ 214 h 99"/>
                <a:gd name="T28" fmla="*/ 34 w 97"/>
                <a:gd name="T29" fmla="*/ 204 h 99"/>
                <a:gd name="T30" fmla="*/ 27 w 97"/>
                <a:gd name="T31" fmla="*/ 168 h 99"/>
                <a:gd name="T32" fmla="*/ 63 w 97"/>
                <a:gd name="T33" fmla="*/ 175 h 99"/>
                <a:gd name="T34" fmla="*/ 73 w 97"/>
                <a:gd name="T35" fmla="*/ 214 h 9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7"/>
                <a:gd name="T55" fmla="*/ 0 h 99"/>
                <a:gd name="T56" fmla="*/ 97 w 97"/>
                <a:gd name="T57" fmla="*/ 99 h 9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7" h="99">
                  <a:moveTo>
                    <a:pt x="86" y="17"/>
                  </a:moveTo>
                  <a:cubicBezTo>
                    <a:pt x="86" y="17"/>
                    <a:pt x="86" y="17"/>
                    <a:pt x="86" y="17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7" y="6"/>
                    <a:pt x="97" y="3"/>
                    <a:pt x="95" y="1"/>
                  </a:cubicBezTo>
                  <a:cubicBezTo>
                    <a:pt x="94" y="0"/>
                    <a:pt x="91" y="0"/>
                    <a:pt x="88" y="2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18" y="59"/>
                    <a:pt x="9" y="58"/>
                    <a:pt x="5" y="63"/>
                  </a:cubicBezTo>
                  <a:cubicBezTo>
                    <a:pt x="0" y="68"/>
                    <a:pt x="2" y="79"/>
                    <a:pt x="11" y="88"/>
                  </a:cubicBezTo>
                  <a:cubicBezTo>
                    <a:pt x="19" y="96"/>
                    <a:pt x="31" y="99"/>
                    <a:pt x="36" y="94"/>
                  </a:cubicBezTo>
                  <a:cubicBezTo>
                    <a:pt x="41" y="89"/>
                    <a:pt x="39" y="79"/>
                    <a:pt x="32" y="71"/>
                  </a:cubicBezTo>
                  <a:lnTo>
                    <a:pt x="86" y="17"/>
                  </a:lnTo>
                  <a:close/>
                  <a:moveTo>
                    <a:pt x="30" y="88"/>
                  </a:moveTo>
                  <a:cubicBezTo>
                    <a:pt x="27" y="91"/>
                    <a:pt x="20" y="89"/>
                    <a:pt x="14" y="84"/>
                  </a:cubicBezTo>
                  <a:cubicBezTo>
                    <a:pt x="9" y="79"/>
                    <a:pt x="8" y="72"/>
                    <a:pt x="11" y="69"/>
                  </a:cubicBezTo>
                  <a:cubicBezTo>
                    <a:pt x="14" y="65"/>
                    <a:pt x="21" y="67"/>
                    <a:pt x="26" y="72"/>
                  </a:cubicBezTo>
                  <a:cubicBezTo>
                    <a:pt x="32" y="77"/>
                    <a:pt x="33" y="84"/>
                    <a:pt x="30" y="88"/>
                  </a:cubicBezTo>
                  <a:close/>
                </a:path>
              </a:pathLst>
            </a:custGeom>
            <a:solidFill>
              <a:srgbClr val="446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39" name="Freeform 12"/>
            <p:cNvSpPr>
              <a:spLocks noChangeArrowheads="1"/>
            </p:cNvSpPr>
            <p:nvPr/>
          </p:nvSpPr>
          <p:spPr bwMode="auto">
            <a:xfrm>
              <a:off x="197" y="24"/>
              <a:ext cx="61" cy="63"/>
            </a:xfrm>
            <a:custGeom>
              <a:avLst/>
              <a:gdLst>
                <a:gd name="T0" fmla="*/ 46 w 25"/>
                <a:gd name="T1" fmla="*/ 22 h 26"/>
                <a:gd name="T2" fmla="*/ 54 w 25"/>
                <a:gd name="T3" fmla="*/ 32 h 26"/>
                <a:gd name="T4" fmla="*/ 61 w 25"/>
                <a:gd name="T5" fmla="*/ 24 h 26"/>
                <a:gd name="T6" fmla="*/ 37 w 25"/>
                <a:gd name="T7" fmla="*/ 0 h 26"/>
                <a:gd name="T8" fmla="*/ 0 w 25"/>
                <a:gd name="T9" fmla="*/ 39 h 26"/>
                <a:gd name="T10" fmla="*/ 22 w 25"/>
                <a:gd name="T11" fmla="*/ 63 h 26"/>
                <a:gd name="T12" fmla="*/ 32 w 25"/>
                <a:gd name="T13" fmla="*/ 56 h 26"/>
                <a:gd name="T14" fmla="*/ 20 w 25"/>
                <a:gd name="T15" fmla="*/ 46 h 26"/>
                <a:gd name="T16" fmla="*/ 20 w 25"/>
                <a:gd name="T17" fmla="*/ 41 h 26"/>
                <a:gd name="T18" fmla="*/ 24 w 25"/>
                <a:gd name="T19" fmla="*/ 41 h 26"/>
                <a:gd name="T20" fmla="*/ 34 w 25"/>
                <a:gd name="T21" fmla="*/ 51 h 26"/>
                <a:gd name="T22" fmla="*/ 41 w 25"/>
                <a:gd name="T23" fmla="*/ 46 h 26"/>
                <a:gd name="T24" fmla="*/ 27 w 25"/>
                <a:gd name="T25" fmla="*/ 32 h 26"/>
                <a:gd name="T26" fmla="*/ 27 w 25"/>
                <a:gd name="T27" fmla="*/ 29 h 26"/>
                <a:gd name="T28" fmla="*/ 32 w 25"/>
                <a:gd name="T29" fmla="*/ 29 h 26"/>
                <a:gd name="T30" fmla="*/ 44 w 25"/>
                <a:gd name="T31" fmla="*/ 41 h 26"/>
                <a:gd name="T32" fmla="*/ 51 w 25"/>
                <a:gd name="T33" fmla="*/ 36 h 26"/>
                <a:gd name="T34" fmla="*/ 41 w 25"/>
                <a:gd name="T35" fmla="*/ 27 h 26"/>
                <a:gd name="T36" fmla="*/ 41 w 25"/>
                <a:gd name="T37" fmla="*/ 24 h 26"/>
                <a:gd name="T38" fmla="*/ 46 w 25"/>
                <a:gd name="T39" fmla="*/ 22 h 2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5"/>
                <a:gd name="T61" fmla="*/ 0 h 26"/>
                <a:gd name="T62" fmla="*/ 25 w 25"/>
                <a:gd name="T63" fmla="*/ 26 h 2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5" h="26">
                  <a:moveTo>
                    <a:pt x="19" y="9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9" y="17"/>
                    <a:pt x="10" y="17"/>
                    <a:pt x="10" y="17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2"/>
                    <a:pt x="11" y="12"/>
                  </a:cubicBezTo>
                  <a:cubicBezTo>
                    <a:pt x="12" y="11"/>
                    <a:pt x="12" y="11"/>
                    <a:pt x="13" y="12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0"/>
                    <a:pt x="17" y="10"/>
                  </a:cubicBezTo>
                  <a:cubicBezTo>
                    <a:pt x="18" y="9"/>
                    <a:pt x="18" y="9"/>
                    <a:pt x="19" y="9"/>
                  </a:cubicBezTo>
                  <a:close/>
                </a:path>
              </a:pathLst>
            </a:custGeom>
            <a:solidFill>
              <a:srgbClr val="446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22537" name="直接连接符 30"/>
          <p:cNvSpPr>
            <a:spLocks noChangeShapeType="1"/>
          </p:cNvSpPr>
          <p:nvPr/>
        </p:nvSpPr>
        <p:spPr bwMode="auto">
          <a:xfrm>
            <a:off x="5684838" y="974725"/>
            <a:ext cx="1587" cy="4906963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C6E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9"/>
          <p:cNvGrpSpPr>
            <a:grpSpLocks/>
          </p:cNvGrpSpPr>
          <p:nvPr/>
        </p:nvGrpSpPr>
        <p:grpSpPr bwMode="auto">
          <a:xfrm>
            <a:off x="1346200" y="2803525"/>
            <a:ext cx="617538" cy="1020763"/>
            <a:chOff x="0" y="0"/>
            <a:chExt cx="1176" cy="1942"/>
          </a:xfrm>
        </p:grpSpPr>
        <p:sp>
          <p:nvSpPr>
            <p:cNvPr id="23590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1176" cy="1942"/>
            </a:xfrm>
            <a:custGeom>
              <a:avLst/>
              <a:gdLst>
                <a:gd name="T0" fmla="*/ 1155 w 495"/>
                <a:gd name="T1" fmla="*/ 718 h 819"/>
                <a:gd name="T2" fmla="*/ 865 w 495"/>
                <a:gd name="T3" fmla="*/ 145 h 819"/>
                <a:gd name="T4" fmla="*/ 565 w 495"/>
                <a:gd name="T5" fmla="*/ 0 h 819"/>
                <a:gd name="T6" fmla="*/ 69 w 495"/>
                <a:gd name="T7" fmla="*/ 422 h 819"/>
                <a:gd name="T8" fmla="*/ 0 w 495"/>
                <a:gd name="T9" fmla="*/ 590 h 819"/>
                <a:gd name="T10" fmla="*/ 140 w 495"/>
                <a:gd name="T11" fmla="*/ 353 h 819"/>
                <a:gd name="T12" fmla="*/ 430 w 495"/>
                <a:gd name="T13" fmla="*/ 76 h 819"/>
                <a:gd name="T14" fmla="*/ 746 w 495"/>
                <a:gd name="T15" fmla="*/ 116 h 819"/>
                <a:gd name="T16" fmla="*/ 979 w 495"/>
                <a:gd name="T17" fmla="*/ 391 h 819"/>
                <a:gd name="T18" fmla="*/ 950 w 495"/>
                <a:gd name="T19" fmla="*/ 1456 h 819"/>
                <a:gd name="T20" fmla="*/ 582 w 495"/>
                <a:gd name="T21" fmla="*/ 1854 h 819"/>
                <a:gd name="T22" fmla="*/ 416 w 495"/>
                <a:gd name="T23" fmla="*/ 1890 h 819"/>
                <a:gd name="T24" fmla="*/ 268 w 495"/>
                <a:gd name="T25" fmla="*/ 1790 h 819"/>
                <a:gd name="T26" fmla="*/ 266 w 495"/>
                <a:gd name="T27" fmla="*/ 1793 h 819"/>
                <a:gd name="T28" fmla="*/ 268 w 495"/>
                <a:gd name="T29" fmla="*/ 1807 h 819"/>
                <a:gd name="T30" fmla="*/ 404 w 495"/>
                <a:gd name="T31" fmla="*/ 1925 h 819"/>
                <a:gd name="T32" fmla="*/ 744 w 495"/>
                <a:gd name="T33" fmla="*/ 1807 h 819"/>
                <a:gd name="T34" fmla="*/ 1019 w 495"/>
                <a:gd name="T35" fmla="*/ 1475 h 819"/>
                <a:gd name="T36" fmla="*/ 1155 w 495"/>
                <a:gd name="T37" fmla="*/ 718 h 8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5"/>
                <a:gd name="T58" fmla="*/ 0 h 819"/>
                <a:gd name="T59" fmla="*/ 495 w 495"/>
                <a:gd name="T60" fmla="*/ 819 h 81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5" h="819">
                  <a:moveTo>
                    <a:pt x="486" y="303"/>
                  </a:moveTo>
                  <a:cubicBezTo>
                    <a:pt x="477" y="211"/>
                    <a:pt x="433" y="125"/>
                    <a:pt x="364" y="61"/>
                  </a:cubicBezTo>
                  <a:cubicBezTo>
                    <a:pt x="333" y="25"/>
                    <a:pt x="287" y="3"/>
                    <a:pt x="238" y="0"/>
                  </a:cubicBezTo>
                  <a:cubicBezTo>
                    <a:pt x="136" y="8"/>
                    <a:pt x="52" y="80"/>
                    <a:pt x="29" y="178"/>
                  </a:cubicBezTo>
                  <a:cubicBezTo>
                    <a:pt x="22" y="202"/>
                    <a:pt x="12" y="226"/>
                    <a:pt x="0" y="249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83" y="97"/>
                    <a:pt x="127" y="55"/>
                    <a:pt x="181" y="32"/>
                  </a:cubicBezTo>
                  <a:cubicBezTo>
                    <a:pt x="226" y="18"/>
                    <a:pt x="274" y="24"/>
                    <a:pt x="314" y="49"/>
                  </a:cubicBezTo>
                  <a:cubicBezTo>
                    <a:pt x="349" y="76"/>
                    <a:pt x="390" y="128"/>
                    <a:pt x="412" y="165"/>
                  </a:cubicBezTo>
                  <a:cubicBezTo>
                    <a:pt x="487" y="307"/>
                    <a:pt x="482" y="476"/>
                    <a:pt x="400" y="614"/>
                  </a:cubicBezTo>
                  <a:cubicBezTo>
                    <a:pt x="366" y="683"/>
                    <a:pt x="312" y="742"/>
                    <a:pt x="245" y="782"/>
                  </a:cubicBezTo>
                  <a:cubicBezTo>
                    <a:pt x="225" y="797"/>
                    <a:pt x="200" y="802"/>
                    <a:pt x="175" y="797"/>
                  </a:cubicBezTo>
                  <a:cubicBezTo>
                    <a:pt x="151" y="788"/>
                    <a:pt x="130" y="774"/>
                    <a:pt x="113" y="755"/>
                  </a:cubicBezTo>
                  <a:cubicBezTo>
                    <a:pt x="113" y="755"/>
                    <a:pt x="112" y="755"/>
                    <a:pt x="112" y="756"/>
                  </a:cubicBezTo>
                  <a:cubicBezTo>
                    <a:pt x="112" y="758"/>
                    <a:pt x="112" y="760"/>
                    <a:pt x="113" y="762"/>
                  </a:cubicBezTo>
                  <a:cubicBezTo>
                    <a:pt x="121" y="788"/>
                    <a:pt x="143" y="807"/>
                    <a:pt x="170" y="812"/>
                  </a:cubicBezTo>
                  <a:cubicBezTo>
                    <a:pt x="223" y="819"/>
                    <a:pt x="276" y="801"/>
                    <a:pt x="313" y="762"/>
                  </a:cubicBezTo>
                  <a:cubicBezTo>
                    <a:pt x="361" y="724"/>
                    <a:pt x="400" y="676"/>
                    <a:pt x="429" y="622"/>
                  </a:cubicBezTo>
                  <a:cubicBezTo>
                    <a:pt x="476" y="523"/>
                    <a:pt x="495" y="413"/>
                    <a:pt x="486" y="303"/>
                  </a:cubicBezTo>
                  <a:close/>
                </a:path>
              </a:pathLst>
            </a:custGeom>
            <a:solidFill>
              <a:srgbClr val="324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3591" name="Freeform 11"/>
            <p:cNvSpPr>
              <a:spLocks noChangeArrowheads="1"/>
            </p:cNvSpPr>
            <p:nvPr/>
          </p:nvSpPr>
          <p:spPr bwMode="auto">
            <a:xfrm>
              <a:off x="216" y="194"/>
              <a:ext cx="794" cy="1357"/>
            </a:xfrm>
            <a:custGeom>
              <a:avLst/>
              <a:gdLst>
                <a:gd name="T0" fmla="*/ 794 w 334"/>
                <a:gd name="T1" fmla="*/ 624 h 572"/>
                <a:gd name="T2" fmla="*/ 754 w 334"/>
                <a:gd name="T3" fmla="*/ 446 h 572"/>
                <a:gd name="T4" fmla="*/ 644 w 334"/>
                <a:gd name="T5" fmla="*/ 256 h 572"/>
                <a:gd name="T6" fmla="*/ 575 w 334"/>
                <a:gd name="T7" fmla="*/ 112 h 572"/>
                <a:gd name="T8" fmla="*/ 518 w 334"/>
                <a:gd name="T9" fmla="*/ 43 h 572"/>
                <a:gd name="T10" fmla="*/ 338 w 334"/>
                <a:gd name="T11" fmla="*/ 24 h 572"/>
                <a:gd name="T12" fmla="*/ 223 w 334"/>
                <a:gd name="T13" fmla="*/ 19 h 572"/>
                <a:gd name="T14" fmla="*/ 83 w 334"/>
                <a:gd name="T15" fmla="*/ 69 h 572"/>
                <a:gd name="T16" fmla="*/ 2 w 334"/>
                <a:gd name="T17" fmla="*/ 285 h 572"/>
                <a:gd name="T18" fmla="*/ 5 w 334"/>
                <a:gd name="T19" fmla="*/ 289 h 572"/>
                <a:gd name="T20" fmla="*/ 40 w 334"/>
                <a:gd name="T21" fmla="*/ 358 h 572"/>
                <a:gd name="T22" fmla="*/ 171 w 334"/>
                <a:gd name="T23" fmla="*/ 693 h 572"/>
                <a:gd name="T24" fmla="*/ 276 w 334"/>
                <a:gd name="T25" fmla="*/ 743 h 572"/>
                <a:gd name="T26" fmla="*/ 254 w 334"/>
                <a:gd name="T27" fmla="*/ 652 h 572"/>
                <a:gd name="T28" fmla="*/ 366 w 334"/>
                <a:gd name="T29" fmla="*/ 562 h 572"/>
                <a:gd name="T30" fmla="*/ 516 w 334"/>
                <a:gd name="T31" fmla="*/ 641 h 572"/>
                <a:gd name="T32" fmla="*/ 513 w 334"/>
                <a:gd name="T33" fmla="*/ 913 h 572"/>
                <a:gd name="T34" fmla="*/ 466 w 334"/>
                <a:gd name="T35" fmla="*/ 954 h 572"/>
                <a:gd name="T36" fmla="*/ 368 w 334"/>
                <a:gd name="T37" fmla="*/ 1013 h 572"/>
                <a:gd name="T38" fmla="*/ 259 w 334"/>
                <a:gd name="T39" fmla="*/ 1117 h 572"/>
                <a:gd name="T40" fmla="*/ 214 w 334"/>
                <a:gd name="T41" fmla="*/ 1174 h 572"/>
                <a:gd name="T42" fmla="*/ 185 w 334"/>
                <a:gd name="T43" fmla="*/ 1172 h 572"/>
                <a:gd name="T44" fmla="*/ 183 w 334"/>
                <a:gd name="T45" fmla="*/ 1170 h 572"/>
                <a:gd name="T46" fmla="*/ 181 w 334"/>
                <a:gd name="T47" fmla="*/ 1136 h 572"/>
                <a:gd name="T48" fmla="*/ 159 w 334"/>
                <a:gd name="T49" fmla="*/ 1018 h 572"/>
                <a:gd name="T50" fmla="*/ 178 w 334"/>
                <a:gd name="T51" fmla="*/ 968 h 572"/>
                <a:gd name="T52" fmla="*/ 259 w 334"/>
                <a:gd name="T53" fmla="*/ 935 h 572"/>
                <a:gd name="T54" fmla="*/ 292 w 334"/>
                <a:gd name="T55" fmla="*/ 920 h 572"/>
                <a:gd name="T56" fmla="*/ 292 w 334"/>
                <a:gd name="T57" fmla="*/ 911 h 572"/>
                <a:gd name="T58" fmla="*/ 264 w 334"/>
                <a:gd name="T59" fmla="*/ 906 h 572"/>
                <a:gd name="T60" fmla="*/ 81 w 334"/>
                <a:gd name="T61" fmla="*/ 887 h 572"/>
                <a:gd name="T62" fmla="*/ 19 w 334"/>
                <a:gd name="T63" fmla="*/ 949 h 572"/>
                <a:gd name="T64" fmla="*/ 26 w 334"/>
                <a:gd name="T65" fmla="*/ 989 h 572"/>
                <a:gd name="T66" fmla="*/ 67 w 334"/>
                <a:gd name="T67" fmla="*/ 1058 h 572"/>
                <a:gd name="T68" fmla="*/ 93 w 334"/>
                <a:gd name="T69" fmla="*/ 1196 h 572"/>
                <a:gd name="T70" fmla="*/ 83 w 334"/>
                <a:gd name="T71" fmla="*/ 1317 h 572"/>
                <a:gd name="T72" fmla="*/ 112 w 334"/>
                <a:gd name="T73" fmla="*/ 1352 h 572"/>
                <a:gd name="T74" fmla="*/ 219 w 334"/>
                <a:gd name="T75" fmla="*/ 1288 h 572"/>
                <a:gd name="T76" fmla="*/ 304 w 334"/>
                <a:gd name="T77" fmla="*/ 1120 h 572"/>
                <a:gd name="T78" fmla="*/ 399 w 334"/>
                <a:gd name="T79" fmla="*/ 1027 h 572"/>
                <a:gd name="T80" fmla="*/ 568 w 334"/>
                <a:gd name="T81" fmla="*/ 911 h 572"/>
                <a:gd name="T82" fmla="*/ 604 w 334"/>
                <a:gd name="T83" fmla="*/ 674 h 572"/>
                <a:gd name="T84" fmla="*/ 416 w 334"/>
                <a:gd name="T85" fmla="*/ 517 h 572"/>
                <a:gd name="T86" fmla="*/ 147 w 334"/>
                <a:gd name="T87" fmla="*/ 524 h 572"/>
                <a:gd name="T88" fmla="*/ 147 w 334"/>
                <a:gd name="T89" fmla="*/ 503 h 572"/>
                <a:gd name="T90" fmla="*/ 185 w 334"/>
                <a:gd name="T91" fmla="*/ 472 h 572"/>
                <a:gd name="T92" fmla="*/ 235 w 334"/>
                <a:gd name="T93" fmla="*/ 339 h 572"/>
                <a:gd name="T94" fmla="*/ 164 w 334"/>
                <a:gd name="T95" fmla="*/ 244 h 572"/>
                <a:gd name="T96" fmla="*/ 204 w 334"/>
                <a:gd name="T97" fmla="*/ 138 h 572"/>
                <a:gd name="T98" fmla="*/ 378 w 334"/>
                <a:gd name="T99" fmla="*/ 142 h 572"/>
                <a:gd name="T100" fmla="*/ 552 w 334"/>
                <a:gd name="T101" fmla="*/ 254 h 572"/>
                <a:gd name="T102" fmla="*/ 630 w 334"/>
                <a:gd name="T103" fmla="*/ 401 h 572"/>
                <a:gd name="T104" fmla="*/ 720 w 334"/>
                <a:gd name="T105" fmla="*/ 807 h 572"/>
                <a:gd name="T106" fmla="*/ 604 w 334"/>
                <a:gd name="T107" fmla="*/ 1257 h 572"/>
                <a:gd name="T108" fmla="*/ 794 w 334"/>
                <a:gd name="T109" fmla="*/ 624 h 5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34"/>
                <a:gd name="T166" fmla="*/ 0 h 572"/>
                <a:gd name="T167" fmla="*/ 334 w 334"/>
                <a:gd name="T168" fmla="*/ 572 h 5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34" h="572">
                  <a:moveTo>
                    <a:pt x="334" y="263"/>
                  </a:moveTo>
                  <a:cubicBezTo>
                    <a:pt x="332" y="237"/>
                    <a:pt x="326" y="212"/>
                    <a:pt x="317" y="188"/>
                  </a:cubicBezTo>
                  <a:cubicBezTo>
                    <a:pt x="271" y="108"/>
                    <a:pt x="271" y="108"/>
                    <a:pt x="271" y="108"/>
                  </a:cubicBezTo>
                  <a:cubicBezTo>
                    <a:pt x="263" y="87"/>
                    <a:pt x="254" y="66"/>
                    <a:pt x="242" y="47"/>
                  </a:cubicBezTo>
                  <a:cubicBezTo>
                    <a:pt x="236" y="36"/>
                    <a:pt x="227" y="26"/>
                    <a:pt x="218" y="18"/>
                  </a:cubicBezTo>
                  <a:cubicBezTo>
                    <a:pt x="195" y="3"/>
                    <a:pt x="167" y="0"/>
                    <a:pt x="142" y="10"/>
                  </a:cubicBezTo>
                  <a:cubicBezTo>
                    <a:pt x="126" y="12"/>
                    <a:pt x="110" y="12"/>
                    <a:pt x="94" y="8"/>
                  </a:cubicBezTo>
                  <a:cubicBezTo>
                    <a:pt x="72" y="6"/>
                    <a:pt x="51" y="14"/>
                    <a:pt x="35" y="29"/>
                  </a:cubicBezTo>
                  <a:cubicBezTo>
                    <a:pt x="12" y="54"/>
                    <a:pt x="0" y="86"/>
                    <a:pt x="1" y="120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17" y="151"/>
                    <a:pt x="17" y="151"/>
                    <a:pt x="17" y="151"/>
                  </a:cubicBezTo>
                  <a:cubicBezTo>
                    <a:pt x="39" y="197"/>
                    <a:pt x="57" y="244"/>
                    <a:pt x="72" y="292"/>
                  </a:cubicBezTo>
                  <a:cubicBezTo>
                    <a:pt x="83" y="304"/>
                    <a:pt x="99" y="312"/>
                    <a:pt x="116" y="313"/>
                  </a:cubicBezTo>
                  <a:cubicBezTo>
                    <a:pt x="103" y="306"/>
                    <a:pt x="98" y="288"/>
                    <a:pt x="107" y="275"/>
                  </a:cubicBezTo>
                  <a:cubicBezTo>
                    <a:pt x="114" y="255"/>
                    <a:pt x="132" y="241"/>
                    <a:pt x="154" y="237"/>
                  </a:cubicBezTo>
                  <a:cubicBezTo>
                    <a:pt x="179" y="237"/>
                    <a:pt x="203" y="249"/>
                    <a:pt x="217" y="270"/>
                  </a:cubicBezTo>
                  <a:cubicBezTo>
                    <a:pt x="237" y="306"/>
                    <a:pt x="236" y="349"/>
                    <a:pt x="216" y="385"/>
                  </a:cubicBezTo>
                  <a:cubicBezTo>
                    <a:pt x="210" y="391"/>
                    <a:pt x="203" y="397"/>
                    <a:pt x="196" y="402"/>
                  </a:cubicBezTo>
                  <a:cubicBezTo>
                    <a:pt x="155" y="427"/>
                    <a:pt x="155" y="427"/>
                    <a:pt x="155" y="427"/>
                  </a:cubicBezTo>
                  <a:cubicBezTo>
                    <a:pt x="136" y="438"/>
                    <a:pt x="120" y="453"/>
                    <a:pt x="109" y="471"/>
                  </a:cubicBezTo>
                  <a:cubicBezTo>
                    <a:pt x="104" y="480"/>
                    <a:pt x="98" y="488"/>
                    <a:pt x="90" y="495"/>
                  </a:cubicBezTo>
                  <a:cubicBezTo>
                    <a:pt x="86" y="496"/>
                    <a:pt x="82" y="496"/>
                    <a:pt x="78" y="494"/>
                  </a:cubicBezTo>
                  <a:cubicBezTo>
                    <a:pt x="77" y="493"/>
                    <a:pt x="77" y="493"/>
                    <a:pt x="77" y="493"/>
                  </a:cubicBezTo>
                  <a:cubicBezTo>
                    <a:pt x="76" y="489"/>
                    <a:pt x="76" y="484"/>
                    <a:pt x="76" y="479"/>
                  </a:cubicBezTo>
                  <a:cubicBezTo>
                    <a:pt x="81" y="462"/>
                    <a:pt x="77" y="443"/>
                    <a:pt x="67" y="429"/>
                  </a:cubicBezTo>
                  <a:cubicBezTo>
                    <a:pt x="65" y="421"/>
                    <a:pt x="69" y="413"/>
                    <a:pt x="75" y="408"/>
                  </a:cubicBezTo>
                  <a:cubicBezTo>
                    <a:pt x="85" y="401"/>
                    <a:pt x="97" y="396"/>
                    <a:pt x="109" y="394"/>
                  </a:cubicBezTo>
                  <a:cubicBezTo>
                    <a:pt x="114" y="394"/>
                    <a:pt x="119" y="392"/>
                    <a:pt x="123" y="388"/>
                  </a:cubicBezTo>
                  <a:cubicBezTo>
                    <a:pt x="125" y="387"/>
                    <a:pt x="124" y="385"/>
                    <a:pt x="123" y="384"/>
                  </a:cubicBezTo>
                  <a:cubicBezTo>
                    <a:pt x="119" y="383"/>
                    <a:pt x="115" y="382"/>
                    <a:pt x="111" y="382"/>
                  </a:cubicBezTo>
                  <a:cubicBezTo>
                    <a:pt x="85" y="386"/>
                    <a:pt x="59" y="383"/>
                    <a:pt x="34" y="374"/>
                  </a:cubicBezTo>
                  <a:cubicBezTo>
                    <a:pt x="21" y="373"/>
                    <a:pt x="11" y="389"/>
                    <a:pt x="8" y="400"/>
                  </a:cubicBezTo>
                  <a:cubicBezTo>
                    <a:pt x="8" y="406"/>
                    <a:pt x="9" y="412"/>
                    <a:pt x="11" y="417"/>
                  </a:cubicBezTo>
                  <a:cubicBezTo>
                    <a:pt x="17" y="427"/>
                    <a:pt x="23" y="436"/>
                    <a:pt x="28" y="446"/>
                  </a:cubicBezTo>
                  <a:cubicBezTo>
                    <a:pt x="38" y="464"/>
                    <a:pt x="42" y="484"/>
                    <a:pt x="39" y="504"/>
                  </a:cubicBezTo>
                  <a:cubicBezTo>
                    <a:pt x="35" y="517"/>
                    <a:pt x="32" y="542"/>
                    <a:pt x="35" y="555"/>
                  </a:cubicBezTo>
                  <a:cubicBezTo>
                    <a:pt x="37" y="562"/>
                    <a:pt x="41" y="567"/>
                    <a:pt x="47" y="570"/>
                  </a:cubicBezTo>
                  <a:cubicBezTo>
                    <a:pt x="67" y="572"/>
                    <a:pt x="85" y="561"/>
                    <a:pt x="92" y="543"/>
                  </a:cubicBezTo>
                  <a:cubicBezTo>
                    <a:pt x="128" y="472"/>
                    <a:pt x="128" y="472"/>
                    <a:pt x="128" y="472"/>
                  </a:cubicBezTo>
                  <a:cubicBezTo>
                    <a:pt x="138" y="456"/>
                    <a:pt x="151" y="442"/>
                    <a:pt x="168" y="433"/>
                  </a:cubicBezTo>
                  <a:cubicBezTo>
                    <a:pt x="193" y="419"/>
                    <a:pt x="217" y="402"/>
                    <a:pt x="239" y="384"/>
                  </a:cubicBezTo>
                  <a:cubicBezTo>
                    <a:pt x="260" y="355"/>
                    <a:pt x="266" y="318"/>
                    <a:pt x="254" y="284"/>
                  </a:cubicBezTo>
                  <a:cubicBezTo>
                    <a:pt x="243" y="249"/>
                    <a:pt x="212" y="223"/>
                    <a:pt x="175" y="218"/>
                  </a:cubicBezTo>
                  <a:cubicBezTo>
                    <a:pt x="137" y="215"/>
                    <a:pt x="99" y="216"/>
                    <a:pt x="62" y="221"/>
                  </a:cubicBezTo>
                  <a:cubicBezTo>
                    <a:pt x="60" y="219"/>
                    <a:pt x="60" y="215"/>
                    <a:pt x="62" y="212"/>
                  </a:cubicBezTo>
                  <a:cubicBezTo>
                    <a:pt x="68" y="209"/>
                    <a:pt x="74" y="204"/>
                    <a:pt x="78" y="199"/>
                  </a:cubicBezTo>
                  <a:cubicBezTo>
                    <a:pt x="92" y="183"/>
                    <a:pt x="100" y="163"/>
                    <a:pt x="99" y="143"/>
                  </a:cubicBezTo>
                  <a:cubicBezTo>
                    <a:pt x="95" y="126"/>
                    <a:pt x="84" y="112"/>
                    <a:pt x="69" y="103"/>
                  </a:cubicBezTo>
                  <a:cubicBezTo>
                    <a:pt x="53" y="87"/>
                    <a:pt x="63" y="60"/>
                    <a:pt x="86" y="58"/>
                  </a:cubicBezTo>
                  <a:cubicBezTo>
                    <a:pt x="110" y="57"/>
                    <a:pt x="135" y="58"/>
                    <a:pt x="159" y="60"/>
                  </a:cubicBezTo>
                  <a:cubicBezTo>
                    <a:pt x="190" y="61"/>
                    <a:pt x="218" y="79"/>
                    <a:pt x="232" y="107"/>
                  </a:cubicBezTo>
                  <a:cubicBezTo>
                    <a:pt x="239" y="129"/>
                    <a:pt x="250" y="151"/>
                    <a:pt x="265" y="169"/>
                  </a:cubicBezTo>
                  <a:cubicBezTo>
                    <a:pt x="304" y="217"/>
                    <a:pt x="317" y="280"/>
                    <a:pt x="303" y="340"/>
                  </a:cubicBezTo>
                  <a:cubicBezTo>
                    <a:pt x="254" y="530"/>
                    <a:pt x="254" y="530"/>
                    <a:pt x="254" y="530"/>
                  </a:cubicBezTo>
                  <a:cubicBezTo>
                    <a:pt x="300" y="447"/>
                    <a:pt x="327" y="356"/>
                    <a:pt x="334" y="263"/>
                  </a:cubicBezTo>
                  <a:close/>
                </a:path>
              </a:pathLst>
            </a:custGeom>
            <a:solidFill>
              <a:srgbClr val="324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23555" name="任意多边形 3"/>
          <p:cNvSpPr>
            <a:spLocks noChangeArrowheads="1"/>
          </p:cNvSpPr>
          <p:nvPr/>
        </p:nvSpPr>
        <p:spPr bwMode="auto">
          <a:xfrm>
            <a:off x="1517650" y="4498975"/>
            <a:ext cx="1677988" cy="973138"/>
          </a:xfrm>
          <a:custGeom>
            <a:avLst/>
            <a:gdLst>
              <a:gd name="T0" fmla="*/ 62992 w 2022720"/>
              <a:gd name="T1" fmla="*/ 0 h 1172509"/>
              <a:gd name="T2" fmla="*/ 26287 w 2022720"/>
              <a:gd name="T3" fmla="*/ 354977 h 1172509"/>
              <a:gd name="T4" fmla="*/ 405566 w 2022720"/>
              <a:gd name="T5" fmla="*/ 318256 h 1172509"/>
              <a:gd name="T6" fmla="*/ 405566 w 2022720"/>
              <a:gd name="T7" fmla="*/ 220331 h 1172509"/>
              <a:gd name="T8" fmla="*/ 307688 w 2022720"/>
              <a:gd name="T9" fmla="*/ 257053 h 1172509"/>
              <a:gd name="T10" fmla="*/ 319923 w 2022720"/>
              <a:gd name="T11" fmla="*/ 403940 h 1172509"/>
              <a:gd name="T12" fmla="*/ 638028 w 2022720"/>
              <a:gd name="T13" fmla="*/ 514105 h 1172509"/>
              <a:gd name="T14" fmla="*/ 980603 w 2022720"/>
              <a:gd name="T15" fmla="*/ 967007 h 1172509"/>
              <a:gd name="T16" fmla="*/ 1677988 w 2022720"/>
              <a:gd name="T17" fmla="*/ 734436 h 117250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22720"/>
              <a:gd name="T28" fmla="*/ 0 h 1172509"/>
              <a:gd name="T29" fmla="*/ 2022720 w 2022720"/>
              <a:gd name="T30" fmla="*/ 1172509 h 117250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22720" h="1172509">
                <a:moveTo>
                  <a:pt x="75933" y="0"/>
                </a:moveTo>
                <a:cubicBezTo>
                  <a:pt x="19397" y="181896"/>
                  <a:pt x="-37139" y="363793"/>
                  <a:pt x="31687" y="427703"/>
                </a:cubicBezTo>
                <a:cubicBezTo>
                  <a:pt x="100513" y="491613"/>
                  <a:pt x="412687" y="410497"/>
                  <a:pt x="488887" y="383458"/>
                </a:cubicBezTo>
                <a:cubicBezTo>
                  <a:pt x="565087" y="356419"/>
                  <a:pt x="508551" y="277761"/>
                  <a:pt x="488887" y="265471"/>
                </a:cubicBezTo>
                <a:cubicBezTo>
                  <a:pt x="469223" y="253181"/>
                  <a:pt x="388106" y="272845"/>
                  <a:pt x="370900" y="309716"/>
                </a:cubicBezTo>
                <a:cubicBezTo>
                  <a:pt x="353694" y="346587"/>
                  <a:pt x="319281" y="435078"/>
                  <a:pt x="385649" y="486697"/>
                </a:cubicBezTo>
                <a:cubicBezTo>
                  <a:pt x="452017" y="538316"/>
                  <a:pt x="636372" y="506361"/>
                  <a:pt x="769107" y="619432"/>
                </a:cubicBezTo>
                <a:cubicBezTo>
                  <a:pt x="901842" y="732503"/>
                  <a:pt x="973127" y="1120877"/>
                  <a:pt x="1182062" y="1165122"/>
                </a:cubicBezTo>
                <a:cubicBezTo>
                  <a:pt x="1390998" y="1209367"/>
                  <a:pt x="1706859" y="1047135"/>
                  <a:pt x="2022720" y="884903"/>
                </a:cubicBezTo>
              </a:path>
            </a:pathLst>
          </a:custGeom>
          <a:noFill/>
          <a:ln w="28575">
            <a:solidFill>
              <a:srgbClr val="32435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6" name="矩形 6"/>
          <p:cNvSpPr>
            <a:spLocks noChangeArrowheads="1"/>
          </p:cNvSpPr>
          <p:nvPr/>
        </p:nvSpPr>
        <p:spPr bwMode="auto">
          <a:xfrm>
            <a:off x="938213" y="873125"/>
            <a:ext cx="458311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6.</a:t>
            </a:r>
            <a:r>
              <a:rPr lang="zh-CN" altLang="en-US" sz="32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边充电边接电话危险？</a:t>
            </a:r>
            <a:endParaRPr lang="zh-CN" altLang="en-US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557" name="文本框 2"/>
          <p:cNvSpPr>
            <a:spLocks noChangeArrowheads="1"/>
          </p:cNvSpPr>
          <p:nvPr/>
        </p:nvSpPr>
        <p:spPr bwMode="auto">
          <a:xfrm>
            <a:off x="6096000" y="3878263"/>
            <a:ext cx="5437188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事实上：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经过安全测试的手机不会发生此类情况，充电时接听也是安全的。但不排除非原装、不合格设备充电导致手机发热、爆炸等极端情况发生。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所以，使用合格充电器，边充电边接电话无须担心。谨慎使用不正规的非原装充电器！</a:t>
            </a:r>
          </a:p>
        </p:txBody>
      </p:sp>
      <p:sp>
        <p:nvSpPr>
          <p:cNvPr id="23558" name="矩形 1"/>
          <p:cNvSpPr>
            <a:spLocks noChangeArrowheads="1"/>
          </p:cNvSpPr>
          <p:nvPr/>
        </p:nvSpPr>
        <p:spPr bwMode="auto">
          <a:xfrm>
            <a:off x="6096000" y="2844800"/>
            <a:ext cx="5437188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传言：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当手机正在充电时，请勿接电话！因为手机充电时，接听有潜在危险。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3559" name="死神"/>
          <p:cNvGrpSpPr>
            <a:grpSpLocks/>
          </p:cNvGrpSpPr>
          <p:nvPr/>
        </p:nvGrpSpPr>
        <p:grpSpPr bwMode="auto">
          <a:xfrm>
            <a:off x="1758950" y="2670175"/>
            <a:ext cx="3009900" cy="3033713"/>
            <a:chOff x="0" y="0"/>
            <a:chExt cx="5473574" cy="5517772"/>
          </a:xfrm>
        </p:grpSpPr>
        <p:sp>
          <p:nvSpPr>
            <p:cNvPr id="23575" name="Freeform 209"/>
            <p:cNvSpPr>
              <a:spLocks noChangeArrowheads="1"/>
            </p:cNvSpPr>
            <p:nvPr/>
          </p:nvSpPr>
          <p:spPr bwMode="auto">
            <a:xfrm>
              <a:off x="1203253" y="1205709"/>
              <a:ext cx="2855885" cy="3671148"/>
            </a:xfrm>
            <a:custGeom>
              <a:avLst/>
              <a:gdLst>
                <a:gd name="T0" fmla="*/ 2855885 w 1163"/>
                <a:gd name="T1" fmla="*/ 3582746 h 1495"/>
                <a:gd name="T2" fmla="*/ 2742927 w 1163"/>
                <a:gd name="T3" fmla="*/ 3671148 h 1495"/>
                <a:gd name="T4" fmla="*/ 0 w 1163"/>
                <a:gd name="T5" fmla="*/ 85947 h 1495"/>
                <a:gd name="T6" fmla="*/ 115414 w 1163"/>
                <a:gd name="T7" fmla="*/ 0 h 1495"/>
                <a:gd name="T8" fmla="*/ 2855885 w 1163"/>
                <a:gd name="T9" fmla="*/ 3582746 h 14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3"/>
                <a:gd name="T16" fmla="*/ 0 h 1495"/>
                <a:gd name="T17" fmla="*/ 1163 w 1163"/>
                <a:gd name="T18" fmla="*/ 1495 h 14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3" h="1495">
                  <a:moveTo>
                    <a:pt x="1163" y="1459"/>
                  </a:moveTo>
                  <a:lnTo>
                    <a:pt x="1117" y="1495"/>
                  </a:lnTo>
                  <a:lnTo>
                    <a:pt x="0" y="35"/>
                  </a:lnTo>
                  <a:lnTo>
                    <a:pt x="47" y="0"/>
                  </a:lnTo>
                  <a:lnTo>
                    <a:pt x="1163" y="1459"/>
                  </a:lnTo>
                  <a:close/>
                </a:path>
              </a:pathLst>
            </a:custGeom>
            <a:solidFill>
              <a:srgbClr val="A67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3576" name="Freeform 210"/>
            <p:cNvSpPr>
              <a:spLocks noChangeArrowheads="1"/>
            </p:cNvSpPr>
            <p:nvPr/>
          </p:nvSpPr>
          <p:spPr bwMode="auto">
            <a:xfrm>
              <a:off x="49112" y="1438992"/>
              <a:ext cx="1532306" cy="2077452"/>
            </a:xfrm>
            <a:custGeom>
              <a:avLst/>
              <a:gdLst>
                <a:gd name="T0" fmla="*/ 1261389 w 707"/>
                <a:gd name="T1" fmla="*/ 0 h 958"/>
                <a:gd name="T2" fmla="*/ 1406601 w 707"/>
                <a:gd name="T3" fmla="*/ 2077452 h 958"/>
                <a:gd name="T4" fmla="*/ 1532306 w 707"/>
                <a:gd name="T5" fmla="*/ 359976 h 958"/>
                <a:gd name="T6" fmla="*/ 1261389 w 707"/>
                <a:gd name="T7" fmla="*/ 0 h 9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07"/>
                <a:gd name="T13" fmla="*/ 0 h 958"/>
                <a:gd name="T14" fmla="*/ 707 w 707"/>
                <a:gd name="T15" fmla="*/ 958 h 9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07" h="958">
                  <a:moveTo>
                    <a:pt x="582" y="0"/>
                  </a:moveTo>
                  <a:cubicBezTo>
                    <a:pt x="582" y="0"/>
                    <a:pt x="0" y="359"/>
                    <a:pt x="649" y="958"/>
                  </a:cubicBezTo>
                  <a:cubicBezTo>
                    <a:pt x="649" y="958"/>
                    <a:pt x="267" y="401"/>
                    <a:pt x="707" y="166"/>
                  </a:cubicBezTo>
                  <a:lnTo>
                    <a:pt x="582" y="0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3577" name="Freeform 211"/>
            <p:cNvSpPr>
              <a:spLocks noChangeArrowheads="1"/>
            </p:cNvSpPr>
            <p:nvPr/>
          </p:nvSpPr>
          <p:spPr bwMode="auto">
            <a:xfrm>
              <a:off x="0" y="1375145"/>
              <a:ext cx="1534762" cy="2097097"/>
            </a:xfrm>
            <a:custGeom>
              <a:avLst/>
              <a:gdLst>
                <a:gd name="T0" fmla="*/ 1263794 w 708"/>
                <a:gd name="T1" fmla="*/ 0 h 968"/>
                <a:gd name="T2" fmla="*/ 1409033 w 708"/>
                <a:gd name="T3" fmla="*/ 2097097 h 968"/>
                <a:gd name="T4" fmla="*/ 1534762 w 708"/>
                <a:gd name="T5" fmla="*/ 363959 h 968"/>
                <a:gd name="T6" fmla="*/ 1263794 w 708"/>
                <a:gd name="T7" fmla="*/ 0 h 9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08"/>
                <a:gd name="T13" fmla="*/ 0 h 968"/>
                <a:gd name="T14" fmla="*/ 708 w 708"/>
                <a:gd name="T15" fmla="*/ 968 h 9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08" h="968">
                  <a:moveTo>
                    <a:pt x="583" y="0"/>
                  </a:moveTo>
                  <a:cubicBezTo>
                    <a:pt x="583" y="0"/>
                    <a:pt x="0" y="363"/>
                    <a:pt x="650" y="968"/>
                  </a:cubicBezTo>
                  <a:cubicBezTo>
                    <a:pt x="650" y="968"/>
                    <a:pt x="267" y="405"/>
                    <a:pt x="708" y="168"/>
                  </a:cubicBezTo>
                  <a:lnTo>
                    <a:pt x="583" y="0"/>
                  </a:lnTo>
                  <a:close/>
                </a:path>
              </a:pathLst>
            </a:custGeom>
            <a:solidFill>
              <a:srgbClr val="C7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3578" name="Freeform 212"/>
            <p:cNvSpPr>
              <a:spLocks noChangeArrowheads="1"/>
            </p:cNvSpPr>
            <p:nvPr/>
          </p:nvSpPr>
          <p:spPr bwMode="auto">
            <a:xfrm>
              <a:off x="2320560" y="2394227"/>
              <a:ext cx="969970" cy="923312"/>
            </a:xfrm>
            <a:custGeom>
              <a:avLst/>
              <a:gdLst>
                <a:gd name="T0" fmla="*/ 863880 w 448"/>
                <a:gd name="T1" fmla="*/ 140881 h 426"/>
                <a:gd name="T2" fmla="*/ 907182 w 448"/>
                <a:gd name="T3" fmla="*/ 420475 h 426"/>
                <a:gd name="T4" fmla="*/ 370234 w 448"/>
                <a:gd name="T5" fmla="*/ 871294 h 426"/>
                <a:gd name="T6" fmla="*/ 103925 w 448"/>
                <a:gd name="T7" fmla="*/ 780264 h 426"/>
                <a:gd name="T8" fmla="*/ 103925 w 448"/>
                <a:gd name="T9" fmla="*/ 780264 h 426"/>
                <a:gd name="T10" fmla="*/ 62788 w 448"/>
                <a:gd name="T11" fmla="*/ 500669 h 426"/>
                <a:gd name="T12" fmla="*/ 597571 w 448"/>
                <a:gd name="T13" fmla="*/ 52018 h 426"/>
                <a:gd name="T14" fmla="*/ 863880 w 448"/>
                <a:gd name="T15" fmla="*/ 140881 h 4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8"/>
                <a:gd name="T25" fmla="*/ 0 h 426"/>
                <a:gd name="T26" fmla="*/ 448 w 448"/>
                <a:gd name="T27" fmla="*/ 426 h 4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8" h="426">
                  <a:moveTo>
                    <a:pt x="399" y="65"/>
                  </a:moveTo>
                  <a:cubicBezTo>
                    <a:pt x="439" y="113"/>
                    <a:pt x="448" y="170"/>
                    <a:pt x="419" y="194"/>
                  </a:cubicBezTo>
                  <a:cubicBezTo>
                    <a:pt x="171" y="402"/>
                    <a:pt x="171" y="402"/>
                    <a:pt x="171" y="402"/>
                  </a:cubicBezTo>
                  <a:cubicBezTo>
                    <a:pt x="143" y="426"/>
                    <a:pt x="88" y="407"/>
                    <a:pt x="48" y="360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9" y="313"/>
                    <a:pt x="0" y="255"/>
                    <a:pt x="29" y="231"/>
                  </a:cubicBezTo>
                  <a:cubicBezTo>
                    <a:pt x="276" y="24"/>
                    <a:pt x="276" y="24"/>
                    <a:pt x="276" y="24"/>
                  </a:cubicBezTo>
                  <a:cubicBezTo>
                    <a:pt x="305" y="0"/>
                    <a:pt x="360" y="18"/>
                    <a:pt x="399" y="65"/>
                  </a:cubicBezTo>
                  <a:close/>
                </a:path>
              </a:pathLst>
            </a:custGeom>
            <a:solidFill>
              <a:srgbClr val="324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3579" name="Freeform 213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2858340" y="0"/>
              <a:ext cx="2615234" cy="5517772"/>
            </a:xfrm>
            <a:custGeom>
              <a:avLst/>
              <a:gdLst>
                <a:gd name="T0" fmla="*/ 0 w 1065"/>
                <a:gd name="T1" fmla="*/ 771064 h 2247"/>
                <a:gd name="T2" fmla="*/ 0 w 1065"/>
                <a:gd name="T3" fmla="*/ 5517772 h 2247"/>
                <a:gd name="T4" fmla="*/ 4911 w 1065"/>
                <a:gd name="T5" fmla="*/ 5517772 h 2247"/>
                <a:gd name="T6" fmla="*/ 193994 w 1065"/>
                <a:gd name="T7" fmla="*/ 5191175 h 2247"/>
                <a:gd name="T8" fmla="*/ 380621 w 1065"/>
                <a:gd name="T9" fmla="*/ 5517772 h 2247"/>
                <a:gd name="T10" fmla="*/ 395355 w 1065"/>
                <a:gd name="T11" fmla="*/ 5517772 h 2247"/>
                <a:gd name="T12" fmla="*/ 581982 w 1065"/>
                <a:gd name="T13" fmla="*/ 5191175 h 2247"/>
                <a:gd name="T14" fmla="*/ 768609 w 1065"/>
                <a:gd name="T15" fmla="*/ 5517772 h 2247"/>
                <a:gd name="T16" fmla="*/ 783342 w 1065"/>
                <a:gd name="T17" fmla="*/ 5517772 h 2247"/>
                <a:gd name="T18" fmla="*/ 969969 w 1065"/>
                <a:gd name="T19" fmla="*/ 5191175 h 2247"/>
                <a:gd name="T20" fmla="*/ 1156596 w 1065"/>
                <a:gd name="T21" fmla="*/ 5517772 h 2247"/>
                <a:gd name="T22" fmla="*/ 1171330 w 1065"/>
                <a:gd name="T23" fmla="*/ 5517772 h 2247"/>
                <a:gd name="T24" fmla="*/ 1357957 w 1065"/>
                <a:gd name="T25" fmla="*/ 5191175 h 2247"/>
                <a:gd name="T26" fmla="*/ 1547040 w 1065"/>
                <a:gd name="T27" fmla="*/ 5517772 h 2247"/>
                <a:gd name="T28" fmla="*/ 1559318 w 1065"/>
                <a:gd name="T29" fmla="*/ 5517772 h 2247"/>
                <a:gd name="T30" fmla="*/ 1745945 w 1065"/>
                <a:gd name="T31" fmla="*/ 5191175 h 2247"/>
                <a:gd name="T32" fmla="*/ 1935027 w 1065"/>
                <a:gd name="T33" fmla="*/ 5517772 h 2247"/>
                <a:gd name="T34" fmla="*/ 1947305 w 1065"/>
                <a:gd name="T35" fmla="*/ 5517772 h 2247"/>
                <a:gd name="T36" fmla="*/ 2133932 w 1065"/>
                <a:gd name="T37" fmla="*/ 5191175 h 2247"/>
                <a:gd name="T38" fmla="*/ 2323015 w 1065"/>
                <a:gd name="T39" fmla="*/ 5517772 h 2247"/>
                <a:gd name="T40" fmla="*/ 2330382 w 1065"/>
                <a:gd name="T41" fmla="*/ 5517772 h 2247"/>
                <a:gd name="T42" fmla="*/ 2330382 w 1065"/>
                <a:gd name="T43" fmla="*/ 771064 h 2247"/>
                <a:gd name="T44" fmla="*/ 2615234 w 1065"/>
                <a:gd name="T45" fmla="*/ 0 h 2247"/>
                <a:gd name="T46" fmla="*/ 0 w 1065"/>
                <a:gd name="T47" fmla="*/ 771064 h 224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065"/>
                <a:gd name="T73" fmla="*/ 0 h 2247"/>
                <a:gd name="T74" fmla="*/ 1065 w 1065"/>
                <a:gd name="T75" fmla="*/ 2247 h 224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065" h="2247">
                  <a:moveTo>
                    <a:pt x="0" y="314"/>
                  </a:moveTo>
                  <a:lnTo>
                    <a:pt x="0" y="2247"/>
                  </a:lnTo>
                  <a:lnTo>
                    <a:pt x="2" y="2247"/>
                  </a:lnTo>
                  <a:lnTo>
                    <a:pt x="79" y="2114"/>
                  </a:lnTo>
                  <a:lnTo>
                    <a:pt x="155" y="2247"/>
                  </a:lnTo>
                  <a:lnTo>
                    <a:pt x="161" y="2247"/>
                  </a:lnTo>
                  <a:lnTo>
                    <a:pt x="237" y="2114"/>
                  </a:lnTo>
                  <a:lnTo>
                    <a:pt x="313" y="2247"/>
                  </a:lnTo>
                  <a:lnTo>
                    <a:pt x="319" y="2247"/>
                  </a:lnTo>
                  <a:lnTo>
                    <a:pt x="395" y="2114"/>
                  </a:lnTo>
                  <a:lnTo>
                    <a:pt x="471" y="2247"/>
                  </a:lnTo>
                  <a:lnTo>
                    <a:pt x="477" y="2247"/>
                  </a:lnTo>
                  <a:lnTo>
                    <a:pt x="553" y="2114"/>
                  </a:lnTo>
                  <a:lnTo>
                    <a:pt x="630" y="2247"/>
                  </a:lnTo>
                  <a:lnTo>
                    <a:pt x="635" y="2247"/>
                  </a:lnTo>
                  <a:lnTo>
                    <a:pt x="711" y="2114"/>
                  </a:lnTo>
                  <a:lnTo>
                    <a:pt x="788" y="2247"/>
                  </a:lnTo>
                  <a:lnTo>
                    <a:pt x="793" y="2247"/>
                  </a:lnTo>
                  <a:lnTo>
                    <a:pt x="869" y="2114"/>
                  </a:lnTo>
                  <a:lnTo>
                    <a:pt x="946" y="2247"/>
                  </a:lnTo>
                  <a:lnTo>
                    <a:pt x="949" y="2247"/>
                  </a:lnTo>
                  <a:lnTo>
                    <a:pt x="949" y="314"/>
                  </a:lnTo>
                  <a:lnTo>
                    <a:pt x="1065" y="0"/>
                  </a:lnTo>
                  <a:lnTo>
                    <a:pt x="0" y="314"/>
                  </a:lnTo>
                  <a:close/>
                </a:path>
              </a:pathLst>
            </a:custGeom>
            <a:solidFill>
              <a:srgbClr val="324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grpSp>
          <p:nvGrpSpPr>
            <p:cNvPr id="23580" name="组合 13"/>
            <p:cNvGrpSpPr>
              <a:grpSpLocks/>
            </p:cNvGrpSpPr>
            <p:nvPr/>
          </p:nvGrpSpPr>
          <p:grpSpPr bwMode="auto">
            <a:xfrm>
              <a:off x="3291014" y="1021537"/>
              <a:ext cx="1473371" cy="1429170"/>
              <a:chOff x="0" y="0"/>
              <a:chExt cx="1473371" cy="1429170"/>
            </a:xfrm>
          </p:grpSpPr>
          <p:sp>
            <p:nvSpPr>
              <p:cNvPr id="23582" name="Freeform 2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73371" cy="1124673"/>
              </a:xfrm>
              <a:custGeom>
                <a:avLst/>
                <a:gdLst>
                  <a:gd name="T0" fmla="*/ 1397247 w 600"/>
                  <a:gd name="T1" fmla="*/ 0 h 458"/>
                  <a:gd name="T2" fmla="*/ 90858 w 600"/>
                  <a:gd name="T3" fmla="*/ 0 h 458"/>
                  <a:gd name="T4" fmla="*/ 0 w 600"/>
                  <a:gd name="T5" fmla="*/ 83491 h 458"/>
                  <a:gd name="T6" fmla="*/ 0 w 600"/>
                  <a:gd name="T7" fmla="*/ 1041182 h 458"/>
                  <a:gd name="T8" fmla="*/ 85947 w 600"/>
                  <a:gd name="T9" fmla="*/ 1124673 h 458"/>
                  <a:gd name="T10" fmla="*/ 1397247 w 600"/>
                  <a:gd name="T11" fmla="*/ 1119762 h 458"/>
                  <a:gd name="T12" fmla="*/ 1473371 w 600"/>
                  <a:gd name="T13" fmla="*/ 1041182 h 458"/>
                  <a:gd name="T14" fmla="*/ 1473371 w 600"/>
                  <a:gd name="T15" fmla="*/ 83491 h 458"/>
                  <a:gd name="T16" fmla="*/ 1397247 w 600"/>
                  <a:gd name="T17" fmla="*/ 0 h 45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0"/>
                  <a:gd name="T28" fmla="*/ 0 h 458"/>
                  <a:gd name="T29" fmla="*/ 600 w 600"/>
                  <a:gd name="T30" fmla="*/ 458 h 45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0" h="458">
                    <a:moveTo>
                      <a:pt x="569" y="0"/>
                    </a:moveTo>
                    <a:lnTo>
                      <a:pt x="37" y="0"/>
                    </a:lnTo>
                    <a:lnTo>
                      <a:pt x="0" y="34"/>
                    </a:lnTo>
                    <a:lnTo>
                      <a:pt x="0" y="424"/>
                    </a:lnTo>
                    <a:lnTo>
                      <a:pt x="35" y="458"/>
                    </a:lnTo>
                    <a:lnTo>
                      <a:pt x="569" y="456"/>
                    </a:lnTo>
                    <a:lnTo>
                      <a:pt x="600" y="424"/>
                    </a:lnTo>
                    <a:lnTo>
                      <a:pt x="600" y="34"/>
                    </a:lnTo>
                    <a:lnTo>
                      <a:pt x="569" y="0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3583" name="Freeform 215"/>
              <p:cNvSpPr>
                <a:spLocks noChangeArrowheads="1"/>
              </p:cNvSpPr>
              <p:nvPr/>
            </p:nvSpPr>
            <p:spPr bwMode="auto">
              <a:xfrm>
                <a:off x="449379" y="984703"/>
                <a:ext cx="579526" cy="444467"/>
              </a:xfrm>
              <a:custGeom>
                <a:avLst/>
                <a:gdLst>
                  <a:gd name="T0" fmla="*/ 31923 w 236"/>
                  <a:gd name="T1" fmla="*/ 444467 h 181"/>
                  <a:gd name="T2" fmla="*/ 545147 w 236"/>
                  <a:gd name="T3" fmla="*/ 444467 h 181"/>
                  <a:gd name="T4" fmla="*/ 579526 w 236"/>
                  <a:gd name="T5" fmla="*/ 410088 h 181"/>
                  <a:gd name="T6" fmla="*/ 579526 w 236"/>
                  <a:gd name="T7" fmla="*/ 34379 h 181"/>
                  <a:gd name="T8" fmla="*/ 547603 w 236"/>
                  <a:gd name="T9" fmla="*/ 0 h 181"/>
                  <a:gd name="T10" fmla="*/ 31923 w 236"/>
                  <a:gd name="T11" fmla="*/ 4911 h 181"/>
                  <a:gd name="T12" fmla="*/ 0 w 236"/>
                  <a:gd name="T13" fmla="*/ 34379 h 181"/>
                  <a:gd name="T14" fmla="*/ 0 w 236"/>
                  <a:gd name="T15" fmla="*/ 410088 h 181"/>
                  <a:gd name="T16" fmla="*/ 31923 w 236"/>
                  <a:gd name="T17" fmla="*/ 444467 h 1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6"/>
                  <a:gd name="T28" fmla="*/ 0 h 181"/>
                  <a:gd name="T29" fmla="*/ 236 w 236"/>
                  <a:gd name="T30" fmla="*/ 181 h 1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6" h="181">
                    <a:moveTo>
                      <a:pt x="13" y="181"/>
                    </a:moveTo>
                    <a:lnTo>
                      <a:pt x="222" y="181"/>
                    </a:lnTo>
                    <a:lnTo>
                      <a:pt x="236" y="167"/>
                    </a:lnTo>
                    <a:lnTo>
                      <a:pt x="236" y="14"/>
                    </a:lnTo>
                    <a:lnTo>
                      <a:pt x="223" y="0"/>
                    </a:lnTo>
                    <a:lnTo>
                      <a:pt x="13" y="2"/>
                    </a:lnTo>
                    <a:lnTo>
                      <a:pt x="0" y="14"/>
                    </a:lnTo>
                    <a:lnTo>
                      <a:pt x="0" y="167"/>
                    </a:lnTo>
                    <a:lnTo>
                      <a:pt x="13" y="181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3584" name="Oval 216"/>
              <p:cNvSpPr>
                <a:spLocks noChangeArrowheads="1"/>
              </p:cNvSpPr>
              <p:nvPr/>
            </p:nvSpPr>
            <p:spPr bwMode="auto">
              <a:xfrm>
                <a:off x="45425" y="279945"/>
                <a:ext cx="623729" cy="623719"/>
              </a:xfrm>
              <a:prstGeom prst="ellipse">
                <a:avLst/>
              </a:prstGeom>
              <a:solidFill>
                <a:srgbClr val="32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3585" name="Oval 217"/>
              <p:cNvSpPr>
                <a:spLocks noChangeArrowheads="1"/>
              </p:cNvSpPr>
              <p:nvPr/>
            </p:nvSpPr>
            <p:spPr bwMode="auto">
              <a:xfrm>
                <a:off x="804215" y="279945"/>
                <a:ext cx="623729" cy="623719"/>
              </a:xfrm>
              <a:prstGeom prst="ellipse">
                <a:avLst/>
              </a:prstGeom>
              <a:solidFill>
                <a:srgbClr val="32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3586" name="Rectangle 218"/>
              <p:cNvSpPr>
                <a:spLocks noChangeArrowheads="1"/>
              </p:cNvSpPr>
              <p:nvPr/>
            </p:nvSpPr>
            <p:spPr bwMode="auto">
              <a:xfrm>
                <a:off x="518136" y="1139406"/>
                <a:ext cx="46658" cy="289763"/>
              </a:xfrm>
              <a:prstGeom prst="rect">
                <a:avLst/>
              </a:prstGeom>
              <a:solidFill>
                <a:srgbClr val="403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3587" name="Rectangle 219"/>
              <p:cNvSpPr>
                <a:spLocks noChangeArrowheads="1"/>
              </p:cNvSpPr>
              <p:nvPr/>
            </p:nvSpPr>
            <p:spPr bwMode="auto">
              <a:xfrm>
                <a:off x="704763" y="1139406"/>
                <a:ext cx="46658" cy="289763"/>
              </a:xfrm>
              <a:prstGeom prst="rect">
                <a:avLst/>
              </a:prstGeom>
              <a:solidFill>
                <a:srgbClr val="403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3588" name="Rectangle 220"/>
              <p:cNvSpPr>
                <a:spLocks noChangeArrowheads="1"/>
              </p:cNvSpPr>
              <p:nvPr/>
            </p:nvSpPr>
            <p:spPr bwMode="auto">
              <a:xfrm>
                <a:off x="879113" y="1139406"/>
                <a:ext cx="46658" cy="289763"/>
              </a:xfrm>
              <a:prstGeom prst="rect">
                <a:avLst/>
              </a:prstGeom>
              <a:solidFill>
                <a:srgbClr val="403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3589" name="Freeform 221"/>
              <p:cNvSpPr>
                <a:spLocks noChangeArrowheads="1"/>
              </p:cNvSpPr>
              <p:nvPr/>
            </p:nvSpPr>
            <p:spPr bwMode="auto">
              <a:xfrm>
                <a:off x="620041" y="898755"/>
                <a:ext cx="201361" cy="174350"/>
              </a:xfrm>
              <a:custGeom>
                <a:avLst/>
                <a:gdLst>
                  <a:gd name="T0" fmla="*/ 0 w 82"/>
                  <a:gd name="T1" fmla="*/ 174350 h 71"/>
                  <a:gd name="T2" fmla="*/ 100681 w 82"/>
                  <a:gd name="T3" fmla="*/ 0 h 71"/>
                  <a:gd name="T4" fmla="*/ 201361 w 82"/>
                  <a:gd name="T5" fmla="*/ 174350 h 71"/>
                  <a:gd name="T6" fmla="*/ 0 w 82"/>
                  <a:gd name="T7" fmla="*/ 174350 h 7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2"/>
                  <a:gd name="T13" fmla="*/ 0 h 71"/>
                  <a:gd name="T14" fmla="*/ 82 w 82"/>
                  <a:gd name="T15" fmla="*/ 71 h 7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2" h="71">
                    <a:moveTo>
                      <a:pt x="0" y="71"/>
                    </a:moveTo>
                    <a:lnTo>
                      <a:pt x="41" y="0"/>
                    </a:lnTo>
                    <a:lnTo>
                      <a:pt x="82" y="71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32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sp>
          <p:nvSpPr>
            <p:cNvPr id="23581" name="Freeform 222"/>
            <p:cNvSpPr>
              <a:spLocks noChangeArrowheads="1"/>
            </p:cNvSpPr>
            <p:nvPr/>
          </p:nvSpPr>
          <p:spPr bwMode="auto">
            <a:xfrm>
              <a:off x="3698592" y="2868875"/>
              <a:ext cx="947869" cy="903667"/>
            </a:xfrm>
            <a:custGeom>
              <a:avLst/>
              <a:gdLst>
                <a:gd name="T0" fmla="*/ 841586 w 437"/>
                <a:gd name="T1" fmla="*/ 143026 h 417"/>
                <a:gd name="T2" fmla="*/ 887136 w 437"/>
                <a:gd name="T3" fmla="*/ 418244 h 417"/>
                <a:gd name="T4" fmla="*/ 368736 w 437"/>
                <a:gd name="T5" fmla="*/ 853824 h 417"/>
                <a:gd name="T6" fmla="*/ 106283 w 437"/>
                <a:gd name="T7" fmla="*/ 758474 h 417"/>
                <a:gd name="T8" fmla="*/ 106283 w 437"/>
                <a:gd name="T9" fmla="*/ 758474 h 417"/>
                <a:gd name="T10" fmla="*/ 58564 w 437"/>
                <a:gd name="T11" fmla="*/ 483256 h 417"/>
                <a:gd name="T12" fmla="*/ 576964 w 437"/>
                <a:gd name="T13" fmla="*/ 49843 h 417"/>
                <a:gd name="T14" fmla="*/ 841586 w 437"/>
                <a:gd name="T15" fmla="*/ 143026 h 4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37"/>
                <a:gd name="T25" fmla="*/ 0 h 417"/>
                <a:gd name="T26" fmla="*/ 437 w 437"/>
                <a:gd name="T27" fmla="*/ 417 h 4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37" h="417">
                  <a:moveTo>
                    <a:pt x="388" y="66"/>
                  </a:moveTo>
                  <a:cubicBezTo>
                    <a:pt x="427" y="113"/>
                    <a:pt x="437" y="170"/>
                    <a:pt x="409" y="193"/>
                  </a:cubicBezTo>
                  <a:cubicBezTo>
                    <a:pt x="170" y="394"/>
                    <a:pt x="170" y="394"/>
                    <a:pt x="170" y="394"/>
                  </a:cubicBezTo>
                  <a:cubicBezTo>
                    <a:pt x="142" y="417"/>
                    <a:pt x="88" y="397"/>
                    <a:pt x="49" y="350"/>
                  </a:cubicBezTo>
                  <a:cubicBezTo>
                    <a:pt x="49" y="350"/>
                    <a:pt x="49" y="350"/>
                    <a:pt x="49" y="350"/>
                  </a:cubicBezTo>
                  <a:cubicBezTo>
                    <a:pt x="9" y="303"/>
                    <a:pt x="0" y="246"/>
                    <a:pt x="27" y="223"/>
                  </a:cubicBezTo>
                  <a:cubicBezTo>
                    <a:pt x="266" y="23"/>
                    <a:pt x="266" y="23"/>
                    <a:pt x="266" y="23"/>
                  </a:cubicBezTo>
                  <a:cubicBezTo>
                    <a:pt x="294" y="0"/>
                    <a:pt x="348" y="19"/>
                    <a:pt x="388" y="66"/>
                  </a:cubicBezTo>
                  <a:close/>
                </a:path>
              </a:pathLst>
            </a:custGeom>
            <a:solidFill>
              <a:srgbClr val="324353"/>
            </a:solidFill>
            <a:ln w="3175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3560" name="Group 4"/>
          <p:cNvGrpSpPr>
            <a:grpSpLocks/>
          </p:cNvGrpSpPr>
          <p:nvPr/>
        </p:nvGrpSpPr>
        <p:grpSpPr bwMode="auto">
          <a:xfrm rot="-1365057">
            <a:off x="876300" y="2873375"/>
            <a:ext cx="823913" cy="1720850"/>
            <a:chOff x="0" y="0"/>
            <a:chExt cx="759" cy="1587"/>
          </a:xfrm>
        </p:grpSpPr>
        <p:sp>
          <p:nvSpPr>
            <p:cNvPr id="23563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759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4" name="Freeform 5"/>
            <p:cNvSpPr>
              <a:spLocks noChangeArrowheads="1"/>
            </p:cNvSpPr>
            <p:nvPr/>
          </p:nvSpPr>
          <p:spPr bwMode="auto">
            <a:xfrm>
              <a:off x="-2" y="0"/>
              <a:ext cx="761" cy="1587"/>
            </a:xfrm>
            <a:custGeom>
              <a:avLst/>
              <a:gdLst>
                <a:gd name="T0" fmla="*/ 761 w 319"/>
                <a:gd name="T1" fmla="*/ 1447 h 669"/>
                <a:gd name="T2" fmla="*/ 623 w 319"/>
                <a:gd name="T3" fmla="*/ 1587 h 669"/>
                <a:gd name="T4" fmla="*/ 141 w 319"/>
                <a:gd name="T5" fmla="*/ 1587 h 669"/>
                <a:gd name="T6" fmla="*/ 0 w 319"/>
                <a:gd name="T7" fmla="*/ 1447 h 669"/>
                <a:gd name="T8" fmla="*/ 0 w 319"/>
                <a:gd name="T9" fmla="*/ 140 h 669"/>
                <a:gd name="T10" fmla="*/ 141 w 319"/>
                <a:gd name="T11" fmla="*/ 0 h 669"/>
                <a:gd name="T12" fmla="*/ 623 w 319"/>
                <a:gd name="T13" fmla="*/ 0 h 669"/>
                <a:gd name="T14" fmla="*/ 761 w 319"/>
                <a:gd name="T15" fmla="*/ 140 h 669"/>
                <a:gd name="T16" fmla="*/ 761 w 319"/>
                <a:gd name="T17" fmla="*/ 1447 h 6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9"/>
                <a:gd name="T28" fmla="*/ 0 h 669"/>
                <a:gd name="T29" fmla="*/ 319 w 319"/>
                <a:gd name="T30" fmla="*/ 669 h 6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9" h="669">
                  <a:moveTo>
                    <a:pt x="319" y="610"/>
                  </a:moveTo>
                  <a:cubicBezTo>
                    <a:pt x="319" y="643"/>
                    <a:pt x="293" y="669"/>
                    <a:pt x="261" y="669"/>
                  </a:cubicBezTo>
                  <a:cubicBezTo>
                    <a:pt x="59" y="669"/>
                    <a:pt x="59" y="669"/>
                    <a:pt x="59" y="669"/>
                  </a:cubicBezTo>
                  <a:cubicBezTo>
                    <a:pt x="26" y="669"/>
                    <a:pt x="0" y="643"/>
                    <a:pt x="0" y="61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93" y="0"/>
                    <a:pt x="319" y="26"/>
                    <a:pt x="319" y="59"/>
                  </a:cubicBezTo>
                  <a:lnTo>
                    <a:pt x="319" y="610"/>
                  </a:lnTo>
                  <a:close/>
                </a:path>
              </a:pathLst>
            </a:cu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3565" name="Rectangle 6"/>
            <p:cNvSpPr>
              <a:spLocks noChangeArrowheads="1"/>
            </p:cNvSpPr>
            <p:nvPr/>
          </p:nvSpPr>
          <p:spPr bwMode="auto">
            <a:xfrm>
              <a:off x="48" y="206"/>
              <a:ext cx="651" cy="1120"/>
            </a:xfrm>
            <a:prstGeom prst="rect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pic>
          <p:nvPicPr>
            <p:cNvPr id="23566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" y="260"/>
              <a:ext cx="572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23567" name="Picture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" y="372"/>
              <a:ext cx="572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23568" name="Rectangle 9"/>
            <p:cNvSpPr>
              <a:spLocks noChangeArrowheads="1"/>
            </p:cNvSpPr>
            <p:nvPr/>
          </p:nvSpPr>
          <p:spPr bwMode="auto">
            <a:xfrm>
              <a:off x="88" y="992"/>
              <a:ext cx="554" cy="30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3569" name="Rectangle 10"/>
            <p:cNvSpPr>
              <a:spLocks noChangeArrowheads="1"/>
            </p:cNvSpPr>
            <p:nvPr/>
          </p:nvSpPr>
          <p:spPr bwMode="auto">
            <a:xfrm>
              <a:off x="88" y="1089"/>
              <a:ext cx="554" cy="31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3570" name="Rectangle 11"/>
            <p:cNvSpPr>
              <a:spLocks noChangeArrowheads="1"/>
            </p:cNvSpPr>
            <p:nvPr/>
          </p:nvSpPr>
          <p:spPr bwMode="auto">
            <a:xfrm>
              <a:off x="88" y="1212"/>
              <a:ext cx="554" cy="33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3571" name="Rectangle 12"/>
            <p:cNvSpPr>
              <a:spLocks noChangeArrowheads="1"/>
            </p:cNvSpPr>
            <p:nvPr/>
          </p:nvSpPr>
          <p:spPr bwMode="auto">
            <a:xfrm>
              <a:off x="88" y="460"/>
              <a:ext cx="277" cy="237"/>
            </a:xfrm>
            <a:prstGeom prst="rect">
              <a:avLst/>
            </a:prstGeom>
            <a:solidFill>
              <a:srgbClr val="94C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3572" name="Rectangle 13"/>
            <p:cNvSpPr>
              <a:spLocks noChangeArrowheads="1"/>
            </p:cNvSpPr>
            <p:nvPr/>
          </p:nvSpPr>
          <p:spPr bwMode="auto">
            <a:xfrm>
              <a:off x="380" y="460"/>
              <a:ext cx="276" cy="237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3573" name="Rectangle 14"/>
            <p:cNvSpPr>
              <a:spLocks noChangeArrowheads="1"/>
            </p:cNvSpPr>
            <p:nvPr/>
          </p:nvSpPr>
          <p:spPr bwMode="auto">
            <a:xfrm>
              <a:off x="88" y="742"/>
              <a:ext cx="568" cy="193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3574" name="Oval 15"/>
            <p:cNvSpPr>
              <a:spLocks noChangeArrowheads="1"/>
            </p:cNvSpPr>
            <p:nvPr/>
          </p:nvSpPr>
          <p:spPr bwMode="auto">
            <a:xfrm>
              <a:off x="344" y="1421"/>
              <a:ext cx="64" cy="57"/>
            </a:xfrm>
            <a:prstGeom prst="ellipse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23561" name="Freeform 5"/>
          <p:cNvSpPr>
            <a:spLocks noChangeArrowheads="1"/>
          </p:cNvSpPr>
          <p:nvPr/>
        </p:nvSpPr>
        <p:spPr bwMode="auto">
          <a:xfrm rot="-3909796">
            <a:off x="3034507" y="5109369"/>
            <a:ext cx="322262" cy="323850"/>
          </a:xfrm>
          <a:custGeom>
            <a:avLst/>
            <a:gdLst>
              <a:gd name="T0" fmla="*/ 240677 w 79"/>
              <a:gd name="T1" fmla="*/ 307453 h 79"/>
              <a:gd name="T2" fmla="*/ 179488 w 79"/>
              <a:gd name="T3" fmla="*/ 245962 h 79"/>
              <a:gd name="T4" fmla="*/ 244756 w 79"/>
              <a:gd name="T5" fmla="*/ 180372 h 79"/>
              <a:gd name="T6" fmla="*/ 305945 w 79"/>
              <a:gd name="T7" fmla="*/ 241863 h 79"/>
              <a:gd name="T8" fmla="*/ 322262 w 79"/>
              <a:gd name="T9" fmla="*/ 221366 h 79"/>
              <a:gd name="T10" fmla="*/ 261073 w 79"/>
              <a:gd name="T11" fmla="*/ 163975 h 79"/>
              <a:gd name="T12" fmla="*/ 289628 w 79"/>
              <a:gd name="T13" fmla="*/ 135279 h 79"/>
              <a:gd name="T14" fmla="*/ 236597 w 79"/>
              <a:gd name="T15" fmla="*/ 77888 h 79"/>
              <a:gd name="T16" fmla="*/ 97902 w 79"/>
              <a:gd name="T17" fmla="*/ 65590 h 79"/>
              <a:gd name="T18" fmla="*/ 28555 w 79"/>
              <a:gd name="T19" fmla="*/ 0 h 79"/>
              <a:gd name="T20" fmla="*/ 0 w 79"/>
              <a:gd name="T21" fmla="*/ 24596 h 79"/>
              <a:gd name="T22" fmla="*/ 69348 w 79"/>
              <a:gd name="T23" fmla="*/ 94285 h 79"/>
              <a:gd name="T24" fmla="*/ 81585 w 79"/>
              <a:gd name="T25" fmla="*/ 237763 h 79"/>
              <a:gd name="T26" fmla="*/ 134616 w 79"/>
              <a:gd name="T27" fmla="*/ 291055 h 79"/>
              <a:gd name="T28" fmla="*/ 163171 w 79"/>
              <a:gd name="T29" fmla="*/ 262360 h 79"/>
              <a:gd name="T30" fmla="*/ 224360 w 79"/>
              <a:gd name="T31" fmla="*/ 323850 h 79"/>
              <a:gd name="T32" fmla="*/ 240677 w 79"/>
              <a:gd name="T33" fmla="*/ 307453 h 7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9"/>
              <a:gd name="T52" fmla="*/ 0 h 79"/>
              <a:gd name="T53" fmla="*/ 79 w 79"/>
              <a:gd name="T54" fmla="*/ 79 h 7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9" h="79">
                <a:moveTo>
                  <a:pt x="59" y="75"/>
                </a:moveTo>
                <a:cubicBezTo>
                  <a:pt x="44" y="60"/>
                  <a:pt x="44" y="60"/>
                  <a:pt x="44" y="60"/>
                </a:cubicBezTo>
                <a:cubicBezTo>
                  <a:pt x="60" y="44"/>
                  <a:pt x="60" y="44"/>
                  <a:pt x="60" y="44"/>
                </a:cubicBezTo>
                <a:cubicBezTo>
                  <a:pt x="75" y="59"/>
                  <a:pt x="75" y="59"/>
                  <a:pt x="75" y="59"/>
                </a:cubicBezTo>
                <a:cubicBezTo>
                  <a:pt x="79" y="54"/>
                  <a:pt x="79" y="54"/>
                  <a:pt x="79" y="54"/>
                </a:cubicBezTo>
                <a:cubicBezTo>
                  <a:pt x="64" y="40"/>
                  <a:pt x="64" y="40"/>
                  <a:pt x="64" y="40"/>
                </a:cubicBezTo>
                <a:cubicBezTo>
                  <a:pt x="71" y="33"/>
                  <a:pt x="71" y="33"/>
                  <a:pt x="71" y="33"/>
                </a:cubicBezTo>
                <a:cubicBezTo>
                  <a:pt x="58" y="19"/>
                  <a:pt x="58" y="19"/>
                  <a:pt x="58" y="19"/>
                </a:cubicBezTo>
                <a:cubicBezTo>
                  <a:pt x="49" y="10"/>
                  <a:pt x="35" y="9"/>
                  <a:pt x="24" y="16"/>
                </a:cubicBezTo>
                <a:cubicBezTo>
                  <a:pt x="7" y="0"/>
                  <a:pt x="7" y="0"/>
                  <a:pt x="7" y="0"/>
                </a:cubicBezTo>
                <a:cubicBezTo>
                  <a:pt x="0" y="6"/>
                  <a:pt x="0" y="6"/>
                  <a:pt x="0" y="6"/>
                </a:cubicBezTo>
                <a:cubicBezTo>
                  <a:pt x="17" y="23"/>
                  <a:pt x="17" y="23"/>
                  <a:pt x="17" y="23"/>
                </a:cubicBezTo>
                <a:cubicBezTo>
                  <a:pt x="10" y="34"/>
                  <a:pt x="11" y="48"/>
                  <a:pt x="20" y="58"/>
                </a:cubicBezTo>
                <a:cubicBezTo>
                  <a:pt x="33" y="71"/>
                  <a:pt x="33" y="71"/>
                  <a:pt x="33" y="71"/>
                </a:cubicBezTo>
                <a:cubicBezTo>
                  <a:pt x="40" y="64"/>
                  <a:pt x="40" y="64"/>
                  <a:pt x="40" y="64"/>
                </a:cubicBezTo>
                <a:cubicBezTo>
                  <a:pt x="55" y="79"/>
                  <a:pt x="55" y="79"/>
                  <a:pt x="55" y="79"/>
                </a:cubicBezTo>
                <a:lnTo>
                  <a:pt x="59" y="75"/>
                </a:lnTo>
                <a:close/>
              </a:path>
            </a:pathLst>
          </a:custGeom>
          <a:solidFill>
            <a:srgbClr val="3243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3562" name="直接连接符 40"/>
          <p:cNvSpPr>
            <a:spLocks noChangeShapeType="1"/>
          </p:cNvSpPr>
          <p:nvPr/>
        </p:nvSpPr>
        <p:spPr bwMode="auto">
          <a:xfrm>
            <a:off x="5684838" y="974725"/>
            <a:ext cx="1587" cy="4906963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8827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6"/>
          <p:cNvSpPr>
            <a:spLocks noChangeArrowheads="1"/>
          </p:cNvSpPr>
          <p:nvPr/>
        </p:nvSpPr>
        <p:spPr bwMode="auto">
          <a:xfrm>
            <a:off x="938213" y="873125"/>
            <a:ext cx="417671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7.</a:t>
            </a:r>
            <a:r>
              <a:rPr lang="zh-CN" altLang="en-US" sz="32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关机也会泄露行踪？</a:t>
            </a:r>
            <a:endParaRPr lang="zh-CN" altLang="en-US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79" name="文本框 2"/>
          <p:cNvSpPr>
            <a:spLocks noChangeArrowheads="1"/>
          </p:cNvSpPr>
          <p:nvPr/>
        </p:nvSpPr>
        <p:spPr bwMode="auto">
          <a:xfrm>
            <a:off x="6096000" y="3824288"/>
            <a:ext cx="5437188" cy="189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事实上：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对于普通手机来说，关机后，主要部件不再具有发送和接受信号的能力。手机电路都是公开的资料，如果有什么特殊的功能必会留下痕迹，不必担心其暗藏玄机。所以，不排除目前有某种“技术”可以做到手机窃听。但普通人无须担心，市面上买来的手机可不会配备这么“高级”的功能。</a:t>
            </a:r>
          </a:p>
        </p:txBody>
      </p:sp>
      <p:sp>
        <p:nvSpPr>
          <p:cNvPr id="24580" name="矩形 1"/>
          <p:cNvSpPr>
            <a:spLocks noChangeArrowheads="1"/>
          </p:cNvSpPr>
          <p:nvPr/>
        </p:nvSpPr>
        <p:spPr bwMode="auto">
          <a:xfrm>
            <a:off x="6096000" y="2568575"/>
            <a:ext cx="54371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传言：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手机即使在关机状态，只要有电池，远程的程序就能激活它，暴露你的坐标。完全的办法就是将手机的电池取出，彻底断绝电源。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4581" name="Group 4"/>
          <p:cNvGrpSpPr>
            <a:grpSpLocks/>
          </p:cNvGrpSpPr>
          <p:nvPr/>
        </p:nvGrpSpPr>
        <p:grpSpPr bwMode="auto">
          <a:xfrm>
            <a:off x="1770063" y="2081213"/>
            <a:ext cx="2536825" cy="2695575"/>
            <a:chOff x="0" y="0"/>
            <a:chExt cx="1195" cy="1270"/>
          </a:xfrm>
        </p:grpSpPr>
        <p:sp>
          <p:nvSpPr>
            <p:cNvPr id="24596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1195" cy="1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7" name="Freeform 5"/>
            <p:cNvSpPr>
              <a:spLocks noChangeArrowheads="1"/>
            </p:cNvSpPr>
            <p:nvPr/>
          </p:nvSpPr>
          <p:spPr bwMode="auto">
            <a:xfrm>
              <a:off x="-9" y="259"/>
              <a:ext cx="355" cy="234"/>
            </a:xfrm>
            <a:custGeom>
              <a:avLst/>
              <a:gdLst>
                <a:gd name="T0" fmla="*/ 0 w 41"/>
                <a:gd name="T1" fmla="*/ 43 h 27"/>
                <a:gd name="T2" fmla="*/ 0 w 41"/>
                <a:gd name="T3" fmla="*/ 165 h 27"/>
                <a:gd name="T4" fmla="*/ 355 w 41"/>
                <a:gd name="T5" fmla="*/ 234 h 27"/>
                <a:gd name="T6" fmla="*/ 355 w 41"/>
                <a:gd name="T7" fmla="*/ 0 h 27"/>
                <a:gd name="T8" fmla="*/ 0 w 41"/>
                <a:gd name="T9" fmla="*/ 43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27"/>
                <a:gd name="T17" fmla="*/ 41 w 41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27">
                  <a:moveTo>
                    <a:pt x="0" y="5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24" y="14"/>
                    <a:pt x="41" y="27"/>
                  </a:cubicBezTo>
                  <a:cubicBezTo>
                    <a:pt x="41" y="0"/>
                    <a:pt x="41" y="0"/>
                    <a:pt x="41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598" name="Freeform 6"/>
            <p:cNvSpPr>
              <a:spLocks noChangeArrowheads="1"/>
            </p:cNvSpPr>
            <p:nvPr/>
          </p:nvSpPr>
          <p:spPr bwMode="auto">
            <a:xfrm>
              <a:off x="-9" y="925"/>
              <a:ext cx="355" cy="268"/>
            </a:xfrm>
            <a:custGeom>
              <a:avLst/>
              <a:gdLst>
                <a:gd name="T0" fmla="*/ 0 w 355"/>
                <a:gd name="T1" fmla="*/ 268 h 268"/>
                <a:gd name="T2" fmla="*/ 355 w 355"/>
                <a:gd name="T3" fmla="*/ 224 h 268"/>
                <a:gd name="T4" fmla="*/ 355 w 355"/>
                <a:gd name="T5" fmla="*/ 0 h 268"/>
                <a:gd name="T6" fmla="*/ 0 w 355"/>
                <a:gd name="T7" fmla="*/ 17 h 268"/>
                <a:gd name="T8" fmla="*/ 0 w 355"/>
                <a:gd name="T9" fmla="*/ 268 h 2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5"/>
                <a:gd name="T16" fmla="*/ 0 h 268"/>
                <a:gd name="T17" fmla="*/ 355 w 355"/>
                <a:gd name="T18" fmla="*/ 268 h 2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5" h="268">
                  <a:moveTo>
                    <a:pt x="0" y="268"/>
                  </a:moveTo>
                  <a:lnTo>
                    <a:pt x="355" y="224"/>
                  </a:lnTo>
                  <a:lnTo>
                    <a:pt x="355" y="0"/>
                  </a:lnTo>
                  <a:lnTo>
                    <a:pt x="0" y="17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599" name="Freeform 7"/>
            <p:cNvSpPr>
              <a:spLocks noChangeArrowheads="1"/>
            </p:cNvSpPr>
            <p:nvPr/>
          </p:nvSpPr>
          <p:spPr bwMode="auto">
            <a:xfrm>
              <a:off x="-9" y="423"/>
              <a:ext cx="355" cy="476"/>
            </a:xfrm>
            <a:custGeom>
              <a:avLst/>
              <a:gdLst>
                <a:gd name="T0" fmla="*/ 0 w 41"/>
                <a:gd name="T1" fmla="*/ 43 h 55"/>
                <a:gd name="T2" fmla="*/ 0 w 41"/>
                <a:gd name="T3" fmla="*/ 476 h 55"/>
                <a:gd name="T4" fmla="*/ 355 w 41"/>
                <a:gd name="T5" fmla="*/ 450 h 55"/>
                <a:gd name="T6" fmla="*/ 355 w 41"/>
                <a:gd name="T7" fmla="*/ 121 h 55"/>
                <a:gd name="T8" fmla="*/ 0 w 41"/>
                <a:gd name="T9" fmla="*/ 43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55"/>
                <a:gd name="T17" fmla="*/ 41 w 41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55">
                  <a:moveTo>
                    <a:pt x="0" y="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25" y="0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00" name="Freeform 8"/>
            <p:cNvSpPr>
              <a:spLocks noChangeArrowheads="1"/>
            </p:cNvSpPr>
            <p:nvPr/>
          </p:nvSpPr>
          <p:spPr bwMode="auto">
            <a:xfrm>
              <a:off x="407" y="596"/>
              <a:ext cx="355" cy="346"/>
            </a:xfrm>
            <a:custGeom>
              <a:avLst/>
              <a:gdLst>
                <a:gd name="T0" fmla="*/ 0 w 41"/>
                <a:gd name="T1" fmla="*/ 0 h 40"/>
                <a:gd name="T2" fmla="*/ 0 w 41"/>
                <a:gd name="T3" fmla="*/ 285 h 40"/>
                <a:gd name="T4" fmla="*/ 0 w 41"/>
                <a:gd name="T5" fmla="*/ 268 h 40"/>
                <a:gd name="T6" fmla="*/ 355 w 41"/>
                <a:gd name="T7" fmla="*/ 346 h 40"/>
                <a:gd name="T8" fmla="*/ 355 w 41"/>
                <a:gd name="T9" fmla="*/ 190 h 40"/>
                <a:gd name="T10" fmla="*/ 320 w 41"/>
                <a:gd name="T11" fmla="*/ 190 h 40"/>
                <a:gd name="T12" fmla="*/ 0 w 41"/>
                <a:gd name="T13" fmla="*/ 0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"/>
                <a:gd name="T22" fmla="*/ 0 h 40"/>
                <a:gd name="T23" fmla="*/ 41 w 41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" h="40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0" y="22"/>
                    <a:pt x="38" y="22"/>
                    <a:pt x="37" y="22"/>
                  </a:cubicBezTo>
                  <a:cubicBezTo>
                    <a:pt x="19" y="22"/>
                    <a:pt x="13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01" name="Freeform 9"/>
            <p:cNvSpPr>
              <a:spLocks noChangeArrowheads="1"/>
            </p:cNvSpPr>
            <p:nvPr/>
          </p:nvSpPr>
          <p:spPr bwMode="auto">
            <a:xfrm>
              <a:off x="407" y="916"/>
              <a:ext cx="355" cy="354"/>
            </a:xfrm>
            <a:custGeom>
              <a:avLst/>
              <a:gdLst>
                <a:gd name="T0" fmla="*/ 0 w 355"/>
                <a:gd name="T1" fmla="*/ 233 h 354"/>
                <a:gd name="T2" fmla="*/ 355 w 355"/>
                <a:gd name="T3" fmla="*/ 354 h 354"/>
                <a:gd name="T4" fmla="*/ 355 w 355"/>
                <a:gd name="T5" fmla="*/ 78 h 354"/>
                <a:gd name="T6" fmla="*/ 0 w 355"/>
                <a:gd name="T7" fmla="*/ 0 h 354"/>
                <a:gd name="T8" fmla="*/ 0 w 355"/>
                <a:gd name="T9" fmla="*/ 233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5"/>
                <a:gd name="T16" fmla="*/ 0 h 354"/>
                <a:gd name="T17" fmla="*/ 355 w 355"/>
                <a:gd name="T18" fmla="*/ 354 h 3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5" h="354">
                  <a:moveTo>
                    <a:pt x="0" y="233"/>
                  </a:moveTo>
                  <a:lnTo>
                    <a:pt x="355" y="354"/>
                  </a:lnTo>
                  <a:lnTo>
                    <a:pt x="355" y="78"/>
                  </a:lnTo>
                  <a:lnTo>
                    <a:pt x="0" y="0"/>
                  </a:lnTo>
                  <a:lnTo>
                    <a:pt x="0" y="2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02" name="Freeform 10"/>
            <p:cNvSpPr>
              <a:spLocks noChangeArrowheads="1"/>
            </p:cNvSpPr>
            <p:nvPr/>
          </p:nvSpPr>
          <p:spPr bwMode="auto">
            <a:xfrm>
              <a:off x="407" y="259"/>
              <a:ext cx="355" cy="501"/>
            </a:xfrm>
            <a:custGeom>
              <a:avLst/>
              <a:gdLst>
                <a:gd name="T0" fmla="*/ 17 w 41"/>
                <a:gd name="T1" fmla="*/ 294 h 58"/>
                <a:gd name="T2" fmla="*/ 355 w 41"/>
                <a:gd name="T3" fmla="*/ 492 h 58"/>
                <a:gd name="T4" fmla="*/ 355 w 41"/>
                <a:gd name="T5" fmla="*/ 121 h 58"/>
                <a:gd name="T6" fmla="*/ 0 w 41"/>
                <a:gd name="T7" fmla="*/ 0 h 58"/>
                <a:gd name="T8" fmla="*/ 0 w 41"/>
                <a:gd name="T9" fmla="*/ 276 h 58"/>
                <a:gd name="T10" fmla="*/ 9 w 41"/>
                <a:gd name="T11" fmla="*/ 294 h 58"/>
                <a:gd name="T12" fmla="*/ 17 w 41"/>
                <a:gd name="T13" fmla="*/ 294 h 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"/>
                <a:gd name="T22" fmla="*/ 0 h 58"/>
                <a:gd name="T23" fmla="*/ 41 w 41"/>
                <a:gd name="T24" fmla="*/ 58 h 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" h="58">
                  <a:moveTo>
                    <a:pt x="2" y="34"/>
                  </a:moveTo>
                  <a:cubicBezTo>
                    <a:pt x="17" y="53"/>
                    <a:pt x="22" y="58"/>
                    <a:pt x="41" y="57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3"/>
                    <a:pt x="1" y="34"/>
                  </a:cubicBezTo>
                  <a:lnTo>
                    <a:pt x="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03" name="Freeform 11"/>
            <p:cNvSpPr>
              <a:spLocks noChangeArrowheads="1"/>
            </p:cNvSpPr>
            <p:nvPr/>
          </p:nvSpPr>
          <p:spPr bwMode="auto">
            <a:xfrm>
              <a:off x="814" y="925"/>
              <a:ext cx="355" cy="345"/>
            </a:xfrm>
            <a:custGeom>
              <a:avLst/>
              <a:gdLst>
                <a:gd name="T0" fmla="*/ 0 w 355"/>
                <a:gd name="T1" fmla="*/ 345 h 345"/>
                <a:gd name="T2" fmla="*/ 355 w 355"/>
                <a:gd name="T3" fmla="*/ 268 h 345"/>
                <a:gd name="T4" fmla="*/ 355 w 355"/>
                <a:gd name="T5" fmla="*/ 0 h 345"/>
                <a:gd name="T6" fmla="*/ 0 w 355"/>
                <a:gd name="T7" fmla="*/ 69 h 345"/>
                <a:gd name="T8" fmla="*/ 0 w 355"/>
                <a:gd name="T9" fmla="*/ 345 h 3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5"/>
                <a:gd name="T16" fmla="*/ 0 h 345"/>
                <a:gd name="T17" fmla="*/ 355 w 355"/>
                <a:gd name="T18" fmla="*/ 345 h 3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5" h="345">
                  <a:moveTo>
                    <a:pt x="0" y="345"/>
                  </a:moveTo>
                  <a:lnTo>
                    <a:pt x="355" y="268"/>
                  </a:lnTo>
                  <a:lnTo>
                    <a:pt x="355" y="0"/>
                  </a:lnTo>
                  <a:lnTo>
                    <a:pt x="0" y="69"/>
                  </a:lnTo>
                  <a:lnTo>
                    <a:pt x="0" y="3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04" name="Freeform 12"/>
            <p:cNvSpPr>
              <a:spLocks noChangeArrowheads="1"/>
            </p:cNvSpPr>
            <p:nvPr/>
          </p:nvSpPr>
          <p:spPr bwMode="auto">
            <a:xfrm>
              <a:off x="814" y="683"/>
              <a:ext cx="355" cy="259"/>
            </a:xfrm>
            <a:custGeom>
              <a:avLst/>
              <a:gdLst>
                <a:gd name="T0" fmla="*/ 303 w 41"/>
                <a:gd name="T1" fmla="*/ 26 h 30"/>
                <a:gd name="T2" fmla="*/ 199 w 41"/>
                <a:gd name="T3" fmla="*/ 138 h 30"/>
                <a:gd name="T4" fmla="*/ 95 w 41"/>
                <a:gd name="T5" fmla="*/ 78 h 30"/>
                <a:gd name="T6" fmla="*/ 0 w 41"/>
                <a:gd name="T7" fmla="*/ 104 h 30"/>
                <a:gd name="T8" fmla="*/ 0 w 41"/>
                <a:gd name="T9" fmla="*/ 104 h 30"/>
                <a:gd name="T10" fmla="*/ 0 w 41"/>
                <a:gd name="T11" fmla="*/ 259 h 30"/>
                <a:gd name="T12" fmla="*/ 355 w 41"/>
                <a:gd name="T13" fmla="*/ 190 h 30"/>
                <a:gd name="T14" fmla="*/ 355 w 41"/>
                <a:gd name="T15" fmla="*/ 0 h 30"/>
                <a:gd name="T16" fmla="*/ 303 w 41"/>
                <a:gd name="T17" fmla="*/ 17 h 30"/>
                <a:gd name="T18" fmla="*/ 303 w 41"/>
                <a:gd name="T19" fmla="*/ 26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1"/>
                <a:gd name="T31" fmla="*/ 0 h 30"/>
                <a:gd name="T32" fmla="*/ 41 w 41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1" h="30">
                  <a:moveTo>
                    <a:pt x="35" y="3"/>
                  </a:moveTo>
                  <a:cubicBezTo>
                    <a:pt x="35" y="10"/>
                    <a:pt x="30" y="16"/>
                    <a:pt x="23" y="16"/>
                  </a:cubicBezTo>
                  <a:cubicBezTo>
                    <a:pt x="17" y="16"/>
                    <a:pt x="13" y="13"/>
                    <a:pt x="11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3"/>
                    <a:pt x="35" y="3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05" name="Freeform 13"/>
            <p:cNvSpPr>
              <a:spLocks noChangeArrowheads="1"/>
            </p:cNvSpPr>
            <p:nvPr/>
          </p:nvSpPr>
          <p:spPr bwMode="auto">
            <a:xfrm>
              <a:off x="1056" y="346"/>
              <a:ext cx="113" cy="319"/>
            </a:xfrm>
            <a:custGeom>
              <a:avLst/>
              <a:gdLst>
                <a:gd name="T0" fmla="*/ 52 w 13"/>
                <a:gd name="T1" fmla="*/ 319 h 37"/>
                <a:gd name="T2" fmla="*/ 113 w 13"/>
                <a:gd name="T3" fmla="*/ 302 h 37"/>
                <a:gd name="T4" fmla="*/ 113 w 13"/>
                <a:gd name="T5" fmla="*/ 302 h 37"/>
                <a:gd name="T6" fmla="*/ 113 w 13"/>
                <a:gd name="T7" fmla="*/ 0 h 37"/>
                <a:gd name="T8" fmla="*/ 0 w 13"/>
                <a:gd name="T9" fmla="*/ 267 h 37"/>
                <a:gd name="T10" fmla="*/ 52 w 13"/>
                <a:gd name="T11" fmla="*/ 319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37"/>
                <a:gd name="T20" fmla="*/ 13 w 13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37">
                  <a:moveTo>
                    <a:pt x="6" y="37"/>
                  </a:move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11"/>
                    <a:pt x="3" y="23"/>
                    <a:pt x="0" y="31"/>
                  </a:cubicBezTo>
                  <a:cubicBezTo>
                    <a:pt x="3" y="32"/>
                    <a:pt x="5" y="34"/>
                    <a:pt x="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06" name="Freeform 14"/>
            <p:cNvSpPr>
              <a:spLocks noChangeArrowheads="1"/>
            </p:cNvSpPr>
            <p:nvPr/>
          </p:nvSpPr>
          <p:spPr bwMode="auto">
            <a:xfrm>
              <a:off x="814" y="363"/>
              <a:ext cx="156" cy="380"/>
            </a:xfrm>
            <a:custGeom>
              <a:avLst/>
              <a:gdLst>
                <a:gd name="T0" fmla="*/ 87 w 18"/>
                <a:gd name="T1" fmla="*/ 345 h 44"/>
                <a:gd name="T2" fmla="*/ 156 w 18"/>
                <a:gd name="T3" fmla="*/ 242 h 44"/>
                <a:gd name="T4" fmla="*/ 69 w 18"/>
                <a:gd name="T5" fmla="*/ 0 h 44"/>
                <a:gd name="T6" fmla="*/ 0 w 18"/>
                <a:gd name="T7" fmla="*/ 17 h 44"/>
                <a:gd name="T8" fmla="*/ 0 w 18"/>
                <a:gd name="T9" fmla="*/ 380 h 44"/>
                <a:gd name="T10" fmla="*/ 87 w 18"/>
                <a:gd name="T11" fmla="*/ 354 h 44"/>
                <a:gd name="T12" fmla="*/ 87 w 18"/>
                <a:gd name="T13" fmla="*/ 345 h 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44"/>
                <a:gd name="T23" fmla="*/ 18 w 18"/>
                <a:gd name="T24" fmla="*/ 44 h 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44">
                  <a:moveTo>
                    <a:pt x="10" y="40"/>
                  </a:moveTo>
                  <a:cubicBezTo>
                    <a:pt x="10" y="35"/>
                    <a:pt x="13" y="30"/>
                    <a:pt x="18" y="28"/>
                  </a:cubicBezTo>
                  <a:cubicBezTo>
                    <a:pt x="16" y="21"/>
                    <a:pt x="12" y="10"/>
                    <a:pt x="8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0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07" name="Freeform 15"/>
            <p:cNvSpPr>
              <a:spLocks noChangeArrowheads="1"/>
            </p:cNvSpPr>
            <p:nvPr/>
          </p:nvSpPr>
          <p:spPr bwMode="auto">
            <a:xfrm>
              <a:off x="346" y="493"/>
              <a:ext cx="61" cy="103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52 h 12"/>
                <a:gd name="T4" fmla="*/ 44 w 7"/>
                <a:gd name="T5" fmla="*/ 86 h 12"/>
                <a:gd name="T6" fmla="*/ 44 w 7"/>
                <a:gd name="T7" fmla="*/ 86 h 12"/>
                <a:gd name="T8" fmla="*/ 61 w 7"/>
                <a:gd name="T9" fmla="*/ 103 h 12"/>
                <a:gd name="T10" fmla="*/ 61 w 7"/>
                <a:gd name="T11" fmla="*/ 43 h 12"/>
                <a:gd name="T12" fmla="*/ 0 w 7"/>
                <a:gd name="T13" fmla="*/ 0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12"/>
                <a:gd name="T23" fmla="*/ 7 w 7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12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7"/>
                    <a:pt x="3" y="8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1"/>
                    <a:pt x="6" y="11"/>
                    <a:pt x="7" y="1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08" name="Freeform 16"/>
            <p:cNvSpPr>
              <a:spLocks noChangeArrowheads="1"/>
            </p:cNvSpPr>
            <p:nvPr/>
          </p:nvSpPr>
          <p:spPr bwMode="auto">
            <a:xfrm>
              <a:off x="762" y="743"/>
              <a:ext cx="52" cy="43"/>
            </a:xfrm>
            <a:custGeom>
              <a:avLst/>
              <a:gdLst>
                <a:gd name="T0" fmla="*/ 43 w 6"/>
                <a:gd name="T1" fmla="*/ 0 h 5"/>
                <a:gd name="T2" fmla="*/ 0 w 6"/>
                <a:gd name="T3" fmla="*/ 9 h 5"/>
                <a:gd name="T4" fmla="*/ 0 w 6"/>
                <a:gd name="T5" fmla="*/ 43 h 5"/>
                <a:gd name="T6" fmla="*/ 52 w 6"/>
                <a:gd name="T7" fmla="*/ 43 h 5"/>
                <a:gd name="T8" fmla="*/ 52 w 6"/>
                <a:gd name="T9" fmla="*/ 0 h 5"/>
                <a:gd name="T10" fmla="*/ 43 w 6"/>
                <a:gd name="T11" fmla="*/ 0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5"/>
                <a:gd name="T20" fmla="*/ 6 w 6"/>
                <a:gd name="T21" fmla="*/ 5 h 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5">
                  <a:moveTo>
                    <a:pt x="5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09" name="Freeform 17"/>
            <p:cNvSpPr>
              <a:spLocks noChangeArrowheads="1"/>
            </p:cNvSpPr>
            <p:nvPr/>
          </p:nvSpPr>
          <p:spPr bwMode="auto">
            <a:xfrm>
              <a:off x="961" y="665"/>
              <a:ext cx="104" cy="104"/>
            </a:xfrm>
            <a:custGeom>
              <a:avLst/>
              <a:gdLst>
                <a:gd name="T0" fmla="*/ 52 w 12"/>
                <a:gd name="T1" fmla="*/ 104 h 12"/>
                <a:gd name="T2" fmla="*/ 104 w 12"/>
                <a:gd name="T3" fmla="*/ 43 h 12"/>
                <a:gd name="T4" fmla="*/ 69 w 12"/>
                <a:gd name="T5" fmla="*/ 0 h 12"/>
                <a:gd name="T6" fmla="*/ 52 w 12"/>
                <a:gd name="T7" fmla="*/ 43 h 12"/>
                <a:gd name="T8" fmla="*/ 35 w 12"/>
                <a:gd name="T9" fmla="*/ 0 h 12"/>
                <a:gd name="T10" fmla="*/ 0 w 12"/>
                <a:gd name="T11" fmla="*/ 43 h 12"/>
                <a:gd name="T12" fmla="*/ 52 w 12"/>
                <a:gd name="T13" fmla="*/ 104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12"/>
                <a:gd name="T23" fmla="*/ 12 w 12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12">
                  <a:moveTo>
                    <a:pt x="6" y="12"/>
                  </a:moveTo>
                  <a:cubicBezTo>
                    <a:pt x="9" y="12"/>
                    <a:pt x="12" y="9"/>
                    <a:pt x="12" y="5"/>
                  </a:cubicBezTo>
                  <a:cubicBezTo>
                    <a:pt x="12" y="3"/>
                    <a:pt x="10" y="1"/>
                    <a:pt x="8" y="0"/>
                  </a:cubicBezTo>
                  <a:cubicBezTo>
                    <a:pt x="7" y="3"/>
                    <a:pt x="6" y="5"/>
                    <a:pt x="6" y="5"/>
                  </a:cubicBezTo>
                  <a:cubicBezTo>
                    <a:pt x="6" y="5"/>
                    <a:pt x="5" y="3"/>
                    <a:pt x="4" y="0"/>
                  </a:cubicBezTo>
                  <a:cubicBezTo>
                    <a:pt x="1" y="0"/>
                    <a:pt x="0" y="3"/>
                    <a:pt x="0" y="5"/>
                  </a:cubicBezTo>
                  <a:cubicBezTo>
                    <a:pt x="0" y="9"/>
                    <a:pt x="2" y="12"/>
                    <a:pt x="6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10" name="Freeform 18"/>
            <p:cNvSpPr>
              <a:spLocks noEditPoints="1" noChangeArrowheads="1"/>
            </p:cNvSpPr>
            <p:nvPr/>
          </p:nvSpPr>
          <p:spPr bwMode="auto">
            <a:xfrm>
              <a:off x="840" y="-9"/>
              <a:ext cx="363" cy="674"/>
            </a:xfrm>
            <a:custGeom>
              <a:avLst/>
              <a:gdLst>
                <a:gd name="T0" fmla="*/ 182 w 42"/>
                <a:gd name="T1" fmla="*/ 0 h 78"/>
                <a:gd name="T2" fmla="*/ 0 w 42"/>
                <a:gd name="T3" fmla="*/ 173 h 78"/>
                <a:gd name="T4" fmla="*/ 9 w 42"/>
                <a:gd name="T5" fmla="*/ 233 h 78"/>
                <a:gd name="T6" fmla="*/ 173 w 42"/>
                <a:gd name="T7" fmla="*/ 674 h 78"/>
                <a:gd name="T8" fmla="*/ 354 w 42"/>
                <a:gd name="T9" fmla="*/ 242 h 78"/>
                <a:gd name="T10" fmla="*/ 363 w 42"/>
                <a:gd name="T11" fmla="*/ 173 h 78"/>
                <a:gd name="T12" fmla="*/ 182 w 42"/>
                <a:gd name="T13" fmla="*/ 0 h 78"/>
                <a:gd name="T14" fmla="*/ 182 w 42"/>
                <a:gd name="T15" fmla="*/ 294 h 78"/>
                <a:gd name="T16" fmla="*/ 69 w 42"/>
                <a:gd name="T17" fmla="*/ 181 h 78"/>
                <a:gd name="T18" fmla="*/ 182 w 42"/>
                <a:gd name="T19" fmla="*/ 60 h 78"/>
                <a:gd name="T20" fmla="*/ 303 w 42"/>
                <a:gd name="T21" fmla="*/ 181 h 78"/>
                <a:gd name="T22" fmla="*/ 182 w 42"/>
                <a:gd name="T23" fmla="*/ 294 h 7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2"/>
                <a:gd name="T37" fmla="*/ 0 h 78"/>
                <a:gd name="T38" fmla="*/ 42 w 42"/>
                <a:gd name="T39" fmla="*/ 78 h 7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2" h="78">
                  <a:moveTo>
                    <a:pt x="21" y="0"/>
                  </a:moveTo>
                  <a:cubicBezTo>
                    <a:pt x="10" y="0"/>
                    <a:pt x="0" y="9"/>
                    <a:pt x="0" y="20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3" y="32"/>
                    <a:pt x="20" y="78"/>
                    <a:pt x="20" y="78"/>
                  </a:cubicBezTo>
                  <a:cubicBezTo>
                    <a:pt x="20" y="78"/>
                    <a:pt x="38" y="36"/>
                    <a:pt x="41" y="28"/>
                  </a:cubicBezTo>
                  <a:cubicBezTo>
                    <a:pt x="42" y="26"/>
                    <a:pt x="42" y="23"/>
                    <a:pt x="42" y="20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4"/>
                  </a:moveTo>
                  <a:cubicBezTo>
                    <a:pt x="14" y="34"/>
                    <a:pt x="8" y="28"/>
                    <a:pt x="8" y="21"/>
                  </a:cubicBezTo>
                  <a:cubicBezTo>
                    <a:pt x="8" y="13"/>
                    <a:pt x="14" y="7"/>
                    <a:pt x="21" y="7"/>
                  </a:cubicBezTo>
                  <a:cubicBezTo>
                    <a:pt x="29" y="7"/>
                    <a:pt x="35" y="13"/>
                    <a:pt x="35" y="21"/>
                  </a:cubicBezTo>
                  <a:cubicBezTo>
                    <a:pt x="35" y="28"/>
                    <a:pt x="29" y="34"/>
                    <a:pt x="21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11" name="Oval 19"/>
            <p:cNvSpPr>
              <a:spLocks noChangeArrowheads="1"/>
            </p:cNvSpPr>
            <p:nvPr/>
          </p:nvSpPr>
          <p:spPr bwMode="auto">
            <a:xfrm>
              <a:off x="944" y="86"/>
              <a:ext cx="164" cy="16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4582" name="Group 4"/>
          <p:cNvGrpSpPr>
            <a:grpSpLocks/>
          </p:cNvGrpSpPr>
          <p:nvPr/>
        </p:nvGrpSpPr>
        <p:grpSpPr bwMode="auto">
          <a:xfrm rot="1617238">
            <a:off x="2008188" y="3917950"/>
            <a:ext cx="822325" cy="1720850"/>
            <a:chOff x="0" y="0"/>
            <a:chExt cx="759" cy="1587"/>
          </a:xfrm>
        </p:grpSpPr>
        <p:sp>
          <p:nvSpPr>
            <p:cNvPr id="2458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759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5" name="Freeform 5"/>
            <p:cNvSpPr>
              <a:spLocks noChangeArrowheads="1"/>
            </p:cNvSpPr>
            <p:nvPr/>
          </p:nvSpPr>
          <p:spPr bwMode="auto">
            <a:xfrm>
              <a:off x="-2" y="0"/>
              <a:ext cx="761" cy="1587"/>
            </a:xfrm>
            <a:custGeom>
              <a:avLst/>
              <a:gdLst>
                <a:gd name="T0" fmla="*/ 761 w 319"/>
                <a:gd name="T1" fmla="*/ 1447 h 669"/>
                <a:gd name="T2" fmla="*/ 623 w 319"/>
                <a:gd name="T3" fmla="*/ 1587 h 669"/>
                <a:gd name="T4" fmla="*/ 141 w 319"/>
                <a:gd name="T5" fmla="*/ 1587 h 669"/>
                <a:gd name="T6" fmla="*/ 0 w 319"/>
                <a:gd name="T7" fmla="*/ 1447 h 669"/>
                <a:gd name="T8" fmla="*/ 0 w 319"/>
                <a:gd name="T9" fmla="*/ 140 h 669"/>
                <a:gd name="T10" fmla="*/ 141 w 319"/>
                <a:gd name="T11" fmla="*/ 0 h 669"/>
                <a:gd name="T12" fmla="*/ 623 w 319"/>
                <a:gd name="T13" fmla="*/ 0 h 669"/>
                <a:gd name="T14" fmla="*/ 761 w 319"/>
                <a:gd name="T15" fmla="*/ 140 h 669"/>
                <a:gd name="T16" fmla="*/ 761 w 319"/>
                <a:gd name="T17" fmla="*/ 1447 h 6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9"/>
                <a:gd name="T28" fmla="*/ 0 h 669"/>
                <a:gd name="T29" fmla="*/ 319 w 319"/>
                <a:gd name="T30" fmla="*/ 669 h 6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9" h="669">
                  <a:moveTo>
                    <a:pt x="319" y="610"/>
                  </a:moveTo>
                  <a:cubicBezTo>
                    <a:pt x="319" y="643"/>
                    <a:pt x="293" y="669"/>
                    <a:pt x="261" y="669"/>
                  </a:cubicBezTo>
                  <a:cubicBezTo>
                    <a:pt x="59" y="669"/>
                    <a:pt x="59" y="669"/>
                    <a:pt x="59" y="669"/>
                  </a:cubicBezTo>
                  <a:cubicBezTo>
                    <a:pt x="26" y="669"/>
                    <a:pt x="0" y="643"/>
                    <a:pt x="0" y="61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93" y="0"/>
                    <a:pt x="319" y="26"/>
                    <a:pt x="319" y="59"/>
                  </a:cubicBezTo>
                  <a:lnTo>
                    <a:pt x="319" y="610"/>
                  </a:lnTo>
                  <a:close/>
                </a:path>
              </a:pathLst>
            </a:cu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pic>
          <p:nvPicPr>
            <p:cNvPr id="24586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" y="260"/>
              <a:ext cx="572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24587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" y="372"/>
              <a:ext cx="572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24588" name="Rectangle 9"/>
            <p:cNvSpPr>
              <a:spLocks noChangeArrowheads="1"/>
            </p:cNvSpPr>
            <p:nvPr/>
          </p:nvSpPr>
          <p:spPr bwMode="auto">
            <a:xfrm>
              <a:off x="88" y="992"/>
              <a:ext cx="554" cy="30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589" name="Rectangle 10"/>
            <p:cNvSpPr>
              <a:spLocks noChangeArrowheads="1"/>
            </p:cNvSpPr>
            <p:nvPr/>
          </p:nvSpPr>
          <p:spPr bwMode="auto">
            <a:xfrm>
              <a:off x="88" y="1089"/>
              <a:ext cx="554" cy="31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590" name="Rectangle 11"/>
            <p:cNvSpPr>
              <a:spLocks noChangeArrowheads="1"/>
            </p:cNvSpPr>
            <p:nvPr/>
          </p:nvSpPr>
          <p:spPr bwMode="auto">
            <a:xfrm>
              <a:off x="88" y="1212"/>
              <a:ext cx="554" cy="33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591" name="Rectangle 12"/>
            <p:cNvSpPr>
              <a:spLocks noChangeArrowheads="1"/>
            </p:cNvSpPr>
            <p:nvPr/>
          </p:nvSpPr>
          <p:spPr bwMode="auto">
            <a:xfrm>
              <a:off x="88" y="460"/>
              <a:ext cx="277" cy="237"/>
            </a:xfrm>
            <a:prstGeom prst="rect">
              <a:avLst/>
            </a:prstGeom>
            <a:solidFill>
              <a:srgbClr val="94C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592" name="Rectangle 13"/>
            <p:cNvSpPr>
              <a:spLocks noChangeArrowheads="1"/>
            </p:cNvSpPr>
            <p:nvPr/>
          </p:nvSpPr>
          <p:spPr bwMode="auto">
            <a:xfrm>
              <a:off x="380" y="460"/>
              <a:ext cx="276" cy="237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593" name="Rectangle 14"/>
            <p:cNvSpPr>
              <a:spLocks noChangeArrowheads="1"/>
            </p:cNvSpPr>
            <p:nvPr/>
          </p:nvSpPr>
          <p:spPr bwMode="auto">
            <a:xfrm>
              <a:off x="88" y="742"/>
              <a:ext cx="568" cy="193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594" name="Oval 15"/>
            <p:cNvSpPr>
              <a:spLocks noChangeArrowheads="1"/>
            </p:cNvSpPr>
            <p:nvPr/>
          </p:nvSpPr>
          <p:spPr bwMode="auto">
            <a:xfrm>
              <a:off x="344" y="1421"/>
              <a:ext cx="64" cy="57"/>
            </a:xfrm>
            <a:prstGeom prst="ellipse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595" name="Rectangle 6"/>
            <p:cNvSpPr>
              <a:spLocks noChangeArrowheads="1"/>
            </p:cNvSpPr>
            <p:nvPr/>
          </p:nvSpPr>
          <p:spPr bwMode="auto">
            <a:xfrm>
              <a:off x="48" y="206"/>
              <a:ext cx="651" cy="112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24583" name="直接连接符 39"/>
          <p:cNvSpPr>
            <a:spLocks noChangeShapeType="1"/>
          </p:cNvSpPr>
          <p:nvPr/>
        </p:nvSpPr>
        <p:spPr bwMode="auto">
          <a:xfrm>
            <a:off x="5684838" y="974725"/>
            <a:ext cx="1587" cy="4906963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B2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6"/>
          <p:cNvSpPr>
            <a:spLocks noChangeArrowheads="1"/>
          </p:cNvSpPr>
          <p:nvPr/>
        </p:nvSpPr>
        <p:spPr bwMode="auto">
          <a:xfrm>
            <a:off x="938213" y="873125"/>
            <a:ext cx="417671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8.</a:t>
            </a:r>
            <a:r>
              <a:rPr lang="zh-CN" altLang="en-US" sz="32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有了序列号，手机不</a:t>
            </a:r>
            <a:endParaRPr lang="en-US" sz="3200" b="1" i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32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怕偷？</a:t>
            </a:r>
            <a:endParaRPr lang="zh-CN" altLang="en-US" sz="36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603" name="文本框 2"/>
          <p:cNvSpPr>
            <a:spLocks noChangeArrowheads="1"/>
          </p:cNvSpPr>
          <p:nvPr/>
        </p:nvSpPr>
        <p:spPr bwMode="auto">
          <a:xfrm>
            <a:off x="6096000" y="3824288"/>
            <a:ext cx="54371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事实上：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理论上来说，通过设备识别来禁用某部手机是有可能实现的。但机器识别码可以被任意修改，目前我国的运营商也没有启用识别设备。</a:t>
            </a:r>
          </a:p>
        </p:txBody>
      </p:sp>
      <p:sp>
        <p:nvSpPr>
          <p:cNvPr id="25604" name="文本框 1"/>
          <p:cNvSpPr>
            <a:spLocks noChangeArrowheads="1"/>
          </p:cNvSpPr>
          <p:nvPr/>
        </p:nvSpPr>
        <p:spPr bwMode="auto">
          <a:xfrm>
            <a:off x="1695450" y="2979738"/>
            <a:ext cx="31146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IMEI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码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:011984008107***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605" name="矩形 12"/>
          <p:cNvSpPr>
            <a:spLocks noChangeArrowheads="1"/>
          </p:cNvSpPr>
          <p:nvPr/>
        </p:nvSpPr>
        <p:spPr bwMode="auto">
          <a:xfrm>
            <a:off x="6096000" y="2290763"/>
            <a:ext cx="5437188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传言：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每一台手机都有一个独一无二的序列号，如果手机被偷了，打电话给手机提供商，并提供你的手机序列号，他们会帮你把手机屏蔽，这样即使小偷换了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SIM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卡，仍然无法使用。</a:t>
            </a:r>
            <a:endParaRPr 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5606" name="Group 4"/>
          <p:cNvGrpSpPr>
            <a:grpSpLocks/>
          </p:cNvGrpSpPr>
          <p:nvPr/>
        </p:nvGrpSpPr>
        <p:grpSpPr bwMode="auto">
          <a:xfrm rot="-2662747">
            <a:off x="2544763" y="2947988"/>
            <a:ext cx="822325" cy="1720850"/>
            <a:chOff x="0" y="0"/>
            <a:chExt cx="759" cy="1587"/>
          </a:xfrm>
        </p:grpSpPr>
        <p:sp>
          <p:nvSpPr>
            <p:cNvPr id="2561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759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5" name="Freeform 5"/>
            <p:cNvSpPr>
              <a:spLocks noChangeArrowheads="1"/>
            </p:cNvSpPr>
            <p:nvPr/>
          </p:nvSpPr>
          <p:spPr bwMode="auto">
            <a:xfrm>
              <a:off x="-2" y="0"/>
              <a:ext cx="761" cy="1587"/>
            </a:xfrm>
            <a:custGeom>
              <a:avLst/>
              <a:gdLst>
                <a:gd name="T0" fmla="*/ 761 w 319"/>
                <a:gd name="T1" fmla="*/ 1447 h 669"/>
                <a:gd name="T2" fmla="*/ 623 w 319"/>
                <a:gd name="T3" fmla="*/ 1587 h 669"/>
                <a:gd name="T4" fmla="*/ 141 w 319"/>
                <a:gd name="T5" fmla="*/ 1587 h 669"/>
                <a:gd name="T6" fmla="*/ 0 w 319"/>
                <a:gd name="T7" fmla="*/ 1447 h 669"/>
                <a:gd name="T8" fmla="*/ 0 w 319"/>
                <a:gd name="T9" fmla="*/ 140 h 669"/>
                <a:gd name="T10" fmla="*/ 141 w 319"/>
                <a:gd name="T11" fmla="*/ 0 h 669"/>
                <a:gd name="T12" fmla="*/ 623 w 319"/>
                <a:gd name="T13" fmla="*/ 0 h 669"/>
                <a:gd name="T14" fmla="*/ 761 w 319"/>
                <a:gd name="T15" fmla="*/ 140 h 669"/>
                <a:gd name="T16" fmla="*/ 761 w 319"/>
                <a:gd name="T17" fmla="*/ 1447 h 6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9"/>
                <a:gd name="T28" fmla="*/ 0 h 669"/>
                <a:gd name="T29" fmla="*/ 319 w 319"/>
                <a:gd name="T30" fmla="*/ 669 h 6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9" h="669">
                  <a:moveTo>
                    <a:pt x="319" y="610"/>
                  </a:moveTo>
                  <a:cubicBezTo>
                    <a:pt x="319" y="643"/>
                    <a:pt x="293" y="669"/>
                    <a:pt x="261" y="669"/>
                  </a:cubicBezTo>
                  <a:cubicBezTo>
                    <a:pt x="59" y="669"/>
                    <a:pt x="59" y="669"/>
                    <a:pt x="59" y="669"/>
                  </a:cubicBezTo>
                  <a:cubicBezTo>
                    <a:pt x="26" y="669"/>
                    <a:pt x="0" y="643"/>
                    <a:pt x="0" y="61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93" y="0"/>
                    <a:pt x="319" y="26"/>
                    <a:pt x="319" y="59"/>
                  </a:cubicBezTo>
                  <a:lnTo>
                    <a:pt x="319" y="610"/>
                  </a:lnTo>
                  <a:close/>
                </a:path>
              </a:pathLst>
            </a:cu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16" name="Rectangle 6"/>
            <p:cNvSpPr>
              <a:spLocks noChangeArrowheads="1"/>
            </p:cNvSpPr>
            <p:nvPr/>
          </p:nvSpPr>
          <p:spPr bwMode="auto">
            <a:xfrm>
              <a:off x="48" y="206"/>
              <a:ext cx="651" cy="1120"/>
            </a:xfrm>
            <a:prstGeom prst="rect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pic>
          <p:nvPicPr>
            <p:cNvPr id="25617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" y="260"/>
              <a:ext cx="572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25618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" y="372"/>
              <a:ext cx="572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25619" name="Rectangle 9"/>
            <p:cNvSpPr>
              <a:spLocks noChangeArrowheads="1"/>
            </p:cNvSpPr>
            <p:nvPr/>
          </p:nvSpPr>
          <p:spPr bwMode="auto">
            <a:xfrm>
              <a:off x="88" y="992"/>
              <a:ext cx="554" cy="30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20" name="Rectangle 10"/>
            <p:cNvSpPr>
              <a:spLocks noChangeArrowheads="1"/>
            </p:cNvSpPr>
            <p:nvPr/>
          </p:nvSpPr>
          <p:spPr bwMode="auto">
            <a:xfrm>
              <a:off x="88" y="1089"/>
              <a:ext cx="554" cy="31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21" name="Rectangle 11"/>
            <p:cNvSpPr>
              <a:spLocks noChangeArrowheads="1"/>
            </p:cNvSpPr>
            <p:nvPr/>
          </p:nvSpPr>
          <p:spPr bwMode="auto">
            <a:xfrm>
              <a:off x="88" y="1212"/>
              <a:ext cx="554" cy="33"/>
            </a:xfrm>
            <a:prstGeom prst="rect">
              <a:avLst/>
            </a:prstGeom>
            <a:solidFill>
              <a:srgbClr val="033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22" name="Rectangle 12"/>
            <p:cNvSpPr>
              <a:spLocks noChangeArrowheads="1"/>
            </p:cNvSpPr>
            <p:nvPr/>
          </p:nvSpPr>
          <p:spPr bwMode="auto">
            <a:xfrm>
              <a:off x="88" y="460"/>
              <a:ext cx="277" cy="237"/>
            </a:xfrm>
            <a:prstGeom prst="rect">
              <a:avLst/>
            </a:prstGeom>
            <a:solidFill>
              <a:srgbClr val="94C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23" name="Rectangle 13"/>
            <p:cNvSpPr>
              <a:spLocks noChangeArrowheads="1"/>
            </p:cNvSpPr>
            <p:nvPr/>
          </p:nvSpPr>
          <p:spPr bwMode="auto">
            <a:xfrm>
              <a:off x="380" y="460"/>
              <a:ext cx="276" cy="237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24" name="Rectangle 14"/>
            <p:cNvSpPr>
              <a:spLocks noChangeArrowheads="1"/>
            </p:cNvSpPr>
            <p:nvPr/>
          </p:nvSpPr>
          <p:spPr bwMode="auto">
            <a:xfrm>
              <a:off x="88" y="742"/>
              <a:ext cx="568" cy="193"/>
            </a:xfrm>
            <a:prstGeom prst="rect">
              <a:avLst/>
            </a:prstGeom>
            <a:solidFill>
              <a:srgbClr val="32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25" name="Oval 15"/>
            <p:cNvSpPr>
              <a:spLocks noChangeArrowheads="1"/>
            </p:cNvSpPr>
            <p:nvPr/>
          </p:nvSpPr>
          <p:spPr bwMode="auto">
            <a:xfrm>
              <a:off x="344" y="1421"/>
              <a:ext cx="64" cy="57"/>
            </a:xfrm>
            <a:prstGeom prst="ellipse">
              <a:avLst/>
            </a:prstGeom>
            <a:solidFill>
              <a:srgbClr val="F9FD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25607" name="Freeform 10"/>
          <p:cNvSpPr>
            <a:spLocks noEditPoints="1" noChangeArrowheads="1"/>
          </p:cNvSpPr>
          <p:nvPr/>
        </p:nvSpPr>
        <p:spPr bwMode="auto">
          <a:xfrm>
            <a:off x="1176338" y="3644900"/>
            <a:ext cx="2886075" cy="1477963"/>
          </a:xfrm>
          <a:custGeom>
            <a:avLst/>
            <a:gdLst>
              <a:gd name="T0" fmla="*/ 0 w 114"/>
              <a:gd name="T1" fmla="*/ 1452034 h 57"/>
              <a:gd name="T2" fmla="*/ 405063 w 114"/>
              <a:gd name="T3" fmla="*/ 1452034 h 57"/>
              <a:gd name="T4" fmla="*/ 405063 w 114"/>
              <a:gd name="T5" fmla="*/ 0 h 57"/>
              <a:gd name="T6" fmla="*/ 0 w 114"/>
              <a:gd name="T7" fmla="*/ 0 h 57"/>
              <a:gd name="T8" fmla="*/ 0 w 114"/>
              <a:gd name="T9" fmla="*/ 1452034 h 57"/>
              <a:gd name="T10" fmla="*/ 2582278 w 114"/>
              <a:gd name="T11" fmla="*/ 466725 h 57"/>
              <a:gd name="T12" fmla="*/ 1265822 w 114"/>
              <a:gd name="T13" fmla="*/ 596371 h 57"/>
              <a:gd name="T14" fmla="*/ 1797468 w 114"/>
              <a:gd name="T15" fmla="*/ 596371 h 57"/>
              <a:gd name="T16" fmla="*/ 1924050 w 114"/>
              <a:gd name="T17" fmla="*/ 492654 h 57"/>
              <a:gd name="T18" fmla="*/ 1924050 w 114"/>
              <a:gd name="T19" fmla="*/ 259292 h 57"/>
              <a:gd name="T20" fmla="*/ 1797468 w 114"/>
              <a:gd name="T21" fmla="*/ 129646 h 57"/>
              <a:gd name="T22" fmla="*/ 582278 w 114"/>
              <a:gd name="T23" fmla="*/ 129646 h 57"/>
              <a:gd name="T24" fmla="*/ 582278 w 114"/>
              <a:gd name="T25" fmla="*/ 1192742 h 57"/>
              <a:gd name="T26" fmla="*/ 1696202 w 114"/>
              <a:gd name="T27" fmla="*/ 1452034 h 57"/>
              <a:gd name="T28" fmla="*/ 2886075 w 114"/>
              <a:gd name="T29" fmla="*/ 907521 h 57"/>
              <a:gd name="T30" fmla="*/ 2582278 w 114"/>
              <a:gd name="T31" fmla="*/ 466725 h 5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14"/>
              <a:gd name="T49" fmla="*/ 0 h 57"/>
              <a:gd name="T50" fmla="*/ 114 w 114"/>
              <a:gd name="T51" fmla="*/ 57 h 5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14" h="57">
                <a:moveTo>
                  <a:pt x="0" y="56"/>
                </a:moveTo>
                <a:cubicBezTo>
                  <a:pt x="16" y="56"/>
                  <a:pt x="16" y="56"/>
                  <a:pt x="16" y="56"/>
                </a:cubicBezTo>
                <a:cubicBezTo>
                  <a:pt x="16" y="0"/>
                  <a:pt x="16" y="0"/>
                  <a:pt x="16" y="0"/>
                </a:cubicBezTo>
                <a:cubicBezTo>
                  <a:pt x="0" y="0"/>
                  <a:pt x="0" y="0"/>
                  <a:pt x="0" y="0"/>
                </a:cubicBezTo>
                <a:lnTo>
                  <a:pt x="0" y="56"/>
                </a:lnTo>
                <a:close/>
                <a:moveTo>
                  <a:pt x="102" y="18"/>
                </a:moveTo>
                <a:cubicBezTo>
                  <a:pt x="95" y="19"/>
                  <a:pt x="85" y="49"/>
                  <a:pt x="50" y="23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3"/>
                  <a:pt x="76" y="23"/>
                  <a:pt x="76" y="19"/>
                </a:cubicBezTo>
                <a:cubicBezTo>
                  <a:pt x="76" y="16"/>
                  <a:pt x="76" y="10"/>
                  <a:pt x="76" y="10"/>
                </a:cubicBezTo>
                <a:cubicBezTo>
                  <a:pt x="76" y="10"/>
                  <a:pt x="75" y="5"/>
                  <a:pt x="71" y="5"/>
                </a:cubicBezTo>
                <a:cubicBezTo>
                  <a:pt x="67" y="5"/>
                  <a:pt x="23" y="5"/>
                  <a:pt x="23" y="5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6"/>
                  <a:pt x="56" y="56"/>
                  <a:pt x="67" y="56"/>
                </a:cubicBezTo>
                <a:cubicBezTo>
                  <a:pt x="67" y="56"/>
                  <a:pt x="95" y="57"/>
                  <a:pt x="114" y="35"/>
                </a:cubicBezTo>
                <a:cubicBezTo>
                  <a:pt x="114" y="35"/>
                  <a:pt x="108" y="17"/>
                  <a:pt x="102" y="18"/>
                </a:cubicBezTo>
                <a:close/>
              </a:path>
            </a:pathLst>
          </a:custGeom>
          <a:solidFill>
            <a:srgbClr val="3243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25608" name="组合 32"/>
          <p:cNvGrpSpPr>
            <a:grpSpLocks/>
          </p:cNvGrpSpPr>
          <p:nvPr/>
        </p:nvGrpSpPr>
        <p:grpSpPr bwMode="auto">
          <a:xfrm rot="-2581392">
            <a:off x="4162425" y="2587625"/>
            <a:ext cx="825500" cy="1684338"/>
            <a:chOff x="0" y="0"/>
            <a:chExt cx="1939925" cy="3952875"/>
          </a:xfrm>
        </p:grpSpPr>
        <p:sp>
          <p:nvSpPr>
            <p:cNvPr id="25610" name="Freeform 14"/>
            <p:cNvSpPr>
              <a:spLocks noChangeArrowheads="1"/>
            </p:cNvSpPr>
            <p:nvPr/>
          </p:nvSpPr>
          <p:spPr bwMode="auto">
            <a:xfrm>
              <a:off x="798513" y="1870075"/>
              <a:ext cx="342900" cy="2082800"/>
            </a:xfrm>
            <a:custGeom>
              <a:avLst/>
              <a:gdLst>
                <a:gd name="T0" fmla="*/ 0 w 146"/>
                <a:gd name="T1" fmla="*/ 1974786 h 887"/>
                <a:gd name="T2" fmla="*/ 171450 w 146"/>
                <a:gd name="T3" fmla="*/ 2082800 h 887"/>
                <a:gd name="T4" fmla="*/ 171450 w 146"/>
                <a:gd name="T5" fmla="*/ 2082800 h 887"/>
                <a:gd name="T6" fmla="*/ 342900 w 146"/>
                <a:gd name="T7" fmla="*/ 1974786 h 887"/>
                <a:gd name="T8" fmla="*/ 342900 w 146"/>
                <a:gd name="T9" fmla="*/ 61052 h 887"/>
                <a:gd name="T10" fmla="*/ 171450 w 146"/>
                <a:gd name="T11" fmla="*/ 9393 h 887"/>
                <a:gd name="T12" fmla="*/ 171450 w 146"/>
                <a:gd name="T13" fmla="*/ 9393 h 887"/>
                <a:gd name="T14" fmla="*/ 0 w 146"/>
                <a:gd name="T15" fmla="*/ 61052 h 887"/>
                <a:gd name="T16" fmla="*/ 0 w 146"/>
                <a:gd name="T17" fmla="*/ 1974786 h 8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6"/>
                <a:gd name="T28" fmla="*/ 0 h 887"/>
                <a:gd name="T29" fmla="*/ 146 w 146"/>
                <a:gd name="T30" fmla="*/ 887 h 88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6" h="887">
                  <a:moveTo>
                    <a:pt x="0" y="841"/>
                  </a:moveTo>
                  <a:cubicBezTo>
                    <a:pt x="0" y="866"/>
                    <a:pt x="33" y="887"/>
                    <a:pt x="73" y="887"/>
                  </a:cubicBezTo>
                  <a:cubicBezTo>
                    <a:pt x="73" y="887"/>
                    <a:pt x="73" y="887"/>
                    <a:pt x="73" y="887"/>
                  </a:cubicBezTo>
                  <a:cubicBezTo>
                    <a:pt x="113" y="887"/>
                    <a:pt x="146" y="866"/>
                    <a:pt x="146" y="841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0"/>
                    <a:pt x="11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33" y="4"/>
                    <a:pt x="0" y="0"/>
                    <a:pt x="0" y="26"/>
                  </a:cubicBezTo>
                  <a:lnTo>
                    <a:pt x="0" y="841"/>
                  </a:lnTo>
                  <a:close/>
                </a:path>
              </a:pathLst>
            </a:custGeom>
            <a:solidFill>
              <a:srgbClr val="33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11" name="Freeform 32"/>
            <p:cNvSpPr>
              <a:spLocks noChangeArrowheads="1"/>
            </p:cNvSpPr>
            <p:nvPr/>
          </p:nvSpPr>
          <p:spPr bwMode="auto">
            <a:xfrm>
              <a:off x="754063" y="1814513"/>
              <a:ext cx="460375" cy="200025"/>
            </a:xfrm>
            <a:custGeom>
              <a:avLst/>
              <a:gdLst>
                <a:gd name="T0" fmla="*/ 0 w 196"/>
                <a:gd name="T1" fmla="*/ 101189 h 85"/>
                <a:gd name="T2" fmla="*/ 101001 w 196"/>
                <a:gd name="T3" fmla="*/ 200025 h 85"/>
                <a:gd name="T4" fmla="*/ 359374 w 196"/>
                <a:gd name="T5" fmla="*/ 200025 h 85"/>
                <a:gd name="T6" fmla="*/ 460375 w 196"/>
                <a:gd name="T7" fmla="*/ 101189 h 85"/>
                <a:gd name="T8" fmla="*/ 460375 w 196"/>
                <a:gd name="T9" fmla="*/ 101189 h 85"/>
                <a:gd name="T10" fmla="*/ 359374 w 196"/>
                <a:gd name="T11" fmla="*/ 0 h 85"/>
                <a:gd name="T12" fmla="*/ 101001 w 196"/>
                <a:gd name="T13" fmla="*/ 0 h 85"/>
                <a:gd name="T14" fmla="*/ 0 w 196"/>
                <a:gd name="T15" fmla="*/ 101189 h 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6"/>
                <a:gd name="T25" fmla="*/ 0 h 85"/>
                <a:gd name="T26" fmla="*/ 196 w 196"/>
                <a:gd name="T27" fmla="*/ 85 h 8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6" h="85">
                  <a:moveTo>
                    <a:pt x="0" y="43"/>
                  </a:moveTo>
                  <a:cubicBezTo>
                    <a:pt x="0" y="66"/>
                    <a:pt x="19" y="85"/>
                    <a:pt x="43" y="85"/>
                  </a:cubicBezTo>
                  <a:cubicBezTo>
                    <a:pt x="153" y="85"/>
                    <a:pt x="153" y="85"/>
                    <a:pt x="153" y="85"/>
                  </a:cubicBezTo>
                  <a:cubicBezTo>
                    <a:pt x="177" y="85"/>
                    <a:pt x="196" y="66"/>
                    <a:pt x="196" y="43"/>
                  </a:cubicBezTo>
                  <a:cubicBezTo>
                    <a:pt x="196" y="43"/>
                    <a:pt x="196" y="43"/>
                    <a:pt x="196" y="43"/>
                  </a:cubicBezTo>
                  <a:cubicBezTo>
                    <a:pt x="196" y="19"/>
                    <a:pt x="177" y="0"/>
                    <a:pt x="15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lose/>
                </a:path>
              </a:pathLst>
            </a:custGeom>
            <a:solidFill>
              <a:srgbClr val="33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12" name="Freeform 33"/>
            <p:cNvSpPr>
              <a:spLocks noEditPoints="1" noChangeArrowheads="1"/>
            </p:cNvSpPr>
            <p:nvPr/>
          </p:nvSpPr>
          <p:spPr bwMode="auto">
            <a:xfrm>
              <a:off x="0" y="0"/>
              <a:ext cx="1939925" cy="1938338"/>
            </a:xfrm>
            <a:custGeom>
              <a:avLst/>
              <a:gdLst>
                <a:gd name="T0" fmla="*/ 969963 w 826"/>
                <a:gd name="T1" fmla="*/ 0 h 826"/>
                <a:gd name="T2" fmla="*/ 1939925 w 826"/>
                <a:gd name="T3" fmla="*/ 969169 h 826"/>
                <a:gd name="T4" fmla="*/ 969963 w 826"/>
                <a:gd name="T5" fmla="*/ 1938338 h 826"/>
                <a:gd name="T6" fmla="*/ 0 w 826"/>
                <a:gd name="T7" fmla="*/ 969169 h 826"/>
                <a:gd name="T8" fmla="*/ 969963 w 826"/>
                <a:gd name="T9" fmla="*/ 0 h 826"/>
                <a:gd name="T10" fmla="*/ 969963 w 826"/>
                <a:gd name="T11" fmla="*/ 1795192 h 826"/>
                <a:gd name="T12" fmla="*/ 1796662 w 826"/>
                <a:gd name="T13" fmla="*/ 969169 h 826"/>
                <a:gd name="T14" fmla="*/ 969963 w 826"/>
                <a:gd name="T15" fmla="*/ 145493 h 826"/>
                <a:gd name="T16" fmla="*/ 145612 w 826"/>
                <a:gd name="T17" fmla="*/ 969169 h 826"/>
                <a:gd name="T18" fmla="*/ 969963 w 826"/>
                <a:gd name="T19" fmla="*/ 1795192 h 8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26"/>
                <a:gd name="T31" fmla="*/ 0 h 826"/>
                <a:gd name="T32" fmla="*/ 826 w 826"/>
                <a:gd name="T33" fmla="*/ 826 h 8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26" h="826">
                  <a:moveTo>
                    <a:pt x="413" y="0"/>
                  </a:moveTo>
                  <a:cubicBezTo>
                    <a:pt x="641" y="0"/>
                    <a:pt x="826" y="185"/>
                    <a:pt x="826" y="413"/>
                  </a:cubicBezTo>
                  <a:cubicBezTo>
                    <a:pt x="826" y="641"/>
                    <a:pt x="641" y="826"/>
                    <a:pt x="413" y="826"/>
                  </a:cubicBezTo>
                  <a:cubicBezTo>
                    <a:pt x="185" y="826"/>
                    <a:pt x="0" y="641"/>
                    <a:pt x="0" y="413"/>
                  </a:cubicBezTo>
                  <a:cubicBezTo>
                    <a:pt x="0" y="185"/>
                    <a:pt x="185" y="0"/>
                    <a:pt x="413" y="0"/>
                  </a:cubicBezTo>
                  <a:close/>
                  <a:moveTo>
                    <a:pt x="413" y="765"/>
                  </a:moveTo>
                  <a:cubicBezTo>
                    <a:pt x="607" y="765"/>
                    <a:pt x="765" y="607"/>
                    <a:pt x="765" y="413"/>
                  </a:cubicBezTo>
                  <a:cubicBezTo>
                    <a:pt x="765" y="219"/>
                    <a:pt x="607" y="62"/>
                    <a:pt x="413" y="62"/>
                  </a:cubicBezTo>
                  <a:cubicBezTo>
                    <a:pt x="219" y="62"/>
                    <a:pt x="62" y="219"/>
                    <a:pt x="62" y="413"/>
                  </a:cubicBezTo>
                  <a:cubicBezTo>
                    <a:pt x="62" y="607"/>
                    <a:pt x="219" y="765"/>
                    <a:pt x="413" y="765"/>
                  </a:cubicBezTo>
                  <a:close/>
                </a:path>
              </a:pathLst>
            </a:custGeom>
            <a:solidFill>
              <a:srgbClr val="33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13" name="Freeform 35"/>
            <p:cNvSpPr>
              <a:spLocks noChangeArrowheads="1"/>
            </p:cNvSpPr>
            <p:nvPr/>
          </p:nvSpPr>
          <p:spPr bwMode="auto">
            <a:xfrm>
              <a:off x="206375" y="201613"/>
              <a:ext cx="1503363" cy="820738"/>
            </a:xfrm>
            <a:custGeom>
              <a:avLst/>
              <a:gdLst>
                <a:gd name="T0" fmla="*/ 751682 w 640"/>
                <a:gd name="T1" fmla="*/ 143043 h 350"/>
                <a:gd name="T2" fmla="*/ 4698 w 640"/>
                <a:gd name="T3" fmla="*/ 820738 h 350"/>
                <a:gd name="T4" fmla="*/ 0 w 640"/>
                <a:gd name="T5" fmla="*/ 750389 h 350"/>
                <a:gd name="T6" fmla="*/ 751682 w 640"/>
                <a:gd name="T7" fmla="*/ 0 h 350"/>
                <a:gd name="T8" fmla="*/ 1503363 w 640"/>
                <a:gd name="T9" fmla="*/ 750389 h 350"/>
                <a:gd name="T10" fmla="*/ 1501014 w 640"/>
                <a:gd name="T11" fmla="*/ 820738 h 350"/>
                <a:gd name="T12" fmla="*/ 751682 w 640"/>
                <a:gd name="T13" fmla="*/ 143043 h 3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0"/>
                <a:gd name="T22" fmla="*/ 0 h 350"/>
                <a:gd name="T23" fmla="*/ 640 w 640"/>
                <a:gd name="T24" fmla="*/ 350 h 3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0" h="350">
                  <a:moveTo>
                    <a:pt x="320" y="61"/>
                  </a:moveTo>
                  <a:cubicBezTo>
                    <a:pt x="154" y="61"/>
                    <a:pt x="17" y="188"/>
                    <a:pt x="2" y="350"/>
                  </a:cubicBezTo>
                  <a:cubicBezTo>
                    <a:pt x="1" y="341"/>
                    <a:pt x="0" y="330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497" y="0"/>
                    <a:pt x="640" y="144"/>
                    <a:pt x="640" y="320"/>
                  </a:cubicBezTo>
                  <a:cubicBezTo>
                    <a:pt x="640" y="330"/>
                    <a:pt x="640" y="341"/>
                    <a:pt x="639" y="350"/>
                  </a:cubicBezTo>
                  <a:cubicBezTo>
                    <a:pt x="624" y="188"/>
                    <a:pt x="487" y="61"/>
                    <a:pt x="320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25609" name="直接连接符 28"/>
          <p:cNvSpPr>
            <a:spLocks noChangeShapeType="1"/>
          </p:cNvSpPr>
          <p:nvPr/>
        </p:nvSpPr>
        <p:spPr bwMode="auto">
          <a:xfrm>
            <a:off x="5684838" y="974725"/>
            <a:ext cx="1587" cy="4906963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random/>
  </p:transition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927</Words>
  <Characters>0</Characters>
  <Application>Microsoft Office PowerPoint</Application>
  <DocSecurity>0</DocSecurity>
  <PresentationFormat>自定义</PresentationFormat>
  <Lines>0</Lines>
  <Paragraphs>48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Calibri Light</vt:lpstr>
      <vt:lpstr>Calibri</vt:lpstr>
      <vt:lpstr>造字工房悦黑体验版纤细体</vt:lpstr>
      <vt:lpstr>微软雅黑</vt:lpstr>
      <vt:lpstr>MacType</vt:lpstr>
      <vt:lpstr>张海山锐线体简</vt:lpstr>
      <vt:lpstr>UUS UN INCHIKE</vt:lpstr>
      <vt:lpstr>Adobe Gothic Std B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许敏斌</cp:lastModifiedBy>
  <cp:revision>40</cp:revision>
  <dcterms:created xsi:type="dcterms:W3CDTF">2014-10-27T00:53:00Z</dcterms:created>
  <dcterms:modified xsi:type="dcterms:W3CDTF">2016-03-26T02:55:39Z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2052-9.1.0.4885</vt:lpwstr>
  </property>
</Properties>
</file>