
<file path=[Content_Types].xml><?xml version="1.0" encoding="utf-8"?>
<Types xmlns="http://schemas.openxmlformats.org/package/2006/content-types">
  <Default Extension="vml" ContentType="application/vnd.openxmlformats-officedocument.vmlDrawing"/>
  <Default Extension="xls" ContentType="application/vnd.ms-excel"/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3" r:id="rId3"/>
  </p:sldMasterIdLst>
  <p:notesMasterIdLst>
    <p:notesMasterId r:id="rId8"/>
  </p:notesMasterIdLst>
  <p:handoutMasterIdLst>
    <p:handoutMasterId r:id="rId30"/>
  </p:handoutMasterIdLst>
  <p:sldIdLst>
    <p:sldId id="266" r:id="rId4"/>
    <p:sldId id="270" r:id="rId5"/>
    <p:sldId id="256" r:id="rId6"/>
    <p:sldId id="259" r:id="rId7"/>
    <p:sldId id="267" r:id="rId9"/>
    <p:sldId id="269" r:id="rId10"/>
    <p:sldId id="268" r:id="rId11"/>
    <p:sldId id="271" r:id="rId12"/>
    <p:sldId id="272" r:id="rId13"/>
    <p:sldId id="273" r:id="rId14"/>
    <p:sldId id="274" r:id="rId15"/>
    <p:sldId id="275" r:id="rId16"/>
    <p:sldId id="280" r:id="rId17"/>
    <p:sldId id="276" r:id="rId18"/>
    <p:sldId id="277" r:id="rId19"/>
    <p:sldId id="281" r:id="rId20"/>
    <p:sldId id="279" r:id="rId21"/>
    <p:sldId id="278" r:id="rId22"/>
    <p:sldId id="282" r:id="rId23"/>
    <p:sldId id="284" r:id="rId24"/>
    <p:sldId id="283" r:id="rId25"/>
    <p:sldId id="285" r:id="rId26"/>
    <p:sldId id="265" r:id="rId27"/>
    <p:sldId id="286" r:id="rId28"/>
    <p:sldId id="287" r:id="rId29"/>
  </p:sldIdLst>
  <p:sldSz cx="9699625" cy="777367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511175" indent="1955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1024255" indent="3924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539875" indent="5873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2054225" indent="78422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ubin" initials="B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DEE"/>
    <a:srgbClr val="4214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19" autoAdjust="0"/>
    <p:restoredTop sz="95690" autoAdjust="0"/>
  </p:normalViewPr>
  <p:slideViewPr>
    <p:cSldViewPr>
      <p:cViewPr varScale="1">
        <p:scale>
          <a:sx n="75" d="100"/>
          <a:sy n="75" d="100"/>
        </p:scale>
        <p:origin x="-1662" y="-96"/>
      </p:cViewPr>
      <p:guideLst>
        <p:guide orient="horz" pos="2159"/>
        <p:guide pos="30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2532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4" Type="http://schemas.openxmlformats.org/officeDocument/2006/relationships/commentAuthors" Target="commentAuthors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ubin\Desktop\&#26032;&#24314; Microsoft Office Excel &#24037;&#20316;&#34920;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ubin\Desktop\&#26032;&#24314; Microsoft Office Excel &#24037;&#20316;&#34920;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Fubin\Desktop\&#26032;&#24314; Microsoft Office Excel &#24037;&#20316;&#3492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Initial stage</c:v>
                </c:pt>
              </c:strCache>
            </c:strRef>
          </c:tx>
          <c:explosion val="25"/>
          <c:dPt>
            <c:idx val="0"/>
            <c:bubble3D val="0"/>
          </c:dPt>
          <c:dPt>
            <c:idx val="1"/>
            <c:bubble3D val="0"/>
          </c:dPt>
          <c:dLbls>
            <c:dLbl>
              <c:idx val="0"/>
              <c:layout>
                <c:manualLayout>
                  <c:x val="0.0120037655282952"/>
                  <c:y val="-0.54004901427361"/>
                </c:manualLayout>
              </c:layout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altLang="en-US" sz="1400" b="1" i="0" u="none" strike="noStrike" kern="1200" baseline="0">
                      <a:solidFill>
                        <a:sysClr val="windowText" lastClr="000000"/>
                      </a:solidFill>
                      <a:latin typeface="Constantia" pitchFamily="18" charset="0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0607750021468466"/>
                  <c:y val="0.0295173825948752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0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en-US" sz="1400" b="1">
                        <a:latin typeface="Constantia" pitchFamily="18" charset="0"/>
                      </a:rPr>
                      <a:t>Venture
20%</a:t>
                    </a:r>
                    <a:endParaRPr lang="en-US" altLang="en-US" sz="1400" b="1">
                      <a:latin typeface="Constantia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Sheet1!$A$2:$A$3</c:f>
              <c:strCache>
                <c:ptCount val="2"/>
                <c:pt idx="0">
                  <c:v>Venture capital</c:v>
                </c:pt>
                <c:pt idx="1">
                  <c:v>Venture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 c:formatCode="General">
                  <c:v>5</c:v>
                </c:pt>
                <c:pt idx="1" c:formatCode="General">
                  <c:v>1.25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Second stage</c:f>
              <c:strCache>
                <c:ptCount val="1"/>
                <c:pt idx="0">
                  <c:v>Second stage</c:v>
                </c:pt>
              </c:strCache>
            </c:strRef>
          </c:tx>
          <c:explosion val="23"/>
          <c:dPt>
            <c:idx val="0"/>
            <c:bubble3D val="0"/>
            <c:explosion val="9"/>
          </c:dPt>
          <c:dPt>
            <c:idx val="1"/>
            <c:bubble3D val="0"/>
          </c:dPt>
          <c:dPt>
            <c:idx val="2"/>
            <c:bubble3D val="0"/>
          </c:dPt>
          <c:dLbls>
            <c:dLbl>
              <c:idx val="0"/>
              <c:layout>
                <c:manualLayout>
                  <c:x val="-0.0617283650586345"/>
                  <c:y val="-0.300123384182274"/>
                </c:manualLayout>
              </c:layout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altLang="en-US" sz="1400" b="1" i="0" u="none" strike="noStrike" kern="1200" baseline="0">
                      <a:solidFill>
                        <a:sysClr val="windowText" lastClr="000000"/>
                      </a:solidFill>
                      <a:latin typeface="Constantia" pitchFamily="18" charset="0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000" b="0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en-US" sz="1400" b="1" dirty="0">
                        <a:latin typeface="Constantia" pitchFamily="18" charset="0"/>
                      </a:rPr>
                      <a:t>Venture
20%</a:t>
                    </a:r>
                    <a:endParaRPr lang="en-US" altLang="en-US" sz="1400" b="1" dirty="0">
                      <a:latin typeface="Constantia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0.0482868827443081"/>
                  <c:y val="-0.0727731273338471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en-US" altLang="en-US" sz="1400" b="1" i="0" u="none" strike="noStrike" kern="1200" baseline="0">
                        <a:solidFill>
                          <a:prstClr val="black"/>
                        </a:solidFill>
                        <a:latin typeface="Constantia" pitchFamily="18" charset="0"/>
                        <a:ea typeface="+mn-ea"/>
                        <a:cs typeface="+mn-cs"/>
                      </a:defRPr>
                    </a:pPr>
                    <a:r>
                      <a:rPr lang="en-US" altLang="en-US" sz="1400" b="1" i="0" u="none" strike="noStrike" kern="1200" baseline="0">
                        <a:solidFill>
                          <a:prstClr val="black"/>
                        </a:solidFill>
                        <a:latin typeface="Constantia" pitchFamily="18" charset="0"/>
                        <a:ea typeface="+mn-ea"/>
                        <a:cs typeface="+mn-cs"/>
                      </a:rPr>
                      <a:t>New share</a:t>
                    </a:r>
                    <a:endParaRPr lang="en-US" altLang="en-US" sz="1400" b="1" i="0" u="none" strike="noStrike" kern="1200" baseline="0">
                      <a:solidFill>
                        <a:prstClr val="black"/>
                      </a:solidFill>
                      <a:latin typeface="Constantia" pitchFamily="18" charset="0"/>
                      <a:ea typeface="+mn-ea"/>
                      <a:cs typeface="+mn-cs"/>
                    </a:endParaRPr>
                  </a:p>
                  <a:p>
                    <a:pPr>
                      <a:defRPr lang="en-US" altLang="en-US" sz="1400" b="1" i="0" u="none" strike="noStrike" kern="1200" baseline="0">
                        <a:solidFill>
                          <a:prstClr val="black"/>
                        </a:solidFill>
                        <a:latin typeface="Constantia" pitchFamily="18" charset="0"/>
                        <a:ea typeface="+mn-ea"/>
                        <a:cs typeface="+mn-cs"/>
                      </a:defRPr>
                    </a:pPr>
                    <a:r>
                      <a:rPr lang="en-US" altLang="en-US" sz="1400" b="1" i="0" u="none" strike="noStrike" kern="1200" baseline="0">
                        <a:solidFill>
                          <a:prstClr val="black"/>
                        </a:solidFill>
                        <a:latin typeface="Constantia" pitchFamily="18" charset="0"/>
                        <a:ea typeface="+mn-ea"/>
                        <a:cs typeface="+mn-cs"/>
                      </a:rPr>
                      <a:t>holders
38%</a:t>
                    </a:r>
                    <a:endParaRPr lang="en-US" altLang="en-US" sz="1400" b="1" i="0" u="none" strike="noStrike" kern="1200" baseline="0">
                      <a:solidFill>
                        <a:prstClr val="black"/>
                      </a:solidFill>
                      <a:latin typeface="Constantia" pitchFamily="18" charset="0"/>
                      <a:ea typeface="+mn-ea"/>
                      <a:cs typeface="+mn-cs"/>
                    </a:endParaRPr>
                  </a:p>
                </c:rich>
              </c:tx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en-US" altLang="en-US" sz="1400" b="1" i="0" u="none" strike="noStrike" kern="1200" baseline="0">
                      <a:solidFill>
                        <a:prstClr val="black"/>
                      </a:solidFill>
                      <a:latin typeface="Constantia" pitchFamily="18" charset="0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Sheet1!$A$2:$A$4</c:f>
              <c:strCache>
                <c:ptCount val="3"/>
                <c:pt idx="0">
                  <c:v>Venture capital</c:v>
                </c:pt>
                <c:pt idx="1">
                  <c:v>Venture</c:v>
                </c:pt>
                <c:pt idx="2">
                  <c:v>New shareholders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 c:formatCode="General">
                  <c:v>38.1</c:v>
                </c:pt>
                <c:pt idx="1" c:formatCode="General">
                  <c:v>9.5</c:v>
                </c:pt>
                <c:pt idx="2" c:formatCode="General">
                  <c:v>23.8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>
              <a:defRPr lang="zh-CN"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altLang="en-US"/>
              <a:t>Third stage</a:t>
            </a:r>
            <a:endParaRPr lang="en-US" altLang="en-US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Initial stage</c:v>
                </c:pt>
              </c:strCache>
            </c:strRef>
          </c:tx>
          <c:explosion val="26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dLbl>
              <c:idx val="0"/>
              <c:layout>
                <c:manualLayout>
                  <c:x val="-0.0909935897435898"/>
                  <c:y val="-0.173809315611519"/>
                </c:manualLayout>
              </c:layout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altLang="en-US" sz="1200" b="1" i="0" u="none" strike="noStrike" kern="1200" baseline="0">
                      <a:solidFill>
                        <a:sysClr val="windowText" lastClr="000000"/>
                      </a:solidFill>
                      <a:latin typeface="Constantia" pitchFamily="18" charset="0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200" b="1" i="0" u="none" strike="noStrike" kern="120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en-US" sz="1200" b="1">
                        <a:latin typeface="Constantia" pitchFamily="18" charset="0"/>
                      </a:rPr>
                      <a:t>Venture
20%</a:t>
                    </a:r>
                    <a:endParaRPr lang="en-US" altLang="en-US" sz="1200" b="1">
                      <a:latin typeface="Constantia" pitchFamily="18" charset="0"/>
                    </a:endParaRPr>
                  </a:p>
                </c:rich>
              </c:tx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0.0106278459378625"/>
                  <c:y val="-0.043330435430587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altLang="en-US" sz="1200" b="1" i="0" u="none" strike="noStrike" kern="1200" baseline="0">
                        <a:solidFill>
                          <a:sysClr val="windowText" lastClr="000000"/>
                        </a:solidFill>
                        <a:latin typeface="Constantia" pitchFamily="18" charset="0"/>
                        <a:ea typeface="+mn-ea"/>
                        <a:cs typeface="+mn-cs"/>
                      </a:defRPr>
                    </a:pPr>
                    <a:r>
                      <a:rPr lang="en-US" altLang="en-US" sz="1200" b="1"/>
                      <a:t>New </a:t>
                    </a:r>
                    <a:r>
                      <a:rPr lang="en-US" altLang="en-US" sz="1200" b="1">
                        <a:latin typeface="Constantia" pitchFamily="18" charset="0"/>
                      </a:rPr>
                      <a:t>share</a:t>
                    </a:r>
                    <a:endParaRPr lang="en-US" altLang="en-US" sz="1200" b="1">
                      <a:latin typeface="Constantia" pitchFamily="18" charset="0"/>
                    </a:endParaRPr>
                  </a:p>
                  <a:p>
                    <a:pPr>
                      <a:defRPr lang="zh-CN" altLang="en-US" sz="1200" b="1" i="0" u="none" strike="noStrike" kern="1200" baseline="0">
                        <a:solidFill>
                          <a:sysClr val="windowText" lastClr="000000"/>
                        </a:solidFill>
                        <a:latin typeface="Constantia" pitchFamily="18" charset="0"/>
                        <a:ea typeface="+mn-ea"/>
                        <a:cs typeface="+mn-cs"/>
                      </a:defRPr>
                    </a:pPr>
                    <a:r>
                      <a:rPr lang="en-US" altLang="en-US" sz="1200" b="1">
                        <a:latin typeface="Constantia" pitchFamily="18" charset="0"/>
                      </a:rPr>
                      <a:t>holders</a:t>
                    </a:r>
                    <a:r>
                      <a:rPr lang="en-US" altLang="en-US" sz="1200" b="1"/>
                      <a:t>
38%</a:t>
                    </a:r>
                    <a:endParaRPr lang="en-US" altLang="en-US" sz="1200" b="1"/>
                  </a:p>
                </c:rich>
              </c:tx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altLang="en-US" sz="1200" b="1" i="0" u="none" strike="noStrike" kern="1200" baseline="0">
                      <a:solidFill>
                        <a:sysClr val="windowText" lastClr="000000"/>
                      </a:solidFill>
                      <a:latin typeface="Constantia" pitchFamily="18" charset="0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0.0425279863272905"/>
                  <c:y val="-0.0260420444289891"/>
                </c:manualLayout>
              </c:layout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altLang="en-US" sz="1200" b="1" i="0" u="none" strike="noStrike" kern="1200" baseline="0">
                      <a:solidFill>
                        <a:sysClr val="windowText" lastClr="000000"/>
                      </a:solidFill>
                      <a:latin typeface="Constantia" pitchFamily="18" charset="0"/>
                      <a:ea typeface="+mn-ea"/>
                      <a:cs typeface="+mn-cs"/>
                    </a:defRPr>
                  </a:pPr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eparator>
</c:separator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Sheet1!$A$2:$A$5</c:f>
              <c:strCache>
                <c:ptCount val="4"/>
                <c:pt idx="0">
                  <c:v>Venture capital</c:v>
                </c:pt>
                <c:pt idx="1">
                  <c:v>Venture</c:v>
                </c:pt>
                <c:pt idx="2">
                  <c:v>New shareholders</c:v>
                </c:pt>
                <c:pt idx="3">
                  <c:v>Second phase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 c:formatCode="General">
                  <c:v>38.1</c:v>
                </c:pt>
                <c:pt idx="1" c:formatCode="General">
                  <c:v>9.5</c:v>
                </c:pt>
                <c:pt idx="2" c:formatCode="General">
                  <c:v>23.8</c:v>
                </c:pt>
                <c:pt idx="3" c:formatCode="General">
                  <c:v>28.6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lang="zh-CN"/>
      </a:pPr>
    </a:p>
  </c:txPr>
  <c:externalData r:id="rId1">
    <c:autoUpdate val="0"/>
  </c:externalData>
</c:chartSpac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0-06-16T17:48:32.293" idx="1">
    <p:pos x="10" y="10"/>
    <p:text>风险投资金额</p:tex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D06A344D-C1A0-457F-8095-F67153DC98E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81580A5F-E14A-4CFA-AA9B-C997288D4C0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568F4654-1206-432C-B5AD-7C07BA1BC29D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89050" y="685800"/>
            <a:ext cx="4279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842AF22D-9467-4AB0-BC45-272D4BD886A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CAEE3A19-5C2F-4542-973B-E42E9F855487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E6736CE2-C395-4BE5-8227-0134B9F5167D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73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573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DBA2DADA-2A01-469C-96DC-501ECA1B02B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14CE9C96-2450-4291-9828-FEA0C3502429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F4F4B4B-BAEE-48D1-934C-1A9887301603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6042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CCC730BF-FCAE-4A20-A084-17073F8F351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4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6144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8BB5792C-4A05-4C62-8F3A-7F69CDE033A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6246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EFFCAD77-2932-49A6-82B8-F584C662E850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349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6349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D47A2E1D-EE00-48D7-9FB4-A0B6B0A6202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645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556396F7-4423-47C0-B2FD-E177A03708FB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68F05582-A4D9-49F6-954F-033AEE40F3B5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D162EAC6-C9FF-474F-B497-9F02664E78A3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098FB54B-6C30-41AF-9B79-109FB3966BE0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E190D33E-8BF5-461B-ADF7-B14F0B5BCA8D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2F49C173-BA4D-49D6-9EC6-685AAF618D8C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80DABB90-E7DE-41BD-AD79-918DB033C8FA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1F139FCC-E5D7-4774-8458-61B6098B908D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列出提纲</a:t>
            </a:r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F4FC7352-1914-4D63-BA47-8450059D55F4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65811" y="1554798"/>
            <a:ext cx="8328745" cy="2073063"/>
          </a:xfrm>
          <a:ln>
            <a:noFill/>
          </a:ln>
        </p:spPr>
        <p:txBody>
          <a:bodyPr tIns="0" rIns="19969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61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65811" y="3659755"/>
            <a:ext cx="8331978" cy="1986686"/>
          </a:xfrm>
        </p:spPr>
        <p:txBody>
          <a:bodyPr lIns="0" rIns="19969"/>
          <a:lstStyle>
            <a:lvl1pPr marL="0" marR="50165" indent="0" algn="r">
              <a:buNone/>
              <a:defRPr>
                <a:solidFill>
                  <a:schemeClr val="tx1"/>
                </a:solidFill>
              </a:defRPr>
            </a:lvl1pPr>
            <a:lvl2pPr marL="499110" indent="0" algn="ctr">
              <a:buNone/>
            </a:lvl2pPr>
            <a:lvl3pPr marL="998220" indent="0" algn="ctr">
              <a:buNone/>
            </a:lvl3pPr>
            <a:lvl4pPr marL="1497965" indent="0" algn="ctr">
              <a:buNone/>
            </a:lvl4pPr>
            <a:lvl5pPr marL="1997075" indent="0" algn="ctr">
              <a:buNone/>
            </a:lvl5pPr>
            <a:lvl6pPr marL="2496185" indent="0" algn="ctr">
              <a:buNone/>
            </a:lvl6pPr>
            <a:lvl7pPr marL="2995295" indent="0" algn="ctr">
              <a:buNone/>
            </a:lvl7pPr>
            <a:lvl8pPr marL="3494405" indent="0" algn="ctr">
              <a:buNone/>
            </a:lvl8pPr>
            <a:lvl9pPr marL="3993515" indent="0" algn="ctr">
              <a:buNone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CB5BF0-9A84-43FB-B99C-BBBAF1B43E98}" type="datetimeFigureOut">
              <a:rPr lang="en-US" altLang="zh-CN"/>
            </a:fld>
            <a:endParaRPr lang="en-GB" altLang="zh-CN"/>
          </a:p>
        </p:txBody>
      </p:sp>
      <p:sp>
        <p:nvSpPr>
          <p:cNvPr id="5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D5E53-69E2-45C4-8890-4A07B32E1565}" type="slidenum">
              <a:rPr lang="en-GB" altLang="zh-CN"/>
            </a:fld>
            <a:endParaRPr lang="en-GB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33DAB-6BB7-460A-A457-7BA1E185C484}" type="datetimeFigureOut">
              <a:rPr lang="en-US" altLang="zh-CN"/>
            </a:fld>
            <a:endParaRPr lang="en-GB" altLang="zh-CN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B80ED-29C1-479C-96A7-2D018B6958B6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32228" y="1036533"/>
            <a:ext cx="2182416" cy="590787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4981" y="1036533"/>
            <a:ext cx="6385586" cy="590787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D46DCF-FF45-4077-9313-84AC5A7563A0}" type="datetimeFigureOut">
              <a:rPr lang="en-US" altLang="zh-CN"/>
            </a:fld>
            <a:endParaRPr lang="en-GB" altLang="zh-CN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5E2C53-82FB-446E-A9A3-4932E604C142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7588" y="1588"/>
            <a:ext cx="10717213" cy="777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3788" y="-227013"/>
            <a:ext cx="9696451" cy="7772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9988" y="1588"/>
            <a:ext cx="9696451" cy="777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9988" y="0"/>
            <a:ext cx="9699626" cy="7773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xit" presetSubtype="3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50226">
            <a:off x="-1095375" y="-1063625"/>
            <a:ext cx="2190750" cy="288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96988"/>
            <a:ext cx="5916613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68388"/>
            <a:ext cx="3848100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4040188"/>
            <a:ext cx="969645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19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68988"/>
            <a:ext cx="11936413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9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0013" y="0"/>
            <a:ext cx="3249612" cy="798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39812" y="534194"/>
            <a:ext cx="6858000" cy="628397"/>
          </a:xfrm>
          <a:prstGeom prst="rect">
            <a:avLst/>
          </a:prstGeom>
        </p:spPr>
        <p:txBody>
          <a:bodyPr lIns="102880" tIns="51438" rIns="102880" bIns="51438"/>
          <a:lstStyle>
            <a:lvl1pPr>
              <a:defRPr sz="3600" b="1">
                <a:latin typeface="黑体" pitchFamily="49" charset="-122"/>
                <a:ea typeface="黑体" pitchFamily="49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10"/>
          </p:nvPr>
        </p:nvSpPr>
        <p:spPr>
          <a:xfrm>
            <a:off x="485775" y="7078663"/>
            <a:ext cx="2262188" cy="541337"/>
          </a:xfrm>
        </p:spPr>
        <p:txBody>
          <a:bodyPr wrap="square" lIns="102880" tIns="51438" rIns="102880" bIns="51438" numCol="1" anchor="t" anchorCtr="0" compatLnSpc="1"/>
          <a:lstStyle>
            <a:lvl1pPr eaLnBrk="0" hangingPunct="0"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314700" y="7078663"/>
            <a:ext cx="3070225" cy="541337"/>
          </a:xfrm>
        </p:spPr>
        <p:txBody>
          <a:bodyPr wrap="square" lIns="102880" tIns="51438" rIns="102880" bIns="51438" numCol="1" anchor="t" anchorCtr="0" compatLnSpc="1"/>
          <a:lstStyle>
            <a:lvl1pPr eaLnBrk="0" hangingPunct="0"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831013" y="7011988"/>
            <a:ext cx="2611437" cy="539750"/>
          </a:xfrm>
        </p:spPr>
        <p:txBody>
          <a:bodyPr wrap="square" lIns="102880" tIns="51438" rIns="102880" bIns="51438" numCol="1" anchor="t" anchorCtr="0" compatLnSpc="1"/>
          <a:lstStyle>
            <a:lvl1pPr eaLnBrk="0" hangingPunct="0">
              <a:defRPr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A0020A97-3A1F-4049-B573-26EF4071475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041063" cy="777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0"/>
            <a:ext cx="9696450" cy="777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0"/>
            <a:ext cx="9696450" cy="777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0"/>
            <a:ext cx="9696450" cy="777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xit" presetSubtype="3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27472" y="2414975"/>
            <a:ext cx="8244681" cy="166636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54944" y="4405260"/>
            <a:ext cx="6789738" cy="1986686"/>
          </a:xfrm>
        </p:spPr>
        <p:txBody>
          <a:bodyPr/>
          <a:lstStyle>
            <a:lvl1pPr marL="0" indent="0" algn="ctr">
              <a:buNone/>
              <a:defRPr/>
            </a:lvl1pPr>
            <a:lvl2pPr marL="499110" indent="0" algn="ctr">
              <a:buNone/>
              <a:defRPr/>
            </a:lvl2pPr>
            <a:lvl3pPr marL="998220" indent="0" algn="ctr">
              <a:buNone/>
              <a:defRPr/>
            </a:lvl3pPr>
            <a:lvl4pPr marL="1497965" indent="0" algn="ctr">
              <a:buNone/>
              <a:defRPr/>
            </a:lvl4pPr>
            <a:lvl5pPr marL="1997075" indent="0" algn="ctr">
              <a:buNone/>
              <a:defRPr/>
            </a:lvl5pPr>
            <a:lvl6pPr marL="2496185" indent="0" algn="ctr">
              <a:buNone/>
              <a:defRPr/>
            </a:lvl6pPr>
            <a:lvl7pPr marL="2995295" indent="0" algn="ctr">
              <a:buNone/>
              <a:defRPr/>
            </a:lvl7pPr>
            <a:lvl8pPr marL="3494405" indent="0" algn="ctr">
              <a:buNone/>
              <a:defRPr/>
            </a:lvl8pPr>
            <a:lvl9pPr marL="399351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95AEBE83-9B17-4663-AF5B-9E6A33FD473E}" type="slidenum">
              <a:rPr lang="en-US" altLang="ko-KR"/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C3BD197-2832-49DB-B43E-7E41E5CA2B81}" type="slidenum">
              <a:rPr lang="en-US" altLang="ko-KR"/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6204" y="4995508"/>
            <a:ext cx="8244681" cy="1544000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66204" y="3294949"/>
            <a:ext cx="8244681" cy="1700559"/>
          </a:xfrm>
        </p:spPr>
        <p:txBody>
          <a:bodyPr anchor="b"/>
          <a:lstStyle>
            <a:lvl1pPr marL="0" indent="0">
              <a:buNone/>
              <a:defRPr sz="2200"/>
            </a:lvl1pPr>
            <a:lvl2pPr marL="499110" indent="0">
              <a:buNone/>
              <a:defRPr sz="2000"/>
            </a:lvl2pPr>
            <a:lvl3pPr marL="998220" indent="0">
              <a:buNone/>
              <a:defRPr sz="1700"/>
            </a:lvl3pPr>
            <a:lvl4pPr marL="1497965" indent="0">
              <a:buNone/>
              <a:defRPr sz="1500"/>
            </a:lvl4pPr>
            <a:lvl5pPr marL="1997075" indent="0">
              <a:buNone/>
              <a:defRPr sz="1500"/>
            </a:lvl5pPr>
            <a:lvl6pPr marL="2496185" indent="0">
              <a:buNone/>
              <a:defRPr sz="1500"/>
            </a:lvl6pPr>
            <a:lvl7pPr marL="2995295" indent="0">
              <a:buNone/>
              <a:defRPr sz="1500"/>
            </a:lvl7pPr>
            <a:lvl8pPr marL="3494405" indent="0">
              <a:buNone/>
              <a:defRPr sz="1500"/>
            </a:lvl8pPr>
            <a:lvl9pPr marL="3993515" indent="0">
              <a:buNone/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D198014E-4957-4B7D-8AFB-3B32390307EE}" type="slidenum">
              <a:rPr lang="en-US" altLang="ko-KR"/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4981" y="1813931"/>
            <a:ext cx="4284001" cy="513047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30643" y="1813931"/>
            <a:ext cx="4284001" cy="5130473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4152FB2C-708F-430D-B555-6B89E3E5D9A8}" type="slidenum">
              <a:rPr lang="en-US" altLang="ko-KR"/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84981" y="1740150"/>
            <a:ext cx="4285686" cy="72521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9110" indent="0">
              <a:buNone/>
              <a:defRPr sz="2200" b="1"/>
            </a:lvl2pPr>
            <a:lvl3pPr marL="998220" indent="0">
              <a:buNone/>
              <a:defRPr sz="2000" b="1"/>
            </a:lvl3pPr>
            <a:lvl4pPr marL="1497965" indent="0">
              <a:buNone/>
              <a:defRPr sz="1700" b="1"/>
            </a:lvl4pPr>
            <a:lvl5pPr marL="1997075" indent="0">
              <a:buNone/>
              <a:defRPr sz="1700" b="1"/>
            </a:lvl5pPr>
            <a:lvl6pPr marL="2496185" indent="0">
              <a:buNone/>
              <a:defRPr sz="1700" b="1"/>
            </a:lvl6pPr>
            <a:lvl7pPr marL="2995295" indent="0">
              <a:buNone/>
              <a:defRPr sz="1700" b="1"/>
            </a:lvl7pPr>
            <a:lvl8pPr marL="3494405" indent="0">
              <a:buNone/>
              <a:defRPr sz="1700" b="1"/>
            </a:lvl8pPr>
            <a:lvl9pPr marL="3993515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4981" y="2465362"/>
            <a:ext cx="4285686" cy="447904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927275" y="1740150"/>
            <a:ext cx="4287369" cy="725212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9110" indent="0">
              <a:buNone/>
              <a:defRPr sz="2200" b="1"/>
            </a:lvl2pPr>
            <a:lvl3pPr marL="998220" indent="0">
              <a:buNone/>
              <a:defRPr sz="2000" b="1"/>
            </a:lvl3pPr>
            <a:lvl4pPr marL="1497965" indent="0">
              <a:buNone/>
              <a:defRPr sz="1700" b="1"/>
            </a:lvl4pPr>
            <a:lvl5pPr marL="1997075" indent="0">
              <a:buNone/>
              <a:defRPr sz="1700" b="1"/>
            </a:lvl5pPr>
            <a:lvl6pPr marL="2496185" indent="0">
              <a:buNone/>
              <a:defRPr sz="1700" b="1"/>
            </a:lvl6pPr>
            <a:lvl7pPr marL="2995295" indent="0">
              <a:buNone/>
              <a:defRPr sz="1700" b="1"/>
            </a:lvl7pPr>
            <a:lvl8pPr marL="3494405" indent="0">
              <a:buNone/>
              <a:defRPr sz="1700" b="1"/>
            </a:lvl8pPr>
            <a:lvl9pPr marL="3993515" indent="0">
              <a:buNone/>
              <a:defRPr sz="17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927275" y="2465362"/>
            <a:ext cx="4287369" cy="4479041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F3C0D593-AFA4-4856-947F-74DB4BE2FCF8}" type="slidenum">
              <a:rPr lang="en-US" altLang="ko-KR"/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56E30-D873-4B5C-B0F8-D4238F9AD084}" type="datetimeFigureOut">
              <a:rPr lang="en-US" altLang="zh-CN"/>
            </a:fld>
            <a:endParaRPr lang="en-GB" altLang="zh-CN"/>
          </a:p>
        </p:txBody>
      </p:sp>
      <p:sp>
        <p:nvSpPr>
          <p:cNvPr id="5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41E199-38A1-45E7-89D3-5ECB52D2DDD2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CB705056-13EC-4C6A-8AB1-90126EBACD69}" type="slidenum">
              <a:rPr lang="en-US" altLang="ko-KR"/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ED99E195-400A-441C-841A-788CDC316F74}" type="slidenum">
              <a:rPr lang="en-US" altLang="ko-KR"/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4982" y="309520"/>
            <a:ext cx="3191110" cy="1317259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792284" y="309521"/>
            <a:ext cx="5422360" cy="663488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84982" y="1626780"/>
            <a:ext cx="3191110" cy="5317624"/>
          </a:xfrm>
        </p:spPr>
        <p:txBody>
          <a:bodyPr/>
          <a:lstStyle>
            <a:lvl1pPr marL="0" indent="0">
              <a:buNone/>
              <a:defRPr sz="1500"/>
            </a:lvl1pPr>
            <a:lvl2pPr marL="499110" indent="0">
              <a:buNone/>
              <a:defRPr sz="1300"/>
            </a:lvl2pPr>
            <a:lvl3pPr marL="998220" indent="0">
              <a:buNone/>
              <a:defRPr sz="1100"/>
            </a:lvl3pPr>
            <a:lvl4pPr marL="1497965" indent="0">
              <a:buNone/>
              <a:defRPr sz="1000"/>
            </a:lvl4pPr>
            <a:lvl5pPr marL="1997075" indent="0">
              <a:buNone/>
              <a:defRPr sz="1000"/>
            </a:lvl5pPr>
            <a:lvl6pPr marL="2496185" indent="0">
              <a:buNone/>
              <a:defRPr sz="1000"/>
            </a:lvl6pPr>
            <a:lvl7pPr marL="2995295" indent="0">
              <a:buNone/>
              <a:defRPr sz="1000"/>
            </a:lvl7pPr>
            <a:lvl8pPr marL="3494405" indent="0">
              <a:buNone/>
              <a:defRPr sz="1000"/>
            </a:lvl8pPr>
            <a:lvl9pPr marL="399351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2B351319-B00D-42B8-A6FA-7121814F9E65}" type="slidenum">
              <a:rPr lang="en-US" altLang="ko-KR"/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01194" y="5441792"/>
            <a:ext cx="5819775" cy="642434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01194" y="694620"/>
            <a:ext cx="5819775" cy="4664393"/>
          </a:xfrm>
        </p:spPr>
        <p:txBody>
          <a:bodyPr/>
          <a:lstStyle>
            <a:lvl1pPr marL="0" indent="0">
              <a:buNone/>
              <a:defRPr sz="3500"/>
            </a:lvl1pPr>
            <a:lvl2pPr marL="499110" indent="0">
              <a:buNone/>
              <a:defRPr sz="3100"/>
            </a:lvl2pPr>
            <a:lvl3pPr marL="998220" indent="0">
              <a:buNone/>
              <a:defRPr sz="2600"/>
            </a:lvl3pPr>
            <a:lvl4pPr marL="1497965" indent="0">
              <a:buNone/>
              <a:defRPr sz="2200"/>
            </a:lvl4pPr>
            <a:lvl5pPr marL="1997075" indent="0">
              <a:buNone/>
              <a:defRPr sz="2200"/>
            </a:lvl5pPr>
            <a:lvl6pPr marL="2496185" indent="0">
              <a:buNone/>
              <a:defRPr sz="2200"/>
            </a:lvl6pPr>
            <a:lvl7pPr marL="2995295" indent="0">
              <a:buNone/>
              <a:defRPr sz="2200"/>
            </a:lvl7pPr>
            <a:lvl8pPr marL="3494405" indent="0">
              <a:buNone/>
              <a:defRPr sz="2200"/>
            </a:lvl8pPr>
            <a:lvl9pPr marL="3993515" indent="0">
              <a:buNone/>
              <a:defRPr sz="22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01194" y="6084226"/>
            <a:ext cx="5819775" cy="912363"/>
          </a:xfrm>
        </p:spPr>
        <p:txBody>
          <a:bodyPr/>
          <a:lstStyle>
            <a:lvl1pPr marL="0" indent="0">
              <a:buNone/>
              <a:defRPr sz="1500"/>
            </a:lvl1pPr>
            <a:lvl2pPr marL="499110" indent="0">
              <a:buNone/>
              <a:defRPr sz="1300"/>
            </a:lvl2pPr>
            <a:lvl3pPr marL="998220" indent="0">
              <a:buNone/>
              <a:defRPr sz="1100"/>
            </a:lvl3pPr>
            <a:lvl4pPr marL="1497965" indent="0">
              <a:buNone/>
              <a:defRPr sz="1000"/>
            </a:lvl4pPr>
            <a:lvl5pPr marL="1997075" indent="0">
              <a:buNone/>
              <a:defRPr sz="1000"/>
            </a:lvl5pPr>
            <a:lvl6pPr marL="2496185" indent="0">
              <a:buNone/>
              <a:defRPr sz="1000"/>
            </a:lvl6pPr>
            <a:lvl7pPr marL="2995295" indent="0">
              <a:buNone/>
              <a:defRPr sz="1000"/>
            </a:lvl7pPr>
            <a:lvl8pPr marL="3494405" indent="0">
              <a:buNone/>
              <a:defRPr sz="1000"/>
            </a:lvl8pPr>
            <a:lvl9pPr marL="3993515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A0779686-9498-4B4D-B8BA-BF650E6C21C0}" type="slidenum">
              <a:rPr lang="en-US" altLang="ko-KR"/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617CD01A-94DC-47BD-A75B-304393C1CDB1}" type="slidenum">
              <a:rPr lang="en-US" altLang="ko-KR"/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032228" y="311321"/>
            <a:ext cx="2182416" cy="663308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84981" y="311321"/>
            <a:ext cx="6385586" cy="663308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latinLnBrk="0">
              <a:defRPr kumimoji="0">
                <a:latin typeface="Arial" charset="0"/>
                <a:ea typeface="宋体" pitchFamily="2" charset="-122"/>
              </a:defRPr>
            </a:lvl1pPr>
          </a:lstStyle>
          <a:p>
            <a:pPr>
              <a:defRPr/>
            </a:pPr>
            <a:fld id="{16232744-8A1C-4169-9697-7347540AF669}" type="slidenum">
              <a:rPr lang="en-US" altLang="ko-KR"/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2578" y="1492606"/>
            <a:ext cx="8244681" cy="1544432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61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62578" y="3065912"/>
            <a:ext cx="8244681" cy="1711357"/>
          </a:xfrm>
        </p:spPr>
        <p:txBody>
          <a:bodyPr lIns="49922" rIns="49922"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3A6A1-C924-42FC-9F5A-156FB8DC60D5}" type="datetimeFigureOut">
              <a:rPr lang="en-US" altLang="zh-CN"/>
            </a:fld>
            <a:endParaRPr lang="en-GB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29CB6-5084-42C8-9FBE-004249755C73}" type="slidenum">
              <a:rPr lang="en-GB" altLang="zh-CN"/>
            </a:fld>
            <a:endParaRPr lang="en-GB" altLang="zh-CN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4981" y="798129"/>
            <a:ext cx="8729663" cy="129566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84981" y="2176541"/>
            <a:ext cx="4284001" cy="502717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30643" y="2176541"/>
            <a:ext cx="4284001" cy="5027179"/>
          </a:xfr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B8D586-9783-49FE-86A2-718A9A05396D}" type="datetimeFigureOut">
              <a:rPr lang="en-US" altLang="zh-CN"/>
            </a:fld>
            <a:endParaRPr lang="en-GB" altLang="zh-CN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05A08-BF0F-4151-AA36-27FA9871BC55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4981" y="798129"/>
            <a:ext cx="8729663" cy="129566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84981" y="2103044"/>
            <a:ext cx="4285686" cy="747418"/>
          </a:xfrm>
        </p:spPr>
        <p:txBody>
          <a:bodyPr lIns="49922" tIns="0" rIns="49922" bIns="0" anchor="ctr">
            <a:noAutofit/>
          </a:bodyPr>
          <a:lstStyle>
            <a:lvl1pPr marL="0" indent="0">
              <a:buNone/>
              <a:defRPr sz="26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700" b="1"/>
            </a:lvl4pPr>
            <a:lvl5pPr>
              <a:buNone/>
              <a:defRPr sz="17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27275" y="2108156"/>
            <a:ext cx="4287369" cy="742307"/>
          </a:xfrm>
        </p:spPr>
        <p:txBody>
          <a:bodyPr lIns="49922" tIns="0" rIns="49922" bIns="0" anchor="ctr"/>
          <a:lstStyle>
            <a:lvl1pPr marL="0" indent="0">
              <a:buNone/>
              <a:defRPr sz="26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700" b="1"/>
            </a:lvl4pPr>
            <a:lvl5pPr>
              <a:buNone/>
              <a:defRPr sz="1700" b="1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84981" y="2850462"/>
            <a:ext cx="4285686" cy="4359373"/>
          </a:xfrm>
        </p:spPr>
        <p:txBody>
          <a:bodyPr tIns="0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927275" y="2850462"/>
            <a:ext cx="4287369" cy="4359373"/>
          </a:xfrm>
        </p:spPr>
        <p:txBody>
          <a:bodyPr tIns="0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1FD43-9EFE-4F94-AB1E-B061D9242A46}" type="datetimeFigureOut">
              <a:rPr lang="en-US" altLang="zh-CN"/>
            </a:fld>
            <a:endParaRPr lang="en-GB" altLang="zh-CN"/>
          </a:p>
        </p:txBody>
      </p:sp>
      <p:sp>
        <p:nvSpPr>
          <p:cNvPr id="8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9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63373A-EA23-4782-B894-D15A6A95FAA6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4981" y="798129"/>
            <a:ext cx="8810493" cy="1295665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5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52959C-7090-45F0-896A-1A7C429C5443}" type="datetimeFigureOut">
              <a:rPr lang="en-US" altLang="zh-CN"/>
            </a:fld>
            <a:endParaRPr lang="en-GB" altLang="zh-CN"/>
          </a:p>
        </p:txBody>
      </p:sp>
      <p:sp>
        <p:nvSpPr>
          <p:cNvPr id="4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5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8D70CC-0097-411A-B054-FD061400D3F8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786C6-858F-4020-9988-DF4935981EE3}" type="datetimeFigureOut">
              <a:rPr lang="en-US" altLang="zh-CN"/>
            </a:fld>
            <a:endParaRPr lang="en-GB" altLang="zh-CN"/>
          </a:p>
        </p:txBody>
      </p:sp>
      <p:sp>
        <p:nvSpPr>
          <p:cNvPr id="3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4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A2A402-D55B-42A2-9FC1-1E3675644FFA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7472" y="583051"/>
            <a:ext cx="2909888" cy="1317259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8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727472" y="1900308"/>
            <a:ext cx="2909888" cy="5182659"/>
          </a:xfrm>
        </p:spPr>
        <p:txBody>
          <a:bodyPr lIns="19969" rIns="19969"/>
          <a:lstStyle>
            <a:lvl1pPr marL="0" indent="0" algn="l">
              <a:buNone/>
              <a:defRPr sz="1500"/>
            </a:lvl1pPr>
            <a:lvl2pPr indent="0" algn="l">
              <a:buNone/>
              <a:defRPr sz="1300"/>
            </a:lvl2pPr>
            <a:lvl3pPr indent="0" algn="l">
              <a:buNone/>
              <a:defRPr sz="1100"/>
            </a:lvl3pPr>
            <a:lvl4pPr indent="0" algn="l">
              <a:buNone/>
              <a:defRPr sz="1000"/>
            </a:lvl4pPr>
            <a:lvl5pPr indent="0" algn="l">
              <a:buNone/>
              <a:defRPr sz="10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792284" y="1900308"/>
            <a:ext cx="5422360" cy="5182659"/>
          </a:xfrm>
        </p:spPr>
        <p:txBody>
          <a:bodyPr tIns="0"/>
          <a:lstStyle>
            <a:lvl1pPr>
              <a:defRPr sz="3100"/>
            </a:lvl1pPr>
            <a:lvl2pPr>
              <a:defRPr sz="2800"/>
            </a:lvl2pPr>
            <a:lvl3pPr>
              <a:defRPr sz="2600"/>
            </a:lvl3pPr>
            <a:lvl4pPr>
              <a:defRPr sz="2200"/>
            </a:lvl4pPr>
            <a:lvl5pPr>
              <a:defRPr sz="20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D924F-3A56-4030-B8BB-5A2FAC754210}" type="datetimeFigureOut">
              <a:rPr lang="en-US" altLang="zh-CN"/>
            </a:fld>
            <a:endParaRPr lang="en-GB" altLang="zh-CN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1522EE-9CB0-4ADE-B9F0-745D1A5FDED7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单圆角矩形 4"/>
          <p:cNvSpPr/>
          <p:nvPr/>
        </p:nvSpPr>
        <p:spPr>
          <a:xfrm rot="420000" flipV="1">
            <a:off x="3357563" y="1255713"/>
            <a:ext cx="5578475" cy="4664075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843" tIns="49922" rIns="99843" bIns="49922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直角三角形 5"/>
          <p:cNvSpPr/>
          <p:nvPr/>
        </p:nvSpPr>
        <p:spPr>
          <a:xfrm rot="420000" flipV="1">
            <a:off x="8489950" y="6075363"/>
            <a:ext cx="165100" cy="176212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9843" tIns="49922" rIns="99843" bIns="49922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任意多边形 6"/>
          <p:cNvSpPr/>
          <p:nvPr/>
        </p:nvSpPr>
        <p:spPr bwMode="auto">
          <a:xfrm flipV="1">
            <a:off x="-9525" y="6592888"/>
            <a:ext cx="9718675" cy="11811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843" tIns="49922" rIns="99843" bIns="49922"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7"/>
          <p:cNvSpPr/>
          <p:nvPr/>
        </p:nvSpPr>
        <p:spPr bwMode="auto">
          <a:xfrm flipV="1">
            <a:off x="4648200" y="7050088"/>
            <a:ext cx="5051425" cy="7239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843" tIns="49922" rIns="99843" bIns="49922"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6642" y="1334202"/>
            <a:ext cx="2347309" cy="1794004"/>
          </a:xfrm>
        </p:spPr>
        <p:txBody>
          <a:bodyPr lIns="49922" rIns="49922" bIns="49922"/>
          <a:lstStyle>
            <a:lvl1pPr algn="l">
              <a:buNone/>
              <a:defRPr sz="2200" b="1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6642" y="3206611"/>
            <a:ext cx="2344076" cy="2470401"/>
          </a:xfrm>
        </p:spPr>
        <p:txBody>
          <a:bodyPr lIns="69890" rIns="49922"/>
          <a:lstStyle>
            <a:lvl1pPr marL="0" indent="0" algn="l">
              <a:spcBef>
                <a:spcPts val="275"/>
              </a:spcBef>
              <a:buFontTx/>
              <a:buNone/>
              <a:defRPr sz="14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731548" y="1349460"/>
            <a:ext cx="4898311" cy="4457086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500"/>
            </a:lvl1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9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B46DB-DD27-4093-A85A-CE311B2FFF9B}" type="datetimeFigureOut">
              <a:rPr lang="en-US" altLang="zh-CN"/>
            </a:fld>
            <a:endParaRPr lang="en-GB" altLang="zh-CN"/>
          </a:p>
        </p:txBody>
      </p:sp>
      <p:sp>
        <p:nvSpPr>
          <p:cNvPr id="10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11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567738" y="7205663"/>
            <a:ext cx="647700" cy="4143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906449-7BA2-41D2-86B5-5893B86A9EC9}" type="slidenum">
              <a:rPr lang="en-GB" altLang="zh-CN"/>
            </a:fld>
            <a:endParaRPr lang="en-GB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/>
          <p:nvPr/>
        </p:nvSpPr>
        <p:spPr bwMode="auto">
          <a:xfrm>
            <a:off x="-9525" y="-7938"/>
            <a:ext cx="9718675" cy="11811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843" tIns="49922" rIns="99843" bIns="49922"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4648200" y="-7938"/>
            <a:ext cx="5051425" cy="7239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lIns="99843" tIns="49922" rIns="99843" bIns="49922"/>
          <a:lstStyle/>
          <a:p>
            <a:pPr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1028" name="标题占位符 8"/>
          <p:cNvSpPr>
            <a:spLocks noGrp="1"/>
          </p:cNvSpPr>
          <p:nvPr>
            <p:ph type="title"/>
          </p:nvPr>
        </p:nvSpPr>
        <p:spPr bwMode="auto">
          <a:xfrm>
            <a:off x="484188" y="798513"/>
            <a:ext cx="87312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9922" rIns="0" bIns="0" numCol="1" anchor="b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9" name="文本占位符 29"/>
          <p:cNvSpPr>
            <a:spLocks noGrp="1"/>
          </p:cNvSpPr>
          <p:nvPr>
            <p:ph type="body" idx="1"/>
          </p:nvPr>
        </p:nvSpPr>
        <p:spPr bwMode="auto">
          <a:xfrm>
            <a:off x="484188" y="2193925"/>
            <a:ext cx="8731250" cy="497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843" tIns="49922" rIns="99843" bIns="49922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84188" y="7205663"/>
            <a:ext cx="2263775" cy="414337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300">
                <a:solidFill>
                  <a:schemeClr val="tx2">
                    <a:shade val="90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CC228ED2-CDED-450D-8564-A2867E365091}" type="datetimeFigureOut">
              <a:rPr lang="en-US" altLang="zh-CN"/>
            </a:fld>
            <a:endParaRPr lang="en-GB" altLang="zh-CN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828925" y="7205663"/>
            <a:ext cx="3556000" cy="414337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300">
                <a:solidFill>
                  <a:schemeClr val="tx2">
                    <a:shade val="90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GB" altLang="zh-CN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8405813" y="7205663"/>
            <a:ext cx="809625" cy="414337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300">
                <a:solidFill>
                  <a:schemeClr val="tx2">
                    <a:shade val="90000"/>
                  </a:schemeClr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B59830A7-8D97-4651-A7FF-D735EC92F60E}" type="slidenum">
              <a:rPr lang="en-GB" altLang="zh-CN"/>
            </a:fld>
            <a:endParaRPr lang="en-GB" altLang="zh-CN"/>
          </a:p>
        </p:txBody>
      </p:sp>
      <p:grpSp>
        <p:nvGrpSpPr>
          <p:cNvPr id="1033" name="组合 1"/>
          <p:cNvGrpSpPr/>
          <p:nvPr/>
        </p:nvGrpSpPr>
        <p:grpSpPr bwMode="auto">
          <a:xfrm>
            <a:off x="-20638" y="230188"/>
            <a:ext cx="9739313" cy="735012"/>
            <a:chOff x="-19045" y="216550"/>
            <a:chExt cx="9180548" cy="649224"/>
          </a:xfrm>
        </p:grpSpPr>
        <p:sp>
          <p:nvSpPr>
            <p:cNvPr id="12" name="任意多边形 11"/>
            <p:cNvSpPr/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任意多边形 12"/>
            <p:cNvSpPr/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55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500">
          <a:solidFill>
            <a:schemeClr val="tx2"/>
          </a:solidFill>
          <a:latin typeface="Calibri" pitchFamily="34" charset="0"/>
        </a:defRPr>
      </a:lvl9pPr>
    </p:titleStyle>
    <p:bodyStyle>
      <a:lvl1pPr marL="298450" indent="-2984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98500" indent="-26860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950" indent="-268605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297305" indent="-22860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597025" indent="-22860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1896745" indent="-229870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096770" indent="-19939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396490" indent="-199390" algn="l" rtl="0" eaLnBrk="1" latinLnBrk="0" hangingPunct="1">
        <a:spcBef>
          <a:spcPct val="20000"/>
        </a:spcBef>
        <a:buClr>
          <a:schemeClr val="tx2"/>
        </a:buClr>
        <a:buChar char="•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2695575" indent="-19939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9911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9822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49796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99707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49618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9952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49440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9935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84188" y="311150"/>
            <a:ext cx="873125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843" tIns="49922" rIns="99843" bIns="49922" numCol="1" anchor="ctr" anchorCtr="0" compatLnSpc="1"/>
          <a:lstStyle/>
          <a:p>
            <a:pPr lvl="0"/>
            <a:r>
              <a:rPr lang="ko-KR" altLang="en-US" smtClean="0"/>
              <a:t>마스터 제목 스타일 편집</a:t>
            </a:r>
            <a:endParaRPr lang="ko-KR" altLang="en-US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84188" y="1814513"/>
            <a:ext cx="8731250" cy="512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843" tIns="49922" rIns="99843" bIns="49922" numCol="1" anchor="t" anchorCtr="0" compatLnSpc="1"/>
          <a:lstStyle/>
          <a:p>
            <a:pPr lvl="0"/>
            <a:r>
              <a:rPr lang="ko-KR" altLang="en-US" smtClean="0"/>
              <a:t>마스터 텍스트 스타일을 편집합니다</a:t>
            </a:r>
            <a:endParaRPr lang="ko-KR" altLang="en-US" smtClean="0"/>
          </a:p>
          <a:p>
            <a:pPr lvl="1"/>
            <a:r>
              <a:rPr lang="ko-KR" altLang="en-US" smtClean="0"/>
              <a:t>둘째 수준</a:t>
            </a:r>
            <a:endParaRPr lang="ko-KR" altLang="en-US" smtClean="0"/>
          </a:p>
          <a:p>
            <a:pPr lvl="2"/>
            <a:r>
              <a:rPr lang="ko-KR" altLang="en-US" smtClean="0"/>
              <a:t>셋째 수준</a:t>
            </a:r>
            <a:endParaRPr lang="ko-KR" altLang="en-US" smtClean="0"/>
          </a:p>
          <a:p>
            <a:pPr lvl="3"/>
            <a:r>
              <a:rPr lang="ko-KR" altLang="en-US" smtClean="0"/>
              <a:t>넷째 수준</a:t>
            </a:r>
            <a:endParaRPr lang="ko-KR" altLang="en-US" smtClean="0"/>
          </a:p>
          <a:p>
            <a:pPr lvl="4"/>
            <a:r>
              <a:rPr lang="ko-KR" altLang="en-US" smtClean="0"/>
              <a:t>다섯째 수준</a:t>
            </a:r>
            <a:endParaRPr lang="ko-KR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84188" y="7078663"/>
            <a:ext cx="2263775" cy="541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843" tIns="49922" rIns="99843" bIns="49922" numCol="1" anchor="t" anchorCtr="0" compatLnSpc="1"/>
          <a:lstStyle>
            <a:lvl1pPr latinLnBrk="1">
              <a:defRPr kumimoji="1" sz="1500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14700" y="7078663"/>
            <a:ext cx="3070225" cy="541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843" tIns="49922" rIns="99843" bIns="49922" numCol="1" anchor="t" anchorCtr="0" compatLnSpc="1"/>
          <a:lstStyle>
            <a:lvl1pPr algn="ctr" latinLnBrk="1">
              <a:defRPr kumimoji="1" sz="1500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51663" y="7078663"/>
            <a:ext cx="2263775" cy="5413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9843" tIns="49922" rIns="99843" bIns="49922" numCol="1" anchor="t" anchorCtr="0" compatLnSpc="1"/>
          <a:lstStyle>
            <a:lvl1pPr algn="r" latinLnBrk="1">
              <a:defRPr kumimoji="1" sz="1500">
                <a:solidFill>
                  <a:srgbClr val="000000"/>
                </a:solidFill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B51C1A7-CAA0-4B5C-8EBE-66E6B01ED36C}" type="slidenum">
              <a:rPr lang="en-US" altLang="ko-KR"/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ctr" rtl="0" eaLnBrk="0" fontAlgn="base" latinLnBrk="1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latinLnBrk="1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0" fontAlgn="base" latinLnBrk="1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0" fontAlgn="base" latinLnBrk="1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0" fontAlgn="base" latinLnBrk="1" hangingPunct="0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99110" algn="ctr" rtl="0" fontAlgn="base" latinLnBrk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98220" algn="ctr" rtl="0" fontAlgn="base" latinLnBrk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497965" algn="ctr" rtl="0" fontAlgn="base" latinLnBrk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997075" algn="ctr" rtl="0" fontAlgn="base" latinLnBrk="1">
        <a:spcBef>
          <a:spcPct val="0"/>
        </a:spcBef>
        <a:spcAft>
          <a:spcPct val="0"/>
        </a:spcAft>
        <a:defRPr kumimoji="1" sz="48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73380" indent="-373380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3500">
          <a:solidFill>
            <a:schemeClr val="tx1"/>
          </a:solidFill>
          <a:latin typeface="+mn-lt"/>
          <a:ea typeface="+mn-ea"/>
          <a:cs typeface="+mn-cs"/>
        </a:defRPr>
      </a:lvl1pPr>
      <a:lvl2pPr marL="811530" indent="-311150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3100">
          <a:solidFill>
            <a:schemeClr val="tx1"/>
          </a:solidFill>
          <a:latin typeface="+mn-lt"/>
          <a:ea typeface="+mn-ea"/>
        </a:defRPr>
      </a:lvl2pPr>
      <a:lvl3pPr marL="1247775" indent="-249555" algn="l" rtl="0" eaLnBrk="0" fontAlgn="base" latinLnBrk="1" hangingPunct="0">
        <a:spcBef>
          <a:spcPct val="20000"/>
        </a:spcBef>
        <a:spcAft>
          <a:spcPct val="0"/>
        </a:spcAft>
        <a:buChar char="•"/>
        <a:defRPr kumimoji="1" sz="2600">
          <a:solidFill>
            <a:schemeClr val="tx1"/>
          </a:solidFill>
          <a:latin typeface="+mn-lt"/>
          <a:ea typeface="+mn-ea"/>
        </a:defRPr>
      </a:lvl3pPr>
      <a:lvl4pPr marL="1746250" indent="-249555" algn="l" rtl="0" eaLnBrk="0" fontAlgn="base" latinLnBrk="1" hangingPunct="0">
        <a:spcBef>
          <a:spcPct val="20000"/>
        </a:spcBef>
        <a:spcAft>
          <a:spcPct val="0"/>
        </a:spcAft>
        <a:buChar char="–"/>
        <a:defRPr kumimoji="1" sz="2200">
          <a:solidFill>
            <a:schemeClr val="tx1"/>
          </a:solidFill>
          <a:latin typeface="+mn-lt"/>
          <a:ea typeface="+mn-ea"/>
        </a:defRPr>
      </a:lvl4pPr>
      <a:lvl5pPr marL="2246630" indent="-249555" algn="l" rtl="0" eaLnBrk="0" fontAlgn="base" latinLnBrk="1" hangingPunct="0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5pPr>
      <a:lvl6pPr marL="2745740" indent="-249555" algn="l" rtl="0" fontAlgn="base" latinLnBrk="1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6pPr>
      <a:lvl7pPr marL="3244850" indent="-249555" algn="l" rtl="0" fontAlgn="base" latinLnBrk="1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7pPr>
      <a:lvl8pPr marL="3743960" indent="-249555" algn="l" rtl="0" fontAlgn="base" latinLnBrk="1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8pPr>
      <a:lvl9pPr marL="4243070" indent="-249555" algn="l" rtl="0" fontAlgn="base" latinLnBrk="1">
        <a:spcBef>
          <a:spcPct val="20000"/>
        </a:spcBef>
        <a:spcAft>
          <a:spcPct val="0"/>
        </a:spcAft>
        <a:buChar char="»"/>
        <a:defRPr kumimoji="1" sz="2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982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9110" algn="l" defTabSz="9982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8220" algn="l" defTabSz="9982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7965" algn="l" defTabSz="9982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7075" algn="l" defTabSz="9982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96185" algn="l" defTabSz="9982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95295" algn="l" defTabSz="9982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4405" algn="l" defTabSz="9982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93515" algn="l" defTabSz="99822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0.png"/><Relationship Id="rId1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27.png"/><Relationship Id="rId7" Type="http://schemas.openxmlformats.org/officeDocument/2006/relationships/image" Target="../media/image2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25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1" Type="http://schemas.openxmlformats.org/officeDocument/2006/relationships/notesSlide" Target="../notesSlides/notesSlide8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26.png"/><Relationship Id="rId7" Type="http://schemas.openxmlformats.org/officeDocument/2006/relationships/image" Target="../media/image23.png"/><Relationship Id="rId6" Type="http://schemas.openxmlformats.org/officeDocument/2006/relationships/image" Target="../media/image22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6" Type="http://schemas.openxmlformats.org/officeDocument/2006/relationships/notesSlide" Target="../notesSlides/notesSlide9.xml"/><Relationship Id="rId15" Type="http://schemas.openxmlformats.org/officeDocument/2006/relationships/slideLayout" Target="../slideLayouts/slideLayout13.xml"/><Relationship Id="rId14" Type="http://schemas.openxmlformats.org/officeDocument/2006/relationships/image" Target="../media/image48.jpeg"/><Relationship Id="rId13" Type="http://schemas.openxmlformats.org/officeDocument/2006/relationships/image" Target="../media/image47.jpeg"/><Relationship Id="rId12" Type="http://schemas.openxmlformats.org/officeDocument/2006/relationships/image" Target="../media/image46.jpeg"/><Relationship Id="rId11" Type="http://schemas.openxmlformats.org/officeDocument/2006/relationships/image" Target="../media/image45.jpeg"/><Relationship Id="rId10" Type="http://schemas.openxmlformats.org/officeDocument/2006/relationships/image" Target="../media/image44.jpeg"/><Relationship Id="rId1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2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comments" Target="../comments/comment1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3.xml"/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54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6.png"/><Relationship Id="rId2" Type="http://schemas.openxmlformats.org/officeDocument/2006/relationships/image" Target="../media/image56.png"/><Relationship Id="rId1" Type="http://schemas.openxmlformats.org/officeDocument/2006/relationships/image" Target="../media/image5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58.png"/><Relationship Id="rId1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3.xml"/><Relationship Id="rId4" Type="http://schemas.openxmlformats.org/officeDocument/2006/relationships/image" Target="../media/image20.png"/><Relationship Id="rId3" Type="http://schemas.openxmlformats.org/officeDocument/2006/relationships/oleObject" Target="../embeddings/Workbook1.xls"/><Relationship Id="rId2" Type="http://schemas.openxmlformats.org/officeDocument/2006/relationships/image" Target="../media/image19.jpe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3.png"/><Relationship Id="rId8" Type="http://schemas.openxmlformats.org/officeDocument/2006/relationships/image" Target="../media/image24.png"/><Relationship Id="rId7" Type="http://schemas.openxmlformats.org/officeDocument/2006/relationships/image" Target="../media/image23.png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1" Type="http://schemas.openxmlformats.org/officeDocument/2006/relationships/notesSlide" Target="../notesSlides/notesSlide6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ADEE">
                <a:alpha val="1000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7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4" name="Freeform 8"/>
          <p:cNvSpPr/>
          <p:nvPr/>
        </p:nvSpPr>
        <p:spPr bwMode="auto">
          <a:xfrm>
            <a:off x="2792413" y="3278188"/>
            <a:ext cx="4191000" cy="855662"/>
          </a:xfrm>
          <a:custGeom>
            <a:avLst/>
            <a:gdLst>
              <a:gd name="T0" fmla="*/ 0 w 1996"/>
              <a:gd name="T1" fmla="*/ 0 h 272"/>
              <a:gd name="T2" fmla="*/ 2147483647 w 1996"/>
              <a:gd name="T3" fmla="*/ 0 h 272"/>
              <a:gd name="T4" fmla="*/ 2147483647 w 1996"/>
              <a:gd name="T5" fmla="*/ 2147483647 h 272"/>
              <a:gd name="T6" fmla="*/ 2147483647 w 1996"/>
              <a:gd name="T7" fmla="*/ 2147483647 h 272"/>
              <a:gd name="T8" fmla="*/ 2147483647 w 1996"/>
              <a:gd name="T9" fmla="*/ 2147483647 h 272"/>
              <a:gd name="T10" fmla="*/ 0 w 1996"/>
              <a:gd name="T11" fmla="*/ 2147483647 h 272"/>
              <a:gd name="T12" fmla="*/ 0 w 1996"/>
              <a:gd name="T13" fmla="*/ 0 h 2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996"/>
              <a:gd name="T22" fmla="*/ 0 h 272"/>
              <a:gd name="T23" fmla="*/ 1996 w 1996"/>
              <a:gd name="T24" fmla="*/ 272 h 2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996" h="272">
                <a:moveTo>
                  <a:pt x="0" y="0"/>
                </a:moveTo>
                <a:lnTo>
                  <a:pt x="998" y="0"/>
                </a:lnTo>
                <a:lnTo>
                  <a:pt x="1134" y="91"/>
                </a:lnTo>
                <a:lnTo>
                  <a:pt x="1996" y="91"/>
                </a:lnTo>
                <a:lnTo>
                  <a:pt x="1996" y="272"/>
                </a:lnTo>
                <a:lnTo>
                  <a:pt x="0" y="272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137"/>
            </a:schemeClr>
          </a:solidFill>
          <a:ln w="9525">
            <a:solidFill>
              <a:schemeClr val="bg1"/>
            </a:solidFill>
            <a:round/>
          </a:ln>
        </p:spPr>
        <p:txBody>
          <a:bodyPr lIns="99828" tIns="49915" rIns="99828" bIns="49915"/>
          <a:lstStyle/>
          <a:p>
            <a:endParaRPr lang="zh-CN" altLang="en-US"/>
          </a:p>
        </p:txBody>
      </p:sp>
      <p:sp>
        <p:nvSpPr>
          <p:cNvPr id="4109" name="Rectangle 13"/>
          <p:cNvSpPr>
            <a:spLocks noChangeArrowheads="1"/>
          </p:cNvSpPr>
          <p:nvPr/>
        </p:nvSpPr>
        <p:spPr bwMode="auto">
          <a:xfrm>
            <a:off x="7019925" y="-1588"/>
            <a:ext cx="85725" cy="1144588"/>
          </a:xfrm>
          <a:prstGeom prst="rect">
            <a:avLst/>
          </a:prstGeom>
          <a:solidFill>
            <a:schemeClr val="bg1">
              <a:alpha val="47000"/>
            </a:schemeClr>
          </a:solidFill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111" name="Rectangle 15"/>
          <p:cNvSpPr>
            <a:spLocks noChangeArrowheads="1"/>
          </p:cNvSpPr>
          <p:nvPr/>
        </p:nvSpPr>
        <p:spPr bwMode="auto">
          <a:xfrm>
            <a:off x="2633663" y="1177925"/>
            <a:ext cx="153987" cy="1646238"/>
          </a:xfrm>
          <a:prstGeom prst="rect">
            <a:avLst/>
          </a:prstGeom>
          <a:solidFill>
            <a:schemeClr val="bg1">
              <a:alpha val="47000"/>
            </a:schemeClr>
          </a:solidFill>
          <a:ln w="9525">
            <a:noFill/>
            <a:miter lim="800000"/>
          </a:ln>
          <a:effectLst>
            <a:outerShdw dist="38100" dir="10800000" algn="ctr" rotWithShape="0">
              <a:schemeClr val="bg1">
                <a:alpha val="50000"/>
              </a:schemeClr>
            </a:outerShdw>
          </a:effectLst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112" name="AutoShape 16"/>
          <p:cNvSpPr>
            <a:spLocks noChangeArrowheads="1"/>
          </p:cNvSpPr>
          <p:nvPr/>
        </p:nvSpPr>
        <p:spPr bwMode="auto">
          <a:xfrm flipV="1">
            <a:off x="6983413" y="1144588"/>
            <a:ext cx="153987" cy="80962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alpha val="49001"/>
            </a:schemeClr>
          </a:solidFill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6991350" y="1219200"/>
            <a:ext cx="153988" cy="1644650"/>
          </a:xfrm>
          <a:prstGeom prst="rect">
            <a:avLst/>
          </a:prstGeom>
          <a:solidFill>
            <a:schemeClr val="bg1">
              <a:alpha val="47000"/>
            </a:schemeClr>
          </a:solidFill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114" name="AutoShape 18"/>
          <p:cNvSpPr>
            <a:spLocks noChangeArrowheads="1"/>
          </p:cNvSpPr>
          <p:nvPr/>
        </p:nvSpPr>
        <p:spPr bwMode="auto">
          <a:xfrm flipV="1">
            <a:off x="6983413" y="2820988"/>
            <a:ext cx="150812" cy="407987"/>
          </a:xfrm>
          <a:prstGeom prst="rtTriangle">
            <a:avLst/>
          </a:prstGeom>
          <a:solidFill>
            <a:schemeClr val="bg1">
              <a:alpha val="52000"/>
            </a:schemeClr>
          </a:solidFill>
          <a:ln w="9525">
            <a:solidFill>
              <a:schemeClr val="bg1"/>
            </a:solidFill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115" name="AutoShape 19"/>
          <p:cNvSpPr>
            <a:spLocks noChangeArrowheads="1"/>
          </p:cNvSpPr>
          <p:nvPr/>
        </p:nvSpPr>
        <p:spPr bwMode="auto">
          <a:xfrm flipH="1" flipV="1">
            <a:off x="2620963" y="2820988"/>
            <a:ext cx="153987" cy="407987"/>
          </a:xfrm>
          <a:prstGeom prst="rtTriangle">
            <a:avLst/>
          </a:prstGeom>
          <a:solidFill>
            <a:schemeClr val="bg1">
              <a:alpha val="55000"/>
            </a:schemeClr>
          </a:solidFill>
          <a:ln w="9525">
            <a:solidFill>
              <a:schemeClr val="bg1"/>
            </a:solidFill>
            <a:miter lim="800000"/>
          </a:ln>
          <a:effectLst>
            <a:outerShdw dist="38100" dir="10800000" algn="ctr" rotWithShape="0">
              <a:schemeClr val="bg1">
                <a:alpha val="50000"/>
              </a:schemeClr>
            </a:outerShdw>
          </a:effectLst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116" name="Line 20"/>
          <p:cNvSpPr>
            <a:spLocks noChangeShapeType="1"/>
          </p:cNvSpPr>
          <p:nvPr/>
        </p:nvSpPr>
        <p:spPr bwMode="auto">
          <a:xfrm>
            <a:off x="2792413" y="3201988"/>
            <a:ext cx="1981200" cy="685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9828" tIns="49915" rIns="99828" bIns="49915"/>
          <a:lstStyle/>
          <a:p>
            <a:endParaRPr lang="zh-CN" altLang="en-US"/>
          </a:p>
        </p:txBody>
      </p:sp>
      <p:sp>
        <p:nvSpPr>
          <p:cNvPr id="4117" name="Line 21"/>
          <p:cNvSpPr>
            <a:spLocks noChangeShapeType="1"/>
          </p:cNvSpPr>
          <p:nvPr/>
        </p:nvSpPr>
        <p:spPr bwMode="auto">
          <a:xfrm flipV="1">
            <a:off x="4849813" y="3201988"/>
            <a:ext cx="2209800" cy="685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9828" tIns="49915" rIns="99828" bIns="49915"/>
          <a:lstStyle/>
          <a:p>
            <a:endParaRPr lang="zh-CN" altLang="en-US"/>
          </a:p>
        </p:txBody>
      </p:sp>
      <p:sp>
        <p:nvSpPr>
          <p:cNvPr id="4119" name="Rectangle 23"/>
          <p:cNvSpPr>
            <a:spLocks noChangeArrowheads="1"/>
          </p:cNvSpPr>
          <p:nvPr/>
        </p:nvSpPr>
        <p:spPr bwMode="auto">
          <a:xfrm>
            <a:off x="4849813" y="0"/>
            <a:ext cx="38100" cy="7773988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120" name="Rectangle 24"/>
          <p:cNvSpPr>
            <a:spLocks noChangeArrowheads="1"/>
          </p:cNvSpPr>
          <p:nvPr/>
        </p:nvSpPr>
        <p:spPr bwMode="auto">
          <a:xfrm>
            <a:off x="4811713" y="0"/>
            <a:ext cx="38100" cy="7773988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5000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121" name="Line 25"/>
          <p:cNvSpPr>
            <a:spLocks noChangeShapeType="1"/>
          </p:cNvSpPr>
          <p:nvPr/>
        </p:nvSpPr>
        <p:spPr bwMode="auto">
          <a:xfrm>
            <a:off x="0" y="3201988"/>
            <a:ext cx="96996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9828" tIns="49915" rIns="99828" bIns="49915"/>
          <a:lstStyle/>
          <a:p>
            <a:endParaRPr lang="zh-CN" altLang="en-US"/>
          </a:p>
        </p:txBody>
      </p:sp>
      <p:sp>
        <p:nvSpPr>
          <p:cNvPr id="4122" name="Line 26"/>
          <p:cNvSpPr>
            <a:spLocks noChangeShapeType="1"/>
          </p:cNvSpPr>
          <p:nvPr/>
        </p:nvSpPr>
        <p:spPr bwMode="auto">
          <a:xfrm>
            <a:off x="0" y="4192588"/>
            <a:ext cx="9699625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9828" tIns="49915" rIns="99828" bIns="49915"/>
          <a:lstStyle/>
          <a:p>
            <a:endParaRPr lang="zh-CN" altLang="en-US"/>
          </a:p>
        </p:txBody>
      </p:sp>
      <p:grpSp>
        <p:nvGrpSpPr>
          <p:cNvPr id="2" name="Group 27"/>
          <p:cNvGrpSpPr/>
          <p:nvPr/>
        </p:nvGrpSpPr>
        <p:grpSpPr bwMode="auto">
          <a:xfrm>
            <a:off x="2868613" y="3354388"/>
            <a:ext cx="4038600" cy="788987"/>
            <a:chOff x="1950" y="2020"/>
            <a:chExt cx="1930" cy="212"/>
          </a:xfrm>
        </p:grpSpPr>
        <p:sp>
          <p:nvSpPr>
            <p:cNvPr id="20509" name="WordArt 28"/>
            <p:cNvSpPr>
              <a:spLocks noChangeArrowheads="1" noChangeShapeType="1" noTextEdit="1"/>
            </p:cNvSpPr>
            <p:nvPr/>
          </p:nvSpPr>
          <p:spPr bwMode="auto">
            <a:xfrm>
              <a:off x="2933" y="2061"/>
              <a:ext cx="947" cy="171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3900" kern="10"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Arial Black"/>
                </a:rPr>
                <a:t>Utopia</a:t>
              </a:r>
              <a:endParaRPr lang="zh-CN" altLang="en-US" sz="3900" kern="10"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Arial Black"/>
              </a:endParaRPr>
            </a:p>
          </p:txBody>
        </p:sp>
        <p:sp>
          <p:nvSpPr>
            <p:cNvPr id="20510" name="WordArt 29"/>
            <p:cNvSpPr>
              <a:spLocks noChangeArrowheads="1" noChangeShapeType="1" noTextEdit="1"/>
            </p:cNvSpPr>
            <p:nvPr/>
          </p:nvSpPr>
          <p:spPr bwMode="auto">
            <a:xfrm>
              <a:off x="1950" y="2020"/>
              <a:ext cx="911" cy="205"/>
            </a:xfrm>
            <a:prstGeom prst="rect">
              <a:avLst/>
            </a:prstGeom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3900" i="1" kern="10">
                  <a:effectLst>
                    <a:outerShdw dist="38100" dir="2700000" algn="tl" rotWithShape="0">
                      <a:srgbClr val="000000">
                        <a:alpha val="43137"/>
                      </a:srgbClr>
                    </a:outerShdw>
                  </a:effectLst>
                  <a:latin typeface="Constantia"/>
                </a:rPr>
                <a:t>Theme Club</a:t>
              </a:r>
              <a:endParaRPr lang="zh-CN" altLang="en-US" sz="23900" i="1" kern="10">
                <a:effectLst>
                  <a:outerShdw dist="38100" dir="2700000" algn="tl" rotWithShape="0">
                    <a:srgbClr val="000000">
                      <a:alpha val="43137"/>
                    </a:srgbClr>
                  </a:outerShdw>
                </a:effectLst>
                <a:latin typeface="Constantia"/>
              </a:endParaRPr>
            </a:p>
          </p:txBody>
        </p:sp>
      </p:grpSp>
      <p:sp>
        <p:nvSpPr>
          <p:cNvPr id="4127" name="AutoShape 31"/>
          <p:cNvSpPr>
            <a:spLocks noChangeArrowheads="1"/>
          </p:cNvSpPr>
          <p:nvPr/>
        </p:nvSpPr>
        <p:spPr bwMode="auto">
          <a:xfrm>
            <a:off x="2335213" y="3725863"/>
            <a:ext cx="839787" cy="866775"/>
          </a:xfrm>
          <a:prstGeom prst="star4">
            <a:avLst>
              <a:gd name="adj" fmla="val 3211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128" name="AutoShape 32"/>
          <p:cNvSpPr>
            <a:spLocks noChangeArrowheads="1"/>
          </p:cNvSpPr>
          <p:nvPr/>
        </p:nvSpPr>
        <p:spPr bwMode="auto">
          <a:xfrm rot="-2690537">
            <a:off x="2255838" y="3641725"/>
            <a:ext cx="1041400" cy="1069975"/>
          </a:xfrm>
          <a:prstGeom prst="star4">
            <a:avLst>
              <a:gd name="adj" fmla="val 5412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129" name="Line 33"/>
          <p:cNvSpPr>
            <a:spLocks noChangeShapeType="1"/>
          </p:cNvSpPr>
          <p:nvPr/>
        </p:nvSpPr>
        <p:spPr bwMode="auto">
          <a:xfrm flipV="1">
            <a:off x="2716213" y="0"/>
            <a:ext cx="0" cy="77739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9828" tIns="49915" rIns="99828" bIns="49915"/>
          <a:lstStyle/>
          <a:p>
            <a:endParaRPr lang="zh-CN" altLang="en-US"/>
          </a:p>
        </p:txBody>
      </p:sp>
      <p:sp>
        <p:nvSpPr>
          <p:cNvPr id="4130" name="Line 34"/>
          <p:cNvSpPr>
            <a:spLocks noChangeShapeType="1"/>
          </p:cNvSpPr>
          <p:nvPr/>
        </p:nvSpPr>
        <p:spPr bwMode="auto">
          <a:xfrm flipV="1">
            <a:off x="7059613" y="0"/>
            <a:ext cx="0" cy="7773988"/>
          </a:xfrm>
          <a:prstGeom prst="line">
            <a:avLst/>
          </a:prstGeom>
          <a:noFill/>
          <a:ln w="9525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99828" tIns="49915" rIns="99828" bIns="49915"/>
          <a:lstStyle/>
          <a:p>
            <a:endParaRPr lang="zh-CN" altLang="en-US"/>
          </a:p>
        </p:txBody>
      </p:sp>
      <p:sp>
        <p:nvSpPr>
          <p:cNvPr id="4131" name="AutoShape 35"/>
          <p:cNvSpPr>
            <a:spLocks noChangeArrowheads="1"/>
          </p:cNvSpPr>
          <p:nvPr/>
        </p:nvSpPr>
        <p:spPr bwMode="auto">
          <a:xfrm flipH="1">
            <a:off x="6559550" y="3819525"/>
            <a:ext cx="804863" cy="830263"/>
          </a:xfrm>
          <a:prstGeom prst="star4">
            <a:avLst>
              <a:gd name="adj" fmla="val 5519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132" name="AutoShape 36"/>
          <p:cNvSpPr>
            <a:spLocks noChangeArrowheads="1"/>
          </p:cNvSpPr>
          <p:nvPr/>
        </p:nvSpPr>
        <p:spPr bwMode="auto">
          <a:xfrm rot="18909463" flipV="1">
            <a:off x="6632575" y="3868738"/>
            <a:ext cx="663575" cy="684212"/>
          </a:xfrm>
          <a:prstGeom prst="star4">
            <a:avLst>
              <a:gd name="adj" fmla="val 5481"/>
            </a:avLst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</a:ln>
          <a:effectLst/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0" name="Rectangle 13"/>
          <p:cNvSpPr>
            <a:spLocks noChangeArrowheads="1"/>
          </p:cNvSpPr>
          <p:nvPr/>
        </p:nvSpPr>
        <p:spPr bwMode="auto">
          <a:xfrm>
            <a:off x="2676525" y="-19050"/>
            <a:ext cx="76200" cy="1144588"/>
          </a:xfrm>
          <a:prstGeom prst="rect">
            <a:avLst/>
          </a:prstGeom>
          <a:solidFill>
            <a:schemeClr val="bg1">
              <a:alpha val="47000"/>
            </a:schemeClr>
          </a:solidFill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31" name="AutoShape 16"/>
          <p:cNvSpPr>
            <a:spLocks noChangeArrowheads="1"/>
          </p:cNvSpPr>
          <p:nvPr/>
        </p:nvSpPr>
        <p:spPr bwMode="auto">
          <a:xfrm flipV="1">
            <a:off x="2617788" y="1112838"/>
            <a:ext cx="153987" cy="82550"/>
          </a:xfrm>
          <a:custGeom>
            <a:avLst/>
            <a:gdLst>
              <a:gd name="G0" fmla="+- 5400 0 0"/>
              <a:gd name="G1" fmla="+- 21600 0 5400"/>
              <a:gd name="G2" fmla="*/ 5400 1 2"/>
              <a:gd name="G3" fmla="+- 21600 0 G2"/>
              <a:gd name="G4" fmla="+/ 5400 21600 2"/>
              <a:gd name="G5" fmla="+/ G1 0 2"/>
              <a:gd name="G6" fmla="*/ 21600 21600 5400"/>
              <a:gd name="G7" fmla="*/ G6 1 2"/>
              <a:gd name="G8" fmla="+- 21600 0 G7"/>
              <a:gd name="G9" fmla="*/ 21600 1 2"/>
              <a:gd name="G10" fmla="+- 5400 0 G9"/>
              <a:gd name="G11" fmla="?: G10 G8 0"/>
              <a:gd name="G12" fmla="?: G10 G7 21600"/>
              <a:gd name="T0" fmla="*/ 18900 w 21600"/>
              <a:gd name="T1" fmla="*/ 10800 h 21600"/>
              <a:gd name="T2" fmla="*/ 10800 w 21600"/>
              <a:gd name="T3" fmla="*/ 21600 h 21600"/>
              <a:gd name="T4" fmla="*/ 2700 w 21600"/>
              <a:gd name="T5" fmla="*/ 10800 h 21600"/>
              <a:gd name="T6" fmla="*/ 10800 w 21600"/>
              <a:gd name="T7" fmla="*/ 0 h 21600"/>
              <a:gd name="T8" fmla="*/ 4500 w 21600"/>
              <a:gd name="T9" fmla="*/ 4500 h 21600"/>
              <a:gd name="T10" fmla="*/ 17100 w 21600"/>
              <a:gd name="T11" fmla="*/ 171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5400" y="21600"/>
                </a:lnTo>
                <a:lnTo>
                  <a:pt x="16200" y="21600"/>
                </a:lnTo>
                <a:lnTo>
                  <a:pt x="21600" y="0"/>
                </a:lnTo>
                <a:close/>
              </a:path>
            </a:pathLst>
          </a:custGeom>
          <a:solidFill>
            <a:schemeClr val="bg1">
              <a:alpha val="49001"/>
            </a:schemeClr>
          </a:solidFill>
          <a:ln w="9525">
            <a:noFill/>
            <a:miter lim="800000"/>
          </a:ln>
          <a:effectLst>
            <a:outerShdw dist="35921" dir="2700000" algn="ctr" rotWithShape="0">
              <a:schemeClr val="bg1">
                <a:alpha val="50000"/>
              </a:schemeClr>
            </a:outerShdw>
          </a:effectLst>
        </p:spPr>
        <p:txBody>
          <a:bodyPr wrap="none" lIns="99828" tIns="49915" rIns="99828" bIns="49915" anchor="ctr"/>
          <a:lstStyle/>
          <a:p>
            <a:pPr latinLnBrk="1">
              <a:defRPr/>
            </a:pPr>
            <a:endParaRPr kumimoji="1" lang="zh-CN" altLang="en-US">
              <a:solidFill>
                <a:srgbClr val="000000"/>
              </a:solidFill>
              <a:latin typeface="굴림" pitchFamily="50" charset="-127"/>
              <a:ea typeface="굴림" pitchFamily="50" charset="-127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336297" y="4344194"/>
            <a:ext cx="5363328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——Business Proposal</a:t>
            </a:r>
            <a:endParaRPr lang="zh-CN" altLang="en-US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8" name="Picture 2" descr="D:\PPT模版\素材\背景和图片\landscape\sea\water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183188"/>
            <a:ext cx="10336213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413" y="839788"/>
            <a:ext cx="4114800" cy="1011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2411412" y="2134394"/>
            <a:ext cx="4876800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University students</a:t>
            </a:r>
            <a:endParaRPr lang="en-US" altLang="zh-CN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>
              <a:defRPr/>
            </a:pPr>
            <a:r>
              <a:rPr lang="en-US" altLang="zh-CN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   innovative undertaking</a:t>
            </a:r>
            <a:endParaRPr lang="zh-CN" altLang="en-US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5688013" y="5716588"/>
            <a:ext cx="31242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Speaker:  Li </a:t>
            </a:r>
            <a:r>
              <a:rPr lang="en-US" altLang="zh-CN" sz="2400" b="1" dirty="0" err="1">
                <a:latin typeface="微软雅黑" pitchFamily="34" charset="-122"/>
                <a:ea typeface="微软雅黑" pitchFamily="34" charset="-122"/>
              </a:rPr>
              <a:t>Siqi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1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4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5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1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6" presetClass="entr" presetSubtype="4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2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4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5" dur="1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00"/>
                            </p:stCondLst>
                            <p:childTnLst>
                              <p:par>
                                <p:cTn id="47" presetID="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1000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4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1000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4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100"/>
                            </p:stCondLst>
                            <p:childTnLst>
                              <p:par>
                                <p:cTn id="5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2" presetClass="exit" presetSubtype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72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2" presetClass="exit" presetSubtype="1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75" dur="5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2" presetClass="exit" presetSubtype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78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2" presetClass="exit" presetSubtype="1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1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2" presetClass="exit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2" presetClass="exit" presetSubtype="1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87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2" presetClass="exit" presetSubtype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90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2" presetClass="exit" presetSubtype="1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1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600"/>
                            </p:stCondLst>
                            <p:childTnLst>
                              <p:par>
                                <p:cTn id="109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0" dur="5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113" dur="5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22" presetClass="exit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9" dur="5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6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2.52128E-6 0.00429 L 0.36346 0.00429 " pathEditMode="relative" rAng="0" ptsTypes="AA">
                                      <p:cBhvr>
                                        <p:cTn id="138" dur="3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73" y="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0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2.84217E-6 6.53595E-8 L 0.36313 6.53595E-8 " pathEditMode="relative" rAng="0" ptsTypes="AA">
                                      <p:cBhvr>
                                        <p:cTn id="140" dur="3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157" y="0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142" dur="5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3" presetID="8" presetClass="emph" presetSubtype="0" accel="50000" decel="50000" fill="hold" grpId="2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-21600000">
                                      <p:cBhvr>
                                        <p:cTn id="144" dur="5000" fill="hold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5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6" dur="2000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2000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8" dur="20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53" presetClass="exit" presetSubtype="16" fill="hold" grpId="3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1" dur="2000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000"/>
                                        <p:tgtEl>
                                          <p:spTgt spid="4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3" dur="20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34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8" presetClass="emph" presetSubtype="0" accel="50000" decel="5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10800000">
                                      <p:cBhvr>
                                        <p:cTn id="166" dur="20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7" presetID="8" presetClass="emph" presetSubtype="0" accel="50000" decel="50000" fill="hold" grpId="1" nodeType="withEffect">
                                  <p:stCondLst>
                                    <p:cond delay="3700"/>
                                  </p:stCondLst>
                                  <p:childTnLst>
                                    <p:animRot by="-10800000">
                                      <p:cBhvr>
                                        <p:cTn id="168" dur="20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9" presetID="53" presetClass="exit" presetSubtype="16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3000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000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2" dur="30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53" presetClass="exit" presetSubtype="16" fill="hold" grpId="2" nodeType="withEffect">
                                  <p:stCondLst>
                                    <p:cond delay="4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3000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3000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7" dur="3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53" presetClass="entr" presetSubtype="16" fill="hold" nodeType="withEffect">
                                  <p:stCondLst>
                                    <p:cond delay="41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100"/>
                            </p:stCondLst>
                            <p:childTnLst>
                              <p:par>
                                <p:cTn id="1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4" grpId="0" animBg="1"/>
      <p:bldP spid="4104" grpId="1" animBg="1"/>
      <p:bldP spid="4109" grpId="0" animBg="1"/>
      <p:bldP spid="4109" grpId="1" animBg="1"/>
      <p:bldP spid="4111" grpId="0" animBg="1"/>
      <p:bldP spid="4111" grpId="1" animBg="1"/>
      <p:bldP spid="4113" grpId="0" animBg="1"/>
      <p:bldP spid="4113" grpId="1" animBg="1"/>
      <p:bldP spid="4114" grpId="0" animBg="1"/>
      <p:bldP spid="4114" grpId="1" animBg="1"/>
      <p:bldP spid="4115" grpId="0" animBg="1"/>
      <p:bldP spid="4115" grpId="1" animBg="1"/>
      <p:bldP spid="4116" grpId="0" animBg="1"/>
      <p:bldP spid="4116" grpId="1" animBg="1"/>
      <p:bldP spid="4117" grpId="0" animBg="1"/>
      <p:bldP spid="4117" grpId="1" animBg="1"/>
      <p:bldP spid="4119" grpId="0" animBg="1"/>
      <p:bldP spid="4119" grpId="1" animBg="1"/>
      <p:bldP spid="4120" grpId="0" animBg="1"/>
      <p:bldP spid="4120" grpId="1" animBg="1"/>
      <p:bldP spid="4121" grpId="0" animBg="1"/>
      <p:bldP spid="4121" grpId="1" animBg="1"/>
      <p:bldP spid="4122" grpId="0" animBg="1"/>
      <p:bldP spid="4122" grpId="1" animBg="1"/>
      <p:bldP spid="4127" grpId="0" animBg="1"/>
      <p:bldP spid="4127" grpId="1" animBg="1"/>
      <p:bldP spid="4127" grpId="2" animBg="1"/>
      <p:bldP spid="4127" grpId="3" animBg="1"/>
      <p:bldP spid="4128" grpId="0" animBg="1"/>
      <p:bldP spid="4128" grpId="1" animBg="1"/>
      <p:bldP spid="4128" grpId="2" animBg="1"/>
      <p:bldP spid="4128" grpId="3" animBg="1"/>
      <p:bldP spid="4129" grpId="0" animBg="1"/>
      <p:bldP spid="4129" grpId="1" animBg="1"/>
      <p:bldP spid="4130" grpId="0" animBg="1"/>
      <p:bldP spid="4130" grpId="1" animBg="1"/>
      <p:bldP spid="4131" grpId="0" animBg="1"/>
      <p:bldP spid="4131" grpId="1" animBg="1"/>
      <p:bldP spid="4131" grpId="2" animBg="1"/>
      <p:bldP spid="4132" grpId="0" animBg="1"/>
      <p:bldP spid="4132" grpId="1" animBg="1"/>
      <p:bldP spid="4132" grpId="2" animBg="1"/>
      <p:bldP spid="30" grpId="0" animBg="1"/>
      <p:bldP spid="30" grpId="1" animBg="1"/>
      <p:bldP spid="3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43"/>
          <p:cNvGrpSpPr/>
          <p:nvPr/>
        </p:nvGrpSpPr>
        <p:grpSpPr bwMode="auto">
          <a:xfrm>
            <a:off x="277813" y="2744788"/>
            <a:ext cx="9002712" cy="4184650"/>
            <a:chOff x="277812" y="2743994"/>
            <a:chExt cx="9002713" cy="4184650"/>
          </a:xfrm>
        </p:grpSpPr>
        <p:grpSp>
          <p:nvGrpSpPr>
            <p:cNvPr id="29721" name="Group 81"/>
            <p:cNvGrpSpPr/>
            <p:nvPr/>
          </p:nvGrpSpPr>
          <p:grpSpPr bwMode="auto">
            <a:xfrm>
              <a:off x="277812" y="2743994"/>
              <a:ext cx="9002713" cy="4184650"/>
              <a:chOff x="168" y="1234"/>
              <a:chExt cx="5592" cy="2635"/>
            </a:xfrm>
          </p:grpSpPr>
          <p:sp>
            <p:nvSpPr>
              <p:cNvPr id="29736" name="AutoShape 39"/>
              <p:cNvSpPr>
                <a:spLocks noChangeArrowheads="1"/>
              </p:cNvSpPr>
              <p:nvPr/>
            </p:nvSpPr>
            <p:spPr bwMode="auto">
              <a:xfrm>
                <a:off x="408" y="1314"/>
                <a:ext cx="5076" cy="2244"/>
              </a:xfrm>
              <a:prstGeom prst="roundRect">
                <a:avLst>
                  <a:gd name="adj" fmla="val 819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Aft>
                    <a:spcPct val="140000"/>
                  </a:spcAft>
                </a:pPr>
                <a:endParaRPr lang="en-US" altLang="zh-CN" sz="2000">
                  <a:solidFill>
                    <a:srgbClr val="FFFFFF"/>
                  </a:solidFill>
                  <a:latin typeface="Century Gothic" pitchFamily="34" charset="0"/>
                </a:endParaRPr>
              </a:p>
            </p:txBody>
          </p:sp>
          <p:pic>
            <p:nvPicPr>
              <p:cNvPr id="29737" name="Picture 61" descr="gel box"/>
              <p:cNvPicPr preferRelativeResize="0"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488"/>
              <a:stretch>
                <a:fillRect/>
              </a:stretch>
            </p:blipFill>
            <p:spPr bwMode="auto">
              <a:xfrm>
                <a:off x="168" y="1234"/>
                <a:ext cx="5592" cy="26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9722" name="Group 18"/>
            <p:cNvGrpSpPr/>
            <p:nvPr/>
          </p:nvGrpSpPr>
          <p:grpSpPr bwMode="auto">
            <a:xfrm>
              <a:off x="1648612" y="3201194"/>
              <a:ext cx="5825576" cy="3276600"/>
              <a:chOff x="739" y="1296"/>
              <a:chExt cx="4181" cy="2715"/>
            </a:xfrm>
          </p:grpSpPr>
          <p:sp>
            <p:nvSpPr>
              <p:cNvPr id="29723" name="Freeform 19"/>
              <p:cNvSpPr/>
              <p:nvPr/>
            </p:nvSpPr>
            <p:spPr bwMode="gray">
              <a:xfrm rot="-794496">
                <a:off x="2989" y="1859"/>
                <a:ext cx="725" cy="2089"/>
              </a:xfrm>
              <a:custGeom>
                <a:avLst/>
                <a:gdLst>
                  <a:gd name="T0" fmla="*/ 0 w 646"/>
                  <a:gd name="T1" fmla="*/ 0 h 1861"/>
                  <a:gd name="T2" fmla="*/ 192 w 646"/>
                  <a:gd name="T3" fmla="*/ 55 h 1861"/>
                  <a:gd name="T4" fmla="*/ 391 w 646"/>
                  <a:gd name="T5" fmla="*/ 128 h 1861"/>
                  <a:gd name="T6" fmla="*/ 586 w 646"/>
                  <a:gd name="T7" fmla="*/ 216 h 1861"/>
                  <a:gd name="T8" fmla="*/ 782 w 646"/>
                  <a:gd name="T9" fmla="*/ 323 h 1861"/>
                  <a:gd name="T10" fmla="*/ 966 w 646"/>
                  <a:gd name="T11" fmla="*/ 443 h 1861"/>
                  <a:gd name="T12" fmla="*/ 1151 w 646"/>
                  <a:gd name="T13" fmla="*/ 587 h 1861"/>
                  <a:gd name="T14" fmla="*/ 1334 w 646"/>
                  <a:gd name="T15" fmla="*/ 740 h 1861"/>
                  <a:gd name="T16" fmla="*/ 1504 w 646"/>
                  <a:gd name="T17" fmla="*/ 911 h 1861"/>
                  <a:gd name="T18" fmla="*/ 1665 w 646"/>
                  <a:gd name="T19" fmla="*/ 1105 h 1861"/>
                  <a:gd name="T20" fmla="*/ 1826 w 646"/>
                  <a:gd name="T21" fmla="*/ 1300 h 1861"/>
                  <a:gd name="T22" fmla="*/ 1967 w 646"/>
                  <a:gd name="T23" fmla="*/ 1515 h 1861"/>
                  <a:gd name="T24" fmla="*/ 2098 w 646"/>
                  <a:gd name="T25" fmla="*/ 1751 h 1861"/>
                  <a:gd name="T26" fmla="*/ 2217 w 646"/>
                  <a:gd name="T27" fmla="*/ 1992 h 1861"/>
                  <a:gd name="T28" fmla="*/ 2325 w 646"/>
                  <a:gd name="T29" fmla="*/ 2251 h 1861"/>
                  <a:gd name="T30" fmla="*/ 2408 w 646"/>
                  <a:gd name="T31" fmla="*/ 2521 h 1861"/>
                  <a:gd name="T32" fmla="*/ 2478 w 646"/>
                  <a:gd name="T33" fmla="*/ 2802 h 1861"/>
                  <a:gd name="T34" fmla="*/ 2533 w 646"/>
                  <a:gd name="T35" fmla="*/ 3096 h 1861"/>
                  <a:gd name="T36" fmla="*/ 2566 w 646"/>
                  <a:gd name="T37" fmla="*/ 3403 h 1861"/>
                  <a:gd name="T38" fmla="*/ 2581 w 646"/>
                  <a:gd name="T39" fmla="*/ 3722 h 1861"/>
                  <a:gd name="T40" fmla="*/ 2567 w 646"/>
                  <a:gd name="T41" fmla="*/ 4048 h 1861"/>
                  <a:gd name="T42" fmla="*/ 2538 w 646"/>
                  <a:gd name="T43" fmla="*/ 4344 h 1861"/>
                  <a:gd name="T44" fmla="*/ 2488 w 646"/>
                  <a:gd name="T45" fmla="*/ 4642 h 1861"/>
                  <a:gd name="T46" fmla="*/ 2421 w 646"/>
                  <a:gd name="T47" fmla="*/ 4926 h 1861"/>
                  <a:gd name="T48" fmla="*/ 2334 w 646"/>
                  <a:gd name="T49" fmla="*/ 5192 h 1861"/>
                  <a:gd name="T50" fmla="*/ 2241 w 646"/>
                  <a:gd name="T51" fmla="*/ 5449 h 1861"/>
                  <a:gd name="T52" fmla="*/ 2126 w 646"/>
                  <a:gd name="T53" fmla="*/ 5684 h 1861"/>
                  <a:gd name="T54" fmla="*/ 1997 w 646"/>
                  <a:gd name="T55" fmla="*/ 5913 h 1861"/>
                  <a:gd name="T56" fmla="*/ 1863 w 646"/>
                  <a:gd name="T57" fmla="*/ 6138 h 1861"/>
                  <a:gd name="T58" fmla="*/ 1709 w 646"/>
                  <a:gd name="T59" fmla="*/ 6332 h 1861"/>
                  <a:gd name="T60" fmla="*/ 1547 w 646"/>
                  <a:gd name="T61" fmla="*/ 6511 h 1861"/>
                  <a:gd name="T62" fmla="*/ 1377 w 646"/>
                  <a:gd name="T63" fmla="*/ 6688 h 1861"/>
                  <a:gd name="T64" fmla="*/ 1197 w 646"/>
                  <a:gd name="T65" fmla="*/ 6838 h 1861"/>
                  <a:gd name="T66" fmla="*/ 1013 w 646"/>
                  <a:gd name="T67" fmla="*/ 6981 h 1861"/>
                  <a:gd name="T68" fmla="*/ 818 w 646"/>
                  <a:gd name="T69" fmla="*/ 7108 h 1861"/>
                  <a:gd name="T70" fmla="*/ 622 w 646"/>
                  <a:gd name="T71" fmla="*/ 7217 h 1861"/>
                  <a:gd name="T72" fmla="*/ 414 w 646"/>
                  <a:gd name="T73" fmla="*/ 7309 h 1861"/>
                  <a:gd name="T74" fmla="*/ 208 w 646"/>
                  <a:gd name="T75" fmla="*/ 7387 h 1861"/>
                  <a:gd name="T76" fmla="*/ 0 w 646"/>
                  <a:gd name="T77" fmla="*/ 7447 h 1861"/>
                  <a:gd name="T78" fmla="*/ 0 w 646"/>
                  <a:gd name="T79" fmla="*/ 0 h 186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646"/>
                  <a:gd name="T121" fmla="*/ 0 h 1861"/>
                  <a:gd name="T122" fmla="*/ 646 w 646"/>
                  <a:gd name="T123" fmla="*/ 1861 h 186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447EC4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724" name="Freeform 20"/>
              <p:cNvSpPr/>
              <p:nvPr/>
            </p:nvSpPr>
            <p:spPr bwMode="gray">
              <a:xfrm rot="5461794">
                <a:off x="1859" y="1577"/>
                <a:ext cx="725" cy="2089"/>
              </a:xfrm>
              <a:custGeom>
                <a:avLst/>
                <a:gdLst>
                  <a:gd name="T0" fmla="*/ 0 w 646"/>
                  <a:gd name="T1" fmla="*/ 0 h 1861"/>
                  <a:gd name="T2" fmla="*/ 192 w 646"/>
                  <a:gd name="T3" fmla="*/ 55 h 1861"/>
                  <a:gd name="T4" fmla="*/ 391 w 646"/>
                  <a:gd name="T5" fmla="*/ 128 h 1861"/>
                  <a:gd name="T6" fmla="*/ 586 w 646"/>
                  <a:gd name="T7" fmla="*/ 216 h 1861"/>
                  <a:gd name="T8" fmla="*/ 782 w 646"/>
                  <a:gd name="T9" fmla="*/ 323 h 1861"/>
                  <a:gd name="T10" fmla="*/ 966 w 646"/>
                  <a:gd name="T11" fmla="*/ 443 h 1861"/>
                  <a:gd name="T12" fmla="*/ 1151 w 646"/>
                  <a:gd name="T13" fmla="*/ 587 h 1861"/>
                  <a:gd name="T14" fmla="*/ 1334 w 646"/>
                  <a:gd name="T15" fmla="*/ 740 h 1861"/>
                  <a:gd name="T16" fmla="*/ 1504 w 646"/>
                  <a:gd name="T17" fmla="*/ 911 h 1861"/>
                  <a:gd name="T18" fmla="*/ 1665 w 646"/>
                  <a:gd name="T19" fmla="*/ 1105 h 1861"/>
                  <a:gd name="T20" fmla="*/ 1826 w 646"/>
                  <a:gd name="T21" fmla="*/ 1300 h 1861"/>
                  <a:gd name="T22" fmla="*/ 1967 w 646"/>
                  <a:gd name="T23" fmla="*/ 1515 h 1861"/>
                  <a:gd name="T24" fmla="*/ 2098 w 646"/>
                  <a:gd name="T25" fmla="*/ 1751 h 1861"/>
                  <a:gd name="T26" fmla="*/ 2217 w 646"/>
                  <a:gd name="T27" fmla="*/ 1992 h 1861"/>
                  <a:gd name="T28" fmla="*/ 2325 w 646"/>
                  <a:gd name="T29" fmla="*/ 2251 h 1861"/>
                  <a:gd name="T30" fmla="*/ 2408 w 646"/>
                  <a:gd name="T31" fmla="*/ 2521 h 1861"/>
                  <a:gd name="T32" fmla="*/ 2478 w 646"/>
                  <a:gd name="T33" fmla="*/ 2802 h 1861"/>
                  <a:gd name="T34" fmla="*/ 2533 w 646"/>
                  <a:gd name="T35" fmla="*/ 3096 h 1861"/>
                  <a:gd name="T36" fmla="*/ 2566 w 646"/>
                  <a:gd name="T37" fmla="*/ 3403 h 1861"/>
                  <a:gd name="T38" fmla="*/ 2581 w 646"/>
                  <a:gd name="T39" fmla="*/ 3722 h 1861"/>
                  <a:gd name="T40" fmla="*/ 2567 w 646"/>
                  <a:gd name="T41" fmla="*/ 4048 h 1861"/>
                  <a:gd name="T42" fmla="*/ 2538 w 646"/>
                  <a:gd name="T43" fmla="*/ 4344 h 1861"/>
                  <a:gd name="T44" fmla="*/ 2488 w 646"/>
                  <a:gd name="T45" fmla="*/ 4642 h 1861"/>
                  <a:gd name="T46" fmla="*/ 2421 w 646"/>
                  <a:gd name="T47" fmla="*/ 4926 h 1861"/>
                  <a:gd name="T48" fmla="*/ 2334 w 646"/>
                  <a:gd name="T49" fmla="*/ 5192 h 1861"/>
                  <a:gd name="T50" fmla="*/ 2241 w 646"/>
                  <a:gd name="T51" fmla="*/ 5449 h 1861"/>
                  <a:gd name="T52" fmla="*/ 2126 w 646"/>
                  <a:gd name="T53" fmla="*/ 5684 h 1861"/>
                  <a:gd name="T54" fmla="*/ 1997 w 646"/>
                  <a:gd name="T55" fmla="*/ 5913 h 1861"/>
                  <a:gd name="T56" fmla="*/ 1863 w 646"/>
                  <a:gd name="T57" fmla="*/ 6138 h 1861"/>
                  <a:gd name="T58" fmla="*/ 1709 w 646"/>
                  <a:gd name="T59" fmla="*/ 6332 h 1861"/>
                  <a:gd name="T60" fmla="*/ 1547 w 646"/>
                  <a:gd name="T61" fmla="*/ 6511 h 1861"/>
                  <a:gd name="T62" fmla="*/ 1377 w 646"/>
                  <a:gd name="T63" fmla="*/ 6688 h 1861"/>
                  <a:gd name="T64" fmla="*/ 1197 w 646"/>
                  <a:gd name="T65" fmla="*/ 6838 h 1861"/>
                  <a:gd name="T66" fmla="*/ 1013 w 646"/>
                  <a:gd name="T67" fmla="*/ 6981 h 1861"/>
                  <a:gd name="T68" fmla="*/ 818 w 646"/>
                  <a:gd name="T69" fmla="*/ 7108 h 1861"/>
                  <a:gd name="T70" fmla="*/ 622 w 646"/>
                  <a:gd name="T71" fmla="*/ 7217 h 1861"/>
                  <a:gd name="T72" fmla="*/ 414 w 646"/>
                  <a:gd name="T73" fmla="*/ 7309 h 1861"/>
                  <a:gd name="T74" fmla="*/ 208 w 646"/>
                  <a:gd name="T75" fmla="*/ 7387 h 1861"/>
                  <a:gd name="T76" fmla="*/ 0 w 646"/>
                  <a:gd name="T77" fmla="*/ 7447 h 1861"/>
                  <a:gd name="T78" fmla="*/ 0 w 646"/>
                  <a:gd name="T79" fmla="*/ 0 h 186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646"/>
                  <a:gd name="T121" fmla="*/ 0 h 1861"/>
                  <a:gd name="T122" fmla="*/ 646 w 646"/>
                  <a:gd name="T123" fmla="*/ 1861 h 1861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2A684C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Freeform 21"/>
              <p:cNvSpPr/>
              <p:nvPr/>
            </p:nvSpPr>
            <p:spPr bwMode="gray">
              <a:xfrm rot="-7471624">
                <a:off x="3023" y="609"/>
                <a:ext cx="726" cy="209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8" y="14"/>
                  </a:cxn>
                  <a:cxn ang="0">
                    <a:pos x="98" y="32"/>
                  </a:cxn>
                  <a:cxn ang="0">
                    <a:pos x="147" y="54"/>
                  </a:cxn>
                  <a:cxn ang="0">
                    <a:pos x="195" y="81"/>
                  </a:cxn>
                  <a:cxn ang="0">
                    <a:pos x="242" y="111"/>
                  </a:cxn>
                  <a:cxn ang="0">
                    <a:pos x="288" y="147"/>
                  </a:cxn>
                  <a:cxn ang="0">
                    <a:pos x="333" y="185"/>
                  </a:cxn>
                  <a:cxn ang="0">
                    <a:pos x="377" y="228"/>
                  </a:cxn>
                  <a:cxn ang="0">
                    <a:pos x="418" y="275"/>
                  </a:cxn>
                  <a:cxn ang="0">
                    <a:pos x="457" y="325"/>
                  </a:cxn>
                  <a:cxn ang="0">
                    <a:pos x="493" y="379"/>
                  </a:cxn>
                  <a:cxn ang="0">
                    <a:pos x="526" y="437"/>
                  </a:cxn>
                  <a:cxn ang="0">
                    <a:pos x="555" y="497"/>
                  </a:cxn>
                  <a:cxn ang="0">
                    <a:pos x="582" y="562"/>
                  </a:cxn>
                  <a:cxn ang="0">
                    <a:pos x="604" y="630"/>
                  </a:cxn>
                  <a:cxn ang="0">
                    <a:pos x="621" y="700"/>
                  </a:cxn>
                  <a:cxn ang="0">
                    <a:pos x="634" y="774"/>
                  </a:cxn>
                  <a:cxn ang="0">
                    <a:pos x="642" y="851"/>
                  </a:cxn>
                  <a:cxn ang="0">
                    <a:pos x="646" y="930"/>
                  </a:cxn>
                  <a:cxn ang="0">
                    <a:pos x="643" y="1011"/>
                  </a:cxn>
                  <a:cxn ang="0">
                    <a:pos x="636" y="1086"/>
                  </a:cxn>
                  <a:cxn ang="0">
                    <a:pos x="623" y="1160"/>
                  </a:cxn>
                  <a:cxn ang="0">
                    <a:pos x="607" y="1230"/>
                  </a:cxn>
                  <a:cxn ang="0">
                    <a:pos x="585" y="1297"/>
                  </a:cxn>
                  <a:cxn ang="0">
                    <a:pos x="561" y="1361"/>
                  </a:cxn>
                  <a:cxn ang="0">
                    <a:pos x="533" y="1421"/>
                  </a:cxn>
                  <a:cxn ang="0">
                    <a:pos x="500" y="1478"/>
                  </a:cxn>
                  <a:cxn ang="0">
                    <a:pos x="466" y="1532"/>
                  </a:cxn>
                  <a:cxn ang="0">
                    <a:pos x="428" y="1582"/>
                  </a:cxn>
                  <a:cxn ang="0">
                    <a:pos x="388" y="1627"/>
                  </a:cxn>
                  <a:cxn ang="0">
                    <a:pos x="345" y="1670"/>
                  </a:cxn>
                  <a:cxn ang="0">
                    <a:pos x="301" y="1709"/>
                  </a:cxn>
                  <a:cxn ang="0">
                    <a:pos x="254" y="1744"/>
                  </a:cxn>
                  <a:cxn ang="0">
                    <a:pos x="205" y="1776"/>
                  </a:cxn>
                  <a:cxn ang="0">
                    <a:pos x="156" y="1803"/>
                  </a:cxn>
                  <a:cxn ang="0">
                    <a:pos x="104" y="1826"/>
                  </a:cxn>
                  <a:cxn ang="0">
                    <a:pos x="53" y="1846"/>
                  </a:cxn>
                  <a:cxn ang="0">
                    <a:pos x="0" y="1861"/>
                  </a:cxn>
                  <a:cxn ang="0">
                    <a:pos x="0" y="0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folHlink">
                      <a:gamma/>
                      <a:tint val="0"/>
                      <a:invGamma/>
                    </a:schemeClr>
                  </a:gs>
                  <a:gs pos="100000">
                    <a:schemeClr val="folHlink"/>
                  </a:gs>
                </a:gsLst>
                <a:lin ang="0" scaled="1"/>
              </a:gradFill>
              <a:ln w="6350">
                <a:noFill/>
                <a:prstDash val="solid"/>
                <a:rou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grpSp>
            <p:nvGrpSpPr>
              <p:cNvPr id="29726" name="Group 22"/>
              <p:cNvGrpSpPr/>
              <p:nvPr/>
            </p:nvGrpSpPr>
            <p:grpSpPr bwMode="auto">
              <a:xfrm>
                <a:off x="1177" y="1440"/>
                <a:ext cx="3336" cy="2571"/>
                <a:chOff x="768" y="1104"/>
                <a:chExt cx="3984" cy="3072"/>
              </a:xfrm>
            </p:grpSpPr>
            <p:sp>
              <p:nvSpPr>
                <p:cNvPr id="41" name="Freeform 23"/>
                <p:cNvSpPr/>
                <p:nvPr/>
              </p:nvSpPr>
              <p:spPr bwMode="gray">
                <a:xfrm>
                  <a:off x="2782" y="1680"/>
                  <a:ext cx="868" cy="249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8" y="14"/>
                    </a:cxn>
                    <a:cxn ang="0">
                      <a:pos x="98" y="32"/>
                    </a:cxn>
                    <a:cxn ang="0">
                      <a:pos x="147" y="54"/>
                    </a:cxn>
                    <a:cxn ang="0">
                      <a:pos x="195" y="81"/>
                    </a:cxn>
                    <a:cxn ang="0">
                      <a:pos x="242" y="111"/>
                    </a:cxn>
                    <a:cxn ang="0">
                      <a:pos x="288" y="147"/>
                    </a:cxn>
                    <a:cxn ang="0">
                      <a:pos x="333" y="185"/>
                    </a:cxn>
                    <a:cxn ang="0">
                      <a:pos x="377" y="228"/>
                    </a:cxn>
                    <a:cxn ang="0">
                      <a:pos x="418" y="275"/>
                    </a:cxn>
                    <a:cxn ang="0">
                      <a:pos x="457" y="325"/>
                    </a:cxn>
                    <a:cxn ang="0">
                      <a:pos x="493" y="379"/>
                    </a:cxn>
                    <a:cxn ang="0">
                      <a:pos x="526" y="437"/>
                    </a:cxn>
                    <a:cxn ang="0">
                      <a:pos x="555" y="497"/>
                    </a:cxn>
                    <a:cxn ang="0">
                      <a:pos x="582" y="562"/>
                    </a:cxn>
                    <a:cxn ang="0">
                      <a:pos x="604" y="630"/>
                    </a:cxn>
                    <a:cxn ang="0">
                      <a:pos x="621" y="700"/>
                    </a:cxn>
                    <a:cxn ang="0">
                      <a:pos x="634" y="774"/>
                    </a:cxn>
                    <a:cxn ang="0">
                      <a:pos x="642" y="851"/>
                    </a:cxn>
                    <a:cxn ang="0">
                      <a:pos x="646" y="930"/>
                    </a:cxn>
                    <a:cxn ang="0">
                      <a:pos x="643" y="1011"/>
                    </a:cxn>
                    <a:cxn ang="0">
                      <a:pos x="636" y="1086"/>
                    </a:cxn>
                    <a:cxn ang="0">
                      <a:pos x="623" y="1160"/>
                    </a:cxn>
                    <a:cxn ang="0">
                      <a:pos x="607" y="1230"/>
                    </a:cxn>
                    <a:cxn ang="0">
                      <a:pos x="585" y="1297"/>
                    </a:cxn>
                    <a:cxn ang="0">
                      <a:pos x="561" y="1361"/>
                    </a:cxn>
                    <a:cxn ang="0">
                      <a:pos x="533" y="1421"/>
                    </a:cxn>
                    <a:cxn ang="0">
                      <a:pos x="500" y="1478"/>
                    </a:cxn>
                    <a:cxn ang="0">
                      <a:pos x="466" y="1532"/>
                    </a:cxn>
                    <a:cxn ang="0">
                      <a:pos x="428" y="1582"/>
                    </a:cxn>
                    <a:cxn ang="0">
                      <a:pos x="388" y="1627"/>
                    </a:cxn>
                    <a:cxn ang="0">
                      <a:pos x="345" y="1670"/>
                    </a:cxn>
                    <a:cxn ang="0">
                      <a:pos x="301" y="1709"/>
                    </a:cxn>
                    <a:cxn ang="0">
                      <a:pos x="254" y="1744"/>
                    </a:cxn>
                    <a:cxn ang="0">
                      <a:pos x="205" y="1776"/>
                    </a:cxn>
                    <a:cxn ang="0">
                      <a:pos x="156" y="1803"/>
                    </a:cxn>
                    <a:cxn ang="0">
                      <a:pos x="104" y="1826"/>
                    </a:cxn>
                    <a:cxn ang="0">
                      <a:pos x="53" y="1846"/>
                    </a:cxn>
                    <a:cxn ang="0">
                      <a:pos x="0" y="186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46" h="1861">
                      <a:moveTo>
                        <a:pt x="0" y="0"/>
                      </a:moveTo>
                      <a:lnTo>
                        <a:pt x="48" y="14"/>
                      </a:lnTo>
                      <a:lnTo>
                        <a:pt x="98" y="32"/>
                      </a:lnTo>
                      <a:lnTo>
                        <a:pt x="147" y="54"/>
                      </a:lnTo>
                      <a:lnTo>
                        <a:pt x="195" y="81"/>
                      </a:lnTo>
                      <a:lnTo>
                        <a:pt x="242" y="111"/>
                      </a:lnTo>
                      <a:lnTo>
                        <a:pt x="288" y="147"/>
                      </a:lnTo>
                      <a:lnTo>
                        <a:pt x="333" y="185"/>
                      </a:lnTo>
                      <a:lnTo>
                        <a:pt x="377" y="228"/>
                      </a:lnTo>
                      <a:lnTo>
                        <a:pt x="418" y="275"/>
                      </a:lnTo>
                      <a:lnTo>
                        <a:pt x="457" y="325"/>
                      </a:lnTo>
                      <a:lnTo>
                        <a:pt x="493" y="379"/>
                      </a:lnTo>
                      <a:lnTo>
                        <a:pt x="526" y="437"/>
                      </a:lnTo>
                      <a:lnTo>
                        <a:pt x="555" y="497"/>
                      </a:lnTo>
                      <a:lnTo>
                        <a:pt x="582" y="562"/>
                      </a:lnTo>
                      <a:lnTo>
                        <a:pt x="604" y="630"/>
                      </a:lnTo>
                      <a:lnTo>
                        <a:pt x="621" y="700"/>
                      </a:lnTo>
                      <a:lnTo>
                        <a:pt x="634" y="774"/>
                      </a:lnTo>
                      <a:lnTo>
                        <a:pt x="642" y="851"/>
                      </a:lnTo>
                      <a:lnTo>
                        <a:pt x="646" y="930"/>
                      </a:lnTo>
                      <a:lnTo>
                        <a:pt x="643" y="1011"/>
                      </a:lnTo>
                      <a:lnTo>
                        <a:pt x="636" y="1086"/>
                      </a:lnTo>
                      <a:lnTo>
                        <a:pt x="623" y="1160"/>
                      </a:lnTo>
                      <a:lnTo>
                        <a:pt x="607" y="1230"/>
                      </a:lnTo>
                      <a:lnTo>
                        <a:pt x="585" y="1297"/>
                      </a:lnTo>
                      <a:lnTo>
                        <a:pt x="561" y="1361"/>
                      </a:lnTo>
                      <a:lnTo>
                        <a:pt x="533" y="1421"/>
                      </a:lnTo>
                      <a:lnTo>
                        <a:pt x="500" y="1478"/>
                      </a:lnTo>
                      <a:lnTo>
                        <a:pt x="466" y="1532"/>
                      </a:lnTo>
                      <a:lnTo>
                        <a:pt x="428" y="1582"/>
                      </a:lnTo>
                      <a:lnTo>
                        <a:pt x="388" y="1627"/>
                      </a:lnTo>
                      <a:lnTo>
                        <a:pt x="345" y="1670"/>
                      </a:lnTo>
                      <a:lnTo>
                        <a:pt x="301" y="1709"/>
                      </a:lnTo>
                      <a:lnTo>
                        <a:pt x="254" y="1744"/>
                      </a:lnTo>
                      <a:lnTo>
                        <a:pt x="205" y="1776"/>
                      </a:lnTo>
                      <a:lnTo>
                        <a:pt x="156" y="1803"/>
                      </a:lnTo>
                      <a:lnTo>
                        <a:pt x="104" y="1826"/>
                      </a:lnTo>
                      <a:lnTo>
                        <a:pt x="53" y="1846"/>
                      </a:lnTo>
                      <a:lnTo>
                        <a:pt x="0" y="1861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6350">
                  <a:noFill/>
                  <a:prstDash val="solid"/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latin typeface="Arial" charset="0"/>
                  </a:endParaRPr>
                </a:p>
              </p:txBody>
            </p:sp>
            <p:sp>
              <p:nvSpPr>
                <p:cNvPr id="42" name="Freeform 24"/>
                <p:cNvSpPr/>
                <p:nvPr/>
              </p:nvSpPr>
              <p:spPr bwMode="gray">
                <a:xfrm rot="6256290">
                  <a:off x="1573" y="1145"/>
                  <a:ext cx="866" cy="25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8" y="14"/>
                    </a:cxn>
                    <a:cxn ang="0">
                      <a:pos x="98" y="32"/>
                    </a:cxn>
                    <a:cxn ang="0">
                      <a:pos x="147" y="54"/>
                    </a:cxn>
                    <a:cxn ang="0">
                      <a:pos x="195" y="81"/>
                    </a:cxn>
                    <a:cxn ang="0">
                      <a:pos x="242" y="111"/>
                    </a:cxn>
                    <a:cxn ang="0">
                      <a:pos x="288" y="147"/>
                    </a:cxn>
                    <a:cxn ang="0">
                      <a:pos x="333" y="185"/>
                    </a:cxn>
                    <a:cxn ang="0">
                      <a:pos x="377" y="228"/>
                    </a:cxn>
                    <a:cxn ang="0">
                      <a:pos x="418" y="275"/>
                    </a:cxn>
                    <a:cxn ang="0">
                      <a:pos x="457" y="325"/>
                    </a:cxn>
                    <a:cxn ang="0">
                      <a:pos x="493" y="379"/>
                    </a:cxn>
                    <a:cxn ang="0">
                      <a:pos x="526" y="437"/>
                    </a:cxn>
                    <a:cxn ang="0">
                      <a:pos x="555" y="497"/>
                    </a:cxn>
                    <a:cxn ang="0">
                      <a:pos x="582" y="562"/>
                    </a:cxn>
                    <a:cxn ang="0">
                      <a:pos x="604" y="630"/>
                    </a:cxn>
                    <a:cxn ang="0">
                      <a:pos x="621" y="700"/>
                    </a:cxn>
                    <a:cxn ang="0">
                      <a:pos x="634" y="774"/>
                    </a:cxn>
                    <a:cxn ang="0">
                      <a:pos x="642" y="851"/>
                    </a:cxn>
                    <a:cxn ang="0">
                      <a:pos x="646" y="930"/>
                    </a:cxn>
                    <a:cxn ang="0">
                      <a:pos x="643" y="1011"/>
                    </a:cxn>
                    <a:cxn ang="0">
                      <a:pos x="636" y="1086"/>
                    </a:cxn>
                    <a:cxn ang="0">
                      <a:pos x="623" y="1160"/>
                    </a:cxn>
                    <a:cxn ang="0">
                      <a:pos x="607" y="1230"/>
                    </a:cxn>
                    <a:cxn ang="0">
                      <a:pos x="585" y="1297"/>
                    </a:cxn>
                    <a:cxn ang="0">
                      <a:pos x="561" y="1361"/>
                    </a:cxn>
                    <a:cxn ang="0">
                      <a:pos x="533" y="1421"/>
                    </a:cxn>
                    <a:cxn ang="0">
                      <a:pos x="500" y="1478"/>
                    </a:cxn>
                    <a:cxn ang="0">
                      <a:pos x="466" y="1532"/>
                    </a:cxn>
                    <a:cxn ang="0">
                      <a:pos x="428" y="1582"/>
                    </a:cxn>
                    <a:cxn ang="0">
                      <a:pos x="388" y="1627"/>
                    </a:cxn>
                    <a:cxn ang="0">
                      <a:pos x="345" y="1670"/>
                    </a:cxn>
                    <a:cxn ang="0">
                      <a:pos x="301" y="1709"/>
                    </a:cxn>
                    <a:cxn ang="0">
                      <a:pos x="254" y="1744"/>
                    </a:cxn>
                    <a:cxn ang="0">
                      <a:pos x="205" y="1776"/>
                    </a:cxn>
                    <a:cxn ang="0">
                      <a:pos x="156" y="1803"/>
                    </a:cxn>
                    <a:cxn ang="0">
                      <a:pos x="104" y="1826"/>
                    </a:cxn>
                    <a:cxn ang="0">
                      <a:pos x="53" y="1846"/>
                    </a:cxn>
                    <a:cxn ang="0">
                      <a:pos x="0" y="186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46" h="1861">
                      <a:moveTo>
                        <a:pt x="0" y="0"/>
                      </a:moveTo>
                      <a:lnTo>
                        <a:pt x="48" y="14"/>
                      </a:lnTo>
                      <a:lnTo>
                        <a:pt x="98" y="32"/>
                      </a:lnTo>
                      <a:lnTo>
                        <a:pt x="147" y="54"/>
                      </a:lnTo>
                      <a:lnTo>
                        <a:pt x="195" y="81"/>
                      </a:lnTo>
                      <a:lnTo>
                        <a:pt x="242" y="111"/>
                      </a:lnTo>
                      <a:lnTo>
                        <a:pt x="288" y="147"/>
                      </a:lnTo>
                      <a:lnTo>
                        <a:pt x="333" y="185"/>
                      </a:lnTo>
                      <a:lnTo>
                        <a:pt x="377" y="228"/>
                      </a:lnTo>
                      <a:lnTo>
                        <a:pt x="418" y="275"/>
                      </a:lnTo>
                      <a:lnTo>
                        <a:pt x="457" y="325"/>
                      </a:lnTo>
                      <a:lnTo>
                        <a:pt x="493" y="379"/>
                      </a:lnTo>
                      <a:lnTo>
                        <a:pt x="526" y="437"/>
                      </a:lnTo>
                      <a:lnTo>
                        <a:pt x="555" y="497"/>
                      </a:lnTo>
                      <a:lnTo>
                        <a:pt x="582" y="562"/>
                      </a:lnTo>
                      <a:lnTo>
                        <a:pt x="604" y="630"/>
                      </a:lnTo>
                      <a:lnTo>
                        <a:pt x="621" y="700"/>
                      </a:lnTo>
                      <a:lnTo>
                        <a:pt x="634" y="774"/>
                      </a:lnTo>
                      <a:lnTo>
                        <a:pt x="642" y="851"/>
                      </a:lnTo>
                      <a:lnTo>
                        <a:pt x="646" y="930"/>
                      </a:lnTo>
                      <a:lnTo>
                        <a:pt x="643" y="1011"/>
                      </a:lnTo>
                      <a:lnTo>
                        <a:pt x="636" y="1086"/>
                      </a:lnTo>
                      <a:lnTo>
                        <a:pt x="623" y="1160"/>
                      </a:lnTo>
                      <a:lnTo>
                        <a:pt x="607" y="1230"/>
                      </a:lnTo>
                      <a:lnTo>
                        <a:pt x="585" y="1297"/>
                      </a:lnTo>
                      <a:lnTo>
                        <a:pt x="561" y="1361"/>
                      </a:lnTo>
                      <a:lnTo>
                        <a:pt x="533" y="1421"/>
                      </a:lnTo>
                      <a:lnTo>
                        <a:pt x="500" y="1478"/>
                      </a:lnTo>
                      <a:lnTo>
                        <a:pt x="466" y="1532"/>
                      </a:lnTo>
                      <a:lnTo>
                        <a:pt x="428" y="1582"/>
                      </a:lnTo>
                      <a:lnTo>
                        <a:pt x="388" y="1627"/>
                      </a:lnTo>
                      <a:lnTo>
                        <a:pt x="345" y="1670"/>
                      </a:lnTo>
                      <a:lnTo>
                        <a:pt x="301" y="1709"/>
                      </a:lnTo>
                      <a:lnTo>
                        <a:pt x="254" y="1744"/>
                      </a:lnTo>
                      <a:lnTo>
                        <a:pt x="205" y="1776"/>
                      </a:lnTo>
                      <a:lnTo>
                        <a:pt x="156" y="1803"/>
                      </a:lnTo>
                      <a:lnTo>
                        <a:pt x="104" y="1826"/>
                      </a:lnTo>
                      <a:lnTo>
                        <a:pt x="53" y="1846"/>
                      </a:lnTo>
                      <a:lnTo>
                        <a:pt x="0" y="1861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6350">
                  <a:noFill/>
                  <a:prstDash val="solid"/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latin typeface="Arial" charset="0"/>
                  </a:endParaRPr>
                </a:p>
              </p:txBody>
            </p:sp>
            <p:sp>
              <p:nvSpPr>
                <p:cNvPr id="43" name="Freeform 25"/>
                <p:cNvSpPr/>
                <p:nvPr/>
              </p:nvSpPr>
              <p:spPr bwMode="gray">
                <a:xfrm rot="-6677128">
                  <a:off x="3068" y="284"/>
                  <a:ext cx="866" cy="250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8" y="14"/>
                    </a:cxn>
                    <a:cxn ang="0">
                      <a:pos x="98" y="32"/>
                    </a:cxn>
                    <a:cxn ang="0">
                      <a:pos x="147" y="54"/>
                    </a:cxn>
                    <a:cxn ang="0">
                      <a:pos x="195" y="81"/>
                    </a:cxn>
                    <a:cxn ang="0">
                      <a:pos x="242" y="111"/>
                    </a:cxn>
                    <a:cxn ang="0">
                      <a:pos x="288" y="147"/>
                    </a:cxn>
                    <a:cxn ang="0">
                      <a:pos x="333" y="185"/>
                    </a:cxn>
                    <a:cxn ang="0">
                      <a:pos x="377" y="228"/>
                    </a:cxn>
                    <a:cxn ang="0">
                      <a:pos x="418" y="275"/>
                    </a:cxn>
                    <a:cxn ang="0">
                      <a:pos x="457" y="325"/>
                    </a:cxn>
                    <a:cxn ang="0">
                      <a:pos x="493" y="379"/>
                    </a:cxn>
                    <a:cxn ang="0">
                      <a:pos x="526" y="437"/>
                    </a:cxn>
                    <a:cxn ang="0">
                      <a:pos x="555" y="497"/>
                    </a:cxn>
                    <a:cxn ang="0">
                      <a:pos x="582" y="562"/>
                    </a:cxn>
                    <a:cxn ang="0">
                      <a:pos x="604" y="630"/>
                    </a:cxn>
                    <a:cxn ang="0">
                      <a:pos x="621" y="700"/>
                    </a:cxn>
                    <a:cxn ang="0">
                      <a:pos x="634" y="774"/>
                    </a:cxn>
                    <a:cxn ang="0">
                      <a:pos x="642" y="851"/>
                    </a:cxn>
                    <a:cxn ang="0">
                      <a:pos x="646" y="930"/>
                    </a:cxn>
                    <a:cxn ang="0">
                      <a:pos x="643" y="1011"/>
                    </a:cxn>
                    <a:cxn ang="0">
                      <a:pos x="636" y="1086"/>
                    </a:cxn>
                    <a:cxn ang="0">
                      <a:pos x="623" y="1160"/>
                    </a:cxn>
                    <a:cxn ang="0">
                      <a:pos x="607" y="1230"/>
                    </a:cxn>
                    <a:cxn ang="0">
                      <a:pos x="585" y="1297"/>
                    </a:cxn>
                    <a:cxn ang="0">
                      <a:pos x="561" y="1361"/>
                    </a:cxn>
                    <a:cxn ang="0">
                      <a:pos x="533" y="1421"/>
                    </a:cxn>
                    <a:cxn ang="0">
                      <a:pos x="500" y="1478"/>
                    </a:cxn>
                    <a:cxn ang="0">
                      <a:pos x="466" y="1532"/>
                    </a:cxn>
                    <a:cxn ang="0">
                      <a:pos x="428" y="1582"/>
                    </a:cxn>
                    <a:cxn ang="0">
                      <a:pos x="388" y="1627"/>
                    </a:cxn>
                    <a:cxn ang="0">
                      <a:pos x="345" y="1670"/>
                    </a:cxn>
                    <a:cxn ang="0">
                      <a:pos x="301" y="1709"/>
                    </a:cxn>
                    <a:cxn ang="0">
                      <a:pos x="254" y="1744"/>
                    </a:cxn>
                    <a:cxn ang="0">
                      <a:pos x="205" y="1776"/>
                    </a:cxn>
                    <a:cxn ang="0">
                      <a:pos x="156" y="1803"/>
                    </a:cxn>
                    <a:cxn ang="0">
                      <a:pos x="104" y="1826"/>
                    </a:cxn>
                    <a:cxn ang="0">
                      <a:pos x="53" y="1846"/>
                    </a:cxn>
                    <a:cxn ang="0">
                      <a:pos x="0" y="186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46" h="1861">
                      <a:moveTo>
                        <a:pt x="0" y="0"/>
                      </a:moveTo>
                      <a:lnTo>
                        <a:pt x="48" y="14"/>
                      </a:lnTo>
                      <a:lnTo>
                        <a:pt x="98" y="32"/>
                      </a:lnTo>
                      <a:lnTo>
                        <a:pt x="147" y="54"/>
                      </a:lnTo>
                      <a:lnTo>
                        <a:pt x="195" y="81"/>
                      </a:lnTo>
                      <a:lnTo>
                        <a:pt x="242" y="111"/>
                      </a:lnTo>
                      <a:lnTo>
                        <a:pt x="288" y="147"/>
                      </a:lnTo>
                      <a:lnTo>
                        <a:pt x="333" y="185"/>
                      </a:lnTo>
                      <a:lnTo>
                        <a:pt x="377" y="228"/>
                      </a:lnTo>
                      <a:lnTo>
                        <a:pt x="418" y="275"/>
                      </a:lnTo>
                      <a:lnTo>
                        <a:pt x="457" y="325"/>
                      </a:lnTo>
                      <a:lnTo>
                        <a:pt x="493" y="379"/>
                      </a:lnTo>
                      <a:lnTo>
                        <a:pt x="526" y="437"/>
                      </a:lnTo>
                      <a:lnTo>
                        <a:pt x="555" y="497"/>
                      </a:lnTo>
                      <a:lnTo>
                        <a:pt x="582" y="562"/>
                      </a:lnTo>
                      <a:lnTo>
                        <a:pt x="604" y="630"/>
                      </a:lnTo>
                      <a:lnTo>
                        <a:pt x="621" y="700"/>
                      </a:lnTo>
                      <a:lnTo>
                        <a:pt x="634" y="774"/>
                      </a:lnTo>
                      <a:lnTo>
                        <a:pt x="642" y="851"/>
                      </a:lnTo>
                      <a:lnTo>
                        <a:pt x="646" y="930"/>
                      </a:lnTo>
                      <a:lnTo>
                        <a:pt x="643" y="1011"/>
                      </a:lnTo>
                      <a:lnTo>
                        <a:pt x="636" y="1086"/>
                      </a:lnTo>
                      <a:lnTo>
                        <a:pt x="623" y="1160"/>
                      </a:lnTo>
                      <a:lnTo>
                        <a:pt x="607" y="1230"/>
                      </a:lnTo>
                      <a:lnTo>
                        <a:pt x="585" y="1297"/>
                      </a:lnTo>
                      <a:lnTo>
                        <a:pt x="561" y="1361"/>
                      </a:lnTo>
                      <a:lnTo>
                        <a:pt x="533" y="1421"/>
                      </a:lnTo>
                      <a:lnTo>
                        <a:pt x="500" y="1478"/>
                      </a:lnTo>
                      <a:lnTo>
                        <a:pt x="466" y="1532"/>
                      </a:lnTo>
                      <a:lnTo>
                        <a:pt x="428" y="1582"/>
                      </a:lnTo>
                      <a:lnTo>
                        <a:pt x="388" y="1627"/>
                      </a:lnTo>
                      <a:lnTo>
                        <a:pt x="345" y="1670"/>
                      </a:lnTo>
                      <a:lnTo>
                        <a:pt x="301" y="1709"/>
                      </a:lnTo>
                      <a:lnTo>
                        <a:pt x="254" y="1744"/>
                      </a:lnTo>
                      <a:lnTo>
                        <a:pt x="205" y="1776"/>
                      </a:lnTo>
                      <a:lnTo>
                        <a:pt x="156" y="1803"/>
                      </a:lnTo>
                      <a:lnTo>
                        <a:pt x="104" y="1826"/>
                      </a:lnTo>
                      <a:lnTo>
                        <a:pt x="53" y="1846"/>
                      </a:lnTo>
                      <a:lnTo>
                        <a:pt x="0" y="1861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chemeClr val="accent2">
                    <a:lumMod val="40000"/>
                    <a:lumOff val="60000"/>
                  </a:schemeClr>
                </a:solidFill>
                <a:ln w="6350">
                  <a:noFill/>
                  <a:prstDash val="solid"/>
                  <a:rou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>
                    <a:latin typeface="Arial" charset="0"/>
                  </a:endParaRPr>
                </a:p>
              </p:txBody>
            </p:sp>
          </p:grpSp>
          <p:grpSp>
            <p:nvGrpSpPr>
              <p:cNvPr id="29727" name="Group 26"/>
              <p:cNvGrpSpPr/>
              <p:nvPr/>
            </p:nvGrpSpPr>
            <p:grpSpPr bwMode="auto">
              <a:xfrm>
                <a:off x="2543" y="1899"/>
                <a:ext cx="844" cy="843"/>
                <a:chOff x="2016" y="1920"/>
                <a:chExt cx="1680" cy="1680"/>
              </a:xfrm>
            </p:grpSpPr>
            <p:sp>
              <p:nvSpPr>
                <p:cNvPr id="29731" name="Oval 27"/>
                <p:cNvSpPr>
                  <a:spLocks noChangeArrowheads="1"/>
                </p:cNvSpPr>
                <p:nvPr/>
              </p:nvSpPr>
              <p:spPr bwMode="gray">
                <a:xfrm>
                  <a:off x="2016" y="1920"/>
                  <a:ext cx="1680" cy="168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14343"/>
                    </a:gs>
                    <a:gs pos="100000">
                      <a:srgbClr val="922929"/>
                    </a:gs>
                  </a:gsLst>
                  <a:lin ang="5400000" scaled="1"/>
                </a:gradFill>
                <a:ln w="25400">
                  <a:solidFill>
                    <a:schemeClr val="bg1"/>
                  </a:solidFill>
                  <a:rou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732" name="Freeform 28"/>
                <p:cNvSpPr/>
                <p:nvPr/>
              </p:nvSpPr>
              <p:spPr bwMode="gray">
                <a:xfrm>
                  <a:off x="2208" y="1948"/>
                  <a:ext cx="1296" cy="634"/>
                </a:xfrm>
                <a:custGeom>
                  <a:avLst/>
                  <a:gdLst>
                    <a:gd name="T0" fmla="*/ 1034 w 1321"/>
                    <a:gd name="T1" fmla="*/ 100 h 712"/>
                    <a:gd name="T2" fmla="*/ 1047 w 1321"/>
                    <a:gd name="T3" fmla="*/ 110 h 712"/>
                    <a:gd name="T4" fmla="*/ 1050 w 1321"/>
                    <a:gd name="T5" fmla="*/ 119 h 712"/>
                    <a:gd name="T6" fmla="*/ 1045 w 1321"/>
                    <a:gd name="T7" fmla="*/ 128 h 712"/>
                    <a:gd name="T8" fmla="*/ 1032 w 1321"/>
                    <a:gd name="T9" fmla="*/ 135 h 712"/>
                    <a:gd name="T10" fmla="*/ 1011 w 1321"/>
                    <a:gd name="T11" fmla="*/ 144 h 712"/>
                    <a:gd name="T12" fmla="*/ 985 w 1321"/>
                    <a:gd name="T13" fmla="*/ 150 h 712"/>
                    <a:gd name="T14" fmla="*/ 951 w 1321"/>
                    <a:gd name="T15" fmla="*/ 156 h 712"/>
                    <a:gd name="T16" fmla="*/ 912 w 1321"/>
                    <a:gd name="T17" fmla="*/ 162 h 712"/>
                    <a:gd name="T18" fmla="*/ 868 w 1321"/>
                    <a:gd name="T19" fmla="*/ 166 h 712"/>
                    <a:gd name="T20" fmla="*/ 820 w 1321"/>
                    <a:gd name="T21" fmla="*/ 170 h 712"/>
                    <a:gd name="T22" fmla="*/ 769 w 1321"/>
                    <a:gd name="T23" fmla="*/ 171 h 712"/>
                    <a:gd name="T24" fmla="*/ 712 w 1321"/>
                    <a:gd name="T25" fmla="*/ 175 h 712"/>
                    <a:gd name="T26" fmla="*/ 655 w 1321"/>
                    <a:gd name="T27" fmla="*/ 176 h 712"/>
                    <a:gd name="T28" fmla="*/ 633 w 1321"/>
                    <a:gd name="T29" fmla="*/ 177 h 712"/>
                    <a:gd name="T30" fmla="*/ 379 w 1321"/>
                    <a:gd name="T31" fmla="*/ 177 h 712"/>
                    <a:gd name="T32" fmla="*/ 375 w 1321"/>
                    <a:gd name="T33" fmla="*/ 177 h 712"/>
                    <a:gd name="T34" fmla="*/ 325 w 1321"/>
                    <a:gd name="T35" fmla="*/ 176 h 712"/>
                    <a:gd name="T36" fmla="*/ 277 w 1321"/>
                    <a:gd name="T37" fmla="*/ 175 h 712"/>
                    <a:gd name="T38" fmla="*/ 231 w 1321"/>
                    <a:gd name="T39" fmla="*/ 173 h 712"/>
                    <a:gd name="T40" fmla="*/ 187 w 1321"/>
                    <a:gd name="T41" fmla="*/ 170 h 712"/>
                    <a:gd name="T42" fmla="*/ 149 w 1321"/>
                    <a:gd name="T43" fmla="*/ 168 h 712"/>
                    <a:gd name="T44" fmla="*/ 114 w 1321"/>
                    <a:gd name="T45" fmla="*/ 164 h 712"/>
                    <a:gd name="T46" fmla="*/ 78 w 1321"/>
                    <a:gd name="T47" fmla="*/ 161 h 712"/>
                    <a:gd name="T48" fmla="*/ 55 w 1321"/>
                    <a:gd name="T49" fmla="*/ 157 h 712"/>
                    <a:gd name="T50" fmla="*/ 27 w 1321"/>
                    <a:gd name="T51" fmla="*/ 151 h 712"/>
                    <a:gd name="T52" fmla="*/ 18 w 1321"/>
                    <a:gd name="T53" fmla="*/ 145 h 712"/>
                    <a:gd name="T54" fmla="*/ 6 w 1321"/>
                    <a:gd name="T55" fmla="*/ 138 h 712"/>
                    <a:gd name="T56" fmla="*/ 0 w 1321"/>
                    <a:gd name="T57" fmla="*/ 130 h 712"/>
                    <a:gd name="T58" fmla="*/ 0 w 1321"/>
                    <a:gd name="T59" fmla="*/ 129 h 712"/>
                    <a:gd name="T60" fmla="*/ 4 w 1321"/>
                    <a:gd name="T61" fmla="*/ 119 h 712"/>
                    <a:gd name="T62" fmla="*/ 16 w 1321"/>
                    <a:gd name="T63" fmla="*/ 111 h 712"/>
                    <a:gd name="T64" fmla="*/ 39 w 1321"/>
                    <a:gd name="T65" fmla="*/ 92 h 712"/>
                    <a:gd name="T66" fmla="*/ 74 w 1321"/>
                    <a:gd name="T67" fmla="*/ 74 h 712"/>
                    <a:gd name="T68" fmla="*/ 118 w 1321"/>
                    <a:gd name="T69" fmla="*/ 59 h 712"/>
                    <a:gd name="T70" fmla="*/ 163 w 1321"/>
                    <a:gd name="T71" fmla="*/ 43 h 712"/>
                    <a:gd name="T72" fmla="*/ 215 w 1321"/>
                    <a:gd name="T73" fmla="*/ 30 h 712"/>
                    <a:gd name="T74" fmla="*/ 272 w 1321"/>
                    <a:gd name="T75" fmla="*/ 20 h 712"/>
                    <a:gd name="T76" fmla="*/ 330 w 1321"/>
                    <a:gd name="T77" fmla="*/ 11 h 712"/>
                    <a:gd name="T78" fmla="*/ 395 w 1321"/>
                    <a:gd name="T79" fmla="*/ 5 h 712"/>
                    <a:gd name="T80" fmla="*/ 462 w 1321"/>
                    <a:gd name="T81" fmla="*/ 4 h 712"/>
                    <a:gd name="T82" fmla="*/ 531 w 1321"/>
                    <a:gd name="T83" fmla="*/ 0 h 712"/>
                    <a:gd name="T84" fmla="*/ 531 w 1321"/>
                    <a:gd name="T85" fmla="*/ 0 h 712"/>
                    <a:gd name="T86" fmla="*/ 603 w 1321"/>
                    <a:gd name="T87" fmla="*/ 4 h 712"/>
                    <a:gd name="T88" fmla="*/ 674 w 1321"/>
                    <a:gd name="T89" fmla="*/ 5 h 712"/>
                    <a:gd name="T90" fmla="*/ 741 w 1321"/>
                    <a:gd name="T91" fmla="*/ 12 h 712"/>
                    <a:gd name="T92" fmla="*/ 804 w 1321"/>
                    <a:gd name="T93" fmla="*/ 22 h 712"/>
                    <a:gd name="T94" fmla="*/ 860 w 1321"/>
                    <a:gd name="T95" fmla="*/ 34 h 712"/>
                    <a:gd name="T96" fmla="*/ 913 w 1321"/>
                    <a:gd name="T97" fmla="*/ 48 h 712"/>
                    <a:gd name="T98" fmla="*/ 960 w 1321"/>
                    <a:gd name="T99" fmla="*/ 63 h 712"/>
                    <a:gd name="T100" fmla="*/ 1001 w 1321"/>
                    <a:gd name="T101" fmla="*/ 81 h 712"/>
                    <a:gd name="T102" fmla="*/ 1034 w 1321"/>
                    <a:gd name="T103" fmla="*/ 100 h 712"/>
                    <a:gd name="T104" fmla="*/ 1034 w 1321"/>
                    <a:gd name="T105" fmla="*/ 100 h 71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1321"/>
                    <a:gd name="T160" fmla="*/ 0 h 712"/>
                    <a:gd name="T161" fmla="*/ 1321 w 1321"/>
                    <a:gd name="T162" fmla="*/ 712 h 71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1321" h="712">
                      <a:moveTo>
                        <a:pt x="1301" y="401"/>
                      </a:moveTo>
                      <a:lnTo>
                        <a:pt x="1317" y="442"/>
                      </a:lnTo>
                      <a:lnTo>
                        <a:pt x="1321" y="481"/>
                      </a:lnTo>
                      <a:lnTo>
                        <a:pt x="1315" y="516"/>
                      </a:lnTo>
                      <a:lnTo>
                        <a:pt x="1298" y="550"/>
                      </a:lnTo>
                      <a:lnTo>
                        <a:pt x="1272" y="579"/>
                      </a:lnTo>
                      <a:lnTo>
                        <a:pt x="1239" y="604"/>
                      </a:lnTo>
                      <a:lnTo>
                        <a:pt x="1196" y="628"/>
                      </a:lnTo>
                      <a:lnTo>
                        <a:pt x="1147" y="649"/>
                      </a:lnTo>
                      <a:lnTo>
                        <a:pt x="1092" y="667"/>
                      </a:lnTo>
                      <a:lnTo>
                        <a:pt x="1031" y="683"/>
                      </a:lnTo>
                      <a:lnTo>
                        <a:pt x="967" y="694"/>
                      </a:lnTo>
                      <a:lnTo>
                        <a:pt x="896" y="704"/>
                      </a:lnTo>
                      <a:lnTo>
                        <a:pt x="824" y="710"/>
                      </a:lnTo>
                      <a:lnTo>
                        <a:pt x="795" y="712"/>
                      </a:lnTo>
                      <a:lnTo>
                        <a:pt x="476" y="712"/>
                      </a:lnTo>
                      <a:lnTo>
                        <a:pt x="472" y="712"/>
                      </a:lnTo>
                      <a:lnTo>
                        <a:pt x="409" y="708"/>
                      </a:lnTo>
                      <a:lnTo>
                        <a:pt x="348" y="704"/>
                      </a:lnTo>
                      <a:lnTo>
                        <a:pt x="290" y="696"/>
                      </a:lnTo>
                      <a:lnTo>
                        <a:pt x="235" y="689"/>
                      </a:lnTo>
                      <a:lnTo>
                        <a:pt x="186" y="677"/>
                      </a:lnTo>
                      <a:lnTo>
                        <a:pt x="141" y="663"/>
                      </a:lnTo>
                      <a:lnTo>
                        <a:pt x="102" y="648"/>
                      </a:lnTo>
                      <a:lnTo>
                        <a:pt x="67" y="630"/>
                      </a:lnTo>
                      <a:lnTo>
                        <a:pt x="39" y="608"/>
                      </a:lnTo>
                      <a:lnTo>
                        <a:pt x="18" y="583"/>
                      </a:lnTo>
                      <a:lnTo>
                        <a:pt x="6" y="554"/>
                      </a:lnTo>
                      <a:lnTo>
                        <a:pt x="0" y="524"/>
                      </a:lnTo>
                      <a:lnTo>
                        <a:pt x="0" y="520"/>
                      </a:lnTo>
                      <a:lnTo>
                        <a:pt x="4" y="487"/>
                      </a:lnTo>
                      <a:lnTo>
                        <a:pt x="16" y="446"/>
                      </a:lnTo>
                      <a:lnTo>
                        <a:pt x="51" y="370"/>
                      </a:lnTo>
                      <a:lnTo>
                        <a:pt x="94" y="299"/>
                      </a:lnTo>
                      <a:lnTo>
                        <a:pt x="147" y="235"/>
                      </a:lnTo>
                      <a:lnTo>
                        <a:pt x="204" y="176"/>
                      </a:lnTo>
                      <a:lnTo>
                        <a:pt x="270" y="125"/>
                      </a:lnTo>
                      <a:lnTo>
                        <a:pt x="341" y="82"/>
                      </a:lnTo>
                      <a:lnTo>
                        <a:pt x="415" y="47"/>
                      </a:lnTo>
                      <a:lnTo>
                        <a:pt x="497" y="21"/>
                      </a:lnTo>
                      <a:lnTo>
                        <a:pt x="581" y="6"/>
                      </a:lnTo>
                      <a:lnTo>
                        <a:pt x="667" y="0"/>
                      </a:lnTo>
                      <a:lnTo>
                        <a:pt x="759" y="6"/>
                      </a:lnTo>
                      <a:lnTo>
                        <a:pt x="847" y="23"/>
                      </a:lnTo>
                      <a:lnTo>
                        <a:pt x="932" y="53"/>
                      </a:lnTo>
                      <a:lnTo>
                        <a:pt x="1010" y="90"/>
                      </a:lnTo>
                      <a:lnTo>
                        <a:pt x="1082" y="137"/>
                      </a:lnTo>
                      <a:lnTo>
                        <a:pt x="1149" y="194"/>
                      </a:lnTo>
                      <a:lnTo>
                        <a:pt x="1208" y="256"/>
                      </a:lnTo>
                      <a:lnTo>
                        <a:pt x="1258" y="325"/>
                      </a:lnTo>
                      <a:lnTo>
                        <a:pt x="1301" y="40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100000">
                      <a:srgbClr val="FF3300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29728" name="Text Box 30"/>
              <p:cNvSpPr txBox="1">
                <a:spLocks noChangeArrowheads="1"/>
              </p:cNvSpPr>
              <p:nvPr/>
            </p:nvSpPr>
            <p:spPr bwMode="auto">
              <a:xfrm>
                <a:off x="739" y="1927"/>
                <a:ext cx="1655" cy="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r"/>
                <a:r>
                  <a:rPr lang="en-US" altLang="zh-CN" sz="2000" b="1"/>
                  <a:t>Network Platform</a:t>
                </a:r>
                <a:endParaRPr lang="en-US" altLang="zh-CN" sz="2000">
                  <a:solidFill>
                    <a:srgbClr val="000000"/>
                  </a:solidFill>
                </a:endParaRPr>
              </a:p>
            </p:txBody>
          </p:sp>
          <p:sp>
            <p:nvSpPr>
              <p:cNvPr id="29729" name="Text Box 31"/>
              <p:cNvSpPr txBox="1">
                <a:spLocks noChangeArrowheads="1"/>
              </p:cNvSpPr>
              <p:nvPr/>
            </p:nvSpPr>
            <p:spPr bwMode="auto">
              <a:xfrm>
                <a:off x="3347" y="1497"/>
                <a:ext cx="1573" cy="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r>
                  <a:rPr lang="en-US" altLang="zh-CN" sz="2000" b="1"/>
                  <a:t>Direct Marketing</a:t>
                </a:r>
                <a:endParaRPr lang="en-US" altLang="zh-CN" sz="2000">
                  <a:solidFill>
                    <a:srgbClr val="000000"/>
                  </a:solidFill>
                </a:endParaRPr>
              </a:p>
            </p:txBody>
          </p:sp>
          <p:sp>
            <p:nvSpPr>
              <p:cNvPr id="29730" name="Text Box 32"/>
              <p:cNvSpPr txBox="1">
                <a:spLocks noChangeArrowheads="1"/>
              </p:cNvSpPr>
              <p:nvPr/>
            </p:nvSpPr>
            <p:spPr bwMode="auto">
              <a:xfrm>
                <a:off x="1013" y="3316"/>
                <a:ext cx="2953" cy="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 b="1"/>
                  <a:t>Campus Cooperation</a:t>
                </a:r>
                <a:endParaRPr lang="zh-CN" altLang="zh-CN" sz="2000" b="1"/>
              </a:p>
            </p:txBody>
          </p:sp>
        </p:grpSp>
      </p:grpSp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039813" y="5349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Corporate  Strategy</a:t>
            </a:r>
            <a:endParaRPr lang="zh-CN" altLang="en-US" dirty="0" smtClean="0">
              <a:latin typeface="+mn-lt"/>
            </a:endParaRPr>
          </a:p>
        </p:txBody>
      </p:sp>
      <p:grpSp>
        <p:nvGrpSpPr>
          <p:cNvPr id="29700" name="Group 62"/>
          <p:cNvGrpSpPr/>
          <p:nvPr/>
        </p:nvGrpSpPr>
        <p:grpSpPr bwMode="auto">
          <a:xfrm>
            <a:off x="6678613" y="992188"/>
            <a:ext cx="2230437" cy="1333500"/>
            <a:chOff x="102" y="352"/>
            <a:chExt cx="5608" cy="3351"/>
          </a:xfrm>
        </p:grpSpPr>
        <p:pic>
          <p:nvPicPr>
            <p:cNvPr id="29709" name="Picture 63" descr="gel box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" y="352"/>
              <a:ext cx="5608" cy="3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0" name="Picture 64" descr="gel button oran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" y="2824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1" name="Picture 65" descr="gel button oran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" y="1616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712" name="Picture 66" descr="gel button oran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" y="2824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3" name="AutoShape 67"/>
            <p:cNvSpPr>
              <a:spLocks noChangeArrowheads="1"/>
            </p:cNvSpPr>
            <p:nvPr/>
          </p:nvSpPr>
          <p:spPr bwMode="auto">
            <a:xfrm>
              <a:off x="3311" y="1716"/>
              <a:ext cx="1554" cy="30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DATA ACCESSIBILITY</a:t>
              </a:r>
              <a:endParaRPr lang="en-US" altLang="zh-CN" sz="300">
                <a:latin typeface="Century Gothic" pitchFamily="34" charset="0"/>
              </a:endParaRPr>
            </a:p>
          </p:txBody>
        </p:sp>
        <p:sp>
          <p:nvSpPr>
            <p:cNvPr id="29714" name="AutoShape 68"/>
            <p:cNvSpPr>
              <a:spLocks noChangeArrowheads="1"/>
            </p:cNvSpPr>
            <p:nvPr/>
          </p:nvSpPr>
          <p:spPr bwMode="auto">
            <a:xfrm>
              <a:off x="3258" y="2931"/>
              <a:ext cx="1624" cy="30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INTELLIGENCE</a:t>
              </a:r>
              <a:endParaRPr lang="en-US" altLang="zh-CN" sz="300">
                <a:latin typeface="Century Gothic" pitchFamily="34" charset="0"/>
              </a:endParaRPr>
            </a:p>
          </p:txBody>
        </p:sp>
        <p:sp>
          <p:nvSpPr>
            <p:cNvPr id="29715" name="AutoShape 69"/>
            <p:cNvSpPr>
              <a:spLocks noChangeArrowheads="1"/>
            </p:cNvSpPr>
            <p:nvPr/>
          </p:nvSpPr>
          <p:spPr bwMode="auto">
            <a:xfrm>
              <a:off x="991" y="2978"/>
              <a:ext cx="1578" cy="18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ACCURATE</a:t>
              </a:r>
              <a:endParaRPr lang="en-US" altLang="zh-CN" sz="300">
                <a:latin typeface="Century Gothic" pitchFamily="34" charset="0"/>
              </a:endParaRPr>
            </a:p>
          </p:txBody>
        </p:sp>
        <p:pic>
          <p:nvPicPr>
            <p:cNvPr id="29716" name="Picture 71" descr="gel button oran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" y="1616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72" descr="precision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71" y="871"/>
              <a:ext cx="974" cy="993"/>
            </a:xfrm>
            <a:prstGeom prst="rect">
              <a:avLst/>
            </a:prstGeom>
            <a:noFill/>
            <a:effectLst>
              <a:outerShdw dist="40161" dir="4293903" algn="ctr" rotWithShape="0">
                <a:schemeClr val="tx1">
                  <a:alpha val="50000"/>
                </a:schemeClr>
              </a:outerShdw>
            </a:effectLst>
          </p:spPr>
        </p:pic>
        <p:sp>
          <p:nvSpPr>
            <p:cNvPr id="29718" name="AutoShape 73"/>
            <p:cNvSpPr>
              <a:spLocks noChangeArrowheads="1"/>
            </p:cNvSpPr>
            <p:nvPr/>
          </p:nvSpPr>
          <p:spPr bwMode="auto">
            <a:xfrm>
              <a:off x="962" y="1720"/>
              <a:ext cx="1636" cy="30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PRECISION, DETAIL</a:t>
              </a:r>
              <a:endParaRPr lang="en-US" altLang="zh-CN" sz="300">
                <a:latin typeface="Century Gothic" pitchFamily="34" charset="0"/>
              </a:endParaRPr>
            </a:p>
          </p:txBody>
        </p:sp>
        <p:pic>
          <p:nvPicPr>
            <p:cNvPr id="15" name="Picture 74" descr="Data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71" y="871"/>
              <a:ext cx="974" cy="9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40161" dir="4293903" algn="ctr" rotWithShape="0">
                <a:schemeClr val="tx1">
                  <a:alpha val="50000"/>
                </a:schemeClr>
              </a:outerShdw>
            </a:effectLst>
          </p:spPr>
        </p:pic>
        <p:pic>
          <p:nvPicPr>
            <p:cNvPr id="16" name="Picture 75" descr="intelligence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571" y="2075"/>
              <a:ext cx="974" cy="9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40161" dir="4293903" algn="ctr" rotWithShape="0">
                <a:schemeClr val="tx1">
                  <a:alpha val="50000"/>
                </a:schemeClr>
              </a:outerShdw>
            </a:effectLst>
          </p:spPr>
        </p:pic>
      </p:grpSp>
      <p:grpSp>
        <p:nvGrpSpPr>
          <p:cNvPr id="8" name="组合 28"/>
          <p:cNvGrpSpPr/>
          <p:nvPr/>
        </p:nvGrpSpPr>
        <p:grpSpPr bwMode="auto">
          <a:xfrm>
            <a:off x="3000375" y="1357313"/>
            <a:ext cx="4581525" cy="1870075"/>
            <a:chOff x="3000374" y="1358106"/>
            <a:chExt cx="4581525" cy="1868488"/>
          </a:xfrm>
        </p:grpSpPr>
        <p:sp>
          <p:nvSpPr>
            <p:cNvPr id="21" name="Freeform 25"/>
            <p:cNvSpPr/>
            <p:nvPr/>
          </p:nvSpPr>
          <p:spPr bwMode="auto">
            <a:xfrm>
              <a:off x="3448049" y="1995739"/>
              <a:ext cx="4133850" cy="1038930"/>
            </a:xfrm>
            <a:custGeom>
              <a:avLst/>
              <a:gdLst/>
              <a:ahLst/>
              <a:cxnLst>
                <a:cxn ang="0">
                  <a:pos x="2220" y="12"/>
                </a:cxn>
                <a:cxn ang="0">
                  <a:pos x="0" y="348"/>
                </a:cxn>
                <a:cxn ang="0">
                  <a:pos x="1548" y="654"/>
                </a:cxn>
                <a:cxn ang="0">
                  <a:pos x="2604" y="72"/>
                </a:cxn>
                <a:cxn ang="0">
                  <a:pos x="2598" y="30"/>
                </a:cxn>
                <a:cxn ang="0">
                  <a:pos x="2586" y="0"/>
                </a:cxn>
                <a:cxn ang="0">
                  <a:pos x="2220" y="12"/>
                </a:cxn>
              </a:cxnLst>
              <a:rect l="0" t="0" r="r" b="b"/>
              <a:pathLst>
                <a:path w="2604" h="654">
                  <a:moveTo>
                    <a:pt x="2220" y="12"/>
                  </a:moveTo>
                  <a:lnTo>
                    <a:pt x="0" y="348"/>
                  </a:lnTo>
                  <a:lnTo>
                    <a:pt x="1548" y="654"/>
                  </a:lnTo>
                  <a:lnTo>
                    <a:pt x="2604" y="72"/>
                  </a:lnTo>
                  <a:lnTo>
                    <a:pt x="2598" y="30"/>
                  </a:lnTo>
                  <a:lnTo>
                    <a:pt x="2586" y="0"/>
                  </a:lnTo>
                  <a:lnTo>
                    <a:pt x="2220" y="12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>
                    <a:alpha val="35001"/>
                  </a:schemeClr>
                </a:gs>
              </a:gsLst>
              <a:lin ang="18900000" scaled="1"/>
            </a:gradFill>
            <a:ln w="9525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2" name="Freeform 26"/>
            <p:cNvSpPr/>
            <p:nvPr/>
          </p:nvSpPr>
          <p:spPr bwMode="auto">
            <a:xfrm>
              <a:off x="4724399" y="1358106"/>
              <a:ext cx="2681288" cy="13006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66" y="240"/>
                </a:cxn>
                <a:cxn ang="0">
                  <a:pos x="1650" y="234"/>
                </a:cxn>
                <a:cxn ang="0">
                  <a:pos x="1680" y="288"/>
                </a:cxn>
                <a:cxn ang="0">
                  <a:pos x="1689" y="333"/>
                </a:cxn>
                <a:cxn ang="0">
                  <a:pos x="1680" y="393"/>
                </a:cxn>
                <a:cxn ang="0">
                  <a:pos x="1644" y="435"/>
                </a:cxn>
                <a:cxn ang="0">
                  <a:pos x="48" y="819"/>
                </a:cxn>
                <a:cxn ang="0">
                  <a:pos x="0" y="0"/>
                </a:cxn>
              </a:cxnLst>
              <a:rect l="0" t="0" r="r" b="b"/>
              <a:pathLst>
                <a:path w="1689" h="819">
                  <a:moveTo>
                    <a:pt x="0" y="0"/>
                  </a:moveTo>
                  <a:lnTo>
                    <a:pt x="1566" y="240"/>
                  </a:lnTo>
                  <a:lnTo>
                    <a:pt x="1650" y="234"/>
                  </a:lnTo>
                  <a:lnTo>
                    <a:pt x="1680" y="288"/>
                  </a:lnTo>
                  <a:lnTo>
                    <a:pt x="1689" y="333"/>
                  </a:lnTo>
                  <a:lnTo>
                    <a:pt x="1680" y="393"/>
                  </a:lnTo>
                  <a:lnTo>
                    <a:pt x="1644" y="435"/>
                  </a:lnTo>
                  <a:lnTo>
                    <a:pt x="48" y="819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>
                    <a:alpha val="35001"/>
                  </a:schemeClr>
                </a:gs>
              </a:gsLst>
              <a:lin ang="18900000" scaled="1"/>
            </a:gradFill>
            <a:ln w="9525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grpSp>
          <p:nvGrpSpPr>
            <p:cNvPr id="29705" name="Group 76"/>
            <p:cNvGrpSpPr/>
            <p:nvPr/>
          </p:nvGrpSpPr>
          <p:grpSpPr bwMode="auto">
            <a:xfrm>
              <a:off x="3000374" y="2421731"/>
              <a:ext cx="3276600" cy="804863"/>
              <a:chOff x="708" y="2824"/>
              <a:chExt cx="2064" cy="507"/>
            </a:xfrm>
          </p:grpSpPr>
          <p:pic>
            <p:nvPicPr>
              <p:cNvPr id="29707" name="Picture 77" descr="gel button orange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" y="2824"/>
                <a:ext cx="2064" cy="5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708" name="AutoShape 78"/>
              <p:cNvSpPr>
                <a:spLocks noChangeArrowheads="1"/>
              </p:cNvSpPr>
              <p:nvPr/>
            </p:nvSpPr>
            <p:spPr bwMode="auto">
              <a:xfrm>
                <a:off x="991" y="2978"/>
                <a:ext cx="1578" cy="188"/>
              </a:xfrm>
              <a:prstGeom prst="roundRect">
                <a:avLst>
                  <a:gd name="adj" fmla="val 50000"/>
                </a:avLst>
              </a:prstGeom>
              <a:noFill/>
              <a:ln w="19050" algn="ctr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2000" b="1" dirty="0">
                    <a:latin typeface="+mn-lt"/>
                  </a:rPr>
                  <a:t>Place</a:t>
                </a:r>
                <a:endParaRPr lang="en-US" altLang="zh-CN" sz="2000" b="1" dirty="0">
                  <a:latin typeface="+mn-lt"/>
                </a:endParaRPr>
              </a:p>
            </p:txBody>
          </p:sp>
        </p:grpSp>
        <p:pic>
          <p:nvPicPr>
            <p:cNvPr id="28" name="Picture 9" descr="EMPLOYEES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011612" y="1372381"/>
              <a:ext cx="1420812" cy="1432296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</p:pic>
      </p:grpSp>
      <p:pic>
        <p:nvPicPr>
          <p:cNvPr id="30" name="Picture 105" descr="EMPLOYEE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61213" y="1701800"/>
            <a:ext cx="355600" cy="357188"/>
          </a:xfrm>
          <a:prstGeom prst="rect">
            <a:avLst/>
          </a:prstGeom>
          <a:noFill/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039813" y="5349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Corporate  Strategy</a:t>
            </a:r>
            <a:endParaRPr lang="zh-CN" altLang="en-US" dirty="0" smtClean="0">
              <a:latin typeface="+mn-lt"/>
            </a:endParaRPr>
          </a:p>
        </p:txBody>
      </p:sp>
      <p:grpSp>
        <p:nvGrpSpPr>
          <p:cNvPr id="30723" name="Group 50"/>
          <p:cNvGrpSpPr/>
          <p:nvPr/>
        </p:nvGrpSpPr>
        <p:grpSpPr bwMode="auto">
          <a:xfrm>
            <a:off x="6678613" y="992188"/>
            <a:ext cx="2262187" cy="1333500"/>
            <a:chOff x="102" y="352"/>
            <a:chExt cx="5608" cy="3351"/>
          </a:xfrm>
        </p:grpSpPr>
        <p:pic>
          <p:nvPicPr>
            <p:cNvPr id="30735" name="Picture 51" descr="gel box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" y="352"/>
              <a:ext cx="5608" cy="3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6" name="Picture 52" descr="gel button orang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" y="2824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7" name="Picture 53" descr="gel button orang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" y="1616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738" name="Picture 54" descr="gel button orang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" y="2824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9" name="AutoShape 55"/>
            <p:cNvSpPr>
              <a:spLocks noChangeArrowheads="1"/>
            </p:cNvSpPr>
            <p:nvPr/>
          </p:nvSpPr>
          <p:spPr bwMode="auto">
            <a:xfrm>
              <a:off x="3311" y="1716"/>
              <a:ext cx="1554" cy="30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DATA ACCESSIBILITY</a:t>
              </a:r>
              <a:endParaRPr lang="en-US" altLang="zh-CN" sz="300">
                <a:latin typeface="Century Gothic" pitchFamily="34" charset="0"/>
              </a:endParaRPr>
            </a:p>
          </p:txBody>
        </p:sp>
        <p:sp>
          <p:nvSpPr>
            <p:cNvPr id="30740" name="AutoShape 56"/>
            <p:cNvSpPr>
              <a:spLocks noChangeArrowheads="1"/>
            </p:cNvSpPr>
            <p:nvPr/>
          </p:nvSpPr>
          <p:spPr bwMode="auto">
            <a:xfrm>
              <a:off x="3258" y="2931"/>
              <a:ext cx="1624" cy="30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INTELLIGENCE</a:t>
              </a:r>
              <a:endParaRPr lang="en-US" altLang="zh-CN" sz="300">
                <a:latin typeface="Century Gothic" pitchFamily="34" charset="0"/>
              </a:endParaRPr>
            </a:p>
          </p:txBody>
        </p:sp>
        <p:sp>
          <p:nvSpPr>
            <p:cNvPr id="30741" name="AutoShape 57"/>
            <p:cNvSpPr>
              <a:spLocks noChangeArrowheads="1"/>
            </p:cNvSpPr>
            <p:nvPr/>
          </p:nvSpPr>
          <p:spPr bwMode="auto">
            <a:xfrm>
              <a:off x="991" y="2978"/>
              <a:ext cx="1578" cy="18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ACCURATE</a:t>
              </a:r>
              <a:endParaRPr lang="en-US" altLang="zh-CN" sz="300">
                <a:latin typeface="Century Gothic" pitchFamily="34" charset="0"/>
              </a:endParaRPr>
            </a:p>
          </p:txBody>
        </p:sp>
        <p:pic>
          <p:nvPicPr>
            <p:cNvPr id="30742" name="Picture 59" descr="gel button orang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" y="1616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0" descr="precision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71" y="871"/>
              <a:ext cx="976" cy="993"/>
            </a:xfrm>
            <a:prstGeom prst="rect">
              <a:avLst/>
            </a:prstGeom>
            <a:noFill/>
            <a:effectLst>
              <a:outerShdw dist="40161" dir="4293903" algn="ctr" rotWithShape="0">
                <a:schemeClr val="tx1">
                  <a:alpha val="50000"/>
                </a:schemeClr>
              </a:outerShdw>
            </a:effectLst>
          </p:spPr>
        </p:pic>
        <p:sp>
          <p:nvSpPr>
            <p:cNvPr id="30744" name="AutoShape 61"/>
            <p:cNvSpPr>
              <a:spLocks noChangeArrowheads="1"/>
            </p:cNvSpPr>
            <p:nvPr/>
          </p:nvSpPr>
          <p:spPr bwMode="auto">
            <a:xfrm>
              <a:off x="962" y="1720"/>
              <a:ext cx="1636" cy="30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PRECISION, DETAIL</a:t>
              </a:r>
              <a:endParaRPr lang="en-US" altLang="zh-CN" sz="300">
                <a:latin typeface="Century Gothic" pitchFamily="34" charset="0"/>
              </a:endParaRPr>
            </a:p>
          </p:txBody>
        </p:sp>
        <p:pic>
          <p:nvPicPr>
            <p:cNvPr id="15" name="Picture 62" descr="Data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69" y="871"/>
              <a:ext cx="976" cy="9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40161" dir="4293903" algn="ctr" rotWithShape="0">
                <a:schemeClr val="tx1">
                  <a:alpha val="50000"/>
                </a:schemeClr>
              </a:outerShdw>
            </a:effectLst>
          </p:spPr>
        </p:pic>
        <p:pic>
          <p:nvPicPr>
            <p:cNvPr id="16" name="Picture 63" descr="intelligence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69" y="2075"/>
              <a:ext cx="976" cy="9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40161" dir="4293903" algn="ctr" rotWithShape="0">
                <a:schemeClr val="tx1">
                  <a:alpha val="50000"/>
                </a:schemeClr>
              </a:outerShdw>
            </a:effectLst>
          </p:spPr>
        </p:pic>
      </p:grpSp>
      <p:grpSp>
        <p:nvGrpSpPr>
          <p:cNvPr id="3" name="Group 66"/>
          <p:cNvGrpSpPr/>
          <p:nvPr/>
        </p:nvGrpSpPr>
        <p:grpSpPr bwMode="auto">
          <a:xfrm>
            <a:off x="288925" y="2773363"/>
            <a:ext cx="8980488" cy="4184650"/>
            <a:chOff x="168" y="1234"/>
            <a:chExt cx="5592" cy="2635"/>
          </a:xfrm>
        </p:grpSpPr>
        <p:pic>
          <p:nvPicPr>
            <p:cNvPr id="30733" name="Picture 49" descr="gel box"/>
            <p:cNvPicPr preferRelativeResize="0"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488"/>
            <a:stretch>
              <a:fillRect/>
            </a:stretch>
          </p:blipFill>
          <p:spPr bwMode="auto">
            <a:xfrm>
              <a:off x="168" y="1234"/>
              <a:ext cx="5592" cy="26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34" name="AutoShape 43"/>
            <p:cNvSpPr>
              <a:spLocks noChangeArrowheads="1"/>
            </p:cNvSpPr>
            <p:nvPr/>
          </p:nvSpPr>
          <p:spPr bwMode="auto">
            <a:xfrm>
              <a:off x="398" y="1455"/>
              <a:ext cx="5070" cy="2238"/>
            </a:xfrm>
            <a:prstGeom prst="roundRect">
              <a:avLst>
                <a:gd name="adj" fmla="val 8190"/>
              </a:avLst>
            </a:prstGeom>
            <a:noFill/>
            <a:ln w="38100">
              <a:noFill/>
              <a:miter lim="800000"/>
            </a:ln>
          </p:spPr>
          <p:txBody>
            <a:bodyPr anchor="ctr"/>
            <a:lstStyle/>
            <a:p>
              <a:pPr marL="360045" indent="-457200">
                <a:spcAft>
                  <a:spcPts val="600"/>
                </a:spcAft>
                <a:buFont typeface="+mj-lt"/>
                <a:buAutoNum type="arabicPeriod"/>
                <a:defRPr/>
              </a:pPr>
              <a:r>
                <a:rPr lang="en-US" altLang="zh-CN" sz="2000" b="1" dirty="0">
                  <a:latin typeface="+mn-lt"/>
                </a:rPr>
                <a:t>The service  for  ordinary  consumers:</a:t>
              </a:r>
              <a:endParaRPr lang="en-US" altLang="zh-CN" sz="2000" b="1" dirty="0">
                <a:latin typeface="+mn-lt"/>
              </a:endParaRPr>
            </a:p>
            <a:p>
              <a:pPr marL="467995" lvl="1" indent="-457200">
                <a:spcAft>
                  <a:spcPts val="600"/>
                </a:spcAft>
                <a:buFont typeface="Wingdings" pitchFamily="2" charset="2"/>
                <a:buChar char="Ø"/>
                <a:defRPr/>
              </a:pPr>
              <a:r>
                <a:rPr lang="en-US" altLang="zh-CN" b="1" dirty="0">
                  <a:latin typeface="Arial" charset="0"/>
                </a:rPr>
                <a:t>Market survey and analysis</a:t>
              </a:r>
              <a:endParaRPr lang="en-US" altLang="zh-CN" b="1" dirty="0">
                <a:latin typeface="Arial" charset="0"/>
              </a:endParaRPr>
            </a:p>
            <a:p>
              <a:pPr marL="467995" lvl="1" indent="-457200">
                <a:spcAft>
                  <a:spcPts val="600"/>
                </a:spcAft>
                <a:buFont typeface="Wingdings" pitchFamily="2" charset="2"/>
                <a:buChar char="Ø"/>
                <a:defRPr/>
              </a:pPr>
              <a:r>
                <a:rPr lang="en-US" altLang="zh-CN" b="1" dirty="0">
                  <a:latin typeface="Arial" charset="0"/>
                </a:rPr>
                <a:t>Various types of product costs and the expected profit margins</a:t>
              </a:r>
              <a:endParaRPr lang="en-US" altLang="zh-CN" b="1" dirty="0">
                <a:latin typeface="Arial" charset="0"/>
              </a:endParaRPr>
            </a:p>
            <a:p>
              <a:pPr marL="467995" lvl="1" indent="-457200">
                <a:spcAft>
                  <a:spcPts val="600"/>
                </a:spcAft>
                <a:buFont typeface="Wingdings" pitchFamily="2" charset="2"/>
                <a:buChar char="Ø"/>
                <a:defRPr/>
              </a:pPr>
              <a:r>
                <a:rPr lang="en-US" altLang="zh-CN" b="1" dirty="0">
                  <a:latin typeface="Arial" charset="0"/>
                </a:rPr>
                <a:t>Comparing our price with others</a:t>
              </a:r>
              <a:r>
                <a:rPr lang="zh-CN" altLang="zh-CN" b="1" dirty="0">
                  <a:latin typeface="Arial" charset="0"/>
                </a:rPr>
                <a:t>’</a:t>
              </a:r>
              <a:endParaRPr lang="en-US" altLang="zh-CN" b="1" dirty="0">
                <a:latin typeface="Arial" charset="0"/>
              </a:endParaRPr>
            </a:p>
            <a:p>
              <a:pPr marL="467995" lvl="1" indent="-457200">
                <a:spcAft>
                  <a:spcPts val="600"/>
                </a:spcAft>
                <a:buFont typeface="Wingdings" pitchFamily="2" charset="2"/>
                <a:buChar char="Ø"/>
                <a:defRPr/>
              </a:pPr>
              <a:r>
                <a:rPr lang="en-US" altLang="zh-CN" b="1" dirty="0">
                  <a:latin typeface="Arial" charset="0"/>
                </a:rPr>
                <a:t>Combining the company's earnings goals with the first three points</a:t>
              </a:r>
              <a:endParaRPr lang="en-US" altLang="zh-CN" b="1" dirty="0">
                <a:latin typeface="Arial" charset="0"/>
              </a:endParaRPr>
            </a:p>
            <a:p>
              <a:pPr marL="467995" lvl="1" indent="-457200">
                <a:spcAft>
                  <a:spcPts val="600"/>
                </a:spcAft>
                <a:buFont typeface="Wingdings" pitchFamily="2" charset="2"/>
                <a:buChar char="Ø"/>
                <a:defRPr/>
              </a:pPr>
              <a:endParaRPr lang="en-US" altLang="zh-CN" sz="2000" b="1" dirty="0">
                <a:latin typeface="+mn-lt"/>
              </a:endParaRPr>
            </a:p>
            <a:p>
              <a:pPr marL="360045" indent="-457200">
                <a:spcAft>
                  <a:spcPts val="600"/>
                </a:spcAft>
                <a:buFont typeface="+mj-lt"/>
                <a:buAutoNum type="arabicPeriod"/>
                <a:defRPr/>
              </a:pPr>
              <a:r>
                <a:rPr lang="en-US" altLang="zh-CN" sz="2000" b="1" dirty="0">
                  <a:latin typeface="+mn-lt"/>
                </a:rPr>
                <a:t>The service  for  the  student</a:t>
              </a:r>
              <a:endParaRPr lang="en-US" altLang="zh-CN" sz="2000" b="1" dirty="0">
                <a:latin typeface="+mn-lt"/>
              </a:endParaRPr>
            </a:p>
            <a:p>
              <a:pPr marL="360045" indent="-457200">
                <a:spcAft>
                  <a:spcPts val="600"/>
                </a:spcAft>
                <a:buFont typeface="Wingdings" pitchFamily="2" charset="2"/>
                <a:buChar char="Ø"/>
                <a:defRPr/>
              </a:pPr>
              <a:r>
                <a:rPr lang="en-US" altLang="zh-CN" b="1" dirty="0">
                  <a:latin typeface="+mn-lt"/>
                </a:rPr>
                <a:t>Establishing long-term cooperation with university</a:t>
              </a:r>
              <a:endParaRPr lang="en-US" altLang="zh-CN" b="1" dirty="0">
                <a:latin typeface="+mn-lt"/>
              </a:endParaRPr>
            </a:p>
            <a:p>
              <a:pPr marL="360045" indent="-457200">
                <a:spcAft>
                  <a:spcPts val="600"/>
                </a:spcAft>
                <a:buFont typeface="Wingdings" pitchFamily="2" charset="2"/>
                <a:buChar char="Ø"/>
                <a:defRPr/>
              </a:pPr>
              <a:r>
                <a:rPr lang="en-US" altLang="zh-CN" b="1" dirty="0">
                  <a:latin typeface="+mn-lt"/>
                </a:rPr>
                <a:t>Student will receive the half-profit consumer pricing models</a:t>
              </a:r>
              <a:endParaRPr lang="en-US" altLang="zh-CN" b="1" dirty="0">
                <a:latin typeface="+mn-lt"/>
              </a:endParaRPr>
            </a:p>
            <a:p>
              <a:pPr marL="467995" lvl="1" indent="-457200">
                <a:spcAft>
                  <a:spcPts val="600"/>
                </a:spcAft>
                <a:buFont typeface="+mj-lt"/>
                <a:buAutoNum type="arabicPeriod"/>
                <a:defRPr/>
              </a:pPr>
              <a:endParaRPr lang="en-US" altLang="zh-CN" b="1" dirty="0">
                <a:latin typeface="+mn-lt"/>
              </a:endParaRPr>
            </a:p>
          </p:txBody>
        </p:sp>
      </p:grpSp>
      <p:grpSp>
        <p:nvGrpSpPr>
          <p:cNvPr id="4" name="Group 64"/>
          <p:cNvGrpSpPr/>
          <p:nvPr/>
        </p:nvGrpSpPr>
        <p:grpSpPr bwMode="auto">
          <a:xfrm>
            <a:off x="3097213" y="1220788"/>
            <a:ext cx="5599112" cy="1989137"/>
            <a:chOff x="1898" y="264"/>
            <a:chExt cx="3478" cy="1253"/>
          </a:xfrm>
        </p:grpSpPr>
        <p:sp>
          <p:nvSpPr>
            <p:cNvPr id="21" name="Freeform 25"/>
            <p:cNvSpPr/>
            <p:nvPr/>
          </p:nvSpPr>
          <p:spPr bwMode="auto">
            <a:xfrm>
              <a:off x="2154" y="414"/>
              <a:ext cx="3222" cy="984"/>
            </a:xfrm>
            <a:custGeom>
              <a:avLst/>
              <a:gdLst/>
              <a:ahLst/>
              <a:cxnLst>
                <a:cxn ang="0">
                  <a:pos x="2796" y="0"/>
                </a:cxn>
                <a:cxn ang="0">
                  <a:pos x="0" y="690"/>
                </a:cxn>
                <a:cxn ang="0">
                  <a:pos x="1572" y="984"/>
                </a:cxn>
                <a:cxn ang="0">
                  <a:pos x="3192" y="102"/>
                </a:cxn>
                <a:cxn ang="0">
                  <a:pos x="3222" y="36"/>
                </a:cxn>
                <a:cxn ang="0">
                  <a:pos x="3114" y="30"/>
                </a:cxn>
                <a:cxn ang="0">
                  <a:pos x="2796" y="0"/>
                </a:cxn>
              </a:cxnLst>
              <a:rect l="0" t="0" r="r" b="b"/>
              <a:pathLst>
                <a:path w="3222" h="984">
                  <a:moveTo>
                    <a:pt x="2796" y="0"/>
                  </a:moveTo>
                  <a:lnTo>
                    <a:pt x="0" y="690"/>
                  </a:lnTo>
                  <a:lnTo>
                    <a:pt x="1572" y="984"/>
                  </a:lnTo>
                  <a:lnTo>
                    <a:pt x="3192" y="102"/>
                  </a:lnTo>
                  <a:lnTo>
                    <a:pt x="3222" y="36"/>
                  </a:lnTo>
                  <a:lnTo>
                    <a:pt x="3114" y="30"/>
                  </a:lnTo>
                  <a:lnTo>
                    <a:pt x="2796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>
                    <a:alpha val="35001"/>
                  </a:schemeClr>
                </a:gs>
              </a:gsLst>
              <a:lin ang="18900000" scaled="1"/>
            </a:gradFill>
            <a:ln w="9525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2" name="Freeform 26"/>
            <p:cNvSpPr/>
            <p:nvPr/>
          </p:nvSpPr>
          <p:spPr bwMode="auto">
            <a:xfrm>
              <a:off x="2928" y="264"/>
              <a:ext cx="2308" cy="858"/>
            </a:xfrm>
            <a:custGeom>
              <a:avLst/>
              <a:gdLst/>
              <a:ahLst/>
              <a:cxnLst>
                <a:cxn ang="0">
                  <a:pos x="0" y="78"/>
                </a:cxn>
                <a:cxn ang="0">
                  <a:pos x="2214" y="0"/>
                </a:cxn>
                <a:cxn ang="0">
                  <a:pos x="2280" y="6"/>
                </a:cxn>
                <a:cxn ang="0">
                  <a:pos x="2310" y="60"/>
                </a:cxn>
                <a:cxn ang="0">
                  <a:pos x="2316" y="108"/>
                </a:cxn>
                <a:cxn ang="0">
                  <a:pos x="2322" y="144"/>
                </a:cxn>
                <a:cxn ang="0">
                  <a:pos x="2296" y="176"/>
                </a:cxn>
                <a:cxn ang="0">
                  <a:pos x="168" y="858"/>
                </a:cxn>
                <a:cxn ang="0">
                  <a:pos x="0" y="78"/>
                </a:cxn>
              </a:cxnLst>
              <a:rect l="0" t="0" r="r" b="b"/>
              <a:pathLst>
                <a:path w="2322" h="858">
                  <a:moveTo>
                    <a:pt x="0" y="78"/>
                  </a:moveTo>
                  <a:lnTo>
                    <a:pt x="2214" y="0"/>
                  </a:lnTo>
                  <a:lnTo>
                    <a:pt x="2280" y="6"/>
                  </a:lnTo>
                  <a:lnTo>
                    <a:pt x="2310" y="60"/>
                  </a:lnTo>
                  <a:lnTo>
                    <a:pt x="2316" y="108"/>
                  </a:lnTo>
                  <a:lnTo>
                    <a:pt x="2322" y="144"/>
                  </a:lnTo>
                  <a:lnTo>
                    <a:pt x="2296" y="176"/>
                  </a:lnTo>
                  <a:lnTo>
                    <a:pt x="168" y="858"/>
                  </a:lnTo>
                  <a:lnTo>
                    <a:pt x="0" y="78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>
                    <a:alpha val="35001"/>
                  </a:schemeClr>
                </a:gs>
              </a:gsLst>
              <a:lin ang="18900000" scaled="1"/>
            </a:gradFill>
            <a:ln w="9525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grpSp>
          <p:nvGrpSpPr>
            <p:cNvPr id="30729" name="Group 45"/>
            <p:cNvGrpSpPr/>
            <p:nvPr/>
          </p:nvGrpSpPr>
          <p:grpSpPr bwMode="auto">
            <a:xfrm>
              <a:off x="1898" y="264"/>
              <a:ext cx="2064" cy="1253"/>
              <a:chOff x="3008" y="870"/>
              <a:chExt cx="2064" cy="1253"/>
            </a:xfrm>
          </p:grpSpPr>
          <p:pic>
            <p:nvPicPr>
              <p:cNvPr id="30730" name="Picture 46" descr="gel button orange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08" y="1616"/>
                <a:ext cx="2064" cy="5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731" name="AutoShape 47"/>
              <p:cNvSpPr>
                <a:spLocks noChangeArrowheads="1"/>
              </p:cNvSpPr>
              <p:nvPr/>
            </p:nvSpPr>
            <p:spPr bwMode="auto">
              <a:xfrm>
                <a:off x="3311" y="1716"/>
                <a:ext cx="1554" cy="304"/>
              </a:xfrm>
              <a:prstGeom prst="roundRect">
                <a:avLst>
                  <a:gd name="adj" fmla="val 50000"/>
                </a:avLst>
              </a:prstGeom>
              <a:noFill/>
              <a:ln w="19050" algn="ctr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2000" b="1" dirty="0">
                    <a:latin typeface="+mn-lt"/>
                  </a:rPr>
                  <a:t>Price</a:t>
                </a:r>
                <a:endParaRPr lang="en-US" altLang="zh-CN" sz="1600" dirty="0">
                  <a:latin typeface="Century Gothic" pitchFamily="34" charset="0"/>
                </a:endParaRPr>
              </a:p>
            </p:txBody>
          </p:sp>
          <p:pic>
            <p:nvPicPr>
              <p:cNvPr id="26" name="Picture 48" descr="Data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3571" y="870"/>
                <a:ext cx="975" cy="9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40161" dir="4293903" algn="ctr" rotWithShape="0">
                  <a:schemeClr val="tx1">
                    <a:alpha val="50000"/>
                  </a:schemeClr>
                </a:outerShdw>
              </a:effectLst>
            </p:spPr>
          </p:pic>
        </p:grpSp>
      </p:grpSp>
      <p:pic>
        <p:nvPicPr>
          <p:cNvPr id="27" name="Picture 105" descr="EMPLOYEE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61213" y="1701800"/>
            <a:ext cx="355600" cy="357188"/>
          </a:xfrm>
          <a:prstGeom prst="rect">
            <a:avLst/>
          </a:prstGeom>
          <a:noFill/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039813" y="5349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Corporate  Strategy</a:t>
            </a:r>
            <a:endParaRPr lang="zh-CN" altLang="en-US" dirty="0" smtClean="0">
              <a:latin typeface="+mn-lt"/>
            </a:endParaRPr>
          </a:p>
        </p:txBody>
      </p:sp>
      <p:grpSp>
        <p:nvGrpSpPr>
          <p:cNvPr id="31747" name="Group 44"/>
          <p:cNvGrpSpPr/>
          <p:nvPr/>
        </p:nvGrpSpPr>
        <p:grpSpPr bwMode="auto">
          <a:xfrm>
            <a:off x="6662738" y="992188"/>
            <a:ext cx="2301875" cy="1333500"/>
            <a:chOff x="102" y="352"/>
            <a:chExt cx="5608" cy="3351"/>
          </a:xfrm>
        </p:grpSpPr>
        <p:pic>
          <p:nvPicPr>
            <p:cNvPr id="31767" name="Picture 45" descr="gel box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" y="352"/>
              <a:ext cx="5608" cy="3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8" name="Picture 46" descr="gel button orang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" y="2824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69" name="Picture 47" descr="gel button orang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" y="1616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770" name="Picture 48" descr="gel button orang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" y="2824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71" name="AutoShape 49"/>
            <p:cNvSpPr>
              <a:spLocks noChangeArrowheads="1"/>
            </p:cNvSpPr>
            <p:nvPr/>
          </p:nvSpPr>
          <p:spPr bwMode="auto">
            <a:xfrm>
              <a:off x="3311" y="1716"/>
              <a:ext cx="1554" cy="30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DATA ACCESSIBILITY</a:t>
              </a:r>
              <a:endParaRPr lang="en-US" altLang="zh-CN" sz="300">
                <a:latin typeface="Century Gothic" pitchFamily="34" charset="0"/>
              </a:endParaRPr>
            </a:p>
          </p:txBody>
        </p:sp>
        <p:sp>
          <p:nvSpPr>
            <p:cNvPr id="31772" name="AutoShape 50"/>
            <p:cNvSpPr>
              <a:spLocks noChangeArrowheads="1"/>
            </p:cNvSpPr>
            <p:nvPr/>
          </p:nvSpPr>
          <p:spPr bwMode="auto">
            <a:xfrm>
              <a:off x="3258" y="2931"/>
              <a:ext cx="1624" cy="30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INTELLIGENCE</a:t>
              </a:r>
              <a:endParaRPr lang="en-US" altLang="zh-CN" sz="300">
                <a:latin typeface="Century Gothic" pitchFamily="34" charset="0"/>
              </a:endParaRPr>
            </a:p>
          </p:txBody>
        </p:sp>
        <p:sp>
          <p:nvSpPr>
            <p:cNvPr id="31773" name="AutoShape 51"/>
            <p:cNvSpPr>
              <a:spLocks noChangeArrowheads="1"/>
            </p:cNvSpPr>
            <p:nvPr/>
          </p:nvSpPr>
          <p:spPr bwMode="auto">
            <a:xfrm>
              <a:off x="991" y="2978"/>
              <a:ext cx="1578" cy="18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ACCURATE</a:t>
              </a:r>
              <a:endParaRPr lang="en-US" altLang="zh-CN" sz="300">
                <a:latin typeface="Century Gothic" pitchFamily="34" charset="0"/>
              </a:endParaRPr>
            </a:p>
          </p:txBody>
        </p:sp>
        <p:pic>
          <p:nvPicPr>
            <p:cNvPr id="31774" name="Picture 53" descr="gel button orange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" y="1616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54" descr="precision 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70" y="871"/>
              <a:ext cx="975" cy="993"/>
            </a:xfrm>
            <a:prstGeom prst="rect">
              <a:avLst/>
            </a:prstGeom>
            <a:noFill/>
            <a:effectLst>
              <a:outerShdw dist="40161" dir="4293903" algn="ctr" rotWithShape="0">
                <a:schemeClr val="tx1">
                  <a:alpha val="50000"/>
                </a:schemeClr>
              </a:outerShdw>
            </a:effectLst>
          </p:spPr>
        </p:pic>
        <p:sp>
          <p:nvSpPr>
            <p:cNvPr id="31776" name="AutoShape 55"/>
            <p:cNvSpPr>
              <a:spLocks noChangeArrowheads="1"/>
            </p:cNvSpPr>
            <p:nvPr/>
          </p:nvSpPr>
          <p:spPr bwMode="auto">
            <a:xfrm>
              <a:off x="962" y="1720"/>
              <a:ext cx="1636" cy="30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PRECISION, DETAIL</a:t>
              </a:r>
              <a:endParaRPr lang="en-US" altLang="zh-CN" sz="300">
                <a:latin typeface="Century Gothic" pitchFamily="34" charset="0"/>
              </a:endParaRPr>
            </a:p>
          </p:txBody>
        </p:sp>
        <p:pic>
          <p:nvPicPr>
            <p:cNvPr id="15" name="Picture 56" descr="Data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571" y="871"/>
              <a:ext cx="975" cy="9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40161" dir="4293903" algn="ctr" rotWithShape="0">
                <a:schemeClr val="tx1">
                  <a:alpha val="50000"/>
                </a:schemeClr>
              </a:outerShdw>
            </a:effectLst>
          </p:spPr>
        </p:pic>
        <p:pic>
          <p:nvPicPr>
            <p:cNvPr id="16" name="Picture 57" descr="intelligence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71" y="2075"/>
              <a:ext cx="975" cy="9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40161" dir="4293903" algn="ctr" rotWithShape="0">
                <a:schemeClr val="tx1">
                  <a:alpha val="50000"/>
                </a:schemeClr>
              </a:outerShdw>
            </a:effectLst>
          </p:spPr>
        </p:pic>
      </p:grpSp>
      <p:pic>
        <p:nvPicPr>
          <p:cNvPr id="31757" name="Picture 43" descr="gel box"/>
          <p:cNvPicPr preferRelativeResize="0"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7"/>
          <a:stretch>
            <a:fillRect/>
          </a:stretch>
        </p:blipFill>
        <p:spPr bwMode="auto">
          <a:xfrm>
            <a:off x="304800" y="2733675"/>
            <a:ext cx="8961438" cy="427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" name="Group 60"/>
          <p:cNvGrpSpPr/>
          <p:nvPr/>
        </p:nvGrpSpPr>
        <p:grpSpPr bwMode="auto">
          <a:xfrm>
            <a:off x="3097213" y="1220788"/>
            <a:ext cx="5502275" cy="1992312"/>
            <a:chOff x="1892" y="264"/>
            <a:chExt cx="3466" cy="1255"/>
          </a:xfrm>
        </p:grpSpPr>
        <p:sp>
          <p:nvSpPr>
            <p:cNvPr id="21" name="Freeform 24"/>
            <p:cNvSpPr/>
            <p:nvPr/>
          </p:nvSpPr>
          <p:spPr bwMode="auto">
            <a:xfrm>
              <a:off x="2172" y="750"/>
              <a:ext cx="3186" cy="630"/>
            </a:xfrm>
            <a:custGeom>
              <a:avLst/>
              <a:gdLst/>
              <a:ahLst/>
              <a:cxnLst>
                <a:cxn ang="0">
                  <a:pos x="2775" y="9"/>
                </a:cxn>
                <a:cxn ang="0">
                  <a:pos x="0" y="354"/>
                </a:cxn>
                <a:cxn ang="0">
                  <a:pos x="1572" y="630"/>
                </a:cxn>
                <a:cxn ang="0">
                  <a:pos x="3180" y="78"/>
                </a:cxn>
                <a:cxn ang="0">
                  <a:pos x="3186" y="30"/>
                </a:cxn>
                <a:cxn ang="0">
                  <a:pos x="3156" y="0"/>
                </a:cxn>
                <a:cxn ang="0">
                  <a:pos x="2775" y="9"/>
                </a:cxn>
              </a:cxnLst>
              <a:rect l="0" t="0" r="r" b="b"/>
              <a:pathLst>
                <a:path w="3186" h="630">
                  <a:moveTo>
                    <a:pt x="2775" y="9"/>
                  </a:moveTo>
                  <a:lnTo>
                    <a:pt x="0" y="354"/>
                  </a:lnTo>
                  <a:lnTo>
                    <a:pt x="1572" y="630"/>
                  </a:lnTo>
                  <a:lnTo>
                    <a:pt x="3180" y="78"/>
                  </a:lnTo>
                  <a:lnTo>
                    <a:pt x="3186" y="30"/>
                  </a:lnTo>
                  <a:lnTo>
                    <a:pt x="3156" y="0"/>
                  </a:lnTo>
                  <a:lnTo>
                    <a:pt x="2775" y="9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>
                    <a:alpha val="35001"/>
                  </a:schemeClr>
                </a:gs>
              </a:gsLst>
              <a:lin ang="18900000" scaled="1"/>
            </a:gradFill>
            <a:ln w="9525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2" name="Freeform 25"/>
            <p:cNvSpPr/>
            <p:nvPr/>
          </p:nvSpPr>
          <p:spPr bwMode="auto">
            <a:xfrm>
              <a:off x="2880" y="354"/>
              <a:ext cx="2376" cy="80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50" y="222"/>
                </a:cxn>
                <a:cxn ang="0">
                  <a:pos x="2292" y="228"/>
                </a:cxn>
                <a:cxn ang="0">
                  <a:pos x="2346" y="234"/>
                </a:cxn>
                <a:cxn ang="0">
                  <a:pos x="2364" y="288"/>
                </a:cxn>
                <a:cxn ang="0">
                  <a:pos x="2376" y="312"/>
                </a:cxn>
                <a:cxn ang="0">
                  <a:pos x="2364" y="390"/>
                </a:cxn>
                <a:cxn ang="0">
                  <a:pos x="144" y="807"/>
                </a:cxn>
                <a:cxn ang="0">
                  <a:pos x="0" y="0"/>
                </a:cxn>
              </a:cxnLst>
              <a:rect l="0" t="0" r="r" b="b"/>
              <a:pathLst>
                <a:path w="2376" h="807">
                  <a:moveTo>
                    <a:pt x="0" y="0"/>
                  </a:moveTo>
                  <a:lnTo>
                    <a:pt x="2250" y="222"/>
                  </a:lnTo>
                  <a:lnTo>
                    <a:pt x="2292" y="228"/>
                  </a:lnTo>
                  <a:lnTo>
                    <a:pt x="2346" y="234"/>
                  </a:lnTo>
                  <a:lnTo>
                    <a:pt x="2364" y="288"/>
                  </a:lnTo>
                  <a:lnTo>
                    <a:pt x="2376" y="312"/>
                  </a:lnTo>
                  <a:lnTo>
                    <a:pt x="2364" y="390"/>
                  </a:lnTo>
                  <a:lnTo>
                    <a:pt x="144" y="807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>
                    <a:alpha val="35001"/>
                  </a:schemeClr>
                </a:gs>
              </a:gsLst>
              <a:lin ang="18900000" scaled="1"/>
            </a:gradFill>
            <a:ln w="9525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grpSp>
          <p:nvGrpSpPr>
            <p:cNvPr id="31763" name="Group 39"/>
            <p:cNvGrpSpPr/>
            <p:nvPr/>
          </p:nvGrpSpPr>
          <p:grpSpPr bwMode="auto">
            <a:xfrm>
              <a:off x="1892" y="264"/>
              <a:ext cx="2064" cy="1255"/>
              <a:chOff x="3008" y="2076"/>
              <a:chExt cx="2064" cy="1255"/>
            </a:xfrm>
          </p:grpSpPr>
          <p:pic>
            <p:nvPicPr>
              <p:cNvPr id="31764" name="Picture 40" descr="gel button orange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08" y="2824"/>
                <a:ext cx="2064" cy="5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1755" name="AutoShape 41"/>
              <p:cNvSpPr>
                <a:spLocks noChangeArrowheads="1"/>
              </p:cNvSpPr>
              <p:nvPr/>
            </p:nvSpPr>
            <p:spPr bwMode="auto">
              <a:xfrm>
                <a:off x="3258" y="2931"/>
                <a:ext cx="1624" cy="304"/>
              </a:xfrm>
              <a:prstGeom prst="roundRect">
                <a:avLst>
                  <a:gd name="adj" fmla="val 50000"/>
                </a:avLst>
              </a:prstGeom>
              <a:noFill/>
              <a:ln w="19050" algn="ctr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sz="2000" b="1" dirty="0">
                    <a:latin typeface="+mn-lt"/>
                  </a:rPr>
                  <a:t>Promotion</a:t>
                </a:r>
                <a:endParaRPr lang="en-US" altLang="zh-CN" sz="2000" b="1" dirty="0">
                  <a:latin typeface="+mn-lt"/>
                </a:endParaRPr>
              </a:p>
            </p:txBody>
          </p:sp>
          <p:pic>
            <p:nvPicPr>
              <p:cNvPr id="26" name="Picture 42" descr="intelligence"/>
              <p:cNvPicPr>
                <a:picLocks noChangeAspect="1"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3571" y="2076"/>
                <a:ext cx="975" cy="9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40161" dir="4293903" algn="ctr" rotWithShape="0">
                  <a:schemeClr val="tx1">
                    <a:alpha val="50000"/>
                  </a:schemeClr>
                </a:outerShdw>
              </a:effectLst>
            </p:spPr>
          </p:pic>
        </p:grpSp>
      </p:grpSp>
      <p:pic>
        <p:nvPicPr>
          <p:cNvPr id="27" name="Picture 105" descr="EMPLOYEE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61213" y="1701800"/>
            <a:ext cx="355600" cy="357188"/>
          </a:xfrm>
          <a:prstGeom prst="rect">
            <a:avLst/>
          </a:prstGeom>
          <a:noFill/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</p:pic>
      <p:sp>
        <p:nvSpPr>
          <p:cNvPr id="42" name="矩形 41"/>
          <p:cNvSpPr/>
          <p:nvPr/>
        </p:nvSpPr>
        <p:spPr>
          <a:xfrm>
            <a:off x="5622559" y="4204704"/>
            <a:ext cx="243848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Arial" charset="0"/>
              </a:rPr>
              <a:t>Advertising</a:t>
            </a:r>
            <a:endParaRPr lang="zh-CN" altLang="en-US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651500" y="4249738"/>
            <a:ext cx="2460625" cy="58578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Arial" charset="0"/>
              </a:rPr>
              <a:t>Sponsoring</a:t>
            </a:r>
            <a:endParaRPr lang="zh-CN" altLang="en-US" sz="3200" b="1" dirty="0"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987745" y="4255418"/>
            <a:ext cx="357982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Arial" charset="0"/>
              </a:rPr>
              <a:t>Network Platform</a:t>
            </a:r>
            <a:endParaRPr lang="zh-CN" altLang="en-US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5508625" y="4256088"/>
            <a:ext cx="295116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SMS Platform</a:t>
            </a:r>
            <a:endParaRPr lang="zh-CN" altLang="en-US" sz="3200" b="1"/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5018088" y="4279900"/>
            <a:ext cx="37465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b="1"/>
              <a:t>Annual Activities</a:t>
            </a:r>
            <a:endParaRPr lang="zh-CN" altLang="en-US" sz="3200" b="1"/>
          </a:p>
        </p:txBody>
      </p:sp>
      <p:pic>
        <p:nvPicPr>
          <p:cNvPr id="47" name="图片 46" descr="13.pn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034764" y="3292035"/>
            <a:ext cx="3387600" cy="279000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12700" stA="30000" endPos="30000" dist="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48" name="图片 47" descr="13.png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060957" y="3287158"/>
            <a:ext cx="3387600" cy="279000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12700" stA="30000" endPos="30000" dist="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49" name="图片 48" descr="13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064240" y="3283906"/>
            <a:ext cx="3387600" cy="2788824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12700" stA="30000" endPos="30000" dist="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50" name="图片 49" descr="13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1103936" y="3291285"/>
            <a:ext cx="3387600" cy="279000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12700" stA="30000" endPos="30000" dist="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  <p:pic>
        <p:nvPicPr>
          <p:cNvPr id="51" name="图片 50" descr="13.png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92212" y="3277394"/>
            <a:ext cx="3387600" cy="2790000"/>
          </a:xfrm>
          <a:prstGeom prst="rect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  <a:reflection blurRad="12700" stA="30000" endPos="30000" dist="5000" dir="5400000" sy="-100000" algn="bl" rotWithShape="0"/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700" fill="hold"/>
                                        <p:tgtEl>
                                          <p:spTgt spid="47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0 L -0.16788 -0.07006 " pathEditMode="relative" rAng="0" ptsTypes="AA">
                                      <p:cBhvr>
                                        <p:cTn id="28" dur="27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0" y="-350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700" fill="hold"/>
                                        <p:tgtEl>
                                          <p:spTgt spid="48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0 L -0.16788 -0.07006 " pathEditMode="relative" rAng="0" ptsTypes="AA">
                                      <p:cBhvr>
                                        <p:cTn id="50" dur="27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0" y="-35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2700" fill="hold"/>
                                        <p:tgtEl>
                                          <p:spTgt spid="49"/>
                                        </p:tgtEl>
                                      </p:cBhvr>
                                      <p:by x="70000" y="7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0 L -0.16788 -0.07006 " pathEditMode="relative" rAng="0" ptsTypes="AA">
                                      <p:cBhvr>
                                        <p:cTn id="72" dur="27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00" y="-3500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47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mph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92" dur="1800" fill="hold"/>
                                        <p:tgtEl>
                                          <p:spTgt spid="50"/>
                                        </p:tgtEl>
                                      </p:cBhvr>
                                      <p:by x="85000" y="8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0" presetClass="pat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2.77778E-6 0 L -0.08125 -0.04198 " pathEditMode="relative" rAng="0" ptsTypes="AA">
                                      <p:cBhvr>
                                        <p:cTn id="94" dur="18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0" y="-2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3000"/>
                            </p:stCondLst>
                            <p:childTnLst>
                              <p:par>
                                <p:cTn id="96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500"/>
                            </p:stCondLst>
                            <p:childTnLst>
                              <p:par>
                                <p:cTn id="138" presetID="1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3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46" grpId="0"/>
      <p:bldP spid="46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4012" y="991394"/>
            <a:ext cx="30480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  <a:latin typeface="Arial Black" pitchFamily="34" charset="0"/>
              </a:rPr>
              <a:t>Content</a:t>
            </a:r>
            <a:endParaRPr lang="zh-CN" altLang="en-US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60000" endA="900" endPos="60000" dist="29997" dir="5400000" sy="-100000" algn="bl" rotWithShape="0"/>
              </a:effectLst>
              <a:latin typeface="Arial Black" pitchFamily="34" charset="0"/>
            </a:endParaRPr>
          </a:p>
        </p:txBody>
      </p:sp>
      <p:grpSp>
        <p:nvGrpSpPr>
          <p:cNvPr id="2" name="组合 59"/>
          <p:cNvGrpSpPr/>
          <p:nvPr/>
        </p:nvGrpSpPr>
        <p:grpSpPr bwMode="auto">
          <a:xfrm>
            <a:off x="4773613" y="1906588"/>
            <a:ext cx="4487862" cy="685800"/>
            <a:chOff x="4773612" y="1905794"/>
            <a:chExt cx="4487862" cy="685800"/>
          </a:xfrm>
        </p:grpSpPr>
        <p:grpSp>
          <p:nvGrpSpPr>
            <p:cNvPr id="32801" name="组合 13"/>
            <p:cNvGrpSpPr/>
            <p:nvPr/>
          </p:nvGrpSpPr>
          <p:grpSpPr bwMode="auto">
            <a:xfrm>
              <a:off x="5501199" y="1905794"/>
              <a:ext cx="3760275" cy="628650"/>
              <a:chOff x="5501199" y="1905794"/>
              <a:chExt cx="3760275" cy="628650"/>
            </a:xfrm>
          </p:grpSpPr>
          <p:sp>
            <p:nvSpPr>
              <p:cNvPr id="10" name="圆角矩形 9"/>
              <p:cNvSpPr/>
              <p:nvPr/>
            </p:nvSpPr>
            <p:spPr bwMode="auto">
              <a:xfrm>
                <a:off x="5501199" y="1905794"/>
                <a:ext cx="3686405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矩形 87"/>
              <p:cNvSpPr>
                <a:spLocks noChangeArrowheads="1"/>
              </p:cNvSpPr>
              <p:nvPr/>
            </p:nvSpPr>
            <p:spPr bwMode="auto">
              <a:xfrm>
                <a:off x="5840412" y="1981994"/>
                <a:ext cx="3421062" cy="4619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fontAlgn="ctr" hangingPunct="0">
                  <a:buClr>
                    <a:srgbClr val="FF0000"/>
                  </a:buClr>
                  <a:buSzPct val="70000"/>
                  <a:defRPr/>
                </a:pPr>
                <a:r>
                  <a:rPr lang="en-US" altLang="zh-CN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Prospect  </a:t>
                </a:r>
                <a:r>
                  <a:rPr lang="en-US" altLang="zh-CN" sz="24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Analyse</a:t>
                </a:r>
                <a:endPara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32802" name="组合 39"/>
            <p:cNvGrpSpPr/>
            <p:nvPr/>
          </p:nvGrpSpPr>
          <p:grpSpPr bwMode="auto">
            <a:xfrm>
              <a:off x="4773612" y="1905794"/>
              <a:ext cx="685800" cy="685800"/>
              <a:chOff x="642910" y="2500306"/>
              <a:chExt cx="685800" cy="685800"/>
            </a:xfrm>
          </p:grpSpPr>
          <p:sp>
            <p:nvSpPr>
              <p:cNvPr id="41" name="AutoShape 48"/>
              <p:cNvSpPr>
                <a:spLocks noChangeArrowheads="1"/>
              </p:cNvSpPr>
              <p:nvPr/>
            </p:nvSpPr>
            <p:spPr bwMode="gray">
              <a:xfrm>
                <a:off x="642910" y="2500306"/>
                <a:ext cx="685800" cy="685800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32804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1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32772" name="Text Box 55"/>
          <p:cNvSpPr txBox="1">
            <a:spLocks noChangeArrowheads="1"/>
          </p:cNvSpPr>
          <p:nvPr/>
        </p:nvSpPr>
        <p:spPr bwMode="gray">
          <a:xfrm>
            <a:off x="744538" y="2157413"/>
            <a:ext cx="185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endParaRPr lang="en-US" altLang="zh-CN" sz="2400">
              <a:solidFill>
                <a:schemeClr val="bg1"/>
              </a:solidFill>
            </a:endParaRPr>
          </a:p>
        </p:txBody>
      </p:sp>
      <p:grpSp>
        <p:nvGrpSpPr>
          <p:cNvPr id="16" name="组合 60"/>
          <p:cNvGrpSpPr/>
          <p:nvPr/>
        </p:nvGrpSpPr>
        <p:grpSpPr bwMode="auto">
          <a:xfrm>
            <a:off x="4087813" y="2897188"/>
            <a:ext cx="4402137" cy="685800"/>
            <a:chOff x="4087812" y="2896394"/>
            <a:chExt cx="4401702" cy="685800"/>
          </a:xfrm>
        </p:grpSpPr>
        <p:grpSp>
          <p:nvGrpSpPr>
            <p:cNvPr id="32795" name="组合 14"/>
            <p:cNvGrpSpPr/>
            <p:nvPr/>
          </p:nvGrpSpPr>
          <p:grpSpPr bwMode="auto">
            <a:xfrm>
              <a:off x="4803109" y="2928348"/>
              <a:ext cx="3686405" cy="628650"/>
              <a:chOff x="4803109" y="2928348"/>
              <a:chExt cx="3686405" cy="628650"/>
            </a:xfrm>
          </p:grpSpPr>
          <p:sp>
            <p:nvSpPr>
              <p:cNvPr id="8" name="圆角矩形 7"/>
              <p:cNvSpPr/>
              <p:nvPr/>
            </p:nvSpPr>
            <p:spPr bwMode="auto">
              <a:xfrm>
                <a:off x="4803109" y="2928348"/>
                <a:ext cx="3686405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矩形 87"/>
              <p:cNvSpPr>
                <a:spLocks noChangeArrowheads="1"/>
              </p:cNvSpPr>
              <p:nvPr/>
            </p:nvSpPr>
            <p:spPr bwMode="auto">
              <a:xfrm>
                <a:off x="5108473" y="3004344"/>
                <a:ext cx="3147702" cy="4619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Corporate  Strategy</a:t>
                </a:r>
                <a:endParaRPr lang="zh-CN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</p:txBody>
          </p:sp>
        </p:grpSp>
        <p:grpSp>
          <p:nvGrpSpPr>
            <p:cNvPr id="32796" name="组合 46"/>
            <p:cNvGrpSpPr/>
            <p:nvPr/>
          </p:nvGrpSpPr>
          <p:grpSpPr bwMode="auto">
            <a:xfrm>
              <a:off x="4087812" y="2896394"/>
              <a:ext cx="685800" cy="685800"/>
              <a:chOff x="642910" y="2500306"/>
              <a:chExt cx="685800" cy="685800"/>
            </a:xfrm>
          </p:grpSpPr>
          <p:sp>
            <p:nvSpPr>
              <p:cNvPr id="48" name="AutoShape 48"/>
              <p:cNvSpPr>
                <a:spLocks noChangeArrowheads="1"/>
              </p:cNvSpPr>
              <p:nvPr/>
            </p:nvSpPr>
            <p:spPr bwMode="gray">
              <a:xfrm>
                <a:off x="642910" y="2500306"/>
                <a:ext cx="685732" cy="685800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32798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2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9" name="组合 61"/>
          <p:cNvGrpSpPr/>
          <p:nvPr/>
        </p:nvGrpSpPr>
        <p:grpSpPr bwMode="auto">
          <a:xfrm>
            <a:off x="3478213" y="3962400"/>
            <a:ext cx="4376737" cy="687388"/>
            <a:chOff x="3478212" y="3962400"/>
            <a:chExt cx="4377070" cy="686594"/>
          </a:xfrm>
        </p:grpSpPr>
        <p:grpSp>
          <p:nvGrpSpPr>
            <p:cNvPr id="32789" name="组合 15"/>
            <p:cNvGrpSpPr/>
            <p:nvPr/>
          </p:nvGrpSpPr>
          <p:grpSpPr bwMode="auto">
            <a:xfrm>
              <a:off x="4168877" y="3962400"/>
              <a:ext cx="3686405" cy="628650"/>
              <a:chOff x="4168877" y="3962400"/>
              <a:chExt cx="3686405" cy="628650"/>
            </a:xfrm>
          </p:grpSpPr>
          <p:sp>
            <p:nvSpPr>
              <p:cNvPr id="4" name="圆角矩形 3"/>
              <p:cNvSpPr/>
              <p:nvPr/>
            </p:nvSpPr>
            <p:spPr bwMode="auto">
              <a:xfrm>
                <a:off x="4168877" y="3962400"/>
                <a:ext cx="3686405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" name="矩形 87"/>
              <p:cNvSpPr>
                <a:spLocks noChangeArrowheads="1"/>
              </p:cNvSpPr>
              <p:nvPr/>
            </p:nvSpPr>
            <p:spPr bwMode="auto">
              <a:xfrm>
                <a:off x="4240270" y="4040098"/>
                <a:ext cx="3581672" cy="45984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Arial" charset="0"/>
                  </a:rPr>
                  <a:t> </a:t>
                </a:r>
                <a:r>
                  <a:rPr lang="en-US" altLang="zh-CN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Core  competitiveness</a:t>
                </a:r>
                <a:endParaRPr lang="zh-CN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</p:txBody>
          </p:sp>
        </p:grpSp>
        <p:grpSp>
          <p:nvGrpSpPr>
            <p:cNvPr id="32790" name="组合 49"/>
            <p:cNvGrpSpPr/>
            <p:nvPr/>
          </p:nvGrpSpPr>
          <p:grpSpPr bwMode="auto">
            <a:xfrm>
              <a:off x="3478212" y="3963194"/>
              <a:ext cx="685800" cy="685800"/>
              <a:chOff x="642910" y="2500306"/>
              <a:chExt cx="685800" cy="685800"/>
            </a:xfrm>
          </p:grpSpPr>
          <p:sp>
            <p:nvSpPr>
              <p:cNvPr id="51" name="AutoShape 48"/>
              <p:cNvSpPr>
                <a:spLocks noChangeArrowheads="1"/>
              </p:cNvSpPr>
              <p:nvPr/>
            </p:nvSpPr>
            <p:spPr bwMode="gray">
              <a:xfrm>
                <a:off x="642910" y="2501098"/>
                <a:ext cx="685852" cy="685008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32792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3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2" name="组合 62"/>
          <p:cNvGrpSpPr/>
          <p:nvPr/>
        </p:nvGrpSpPr>
        <p:grpSpPr bwMode="auto">
          <a:xfrm>
            <a:off x="2792413" y="5030788"/>
            <a:ext cx="4581525" cy="685800"/>
            <a:chOff x="2792412" y="5029994"/>
            <a:chExt cx="4581525" cy="685800"/>
          </a:xfrm>
        </p:grpSpPr>
        <p:grpSp>
          <p:nvGrpSpPr>
            <p:cNvPr id="32783" name="组合 16"/>
            <p:cNvGrpSpPr/>
            <p:nvPr/>
          </p:nvGrpSpPr>
          <p:grpSpPr bwMode="auto">
            <a:xfrm>
              <a:off x="3490502" y="5029994"/>
              <a:ext cx="3883435" cy="628650"/>
              <a:chOff x="3490502" y="5029994"/>
              <a:chExt cx="3883435" cy="628650"/>
            </a:xfrm>
          </p:grpSpPr>
          <p:sp>
            <p:nvSpPr>
              <p:cNvPr id="12" name="圆角矩形 11"/>
              <p:cNvSpPr/>
              <p:nvPr/>
            </p:nvSpPr>
            <p:spPr bwMode="auto">
              <a:xfrm>
                <a:off x="3490502" y="5029994"/>
                <a:ext cx="3686405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矩形 87"/>
              <p:cNvSpPr>
                <a:spLocks noChangeArrowheads="1"/>
              </p:cNvSpPr>
              <p:nvPr/>
            </p:nvSpPr>
            <p:spPr bwMode="auto">
              <a:xfrm>
                <a:off x="4011612" y="5106194"/>
                <a:ext cx="3362325" cy="4619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Financial  Plan</a:t>
                </a:r>
                <a:endParaRPr lang="zh-CN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</p:txBody>
          </p:sp>
        </p:grpSp>
        <p:grpSp>
          <p:nvGrpSpPr>
            <p:cNvPr id="32784" name="组合 52"/>
            <p:cNvGrpSpPr/>
            <p:nvPr/>
          </p:nvGrpSpPr>
          <p:grpSpPr bwMode="auto">
            <a:xfrm>
              <a:off x="2792412" y="5029994"/>
              <a:ext cx="685800" cy="685800"/>
              <a:chOff x="642910" y="2500306"/>
              <a:chExt cx="685800" cy="685800"/>
            </a:xfrm>
          </p:grpSpPr>
          <p:sp>
            <p:nvSpPr>
              <p:cNvPr id="54" name="AutoShape 48"/>
              <p:cNvSpPr>
                <a:spLocks noChangeArrowheads="1"/>
              </p:cNvSpPr>
              <p:nvPr/>
            </p:nvSpPr>
            <p:spPr bwMode="gray">
              <a:xfrm>
                <a:off x="642910" y="2500306"/>
                <a:ext cx="685800" cy="685800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32786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4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63"/>
          <p:cNvGrpSpPr/>
          <p:nvPr/>
        </p:nvGrpSpPr>
        <p:grpSpPr bwMode="auto">
          <a:xfrm>
            <a:off x="2106613" y="6097588"/>
            <a:ext cx="5302250" cy="685800"/>
            <a:chOff x="2106612" y="6096794"/>
            <a:chExt cx="5301994" cy="685800"/>
          </a:xfrm>
        </p:grpSpPr>
        <p:grpSp>
          <p:nvGrpSpPr>
            <p:cNvPr id="32777" name="组合 17"/>
            <p:cNvGrpSpPr/>
            <p:nvPr/>
          </p:nvGrpSpPr>
          <p:grpSpPr bwMode="auto">
            <a:xfrm>
              <a:off x="2772747" y="6099252"/>
              <a:ext cx="4635859" cy="628650"/>
              <a:chOff x="2772747" y="6099252"/>
              <a:chExt cx="4635859" cy="628650"/>
            </a:xfrm>
          </p:grpSpPr>
          <p:sp>
            <p:nvSpPr>
              <p:cNvPr id="6" name="圆角矩形 5"/>
              <p:cNvSpPr/>
              <p:nvPr/>
            </p:nvSpPr>
            <p:spPr bwMode="auto">
              <a:xfrm>
                <a:off x="2772747" y="6099252"/>
                <a:ext cx="3686405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矩形 87"/>
              <p:cNvSpPr>
                <a:spLocks noChangeArrowheads="1"/>
              </p:cNvSpPr>
              <p:nvPr/>
            </p:nvSpPr>
            <p:spPr bwMode="auto">
              <a:xfrm>
                <a:off x="2817778" y="6196806"/>
                <a:ext cx="4590828" cy="4619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Management  Company</a:t>
                </a:r>
                <a:endParaRPr lang="zh-CN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</p:txBody>
          </p:sp>
        </p:grpSp>
        <p:grpSp>
          <p:nvGrpSpPr>
            <p:cNvPr id="32778" name="组合 55"/>
            <p:cNvGrpSpPr/>
            <p:nvPr/>
          </p:nvGrpSpPr>
          <p:grpSpPr bwMode="auto">
            <a:xfrm>
              <a:off x="2106612" y="6096794"/>
              <a:ext cx="685800" cy="685800"/>
              <a:chOff x="642910" y="2500306"/>
              <a:chExt cx="685800" cy="685800"/>
            </a:xfrm>
          </p:grpSpPr>
          <p:sp>
            <p:nvSpPr>
              <p:cNvPr id="57" name="AutoShape 48"/>
              <p:cNvSpPr>
                <a:spLocks noChangeArrowheads="1"/>
              </p:cNvSpPr>
              <p:nvPr/>
            </p:nvSpPr>
            <p:spPr bwMode="gray">
              <a:xfrm>
                <a:off x="642910" y="2500306"/>
                <a:ext cx="685767" cy="685800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32780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5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32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9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0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039813" y="534988"/>
            <a:ext cx="6858000" cy="625475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Core  competitiveness</a:t>
            </a:r>
            <a:endParaRPr lang="zh-CN" altLang="zh-CN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3795" name="矩形 47"/>
          <p:cNvSpPr>
            <a:spLocks noChangeArrowheads="1"/>
          </p:cNvSpPr>
          <p:nvPr/>
        </p:nvSpPr>
        <p:spPr bwMode="auto">
          <a:xfrm>
            <a:off x="3913188" y="1068388"/>
            <a:ext cx="57864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b="1"/>
              <a:t>——</a:t>
            </a:r>
            <a:r>
              <a:rPr lang="en-US" altLang="zh-CN" sz="2000" b="1"/>
              <a:t>The competitive advantage of competitors</a:t>
            </a:r>
            <a:endParaRPr lang="zh-CN" altLang="en-US" sz="2000"/>
          </a:p>
        </p:txBody>
      </p:sp>
      <p:grpSp>
        <p:nvGrpSpPr>
          <p:cNvPr id="2" name="组合 53"/>
          <p:cNvGrpSpPr/>
          <p:nvPr/>
        </p:nvGrpSpPr>
        <p:grpSpPr bwMode="auto">
          <a:xfrm>
            <a:off x="201613" y="1600200"/>
            <a:ext cx="9498012" cy="5273675"/>
            <a:chOff x="201612" y="1600179"/>
            <a:chExt cx="9498022" cy="5271894"/>
          </a:xfrm>
        </p:grpSpPr>
        <p:graphicFrame>
          <p:nvGraphicFramePr>
            <p:cNvPr id="47" name="Group 64"/>
            <p:cNvGraphicFramePr/>
            <p:nvPr/>
          </p:nvGraphicFramePr>
          <p:xfrm>
            <a:off x="201612" y="2362994"/>
            <a:ext cx="9296411" cy="4509079"/>
          </p:xfrm>
          <a:graphic>
            <a:graphicData uri="http://schemas.openxmlformats.org/drawingml/2006/table">
              <a:tbl>
                <a:tblPr/>
                <a:tblGrid>
                  <a:gridCol w="1524000"/>
                  <a:gridCol w="2133600"/>
                  <a:gridCol w="1676400"/>
                  <a:gridCol w="1600200"/>
                  <a:gridCol w="2362201"/>
                </a:tblGrid>
                <a:tr h="1005960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2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Arial" charset="0"/>
                          </a:rPr>
                          <a:t>Enterprise advantage factor</a:t>
                        </a:r>
                        <a:endParaRPr kumimoji="0" lang="zh-CN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endParaRPr>
                      </a:p>
                    </a:txBody>
                    <a:tcPr marT="45725" marB="45725" anchor="ctr" horzOverflow="overflow">
                      <a:lnL cap="flat">
                        <a:noFill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cap="flat">
                        <a:noFill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2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Arial" charset="0"/>
                            <a:ea typeface="宋体" pitchFamily="2" charset="-122"/>
                          </a:rPr>
                          <a:t>Bar</a:t>
                        </a:r>
                        <a:endPara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endParaRPr>
                      </a:p>
                    </a:txBody>
                    <a:tcPr marT="45725" marB="4572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tx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2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Arial" charset="0"/>
                            <a:ea typeface="宋体" pitchFamily="2" charset="-122"/>
                          </a:rPr>
                          <a:t>KTV</a:t>
                        </a:r>
                        <a:endPara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endParaRPr>
                      </a:p>
                    </a:txBody>
                    <a:tcPr marT="45725" marB="4572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rgbClr val="1D528D">
                          <a:alpha val="7000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2000" b="0" i="0" u="none" strike="noStrike" cap="none" normalizeH="0" baseline="0" dirty="0" err="1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Arial" charset="0"/>
                            <a:ea typeface="宋体" pitchFamily="2" charset="-122"/>
                          </a:rPr>
                          <a:t>Coffeé</a:t>
                        </a:r>
                        <a:r>
                          <a:rPr kumimoji="0" lang="en-US" altLang="zh-CN" sz="2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Arial" charset="0"/>
                            <a:ea typeface="宋体" pitchFamily="2" charset="-122"/>
                          </a:rPr>
                          <a:t> shop </a:t>
                        </a:r>
                        <a:endPara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endParaRPr>
                      </a:p>
                    </a:txBody>
                    <a:tcPr marT="45725" marB="4572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tx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2000" b="0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/>
                            <a:latin typeface="Arial" charset="0"/>
                            <a:ea typeface="宋体" pitchFamily="2" charset="-122"/>
                          </a:rPr>
                          <a:t>Utopia</a:t>
                        </a:r>
                        <a:endParaRPr kumimoji="0" lang="en-US" altLang="zh-C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ea typeface="宋体" pitchFamily="2" charset="-122"/>
                        </a:endParaRPr>
                      </a:p>
                    </a:txBody>
                    <a:tcPr marT="45725" marB="4572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rgbClr val="1D528D">
                          <a:alpha val="70000"/>
                        </a:srgbClr>
                      </a:solidFill>
                    </a:tcPr>
                  </a:tc>
                </a:tr>
                <a:tr h="854714">
                  <a:tc>
                    <a:txBody>
                      <a:bodyPr/>
                      <a:lstStyle/>
                      <a:p>
                        <a:pPr algn="ctr">
                          <a:lnSpc>
                            <a:spcPts val="750"/>
                          </a:lnSpc>
                          <a:spcBef>
                            <a:spcPts val="15"/>
                          </a:spcBef>
                          <a:spcAft>
                            <a:spcPts val="0"/>
                          </a:spcAft>
                        </a:pPr>
                        <a:endParaRPr lang="en-US" sz="900" b="1" kern="0" dirty="0">
                          <a:solidFill>
                            <a:schemeClr val="bg1"/>
                          </a:solidFill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71755" algn="ctr"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S</a:t>
                        </a: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t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ore</a:t>
                        </a:r>
                        <a:endParaRPr lang="zh-CN" sz="1200" b="1" kern="100" dirty="0">
                          <a:solidFill>
                            <a:schemeClr val="bg1"/>
                          </a:solidFill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71755" algn="ctr"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de</a:t>
                        </a: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c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ora</a:t>
                        </a: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t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ion</a:t>
                        </a:r>
                        <a:endParaRPr lang="zh-CN" sz="1200" b="1" kern="100" dirty="0">
                          <a:solidFill>
                            <a:schemeClr val="bg1"/>
                          </a:solidFill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rgbClr val="1D528D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67310" marR="76200" algn="ctr">
                          <a:lnSpc>
                            <a:spcPct val="129000"/>
                          </a:lnSpc>
                          <a:spcBef>
                            <a:spcPts val="170"/>
                          </a:spcBef>
                          <a:spcAft>
                            <a:spcPts val="0"/>
                          </a:spcAft>
                        </a:pPr>
                        <a:r>
                          <a:rPr lang="en-US" sz="1400" b="1" kern="0" spc="-5" dirty="0">
                            <a:latin typeface="+mn-lt"/>
                            <a:ea typeface="宋体"/>
                            <a:cs typeface="Times New Roman"/>
                          </a:rPr>
                          <a:t>S</a:t>
                        </a:r>
                        <a:r>
                          <a:rPr lang="en-US" sz="1400" b="1" kern="0" spc="10" dirty="0">
                            <a:latin typeface="+mn-lt"/>
                            <a:ea typeface="宋体"/>
                            <a:cs typeface="Times New Roman"/>
                          </a:rPr>
                          <a:t>i</a:t>
                        </a:r>
                        <a:r>
                          <a:rPr lang="en-US" sz="1400" b="1" kern="0" spc="5" dirty="0">
                            <a:latin typeface="+mn-lt"/>
                            <a:ea typeface="宋体"/>
                            <a:cs typeface="Times New Roman"/>
                          </a:rPr>
                          <a:t>mp</a:t>
                        </a:r>
                        <a:r>
                          <a:rPr lang="en-US" sz="1400" b="1" kern="0" dirty="0">
                            <a:latin typeface="+mn-lt"/>
                            <a:ea typeface="宋体"/>
                            <a:cs typeface="Times New Roman"/>
                          </a:rPr>
                          <a:t>l</a:t>
                        </a:r>
                        <a:r>
                          <a:rPr lang="en-US" sz="1400" b="1" kern="0" spc="5" dirty="0">
                            <a:latin typeface="+mn-lt"/>
                            <a:ea typeface="宋体"/>
                            <a:cs typeface="Times New Roman"/>
                          </a:rPr>
                          <a:t>e</a:t>
                        </a:r>
                        <a:r>
                          <a:rPr lang="en-US" sz="1400" b="1" kern="0" dirty="0">
                            <a:latin typeface="+mn-lt"/>
                            <a:ea typeface="宋体"/>
                            <a:cs typeface="Times New Roman"/>
                          </a:rPr>
                          <a:t>, </a:t>
                        </a:r>
                        <a:r>
                          <a:rPr lang="en-US" sz="1400" b="1" kern="0" spc="5" dirty="0" err="1">
                            <a:latin typeface="+mn-lt"/>
                            <a:ea typeface="宋体"/>
                            <a:cs typeface="Times New Roman"/>
                          </a:rPr>
                          <a:t>cha</a:t>
                        </a:r>
                        <a:r>
                          <a:rPr lang="en-US" sz="1400" b="1" kern="0" dirty="0" err="1">
                            <a:latin typeface="+mn-lt"/>
                            <a:ea typeface="宋体"/>
                            <a:cs typeface="Times New Roman"/>
                          </a:rPr>
                          <a:t>r</a:t>
                        </a:r>
                        <a:r>
                          <a:rPr lang="en-US" sz="1400" b="1" kern="0" spc="5" dirty="0" err="1">
                            <a:latin typeface="+mn-lt"/>
                            <a:ea typeface="宋体"/>
                            <a:cs typeface="Times New Roman"/>
                          </a:rPr>
                          <a:t>ac</a:t>
                        </a:r>
                        <a:r>
                          <a:rPr lang="en-US" sz="1400" b="1" kern="0" dirty="0" err="1">
                            <a:latin typeface="+mn-lt"/>
                            <a:ea typeface="宋体"/>
                            <a:cs typeface="Times New Roman"/>
                          </a:rPr>
                          <a:t>t</a:t>
                        </a:r>
                        <a:r>
                          <a:rPr lang="en-US" sz="1400" b="1" kern="0" spc="5" dirty="0" err="1">
                            <a:latin typeface="+mn-lt"/>
                            <a:ea typeface="宋体"/>
                            <a:cs typeface="Times New Roman"/>
                          </a:rPr>
                          <a:t>e</a:t>
                        </a:r>
                        <a:r>
                          <a:rPr lang="en-US" sz="1400" b="1" kern="0" dirty="0" err="1">
                            <a:latin typeface="+mn-lt"/>
                            <a:ea typeface="宋体"/>
                            <a:cs typeface="Times New Roman"/>
                          </a:rPr>
                          <a:t>ris</a:t>
                        </a:r>
                        <a:r>
                          <a:rPr lang="en-US" sz="1400" b="1" kern="0" dirty="0">
                            <a:latin typeface="+mn-lt"/>
                            <a:ea typeface="宋体"/>
                            <a:cs typeface="Times New Roman"/>
                          </a:rPr>
                          <a:t> tic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1">
                          <a:alpha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219710" algn="ctr">
                          <a:lnSpc>
                            <a:spcPts val="1525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Luxury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hlink">
                          <a:alpha val="82001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214630" algn="ctr">
                          <a:lnSpc>
                            <a:spcPts val="1525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Comfortable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214630" algn="ctr">
                          <a:lnSpc>
                            <a:spcPts val="156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&amp;arm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1">
                          <a:alpha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214630" algn="ctr">
                          <a:lnSpc>
                            <a:spcPts val="1525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Original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&amp;Creative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hlink">
                          <a:alpha val="82001"/>
                        </a:schemeClr>
                      </a:solidFill>
                    </a:tcPr>
                  </a:tc>
                </a:tr>
                <a:tr h="933855">
                  <a:tc>
                    <a:txBody>
                      <a:bodyPr/>
                      <a:lstStyle/>
                      <a:p>
                        <a:pPr algn="ctr">
                          <a:lnSpc>
                            <a:spcPts val="750"/>
                          </a:lnSpc>
                          <a:spcBef>
                            <a:spcPts val="15"/>
                          </a:spcBef>
                          <a:spcAft>
                            <a:spcPts val="0"/>
                          </a:spcAft>
                        </a:pPr>
                        <a:endParaRPr lang="en-US" sz="900" b="1" kern="0" dirty="0">
                          <a:solidFill>
                            <a:schemeClr val="bg1"/>
                          </a:solidFill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71755" algn="ctr" defTabSz="-635">
                          <a:spcAft>
                            <a:spcPts val="0"/>
                          </a:spcAft>
                          <a:tabLst>
                            <a:tab pos="1168400" algn="l"/>
                          </a:tabLst>
                        </a:pPr>
                        <a:r>
                          <a:rPr lang="en-US" sz="1800" b="1" kern="0" spc="-5" dirty="0" smtClean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F</a:t>
                        </a:r>
                        <a:r>
                          <a:rPr lang="en-US" sz="1800" b="1" kern="0" dirty="0" smtClean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or</a:t>
                        </a:r>
                        <a:r>
                          <a:rPr lang="en-US" sz="1800" b="1" kern="0" spc="-5" dirty="0" smtClean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m</a:t>
                        </a:r>
                        <a:r>
                          <a:rPr lang="en-US" sz="1800" b="1" kern="0" dirty="0" smtClean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s</a:t>
                        </a:r>
                        <a:r>
                          <a:rPr lang="en-US" sz="1800" b="1" kern="0" baseline="0" dirty="0" smtClean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 </a:t>
                        </a:r>
                        <a:r>
                          <a:rPr lang="en-US" sz="1800" b="1" kern="0" dirty="0" smtClean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of</a:t>
                        </a:r>
                        <a:endParaRPr lang="zh-CN" sz="1200" b="1" kern="100" dirty="0">
                          <a:solidFill>
                            <a:schemeClr val="bg1"/>
                          </a:solidFill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71755" algn="ctr">
                          <a:spcAft>
                            <a:spcPts val="0"/>
                          </a:spcAft>
                        </a:pP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c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on</a:t>
                        </a: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s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u</a:t>
                        </a: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m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p</a:t>
                        </a: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t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ion</a:t>
                        </a:r>
                        <a:endParaRPr lang="zh-CN" sz="1200" b="1" kern="100" dirty="0">
                          <a:solidFill>
                            <a:schemeClr val="bg1"/>
                          </a:solidFill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rgbClr val="1D528D">
                          <a:alpha val="7000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67310" algn="ctr">
                          <a:lnSpc>
                            <a:spcPts val="1525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simpl</a:t>
                        </a:r>
                        <a:r>
                          <a:rPr lang="en-US" sz="1800" b="1" kern="0" spc="25" dirty="0" smtClean="0">
                            <a:latin typeface="+mn-lt"/>
                            <a:ea typeface="宋体"/>
                            <a:cs typeface="微软雅黑"/>
                          </a:rPr>
                          <a:t>e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,</a:t>
                        </a:r>
                        <a:r>
                          <a:rPr lang="en-US" sz="1400" b="1" kern="100" baseline="0" dirty="0" smtClean="0">
                            <a:latin typeface="+mn-lt"/>
                            <a:ea typeface="宋体"/>
                            <a:cs typeface="Times New Roman"/>
                          </a:rPr>
                          <a:t> </a:t>
                        </a:r>
                        <a:r>
                          <a:rPr lang="en-US" sz="1800" b="1" kern="0" baseline="0" dirty="0" smtClean="0">
                            <a:latin typeface="+mn-lt"/>
                            <a:ea typeface="宋体"/>
                            <a:cs typeface="Times New Roman"/>
                          </a:rPr>
                          <a:t>n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oisy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1">
                          <a:alpha val="48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219710" algn="ctr">
                          <a:lnSpc>
                            <a:spcPts val="1525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Over</a:t>
                        </a:r>
                        <a:r>
                          <a:rPr lang="en-US" sz="1400" b="1" kern="100" baseline="0" dirty="0" smtClean="0">
                            <a:latin typeface="+mn-lt"/>
                            <a:ea typeface="宋体"/>
                            <a:cs typeface="Times New Roman"/>
                          </a:rPr>
                          <a:t>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simplified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hlink">
                          <a:alpha val="5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214630" algn="ctr">
                          <a:lnSpc>
                            <a:spcPts val="1525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Over</a:t>
                        </a:r>
                        <a:endParaRPr lang="en-US" sz="1800" b="1" kern="0" dirty="0" smtClean="0">
                          <a:latin typeface="+mn-lt"/>
                          <a:ea typeface="宋体"/>
                          <a:cs typeface="微软雅黑"/>
                        </a:endParaRPr>
                      </a:p>
                      <a:p>
                        <a:pPr marL="214630" algn="ctr">
                          <a:lnSpc>
                            <a:spcPts val="1525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simplifie</a:t>
                        </a:r>
                        <a:r>
                          <a:rPr lang="en-US" sz="1800" b="1" kern="0" spc="10" dirty="0" smtClean="0">
                            <a:latin typeface="+mn-lt"/>
                            <a:ea typeface="宋体"/>
                            <a:cs typeface="微软雅黑"/>
                          </a:rPr>
                          <a:t>d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214630" algn="ctr">
                          <a:lnSpc>
                            <a:spcPts val="156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Public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1">
                          <a:alpha val="48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214630" algn="ctr">
                          <a:lnSpc>
                            <a:spcPts val="1525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Various</a:t>
                        </a:r>
                        <a:r>
                          <a:rPr lang="en-US" sz="1400" b="1" kern="100" baseline="0" dirty="0" smtClean="0">
                            <a:latin typeface="+mn-lt"/>
                            <a:ea typeface="宋体"/>
                            <a:cs typeface="Times New Roman"/>
                          </a:rPr>
                          <a:t> 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forms</a:t>
                        </a:r>
                        <a:r>
                          <a:rPr lang="en-US" sz="1800" b="1" kern="0" spc="250" dirty="0" smtClean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good to</a:t>
                        </a:r>
                        <a:r>
                          <a:rPr lang="en-US" sz="1800" b="1" kern="0" spc="245" dirty="0" smtClean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keep Privacy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hlink">
                          <a:alpha val="50000"/>
                        </a:schemeClr>
                      </a:solidFill>
                    </a:tcPr>
                  </a:tc>
                </a:tr>
                <a:tr h="924670">
                  <a:tc>
                    <a:txBody>
                      <a:bodyPr/>
                      <a:lstStyle/>
                      <a:p>
                        <a:pPr algn="ctr">
                          <a:lnSpc>
                            <a:spcPts val="750"/>
                          </a:lnSpc>
                          <a:spcBef>
                            <a:spcPts val="15"/>
                          </a:spcBef>
                          <a:spcAft>
                            <a:spcPts val="0"/>
                          </a:spcAft>
                        </a:pPr>
                        <a:endParaRPr lang="en-US" sz="900" b="1" kern="0" dirty="0">
                          <a:solidFill>
                            <a:schemeClr val="bg1"/>
                          </a:solidFill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71755" algn="ctr" defTabSz="-635">
                          <a:spcAft>
                            <a:spcPts val="0"/>
                          </a:spcAft>
                          <a:tabLst>
                            <a:tab pos="609600" algn="l"/>
                            <a:tab pos="1016000" algn="l"/>
                          </a:tabLst>
                        </a:pP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ea</a:t>
                        </a: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s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e	</a:t>
                        </a: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t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he	bad</a:t>
                        </a:r>
                        <a:endParaRPr lang="zh-CN" sz="1200" b="1" kern="100" dirty="0">
                          <a:solidFill>
                            <a:schemeClr val="bg1"/>
                          </a:solidFill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71755" algn="ctr">
                          <a:spcAft>
                            <a:spcPts val="0"/>
                          </a:spcAft>
                        </a:pP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f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eelings</a:t>
                        </a:r>
                        <a:r>
                          <a:rPr lang="en-US" sz="1800" b="1" kern="0" spc="-1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 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or not</a:t>
                        </a:r>
                        <a:endParaRPr lang="zh-CN" sz="1200" b="1" kern="100" dirty="0">
                          <a:solidFill>
                            <a:schemeClr val="bg1"/>
                          </a:solidFill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rgbClr val="1D528D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67310" algn="ctr">
                          <a:lnSpc>
                            <a:spcPts val="154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Be </a:t>
                        </a:r>
                        <a:r>
                          <a:rPr lang="en-US" sz="1800" b="1" kern="0" spc="10" dirty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spc="10" dirty="0" smtClean="0">
                            <a:latin typeface="+mn-lt"/>
                            <a:ea typeface="宋体"/>
                            <a:cs typeface="微软雅黑"/>
                          </a:rPr>
                          <a:t>a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ble</a:t>
                        </a:r>
                        <a:r>
                          <a:rPr lang="en-US" sz="1400" b="1" kern="100" baseline="0" dirty="0" smtClean="0">
                            <a:latin typeface="+mn-lt"/>
                            <a:ea typeface="宋体"/>
                            <a:cs typeface="Times New Roman"/>
                          </a:rPr>
                          <a:t> 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to</a:t>
                        </a: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, </a:t>
                        </a:r>
                        <a:r>
                          <a:rPr lang="en-US" sz="1800" b="1" kern="0" spc="-95" dirty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endParaRPr lang="en-US" sz="1800" b="1" kern="0" spc="-95" dirty="0" smtClean="0">
                          <a:latin typeface="+mn-lt"/>
                          <a:ea typeface="宋体"/>
                          <a:cs typeface="微软雅黑"/>
                        </a:endParaRPr>
                      </a:p>
                      <a:p>
                        <a:pPr marL="67310" algn="ctr">
                          <a:lnSpc>
                            <a:spcPts val="154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but</a:t>
                        </a:r>
                        <a:r>
                          <a:rPr lang="en-US" sz="1400" b="1" kern="100" baseline="0" dirty="0" smtClean="0">
                            <a:latin typeface="+mn-lt"/>
                            <a:ea typeface="宋体"/>
                            <a:cs typeface="Times New Roman"/>
                          </a:rPr>
                          <a:t> 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not</a:t>
                        </a:r>
                        <a:r>
                          <a:rPr lang="en-US" sz="1800" b="1" kern="0" spc="105" dirty="0" smtClean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the</a:t>
                        </a:r>
                        <a:r>
                          <a:rPr lang="en-US" sz="1400" b="1" kern="100" baseline="0" dirty="0" smtClean="0">
                            <a:latin typeface="+mn-lt"/>
                            <a:ea typeface="宋体"/>
                            <a:cs typeface="Times New Roman"/>
                          </a:rPr>
                          <a:t> </a:t>
                        </a:r>
                        <a:r>
                          <a:rPr lang="en-US" sz="1800" b="1" kern="0" dirty="0" err="1" smtClean="0">
                            <a:latin typeface="+mn-lt"/>
                            <a:ea typeface="宋体"/>
                            <a:cs typeface="微软雅黑"/>
                          </a:rPr>
                          <a:t>Permane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1">
                          <a:alpha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219710" algn="ctr">
                          <a:lnSpc>
                            <a:spcPts val="154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Be </a:t>
                        </a:r>
                        <a:r>
                          <a:rPr lang="en-US" sz="1800" b="1" kern="0" spc="25" dirty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able</a:t>
                        </a:r>
                        <a:r>
                          <a:rPr lang="en-US" sz="1400" b="1" kern="100" baseline="0" dirty="0" smtClean="0">
                            <a:latin typeface="+mn-lt"/>
                            <a:ea typeface="宋体"/>
                            <a:cs typeface="Times New Roman"/>
                          </a:rPr>
                          <a:t> 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to</a:t>
                        </a: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, </a:t>
                        </a:r>
                        <a:r>
                          <a:rPr lang="en-US" sz="1800" b="1" kern="0" spc="-95" dirty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dirty="0" err="1" smtClean="0">
                            <a:latin typeface="+mn-lt"/>
                            <a:ea typeface="宋体"/>
                            <a:cs typeface="微软雅黑"/>
                          </a:rPr>
                          <a:t>butnot</a:t>
                        </a:r>
                        <a:r>
                          <a:rPr lang="en-US" sz="1800" b="1" kern="0" spc="105" dirty="0" smtClean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the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219710" algn="ctr">
                          <a:lnSpc>
                            <a:spcPts val="156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Permanent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hlink">
                          <a:alpha val="82001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214630" algn="ctr">
                          <a:lnSpc>
                            <a:spcPts val="154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Be </a:t>
                        </a:r>
                        <a:r>
                          <a:rPr lang="en-US" sz="1800" b="1" kern="0" spc="25" dirty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spc="10" dirty="0">
                            <a:latin typeface="+mn-lt"/>
                            <a:ea typeface="宋体"/>
                            <a:cs typeface="微软雅黑"/>
                          </a:rPr>
                          <a:t>a</a:t>
                        </a: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ble</a:t>
                        </a:r>
                        <a:r>
                          <a:rPr lang="en-US" sz="1800" b="1" kern="0" spc="210" dirty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t</a:t>
                        </a:r>
                        <a:r>
                          <a:rPr lang="en-US" sz="1800" b="1" kern="0" spc="10" dirty="0">
                            <a:latin typeface="+mn-lt"/>
                            <a:ea typeface="宋体"/>
                            <a:cs typeface="微软雅黑"/>
                          </a:rPr>
                          <a:t>o</a:t>
                        </a: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,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214630" algn="ctr">
                          <a:lnSpc>
                            <a:spcPts val="156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but</a:t>
                        </a:r>
                        <a:r>
                          <a:rPr lang="en-US" sz="1800" b="1" kern="0" spc="115" dirty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not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214630" algn="ctr">
                          <a:lnSpc>
                            <a:spcPts val="156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conducive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214630" algn="ctr">
                          <a:lnSpc>
                            <a:spcPts val="156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to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1">
                          <a:alpha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214630" algn="ctr">
                          <a:lnSpc>
                            <a:spcPts val="154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Be </a:t>
                        </a:r>
                        <a:r>
                          <a:rPr lang="en-US" sz="1800" b="1" kern="0" spc="25" dirty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spc="10" dirty="0">
                            <a:latin typeface="+mn-lt"/>
                            <a:ea typeface="宋体"/>
                            <a:cs typeface="微软雅黑"/>
                          </a:rPr>
                          <a:t>a</a:t>
                        </a: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ble</a:t>
                        </a:r>
                        <a:r>
                          <a:rPr lang="en-US" sz="1800" b="1" kern="0" spc="210" dirty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t</a:t>
                        </a:r>
                        <a:r>
                          <a:rPr lang="en-US" sz="1800" b="1" kern="0" spc="10" dirty="0">
                            <a:latin typeface="+mn-lt"/>
                            <a:ea typeface="宋体"/>
                            <a:cs typeface="微软雅黑"/>
                          </a:rPr>
                          <a:t>o</a:t>
                        </a: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,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214630" algn="ctr">
                          <a:lnSpc>
                            <a:spcPts val="156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and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214630" algn="ctr">
                          <a:lnSpc>
                            <a:spcPts val="156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conducive</a:t>
                        </a:r>
                        <a:r>
                          <a:rPr lang="en-US" sz="1800" b="1" kern="0" spc="320" dirty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to</a:t>
                        </a:r>
                        <a:r>
                          <a:rPr lang="en-US" sz="1400" b="1" kern="100" baseline="0" dirty="0" smtClean="0">
                            <a:latin typeface="+mn-lt"/>
                            <a:ea typeface="宋体"/>
                            <a:cs typeface="Times New Roman"/>
                          </a:rPr>
                          <a:t>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emotional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hlink">
                          <a:alpha val="82001"/>
                        </a:schemeClr>
                      </a:solidFill>
                    </a:tcPr>
                  </a:tc>
                </a:tr>
                <a:tr h="791403">
                  <a:tc>
                    <a:txBody>
                      <a:bodyPr/>
                      <a:lstStyle/>
                      <a:p>
                        <a:pPr algn="ctr">
                          <a:lnSpc>
                            <a:spcPts val="750"/>
                          </a:lnSpc>
                          <a:spcBef>
                            <a:spcPts val="15"/>
                          </a:spcBef>
                          <a:spcAft>
                            <a:spcPts val="0"/>
                          </a:spcAft>
                        </a:pPr>
                        <a:endParaRPr lang="en-US" sz="900" b="1" kern="0" dirty="0">
                          <a:solidFill>
                            <a:schemeClr val="bg1"/>
                          </a:solidFill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71755" algn="ctr"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S</a:t>
                        </a: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t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ore</a:t>
                        </a:r>
                        <a:endParaRPr lang="zh-CN" sz="1200" b="1" kern="100" dirty="0">
                          <a:solidFill>
                            <a:schemeClr val="bg1"/>
                          </a:solidFill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71755" algn="ctr"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de</a:t>
                        </a: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c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ora</a:t>
                        </a:r>
                        <a:r>
                          <a:rPr lang="en-US" sz="1800" b="1" kern="0" spc="-5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t</a:t>
                        </a:r>
                        <a:r>
                          <a:rPr lang="en-US" sz="1800" b="1" kern="0" dirty="0">
                            <a:solidFill>
                              <a:schemeClr val="bg1"/>
                            </a:solidFill>
                            <a:latin typeface="+mn-lt"/>
                            <a:ea typeface="宋体"/>
                            <a:cs typeface="Times New Roman"/>
                          </a:rPr>
                          <a:t>ion</a:t>
                        </a:r>
                        <a:endParaRPr lang="zh-CN" sz="1200" b="1" kern="100" dirty="0">
                          <a:solidFill>
                            <a:schemeClr val="bg1"/>
                          </a:solidFill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rgbClr val="1D528D">
                          <a:alpha val="70000"/>
                        </a:srgb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67310" marR="76200" algn="ctr">
                          <a:lnSpc>
                            <a:spcPct val="129000"/>
                          </a:lnSpc>
                          <a:spcBef>
                            <a:spcPts val="170"/>
                          </a:spcBef>
                          <a:spcAft>
                            <a:spcPts val="0"/>
                          </a:spcAft>
                        </a:pPr>
                        <a:r>
                          <a:rPr lang="en-US" sz="1400" b="1" kern="0" spc="-5" dirty="0">
                            <a:latin typeface="+mn-lt"/>
                            <a:ea typeface="宋体"/>
                            <a:cs typeface="Times New Roman"/>
                          </a:rPr>
                          <a:t>S</a:t>
                        </a:r>
                        <a:r>
                          <a:rPr lang="en-US" sz="1400" b="1" kern="0" spc="10" dirty="0">
                            <a:latin typeface="+mn-lt"/>
                            <a:ea typeface="宋体"/>
                            <a:cs typeface="Times New Roman"/>
                          </a:rPr>
                          <a:t>i</a:t>
                        </a:r>
                        <a:r>
                          <a:rPr lang="en-US" sz="1400" b="1" kern="0" spc="5" dirty="0">
                            <a:latin typeface="+mn-lt"/>
                            <a:ea typeface="宋体"/>
                            <a:cs typeface="Times New Roman"/>
                          </a:rPr>
                          <a:t>mp</a:t>
                        </a:r>
                        <a:r>
                          <a:rPr lang="en-US" sz="1400" b="1" kern="0" dirty="0">
                            <a:latin typeface="+mn-lt"/>
                            <a:ea typeface="宋体"/>
                            <a:cs typeface="Times New Roman"/>
                          </a:rPr>
                          <a:t>l</a:t>
                        </a:r>
                        <a:r>
                          <a:rPr lang="en-US" sz="1400" b="1" kern="0" spc="5" dirty="0">
                            <a:latin typeface="+mn-lt"/>
                            <a:ea typeface="宋体"/>
                            <a:cs typeface="Times New Roman"/>
                          </a:rPr>
                          <a:t>e</a:t>
                        </a:r>
                        <a:r>
                          <a:rPr lang="en-US" sz="1400" b="1" kern="0" dirty="0">
                            <a:latin typeface="+mn-lt"/>
                            <a:ea typeface="宋体"/>
                            <a:cs typeface="Times New Roman"/>
                          </a:rPr>
                          <a:t>, </a:t>
                        </a:r>
                        <a:r>
                          <a:rPr lang="en-US" sz="1400" b="1" kern="0" spc="5" dirty="0" err="1">
                            <a:latin typeface="+mn-lt"/>
                            <a:ea typeface="宋体"/>
                            <a:cs typeface="Times New Roman"/>
                          </a:rPr>
                          <a:t>cha</a:t>
                        </a:r>
                        <a:r>
                          <a:rPr lang="en-US" sz="1400" b="1" kern="0" dirty="0" err="1">
                            <a:latin typeface="+mn-lt"/>
                            <a:ea typeface="宋体"/>
                            <a:cs typeface="Times New Roman"/>
                          </a:rPr>
                          <a:t>r</a:t>
                        </a:r>
                        <a:r>
                          <a:rPr lang="en-US" sz="1400" b="1" kern="0" spc="5" dirty="0" err="1">
                            <a:latin typeface="+mn-lt"/>
                            <a:ea typeface="宋体"/>
                            <a:cs typeface="Times New Roman"/>
                          </a:rPr>
                          <a:t>ac</a:t>
                        </a:r>
                        <a:r>
                          <a:rPr lang="en-US" sz="1400" b="1" kern="0" dirty="0" err="1">
                            <a:latin typeface="+mn-lt"/>
                            <a:ea typeface="宋体"/>
                            <a:cs typeface="Times New Roman"/>
                          </a:rPr>
                          <a:t>t</a:t>
                        </a:r>
                        <a:r>
                          <a:rPr lang="en-US" sz="1400" b="1" kern="0" spc="5" dirty="0" err="1">
                            <a:latin typeface="+mn-lt"/>
                            <a:ea typeface="宋体"/>
                            <a:cs typeface="Times New Roman"/>
                          </a:rPr>
                          <a:t>e</a:t>
                        </a:r>
                        <a:r>
                          <a:rPr lang="en-US" sz="1400" b="1" kern="0" dirty="0" err="1">
                            <a:latin typeface="+mn-lt"/>
                            <a:ea typeface="宋体"/>
                            <a:cs typeface="Times New Roman"/>
                          </a:rPr>
                          <a:t>ris</a:t>
                        </a:r>
                        <a:r>
                          <a:rPr lang="en-US" sz="1400" b="1" kern="0" dirty="0">
                            <a:latin typeface="+mn-lt"/>
                            <a:ea typeface="宋体"/>
                            <a:cs typeface="Times New Roman"/>
                          </a:rPr>
                          <a:t> tic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1">
                          <a:alpha val="48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219710" algn="ctr">
                          <a:lnSpc>
                            <a:spcPts val="1525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>
                            <a:latin typeface="+mn-lt"/>
                            <a:ea typeface="宋体"/>
                            <a:cs typeface="微软雅黑"/>
                          </a:rPr>
                          <a:t>Luxury</a:t>
                        </a:r>
                        <a:endParaRPr lang="zh-CN" sz="1400" b="1" kern="10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hlink">
                          <a:alpha val="5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214630" algn="l">
                          <a:lnSpc>
                            <a:spcPts val="1525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Comfortable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  <a:p>
                        <a:pPr marL="214630" algn="ctr">
                          <a:lnSpc>
                            <a:spcPts val="1560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warm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1">
                          <a:alpha val="48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214630" algn="ctr">
                          <a:lnSpc>
                            <a:spcPts val="1525"/>
                          </a:lnSpc>
                          <a:spcAft>
                            <a:spcPts val="0"/>
                          </a:spcAft>
                        </a:pPr>
                        <a:r>
                          <a:rPr lang="en-US" sz="1800" b="1" kern="0" dirty="0">
                            <a:latin typeface="+mn-lt"/>
                            <a:ea typeface="宋体"/>
                            <a:cs typeface="微软雅黑"/>
                          </a:rPr>
                          <a:t>Original </a:t>
                        </a:r>
                        <a:r>
                          <a:rPr lang="en-US" sz="1800" b="1" kern="0" spc="170" dirty="0">
                            <a:latin typeface="+mn-lt"/>
                            <a:ea typeface="宋体"/>
                            <a:cs typeface="微软雅黑"/>
                          </a:rPr>
                          <a:t> </a:t>
                        </a:r>
                        <a:r>
                          <a:rPr lang="en-US" sz="1800" b="1" kern="0" dirty="0" smtClean="0">
                            <a:latin typeface="+mn-lt"/>
                            <a:ea typeface="宋体"/>
                            <a:cs typeface="微软雅黑"/>
                          </a:rPr>
                          <a:t>&amp;Creative</a:t>
                        </a:r>
                        <a:endParaRPr lang="zh-CN" sz="1400" b="1" kern="100" dirty="0">
                          <a:latin typeface="+mn-lt"/>
                          <a:ea typeface="宋体"/>
                          <a:cs typeface="Times New Roman"/>
                        </a:endParaRPr>
                      </a:p>
                    </a:txBody>
                    <a:tcPr marL="0" marR="0" marT="0" marB="0" anchor="ctr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hlink">
                          <a:alpha val="50000"/>
                        </a:schemeClr>
                      </a:solidFill>
                    </a:tcPr>
                  </a:tc>
                </a:tr>
              </a:tbl>
            </a:graphicData>
          </a:graphic>
        </p:graphicFrame>
        <p:sp>
          <p:nvSpPr>
            <p:cNvPr id="33804" name="TextBox 48"/>
            <p:cNvSpPr txBox="1">
              <a:spLocks noChangeArrowheads="1"/>
            </p:cNvSpPr>
            <p:nvPr/>
          </p:nvSpPr>
          <p:spPr bwMode="auto">
            <a:xfrm>
              <a:off x="1344612" y="1600179"/>
              <a:ext cx="8355022" cy="4617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/>
                <a:t>Advantage compare with Entertainment-oriented sites</a:t>
              </a:r>
              <a:endParaRPr lang="zh-CN" altLang="en-US" sz="2400"/>
            </a:p>
          </p:txBody>
        </p:sp>
      </p:grpSp>
      <p:grpSp>
        <p:nvGrpSpPr>
          <p:cNvPr id="3" name="组合 52"/>
          <p:cNvGrpSpPr/>
          <p:nvPr/>
        </p:nvGrpSpPr>
        <p:grpSpPr bwMode="auto">
          <a:xfrm>
            <a:off x="582613" y="1754188"/>
            <a:ext cx="8596313" cy="5029200"/>
            <a:chOff x="582612" y="1752600"/>
            <a:chExt cx="8605169" cy="5031207"/>
          </a:xfrm>
        </p:grpSpPr>
        <p:graphicFrame>
          <p:nvGraphicFramePr>
            <p:cNvPr id="51" name="Group 64"/>
            <p:cNvGraphicFramePr/>
            <p:nvPr/>
          </p:nvGraphicFramePr>
          <p:xfrm>
            <a:off x="582612" y="2591594"/>
            <a:ext cx="8605169" cy="4192213"/>
          </p:xfrm>
          <a:graphic>
            <a:graphicData uri="http://schemas.openxmlformats.org/drawingml/2006/table">
              <a:tbl>
                <a:tblPr/>
                <a:tblGrid>
                  <a:gridCol w="1506362"/>
                  <a:gridCol w="3244079"/>
                  <a:gridCol w="217561"/>
                  <a:gridCol w="3628311"/>
                </a:tblGrid>
                <a:tr h="701517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endPara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</a:endParaRPr>
                      </a:p>
                    </a:txBody>
                    <a:tcPr marL="91433" marR="91433" marT="45715" marB="45715" anchor="ctr" horzOverflow="overflow">
                      <a:lnL cap="flat">
                        <a:noFill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cap="flat">
                        <a:noFill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2000" b="1" kern="120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rPr>
                          <a:t>Other</a:t>
                        </a:r>
                        <a:r>
                          <a:rPr kumimoji="0" lang="en-US" altLang="zh-CN" sz="2000" b="1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rPr>
                          <a:t>  </a:t>
                        </a:r>
                        <a:r>
                          <a:rPr kumimoji="0" lang="en-US" altLang="zh-CN" sz="2000" b="1" kern="120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rPr>
                          <a:t>vent</a:t>
                        </a:r>
                        <a:r>
                          <a:rPr kumimoji="0" lang="en-US" altLang="zh-CN" sz="2000" b="1" kern="1200" baseline="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rPr>
                          <a:t>   </a:t>
                        </a:r>
                        <a:r>
                          <a:rPr kumimoji="0" lang="en-US" altLang="zh-CN" sz="2000" b="1" kern="120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rPr>
                          <a:t>service industries</a:t>
                        </a:r>
                        <a:endPara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rgbClr val="52C828">
                          <a:alpha val="80000"/>
                        </a:srgbClr>
                      </a:solidFill>
                    </a:tcPr>
                  </a:tc>
                  <a:tc rowSpan="5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400" b="1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2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Verdana" pitchFamily="34" charset="0"/>
                            <a:ea typeface="宋体" pitchFamily="2" charset="-122"/>
                            <a:sym typeface="Wingdings" pitchFamily="2" charset="2"/>
                          </a:rPr>
                          <a:t></a:t>
                        </a:r>
                        <a:endPara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Verdana" pitchFamily="34" charset="0"/>
                          <a:ea typeface="宋体" pitchFamily="2" charset="-122"/>
                          <a:sym typeface="Wingdings" pitchFamily="2" charset="2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cap="flat">
                        <a:noFill/>
                      </a:lnT>
                      <a:lnB cap="flat"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2000" b="1" kern="1200" dirty="0" smtClean="0">
                            <a:solidFill>
                              <a:schemeClr val="tx1"/>
                            </a:solidFill>
                            <a:latin typeface="+mn-lt"/>
                            <a:ea typeface="+mn-ea"/>
                            <a:cs typeface="+mn-cs"/>
                          </a:rPr>
                          <a:t>Utopia</a:t>
                        </a:r>
                        <a:endPara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Verdana" pitchFamily="34" charset="0"/>
                          <a:ea typeface="宋体" pitchFamily="2" charset="-122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rgbClr val="FDC529">
                          <a:alpha val="80000"/>
                        </a:srgbClr>
                      </a:solidFill>
                    </a:tcPr>
                  </a:tc>
                </a:tr>
                <a:tr h="823361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  <a:defRPr/>
                        </a:pPr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Store size</a:t>
                        </a:r>
                        <a:endParaRPr kumimoji="0" lang="zh-CN" altLang="zh-CN" sz="18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endParaRP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endPara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Verdana" pitchFamily="34" charset="0"/>
                          <a:ea typeface="宋体" pitchFamily="2" charset="-122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small	</a:t>
                        </a:r>
                        <a:endPara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Verdana" pitchFamily="34" charset="0"/>
                          <a:ea typeface="宋体" pitchFamily="2" charset="-122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2">
                          <a:alpha val="60001"/>
                        </a:schemeClr>
                      </a:solidFill>
                    </a:tcPr>
                  </a:tc>
                  <a:tc vMerge="1"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large</a:t>
                        </a:r>
                        <a:endPara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Verdana" pitchFamily="34" charset="0"/>
                          <a:ea typeface="宋体" pitchFamily="2" charset="-122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1">
                          <a:alpha val="60001"/>
                        </a:schemeClr>
                      </a:solidFill>
                    </a:tcPr>
                  </a:tc>
                </a:tr>
                <a:tr h="835619">
                  <a:tc>
                    <a:txBody>
                      <a:bodyPr/>
                      <a:lstStyle/>
                      <a:p>
                        <a:pPr algn="ctr"/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services</a:t>
                        </a:r>
                        <a:endParaRPr kumimoji="0" lang="zh-CN" altLang="zh-CN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bg1">
                          <a:alpha val="73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Over</a:t>
                        </a:r>
                        <a:endParaRPr kumimoji="0" lang="en-US" altLang="zh-CN" sz="18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endParaRP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simplified</a:t>
                        </a:r>
                        <a:endPara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Verdana" pitchFamily="34" charset="0"/>
                          <a:ea typeface="宋体" pitchFamily="2" charset="-122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2">
                          <a:alpha val="80000"/>
                        </a:schemeClr>
                      </a:solidFill>
                    </a:tcPr>
                  </a:tc>
                  <a:tc vMerge="1"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A  wide range of services</a:t>
                        </a:r>
                        <a:endParaRPr kumimoji="0" lang="zh-CN" altLang="zh-CN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1">
                          <a:alpha val="80000"/>
                        </a:schemeClr>
                      </a:solidFill>
                    </a:tcPr>
                  </a:tc>
                </a:tr>
                <a:tr h="915022">
                  <a:tc>
                    <a:txBody>
                      <a:bodyPr/>
                      <a:lstStyle/>
                      <a:p>
                        <a:pPr algn="ctr"/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Service object</a:t>
                        </a:r>
                        <a:endParaRPr kumimoji="0" lang="zh-CN" altLang="zh-CN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Only to give vent to emotions</a:t>
                        </a:r>
                        <a:endParaRPr kumimoji="0" lang="zh-CN" altLang="zh-CN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2">
                          <a:alpha val="60001"/>
                        </a:schemeClr>
                      </a:solidFill>
                    </a:tcPr>
                  </a:tc>
                  <a:tc vMerge="1">
                    <a:tcPr/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the nature of  promoting  a healthy outlet, </a:t>
                        </a:r>
                        <a:endParaRPr kumimoji="0" lang="en-US" altLang="zh-CN" sz="18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endParaRPr>
                      </a:p>
                      <a:p>
                        <a:pPr algn="ctr"/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leading the healthy life</a:t>
                        </a:r>
                        <a:endParaRPr kumimoji="0" lang="zh-CN" altLang="zh-CN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1">
                          <a:alpha val="60001"/>
                        </a:schemeClr>
                      </a:solidFill>
                    </a:tcPr>
                  </a:tc>
                </a:tr>
                <a:tr h="915022">
                  <a:tc>
                    <a:txBody>
                      <a:bodyPr/>
                      <a:lstStyle/>
                      <a:p>
                        <a:pPr algn="ctr"/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location</a:t>
                        </a:r>
                        <a:endParaRPr kumimoji="0" lang="zh-CN" altLang="zh-CN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bg1">
                          <a:alpha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remote  areas,  easily lead to people misunderstanding</a:t>
                        </a:r>
                        <a:endParaRPr kumimoji="0" lang="zh-CN" altLang="zh-CN" sz="18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endParaRPr>
                      </a:p>
                      <a:p>
                        <a:pPr algn="ctr"/>
                        <a:endPara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Verdana" pitchFamily="34" charset="0"/>
                          <a:ea typeface="宋体" pitchFamily="2" charset="-122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2">
                          <a:alpha val="80000"/>
                        </a:schemeClr>
                      </a:solidFill>
                    </a:tcPr>
                  </a:tc>
                  <a:tc vMerge="1"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Downtown  area</a:t>
                        </a:r>
                        <a:endParaRPr kumimoji="0" lang="en-US" altLang="zh-CN" sz="1800" b="1" kern="120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endParaRPr>
                      </a:p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a </a:t>
                        </a:r>
                        <a:r>
                          <a:rPr kumimoji="0" lang="en-US" altLang="zh-CN" sz="1800" b="1" kern="1200" dirty="0" err="1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healthystrive</a:t>
                        </a:r>
                        <a:r>
                          <a:rPr kumimoji="0"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+mn-lt"/>
                            <a:ea typeface="+mn-ea"/>
                            <a:cs typeface="+mn-cs"/>
                          </a:rPr>
                          <a:t> to create  a healthy outlet  lifestyle fashion</a:t>
                        </a:r>
                        <a:endPara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Verdana" pitchFamily="34" charset="0"/>
                          <a:ea typeface="宋体" pitchFamily="2" charset="-122"/>
                        </a:endParaRPr>
                      </a:p>
                    </a:txBody>
                    <a:tcPr marL="91433" marR="91433" marT="45715" marB="45715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1">
                          <a:alpha val="80000"/>
                        </a:schemeClr>
                      </a:solidFill>
                    </a:tcPr>
                  </a:tc>
                </a:tr>
              </a:tbl>
            </a:graphicData>
          </a:graphic>
        </p:graphicFrame>
        <p:sp>
          <p:nvSpPr>
            <p:cNvPr id="33802" name="TextBox 51"/>
            <p:cNvSpPr txBox="1">
              <a:spLocks noChangeArrowheads="1"/>
            </p:cNvSpPr>
            <p:nvPr/>
          </p:nvSpPr>
          <p:spPr bwMode="auto">
            <a:xfrm>
              <a:off x="2184079" y="1752600"/>
              <a:ext cx="625334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/>
                <a:t>Advantage compare with Craft brother</a:t>
              </a:r>
              <a:endParaRPr lang="zh-CN" altLang="en-US" sz="2400"/>
            </a:p>
          </p:txBody>
        </p:sp>
      </p:grpSp>
      <p:grpSp>
        <p:nvGrpSpPr>
          <p:cNvPr id="4" name="组合 56"/>
          <p:cNvGrpSpPr/>
          <p:nvPr/>
        </p:nvGrpSpPr>
        <p:grpSpPr bwMode="auto">
          <a:xfrm>
            <a:off x="963613" y="1601788"/>
            <a:ext cx="8458200" cy="4876933"/>
            <a:chOff x="1344612" y="1447800"/>
            <a:chExt cx="8458199" cy="4878800"/>
          </a:xfrm>
        </p:grpSpPr>
        <p:graphicFrame>
          <p:nvGraphicFramePr>
            <p:cNvPr id="55" name="Group 64"/>
            <p:cNvGraphicFramePr/>
            <p:nvPr/>
          </p:nvGraphicFramePr>
          <p:xfrm>
            <a:off x="1344612" y="2591594"/>
            <a:ext cx="7772398" cy="3735006"/>
          </p:xfrm>
          <a:graphic>
            <a:graphicData uri="http://schemas.openxmlformats.org/drawingml/2006/table">
              <a:tbl>
                <a:tblPr/>
                <a:tblGrid>
                  <a:gridCol w="1600200"/>
                  <a:gridCol w="2860196"/>
                  <a:gridCol w="545299"/>
                  <a:gridCol w="2766704"/>
                </a:tblGrid>
                <a:tr h="914313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endParaRPr kumimoji="0" lang="zh-CN" altLang="zh-C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Constantia" pitchFamily="18" charset="0"/>
                        </a:endParaRPr>
                      </a:p>
                    </a:txBody>
                    <a:tcPr marT="45716" marB="45716" anchor="ctr" horzOverflow="overflow">
                      <a:lnL cap="flat">
                        <a:noFill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cap="flat">
                        <a:noFill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altLang="zh-CN" sz="1800" b="1" kern="1200" dirty="0" smtClean="0">
                            <a:solidFill>
                              <a:schemeClr val="bg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+mn-ea"/>
                            <a:cs typeface="+mn-cs"/>
                          </a:rPr>
                          <a:t>Professional psychological </a:t>
                        </a:r>
                        <a:endParaRPr lang="en-US" altLang="zh-CN" sz="18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endParaRPr>
                      </a:p>
                      <a:p>
                        <a:pPr algn="ctr"/>
                        <a:r>
                          <a:rPr lang="en-US" altLang="zh-CN" sz="1800" b="1" kern="1200" dirty="0" smtClean="0">
                            <a:solidFill>
                              <a:schemeClr val="bg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+mn-ea"/>
                            <a:cs typeface="+mn-cs"/>
                          </a:rPr>
                          <a:t>treatment  room</a:t>
                        </a:r>
                        <a:endParaRPr lang="zh-CN" altLang="zh-CN" sz="1800" b="1" kern="12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rgbClr val="52C828">
                          <a:alpha val="80000"/>
                        </a:srgbClr>
                      </a:solidFill>
                    </a:tcPr>
                  </a:tc>
                  <a:tc rowSpan="5"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800" b="1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bg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宋体" pitchFamily="2" charset="-122"/>
                            <a:sym typeface="Wingdings" pitchFamily="2" charset="2"/>
                          </a:rPr>
                          <a:t></a:t>
                        </a:r>
                        <a:endPara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宋体" pitchFamily="2" charset="-122"/>
                          <a:sym typeface="Wingdings" pitchFamily="2" charset="2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cap="flat">
                        <a:noFill/>
                      </a:lnT>
                      <a:lnB cap="flat"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lang="en-US" altLang="zh-CN" sz="1800" b="1" kern="1200" dirty="0" smtClean="0">
                            <a:solidFill>
                              <a:schemeClr val="bg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+mn-ea"/>
                            <a:cs typeface="+mn-cs"/>
                          </a:rPr>
                          <a:t>Utopia</a:t>
                        </a:r>
                        <a:endParaRPr lang="en-US" altLang="zh-CN" sz="1800" b="1" kern="12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rgbClr val="72A7F6">
                          <a:alpha val="80000"/>
                        </a:srgbClr>
                      </a:solidFill>
                    </a:tcPr>
                  </a:tc>
                </a:tr>
                <a:tr h="640019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+mn-ea"/>
                            <a:cs typeface="+mn-cs"/>
                          </a:rPr>
                          <a:t>Scale Whether</a:t>
                        </a:r>
                        <a:endPara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宋体" pitchFamily="2" charset="-122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600" b="1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宋体" pitchFamily="2" charset="-122"/>
                          </a:rPr>
                          <a:t>Small</a:t>
                        </a:r>
                        <a:endPara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宋体" pitchFamily="2" charset="-122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2">
                          <a:alpha val="60001"/>
                        </a:schemeClr>
                      </a:solidFill>
                    </a:tcPr>
                  </a:tc>
                  <a:tc vMerge="1"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600" b="1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宋体" pitchFamily="2" charset="-122"/>
                          </a:rPr>
                          <a:t>Large</a:t>
                        </a:r>
                        <a:endPara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宋体" pitchFamily="2" charset="-122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hlink">
                          <a:alpha val="60001"/>
                        </a:schemeClr>
                      </a:solidFill>
                    </a:tcPr>
                  </a:tc>
                </a:tr>
                <a:tr h="685735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+mn-ea"/>
                            <a:cs typeface="+mn-cs"/>
                          </a:rPr>
                          <a:t>professional </a:t>
                        </a:r>
                        <a:endPara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宋体" pitchFamily="2" charset="-122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bg1">
                          <a:alpha val="73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600" b="1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宋体" pitchFamily="2" charset="-122"/>
                          </a:rPr>
                          <a:t>Yes</a:t>
                        </a:r>
                        <a:endPara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宋体" pitchFamily="2" charset="-122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2">
                          <a:alpha val="80000"/>
                        </a:schemeClr>
                      </a:solidFill>
                    </a:tcPr>
                  </a:tc>
                  <a:tc vMerge="1"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600" b="1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宋体" pitchFamily="2" charset="-122"/>
                          </a:rPr>
                          <a:t>Yes</a:t>
                        </a:r>
                        <a:endPara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宋体" pitchFamily="2" charset="-122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hlink">
                          <a:alpha val="80000"/>
                        </a:schemeClr>
                      </a:solidFill>
                    </a:tcPr>
                  </a:tc>
                </a:tr>
                <a:tr h="655258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+mn-ea"/>
                            <a:cs typeface="+mn-cs"/>
                          </a:rPr>
                          <a:t>Consumer prices</a:t>
                        </a:r>
                        <a:endPara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宋体" pitchFamily="2" charset="-122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bg1"/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600" b="1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宋体" pitchFamily="2" charset="-122"/>
                          </a:rPr>
                          <a:t>High</a:t>
                        </a:r>
                        <a:endPara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宋体" pitchFamily="2" charset="-122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2">
                          <a:alpha val="60001"/>
                        </a:schemeClr>
                      </a:solidFill>
                    </a:tcPr>
                  </a:tc>
                  <a:tc vMerge="1"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kumimoji="0" lang="en-US" altLang="zh-CN" sz="1600" b="1" i="0" u="none" strike="noStrike" cap="none" normalizeH="0" baseline="0" dirty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宋体" pitchFamily="2" charset="-122"/>
                          </a:rPr>
                          <a:t>Low</a:t>
                        </a:r>
                        <a:endParaRPr kumimoji="0" lang="en-US" altLang="zh-CN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宋体" pitchFamily="2" charset="-122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hlink">
                          <a:alpha val="60001"/>
                        </a:schemeClr>
                      </a:solidFill>
                    </a:tcPr>
                  </a:tc>
                </a:tr>
                <a:tr h="838120"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  <a:defRPr/>
                        </a:pPr>
                        <a:r>
                          <a:rPr lang="en-US" altLang="zh-CN" sz="1800" b="1" i="0" kern="1200" dirty="0" smtClean="0">
                            <a:solidFill>
                              <a:schemeClr val="tx1"/>
                            </a:solidFill>
                            <a:effectLst/>
                            <a:latin typeface="Constantia" pitchFamily="18" charset="0"/>
                            <a:ea typeface="+mn-ea"/>
                            <a:cs typeface="+mn-cs"/>
                          </a:rPr>
                          <a:t>Possible consumer</a:t>
                        </a:r>
                        <a:endParaRPr lang="zh-CN" altLang="zh-CN" sz="1800" b="1" i="0" kern="1200" dirty="0" smtClean="0">
                          <a:solidFill>
                            <a:schemeClr val="tx1"/>
                          </a:solidFill>
                          <a:effectLst/>
                          <a:latin typeface="Constantia" pitchFamily="18" charset="0"/>
                          <a:ea typeface="+mn-ea"/>
                          <a:cs typeface="+mn-cs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bg1">
                          <a:alpha val="80000"/>
                        </a:schemeClr>
                      </a:solidFill>
                    </a:tcPr>
                  </a:tc>
                  <a:tc>
                    <a:txBody>
                      <a:bodyPr/>
                      <a:lstStyle/>
                      <a:p>
                        <a:pPr algn="ctr"/>
                        <a:r>
                          <a:rPr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+mn-ea"/>
                            <a:cs typeface="+mn-cs"/>
                          </a:rPr>
                          <a:t>People with mental illness</a:t>
                        </a:r>
                        <a:endParaRPr lang="zh-CN" altLang="zh-CN" sz="1800" b="1" kern="1200" dirty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+mn-ea"/>
                          <a:cs typeface="+mn-cs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accent2">
                          <a:alpha val="80000"/>
                        </a:schemeClr>
                      </a:solidFill>
                    </a:tcPr>
                  </a:tc>
                  <a:tc vMerge="1">
                    <a:tcPr/>
                  </a:tc>
                  <a:tc>
                    <a:txBody>
                      <a:bodyPr/>
                      <a:lstStyle/>
                      <a:p>
                        <a:pPr marL="0" marR="0" lvl="0" indent="0" algn="ctr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20000"/>
                          </a:spcBef>
                          <a:spcAft>
                            <a:spcPct val="0"/>
                          </a:spcAft>
                          <a:buClr>
                            <a:schemeClr val="hlink"/>
                          </a:buClr>
                          <a:buSzTx/>
                          <a:buFont typeface="Wingdings" pitchFamily="2" charset="2"/>
                          <a:buNone/>
                        </a:pPr>
                        <a:r>
                          <a:rPr lang="en-US" altLang="zh-CN" sz="1800" b="1" kern="1200" dirty="0" smtClean="0">
                            <a:solidFill>
                              <a:schemeClr val="tx1"/>
                            </a:solidFill>
                            <a:effectLst>
                              <a:outerShdw blurRad="38100" dist="38100" dir="2700000" algn="tl">
                                <a:srgbClr val="000000">
                                  <a:alpha val="43137"/>
                                </a:srgbClr>
                              </a:outerShdw>
                            </a:effectLst>
                            <a:latin typeface="Constantia" pitchFamily="18" charset="0"/>
                            <a:ea typeface="+mn-ea"/>
                            <a:cs typeface="+mn-cs"/>
                          </a:rPr>
                          <a:t>People with Pressure and  the  bad  mood</a:t>
                        </a:r>
                        <a:endPara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onstantia" pitchFamily="18" charset="0"/>
                          <a:ea typeface="宋体" pitchFamily="2" charset="-122"/>
                        </a:endParaRPr>
                      </a:p>
                    </a:txBody>
                    <a:tcPr marT="45716" marB="45716" anchor="ctr" horzOverflow="overflow">
                      <a:lnL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L>
                      <a:lnR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R>
                      <a:lnT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T>
                      <a:lnB w="12700" cap="flat" cmpd="sng" algn="ctr">
                        <a:solidFill>
                          <a:schemeClr val="tx1"/>
                        </a:solidFill>
                        <a:prstDash val="solid"/>
                        <a:round/>
                        <a:headEnd type="none" w="med" len="med"/>
                        <a:tailEnd type="none" w="med" len="med"/>
                      </a:lnB>
                      <a:lnTlToBr>
                        <a:noFill/>
                      </a:lnTlToBr>
                      <a:lnBlToTr>
                        <a:noFill/>
                      </a:lnBlToTr>
                      <a:solidFill>
                        <a:schemeClr val="hlink">
                          <a:alpha val="80000"/>
                        </a:schemeClr>
                      </a:solidFill>
                    </a:tcPr>
                  </a:tc>
                </a:tr>
              </a:tbl>
            </a:graphicData>
          </a:graphic>
        </p:graphicFrame>
        <p:sp>
          <p:nvSpPr>
            <p:cNvPr id="33800" name="TextBox 55"/>
            <p:cNvSpPr txBox="1">
              <a:spLocks noChangeArrowheads="1"/>
            </p:cNvSpPr>
            <p:nvPr/>
          </p:nvSpPr>
          <p:spPr bwMode="auto">
            <a:xfrm>
              <a:off x="1954211" y="1447800"/>
              <a:ext cx="7848600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en-US" altLang="zh-CN" sz="2400" b="1"/>
                <a:t>Advantage compare with </a:t>
              </a:r>
              <a:endParaRPr lang="en-US" altLang="zh-CN" sz="2400" b="1"/>
            </a:p>
            <a:p>
              <a:pPr algn="ctr" eaLnBrk="1" hangingPunct="1"/>
              <a:r>
                <a:rPr lang="en-US" altLang="zh-CN" sz="2400" b="1"/>
                <a:t>professional psychological treatment room</a:t>
              </a:r>
              <a:endParaRPr lang="zh-CN" altLang="en-US" sz="2400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116013" y="5349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Core  competitiveness</a:t>
            </a:r>
            <a:endParaRPr lang="zh-CN" altLang="en-US" dirty="0" smtClean="0">
              <a:latin typeface="+mn-lt"/>
            </a:endParaRPr>
          </a:p>
        </p:txBody>
      </p:sp>
      <p:sp>
        <p:nvSpPr>
          <p:cNvPr id="34819" name="TextBox 2"/>
          <p:cNvSpPr txBox="1">
            <a:spLocks noChangeArrowheads="1"/>
          </p:cNvSpPr>
          <p:nvPr/>
        </p:nvSpPr>
        <p:spPr bwMode="auto">
          <a:xfrm>
            <a:off x="4011613" y="1144588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/>
              <a:t>——</a:t>
            </a:r>
            <a:r>
              <a:rPr lang="en-US" altLang="zh-CN" sz="2000" b="1"/>
              <a:t>The Competitive Edge of Utopia</a:t>
            </a:r>
            <a:endParaRPr lang="zh-CN" altLang="en-US"/>
          </a:p>
        </p:txBody>
      </p:sp>
      <p:grpSp>
        <p:nvGrpSpPr>
          <p:cNvPr id="2" name="组合 66"/>
          <p:cNvGrpSpPr/>
          <p:nvPr/>
        </p:nvGrpSpPr>
        <p:grpSpPr bwMode="auto">
          <a:xfrm>
            <a:off x="354013" y="1970088"/>
            <a:ext cx="6019800" cy="949325"/>
            <a:chOff x="353420" y="1969943"/>
            <a:chExt cx="6020866" cy="949035"/>
          </a:xfrm>
        </p:grpSpPr>
        <p:sp>
          <p:nvSpPr>
            <p:cNvPr id="34868" name="Line 28"/>
            <p:cNvSpPr>
              <a:spLocks noChangeShapeType="1"/>
            </p:cNvSpPr>
            <p:nvPr/>
          </p:nvSpPr>
          <p:spPr bwMode="black">
            <a:xfrm flipH="1">
              <a:off x="353420" y="1969943"/>
              <a:ext cx="602086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69" name="Line 29"/>
            <p:cNvSpPr>
              <a:spLocks noChangeShapeType="1"/>
            </p:cNvSpPr>
            <p:nvPr/>
          </p:nvSpPr>
          <p:spPr bwMode="black">
            <a:xfrm>
              <a:off x="430212" y="1981994"/>
              <a:ext cx="1928" cy="9369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Text Box 34"/>
            <p:cNvSpPr txBox="1">
              <a:spLocks noChangeArrowheads="1"/>
            </p:cNvSpPr>
            <p:nvPr/>
          </p:nvSpPr>
          <p:spPr bwMode="black">
            <a:xfrm>
              <a:off x="1496622" y="2287346"/>
              <a:ext cx="3810675" cy="368187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Teaching with entertainment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3" name="组合 54"/>
          <p:cNvGrpSpPr/>
          <p:nvPr/>
        </p:nvGrpSpPr>
        <p:grpSpPr bwMode="auto">
          <a:xfrm>
            <a:off x="5916613" y="1906588"/>
            <a:ext cx="1154112" cy="941387"/>
            <a:chOff x="5916612" y="1905794"/>
            <a:chExt cx="1153488" cy="942913"/>
          </a:xfrm>
        </p:grpSpPr>
        <p:grpSp>
          <p:nvGrpSpPr>
            <p:cNvPr id="34864" name="Group 19"/>
            <p:cNvGrpSpPr/>
            <p:nvPr/>
          </p:nvGrpSpPr>
          <p:grpSpPr bwMode="auto">
            <a:xfrm>
              <a:off x="5916612" y="1905794"/>
              <a:ext cx="1153488" cy="942913"/>
              <a:chOff x="3136" y="1104"/>
              <a:chExt cx="693" cy="502"/>
            </a:xfrm>
          </p:grpSpPr>
          <p:sp>
            <p:nvSpPr>
              <p:cNvPr id="34866" name="Freeform 20"/>
              <p:cNvSpPr/>
              <p:nvPr/>
            </p:nvSpPr>
            <p:spPr bwMode="gray">
              <a:xfrm>
                <a:off x="3446" y="1104"/>
                <a:ext cx="383" cy="502"/>
              </a:xfrm>
              <a:custGeom>
                <a:avLst/>
                <a:gdLst>
                  <a:gd name="T0" fmla="*/ 28 w 477"/>
                  <a:gd name="T1" fmla="*/ 45 h 625"/>
                  <a:gd name="T2" fmla="*/ 35 w 477"/>
                  <a:gd name="T3" fmla="*/ 38 h 625"/>
                  <a:gd name="T4" fmla="*/ 0 w 477"/>
                  <a:gd name="T5" fmla="*/ 0 h 625"/>
                  <a:gd name="T6" fmla="*/ 28 w 477"/>
                  <a:gd name="T7" fmla="*/ 45 h 6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7"/>
                  <a:gd name="T13" fmla="*/ 0 h 625"/>
                  <a:gd name="T14" fmla="*/ 477 w 477"/>
                  <a:gd name="T15" fmla="*/ 625 h 6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7" h="625">
                    <a:moveTo>
                      <a:pt x="387" y="624"/>
                    </a:moveTo>
                    <a:lnTo>
                      <a:pt x="476" y="527"/>
                    </a:lnTo>
                    <a:lnTo>
                      <a:pt x="0" y="0"/>
                    </a:lnTo>
                    <a:lnTo>
                      <a:pt x="387" y="624"/>
                    </a:lnTo>
                  </a:path>
                </a:pathLst>
              </a:custGeom>
              <a:gradFill rotWithShape="0">
                <a:gsLst>
                  <a:gs pos="0">
                    <a:srgbClr val="0051CA"/>
                  </a:gs>
                  <a:gs pos="100000">
                    <a:srgbClr val="0066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4867" name="Freeform 21"/>
              <p:cNvSpPr/>
              <p:nvPr/>
            </p:nvSpPr>
            <p:spPr bwMode="gray">
              <a:xfrm>
                <a:off x="3136" y="1104"/>
                <a:ext cx="621" cy="502"/>
              </a:xfrm>
              <a:custGeom>
                <a:avLst/>
                <a:gdLst>
                  <a:gd name="T0" fmla="*/ 0 w 773"/>
                  <a:gd name="T1" fmla="*/ 45 h 625"/>
                  <a:gd name="T2" fmla="*/ 55 w 773"/>
                  <a:gd name="T3" fmla="*/ 45 h 625"/>
                  <a:gd name="T4" fmla="*/ 28 w 773"/>
                  <a:gd name="T5" fmla="*/ 0 h 625"/>
                  <a:gd name="T6" fmla="*/ 0 w 773"/>
                  <a:gd name="T7" fmla="*/ 45 h 6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3"/>
                  <a:gd name="T13" fmla="*/ 0 h 625"/>
                  <a:gd name="T14" fmla="*/ 773 w 773"/>
                  <a:gd name="T15" fmla="*/ 625 h 6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3" h="625">
                    <a:moveTo>
                      <a:pt x="0" y="624"/>
                    </a:moveTo>
                    <a:lnTo>
                      <a:pt x="772" y="624"/>
                    </a:lnTo>
                    <a:lnTo>
                      <a:pt x="387" y="0"/>
                    </a:lnTo>
                    <a:lnTo>
                      <a:pt x="0" y="624"/>
                    </a:lnTo>
                  </a:path>
                </a:pathLst>
              </a:custGeom>
              <a:gradFill rotWithShape="0">
                <a:gsLst>
                  <a:gs pos="0">
                    <a:srgbClr val="9EC5FF"/>
                  </a:gs>
                  <a:gs pos="100000">
                    <a:srgbClr val="0066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4865" name="Text Box 39"/>
            <p:cNvSpPr txBox="1">
              <a:spLocks noChangeArrowheads="1"/>
            </p:cNvSpPr>
            <p:nvPr/>
          </p:nvSpPr>
          <p:spPr bwMode="gray">
            <a:xfrm>
              <a:off x="5987329" y="2372309"/>
              <a:ext cx="92525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000" b="1"/>
                <a:t>Model</a:t>
              </a:r>
              <a:endParaRPr lang="en-US" altLang="zh-CN" sz="2000" b="1"/>
            </a:p>
          </p:txBody>
        </p:sp>
      </p:grpSp>
      <p:grpSp>
        <p:nvGrpSpPr>
          <p:cNvPr id="5" name="组合 61"/>
          <p:cNvGrpSpPr/>
          <p:nvPr/>
        </p:nvGrpSpPr>
        <p:grpSpPr bwMode="auto">
          <a:xfrm>
            <a:off x="277813" y="5811838"/>
            <a:ext cx="9610725" cy="1628775"/>
            <a:chOff x="277121" y="5811870"/>
            <a:chExt cx="9611114" cy="1628849"/>
          </a:xfrm>
        </p:grpSpPr>
        <p:grpSp>
          <p:nvGrpSpPr>
            <p:cNvPr id="34853" name="组合 60"/>
            <p:cNvGrpSpPr/>
            <p:nvPr/>
          </p:nvGrpSpPr>
          <p:grpSpPr bwMode="auto">
            <a:xfrm>
              <a:off x="277121" y="6272129"/>
              <a:ext cx="3886746" cy="1086526"/>
              <a:chOff x="277121" y="6272129"/>
              <a:chExt cx="3886746" cy="1086526"/>
            </a:xfrm>
          </p:grpSpPr>
          <p:sp>
            <p:nvSpPr>
              <p:cNvPr id="34860" name="Line 23"/>
              <p:cNvSpPr>
                <a:spLocks noChangeShapeType="1"/>
              </p:cNvSpPr>
              <p:nvPr/>
            </p:nvSpPr>
            <p:spPr bwMode="black">
              <a:xfrm flipH="1">
                <a:off x="277121" y="7358655"/>
                <a:ext cx="327635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61" name="Line 24"/>
              <p:cNvSpPr>
                <a:spLocks noChangeShapeType="1"/>
              </p:cNvSpPr>
              <p:nvPr/>
            </p:nvSpPr>
            <p:spPr bwMode="black">
              <a:xfrm flipH="1">
                <a:off x="277121" y="6272129"/>
                <a:ext cx="38867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862" name="Line 33"/>
              <p:cNvSpPr>
                <a:spLocks noChangeShapeType="1"/>
              </p:cNvSpPr>
              <p:nvPr/>
            </p:nvSpPr>
            <p:spPr bwMode="black">
              <a:xfrm>
                <a:off x="430212" y="6325394"/>
                <a:ext cx="1928" cy="10219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 type="triangle" w="med" len="med"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Text Box 38"/>
              <p:cNvSpPr txBox="1">
                <a:spLocks noChangeArrowheads="1"/>
              </p:cNvSpPr>
              <p:nvPr/>
            </p:nvSpPr>
            <p:spPr bwMode="black">
              <a:xfrm>
                <a:off x="353324" y="6326243"/>
                <a:ext cx="3121151" cy="92237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marL="342900" indent="-342900" eaLnBrk="0" hangingPunct="0">
                  <a:defRPr/>
                </a:pPr>
                <a:r>
                  <a:rPr lang="en-US" altLang="zh-CN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    Offering internships and</a:t>
                </a:r>
                <a:endPara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  <a:p>
                <a:pPr marL="342900" indent="-342900" algn="ctr" eaLnBrk="0" hangingPunct="0">
                  <a:defRPr/>
                </a:pPr>
                <a:r>
                  <a:rPr lang="en-US" altLang="zh-CN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setting up a scholarship </a:t>
                </a:r>
                <a:endPara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  <a:p>
                <a:pPr marL="342900" indent="-342900" algn="ctr" eaLnBrk="0" hangingPunct="0">
                  <a:defRPr/>
                </a:pPr>
                <a:r>
                  <a:rPr lang="en-US" altLang="zh-CN" dirty="0">
                    <a:latin typeface="Arial" charset="0"/>
                  </a:rPr>
                  <a:t> </a:t>
                </a:r>
                <a:r>
                  <a:rPr lang="en-US" altLang="zh-CN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for undergraduate</a:t>
                </a:r>
                <a:endPara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</p:txBody>
          </p:sp>
        </p:grpSp>
        <p:grpSp>
          <p:nvGrpSpPr>
            <p:cNvPr id="34854" name="组合 52"/>
            <p:cNvGrpSpPr/>
            <p:nvPr/>
          </p:nvGrpSpPr>
          <p:grpSpPr bwMode="auto">
            <a:xfrm>
              <a:off x="3478471" y="5811870"/>
              <a:ext cx="6409764" cy="1628849"/>
              <a:chOff x="3478471" y="5811870"/>
              <a:chExt cx="6409764" cy="1628849"/>
            </a:xfrm>
          </p:grpSpPr>
          <p:grpSp>
            <p:nvGrpSpPr>
              <p:cNvPr id="34855" name="Group 3"/>
              <p:cNvGrpSpPr/>
              <p:nvPr/>
            </p:nvGrpSpPr>
            <p:grpSpPr bwMode="auto">
              <a:xfrm>
                <a:off x="3478471" y="5811870"/>
                <a:ext cx="6409764" cy="1628849"/>
                <a:chOff x="1702" y="3062"/>
                <a:chExt cx="3855" cy="867"/>
              </a:xfrm>
            </p:grpSpPr>
            <p:sp>
              <p:nvSpPr>
                <p:cNvPr id="34857" name="Freeform 4"/>
                <p:cNvSpPr/>
                <p:nvPr/>
              </p:nvSpPr>
              <p:spPr bwMode="gray">
                <a:xfrm>
                  <a:off x="4877" y="3062"/>
                  <a:ext cx="680" cy="866"/>
                </a:xfrm>
                <a:custGeom>
                  <a:avLst/>
                  <a:gdLst>
                    <a:gd name="T0" fmla="*/ 28 w 847"/>
                    <a:gd name="T1" fmla="*/ 77 h 1079"/>
                    <a:gd name="T2" fmla="*/ 0 w 847"/>
                    <a:gd name="T3" fmla="*/ 33 h 1079"/>
                    <a:gd name="T4" fmla="*/ 26 w 847"/>
                    <a:gd name="T5" fmla="*/ 0 h 1079"/>
                    <a:gd name="T6" fmla="*/ 60 w 847"/>
                    <a:gd name="T7" fmla="*/ 38 h 1079"/>
                    <a:gd name="T8" fmla="*/ 28 w 847"/>
                    <a:gd name="T9" fmla="*/ 77 h 107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847"/>
                    <a:gd name="T16" fmla="*/ 0 h 1079"/>
                    <a:gd name="T17" fmla="*/ 847 w 847"/>
                    <a:gd name="T18" fmla="*/ 1079 h 107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847" h="1079">
                      <a:moveTo>
                        <a:pt x="399" y="1078"/>
                      </a:moveTo>
                      <a:lnTo>
                        <a:pt x="0" y="459"/>
                      </a:lnTo>
                      <a:lnTo>
                        <a:pt x="374" y="0"/>
                      </a:lnTo>
                      <a:lnTo>
                        <a:pt x="846" y="536"/>
                      </a:lnTo>
                      <a:lnTo>
                        <a:pt x="399" y="1078"/>
                      </a:lnTo>
                    </a:path>
                  </a:pathLst>
                </a:custGeom>
                <a:gradFill rotWithShape="0">
                  <a:gsLst>
                    <a:gs pos="0">
                      <a:srgbClr val="4747B2"/>
                    </a:gs>
                    <a:gs pos="100000">
                      <a:srgbClr val="6666FF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58" name="Freeform 5"/>
                <p:cNvSpPr/>
                <p:nvPr/>
              </p:nvSpPr>
              <p:spPr bwMode="gray">
                <a:xfrm>
                  <a:off x="2010" y="3062"/>
                  <a:ext cx="3168" cy="369"/>
                </a:xfrm>
                <a:custGeom>
                  <a:avLst/>
                  <a:gdLst>
                    <a:gd name="T0" fmla="*/ 0 w 3947"/>
                    <a:gd name="T1" fmla="*/ 33 h 460"/>
                    <a:gd name="T2" fmla="*/ 256 w 3947"/>
                    <a:gd name="T3" fmla="*/ 33 h 460"/>
                    <a:gd name="T4" fmla="*/ 283 w 3947"/>
                    <a:gd name="T5" fmla="*/ 0 h 460"/>
                    <a:gd name="T6" fmla="*/ 36 w 3947"/>
                    <a:gd name="T7" fmla="*/ 0 h 460"/>
                    <a:gd name="T8" fmla="*/ 0 w 3947"/>
                    <a:gd name="T9" fmla="*/ 33 h 4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947"/>
                    <a:gd name="T16" fmla="*/ 0 h 460"/>
                    <a:gd name="T17" fmla="*/ 3947 w 3947"/>
                    <a:gd name="T18" fmla="*/ 460 h 4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947" h="460">
                      <a:moveTo>
                        <a:pt x="0" y="459"/>
                      </a:moveTo>
                      <a:lnTo>
                        <a:pt x="3573" y="459"/>
                      </a:lnTo>
                      <a:lnTo>
                        <a:pt x="3946" y="0"/>
                      </a:lnTo>
                      <a:lnTo>
                        <a:pt x="505" y="0"/>
                      </a:lnTo>
                      <a:lnTo>
                        <a:pt x="0" y="459"/>
                      </a:lnTo>
                    </a:path>
                  </a:pathLst>
                </a:custGeom>
                <a:gradFill rotWithShape="0">
                  <a:gsLst>
                    <a:gs pos="0">
                      <a:srgbClr val="6666FF"/>
                    </a:gs>
                    <a:gs pos="100000">
                      <a:srgbClr val="4141A2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59" name="Freeform 6"/>
                <p:cNvSpPr/>
                <p:nvPr/>
              </p:nvSpPr>
              <p:spPr bwMode="gray">
                <a:xfrm>
                  <a:off x="1702" y="3429"/>
                  <a:ext cx="3497" cy="500"/>
                </a:xfrm>
                <a:custGeom>
                  <a:avLst/>
                  <a:gdLst>
                    <a:gd name="T0" fmla="*/ 28 w 4357"/>
                    <a:gd name="T1" fmla="*/ 0 h 623"/>
                    <a:gd name="T2" fmla="*/ 283 w 4357"/>
                    <a:gd name="T3" fmla="*/ 0 h 623"/>
                    <a:gd name="T4" fmla="*/ 311 w 4357"/>
                    <a:gd name="T5" fmla="*/ 44 h 623"/>
                    <a:gd name="T6" fmla="*/ 0 w 4357"/>
                    <a:gd name="T7" fmla="*/ 44 h 623"/>
                    <a:gd name="T8" fmla="*/ 28 w 4357"/>
                    <a:gd name="T9" fmla="*/ 0 h 62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357"/>
                    <a:gd name="T16" fmla="*/ 0 h 623"/>
                    <a:gd name="T17" fmla="*/ 4357 w 4357"/>
                    <a:gd name="T18" fmla="*/ 623 h 62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357" h="623">
                      <a:moveTo>
                        <a:pt x="383" y="0"/>
                      </a:moveTo>
                      <a:lnTo>
                        <a:pt x="3954" y="0"/>
                      </a:lnTo>
                      <a:lnTo>
                        <a:pt x="4356" y="622"/>
                      </a:lnTo>
                      <a:lnTo>
                        <a:pt x="0" y="622"/>
                      </a:lnTo>
                      <a:lnTo>
                        <a:pt x="383" y="0"/>
                      </a:lnTo>
                    </a:path>
                  </a:pathLst>
                </a:custGeom>
                <a:gradFill rotWithShape="0">
                  <a:gsLst>
                    <a:gs pos="0">
                      <a:srgbClr val="9999FF"/>
                    </a:gs>
                    <a:gs pos="100000">
                      <a:srgbClr val="6666FF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4856" name="Text Box 43"/>
              <p:cNvSpPr txBox="1">
                <a:spLocks noChangeArrowheads="1"/>
              </p:cNvSpPr>
              <p:nvPr/>
            </p:nvSpPr>
            <p:spPr bwMode="gray">
              <a:xfrm>
                <a:off x="4621212" y="6782594"/>
                <a:ext cx="3732112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000" b="1"/>
                  <a:t>Human resource competition</a:t>
                </a:r>
                <a:endParaRPr lang="zh-CN" altLang="zh-CN" sz="2000" b="1"/>
              </a:p>
            </p:txBody>
          </p:sp>
        </p:grpSp>
      </p:grpSp>
      <p:grpSp>
        <p:nvGrpSpPr>
          <p:cNvPr id="9" name="组合 62"/>
          <p:cNvGrpSpPr/>
          <p:nvPr/>
        </p:nvGrpSpPr>
        <p:grpSpPr bwMode="auto">
          <a:xfrm>
            <a:off x="277813" y="4837113"/>
            <a:ext cx="8904287" cy="1471612"/>
            <a:chOff x="277121" y="4837327"/>
            <a:chExt cx="8905133" cy="1470709"/>
          </a:xfrm>
        </p:grpSpPr>
        <p:sp>
          <p:nvSpPr>
            <p:cNvPr id="34844" name="Line 25"/>
            <p:cNvSpPr>
              <a:spLocks noChangeShapeType="1"/>
            </p:cNvSpPr>
            <p:nvPr/>
          </p:nvSpPr>
          <p:spPr bwMode="black">
            <a:xfrm flipH="1">
              <a:off x="277121" y="5145502"/>
              <a:ext cx="44948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45" name="Line 32"/>
            <p:cNvSpPr>
              <a:spLocks noChangeShapeType="1"/>
            </p:cNvSpPr>
            <p:nvPr/>
          </p:nvSpPr>
          <p:spPr bwMode="black">
            <a:xfrm>
              <a:off x="430212" y="5182394"/>
              <a:ext cx="1928" cy="11069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Text Box 37"/>
            <p:cNvSpPr txBox="1">
              <a:spLocks noChangeArrowheads="1"/>
            </p:cNvSpPr>
            <p:nvPr/>
          </p:nvSpPr>
          <p:spPr bwMode="black">
            <a:xfrm>
              <a:off x="581950" y="5335496"/>
              <a:ext cx="4340637" cy="92335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1 Direct sales focusing on consumers</a:t>
              </a:r>
              <a:endPara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  <a:p>
              <a:pPr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2 Cooperation with universities</a:t>
              </a:r>
              <a:endPara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  <a:p>
              <a:pPr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3 Company website</a:t>
              </a:r>
              <a:endParaRPr lang="en-US" altLang="zh-CN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</a:endParaRPr>
            </a:p>
          </p:txBody>
        </p:sp>
        <p:grpSp>
          <p:nvGrpSpPr>
            <p:cNvPr id="34847" name="组合 50"/>
            <p:cNvGrpSpPr/>
            <p:nvPr/>
          </p:nvGrpSpPr>
          <p:grpSpPr bwMode="auto">
            <a:xfrm>
              <a:off x="4103437" y="4837327"/>
              <a:ext cx="5078817" cy="1470709"/>
              <a:chOff x="4103437" y="4837327"/>
              <a:chExt cx="5078817" cy="1470709"/>
            </a:xfrm>
          </p:grpSpPr>
          <p:grpSp>
            <p:nvGrpSpPr>
              <p:cNvPr id="34848" name="Group 7"/>
              <p:cNvGrpSpPr/>
              <p:nvPr/>
            </p:nvGrpSpPr>
            <p:grpSpPr bwMode="auto">
              <a:xfrm>
                <a:off x="4103437" y="4837327"/>
                <a:ext cx="5078817" cy="1470709"/>
                <a:chOff x="2069" y="2572"/>
                <a:chExt cx="3054" cy="784"/>
              </a:xfrm>
            </p:grpSpPr>
            <p:sp>
              <p:nvSpPr>
                <p:cNvPr id="34850" name="Freeform 8"/>
                <p:cNvSpPr/>
                <p:nvPr/>
              </p:nvSpPr>
              <p:spPr bwMode="gray">
                <a:xfrm>
                  <a:off x="4522" y="2572"/>
                  <a:ext cx="601" cy="784"/>
                </a:xfrm>
                <a:custGeom>
                  <a:avLst/>
                  <a:gdLst>
                    <a:gd name="T0" fmla="*/ 28 w 749"/>
                    <a:gd name="T1" fmla="*/ 70 h 977"/>
                    <a:gd name="T2" fmla="*/ 0 w 749"/>
                    <a:gd name="T3" fmla="*/ 24 h 977"/>
                    <a:gd name="T4" fmla="*/ 20 w 749"/>
                    <a:gd name="T5" fmla="*/ 0 h 977"/>
                    <a:gd name="T6" fmla="*/ 54 w 749"/>
                    <a:gd name="T7" fmla="*/ 39 h 977"/>
                    <a:gd name="T8" fmla="*/ 28 w 749"/>
                    <a:gd name="T9" fmla="*/ 70 h 97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49"/>
                    <a:gd name="T16" fmla="*/ 0 h 977"/>
                    <a:gd name="T17" fmla="*/ 749 w 749"/>
                    <a:gd name="T18" fmla="*/ 977 h 97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49" h="977">
                      <a:moveTo>
                        <a:pt x="382" y="976"/>
                      </a:moveTo>
                      <a:lnTo>
                        <a:pt x="0" y="342"/>
                      </a:lnTo>
                      <a:lnTo>
                        <a:pt x="280" y="0"/>
                      </a:lnTo>
                      <a:lnTo>
                        <a:pt x="748" y="538"/>
                      </a:lnTo>
                      <a:lnTo>
                        <a:pt x="382" y="976"/>
                      </a:lnTo>
                    </a:path>
                  </a:pathLst>
                </a:custGeom>
                <a:gradFill rotWithShape="0">
                  <a:gsLst>
                    <a:gs pos="0">
                      <a:srgbClr val="009570"/>
                    </a:gs>
                    <a:gs pos="100000">
                      <a:srgbClr val="00CC99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51" name="Freeform 9"/>
                <p:cNvSpPr/>
                <p:nvPr/>
              </p:nvSpPr>
              <p:spPr bwMode="gray">
                <a:xfrm>
                  <a:off x="2370" y="2572"/>
                  <a:ext cx="2380" cy="276"/>
                </a:xfrm>
                <a:custGeom>
                  <a:avLst/>
                  <a:gdLst>
                    <a:gd name="T0" fmla="*/ 0 w 2964"/>
                    <a:gd name="T1" fmla="*/ 24 h 344"/>
                    <a:gd name="T2" fmla="*/ 193 w 2964"/>
                    <a:gd name="T3" fmla="*/ 24 h 344"/>
                    <a:gd name="T4" fmla="*/ 213 w 2964"/>
                    <a:gd name="T5" fmla="*/ 0 h 344"/>
                    <a:gd name="T6" fmla="*/ 38 w 2964"/>
                    <a:gd name="T7" fmla="*/ 1 h 344"/>
                    <a:gd name="T8" fmla="*/ 0 w 2964"/>
                    <a:gd name="T9" fmla="*/ 24 h 34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4"/>
                    <a:gd name="T16" fmla="*/ 0 h 344"/>
                    <a:gd name="T17" fmla="*/ 2964 w 2964"/>
                    <a:gd name="T18" fmla="*/ 344 h 34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4" h="344">
                      <a:moveTo>
                        <a:pt x="0" y="343"/>
                      </a:moveTo>
                      <a:lnTo>
                        <a:pt x="2684" y="343"/>
                      </a:lnTo>
                      <a:lnTo>
                        <a:pt x="2963" y="0"/>
                      </a:lnTo>
                      <a:lnTo>
                        <a:pt x="531" y="1"/>
                      </a:lnTo>
                      <a:lnTo>
                        <a:pt x="0" y="343"/>
                      </a:lnTo>
                    </a:path>
                  </a:pathLst>
                </a:custGeom>
                <a:gradFill rotWithShape="1">
                  <a:gsLst>
                    <a:gs pos="0">
                      <a:srgbClr val="00CC99"/>
                    </a:gs>
                    <a:gs pos="100000">
                      <a:srgbClr val="005A44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52" name="Freeform 10"/>
                <p:cNvSpPr/>
                <p:nvPr/>
              </p:nvSpPr>
              <p:spPr bwMode="gray">
                <a:xfrm>
                  <a:off x="2069" y="2847"/>
                  <a:ext cx="2763" cy="509"/>
                </a:xfrm>
                <a:custGeom>
                  <a:avLst/>
                  <a:gdLst>
                    <a:gd name="T0" fmla="*/ 0 w 3443"/>
                    <a:gd name="T1" fmla="*/ 46 h 634"/>
                    <a:gd name="T2" fmla="*/ 245 w 3443"/>
                    <a:gd name="T3" fmla="*/ 46 h 634"/>
                    <a:gd name="T4" fmla="*/ 218 w 3443"/>
                    <a:gd name="T5" fmla="*/ 0 h 634"/>
                    <a:gd name="T6" fmla="*/ 26 w 3443"/>
                    <a:gd name="T7" fmla="*/ 0 h 634"/>
                    <a:gd name="T8" fmla="*/ 0 w 3443"/>
                    <a:gd name="T9" fmla="*/ 46 h 63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443"/>
                    <a:gd name="T16" fmla="*/ 0 h 634"/>
                    <a:gd name="T17" fmla="*/ 3443 w 3443"/>
                    <a:gd name="T18" fmla="*/ 634 h 63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443" h="634">
                      <a:moveTo>
                        <a:pt x="0" y="633"/>
                      </a:moveTo>
                      <a:lnTo>
                        <a:pt x="3442" y="633"/>
                      </a:lnTo>
                      <a:lnTo>
                        <a:pt x="3060" y="0"/>
                      </a:lnTo>
                      <a:lnTo>
                        <a:pt x="377" y="0"/>
                      </a:lnTo>
                      <a:lnTo>
                        <a:pt x="0" y="633"/>
                      </a:lnTo>
                    </a:path>
                  </a:pathLst>
                </a:custGeom>
                <a:gradFill rotWithShape="0">
                  <a:gsLst>
                    <a:gs pos="0">
                      <a:srgbClr val="86E7CF"/>
                    </a:gs>
                    <a:gs pos="100000">
                      <a:srgbClr val="00CC99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43" name="Text Box 42"/>
              <p:cNvSpPr txBox="1">
                <a:spLocks noChangeArrowheads="1"/>
              </p:cNvSpPr>
              <p:nvPr/>
            </p:nvSpPr>
            <p:spPr bwMode="gray">
              <a:xfrm>
                <a:off x="4773349" y="5640109"/>
                <a:ext cx="3359469" cy="399805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 wrap="none">
                <a:spAutoFit/>
              </a:bodyPr>
              <a:lstStyle/>
              <a:p>
                <a:pPr algn="ctr" eaLnBrk="0" hangingPunct="0">
                  <a:defRPr/>
                </a:pPr>
                <a:r>
                  <a:rPr lang="en-US" altLang="zh-CN" sz="2000" b="1" dirty="0">
                    <a:latin typeface="Arial" charset="0"/>
                  </a:rPr>
                  <a:t>Multi-channel competition</a:t>
                </a:r>
                <a:endParaRPr lang="en-US" altLang="zh-CN" sz="2000" b="1" dirty="0">
                  <a:effectLst>
                    <a:outerShdw blurRad="38100" dist="38100" dir="2700000" algn="tl">
                      <a:srgbClr val="000000"/>
                    </a:outerShdw>
                  </a:effectLst>
                  <a:latin typeface="Arial" charset="0"/>
                </a:endParaRPr>
              </a:p>
            </p:txBody>
          </p:sp>
        </p:grpSp>
      </p:grpSp>
      <p:grpSp>
        <p:nvGrpSpPr>
          <p:cNvPr id="12" name="组合 63"/>
          <p:cNvGrpSpPr/>
          <p:nvPr/>
        </p:nvGrpSpPr>
        <p:grpSpPr bwMode="auto">
          <a:xfrm>
            <a:off x="277813" y="3867150"/>
            <a:ext cx="8202612" cy="1279525"/>
            <a:chOff x="277121" y="3866739"/>
            <a:chExt cx="8203010" cy="1279640"/>
          </a:xfrm>
        </p:grpSpPr>
        <p:sp>
          <p:nvSpPr>
            <p:cNvPr id="34835" name="Line 26"/>
            <p:cNvSpPr>
              <a:spLocks noChangeShapeType="1"/>
            </p:cNvSpPr>
            <p:nvPr/>
          </p:nvSpPr>
          <p:spPr bwMode="black">
            <a:xfrm flipH="1">
              <a:off x="277121" y="4037971"/>
              <a:ext cx="502898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36" name="Line 31"/>
            <p:cNvSpPr>
              <a:spLocks noChangeShapeType="1"/>
            </p:cNvSpPr>
            <p:nvPr/>
          </p:nvSpPr>
          <p:spPr bwMode="black">
            <a:xfrm>
              <a:off x="430212" y="4039394"/>
              <a:ext cx="1928" cy="11069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Text Box 36"/>
            <p:cNvSpPr txBox="1">
              <a:spLocks noChangeArrowheads="1"/>
            </p:cNvSpPr>
            <p:nvPr/>
          </p:nvSpPr>
          <p:spPr bwMode="black">
            <a:xfrm>
              <a:off x="505732" y="4115999"/>
              <a:ext cx="4496018" cy="922420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eaLnBrk="0" hangingPunct="0"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    Unfixed service model and unlimited innovation are the key of competitive edges of Utopia.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grpSp>
          <p:nvGrpSpPr>
            <p:cNvPr id="34838" name="组合 51"/>
            <p:cNvGrpSpPr/>
            <p:nvPr/>
          </p:nvGrpSpPr>
          <p:grpSpPr bwMode="auto">
            <a:xfrm>
              <a:off x="4703327" y="3866739"/>
              <a:ext cx="3776804" cy="1278962"/>
              <a:chOff x="4703327" y="3866739"/>
              <a:chExt cx="3776804" cy="1278962"/>
            </a:xfrm>
          </p:grpSpPr>
          <p:grpSp>
            <p:nvGrpSpPr>
              <p:cNvPr id="34839" name="Group 11"/>
              <p:cNvGrpSpPr/>
              <p:nvPr/>
            </p:nvGrpSpPr>
            <p:grpSpPr bwMode="auto">
              <a:xfrm>
                <a:off x="4703327" y="3866739"/>
                <a:ext cx="3776804" cy="1278962"/>
                <a:chOff x="2422" y="2087"/>
                <a:chExt cx="2271" cy="681"/>
              </a:xfrm>
            </p:grpSpPr>
            <p:sp>
              <p:nvSpPr>
                <p:cNvPr id="34841" name="Freeform 12"/>
                <p:cNvSpPr/>
                <p:nvPr/>
              </p:nvSpPr>
              <p:spPr bwMode="gray">
                <a:xfrm>
                  <a:off x="4167" y="2087"/>
                  <a:ext cx="526" cy="681"/>
                </a:xfrm>
                <a:custGeom>
                  <a:avLst/>
                  <a:gdLst>
                    <a:gd name="T0" fmla="*/ 0 w 655"/>
                    <a:gd name="T1" fmla="*/ 16 h 849"/>
                    <a:gd name="T2" fmla="*/ 28 w 655"/>
                    <a:gd name="T3" fmla="*/ 60 h 849"/>
                    <a:gd name="T4" fmla="*/ 47 w 655"/>
                    <a:gd name="T5" fmla="*/ 38 h 849"/>
                    <a:gd name="T6" fmla="*/ 14 w 655"/>
                    <a:gd name="T7" fmla="*/ 0 h 849"/>
                    <a:gd name="T8" fmla="*/ 0 w 655"/>
                    <a:gd name="T9" fmla="*/ 16 h 8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655"/>
                    <a:gd name="T16" fmla="*/ 0 h 849"/>
                    <a:gd name="T17" fmla="*/ 655 w 655"/>
                    <a:gd name="T18" fmla="*/ 849 h 8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655" h="849">
                      <a:moveTo>
                        <a:pt x="0" y="230"/>
                      </a:moveTo>
                      <a:lnTo>
                        <a:pt x="387" y="848"/>
                      </a:lnTo>
                      <a:lnTo>
                        <a:pt x="654" y="531"/>
                      </a:lnTo>
                      <a:lnTo>
                        <a:pt x="188" y="0"/>
                      </a:lnTo>
                      <a:lnTo>
                        <a:pt x="0" y="230"/>
                      </a:lnTo>
                    </a:path>
                  </a:pathLst>
                </a:custGeom>
                <a:gradFill rotWithShape="1">
                  <a:gsLst>
                    <a:gs pos="0">
                      <a:srgbClr val="B27A09"/>
                    </a:gs>
                    <a:gs pos="100000">
                      <a:srgbClr val="F4A70C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42" name="Freeform 13"/>
                <p:cNvSpPr/>
                <p:nvPr/>
              </p:nvSpPr>
              <p:spPr bwMode="gray">
                <a:xfrm>
                  <a:off x="2728" y="2087"/>
                  <a:ext cx="1589" cy="184"/>
                </a:xfrm>
                <a:custGeom>
                  <a:avLst/>
                  <a:gdLst>
                    <a:gd name="T0" fmla="*/ 0 w 1980"/>
                    <a:gd name="T1" fmla="*/ 16 h 229"/>
                    <a:gd name="T2" fmla="*/ 128 w 1980"/>
                    <a:gd name="T3" fmla="*/ 16 h 229"/>
                    <a:gd name="T4" fmla="*/ 141 w 1980"/>
                    <a:gd name="T5" fmla="*/ 0 h 229"/>
                    <a:gd name="T6" fmla="*/ 35 w 1980"/>
                    <a:gd name="T7" fmla="*/ 0 h 229"/>
                    <a:gd name="T8" fmla="*/ 0 w 1980"/>
                    <a:gd name="T9" fmla="*/ 16 h 2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80"/>
                    <a:gd name="T16" fmla="*/ 0 h 229"/>
                    <a:gd name="T17" fmla="*/ 1980 w 1980"/>
                    <a:gd name="T18" fmla="*/ 229 h 2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80" h="229">
                      <a:moveTo>
                        <a:pt x="0" y="228"/>
                      </a:moveTo>
                      <a:lnTo>
                        <a:pt x="1791" y="228"/>
                      </a:lnTo>
                      <a:lnTo>
                        <a:pt x="1979" y="0"/>
                      </a:lnTo>
                      <a:lnTo>
                        <a:pt x="500" y="0"/>
                      </a:lnTo>
                      <a:lnTo>
                        <a:pt x="0" y="228"/>
                      </a:lnTo>
                    </a:path>
                  </a:pathLst>
                </a:custGeom>
                <a:gradFill rotWithShape="0">
                  <a:gsLst>
                    <a:gs pos="0">
                      <a:srgbClr val="F4A70C"/>
                    </a:gs>
                    <a:gs pos="100000">
                      <a:srgbClr val="744F06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43" name="Freeform 14"/>
                <p:cNvSpPr/>
                <p:nvPr/>
              </p:nvSpPr>
              <p:spPr bwMode="gray">
                <a:xfrm>
                  <a:off x="2422" y="2270"/>
                  <a:ext cx="2056" cy="498"/>
                </a:xfrm>
                <a:custGeom>
                  <a:avLst/>
                  <a:gdLst>
                    <a:gd name="T0" fmla="*/ 0 w 2561"/>
                    <a:gd name="T1" fmla="*/ 44 h 621"/>
                    <a:gd name="T2" fmla="*/ 184 w 2561"/>
                    <a:gd name="T3" fmla="*/ 44 h 621"/>
                    <a:gd name="T4" fmla="*/ 155 w 2561"/>
                    <a:gd name="T5" fmla="*/ 0 h 621"/>
                    <a:gd name="T6" fmla="*/ 28 w 2561"/>
                    <a:gd name="T7" fmla="*/ 0 h 621"/>
                    <a:gd name="T8" fmla="*/ 0 w 2561"/>
                    <a:gd name="T9" fmla="*/ 44 h 6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61"/>
                    <a:gd name="T16" fmla="*/ 0 h 621"/>
                    <a:gd name="T17" fmla="*/ 2561 w 2561"/>
                    <a:gd name="T18" fmla="*/ 621 h 6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61" h="621">
                      <a:moveTo>
                        <a:pt x="0" y="620"/>
                      </a:moveTo>
                      <a:lnTo>
                        <a:pt x="2560" y="620"/>
                      </a:lnTo>
                      <a:lnTo>
                        <a:pt x="2172" y="0"/>
                      </a:lnTo>
                      <a:lnTo>
                        <a:pt x="382" y="0"/>
                      </a:lnTo>
                      <a:lnTo>
                        <a:pt x="0" y="620"/>
                      </a:lnTo>
                    </a:path>
                  </a:pathLst>
                </a:custGeom>
                <a:gradFill rotWithShape="0">
                  <a:gsLst>
                    <a:gs pos="0">
                      <a:srgbClr val="FAD58C"/>
                    </a:gs>
                    <a:gs pos="100000">
                      <a:srgbClr val="F4A70C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4840" name="Text Box 41"/>
              <p:cNvSpPr txBox="1">
                <a:spLocks noChangeArrowheads="1"/>
              </p:cNvSpPr>
              <p:nvPr/>
            </p:nvSpPr>
            <p:spPr bwMode="gray">
              <a:xfrm>
                <a:off x="5535612" y="4496594"/>
                <a:ext cx="1920719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000" b="1"/>
                  <a:t>Differentiation</a:t>
                </a:r>
                <a:endParaRPr lang="en-US" altLang="zh-CN" sz="2000" b="1"/>
              </a:p>
            </p:txBody>
          </p:sp>
        </p:grpSp>
      </p:grpSp>
      <p:grpSp>
        <p:nvGrpSpPr>
          <p:cNvPr id="15" name="组合 64"/>
          <p:cNvGrpSpPr/>
          <p:nvPr/>
        </p:nvGrpSpPr>
        <p:grpSpPr bwMode="auto">
          <a:xfrm>
            <a:off x="354013" y="2886075"/>
            <a:ext cx="7419975" cy="1116013"/>
            <a:chOff x="353420" y="2886266"/>
            <a:chExt cx="7420731" cy="1115136"/>
          </a:xfrm>
        </p:grpSpPr>
        <p:sp>
          <p:nvSpPr>
            <p:cNvPr id="34826" name="Line 27"/>
            <p:cNvSpPr>
              <a:spLocks noChangeShapeType="1"/>
            </p:cNvSpPr>
            <p:nvPr/>
          </p:nvSpPr>
          <p:spPr bwMode="black">
            <a:xfrm flipH="1">
              <a:off x="353420" y="2922802"/>
              <a:ext cx="556307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827" name="Line 30"/>
            <p:cNvSpPr>
              <a:spLocks noChangeShapeType="1"/>
            </p:cNvSpPr>
            <p:nvPr/>
          </p:nvSpPr>
          <p:spPr bwMode="black">
            <a:xfrm>
              <a:off x="430212" y="2896394"/>
              <a:ext cx="1928" cy="1105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Text Box 35"/>
            <p:cNvSpPr txBox="1">
              <a:spLocks noChangeArrowheads="1"/>
            </p:cNvSpPr>
            <p:nvPr/>
          </p:nvSpPr>
          <p:spPr bwMode="black">
            <a:xfrm>
              <a:off x="1344121" y="3278071"/>
              <a:ext cx="3681787" cy="6456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First-mover </a:t>
              </a:r>
              <a:r>
                <a:rPr lang="en-US" altLang="zh-CN" b="1" dirty="0" err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advantange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  <a:p>
              <a:pPr algn="ctr" eaLnBrk="0" hangingPunct="0"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Cooperation with university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grpSp>
          <p:nvGrpSpPr>
            <p:cNvPr id="34829" name="组合 53"/>
            <p:cNvGrpSpPr/>
            <p:nvPr/>
          </p:nvGrpSpPr>
          <p:grpSpPr bwMode="auto">
            <a:xfrm>
              <a:off x="5312863" y="2886266"/>
              <a:ext cx="2461288" cy="1112915"/>
              <a:chOff x="5312863" y="2886266"/>
              <a:chExt cx="2461288" cy="1112915"/>
            </a:xfrm>
          </p:grpSpPr>
          <p:grpSp>
            <p:nvGrpSpPr>
              <p:cNvPr id="34830" name="Group 15"/>
              <p:cNvGrpSpPr/>
              <p:nvPr/>
            </p:nvGrpSpPr>
            <p:grpSpPr bwMode="auto">
              <a:xfrm>
                <a:off x="5312863" y="2886266"/>
                <a:ext cx="2461288" cy="1112915"/>
                <a:chOff x="2780" y="1595"/>
                <a:chExt cx="1481" cy="593"/>
              </a:xfrm>
            </p:grpSpPr>
            <p:sp>
              <p:nvSpPr>
                <p:cNvPr id="34832" name="Freeform 16"/>
                <p:cNvSpPr/>
                <p:nvPr/>
              </p:nvSpPr>
              <p:spPr bwMode="gray">
                <a:xfrm>
                  <a:off x="3808" y="1595"/>
                  <a:ext cx="453" cy="593"/>
                </a:xfrm>
                <a:custGeom>
                  <a:avLst/>
                  <a:gdLst>
                    <a:gd name="T0" fmla="*/ 28 w 564"/>
                    <a:gd name="T1" fmla="*/ 54 h 738"/>
                    <a:gd name="T2" fmla="*/ 41 w 564"/>
                    <a:gd name="T3" fmla="*/ 38 h 738"/>
                    <a:gd name="T4" fmla="*/ 7 w 564"/>
                    <a:gd name="T5" fmla="*/ 0 h 738"/>
                    <a:gd name="T6" fmla="*/ 0 w 564"/>
                    <a:gd name="T7" fmla="*/ 8 h 738"/>
                    <a:gd name="T8" fmla="*/ 28 w 564"/>
                    <a:gd name="T9" fmla="*/ 54 h 73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64"/>
                    <a:gd name="T16" fmla="*/ 0 h 738"/>
                    <a:gd name="T17" fmla="*/ 564 w 564"/>
                    <a:gd name="T18" fmla="*/ 738 h 73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64" h="738">
                      <a:moveTo>
                        <a:pt x="385" y="737"/>
                      </a:moveTo>
                      <a:lnTo>
                        <a:pt x="563" y="527"/>
                      </a:lnTo>
                      <a:lnTo>
                        <a:pt x="97" y="0"/>
                      </a:lnTo>
                      <a:lnTo>
                        <a:pt x="0" y="111"/>
                      </a:lnTo>
                      <a:lnTo>
                        <a:pt x="385" y="737"/>
                      </a:lnTo>
                    </a:path>
                  </a:pathLst>
                </a:custGeom>
                <a:gradFill rotWithShape="0">
                  <a:gsLst>
                    <a:gs pos="0">
                      <a:srgbClr val="9A38CA"/>
                    </a:gs>
                    <a:gs pos="100000">
                      <a:srgbClr val="C247FF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33" name="Freeform 17"/>
                <p:cNvSpPr/>
                <p:nvPr/>
              </p:nvSpPr>
              <p:spPr bwMode="gray">
                <a:xfrm>
                  <a:off x="3092" y="1595"/>
                  <a:ext cx="793" cy="89"/>
                </a:xfrm>
                <a:custGeom>
                  <a:avLst/>
                  <a:gdLst>
                    <a:gd name="T0" fmla="*/ 0 w 987"/>
                    <a:gd name="T1" fmla="*/ 8 h 110"/>
                    <a:gd name="T2" fmla="*/ 64 w 987"/>
                    <a:gd name="T3" fmla="*/ 8 h 110"/>
                    <a:gd name="T4" fmla="*/ 71 w 987"/>
                    <a:gd name="T5" fmla="*/ 0 h 110"/>
                    <a:gd name="T6" fmla="*/ 22 w 987"/>
                    <a:gd name="T7" fmla="*/ 0 h 110"/>
                    <a:gd name="T8" fmla="*/ 0 w 987"/>
                    <a:gd name="T9" fmla="*/ 8 h 11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987"/>
                    <a:gd name="T16" fmla="*/ 0 h 110"/>
                    <a:gd name="T17" fmla="*/ 987 w 987"/>
                    <a:gd name="T18" fmla="*/ 110 h 11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987" h="110">
                      <a:moveTo>
                        <a:pt x="0" y="109"/>
                      </a:moveTo>
                      <a:lnTo>
                        <a:pt x="889" y="109"/>
                      </a:lnTo>
                      <a:lnTo>
                        <a:pt x="986" y="0"/>
                      </a:lnTo>
                      <a:lnTo>
                        <a:pt x="308" y="0"/>
                      </a:lnTo>
                      <a:lnTo>
                        <a:pt x="0" y="109"/>
                      </a:lnTo>
                    </a:path>
                  </a:pathLst>
                </a:custGeom>
                <a:gradFill rotWithShape="0">
                  <a:gsLst>
                    <a:gs pos="0">
                      <a:srgbClr val="C247FF"/>
                    </a:gs>
                    <a:gs pos="100000">
                      <a:srgbClr val="632482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34834" name="Freeform 18"/>
                <p:cNvSpPr/>
                <p:nvPr/>
              </p:nvSpPr>
              <p:spPr bwMode="gray">
                <a:xfrm>
                  <a:off x="2780" y="1683"/>
                  <a:ext cx="1339" cy="505"/>
                </a:xfrm>
                <a:custGeom>
                  <a:avLst/>
                  <a:gdLst>
                    <a:gd name="T0" fmla="*/ 0 w 1669"/>
                    <a:gd name="T1" fmla="*/ 46 h 629"/>
                    <a:gd name="T2" fmla="*/ 119 w 1669"/>
                    <a:gd name="T3" fmla="*/ 46 h 629"/>
                    <a:gd name="T4" fmla="*/ 91 w 1669"/>
                    <a:gd name="T5" fmla="*/ 0 h 629"/>
                    <a:gd name="T6" fmla="*/ 27 w 1669"/>
                    <a:gd name="T7" fmla="*/ 0 h 629"/>
                    <a:gd name="T8" fmla="*/ 0 w 1669"/>
                    <a:gd name="T9" fmla="*/ 46 h 6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69"/>
                    <a:gd name="T16" fmla="*/ 0 h 629"/>
                    <a:gd name="T17" fmla="*/ 1669 w 1669"/>
                    <a:gd name="T18" fmla="*/ 629 h 6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69" h="629">
                      <a:moveTo>
                        <a:pt x="0" y="628"/>
                      </a:moveTo>
                      <a:lnTo>
                        <a:pt x="1668" y="628"/>
                      </a:lnTo>
                      <a:lnTo>
                        <a:pt x="1281" y="0"/>
                      </a:lnTo>
                      <a:lnTo>
                        <a:pt x="388" y="0"/>
                      </a:lnTo>
                      <a:lnTo>
                        <a:pt x="0" y="628"/>
                      </a:lnTo>
                    </a:path>
                  </a:pathLst>
                </a:custGeom>
                <a:gradFill rotWithShape="0">
                  <a:gsLst>
                    <a:gs pos="0">
                      <a:srgbClr val="E0A3FF"/>
                    </a:gs>
                    <a:gs pos="100000">
                      <a:srgbClr val="C247FF"/>
                    </a:gs>
                  </a:gsLst>
                  <a:lin ang="27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34831" name="Text Box 40"/>
              <p:cNvSpPr txBox="1">
                <a:spLocks noChangeArrowheads="1"/>
              </p:cNvSpPr>
              <p:nvPr/>
            </p:nvSpPr>
            <p:spPr bwMode="gray">
              <a:xfrm>
                <a:off x="5574554" y="3416038"/>
                <a:ext cx="1750800" cy="4001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000" b="1"/>
                  <a:t>Brand effect </a:t>
                </a:r>
                <a:endParaRPr lang="en-US" altLang="zh-CN" sz="2000" b="1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512E-6 1.96078E-7 L -0.62545 1.96078E-7 " pathEditMode="relative" rAng="0" ptsTypes="AA">
                                      <p:cBhvr>
                                        <p:cTn id="10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281" y="0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47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116013" y="5349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Core  competitiveness</a:t>
            </a:r>
            <a:endParaRPr lang="zh-CN" altLang="en-US" dirty="0" smtClean="0">
              <a:latin typeface="+mn-lt"/>
            </a:endParaRPr>
          </a:p>
        </p:txBody>
      </p:sp>
      <p:sp>
        <p:nvSpPr>
          <p:cNvPr id="35843" name="TextBox 2"/>
          <p:cNvSpPr txBox="1">
            <a:spLocks noChangeArrowheads="1"/>
          </p:cNvSpPr>
          <p:nvPr/>
        </p:nvSpPr>
        <p:spPr bwMode="auto">
          <a:xfrm>
            <a:off x="4011613" y="1144588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b="1"/>
              <a:t>——</a:t>
            </a:r>
            <a:r>
              <a:rPr lang="en-US" altLang="zh-CN" sz="2000" b="1"/>
              <a:t>The Competitive Edge of Utopia</a:t>
            </a:r>
            <a:endParaRPr lang="zh-CN" altLang="en-US"/>
          </a:p>
        </p:txBody>
      </p:sp>
      <p:grpSp>
        <p:nvGrpSpPr>
          <p:cNvPr id="35844" name="组合 54"/>
          <p:cNvGrpSpPr/>
          <p:nvPr/>
        </p:nvGrpSpPr>
        <p:grpSpPr bwMode="auto">
          <a:xfrm>
            <a:off x="-106363" y="1889125"/>
            <a:ext cx="1152526" cy="942975"/>
            <a:chOff x="5916612" y="1905794"/>
            <a:chExt cx="1153488" cy="942913"/>
          </a:xfrm>
        </p:grpSpPr>
        <p:grpSp>
          <p:nvGrpSpPr>
            <p:cNvPr id="35860" name="Group 19"/>
            <p:cNvGrpSpPr/>
            <p:nvPr/>
          </p:nvGrpSpPr>
          <p:grpSpPr bwMode="auto">
            <a:xfrm>
              <a:off x="5916612" y="1905794"/>
              <a:ext cx="1153488" cy="942913"/>
              <a:chOff x="3136" y="1104"/>
              <a:chExt cx="693" cy="502"/>
            </a:xfrm>
          </p:grpSpPr>
          <p:sp>
            <p:nvSpPr>
              <p:cNvPr id="35862" name="Freeform 20"/>
              <p:cNvSpPr/>
              <p:nvPr/>
            </p:nvSpPr>
            <p:spPr bwMode="gray">
              <a:xfrm>
                <a:off x="3446" y="1104"/>
                <a:ext cx="383" cy="502"/>
              </a:xfrm>
              <a:custGeom>
                <a:avLst/>
                <a:gdLst>
                  <a:gd name="T0" fmla="*/ 28 w 477"/>
                  <a:gd name="T1" fmla="*/ 45 h 625"/>
                  <a:gd name="T2" fmla="*/ 35 w 477"/>
                  <a:gd name="T3" fmla="*/ 38 h 625"/>
                  <a:gd name="T4" fmla="*/ 0 w 477"/>
                  <a:gd name="T5" fmla="*/ 0 h 625"/>
                  <a:gd name="T6" fmla="*/ 28 w 477"/>
                  <a:gd name="T7" fmla="*/ 45 h 6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477"/>
                  <a:gd name="T13" fmla="*/ 0 h 625"/>
                  <a:gd name="T14" fmla="*/ 477 w 477"/>
                  <a:gd name="T15" fmla="*/ 625 h 6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477" h="625">
                    <a:moveTo>
                      <a:pt x="387" y="624"/>
                    </a:moveTo>
                    <a:lnTo>
                      <a:pt x="476" y="527"/>
                    </a:lnTo>
                    <a:lnTo>
                      <a:pt x="0" y="0"/>
                    </a:lnTo>
                    <a:lnTo>
                      <a:pt x="387" y="624"/>
                    </a:lnTo>
                  </a:path>
                </a:pathLst>
              </a:custGeom>
              <a:gradFill rotWithShape="0">
                <a:gsLst>
                  <a:gs pos="0">
                    <a:srgbClr val="0051CA"/>
                  </a:gs>
                  <a:gs pos="100000">
                    <a:srgbClr val="0066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5863" name="Freeform 21"/>
              <p:cNvSpPr/>
              <p:nvPr/>
            </p:nvSpPr>
            <p:spPr bwMode="gray">
              <a:xfrm>
                <a:off x="3136" y="1104"/>
                <a:ext cx="621" cy="502"/>
              </a:xfrm>
              <a:custGeom>
                <a:avLst/>
                <a:gdLst>
                  <a:gd name="T0" fmla="*/ 0 w 773"/>
                  <a:gd name="T1" fmla="*/ 45 h 625"/>
                  <a:gd name="T2" fmla="*/ 55 w 773"/>
                  <a:gd name="T3" fmla="*/ 45 h 625"/>
                  <a:gd name="T4" fmla="*/ 28 w 773"/>
                  <a:gd name="T5" fmla="*/ 0 h 625"/>
                  <a:gd name="T6" fmla="*/ 0 w 773"/>
                  <a:gd name="T7" fmla="*/ 45 h 625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773"/>
                  <a:gd name="T13" fmla="*/ 0 h 625"/>
                  <a:gd name="T14" fmla="*/ 773 w 773"/>
                  <a:gd name="T15" fmla="*/ 625 h 625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773" h="625">
                    <a:moveTo>
                      <a:pt x="0" y="624"/>
                    </a:moveTo>
                    <a:lnTo>
                      <a:pt x="772" y="624"/>
                    </a:lnTo>
                    <a:lnTo>
                      <a:pt x="387" y="0"/>
                    </a:lnTo>
                    <a:lnTo>
                      <a:pt x="0" y="624"/>
                    </a:lnTo>
                  </a:path>
                </a:pathLst>
              </a:custGeom>
              <a:gradFill rotWithShape="0">
                <a:gsLst>
                  <a:gs pos="0">
                    <a:srgbClr val="9EC5FF"/>
                  </a:gs>
                  <a:gs pos="100000">
                    <a:srgbClr val="0066FF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5861" name="Text Box 39"/>
            <p:cNvSpPr txBox="1">
              <a:spLocks noChangeArrowheads="1"/>
            </p:cNvSpPr>
            <p:nvPr/>
          </p:nvSpPr>
          <p:spPr bwMode="gray">
            <a:xfrm>
              <a:off x="5987329" y="2372309"/>
              <a:ext cx="925254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sz="2000" b="1"/>
                <a:t>Model</a:t>
              </a:r>
              <a:endParaRPr lang="en-US" altLang="zh-CN" sz="2000" b="1"/>
            </a:p>
          </p:txBody>
        </p:sp>
      </p:grpSp>
      <p:grpSp>
        <p:nvGrpSpPr>
          <p:cNvPr id="4" name="组合 54"/>
          <p:cNvGrpSpPr/>
          <p:nvPr/>
        </p:nvGrpSpPr>
        <p:grpSpPr bwMode="auto">
          <a:xfrm>
            <a:off x="1039813" y="1449388"/>
            <a:ext cx="7924800" cy="5943600"/>
            <a:chOff x="608013" y="304794"/>
            <a:chExt cx="7924800" cy="5943606"/>
          </a:xfrm>
        </p:grpSpPr>
        <p:grpSp>
          <p:nvGrpSpPr>
            <p:cNvPr id="35846" name="Group 2"/>
            <p:cNvGrpSpPr/>
            <p:nvPr/>
          </p:nvGrpSpPr>
          <p:grpSpPr bwMode="auto">
            <a:xfrm>
              <a:off x="608013" y="304794"/>
              <a:ext cx="7924800" cy="3167067"/>
              <a:chOff x="608012" y="503304"/>
              <a:chExt cx="7924800" cy="3167525"/>
            </a:xfrm>
          </p:grpSpPr>
          <p:sp>
            <p:nvSpPr>
              <p:cNvPr id="68" name="Freeform 6"/>
              <p:cNvSpPr/>
              <p:nvPr/>
            </p:nvSpPr>
            <p:spPr bwMode="auto">
              <a:xfrm>
                <a:off x="608012" y="609600"/>
                <a:ext cx="7924800" cy="3061229"/>
              </a:xfrm>
              <a:custGeom>
                <a:avLst/>
                <a:gdLst/>
                <a:ahLst/>
                <a:cxnLst>
                  <a:cxn ang="0">
                    <a:pos x="3317" y="1287"/>
                  </a:cxn>
                  <a:cxn ang="0">
                    <a:pos x="4085" y="1388"/>
                  </a:cxn>
                  <a:cxn ang="0">
                    <a:pos x="4085" y="208"/>
                  </a:cxn>
                  <a:cxn ang="0">
                    <a:pos x="3877" y="0"/>
                  </a:cxn>
                  <a:cxn ang="0">
                    <a:pos x="208" y="0"/>
                  </a:cxn>
                  <a:cxn ang="0">
                    <a:pos x="0" y="208"/>
                  </a:cxn>
                  <a:cxn ang="0">
                    <a:pos x="0" y="1498"/>
                  </a:cxn>
                  <a:cxn ang="0">
                    <a:pos x="798" y="1623"/>
                  </a:cxn>
                  <a:cxn ang="0">
                    <a:pos x="3317" y="1287"/>
                  </a:cxn>
                </a:cxnLst>
                <a:rect l="0" t="0" r="r" b="b"/>
                <a:pathLst>
                  <a:path w="4085" h="1623">
                    <a:moveTo>
                      <a:pt x="3317" y="1287"/>
                    </a:moveTo>
                    <a:cubicBezTo>
                      <a:pt x="3643" y="1287"/>
                      <a:pt x="3914" y="1342"/>
                      <a:pt x="4085" y="1388"/>
                    </a:cubicBezTo>
                    <a:cubicBezTo>
                      <a:pt x="4085" y="208"/>
                      <a:pt x="4085" y="208"/>
                      <a:pt x="4085" y="208"/>
                    </a:cubicBezTo>
                    <a:cubicBezTo>
                      <a:pt x="4085" y="93"/>
                      <a:pt x="3992" y="0"/>
                      <a:pt x="3877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93" y="0"/>
                      <a:pt x="0" y="93"/>
                      <a:pt x="0" y="208"/>
                    </a:cubicBezTo>
                    <a:cubicBezTo>
                      <a:pt x="0" y="1498"/>
                      <a:pt x="0" y="1498"/>
                      <a:pt x="0" y="1498"/>
                    </a:cubicBezTo>
                    <a:cubicBezTo>
                      <a:pt x="157" y="1549"/>
                      <a:pt x="444" y="1623"/>
                      <a:pt x="798" y="1623"/>
                    </a:cubicBezTo>
                    <a:cubicBezTo>
                      <a:pt x="1538" y="1623"/>
                      <a:pt x="2569" y="1287"/>
                      <a:pt x="3317" y="128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FFFF"/>
                  </a:gs>
                  <a:gs pos="9000">
                    <a:srgbClr val="FFFFFF">
                      <a:alpha val="36000"/>
                    </a:srgbClr>
                  </a:gs>
                  <a:gs pos="26000">
                    <a:srgbClr val="FFFEFB">
                      <a:alpha val="0"/>
                    </a:srgbClr>
                  </a:gs>
                  <a:gs pos="58000">
                    <a:srgbClr val="548127">
                      <a:alpha val="44706"/>
                    </a:srgbClr>
                  </a:gs>
                  <a:gs pos="100000">
                    <a:srgbClr val="79BA38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12700" cap="flat" cmpd="sng" algn="ctr">
                <a:solidFill>
                  <a:srgbClr val="79BA38">
                    <a:alpha val="64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70000"/>
                  </a:lnSpc>
                  <a:defRPr/>
                </a:pPr>
                <a:endParaRPr lang="en-US" altLang="zh-CN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pic>
            <p:nvPicPr>
              <p:cNvPr id="35858" name="Picture 2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6277" r="6329"/>
              <a:stretch>
                <a:fillRect/>
              </a:stretch>
            </p:blipFill>
            <p:spPr bwMode="auto">
              <a:xfrm>
                <a:off x="4418012" y="838200"/>
                <a:ext cx="3956368" cy="25600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" name="Group 205"/>
              <p:cNvGrpSpPr/>
              <p:nvPr/>
            </p:nvGrpSpPr>
            <p:grpSpPr bwMode="auto">
              <a:xfrm rot="676981">
                <a:off x="4575567" y="503304"/>
                <a:ext cx="2209813" cy="1828803"/>
                <a:chOff x="1206" y="-2"/>
                <a:chExt cx="5266" cy="4330"/>
              </a:xfrm>
              <a:gradFill flip="none" rotWithShape="1">
                <a:gsLst>
                  <a:gs pos="2000">
                    <a:srgbClr val="FFFFFF">
                      <a:alpha val="0"/>
                    </a:srgbClr>
                  </a:gs>
                  <a:gs pos="48000">
                    <a:srgbClr val="FFFFFF">
                      <a:alpha val="59000"/>
                    </a:srgbClr>
                  </a:gs>
                  <a:gs pos="100000">
                    <a:srgbClr val="FFFFFF">
                      <a:alpha val="0"/>
                    </a:srgbClr>
                  </a:gs>
                </a:gsLst>
                <a:lin ang="6000000" scaled="0"/>
                <a:tileRect/>
              </a:gradFill>
            </p:grpSpPr>
            <p:sp>
              <p:nvSpPr>
                <p:cNvPr id="71" name="Freeform 5"/>
                <p:cNvSpPr>
                  <a:spLocks noEditPoints="1"/>
                </p:cNvSpPr>
                <p:nvPr/>
              </p:nvSpPr>
              <p:spPr bwMode="auto">
                <a:xfrm>
                  <a:off x="2412" y="1220"/>
                  <a:ext cx="226" cy="576"/>
                </a:xfrm>
                <a:custGeom>
                  <a:avLst/>
                  <a:gdLst/>
                  <a:ahLst/>
                  <a:cxnLst>
                    <a:cxn ang="0">
                      <a:pos x="107" y="103"/>
                    </a:cxn>
                    <a:cxn ang="0">
                      <a:pos x="42" y="269"/>
                    </a:cxn>
                    <a:cxn ang="0">
                      <a:pos x="8" y="191"/>
                    </a:cxn>
                    <a:cxn ang="0">
                      <a:pos x="72" y="26"/>
                    </a:cxn>
                    <a:cxn ang="0">
                      <a:pos x="107" y="103"/>
                    </a:cxn>
                    <a:cxn ang="0">
                      <a:pos x="28" y="174"/>
                    </a:cxn>
                    <a:cxn ang="0">
                      <a:pos x="46" y="244"/>
                    </a:cxn>
                    <a:cxn ang="0">
                      <a:pos x="87" y="121"/>
                    </a:cxn>
                    <a:cxn ang="0">
                      <a:pos x="68" y="52"/>
                    </a:cxn>
                    <a:cxn ang="0">
                      <a:pos x="28" y="174"/>
                    </a:cxn>
                  </a:cxnLst>
                  <a:rect l="0" t="0" r="r" b="b"/>
                  <a:pathLst>
                    <a:path w="115" h="293">
                      <a:moveTo>
                        <a:pt x="107" y="103"/>
                      </a:moveTo>
                      <a:cubicBezTo>
                        <a:pt x="97" y="182"/>
                        <a:pt x="74" y="241"/>
                        <a:pt x="42" y="269"/>
                      </a:cubicBezTo>
                      <a:cubicBezTo>
                        <a:pt x="14" y="293"/>
                        <a:pt x="0" y="267"/>
                        <a:pt x="8" y="191"/>
                      </a:cubicBezTo>
                      <a:cubicBezTo>
                        <a:pt x="17" y="113"/>
                        <a:pt x="43" y="52"/>
                        <a:pt x="72" y="26"/>
                      </a:cubicBezTo>
                      <a:cubicBezTo>
                        <a:pt x="103" y="0"/>
                        <a:pt x="115" y="29"/>
                        <a:pt x="107" y="103"/>
                      </a:cubicBezTo>
                      <a:close/>
                      <a:moveTo>
                        <a:pt x="28" y="174"/>
                      </a:moveTo>
                      <a:cubicBezTo>
                        <a:pt x="21" y="235"/>
                        <a:pt x="28" y="259"/>
                        <a:pt x="46" y="244"/>
                      </a:cubicBezTo>
                      <a:cubicBezTo>
                        <a:pt x="66" y="226"/>
                        <a:pt x="80" y="181"/>
                        <a:pt x="87" y="121"/>
                      </a:cubicBezTo>
                      <a:cubicBezTo>
                        <a:pt x="93" y="64"/>
                        <a:pt x="89" y="34"/>
                        <a:pt x="68" y="52"/>
                      </a:cubicBezTo>
                      <a:cubicBezTo>
                        <a:pt x="51" y="67"/>
                        <a:pt x="35" y="111"/>
                        <a:pt x="28" y="17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2" name="Freeform 6"/>
                <p:cNvSpPr>
                  <a:spLocks noEditPoints="1"/>
                </p:cNvSpPr>
                <p:nvPr/>
              </p:nvSpPr>
              <p:spPr bwMode="auto">
                <a:xfrm>
                  <a:off x="2636" y="1045"/>
                  <a:ext cx="234" cy="564"/>
                </a:xfrm>
                <a:custGeom>
                  <a:avLst/>
                  <a:gdLst/>
                  <a:ahLst/>
                  <a:cxnLst>
                    <a:cxn ang="0">
                      <a:pos x="110" y="104"/>
                    </a:cxn>
                    <a:cxn ang="0">
                      <a:pos x="44" y="265"/>
                    </a:cxn>
                    <a:cxn ang="0">
                      <a:pos x="9" y="182"/>
                    </a:cxn>
                    <a:cxn ang="0">
                      <a:pos x="75" y="23"/>
                    </a:cxn>
                    <a:cxn ang="0">
                      <a:pos x="110" y="104"/>
                    </a:cxn>
                    <a:cxn ang="0">
                      <a:pos x="29" y="168"/>
                    </a:cxn>
                    <a:cxn ang="0">
                      <a:pos x="48" y="240"/>
                    </a:cxn>
                    <a:cxn ang="0">
                      <a:pos x="90" y="121"/>
                    </a:cxn>
                    <a:cxn ang="0">
                      <a:pos x="71" y="48"/>
                    </a:cxn>
                    <a:cxn ang="0">
                      <a:pos x="29" y="168"/>
                    </a:cxn>
                  </a:cxnLst>
                  <a:rect l="0" t="0" r="r" b="b"/>
                  <a:pathLst>
                    <a:path w="119" h="287">
                      <a:moveTo>
                        <a:pt x="110" y="104"/>
                      </a:moveTo>
                      <a:cubicBezTo>
                        <a:pt x="101" y="183"/>
                        <a:pt x="77" y="241"/>
                        <a:pt x="44" y="265"/>
                      </a:cubicBezTo>
                      <a:cubicBezTo>
                        <a:pt x="15" y="287"/>
                        <a:pt x="0" y="259"/>
                        <a:pt x="9" y="182"/>
                      </a:cubicBezTo>
                      <a:cubicBezTo>
                        <a:pt x="18" y="104"/>
                        <a:pt x="44" y="46"/>
                        <a:pt x="75" y="23"/>
                      </a:cubicBezTo>
                      <a:cubicBezTo>
                        <a:pt x="106" y="0"/>
                        <a:pt x="119" y="30"/>
                        <a:pt x="110" y="104"/>
                      </a:cubicBezTo>
                      <a:close/>
                      <a:moveTo>
                        <a:pt x="29" y="168"/>
                      </a:moveTo>
                      <a:cubicBezTo>
                        <a:pt x="22" y="228"/>
                        <a:pt x="30" y="254"/>
                        <a:pt x="48" y="240"/>
                      </a:cubicBezTo>
                      <a:cubicBezTo>
                        <a:pt x="69" y="225"/>
                        <a:pt x="83" y="180"/>
                        <a:pt x="90" y="121"/>
                      </a:cubicBezTo>
                      <a:cubicBezTo>
                        <a:pt x="97" y="64"/>
                        <a:pt x="92" y="33"/>
                        <a:pt x="71" y="48"/>
                      </a:cubicBezTo>
                      <a:cubicBezTo>
                        <a:pt x="53" y="61"/>
                        <a:pt x="36" y="105"/>
                        <a:pt x="29" y="1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3" name="Freeform 7"/>
                <p:cNvSpPr>
                  <a:spLocks noEditPoints="1"/>
                </p:cNvSpPr>
                <p:nvPr/>
              </p:nvSpPr>
              <p:spPr bwMode="auto">
                <a:xfrm>
                  <a:off x="2868" y="888"/>
                  <a:ext cx="237" cy="554"/>
                </a:xfrm>
                <a:custGeom>
                  <a:avLst/>
                  <a:gdLst/>
                  <a:ahLst/>
                  <a:cxnLst>
                    <a:cxn ang="0">
                      <a:pos x="112" y="106"/>
                    </a:cxn>
                    <a:cxn ang="0">
                      <a:pos x="45" y="263"/>
                    </a:cxn>
                    <a:cxn ang="0">
                      <a:pos x="9" y="176"/>
                    </a:cxn>
                    <a:cxn ang="0">
                      <a:pos x="75" y="21"/>
                    </a:cxn>
                    <a:cxn ang="0">
                      <a:pos x="112" y="106"/>
                    </a:cxn>
                    <a:cxn ang="0">
                      <a:pos x="29" y="163"/>
                    </a:cxn>
                    <a:cxn ang="0">
                      <a:pos x="49" y="238"/>
                    </a:cxn>
                    <a:cxn ang="0">
                      <a:pos x="91" y="121"/>
                    </a:cxn>
                    <a:cxn ang="0">
                      <a:pos x="71" y="46"/>
                    </a:cxn>
                    <a:cxn ang="0">
                      <a:pos x="29" y="163"/>
                    </a:cxn>
                  </a:cxnLst>
                  <a:rect l="0" t="0" r="r" b="b"/>
                  <a:pathLst>
                    <a:path w="121" h="282">
                      <a:moveTo>
                        <a:pt x="112" y="106"/>
                      </a:moveTo>
                      <a:cubicBezTo>
                        <a:pt x="103" y="185"/>
                        <a:pt x="79" y="241"/>
                        <a:pt x="45" y="263"/>
                      </a:cubicBezTo>
                      <a:cubicBezTo>
                        <a:pt x="15" y="282"/>
                        <a:pt x="0" y="253"/>
                        <a:pt x="9" y="176"/>
                      </a:cubicBezTo>
                      <a:cubicBezTo>
                        <a:pt x="18" y="98"/>
                        <a:pt x="45" y="41"/>
                        <a:pt x="75" y="21"/>
                      </a:cubicBezTo>
                      <a:cubicBezTo>
                        <a:pt x="107" y="0"/>
                        <a:pt x="121" y="32"/>
                        <a:pt x="112" y="106"/>
                      </a:cubicBezTo>
                      <a:close/>
                      <a:moveTo>
                        <a:pt x="29" y="163"/>
                      </a:moveTo>
                      <a:cubicBezTo>
                        <a:pt x="22" y="224"/>
                        <a:pt x="30" y="250"/>
                        <a:pt x="49" y="238"/>
                      </a:cubicBezTo>
                      <a:cubicBezTo>
                        <a:pt x="70" y="224"/>
                        <a:pt x="84" y="180"/>
                        <a:pt x="91" y="121"/>
                      </a:cubicBezTo>
                      <a:cubicBezTo>
                        <a:pt x="98" y="63"/>
                        <a:pt x="93" y="32"/>
                        <a:pt x="71" y="46"/>
                      </a:cubicBezTo>
                      <a:cubicBezTo>
                        <a:pt x="54" y="58"/>
                        <a:pt x="37" y="100"/>
                        <a:pt x="29" y="16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4" name="Freeform 8"/>
                <p:cNvSpPr/>
                <p:nvPr/>
              </p:nvSpPr>
              <p:spPr bwMode="auto">
                <a:xfrm>
                  <a:off x="3172" y="774"/>
                  <a:ext cx="106" cy="479"/>
                </a:xfrm>
                <a:custGeom>
                  <a:avLst/>
                  <a:gdLst/>
                  <a:ahLst/>
                  <a:cxnLst>
                    <a:cxn ang="0">
                      <a:pos x="61" y="81"/>
                    </a:cxn>
                    <a:cxn ang="0">
                      <a:pos x="59" y="83"/>
                    </a:cxn>
                    <a:cxn ang="0">
                      <a:pos x="2" y="155"/>
                    </a:cxn>
                    <a:cxn ang="0">
                      <a:pos x="0" y="112"/>
                    </a:cxn>
                    <a:cxn ang="0">
                      <a:pos x="71" y="22"/>
                    </a:cxn>
                    <a:cxn ang="0">
                      <a:pos x="106" y="0"/>
                    </a:cxn>
                    <a:cxn ang="0">
                      <a:pos x="53" y="458"/>
                    </a:cxn>
                    <a:cxn ang="0">
                      <a:pos x="14" y="479"/>
                    </a:cxn>
                    <a:cxn ang="0">
                      <a:pos x="61" y="81"/>
                    </a:cxn>
                  </a:cxnLst>
                  <a:rect l="0" t="0" r="r" b="b"/>
                  <a:pathLst>
                    <a:path w="106" h="479">
                      <a:moveTo>
                        <a:pt x="61" y="81"/>
                      </a:moveTo>
                      <a:lnTo>
                        <a:pt x="59" y="83"/>
                      </a:lnTo>
                      <a:lnTo>
                        <a:pt x="2" y="155"/>
                      </a:lnTo>
                      <a:lnTo>
                        <a:pt x="0" y="112"/>
                      </a:lnTo>
                      <a:lnTo>
                        <a:pt x="71" y="22"/>
                      </a:lnTo>
                      <a:lnTo>
                        <a:pt x="106" y="0"/>
                      </a:lnTo>
                      <a:lnTo>
                        <a:pt x="53" y="458"/>
                      </a:lnTo>
                      <a:lnTo>
                        <a:pt x="14" y="479"/>
                      </a:lnTo>
                      <a:lnTo>
                        <a:pt x="61" y="8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5" name="Freeform 9"/>
                <p:cNvSpPr>
                  <a:spLocks noEditPoints="1"/>
                </p:cNvSpPr>
                <p:nvPr/>
              </p:nvSpPr>
              <p:spPr bwMode="auto">
                <a:xfrm>
                  <a:off x="3341" y="617"/>
                  <a:ext cx="238" cy="540"/>
                </a:xfrm>
                <a:custGeom>
                  <a:avLst/>
                  <a:gdLst/>
                  <a:ahLst/>
                  <a:cxnLst>
                    <a:cxn ang="0">
                      <a:pos x="112" y="107"/>
                    </a:cxn>
                    <a:cxn ang="0">
                      <a:pos x="45" y="259"/>
                    </a:cxn>
                    <a:cxn ang="0">
                      <a:pos x="8" y="166"/>
                    </a:cxn>
                    <a:cxn ang="0">
                      <a:pos x="75" y="17"/>
                    </a:cxn>
                    <a:cxn ang="0">
                      <a:pos x="112" y="107"/>
                    </a:cxn>
                    <a:cxn ang="0">
                      <a:pos x="29" y="155"/>
                    </a:cxn>
                    <a:cxn ang="0">
                      <a:pos x="49" y="234"/>
                    </a:cxn>
                    <a:cxn ang="0">
                      <a:pos x="91" y="120"/>
                    </a:cxn>
                    <a:cxn ang="0">
                      <a:pos x="71" y="42"/>
                    </a:cxn>
                    <a:cxn ang="0">
                      <a:pos x="29" y="155"/>
                    </a:cxn>
                  </a:cxnLst>
                  <a:rect l="0" t="0" r="r" b="b"/>
                  <a:pathLst>
                    <a:path w="121" h="275">
                      <a:moveTo>
                        <a:pt x="112" y="107"/>
                      </a:moveTo>
                      <a:cubicBezTo>
                        <a:pt x="103" y="187"/>
                        <a:pt x="79" y="240"/>
                        <a:pt x="45" y="259"/>
                      </a:cubicBezTo>
                      <a:cubicBezTo>
                        <a:pt x="15" y="275"/>
                        <a:pt x="0" y="243"/>
                        <a:pt x="8" y="166"/>
                      </a:cubicBezTo>
                      <a:cubicBezTo>
                        <a:pt x="17" y="88"/>
                        <a:pt x="44" y="33"/>
                        <a:pt x="75" y="17"/>
                      </a:cubicBezTo>
                      <a:cubicBezTo>
                        <a:pt x="107" y="0"/>
                        <a:pt x="121" y="33"/>
                        <a:pt x="112" y="107"/>
                      </a:cubicBezTo>
                      <a:close/>
                      <a:moveTo>
                        <a:pt x="29" y="155"/>
                      </a:moveTo>
                      <a:cubicBezTo>
                        <a:pt x="22" y="216"/>
                        <a:pt x="30" y="244"/>
                        <a:pt x="49" y="234"/>
                      </a:cubicBezTo>
                      <a:cubicBezTo>
                        <a:pt x="70" y="222"/>
                        <a:pt x="84" y="179"/>
                        <a:pt x="91" y="120"/>
                      </a:cubicBezTo>
                      <a:cubicBezTo>
                        <a:pt x="98" y="63"/>
                        <a:pt x="93" y="30"/>
                        <a:pt x="71" y="42"/>
                      </a:cubicBezTo>
                      <a:cubicBezTo>
                        <a:pt x="53" y="52"/>
                        <a:pt x="36" y="92"/>
                        <a:pt x="29" y="15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6" name="Freeform 10"/>
                <p:cNvSpPr/>
                <p:nvPr/>
              </p:nvSpPr>
              <p:spPr bwMode="auto">
                <a:xfrm>
                  <a:off x="3645" y="523"/>
                  <a:ext cx="109" cy="477"/>
                </a:xfrm>
                <a:custGeom>
                  <a:avLst/>
                  <a:gdLst/>
                  <a:ahLst/>
                  <a:cxnLst>
                    <a:cxn ang="0">
                      <a:pos x="61" y="78"/>
                    </a:cxn>
                    <a:cxn ang="0">
                      <a:pos x="61" y="78"/>
                    </a:cxn>
                    <a:cxn ang="0">
                      <a:pos x="4" y="147"/>
                    </a:cxn>
                    <a:cxn ang="0">
                      <a:pos x="0" y="104"/>
                    </a:cxn>
                    <a:cxn ang="0">
                      <a:pos x="73" y="17"/>
                    </a:cxn>
                    <a:cxn ang="0">
                      <a:pos x="109" y="0"/>
                    </a:cxn>
                    <a:cxn ang="0">
                      <a:pos x="55" y="457"/>
                    </a:cxn>
                    <a:cxn ang="0">
                      <a:pos x="16" y="477"/>
                    </a:cxn>
                    <a:cxn ang="0">
                      <a:pos x="61" y="78"/>
                    </a:cxn>
                  </a:cxnLst>
                  <a:rect l="0" t="0" r="r" b="b"/>
                  <a:pathLst>
                    <a:path w="109" h="477">
                      <a:moveTo>
                        <a:pt x="61" y="78"/>
                      </a:moveTo>
                      <a:lnTo>
                        <a:pt x="61" y="78"/>
                      </a:lnTo>
                      <a:lnTo>
                        <a:pt x="4" y="147"/>
                      </a:lnTo>
                      <a:lnTo>
                        <a:pt x="0" y="104"/>
                      </a:lnTo>
                      <a:lnTo>
                        <a:pt x="73" y="17"/>
                      </a:lnTo>
                      <a:lnTo>
                        <a:pt x="109" y="0"/>
                      </a:lnTo>
                      <a:lnTo>
                        <a:pt x="55" y="457"/>
                      </a:lnTo>
                      <a:lnTo>
                        <a:pt x="16" y="477"/>
                      </a:lnTo>
                      <a:lnTo>
                        <a:pt x="61" y="7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7" name="Freeform 11"/>
                <p:cNvSpPr>
                  <a:spLocks noEditPoints="1"/>
                </p:cNvSpPr>
                <p:nvPr/>
              </p:nvSpPr>
              <p:spPr bwMode="auto">
                <a:xfrm>
                  <a:off x="3814" y="391"/>
                  <a:ext cx="238" cy="528"/>
                </a:xfrm>
                <a:custGeom>
                  <a:avLst/>
                  <a:gdLst/>
                  <a:ahLst/>
                  <a:cxnLst>
                    <a:cxn ang="0">
                      <a:pos x="113" y="110"/>
                    </a:cxn>
                    <a:cxn ang="0">
                      <a:pos x="45" y="256"/>
                    </a:cxn>
                    <a:cxn ang="0">
                      <a:pos x="9" y="159"/>
                    </a:cxn>
                    <a:cxn ang="0">
                      <a:pos x="76" y="14"/>
                    </a:cxn>
                    <a:cxn ang="0">
                      <a:pos x="113" y="110"/>
                    </a:cxn>
                    <a:cxn ang="0">
                      <a:pos x="29" y="150"/>
                    </a:cxn>
                    <a:cxn ang="0">
                      <a:pos x="49" y="231"/>
                    </a:cxn>
                    <a:cxn ang="0">
                      <a:pos x="92" y="120"/>
                    </a:cxn>
                    <a:cxn ang="0">
                      <a:pos x="72" y="39"/>
                    </a:cxn>
                    <a:cxn ang="0">
                      <a:pos x="29" y="150"/>
                    </a:cxn>
                  </a:cxnLst>
                  <a:rect l="0" t="0" r="r" b="b"/>
                  <a:pathLst>
                    <a:path w="121" h="269">
                      <a:moveTo>
                        <a:pt x="113" y="110"/>
                      </a:moveTo>
                      <a:cubicBezTo>
                        <a:pt x="103" y="189"/>
                        <a:pt x="79" y="241"/>
                        <a:pt x="45" y="256"/>
                      </a:cubicBezTo>
                      <a:cubicBezTo>
                        <a:pt x="15" y="269"/>
                        <a:pt x="0" y="235"/>
                        <a:pt x="9" y="159"/>
                      </a:cubicBezTo>
                      <a:cubicBezTo>
                        <a:pt x="18" y="81"/>
                        <a:pt x="45" y="28"/>
                        <a:pt x="76" y="14"/>
                      </a:cubicBezTo>
                      <a:cubicBezTo>
                        <a:pt x="108" y="0"/>
                        <a:pt x="121" y="36"/>
                        <a:pt x="113" y="110"/>
                      </a:cubicBezTo>
                      <a:close/>
                      <a:moveTo>
                        <a:pt x="29" y="150"/>
                      </a:moveTo>
                      <a:cubicBezTo>
                        <a:pt x="22" y="210"/>
                        <a:pt x="30" y="239"/>
                        <a:pt x="49" y="231"/>
                      </a:cubicBezTo>
                      <a:cubicBezTo>
                        <a:pt x="70" y="222"/>
                        <a:pt x="85" y="180"/>
                        <a:pt x="92" y="120"/>
                      </a:cubicBezTo>
                      <a:cubicBezTo>
                        <a:pt x="98" y="63"/>
                        <a:pt x="93" y="30"/>
                        <a:pt x="72" y="39"/>
                      </a:cubicBezTo>
                      <a:cubicBezTo>
                        <a:pt x="54" y="47"/>
                        <a:pt x="37" y="87"/>
                        <a:pt x="29" y="15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8" name="Freeform 12"/>
                <p:cNvSpPr/>
                <p:nvPr/>
              </p:nvSpPr>
              <p:spPr bwMode="auto">
                <a:xfrm>
                  <a:off x="4115" y="346"/>
                  <a:ext cx="100" cy="446"/>
                </a:xfrm>
                <a:custGeom>
                  <a:avLst/>
                  <a:gdLst/>
                  <a:ahLst/>
                  <a:cxnLst>
                    <a:cxn ang="0">
                      <a:pos x="57" y="69"/>
                    </a:cxn>
                    <a:cxn ang="0">
                      <a:pos x="55" y="69"/>
                    </a:cxn>
                    <a:cxn ang="0">
                      <a:pos x="2" y="129"/>
                    </a:cxn>
                    <a:cxn ang="0">
                      <a:pos x="0" y="88"/>
                    </a:cxn>
                    <a:cxn ang="0">
                      <a:pos x="67" y="12"/>
                    </a:cxn>
                    <a:cxn ang="0">
                      <a:pos x="100" y="0"/>
                    </a:cxn>
                    <a:cxn ang="0">
                      <a:pos x="49" y="430"/>
                    </a:cxn>
                    <a:cxn ang="0">
                      <a:pos x="12" y="446"/>
                    </a:cxn>
                    <a:cxn ang="0">
                      <a:pos x="57" y="69"/>
                    </a:cxn>
                  </a:cxnLst>
                  <a:rect l="0" t="0" r="r" b="b"/>
                  <a:pathLst>
                    <a:path w="100" h="446">
                      <a:moveTo>
                        <a:pt x="57" y="69"/>
                      </a:moveTo>
                      <a:lnTo>
                        <a:pt x="55" y="69"/>
                      </a:lnTo>
                      <a:lnTo>
                        <a:pt x="2" y="129"/>
                      </a:lnTo>
                      <a:lnTo>
                        <a:pt x="0" y="88"/>
                      </a:lnTo>
                      <a:lnTo>
                        <a:pt x="67" y="12"/>
                      </a:lnTo>
                      <a:lnTo>
                        <a:pt x="100" y="0"/>
                      </a:lnTo>
                      <a:lnTo>
                        <a:pt x="49" y="430"/>
                      </a:lnTo>
                      <a:lnTo>
                        <a:pt x="12" y="446"/>
                      </a:lnTo>
                      <a:lnTo>
                        <a:pt x="57" y="6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79" name="Freeform 13"/>
                <p:cNvSpPr>
                  <a:spLocks noEditPoints="1"/>
                </p:cNvSpPr>
                <p:nvPr/>
              </p:nvSpPr>
              <p:spPr bwMode="auto">
                <a:xfrm>
                  <a:off x="4272" y="244"/>
                  <a:ext cx="224" cy="487"/>
                </a:xfrm>
                <a:custGeom>
                  <a:avLst/>
                  <a:gdLst/>
                  <a:ahLst/>
                  <a:cxnLst>
                    <a:cxn ang="0">
                      <a:pos x="106" y="105"/>
                    </a:cxn>
                    <a:cxn ang="0">
                      <a:pos x="42" y="238"/>
                    </a:cxn>
                    <a:cxn ang="0">
                      <a:pos x="8" y="142"/>
                    </a:cxn>
                    <a:cxn ang="0">
                      <a:pos x="71" y="10"/>
                    </a:cxn>
                    <a:cxn ang="0">
                      <a:pos x="106" y="105"/>
                    </a:cxn>
                    <a:cxn ang="0">
                      <a:pos x="28" y="136"/>
                    </a:cxn>
                    <a:cxn ang="0">
                      <a:pos x="46" y="215"/>
                    </a:cxn>
                    <a:cxn ang="0">
                      <a:pos x="86" y="113"/>
                    </a:cxn>
                    <a:cxn ang="0">
                      <a:pos x="67" y="34"/>
                    </a:cxn>
                    <a:cxn ang="0">
                      <a:pos x="28" y="136"/>
                    </a:cxn>
                  </a:cxnLst>
                  <a:rect l="0" t="0" r="r" b="b"/>
                  <a:pathLst>
                    <a:path w="114" h="248">
                      <a:moveTo>
                        <a:pt x="106" y="105"/>
                      </a:moveTo>
                      <a:cubicBezTo>
                        <a:pt x="97" y="179"/>
                        <a:pt x="74" y="227"/>
                        <a:pt x="42" y="238"/>
                      </a:cubicBezTo>
                      <a:cubicBezTo>
                        <a:pt x="14" y="248"/>
                        <a:pt x="0" y="215"/>
                        <a:pt x="8" y="142"/>
                      </a:cubicBezTo>
                      <a:cubicBezTo>
                        <a:pt x="17" y="69"/>
                        <a:pt x="42" y="21"/>
                        <a:pt x="71" y="10"/>
                      </a:cubicBezTo>
                      <a:cubicBezTo>
                        <a:pt x="101" y="0"/>
                        <a:pt x="114" y="35"/>
                        <a:pt x="106" y="105"/>
                      </a:cubicBezTo>
                      <a:close/>
                      <a:moveTo>
                        <a:pt x="28" y="136"/>
                      </a:moveTo>
                      <a:cubicBezTo>
                        <a:pt x="21" y="193"/>
                        <a:pt x="29" y="221"/>
                        <a:pt x="46" y="215"/>
                      </a:cubicBezTo>
                      <a:cubicBezTo>
                        <a:pt x="66" y="208"/>
                        <a:pt x="80" y="169"/>
                        <a:pt x="86" y="113"/>
                      </a:cubicBezTo>
                      <a:cubicBezTo>
                        <a:pt x="92" y="59"/>
                        <a:pt x="87" y="27"/>
                        <a:pt x="67" y="34"/>
                      </a:cubicBezTo>
                      <a:cubicBezTo>
                        <a:pt x="50" y="40"/>
                        <a:pt x="34" y="76"/>
                        <a:pt x="28" y="1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0" name="Freeform 14"/>
                <p:cNvSpPr/>
                <p:nvPr/>
              </p:nvSpPr>
              <p:spPr bwMode="auto">
                <a:xfrm>
                  <a:off x="4559" y="189"/>
                  <a:ext cx="98" cy="444"/>
                </a:xfrm>
                <a:custGeom>
                  <a:avLst/>
                  <a:gdLst/>
                  <a:ahLst/>
                  <a:cxnLst>
                    <a:cxn ang="0">
                      <a:pos x="55" y="66"/>
                    </a:cxn>
                    <a:cxn ang="0">
                      <a:pos x="55" y="66"/>
                    </a:cxn>
                    <a:cxn ang="0">
                      <a:pos x="2" y="121"/>
                    </a:cxn>
                    <a:cxn ang="0">
                      <a:pos x="0" y="80"/>
                    </a:cxn>
                    <a:cxn ang="0">
                      <a:pos x="67" y="9"/>
                    </a:cxn>
                    <a:cxn ang="0">
                      <a:pos x="98" y="0"/>
                    </a:cxn>
                    <a:cxn ang="0">
                      <a:pos x="49" y="432"/>
                    </a:cxn>
                    <a:cxn ang="0">
                      <a:pos x="12" y="444"/>
                    </a:cxn>
                    <a:cxn ang="0">
                      <a:pos x="55" y="66"/>
                    </a:cxn>
                  </a:cxnLst>
                  <a:rect l="0" t="0" r="r" b="b"/>
                  <a:pathLst>
                    <a:path w="98" h="444">
                      <a:moveTo>
                        <a:pt x="55" y="66"/>
                      </a:moveTo>
                      <a:lnTo>
                        <a:pt x="55" y="66"/>
                      </a:lnTo>
                      <a:lnTo>
                        <a:pt x="2" y="121"/>
                      </a:lnTo>
                      <a:lnTo>
                        <a:pt x="0" y="80"/>
                      </a:lnTo>
                      <a:lnTo>
                        <a:pt x="67" y="9"/>
                      </a:lnTo>
                      <a:lnTo>
                        <a:pt x="98" y="0"/>
                      </a:lnTo>
                      <a:lnTo>
                        <a:pt x="49" y="432"/>
                      </a:lnTo>
                      <a:lnTo>
                        <a:pt x="12" y="444"/>
                      </a:lnTo>
                      <a:lnTo>
                        <a:pt x="55" y="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1" name="Freeform 15"/>
                <p:cNvSpPr/>
                <p:nvPr/>
              </p:nvSpPr>
              <p:spPr bwMode="auto">
                <a:xfrm>
                  <a:off x="4777" y="126"/>
                  <a:ext cx="98" cy="442"/>
                </a:xfrm>
                <a:custGeom>
                  <a:avLst/>
                  <a:gdLst/>
                  <a:ahLst/>
                  <a:cxnLst>
                    <a:cxn ang="0">
                      <a:pos x="57" y="65"/>
                    </a:cxn>
                    <a:cxn ang="0">
                      <a:pos x="55" y="65"/>
                    </a:cxn>
                    <a:cxn ang="0">
                      <a:pos x="4" y="118"/>
                    </a:cxn>
                    <a:cxn ang="0">
                      <a:pos x="0" y="74"/>
                    </a:cxn>
                    <a:cxn ang="0">
                      <a:pos x="67" y="8"/>
                    </a:cxn>
                    <a:cxn ang="0">
                      <a:pos x="98" y="0"/>
                    </a:cxn>
                    <a:cxn ang="0">
                      <a:pos x="49" y="432"/>
                    </a:cxn>
                    <a:cxn ang="0">
                      <a:pos x="14" y="442"/>
                    </a:cxn>
                    <a:cxn ang="0">
                      <a:pos x="57" y="65"/>
                    </a:cxn>
                  </a:cxnLst>
                  <a:rect l="0" t="0" r="r" b="b"/>
                  <a:pathLst>
                    <a:path w="98" h="442">
                      <a:moveTo>
                        <a:pt x="57" y="65"/>
                      </a:moveTo>
                      <a:lnTo>
                        <a:pt x="55" y="65"/>
                      </a:lnTo>
                      <a:lnTo>
                        <a:pt x="4" y="118"/>
                      </a:lnTo>
                      <a:lnTo>
                        <a:pt x="0" y="74"/>
                      </a:lnTo>
                      <a:lnTo>
                        <a:pt x="67" y="8"/>
                      </a:lnTo>
                      <a:lnTo>
                        <a:pt x="98" y="0"/>
                      </a:lnTo>
                      <a:lnTo>
                        <a:pt x="49" y="432"/>
                      </a:lnTo>
                      <a:lnTo>
                        <a:pt x="14" y="442"/>
                      </a:lnTo>
                      <a:lnTo>
                        <a:pt x="57" y="6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2" name="Freeform 16"/>
                <p:cNvSpPr>
                  <a:spLocks noEditPoints="1"/>
                </p:cNvSpPr>
                <p:nvPr/>
              </p:nvSpPr>
              <p:spPr bwMode="auto">
                <a:xfrm>
                  <a:off x="4932" y="59"/>
                  <a:ext cx="216" cy="471"/>
                </a:xfrm>
                <a:custGeom>
                  <a:avLst/>
                  <a:gdLst/>
                  <a:ahLst/>
                  <a:cxnLst>
                    <a:cxn ang="0">
                      <a:pos x="102" y="108"/>
                    </a:cxn>
                    <a:cxn ang="0">
                      <a:pos x="41" y="234"/>
                    </a:cxn>
                    <a:cxn ang="0">
                      <a:pos x="8" y="131"/>
                    </a:cxn>
                    <a:cxn ang="0">
                      <a:pos x="69" y="7"/>
                    </a:cxn>
                    <a:cxn ang="0">
                      <a:pos x="102" y="108"/>
                    </a:cxn>
                    <a:cxn ang="0">
                      <a:pos x="27" y="128"/>
                    </a:cxn>
                    <a:cxn ang="0">
                      <a:pos x="44" y="211"/>
                    </a:cxn>
                    <a:cxn ang="0">
                      <a:pos x="83" y="113"/>
                    </a:cxn>
                    <a:cxn ang="0">
                      <a:pos x="66" y="30"/>
                    </a:cxn>
                    <a:cxn ang="0">
                      <a:pos x="27" y="128"/>
                    </a:cxn>
                  </a:cxnLst>
                  <a:rect l="0" t="0" r="r" b="b"/>
                  <a:pathLst>
                    <a:path w="110" h="240">
                      <a:moveTo>
                        <a:pt x="102" y="108"/>
                      </a:moveTo>
                      <a:cubicBezTo>
                        <a:pt x="94" y="182"/>
                        <a:pt x="71" y="228"/>
                        <a:pt x="41" y="234"/>
                      </a:cubicBezTo>
                      <a:cubicBezTo>
                        <a:pt x="14" y="240"/>
                        <a:pt x="0" y="204"/>
                        <a:pt x="8" y="131"/>
                      </a:cubicBezTo>
                      <a:cubicBezTo>
                        <a:pt x="16" y="58"/>
                        <a:pt x="41" y="13"/>
                        <a:pt x="69" y="7"/>
                      </a:cubicBezTo>
                      <a:cubicBezTo>
                        <a:pt x="99" y="0"/>
                        <a:pt x="110" y="38"/>
                        <a:pt x="102" y="108"/>
                      </a:cubicBezTo>
                      <a:close/>
                      <a:moveTo>
                        <a:pt x="27" y="128"/>
                      </a:moveTo>
                      <a:cubicBezTo>
                        <a:pt x="20" y="185"/>
                        <a:pt x="27" y="215"/>
                        <a:pt x="44" y="211"/>
                      </a:cubicBezTo>
                      <a:cubicBezTo>
                        <a:pt x="64" y="207"/>
                        <a:pt x="77" y="169"/>
                        <a:pt x="83" y="113"/>
                      </a:cubicBezTo>
                      <a:cubicBezTo>
                        <a:pt x="90" y="59"/>
                        <a:pt x="85" y="26"/>
                        <a:pt x="66" y="30"/>
                      </a:cubicBezTo>
                      <a:cubicBezTo>
                        <a:pt x="49" y="34"/>
                        <a:pt x="33" y="68"/>
                        <a:pt x="27" y="1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3" name="Freeform 17"/>
                <p:cNvSpPr/>
                <p:nvPr/>
              </p:nvSpPr>
              <p:spPr bwMode="auto">
                <a:xfrm>
                  <a:off x="5209" y="35"/>
                  <a:ext cx="96" cy="436"/>
                </a:xfrm>
                <a:custGeom>
                  <a:avLst/>
                  <a:gdLst/>
                  <a:ahLst/>
                  <a:cxnLst>
                    <a:cxn ang="0">
                      <a:pos x="55" y="59"/>
                    </a:cxn>
                    <a:cxn ang="0">
                      <a:pos x="53" y="61"/>
                    </a:cxn>
                    <a:cxn ang="0">
                      <a:pos x="2" y="108"/>
                    </a:cxn>
                    <a:cxn ang="0">
                      <a:pos x="0" y="65"/>
                    </a:cxn>
                    <a:cxn ang="0">
                      <a:pos x="65" y="4"/>
                    </a:cxn>
                    <a:cxn ang="0">
                      <a:pos x="96" y="0"/>
                    </a:cxn>
                    <a:cxn ang="0">
                      <a:pos x="45" y="431"/>
                    </a:cxn>
                    <a:cxn ang="0">
                      <a:pos x="12" y="436"/>
                    </a:cxn>
                    <a:cxn ang="0">
                      <a:pos x="55" y="59"/>
                    </a:cxn>
                  </a:cxnLst>
                  <a:rect l="0" t="0" r="r" b="b"/>
                  <a:pathLst>
                    <a:path w="96" h="436">
                      <a:moveTo>
                        <a:pt x="55" y="59"/>
                      </a:moveTo>
                      <a:lnTo>
                        <a:pt x="53" y="61"/>
                      </a:lnTo>
                      <a:lnTo>
                        <a:pt x="2" y="108"/>
                      </a:lnTo>
                      <a:lnTo>
                        <a:pt x="0" y="65"/>
                      </a:lnTo>
                      <a:lnTo>
                        <a:pt x="65" y="4"/>
                      </a:lnTo>
                      <a:lnTo>
                        <a:pt x="96" y="0"/>
                      </a:lnTo>
                      <a:lnTo>
                        <a:pt x="45" y="431"/>
                      </a:lnTo>
                      <a:lnTo>
                        <a:pt x="12" y="436"/>
                      </a:lnTo>
                      <a:lnTo>
                        <a:pt x="55" y="5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4" name="Freeform 18"/>
                <p:cNvSpPr/>
                <p:nvPr/>
              </p:nvSpPr>
              <p:spPr bwMode="auto">
                <a:xfrm>
                  <a:off x="5421" y="12"/>
                  <a:ext cx="92" cy="434"/>
                </a:xfrm>
                <a:custGeom>
                  <a:avLst/>
                  <a:gdLst/>
                  <a:ahLst/>
                  <a:cxnLst>
                    <a:cxn ang="0">
                      <a:pos x="51" y="57"/>
                    </a:cxn>
                    <a:cxn ang="0">
                      <a:pos x="51" y="57"/>
                    </a:cxn>
                    <a:cxn ang="0">
                      <a:pos x="0" y="102"/>
                    </a:cxn>
                    <a:cxn ang="0">
                      <a:pos x="0" y="57"/>
                    </a:cxn>
                    <a:cxn ang="0">
                      <a:pos x="63" y="2"/>
                    </a:cxn>
                    <a:cxn ang="0">
                      <a:pos x="92" y="0"/>
                    </a:cxn>
                    <a:cxn ang="0">
                      <a:pos x="41" y="430"/>
                    </a:cxn>
                    <a:cxn ang="0">
                      <a:pos x="8" y="434"/>
                    </a:cxn>
                    <a:cxn ang="0">
                      <a:pos x="51" y="57"/>
                    </a:cxn>
                  </a:cxnLst>
                  <a:rect l="0" t="0" r="r" b="b"/>
                  <a:pathLst>
                    <a:path w="92" h="434">
                      <a:moveTo>
                        <a:pt x="51" y="57"/>
                      </a:moveTo>
                      <a:lnTo>
                        <a:pt x="51" y="57"/>
                      </a:lnTo>
                      <a:lnTo>
                        <a:pt x="0" y="102"/>
                      </a:lnTo>
                      <a:lnTo>
                        <a:pt x="0" y="57"/>
                      </a:lnTo>
                      <a:lnTo>
                        <a:pt x="63" y="2"/>
                      </a:lnTo>
                      <a:lnTo>
                        <a:pt x="92" y="0"/>
                      </a:lnTo>
                      <a:lnTo>
                        <a:pt x="41" y="430"/>
                      </a:lnTo>
                      <a:lnTo>
                        <a:pt x="8" y="434"/>
                      </a:lnTo>
                      <a:lnTo>
                        <a:pt x="51" y="5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5" name="Freeform 19"/>
                <p:cNvSpPr>
                  <a:spLocks noEditPoints="1"/>
                </p:cNvSpPr>
                <p:nvPr/>
              </p:nvSpPr>
              <p:spPr bwMode="auto">
                <a:xfrm>
                  <a:off x="5564" y="-2"/>
                  <a:ext cx="203" cy="446"/>
                </a:xfrm>
                <a:custGeom>
                  <a:avLst/>
                  <a:gdLst/>
                  <a:ahLst/>
                  <a:cxnLst>
                    <a:cxn ang="0">
                      <a:pos x="95" y="111"/>
                    </a:cxn>
                    <a:cxn ang="0">
                      <a:pos x="37" y="227"/>
                    </a:cxn>
                    <a:cxn ang="0">
                      <a:pos x="8" y="114"/>
                    </a:cxn>
                    <a:cxn ang="0">
                      <a:pos x="65" y="0"/>
                    </a:cxn>
                    <a:cxn ang="0">
                      <a:pos x="95" y="111"/>
                    </a:cxn>
                    <a:cxn ang="0">
                      <a:pos x="25" y="114"/>
                    </a:cxn>
                    <a:cxn ang="0">
                      <a:pos x="41" y="204"/>
                    </a:cxn>
                    <a:cxn ang="0">
                      <a:pos x="77" y="112"/>
                    </a:cxn>
                    <a:cxn ang="0">
                      <a:pos x="62" y="23"/>
                    </a:cxn>
                    <a:cxn ang="0">
                      <a:pos x="25" y="114"/>
                    </a:cxn>
                  </a:cxnLst>
                  <a:rect l="0" t="0" r="r" b="b"/>
                  <a:pathLst>
                    <a:path w="103" h="227">
                      <a:moveTo>
                        <a:pt x="95" y="111"/>
                      </a:moveTo>
                      <a:cubicBezTo>
                        <a:pt x="86" y="186"/>
                        <a:pt x="65" y="227"/>
                        <a:pt x="37" y="227"/>
                      </a:cubicBezTo>
                      <a:cubicBezTo>
                        <a:pt x="12" y="227"/>
                        <a:pt x="0" y="186"/>
                        <a:pt x="8" y="114"/>
                      </a:cubicBezTo>
                      <a:cubicBezTo>
                        <a:pt x="16" y="40"/>
                        <a:pt x="39" y="0"/>
                        <a:pt x="65" y="0"/>
                      </a:cubicBezTo>
                      <a:cubicBezTo>
                        <a:pt x="93" y="0"/>
                        <a:pt x="103" y="41"/>
                        <a:pt x="95" y="111"/>
                      </a:cubicBezTo>
                      <a:close/>
                      <a:moveTo>
                        <a:pt x="25" y="114"/>
                      </a:moveTo>
                      <a:cubicBezTo>
                        <a:pt x="18" y="171"/>
                        <a:pt x="25" y="204"/>
                        <a:pt x="41" y="204"/>
                      </a:cubicBezTo>
                      <a:cubicBezTo>
                        <a:pt x="58" y="204"/>
                        <a:pt x="71" y="168"/>
                        <a:pt x="77" y="112"/>
                      </a:cubicBezTo>
                      <a:cubicBezTo>
                        <a:pt x="84" y="58"/>
                        <a:pt x="80" y="23"/>
                        <a:pt x="62" y="23"/>
                      </a:cubicBezTo>
                      <a:cubicBezTo>
                        <a:pt x="47" y="23"/>
                        <a:pt x="32" y="54"/>
                        <a:pt x="25" y="1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6" name="Freeform 20"/>
                <p:cNvSpPr/>
                <p:nvPr/>
              </p:nvSpPr>
              <p:spPr bwMode="auto">
                <a:xfrm>
                  <a:off x="5822" y="18"/>
                  <a:ext cx="86" cy="434"/>
                </a:xfrm>
                <a:custGeom>
                  <a:avLst/>
                  <a:gdLst/>
                  <a:ahLst/>
                  <a:cxnLst>
                    <a:cxn ang="0">
                      <a:pos x="49" y="53"/>
                    </a:cxn>
                    <a:cxn ang="0">
                      <a:pos x="47" y="53"/>
                    </a:cxn>
                    <a:cxn ang="0">
                      <a:pos x="2" y="88"/>
                    </a:cxn>
                    <a:cxn ang="0">
                      <a:pos x="0" y="43"/>
                    </a:cxn>
                    <a:cxn ang="0">
                      <a:pos x="59" y="0"/>
                    </a:cxn>
                    <a:cxn ang="0">
                      <a:pos x="86" y="4"/>
                    </a:cxn>
                    <a:cxn ang="0">
                      <a:pos x="35" y="434"/>
                    </a:cxn>
                    <a:cxn ang="0">
                      <a:pos x="4" y="430"/>
                    </a:cxn>
                    <a:cxn ang="0">
                      <a:pos x="49" y="53"/>
                    </a:cxn>
                  </a:cxnLst>
                  <a:rect l="0" t="0" r="r" b="b"/>
                  <a:pathLst>
                    <a:path w="86" h="434">
                      <a:moveTo>
                        <a:pt x="49" y="53"/>
                      </a:moveTo>
                      <a:lnTo>
                        <a:pt x="47" y="53"/>
                      </a:lnTo>
                      <a:lnTo>
                        <a:pt x="2" y="88"/>
                      </a:lnTo>
                      <a:lnTo>
                        <a:pt x="0" y="43"/>
                      </a:lnTo>
                      <a:lnTo>
                        <a:pt x="59" y="0"/>
                      </a:lnTo>
                      <a:lnTo>
                        <a:pt x="86" y="4"/>
                      </a:lnTo>
                      <a:lnTo>
                        <a:pt x="35" y="434"/>
                      </a:lnTo>
                      <a:lnTo>
                        <a:pt x="4" y="430"/>
                      </a:lnTo>
                      <a:lnTo>
                        <a:pt x="49" y="5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7" name="Freeform 21"/>
                <p:cNvSpPr>
                  <a:spLocks noEditPoints="1"/>
                </p:cNvSpPr>
                <p:nvPr/>
              </p:nvSpPr>
              <p:spPr bwMode="auto">
                <a:xfrm>
                  <a:off x="5949" y="37"/>
                  <a:ext cx="181" cy="476"/>
                </a:xfrm>
                <a:custGeom>
                  <a:avLst/>
                  <a:gdLst/>
                  <a:ahLst/>
                  <a:cxnLst>
                    <a:cxn ang="0">
                      <a:pos x="84" y="131"/>
                    </a:cxn>
                    <a:cxn ang="0">
                      <a:pos x="32" y="234"/>
                    </a:cxn>
                    <a:cxn ang="0">
                      <a:pos x="8" y="109"/>
                    </a:cxn>
                    <a:cxn ang="0">
                      <a:pos x="60" y="8"/>
                    </a:cxn>
                    <a:cxn ang="0">
                      <a:pos x="84" y="131"/>
                    </a:cxn>
                    <a:cxn ang="0">
                      <a:pos x="23" y="114"/>
                    </a:cxn>
                    <a:cxn ang="0">
                      <a:pos x="35" y="211"/>
                    </a:cxn>
                    <a:cxn ang="0">
                      <a:pos x="69" y="127"/>
                    </a:cxn>
                    <a:cxn ang="0">
                      <a:pos x="56" y="30"/>
                    </a:cxn>
                    <a:cxn ang="0">
                      <a:pos x="23" y="114"/>
                    </a:cxn>
                  </a:cxnLst>
                  <a:rect l="0" t="0" r="r" b="b"/>
                  <a:pathLst>
                    <a:path w="92" h="242">
                      <a:moveTo>
                        <a:pt x="84" y="131"/>
                      </a:moveTo>
                      <a:cubicBezTo>
                        <a:pt x="75" y="205"/>
                        <a:pt x="56" y="242"/>
                        <a:pt x="32" y="234"/>
                      </a:cubicBezTo>
                      <a:cubicBezTo>
                        <a:pt x="10" y="227"/>
                        <a:pt x="0" y="182"/>
                        <a:pt x="8" y="109"/>
                      </a:cubicBezTo>
                      <a:cubicBezTo>
                        <a:pt x="17" y="36"/>
                        <a:pt x="37" y="0"/>
                        <a:pt x="60" y="8"/>
                      </a:cubicBezTo>
                      <a:cubicBezTo>
                        <a:pt x="83" y="15"/>
                        <a:pt x="92" y="61"/>
                        <a:pt x="84" y="131"/>
                      </a:cubicBezTo>
                      <a:close/>
                      <a:moveTo>
                        <a:pt x="23" y="114"/>
                      </a:moveTo>
                      <a:cubicBezTo>
                        <a:pt x="16" y="172"/>
                        <a:pt x="22" y="207"/>
                        <a:pt x="35" y="211"/>
                      </a:cubicBezTo>
                      <a:cubicBezTo>
                        <a:pt x="51" y="216"/>
                        <a:pt x="62" y="183"/>
                        <a:pt x="69" y="127"/>
                      </a:cubicBezTo>
                      <a:cubicBezTo>
                        <a:pt x="75" y="73"/>
                        <a:pt x="72" y="35"/>
                        <a:pt x="56" y="30"/>
                      </a:cubicBezTo>
                      <a:cubicBezTo>
                        <a:pt x="43" y="26"/>
                        <a:pt x="30" y="55"/>
                        <a:pt x="23" y="1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8" name="Freeform 22"/>
                <p:cNvSpPr/>
                <p:nvPr/>
              </p:nvSpPr>
              <p:spPr bwMode="auto">
                <a:xfrm>
                  <a:off x="6171" y="126"/>
                  <a:ext cx="77" cy="444"/>
                </a:xfrm>
                <a:custGeom>
                  <a:avLst/>
                  <a:gdLst/>
                  <a:ahLst/>
                  <a:cxnLst>
                    <a:cxn ang="0">
                      <a:pos x="46" y="53"/>
                    </a:cxn>
                    <a:cxn ang="0">
                      <a:pos x="44" y="53"/>
                    </a:cxn>
                    <a:cxn ang="0">
                      <a:pos x="6" y="74"/>
                    </a:cxn>
                    <a:cxn ang="0">
                      <a:pos x="6" y="27"/>
                    </a:cxn>
                    <a:cxn ang="0">
                      <a:pos x="53" y="0"/>
                    </a:cxn>
                    <a:cxn ang="0">
                      <a:pos x="77" y="13"/>
                    </a:cxn>
                    <a:cxn ang="0">
                      <a:pos x="26" y="444"/>
                    </a:cxn>
                    <a:cxn ang="0">
                      <a:pos x="0" y="430"/>
                    </a:cxn>
                    <a:cxn ang="0">
                      <a:pos x="46" y="53"/>
                    </a:cxn>
                  </a:cxnLst>
                  <a:rect l="0" t="0" r="r" b="b"/>
                  <a:pathLst>
                    <a:path w="77" h="444">
                      <a:moveTo>
                        <a:pt x="46" y="53"/>
                      </a:moveTo>
                      <a:lnTo>
                        <a:pt x="44" y="53"/>
                      </a:lnTo>
                      <a:lnTo>
                        <a:pt x="6" y="74"/>
                      </a:lnTo>
                      <a:lnTo>
                        <a:pt x="6" y="27"/>
                      </a:lnTo>
                      <a:lnTo>
                        <a:pt x="53" y="0"/>
                      </a:lnTo>
                      <a:lnTo>
                        <a:pt x="77" y="13"/>
                      </a:lnTo>
                      <a:lnTo>
                        <a:pt x="26" y="444"/>
                      </a:lnTo>
                      <a:lnTo>
                        <a:pt x="0" y="430"/>
                      </a:lnTo>
                      <a:lnTo>
                        <a:pt x="46" y="5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89" name="Freeform 23"/>
                <p:cNvSpPr>
                  <a:spLocks noEditPoints="1"/>
                </p:cNvSpPr>
                <p:nvPr/>
              </p:nvSpPr>
              <p:spPr bwMode="auto">
                <a:xfrm>
                  <a:off x="6274" y="194"/>
                  <a:ext cx="135" cy="513"/>
                </a:xfrm>
                <a:custGeom>
                  <a:avLst/>
                  <a:gdLst/>
                  <a:ahLst/>
                  <a:cxnLst>
                    <a:cxn ang="0">
                      <a:pos x="61" y="156"/>
                    </a:cxn>
                    <a:cxn ang="0">
                      <a:pos x="21" y="243"/>
                    </a:cxn>
                    <a:cxn ang="0">
                      <a:pos x="8" y="102"/>
                    </a:cxn>
                    <a:cxn ang="0">
                      <a:pos x="48" y="17"/>
                    </a:cxn>
                    <a:cxn ang="0">
                      <a:pos x="61" y="156"/>
                    </a:cxn>
                    <a:cxn ang="0">
                      <a:pos x="19" y="114"/>
                    </a:cxn>
                    <a:cxn ang="0">
                      <a:pos x="24" y="220"/>
                    </a:cxn>
                    <a:cxn ang="0">
                      <a:pos x="50" y="146"/>
                    </a:cxn>
                    <a:cxn ang="0">
                      <a:pos x="45" y="39"/>
                    </a:cxn>
                    <a:cxn ang="0">
                      <a:pos x="19" y="114"/>
                    </a:cxn>
                  </a:cxnLst>
                  <a:rect l="0" t="0" r="r" b="b"/>
                  <a:pathLst>
                    <a:path w="69" h="261">
                      <a:moveTo>
                        <a:pt x="61" y="156"/>
                      </a:moveTo>
                      <a:cubicBezTo>
                        <a:pt x="52" y="230"/>
                        <a:pt x="38" y="261"/>
                        <a:pt x="21" y="243"/>
                      </a:cubicBezTo>
                      <a:cubicBezTo>
                        <a:pt x="6" y="226"/>
                        <a:pt x="0" y="175"/>
                        <a:pt x="8" y="102"/>
                      </a:cubicBezTo>
                      <a:cubicBezTo>
                        <a:pt x="17" y="29"/>
                        <a:pt x="33" y="0"/>
                        <a:pt x="48" y="17"/>
                      </a:cubicBezTo>
                      <a:cubicBezTo>
                        <a:pt x="65" y="34"/>
                        <a:pt x="69" y="86"/>
                        <a:pt x="61" y="156"/>
                      </a:cubicBezTo>
                      <a:close/>
                      <a:moveTo>
                        <a:pt x="19" y="114"/>
                      </a:moveTo>
                      <a:cubicBezTo>
                        <a:pt x="12" y="171"/>
                        <a:pt x="14" y="210"/>
                        <a:pt x="24" y="220"/>
                      </a:cubicBezTo>
                      <a:cubicBezTo>
                        <a:pt x="35" y="232"/>
                        <a:pt x="44" y="202"/>
                        <a:pt x="50" y="146"/>
                      </a:cubicBezTo>
                      <a:cubicBezTo>
                        <a:pt x="57" y="92"/>
                        <a:pt x="56" y="51"/>
                        <a:pt x="45" y="39"/>
                      </a:cubicBezTo>
                      <a:cubicBezTo>
                        <a:pt x="36" y="29"/>
                        <a:pt x="26" y="54"/>
                        <a:pt x="19" y="1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0" name="Freeform 24"/>
                <p:cNvSpPr/>
                <p:nvPr/>
              </p:nvSpPr>
              <p:spPr bwMode="auto">
                <a:xfrm>
                  <a:off x="6405" y="387"/>
                  <a:ext cx="59" cy="460"/>
                </a:xfrm>
                <a:custGeom>
                  <a:avLst/>
                  <a:gdLst/>
                  <a:ahLst/>
                  <a:cxnLst>
                    <a:cxn ang="0">
                      <a:pos x="43" y="53"/>
                    </a:cxn>
                    <a:cxn ang="0">
                      <a:pos x="43" y="51"/>
                    </a:cxn>
                    <a:cxn ang="0">
                      <a:pos x="26" y="49"/>
                    </a:cxn>
                    <a:cxn ang="0">
                      <a:pos x="30" y="0"/>
                    </a:cxn>
                    <a:cxn ang="0">
                      <a:pos x="51" y="2"/>
                    </a:cxn>
                    <a:cxn ang="0">
                      <a:pos x="59" y="29"/>
                    </a:cxn>
                    <a:cxn ang="0">
                      <a:pos x="8" y="460"/>
                    </a:cxn>
                    <a:cxn ang="0">
                      <a:pos x="0" y="428"/>
                    </a:cxn>
                    <a:cxn ang="0">
                      <a:pos x="43" y="53"/>
                    </a:cxn>
                  </a:cxnLst>
                  <a:rect l="0" t="0" r="r" b="b"/>
                  <a:pathLst>
                    <a:path w="59" h="460">
                      <a:moveTo>
                        <a:pt x="43" y="53"/>
                      </a:moveTo>
                      <a:lnTo>
                        <a:pt x="43" y="51"/>
                      </a:lnTo>
                      <a:lnTo>
                        <a:pt x="26" y="49"/>
                      </a:lnTo>
                      <a:lnTo>
                        <a:pt x="30" y="0"/>
                      </a:lnTo>
                      <a:lnTo>
                        <a:pt x="51" y="2"/>
                      </a:lnTo>
                      <a:lnTo>
                        <a:pt x="59" y="29"/>
                      </a:lnTo>
                      <a:lnTo>
                        <a:pt x="8" y="460"/>
                      </a:lnTo>
                      <a:lnTo>
                        <a:pt x="0" y="428"/>
                      </a:lnTo>
                      <a:lnTo>
                        <a:pt x="43" y="5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1" name="Freeform 25"/>
                <p:cNvSpPr/>
                <p:nvPr/>
              </p:nvSpPr>
              <p:spPr bwMode="auto">
                <a:xfrm>
                  <a:off x="6411" y="589"/>
                  <a:ext cx="61" cy="484"/>
                </a:xfrm>
                <a:custGeom>
                  <a:avLst/>
                  <a:gdLst/>
                  <a:ahLst/>
                  <a:cxnLst>
                    <a:cxn ang="0">
                      <a:pos x="6" y="442"/>
                    </a:cxn>
                    <a:cxn ang="0">
                      <a:pos x="0" y="484"/>
                    </a:cxn>
                    <a:cxn ang="0">
                      <a:pos x="51" y="51"/>
                    </a:cxn>
                    <a:cxn ang="0">
                      <a:pos x="55" y="16"/>
                    </a:cxn>
                    <a:cxn ang="0">
                      <a:pos x="61" y="0"/>
                    </a:cxn>
                    <a:cxn ang="0">
                      <a:pos x="53" y="53"/>
                    </a:cxn>
                    <a:cxn ang="0">
                      <a:pos x="51" y="65"/>
                    </a:cxn>
                    <a:cxn ang="0">
                      <a:pos x="49" y="65"/>
                    </a:cxn>
                    <a:cxn ang="0">
                      <a:pos x="6" y="442"/>
                    </a:cxn>
                  </a:cxnLst>
                  <a:rect l="0" t="0" r="r" b="b"/>
                  <a:pathLst>
                    <a:path w="61" h="484">
                      <a:moveTo>
                        <a:pt x="6" y="442"/>
                      </a:moveTo>
                      <a:lnTo>
                        <a:pt x="0" y="484"/>
                      </a:lnTo>
                      <a:lnTo>
                        <a:pt x="51" y="51"/>
                      </a:lnTo>
                      <a:lnTo>
                        <a:pt x="55" y="16"/>
                      </a:lnTo>
                      <a:lnTo>
                        <a:pt x="61" y="0"/>
                      </a:lnTo>
                      <a:lnTo>
                        <a:pt x="53" y="53"/>
                      </a:lnTo>
                      <a:lnTo>
                        <a:pt x="51" y="65"/>
                      </a:lnTo>
                      <a:lnTo>
                        <a:pt x="49" y="65"/>
                      </a:lnTo>
                      <a:lnTo>
                        <a:pt x="6" y="44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2" name="Freeform 26"/>
                <p:cNvSpPr>
                  <a:spLocks noEditPoints="1"/>
                </p:cNvSpPr>
                <p:nvPr/>
              </p:nvSpPr>
              <p:spPr bwMode="auto">
                <a:xfrm>
                  <a:off x="6299" y="790"/>
                  <a:ext cx="130" cy="575"/>
                </a:xfrm>
                <a:custGeom>
                  <a:avLst/>
                  <a:gdLst/>
                  <a:ahLst/>
                  <a:cxnLst>
                    <a:cxn ang="0">
                      <a:pos x="45" y="33"/>
                    </a:cxn>
                    <a:cxn ang="0">
                      <a:pos x="57" y="91"/>
                    </a:cxn>
                    <a:cxn ang="0">
                      <a:pos x="20" y="257"/>
                    </a:cxn>
                    <a:cxn ang="0">
                      <a:pos x="9" y="198"/>
                    </a:cxn>
                    <a:cxn ang="0">
                      <a:pos x="45" y="33"/>
                    </a:cxn>
                    <a:cxn ang="0">
                      <a:pos x="43" y="55"/>
                    </a:cxn>
                    <a:cxn ang="0">
                      <a:pos x="18" y="177"/>
                    </a:cxn>
                    <a:cxn ang="0">
                      <a:pos x="22" y="236"/>
                    </a:cxn>
                    <a:cxn ang="0">
                      <a:pos x="47" y="113"/>
                    </a:cxn>
                    <a:cxn ang="0">
                      <a:pos x="43" y="55"/>
                    </a:cxn>
                  </a:cxnLst>
                  <a:rect l="0" t="0" r="r" b="b"/>
                  <a:pathLst>
                    <a:path w="66" h="293">
                      <a:moveTo>
                        <a:pt x="45" y="33"/>
                      </a:moveTo>
                      <a:cubicBezTo>
                        <a:pt x="60" y="0"/>
                        <a:pt x="66" y="17"/>
                        <a:pt x="57" y="91"/>
                      </a:cubicBezTo>
                      <a:cubicBezTo>
                        <a:pt x="48" y="164"/>
                        <a:pt x="34" y="226"/>
                        <a:pt x="20" y="257"/>
                      </a:cubicBezTo>
                      <a:cubicBezTo>
                        <a:pt x="5" y="293"/>
                        <a:pt x="0" y="273"/>
                        <a:pt x="9" y="198"/>
                      </a:cubicBezTo>
                      <a:cubicBezTo>
                        <a:pt x="17" y="128"/>
                        <a:pt x="30" y="67"/>
                        <a:pt x="45" y="33"/>
                      </a:cubicBezTo>
                      <a:close/>
                      <a:moveTo>
                        <a:pt x="43" y="55"/>
                      </a:moveTo>
                      <a:cubicBezTo>
                        <a:pt x="33" y="78"/>
                        <a:pt x="25" y="123"/>
                        <a:pt x="18" y="177"/>
                      </a:cubicBezTo>
                      <a:cubicBezTo>
                        <a:pt x="12" y="234"/>
                        <a:pt x="13" y="258"/>
                        <a:pt x="22" y="236"/>
                      </a:cubicBezTo>
                      <a:cubicBezTo>
                        <a:pt x="31" y="216"/>
                        <a:pt x="41" y="170"/>
                        <a:pt x="47" y="113"/>
                      </a:cubicBezTo>
                      <a:cubicBezTo>
                        <a:pt x="54" y="53"/>
                        <a:pt x="52" y="36"/>
                        <a:pt x="43" y="5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3" name="Freeform 27"/>
                <p:cNvSpPr/>
                <p:nvPr/>
              </p:nvSpPr>
              <p:spPr bwMode="auto">
                <a:xfrm>
                  <a:off x="6187" y="1086"/>
                  <a:ext cx="108" cy="484"/>
                </a:xfrm>
                <a:custGeom>
                  <a:avLst/>
                  <a:gdLst/>
                  <a:ahLst/>
                  <a:cxnLst>
                    <a:cxn ang="0">
                      <a:pos x="26" y="444"/>
                    </a:cxn>
                    <a:cxn ang="0">
                      <a:pos x="0" y="484"/>
                    </a:cxn>
                    <a:cxn ang="0">
                      <a:pos x="51" y="53"/>
                    </a:cxn>
                    <a:cxn ang="0">
                      <a:pos x="73" y="18"/>
                    </a:cxn>
                    <a:cxn ang="0">
                      <a:pos x="108" y="0"/>
                    </a:cxn>
                    <a:cxn ang="0">
                      <a:pos x="98" y="53"/>
                    </a:cxn>
                    <a:cxn ang="0">
                      <a:pos x="69" y="65"/>
                    </a:cxn>
                    <a:cxn ang="0">
                      <a:pos x="69" y="67"/>
                    </a:cxn>
                    <a:cxn ang="0">
                      <a:pos x="26" y="444"/>
                    </a:cxn>
                  </a:cxnLst>
                  <a:rect l="0" t="0" r="r" b="b"/>
                  <a:pathLst>
                    <a:path w="108" h="484">
                      <a:moveTo>
                        <a:pt x="26" y="444"/>
                      </a:moveTo>
                      <a:lnTo>
                        <a:pt x="0" y="484"/>
                      </a:lnTo>
                      <a:lnTo>
                        <a:pt x="51" y="53"/>
                      </a:lnTo>
                      <a:lnTo>
                        <a:pt x="73" y="18"/>
                      </a:lnTo>
                      <a:lnTo>
                        <a:pt x="108" y="0"/>
                      </a:lnTo>
                      <a:lnTo>
                        <a:pt x="98" y="53"/>
                      </a:lnTo>
                      <a:lnTo>
                        <a:pt x="69" y="65"/>
                      </a:lnTo>
                      <a:lnTo>
                        <a:pt x="69" y="67"/>
                      </a:lnTo>
                      <a:lnTo>
                        <a:pt x="26" y="4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4" name="Freeform 28"/>
                <p:cNvSpPr/>
                <p:nvPr/>
              </p:nvSpPr>
              <p:spPr bwMode="auto">
                <a:xfrm>
                  <a:off x="6024" y="1328"/>
                  <a:ext cx="116" cy="479"/>
                </a:xfrm>
                <a:custGeom>
                  <a:avLst/>
                  <a:gdLst/>
                  <a:ahLst/>
                  <a:cxnLst>
                    <a:cxn ang="0">
                      <a:pos x="28" y="440"/>
                    </a:cxn>
                    <a:cxn ang="0">
                      <a:pos x="0" y="479"/>
                    </a:cxn>
                    <a:cxn ang="0">
                      <a:pos x="51" y="49"/>
                    </a:cxn>
                    <a:cxn ang="0">
                      <a:pos x="75" y="14"/>
                    </a:cxn>
                    <a:cxn ang="0">
                      <a:pos x="116" y="0"/>
                    </a:cxn>
                    <a:cxn ang="0">
                      <a:pos x="106" y="53"/>
                    </a:cxn>
                    <a:cxn ang="0">
                      <a:pos x="73" y="63"/>
                    </a:cxn>
                    <a:cxn ang="0">
                      <a:pos x="73" y="65"/>
                    </a:cxn>
                    <a:cxn ang="0">
                      <a:pos x="28" y="440"/>
                    </a:cxn>
                  </a:cxnLst>
                  <a:rect l="0" t="0" r="r" b="b"/>
                  <a:pathLst>
                    <a:path w="116" h="479">
                      <a:moveTo>
                        <a:pt x="28" y="440"/>
                      </a:moveTo>
                      <a:lnTo>
                        <a:pt x="0" y="479"/>
                      </a:lnTo>
                      <a:lnTo>
                        <a:pt x="51" y="49"/>
                      </a:lnTo>
                      <a:lnTo>
                        <a:pt x="75" y="14"/>
                      </a:lnTo>
                      <a:lnTo>
                        <a:pt x="116" y="0"/>
                      </a:lnTo>
                      <a:lnTo>
                        <a:pt x="106" y="53"/>
                      </a:lnTo>
                      <a:lnTo>
                        <a:pt x="73" y="63"/>
                      </a:lnTo>
                      <a:lnTo>
                        <a:pt x="73" y="65"/>
                      </a:lnTo>
                      <a:lnTo>
                        <a:pt x="28" y="4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5" name="Freeform 29"/>
                <p:cNvSpPr>
                  <a:spLocks noEditPoints="1"/>
                </p:cNvSpPr>
                <p:nvPr/>
              </p:nvSpPr>
              <p:spPr bwMode="auto">
                <a:xfrm>
                  <a:off x="5802" y="1515"/>
                  <a:ext cx="187" cy="562"/>
                </a:xfrm>
                <a:custGeom>
                  <a:avLst/>
                  <a:gdLst/>
                  <a:ahLst/>
                  <a:cxnLst>
                    <a:cxn ang="0">
                      <a:pos x="60" y="29"/>
                    </a:cxn>
                    <a:cxn ang="0">
                      <a:pos x="87" y="93"/>
                    </a:cxn>
                    <a:cxn ang="0">
                      <a:pos x="35" y="254"/>
                    </a:cxn>
                    <a:cxn ang="0">
                      <a:pos x="9" y="189"/>
                    </a:cxn>
                    <a:cxn ang="0">
                      <a:pos x="60" y="29"/>
                    </a:cxn>
                    <a:cxn ang="0">
                      <a:pos x="58" y="51"/>
                    </a:cxn>
                    <a:cxn ang="0">
                      <a:pos x="24" y="170"/>
                    </a:cxn>
                    <a:cxn ang="0">
                      <a:pos x="37" y="232"/>
                    </a:cxn>
                    <a:cxn ang="0">
                      <a:pos x="71" y="113"/>
                    </a:cxn>
                    <a:cxn ang="0">
                      <a:pos x="58" y="51"/>
                    </a:cxn>
                  </a:cxnLst>
                  <a:rect l="0" t="0" r="r" b="b"/>
                  <a:pathLst>
                    <a:path w="95" h="286">
                      <a:moveTo>
                        <a:pt x="60" y="29"/>
                      </a:moveTo>
                      <a:cubicBezTo>
                        <a:pt x="83" y="0"/>
                        <a:pt x="95" y="19"/>
                        <a:pt x="87" y="93"/>
                      </a:cubicBezTo>
                      <a:cubicBezTo>
                        <a:pt x="78" y="166"/>
                        <a:pt x="58" y="225"/>
                        <a:pt x="35" y="254"/>
                      </a:cubicBezTo>
                      <a:cubicBezTo>
                        <a:pt x="10" y="286"/>
                        <a:pt x="0" y="263"/>
                        <a:pt x="9" y="189"/>
                      </a:cubicBezTo>
                      <a:cubicBezTo>
                        <a:pt x="17" y="119"/>
                        <a:pt x="35" y="60"/>
                        <a:pt x="60" y="29"/>
                      </a:cubicBezTo>
                      <a:close/>
                      <a:moveTo>
                        <a:pt x="58" y="51"/>
                      </a:moveTo>
                      <a:cubicBezTo>
                        <a:pt x="42" y="71"/>
                        <a:pt x="30" y="116"/>
                        <a:pt x="24" y="170"/>
                      </a:cubicBezTo>
                      <a:cubicBezTo>
                        <a:pt x="18" y="226"/>
                        <a:pt x="21" y="252"/>
                        <a:pt x="37" y="232"/>
                      </a:cubicBezTo>
                      <a:cubicBezTo>
                        <a:pt x="51" y="214"/>
                        <a:pt x="65" y="170"/>
                        <a:pt x="71" y="113"/>
                      </a:cubicBezTo>
                      <a:cubicBezTo>
                        <a:pt x="78" y="53"/>
                        <a:pt x="72" y="34"/>
                        <a:pt x="58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6" name="Freeform 30"/>
                <p:cNvSpPr/>
                <p:nvPr/>
              </p:nvSpPr>
              <p:spPr bwMode="auto">
                <a:xfrm>
                  <a:off x="5665" y="1786"/>
                  <a:ext cx="123" cy="473"/>
                </a:xfrm>
                <a:custGeom>
                  <a:avLst/>
                  <a:gdLst/>
                  <a:ahLst/>
                  <a:cxnLst>
                    <a:cxn ang="0">
                      <a:pos x="31" y="436"/>
                    </a:cxn>
                    <a:cxn ang="0">
                      <a:pos x="0" y="473"/>
                    </a:cxn>
                    <a:cxn ang="0">
                      <a:pos x="49" y="41"/>
                    </a:cxn>
                    <a:cxn ang="0">
                      <a:pos x="76" y="10"/>
                    </a:cxn>
                    <a:cxn ang="0">
                      <a:pos x="123" y="0"/>
                    </a:cxn>
                    <a:cxn ang="0">
                      <a:pos x="112" y="51"/>
                    </a:cxn>
                    <a:cxn ang="0">
                      <a:pos x="74" y="59"/>
                    </a:cxn>
                    <a:cxn ang="0">
                      <a:pos x="74" y="61"/>
                    </a:cxn>
                    <a:cxn ang="0">
                      <a:pos x="31" y="436"/>
                    </a:cxn>
                  </a:cxnLst>
                  <a:rect l="0" t="0" r="r" b="b"/>
                  <a:pathLst>
                    <a:path w="123" h="473">
                      <a:moveTo>
                        <a:pt x="31" y="436"/>
                      </a:moveTo>
                      <a:lnTo>
                        <a:pt x="0" y="473"/>
                      </a:lnTo>
                      <a:lnTo>
                        <a:pt x="49" y="41"/>
                      </a:lnTo>
                      <a:lnTo>
                        <a:pt x="76" y="10"/>
                      </a:lnTo>
                      <a:lnTo>
                        <a:pt x="123" y="0"/>
                      </a:lnTo>
                      <a:lnTo>
                        <a:pt x="112" y="51"/>
                      </a:lnTo>
                      <a:lnTo>
                        <a:pt x="74" y="59"/>
                      </a:lnTo>
                      <a:lnTo>
                        <a:pt x="74" y="61"/>
                      </a:lnTo>
                      <a:lnTo>
                        <a:pt x="31" y="43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7" name="Freeform 31"/>
                <p:cNvSpPr>
                  <a:spLocks noEditPoints="1"/>
                </p:cNvSpPr>
                <p:nvPr/>
              </p:nvSpPr>
              <p:spPr bwMode="auto">
                <a:xfrm>
                  <a:off x="5407" y="1949"/>
                  <a:ext cx="212" cy="546"/>
                </a:xfrm>
                <a:custGeom>
                  <a:avLst/>
                  <a:gdLst/>
                  <a:ahLst/>
                  <a:cxnLst>
                    <a:cxn ang="0">
                      <a:pos x="66" y="26"/>
                    </a:cxn>
                    <a:cxn ang="0">
                      <a:pos x="99" y="96"/>
                    </a:cxn>
                    <a:cxn ang="0">
                      <a:pos x="42" y="250"/>
                    </a:cxn>
                    <a:cxn ang="0">
                      <a:pos x="9" y="178"/>
                    </a:cxn>
                    <a:cxn ang="0">
                      <a:pos x="66" y="26"/>
                    </a:cxn>
                    <a:cxn ang="0">
                      <a:pos x="64" y="48"/>
                    </a:cxn>
                    <a:cxn ang="0">
                      <a:pos x="27" y="162"/>
                    </a:cxn>
                    <a:cxn ang="0">
                      <a:pos x="44" y="228"/>
                    </a:cxn>
                    <a:cxn ang="0">
                      <a:pos x="81" y="114"/>
                    </a:cxn>
                    <a:cxn ang="0">
                      <a:pos x="64" y="48"/>
                    </a:cxn>
                  </a:cxnLst>
                  <a:rect l="0" t="0" r="r" b="b"/>
                  <a:pathLst>
                    <a:path w="108" h="278">
                      <a:moveTo>
                        <a:pt x="66" y="26"/>
                      </a:moveTo>
                      <a:cubicBezTo>
                        <a:pt x="93" y="0"/>
                        <a:pt x="108" y="23"/>
                        <a:pt x="99" y="96"/>
                      </a:cubicBezTo>
                      <a:cubicBezTo>
                        <a:pt x="90" y="169"/>
                        <a:pt x="68" y="226"/>
                        <a:pt x="42" y="250"/>
                      </a:cubicBezTo>
                      <a:cubicBezTo>
                        <a:pt x="12" y="278"/>
                        <a:pt x="0" y="253"/>
                        <a:pt x="9" y="178"/>
                      </a:cubicBezTo>
                      <a:cubicBezTo>
                        <a:pt x="17" y="108"/>
                        <a:pt x="38" y="52"/>
                        <a:pt x="66" y="26"/>
                      </a:cubicBezTo>
                      <a:close/>
                      <a:moveTo>
                        <a:pt x="64" y="48"/>
                      </a:moveTo>
                      <a:cubicBezTo>
                        <a:pt x="46" y="65"/>
                        <a:pt x="33" y="108"/>
                        <a:pt x="27" y="162"/>
                      </a:cubicBezTo>
                      <a:cubicBezTo>
                        <a:pt x="20" y="219"/>
                        <a:pt x="25" y="246"/>
                        <a:pt x="44" y="228"/>
                      </a:cubicBezTo>
                      <a:cubicBezTo>
                        <a:pt x="60" y="213"/>
                        <a:pt x="74" y="171"/>
                        <a:pt x="81" y="114"/>
                      </a:cubicBezTo>
                      <a:cubicBezTo>
                        <a:pt x="88" y="54"/>
                        <a:pt x="80" y="33"/>
                        <a:pt x="64" y="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8" name="Freeform 32"/>
                <p:cNvSpPr/>
                <p:nvPr/>
              </p:nvSpPr>
              <p:spPr bwMode="auto">
                <a:xfrm>
                  <a:off x="5252" y="2187"/>
                  <a:ext cx="134" cy="457"/>
                </a:xfrm>
                <a:custGeom>
                  <a:avLst/>
                  <a:gdLst/>
                  <a:ahLst/>
                  <a:cxnLst>
                    <a:cxn ang="0">
                      <a:pos x="36" y="428"/>
                    </a:cxn>
                    <a:cxn ang="0">
                      <a:pos x="0" y="457"/>
                    </a:cxn>
                    <a:cxn ang="0">
                      <a:pos x="49" y="25"/>
                    </a:cxn>
                    <a:cxn ang="0">
                      <a:pos x="81" y="0"/>
                    </a:cxn>
                    <a:cxn ang="0">
                      <a:pos x="134" y="0"/>
                    </a:cxn>
                    <a:cxn ang="0">
                      <a:pos x="122" y="51"/>
                    </a:cxn>
                    <a:cxn ang="0">
                      <a:pos x="79" y="49"/>
                    </a:cxn>
                    <a:cxn ang="0">
                      <a:pos x="79" y="51"/>
                    </a:cxn>
                    <a:cxn ang="0">
                      <a:pos x="36" y="428"/>
                    </a:cxn>
                  </a:cxnLst>
                  <a:rect l="0" t="0" r="r" b="b"/>
                  <a:pathLst>
                    <a:path w="134" h="457">
                      <a:moveTo>
                        <a:pt x="36" y="428"/>
                      </a:moveTo>
                      <a:lnTo>
                        <a:pt x="0" y="457"/>
                      </a:lnTo>
                      <a:lnTo>
                        <a:pt x="49" y="25"/>
                      </a:lnTo>
                      <a:lnTo>
                        <a:pt x="81" y="0"/>
                      </a:lnTo>
                      <a:lnTo>
                        <a:pt x="134" y="0"/>
                      </a:lnTo>
                      <a:lnTo>
                        <a:pt x="122" y="51"/>
                      </a:lnTo>
                      <a:lnTo>
                        <a:pt x="79" y="49"/>
                      </a:lnTo>
                      <a:lnTo>
                        <a:pt x="79" y="51"/>
                      </a:lnTo>
                      <a:lnTo>
                        <a:pt x="36" y="42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99" name="Freeform 33"/>
                <p:cNvSpPr>
                  <a:spLocks noEditPoints="1"/>
                </p:cNvSpPr>
                <p:nvPr/>
              </p:nvSpPr>
              <p:spPr bwMode="auto">
                <a:xfrm>
                  <a:off x="4979" y="2314"/>
                  <a:ext cx="218" cy="533"/>
                </a:xfrm>
                <a:custGeom>
                  <a:avLst/>
                  <a:gdLst/>
                  <a:ahLst/>
                  <a:cxnLst>
                    <a:cxn ang="0">
                      <a:pos x="67" y="22"/>
                    </a:cxn>
                    <a:cxn ang="0">
                      <a:pos x="103" y="99"/>
                    </a:cxn>
                    <a:cxn ang="0">
                      <a:pos x="44" y="247"/>
                    </a:cxn>
                    <a:cxn ang="0">
                      <a:pos x="8" y="169"/>
                    </a:cxn>
                    <a:cxn ang="0">
                      <a:pos x="67" y="22"/>
                    </a:cxn>
                    <a:cxn ang="0">
                      <a:pos x="66" y="44"/>
                    </a:cxn>
                    <a:cxn ang="0">
                      <a:pos x="27" y="156"/>
                    </a:cxn>
                    <a:cxn ang="0">
                      <a:pos x="45" y="225"/>
                    </a:cxn>
                    <a:cxn ang="0">
                      <a:pos x="84" y="114"/>
                    </a:cxn>
                    <a:cxn ang="0">
                      <a:pos x="66" y="44"/>
                    </a:cxn>
                  </a:cxnLst>
                  <a:rect l="0" t="0" r="r" b="b"/>
                  <a:pathLst>
                    <a:path w="111" h="271">
                      <a:moveTo>
                        <a:pt x="67" y="22"/>
                      </a:moveTo>
                      <a:cubicBezTo>
                        <a:pt x="96" y="0"/>
                        <a:pt x="111" y="25"/>
                        <a:pt x="103" y="99"/>
                      </a:cubicBezTo>
                      <a:cubicBezTo>
                        <a:pt x="94" y="171"/>
                        <a:pt x="71" y="226"/>
                        <a:pt x="44" y="247"/>
                      </a:cubicBezTo>
                      <a:cubicBezTo>
                        <a:pt x="13" y="271"/>
                        <a:pt x="0" y="244"/>
                        <a:pt x="8" y="169"/>
                      </a:cubicBezTo>
                      <a:cubicBezTo>
                        <a:pt x="16" y="99"/>
                        <a:pt x="38" y="45"/>
                        <a:pt x="67" y="22"/>
                      </a:cubicBezTo>
                      <a:close/>
                      <a:moveTo>
                        <a:pt x="66" y="44"/>
                      </a:moveTo>
                      <a:cubicBezTo>
                        <a:pt x="46" y="59"/>
                        <a:pt x="33" y="102"/>
                        <a:pt x="27" y="156"/>
                      </a:cubicBezTo>
                      <a:cubicBezTo>
                        <a:pt x="21" y="212"/>
                        <a:pt x="26" y="240"/>
                        <a:pt x="45" y="225"/>
                      </a:cubicBezTo>
                      <a:cubicBezTo>
                        <a:pt x="62" y="212"/>
                        <a:pt x="77" y="171"/>
                        <a:pt x="84" y="114"/>
                      </a:cubicBezTo>
                      <a:cubicBezTo>
                        <a:pt x="91" y="54"/>
                        <a:pt x="82" y="31"/>
                        <a:pt x="66" y="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0" name="Freeform 34"/>
                <p:cNvSpPr/>
                <p:nvPr/>
              </p:nvSpPr>
              <p:spPr bwMode="auto">
                <a:xfrm>
                  <a:off x="4818" y="2524"/>
                  <a:ext cx="136" cy="454"/>
                </a:xfrm>
                <a:custGeom>
                  <a:avLst/>
                  <a:gdLst/>
                  <a:ahLst/>
                  <a:cxnLst>
                    <a:cxn ang="0">
                      <a:pos x="35" y="429"/>
                    </a:cxn>
                    <a:cxn ang="0">
                      <a:pos x="0" y="454"/>
                    </a:cxn>
                    <a:cxn ang="0">
                      <a:pos x="49" y="24"/>
                    </a:cxn>
                    <a:cxn ang="0">
                      <a:pos x="81" y="0"/>
                    </a:cxn>
                    <a:cxn ang="0">
                      <a:pos x="136" y="6"/>
                    </a:cxn>
                    <a:cxn ang="0">
                      <a:pos x="124" y="55"/>
                    </a:cxn>
                    <a:cxn ang="0">
                      <a:pos x="81" y="52"/>
                    </a:cxn>
                    <a:cxn ang="0">
                      <a:pos x="79" y="52"/>
                    </a:cxn>
                    <a:cxn ang="0">
                      <a:pos x="35" y="429"/>
                    </a:cxn>
                  </a:cxnLst>
                  <a:rect l="0" t="0" r="r" b="b"/>
                  <a:pathLst>
                    <a:path w="136" h="454">
                      <a:moveTo>
                        <a:pt x="35" y="429"/>
                      </a:moveTo>
                      <a:lnTo>
                        <a:pt x="0" y="454"/>
                      </a:lnTo>
                      <a:lnTo>
                        <a:pt x="49" y="24"/>
                      </a:lnTo>
                      <a:lnTo>
                        <a:pt x="81" y="0"/>
                      </a:lnTo>
                      <a:lnTo>
                        <a:pt x="136" y="6"/>
                      </a:lnTo>
                      <a:lnTo>
                        <a:pt x="124" y="55"/>
                      </a:lnTo>
                      <a:lnTo>
                        <a:pt x="81" y="52"/>
                      </a:lnTo>
                      <a:lnTo>
                        <a:pt x="79" y="52"/>
                      </a:lnTo>
                      <a:lnTo>
                        <a:pt x="35" y="42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1" name="Freeform 35"/>
                <p:cNvSpPr/>
                <p:nvPr/>
              </p:nvSpPr>
              <p:spPr bwMode="auto">
                <a:xfrm>
                  <a:off x="4598" y="2682"/>
                  <a:ext cx="138" cy="453"/>
                </a:xfrm>
                <a:custGeom>
                  <a:avLst/>
                  <a:gdLst/>
                  <a:ahLst/>
                  <a:cxnLst>
                    <a:cxn ang="0">
                      <a:pos x="35" y="428"/>
                    </a:cxn>
                    <a:cxn ang="0">
                      <a:pos x="0" y="453"/>
                    </a:cxn>
                    <a:cxn ang="0">
                      <a:pos x="49" y="21"/>
                    </a:cxn>
                    <a:cxn ang="0">
                      <a:pos x="83" y="0"/>
                    </a:cxn>
                    <a:cxn ang="0">
                      <a:pos x="138" y="7"/>
                    </a:cxn>
                    <a:cxn ang="0">
                      <a:pos x="124" y="57"/>
                    </a:cxn>
                    <a:cxn ang="0">
                      <a:pos x="81" y="49"/>
                    </a:cxn>
                    <a:cxn ang="0">
                      <a:pos x="81" y="51"/>
                    </a:cxn>
                    <a:cxn ang="0">
                      <a:pos x="35" y="428"/>
                    </a:cxn>
                  </a:cxnLst>
                  <a:rect l="0" t="0" r="r" b="b"/>
                  <a:pathLst>
                    <a:path w="138" h="453">
                      <a:moveTo>
                        <a:pt x="35" y="428"/>
                      </a:moveTo>
                      <a:lnTo>
                        <a:pt x="0" y="453"/>
                      </a:lnTo>
                      <a:lnTo>
                        <a:pt x="49" y="21"/>
                      </a:lnTo>
                      <a:lnTo>
                        <a:pt x="83" y="0"/>
                      </a:lnTo>
                      <a:lnTo>
                        <a:pt x="138" y="7"/>
                      </a:lnTo>
                      <a:lnTo>
                        <a:pt x="124" y="57"/>
                      </a:lnTo>
                      <a:lnTo>
                        <a:pt x="81" y="49"/>
                      </a:lnTo>
                      <a:lnTo>
                        <a:pt x="81" y="51"/>
                      </a:lnTo>
                      <a:lnTo>
                        <a:pt x="35" y="42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2" name="Freeform 36"/>
                <p:cNvSpPr>
                  <a:spLocks noEditPoints="1"/>
                </p:cNvSpPr>
                <p:nvPr/>
              </p:nvSpPr>
              <p:spPr bwMode="auto">
                <a:xfrm>
                  <a:off x="4317" y="2790"/>
                  <a:ext cx="224" cy="522"/>
                </a:xfrm>
                <a:custGeom>
                  <a:avLst/>
                  <a:gdLst/>
                  <a:ahLst/>
                  <a:cxnLst>
                    <a:cxn ang="0">
                      <a:pos x="69" y="20"/>
                    </a:cxn>
                    <a:cxn ang="0">
                      <a:pos x="106" y="101"/>
                    </a:cxn>
                    <a:cxn ang="0">
                      <a:pos x="45" y="245"/>
                    </a:cxn>
                    <a:cxn ang="0">
                      <a:pos x="9" y="162"/>
                    </a:cxn>
                    <a:cxn ang="0">
                      <a:pos x="69" y="20"/>
                    </a:cxn>
                    <a:cxn ang="0">
                      <a:pos x="67" y="42"/>
                    </a:cxn>
                    <a:cxn ang="0">
                      <a:pos x="28" y="150"/>
                    </a:cxn>
                    <a:cxn ang="0">
                      <a:pos x="47" y="223"/>
                    </a:cxn>
                    <a:cxn ang="0">
                      <a:pos x="86" y="114"/>
                    </a:cxn>
                    <a:cxn ang="0">
                      <a:pos x="67" y="42"/>
                    </a:cxn>
                  </a:cxnLst>
                  <a:rect l="0" t="0" r="r" b="b"/>
                  <a:pathLst>
                    <a:path w="114" h="266">
                      <a:moveTo>
                        <a:pt x="69" y="20"/>
                      </a:moveTo>
                      <a:cubicBezTo>
                        <a:pt x="98" y="0"/>
                        <a:pt x="114" y="27"/>
                        <a:pt x="106" y="101"/>
                      </a:cubicBezTo>
                      <a:cubicBezTo>
                        <a:pt x="97" y="174"/>
                        <a:pt x="73" y="226"/>
                        <a:pt x="45" y="245"/>
                      </a:cubicBezTo>
                      <a:cubicBezTo>
                        <a:pt x="13" y="266"/>
                        <a:pt x="0" y="237"/>
                        <a:pt x="9" y="162"/>
                      </a:cubicBezTo>
                      <a:cubicBezTo>
                        <a:pt x="17" y="92"/>
                        <a:pt x="39" y="39"/>
                        <a:pt x="69" y="20"/>
                      </a:cubicBezTo>
                      <a:close/>
                      <a:moveTo>
                        <a:pt x="67" y="42"/>
                      </a:moveTo>
                      <a:cubicBezTo>
                        <a:pt x="47" y="55"/>
                        <a:pt x="34" y="96"/>
                        <a:pt x="28" y="150"/>
                      </a:cubicBezTo>
                      <a:cubicBezTo>
                        <a:pt x="22" y="207"/>
                        <a:pt x="27" y="236"/>
                        <a:pt x="47" y="223"/>
                      </a:cubicBezTo>
                      <a:cubicBezTo>
                        <a:pt x="64" y="211"/>
                        <a:pt x="80" y="171"/>
                        <a:pt x="86" y="114"/>
                      </a:cubicBezTo>
                      <a:cubicBezTo>
                        <a:pt x="93" y="54"/>
                        <a:pt x="84" y="31"/>
                        <a:pt x="67" y="4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3" name="Freeform 37"/>
                <p:cNvSpPr/>
                <p:nvPr/>
              </p:nvSpPr>
              <p:spPr bwMode="auto">
                <a:xfrm>
                  <a:off x="4154" y="2974"/>
                  <a:ext cx="138" cy="452"/>
                </a:xfrm>
                <a:custGeom>
                  <a:avLst/>
                  <a:gdLst/>
                  <a:ahLst/>
                  <a:cxnLst>
                    <a:cxn ang="0">
                      <a:pos x="38" y="429"/>
                    </a:cxn>
                    <a:cxn ang="0">
                      <a:pos x="0" y="452"/>
                    </a:cxn>
                    <a:cxn ang="0">
                      <a:pos x="49" y="20"/>
                    </a:cxn>
                    <a:cxn ang="0">
                      <a:pos x="83" y="0"/>
                    </a:cxn>
                    <a:cxn ang="0">
                      <a:pos x="138" y="12"/>
                    </a:cxn>
                    <a:cxn ang="0">
                      <a:pos x="126" y="61"/>
                    </a:cxn>
                    <a:cxn ang="0">
                      <a:pos x="81" y="51"/>
                    </a:cxn>
                    <a:cxn ang="0">
                      <a:pos x="81" y="51"/>
                    </a:cxn>
                    <a:cxn ang="0">
                      <a:pos x="38" y="429"/>
                    </a:cxn>
                  </a:cxnLst>
                  <a:rect l="0" t="0" r="r" b="b"/>
                  <a:pathLst>
                    <a:path w="138" h="452">
                      <a:moveTo>
                        <a:pt x="38" y="429"/>
                      </a:moveTo>
                      <a:lnTo>
                        <a:pt x="0" y="452"/>
                      </a:lnTo>
                      <a:lnTo>
                        <a:pt x="49" y="20"/>
                      </a:lnTo>
                      <a:lnTo>
                        <a:pt x="83" y="0"/>
                      </a:lnTo>
                      <a:lnTo>
                        <a:pt x="138" y="12"/>
                      </a:lnTo>
                      <a:lnTo>
                        <a:pt x="126" y="61"/>
                      </a:lnTo>
                      <a:lnTo>
                        <a:pt x="81" y="51"/>
                      </a:lnTo>
                      <a:lnTo>
                        <a:pt x="81" y="51"/>
                      </a:lnTo>
                      <a:lnTo>
                        <a:pt x="38" y="42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4" name="Freeform 38"/>
                <p:cNvSpPr>
                  <a:spLocks noEditPoints="1"/>
                </p:cNvSpPr>
                <p:nvPr/>
              </p:nvSpPr>
              <p:spPr bwMode="auto">
                <a:xfrm>
                  <a:off x="3871" y="3075"/>
                  <a:ext cx="226" cy="514"/>
                </a:xfrm>
                <a:custGeom>
                  <a:avLst/>
                  <a:gdLst/>
                  <a:ahLst/>
                  <a:cxnLst>
                    <a:cxn ang="0">
                      <a:pos x="69" y="17"/>
                    </a:cxn>
                    <a:cxn ang="0">
                      <a:pos x="106" y="101"/>
                    </a:cxn>
                    <a:cxn ang="0">
                      <a:pos x="46" y="243"/>
                    </a:cxn>
                    <a:cxn ang="0">
                      <a:pos x="9" y="157"/>
                    </a:cxn>
                    <a:cxn ang="0">
                      <a:pos x="69" y="17"/>
                    </a:cxn>
                    <a:cxn ang="0">
                      <a:pos x="68" y="40"/>
                    </a:cxn>
                    <a:cxn ang="0">
                      <a:pos x="28" y="147"/>
                    </a:cxn>
                    <a:cxn ang="0">
                      <a:pos x="47" y="221"/>
                    </a:cxn>
                    <a:cxn ang="0">
                      <a:pos x="87" y="113"/>
                    </a:cxn>
                    <a:cxn ang="0">
                      <a:pos x="68" y="40"/>
                    </a:cxn>
                  </a:cxnLst>
                  <a:rect l="0" t="0" r="r" b="b"/>
                  <a:pathLst>
                    <a:path w="115" h="262">
                      <a:moveTo>
                        <a:pt x="69" y="17"/>
                      </a:moveTo>
                      <a:cubicBezTo>
                        <a:pt x="99" y="0"/>
                        <a:pt x="115" y="28"/>
                        <a:pt x="106" y="101"/>
                      </a:cubicBezTo>
                      <a:cubicBezTo>
                        <a:pt x="97" y="174"/>
                        <a:pt x="74" y="226"/>
                        <a:pt x="46" y="243"/>
                      </a:cubicBezTo>
                      <a:cubicBezTo>
                        <a:pt x="14" y="262"/>
                        <a:pt x="0" y="232"/>
                        <a:pt x="9" y="157"/>
                      </a:cubicBezTo>
                      <a:cubicBezTo>
                        <a:pt x="17" y="87"/>
                        <a:pt x="39" y="36"/>
                        <a:pt x="69" y="17"/>
                      </a:cubicBezTo>
                      <a:close/>
                      <a:moveTo>
                        <a:pt x="68" y="40"/>
                      </a:moveTo>
                      <a:cubicBezTo>
                        <a:pt x="48" y="52"/>
                        <a:pt x="35" y="93"/>
                        <a:pt x="28" y="147"/>
                      </a:cubicBezTo>
                      <a:cubicBezTo>
                        <a:pt x="22" y="203"/>
                        <a:pt x="27" y="233"/>
                        <a:pt x="47" y="221"/>
                      </a:cubicBezTo>
                      <a:cubicBezTo>
                        <a:pt x="65" y="210"/>
                        <a:pt x="80" y="171"/>
                        <a:pt x="87" y="113"/>
                      </a:cubicBezTo>
                      <a:cubicBezTo>
                        <a:pt x="94" y="54"/>
                        <a:pt x="85" y="29"/>
                        <a:pt x="68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5" name="Freeform 39"/>
                <p:cNvSpPr/>
                <p:nvPr/>
              </p:nvSpPr>
              <p:spPr bwMode="auto">
                <a:xfrm>
                  <a:off x="3708" y="3243"/>
                  <a:ext cx="138" cy="450"/>
                </a:xfrm>
                <a:custGeom>
                  <a:avLst/>
                  <a:gdLst/>
                  <a:ahLst/>
                  <a:cxnLst>
                    <a:cxn ang="0">
                      <a:pos x="36" y="429"/>
                    </a:cxn>
                    <a:cxn ang="0">
                      <a:pos x="0" y="450"/>
                    </a:cxn>
                    <a:cxn ang="0">
                      <a:pos x="49" y="18"/>
                    </a:cxn>
                    <a:cxn ang="0">
                      <a:pos x="83" y="0"/>
                    </a:cxn>
                    <a:cxn ang="0">
                      <a:pos x="138" y="14"/>
                    </a:cxn>
                    <a:cxn ang="0">
                      <a:pos x="126" y="63"/>
                    </a:cxn>
                    <a:cxn ang="0">
                      <a:pos x="81" y="52"/>
                    </a:cxn>
                    <a:cxn ang="0">
                      <a:pos x="81" y="52"/>
                    </a:cxn>
                    <a:cxn ang="0">
                      <a:pos x="36" y="429"/>
                    </a:cxn>
                  </a:cxnLst>
                  <a:rect l="0" t="0" r="r" b="b"/>
                  <a:pathLst>
                    <a:path w="138" h="450">
                      <a:moveTo>
                        <a:pt x="36" y="429"/>
                      </a:moveTo>
                      <a:lnTo>
                        <a:pt x="0" y="450"/>
                      </a:lnTo>
                      <a:lnTo>
                        <a:pt x="49" y="18"/>
                      </a:lnTo>
                      <a:lnTo>
                        <a:pt x="83" y="0"/>
                      </a:lnTo>
                      <a:lnTo>
                        <a:pt x="138" y="14"/>
                      </a:lnTo>
                      <a:lnTo>
                        <a:pt x="126" y="63"/>
                      </a:lnTo>
                      <a:lnTo>
                        <a:pt x="81" y="52"/>
                      </a:lnTo>
                      <a:lnTo>
                        <a:pt x="81" y="52"/>
                      </a:lnTo>
                      <a:lnTo>
                        <a:pt x="36" y="42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6" name="Freeform 40"/>
                <p:cNvSpPr>
                  <a:spLocks noEditPoints="1"/>
                </p:cNvSpPr>
                <p:nvPr/>
              </p:nvSpPr>
              <p:spPr bwMode="auto">
                <a:xfrm>
                  <a:off x="3424" y="3332"/>
                  <a:ext cx="225" cy="509"/>
                </a:xfrm>
                <a:custGeom>
                  <a:avLst/>
                  <a:gdLst/>
                  <a:ahLst/>
                  <a:cxnLst>
                    <a:cxn ang="0">
                      <a:pos x="70" y="16"/>
                    </a:cxn>
                    <a:cxn ang="0">
                      <a:pos x="107" y="103"/>
                    </a:cxn>
                    <a:cxn ang="0">
                      <a:pos x="46" y="242"/>
                    </a:cxn>
                    <a:cxn ang="0">
                      <a:pos x="9" y="153"/>
                    </a:cxn>
                    <a:cxn ang="0">
                      <a:pos x="70" y="16"/>
                    </a:cxn>
                    <a:cxn ang="0">
                      <a:pos x="68" y="38"/>
                    </a:cxn>
                    <a:cxn ang="0">
                      <a:pos x="28" y="144"/>
                    </a:cxn>
                    <a:cxn ang="0">
                      <a:pos x="47" y="219"/>
                    </a:cxn>
                    <a:cxn ang="0">
                      <a:pos x="87" y="114"/>
                    </a:cxn>
                    <a:cxn ang="0">
                      <a:pos x="68" y="38"/>
                    </a:cxn>
                  </a:cxnLst>
                  <a:rect l="0" t="0" r="r" b="b"/>
                  <a:pathLst>
                    <a:path w="115" h="259">
                      <a:moveTo>
                        <a:pt x="70" y="16"/>
                      </a:moveTo>
                      <a:cubicBezTo>
                        <a:pt x="99" y="0"/>
                        <a:pt x="115" y="30"/>
                        <a:pt x="107" y="103"/>
                      </a:cubicBezTo>
                      <a:cubicBezTo>
                        <a:pt x="98" y="176"/>
                        <a:pt x="74" y="226"/>
                        <a:pt x="46" y="242"/>
                      </a:cubicBezTo>
                      <a:cubicBezTo>
                        <a:pt x="14" y="259"/>
                        <a:pt x="0" y="227"/>
                        <a:pt x="9" y="153"/>
                      </a:cubicBezTo>
                      <a:cubicBezTo>
                        <a:pt x="17" y="83"/>
                        <a:pt x="39" y="32"/>
                        <a:pt x="70" y="16"/>
                      </a:cubicBezTo>
                      <a:close/>
                      <a:moveTo>
                        <a:pt x="68" y="38"/>
                      </a:moveTo>
                      <a:cubicBezTo>
                        <a:pt x="48" y="49"/>
                        <a:pt x="35" y="90"/>
                        <a:pt x="28" y="144"/>
                      </a:cubicBezTo>
                      <a:cubicBezTo>
                        <a:pt x="22" y="200"/>
                        <a:pt x="27" y="230"/>
                        <a:pt x="47" y="219"/>
                      </a:cubicBezTo>
                      <a:cubicBezTo>
                        <a:pt x="65" y="210"/>
                        <a:pt x="80" y="171"/>
                        <a:pt x="87" y="114"/>
                      </a:cubicBezTo>
                      <a:cubicBezTo>
                        <a:pt x="94" y="54"/>
                        <a:pt x="85" y="29"/>
                        <a:pt x="68" y="3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7" name="Freeform 41"/>
                <p:cNvSpPr/>
                <p:nvPr/>
              </p:nvSpPr>
              <p:spPr bwMode="auto">
                <a:xfrm>
                  <a:off x="3260" y="3483"/>
                  <a:ext cx="138" cy="448"/>
                </a:xfrm>
                <a:custGeom>
                  <a:avLst/>
                  <a:gdLst/>
                  <a:ahLst/>
                  <a:cxnLst>
                    <a:cxn ang="0">
                      <a:pos x="36" y="430"/>
                    </a:cxn>
                    <a:cxn ang="0">
                      <a:pos x="0" y="448"/>
                    </a:cxn>
                    <a:cxn ang="0">
                      <a:pos x="50" y="18"/>
                    </a:cxn>
                    <a:cxn ang="0">
                      <a:pos x="83" y="0"/>
                    </a:cxn>
                    <a:cxn ang="0">
                      <a:pos x="138" y="20"/>
                    </a:cxn>
                    <a:cxn ang="0">
                      <a:pos x="126" y="69"/>
                    </a:cxn>
                    <a:cxn ang="0">
                      <a:pos x="81" y="53"/>
                    </a:cxn>
                    <a:cxn ang="0">
                      <a:pos x="81" y="53"/>
                    </a:cxn>
                    <a:cxn ang="0">
                      <a:pos x="36" y="430"/>
                    </a:cxn>
                  </a:cxnLst>
                  <a:rect l="0" t="0" r="r" b="b"/>
                  <a:pathLst>
                    <a:path w="138" h="448">
                      <a:moveTo>
                        <a:pt x="36" y="430"/>
                      </a:moveTo>
                      <a:lnTo>
                        <a:pt x="0" y="448"/>
                      </a:lnTo>
                      <a:lnTo>
                        <a:pt x="50" y="18"/>
                      </a:lnTo>
                      <a:lnTo>
                        <a:pt x="83" y="0"/>
                      </a:lnTo>
                      <a:lnTo>
                        <a:pt x="138" y="20"/>
                      </a:lnTo>
                      <a:lnTo>
                        <a:pt x="126" y="69"/>
                      </a:lnTo>
                      <a:lnTo>
                        <a:pt x="81" y="53"/>
                      </a:lnTo>
                      <a:lnTo>
                        <a:pt x="81" y="53"/>
                      </a:lnTo>
                      <a:lnTo>
                        <a:pt x="36" y="43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8" name="Freeform 42"/>
                <p:cNvSpPr>
                  <a:spLocks noEditPoints="1"/>
                </p:cNvSpPr>
                <p:nvPr/>
              </p:nvSpPr>
              <p:spPr bwMode="auto">
                <a:xfrm>
                  <a:off x="2976" y="3562"/>
                  <a:ext cx="226" cy="499"/>
                </a:xfrm>
                <a:custGeom>
                  <a:avLst/>
                  <a:gdLst/>
                  <a:ahLst/>
                  <a:cxnLst>
                    <a:cxn ang="0">
                      <a:pos x="70" y="13"/>
                    </a:cxn>
                    <a:cxn ang="0">
                      <a:pos x="106" y="104"/>
                    </a:cxn>
                    <a:cxn ang="0">
                      <a:pos x="46" y="239"/>
                    </a:cxn>
                    <a:cxn ang="0">
                      <a:pos x="9" y="146"/>
                    </a:cxn>
                    <a:cxn ang="0">
                      <a:pos x="70" y="13"/>
                    </a:cxn>
                    <a:cxn ang="0">
                      <a:pos x="68" y="36"/>
                    </a:cxn>
                    <a:cxn ang="0">
                      <a:pos x="28" y="139"/>
                    </a:cxn>
                    <a:cxn ang="0">
                      <a:pos x="47" y="217"/>
                    </a:cxn>
                    <a:cxn ang="0">
                      <a:pos x="87" y="114"/>
                    </a:cxn>
                    <a:cxn ang="0">
                      <a:pos x="68" y="36"/>
                    </a:cxn>
                  </a:cxnLst>
                  <a:rect l="0" t="0" r="r" b="b"/>
                  <a:pathLst>
                    <a:path w="115" h="254">
                      <a:moveTo>
                        <a:pt x="70" y="13"/>
                      </a:moveTo>
                      <a:cubicBezTo>
                        <a:pt x="99" y="0"/>
                        <a:pt x="115" y="31"/>
                        <a:pt x="106" y="104"/>
                      </a:cubicBezTo>
                      <a:cubicBezTo>
                        <a:pt x="98" y="177"/>
                        <a:pt x="74" y="226"/>
                        <a:pt x="46" y="239"/>
                      </a:cubicBezTo>
                      <a:cubicBezTo>
                        <a:pt x="14" y="254"/>
                        <a:pt x="0" y="221"/>
                        <a:pt x="9" y="146"/>
                      </a:cubicBezTo>
                      <a:cubicBezTo>
                        <a:pt x="17" y="76"/>
                        <a:pt x="39" y="27"/>
                        <a:pt x="70" y="13"/>
                      </a:cubicBezTo>
                      <a:close/>
                      <a:moveTo>
                        <a:pt x="68" y="36"/>
                      </a:moveTo>
                      <a:cubicBezTo>
                        <a:pt x="48" y="45"/>
                        <a:pt x="35" y="85"/>
                        <a:pt x="28" y="139"/>
                      </a:cubicBezTo>
                      <a:cubicBezTo>
                        <a:pt x="22" y="195"/>
                        <a:pt x="27" y="226"/>
                        <a:pt x="47" y="217"/>
                      </a:cubicBezTo>
                      <a:cubicBezTo>
                        <a:pt x="65" y="208"/>
                        <a:pt x="80" y="171"/>
                        <a:pt x="87" y="114"/>
                      </a:cubicBezTo>
                      <a:cubicBezTo>
                        <a:pt x="94" y="54"/>
                        <a:pt x="85" y="28"/>
                        <a:pt x="68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09" name="Freeform 43"/>
                <p:cNvSpPr/>
                <p:nvPr/>
              </p:nvSpPr>
              <p:spPr bwMode="auto">
                <a:xfrm>
                  <a:off x="2813" y="3689"/>
                  <a:ext cx="137" cy="444"/>
                </a:xfrm>
                <a:custGeom>
                  <a:avLst/>
                  <a:gdLst/>
                  <a:ahLst/>
                  <a:cxnLst>
                    <a:cxn ang="0">
                      <a:pos x="37" y="431"/>
                    </a:cxn>
                    <a:cxn ang="0">
                      <a:pos x="0" y="444"/>
                    </a:cxn>
                    <a:cxn ang="0">
                      <a:pos x="49" y="14"/>
                    </a:cxn>
                    <a:cxn ang="0">
                      <a:pos x="82" y="0"/>
                    </a:cxn>
                    <a:cxn ang="0">
                      <a:pos x="137" y="26"/>
                    </a:cxn>
                    <a:cxn ang="0">
                      <a:pos x="125" y="73"/>
                    </a:cxn>
                    <a:cxn ang="0">
                      <a:pos x="80" y="53"/>
                    </a:cxn>
                    <a:cxn ang="0">
                      <a:pos x="80" y="53"/>
                    </a:cxn>
                    <a:cxn ang="0">
                      <a:pos x="37" y="431"/>
                    </a:cxn>
                  </a:cxnLst>
                  <a:rect l="0" t="0" r="r" b="b"/>
                  <a:pathLst>
                    <a:path w="137" h="444">
                      <a:moveTo>
                        <a:pt x="37" y="431"/>
                      </a:moveTo>
                      <a:lnTo>
                        <a:pt x="0" y="444"/>
                      </a:lnTo>
                      <a:lnTo>
                        <a:pt x="49" y="14"/>
                      </a:lnTo>
                      <a:lnTo>
                        <a:pt x="82" y="0"/>
                      </a:lnTo>
                      <a:lnTo>
                        <a:pt x="137" y="26"/>
                      </a:lnTo>
                      <a:lnTo>
                        <a:pt x="125" y="73"/>
                      </a:lnTo>
                      <a:lnTo>
                        <a:pt x="80" y="53"/>
                      </a:lnTo>
                      <a:lnTo>
                        <a:pt x="80" y="53"/>
                      </a:lnTo>
                      <a:lnTo>
                        <a:pt x="37" y="4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10" name="Freeform 44"/>
                <p:cNvSpPr>
                  <a:spLocks noEditPoints="1"/>
                </p:cNvSpPr>
                <p:nvPr/>
              </p:nvSpPr>
              <p:spPr bwMode="auto">
                <a:xfrm>
                  <a:off x="2532" y="3748"/>
                  <a:ext cx="224" cy="488"/>
                </a:xfrm>
                <a:custGeom>
                  <a:avLst/>
                  <a:gdLst/>
                  <a:ahLst/>
                  <a:cxnLst>
                    <a:cxn ang="0">
                      <a:pos x="69" y="10"/>
                    </a:cxn>
                    <a:cxn ang="0">
                      <a:pos x="105" y="108"/>
                    </a:cxn>
                    <a:cxn ang="0">
                      <a:pos x="45" y="237"/>
                    </a:cxn>
                    <a:cxn ang="0">
                      <a:pos x="9" y="138"/>
                    </a:cxn>
                    <a:cxn ang="0">
                      <a:pos x="69" y="10"/>
                    </a:cxn>
                    <a:cxn ang="0">
                      <a:pos x="67" y="33"/>
                    </a:cxn>
                    <a:cxn ang="0">
                      <a:pos x="28" y="133"/>
                    </a:cxn>
                    <a:cxn ang="0">
                      <a:pos x="46" y="214"/>
                    </a:cxn>
                    <a:cxn ang="0">
                      <a:pos x="86" y="115"/>
                    </a:cxn>
                    <a:cxn ang="0">
                      <a:pos x="67" y="33"/>
                    </a:cxn>
                  </a:cxnLst>
                  <a:rect l="0" t="0" r="r" b="b"/>
                  <a:pathLst>
                    <a:path w="114" h="248">
                      <a:moveTo>
                        <a:pt x="69" y="10"/>
                      </a:moveTo>
                      <a:cubicBezTo>
                        <a:pt x="98" y="0"/>
                        <a:pt x="114" y="34"/>
                        <a:pt x="105" y="108"/>
                      </a:cubicBezTo>
                      <a:cubicBezTo>
                        <a:pt x="96" y="180"/>
                        <a:pt x="73" y="227"/>
                        <a:pt x="45" y="237"/>
                      </a:cubicBezTo>
                      <a:cubicBezTo>
                        <a:pt x="13" y="248"/>
                        <a:pt x="0" y="213"/>
                        <a:pt x="9" y="138"/>
                      </a:cubicBezTo>
                      <a:cubicBezTo>
                        <a:pt x="17" y="68"/>
                        <a:pt x="39" y="21"/>
                        <a:pt x="69" y="10"/>
                      </a:cubicBezTo>
                      <a:close/>
                      <a:moveTo>
                        <a:pt x="67" y="33"/>
                      </a:moveTo>
                      <a:cubicBezTo>
                        <a:pt x="47" y="40"/>
                        <a:pt x="34" y="79"/>
                        <a:pt x="28" y="133"/>
                      </a:cubicBezTo>
                      <a:cubicBezTo>
                        <a:pt x="21" y="189"/>
                        <a:pt x="27" y="221"/>
                        <a:pt x="46" y="214"/>
                      </a:cubicBezTo>
                      <a:cubicBezTo>
                        <a:pt x="64" y="208"/>
                        <a:pt x="79" y="172"/>
                        <a:pt x="86" y="115"/>
                      </a:cubicBezTo>
                      <a:cubicBezTo>
                        <a:pt x="93" y="55"/>
                        <a:pt x="84" y="27"/>
                        <a:pt x="67" y="3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11" name="Freeform 45"/>
                <p:cNvSpPr/>
                <p:nvPr/>
              </p:nvSpPr>
              <p:spPr bwMode="auto">
                <a:xfrm>
                  <a:off x="2371" y="3841"/>
                  <a:ext cx="137" cy="440"/>
                </a:xfrm>
                <a:custGeom>
                  <a:avLst/>
                  <a:gdLst/>
                  <a:ahLst/>
                  <a:cxnLst>
                    <a:cxn ang="0">
                      <a:pos x="37" y="430"/>
                    </a:cxn>
                    <a:cxn ang="0">
                      <a:pos x="0" y="440"/>
                    </a:cxn>
                    <a:cxn ang="0">
                      <a:pos x="51" y="8"/>
                    </a:cxn>
                    <a:cxn ang="0">
                      <a:pos x="82" y="0"/>
                    </a:cxn>
                    <a:cxn ang="0">
                      <a:pos x="137" y="35"/>
                    </a:cxn>
                    <a:cxn ang="0">
                      <a:pos x="123" y="82"/>
                    </a:cxn>
                    <a:cxn ang="0">
                      <a:pos x="80" y="53"/>
                    </a:cxn>
                    <a:cxn ang="0">
                      <a:pos x="80" y="53"/>
                    </a:cxn>
                    <a:cxn ang="0">
                      <a:pos x="37" y="430"/>
                    </a:cxn>
                  </a:cxnLst>
                  <a:rect l="0" t="0" r="r" b="b"/>
                  <a:pathLst>
                    <a:path w="137" h="440">
                      <a:moveTo>
                        <a:pt x="37" y="430"/>
                      </a:moveTo>
                      <a:lnTo>
                        <a:pt x="0" y="440"/>
                      </a:lnTo>
                      <a:lnTo>
                        <a:pt x="51" y="8"/>
                      </a:lnTo>
                      <a:lnTo>
                        <a:pt x="82" y="0"/>
                      </a:lnTo>
                      <a:lnTo>
                        <a:pt x="137" y="35"/>
                      </a:lnTo>
                      <a:lnTo>
                        <a:pt x="123" y="82"/>
                      </a:lnTo>
                      <a:lnTo>
                        <a:pt x="80" y="53"/>
                      </a:lnTo>
                      <a:lnTo>
                        <a:pt x="80" y="53"/>
                      </a:lnTo>
                      <a:lnTo>
                        <a:pt x="37" y="43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12" name="Freeform 46"/>
                <p:cNvSpPr>
                  <a:spLocks noEditPoints="1"/>
                </p:cNvSpPr>
                <p:nvPr/>
              </p:nvSpPr>
              <p:spPr bwMode="auto">
                <a:xfrm>
                  <a:off x="2106" y="3870"/>
                  <a:ext cx="212" cy="458"/>
                </a:xfrm>
                <a:custGeom>
                  <a:avLst/>
                  <a:gdLst/>
                  <a:ahLst/>
                  <a:cxnLst>
                    <a:cxn ang="0">
                      <a:pos x="66" y="3"/>
                    </a:cxn>
                    <a:cxn ang="0">
                      <a:pos x="99" y="112"/>
                    </a:cxn>
                    <a:cxn ang="0">
                      <a:pos x="42" y="229"/>
                    </a:cxn>
                    <a:cxn ang="0">
                      <a:pos x="8" y="119"/>
                    </a:cxn>
                    <a:cxn ang="0">
                      <a:pos x="66" y="3"/>
                    </a:cxn>
                    <a:cxn ang="0">
                      <a:pos x="64" y="26"/>
                    </a:cxn>
                    <a:cxn ang="0">
                      <a:pos x="26" y="118"/>
                    </a:cxn>
                    <a:cxn ang="0">
                      <a:pos x="43" y="207"/>
                    </a:cxn>
                    <a:cxn ang="0">
                      <a:pos x="81" y="114"/>
                    </a:cxn>
                    <a:cxn ang="0">
                      <a:pos x="64" y="26"/>
                    </a:cxn>
                  </a:cxnLst>
                  <a:rect l="0" t="0" r="r" b="b"/>
                  <a:pathLst>
                    <a:path w="108" h="233">
                      <a:moveTo>
                        <a:pt x="66" y="3"/>
                      </a:moveTo>
                      <a:cubicBezTo>
                        <a:pt x="93" y="0"/>
                        <a:pt x="108" y="38"/>
                        <a:pt x="99" y="112"/>
                      </a:cubicBezTo>
                      <a:cubicBezTo>
                        <a:pt x="90" y="184"/>
                        <a:pt x="68" y="226"/>
                        <a:pt x="42" y="229"/>
                      </a:cubicBezTo>
                      <a:cubicBezTo>
                        <a:pt x="12" y="233"/>
                        <a:pt x="0" y="193"/>
                        <a:pt x="8" y="119"/>
                      </a:cubicBezTo>
                      <a:cubicBezTo>
                        <a:pt x="16" y="49"/>
                        <a:pt x="37" y="6"/>
                        <a:pt x="66" y="3"/>
                      </a:cubicBezTo>
                      <a:close/>
                      <a:moveTo>
                        <a:pt x="64" y="26"/>
                      </a:moveTo>
                      <a:cubicBezTo>
                        <a:pt x="45" y="28"/>
                        <a:pt x="33" y="64"/>
                        <a:pt x="26" y="118"/>
                      </a:cubicBezTo>
                      <a:cubicBezTo>
                        <a:pt x="20" y="174"/>
                        <a:pt x="25" y="209"/>
                        <a:pt x="43" y="207"/>
                      </a:cubicBezTo>
                      <a:cubicBezTo>
                        <a:pt x="60" y="205"/>
                        <a:pt x="74" y="171"/>
                        <a:pt x="81" y="114"/>
                      </a:cubicBezTo>
                      <a:cubicBezTo>
                        <a:pt x="88" y="54"/>
                        <a:pt x="80" y="24"/>
                        <a:pt x="64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13" name="Freeform 47"/>
                <p:cNvSpPr/>
                <p:nvPr/>
              </p:nvSpPr>
              <p:spPr bwMode="auto">
                <a:xfrm>
                  <a:off x="1958" y="3888"/>
                  <a:ext cx="128" cy="432"/>
                </a:xfrm>
                <a:custGeom>
                  <a:avLst/>
                  <a:gdLst/>
                  <a:ahLst/>
                  <a:cxnLst>
                    <a:cxn ang="0">
                      <a:pos x="34" y="432"/>
                    </a:cxn>
                    <a:cxn ang="0">
                      <a:pos x="0" y="432"/>
                    </a:cxn>
                    <a:cxn ang="0">
                      <a:pos x="51" y="0"/>
                    </a:cxn>
                    <a:cxn ang="0">
                      <a:pos x="79" y="2"/>
                    </a:cxn>
                    <a:cxn ang="0">
                      <a:pos x="128" y="53"/>
                    </a:cxn>
                    <a:cxn ang="0">
                      <a:pos x="116" y="96"/>
                    </a:cxn>
                    <a:cxn ang="0">
                      <a:pos x="79" y="55"/>
                    </a:cxn>
                    <a:cxn ang="0">
                      <a:pos x="77" y="55"/>
                    </a:cxn>
                    <a:cxn ang="0">
                      <a:pos x="34" y="432"/>
                    </a:cxn>
                  </a:cxnLst>
                  <a:rect l="0" t="0" r="r" b="b"/>
                  <a:pathLst>
                    <a:path w="128" h="432">
                      <a:moveTo>
                        <a:pt x="34" y="432"/>
                      </a:moveTo>
                      <a:lnTo>
                        <a:pt x="0" y="432"/>
                      </a:lnTo>
                      <a:lnTo>
                        <a:pt x="51" y="0"/>
                      </a:lnTo>
                      <a:lnTo>
                        <a:pt x="79" y="2"/>
                      </a:lnTo>
                      <a:lnTo>
                        <a:pt x="128" y="53"/>
                      </a:lnTo>
                      <a:lnTo>
                        <a:pt x="116" y="96"/>
                      </a:lnTo>
                      <a:lnTo>
                        <a:pt x="79" y="55"/>
                      </a:lnTo>
                      <a:lnTo>
                        <a:pt x="77" y="55"/>
                      </a:lnTo>
                      <a:lnTo>
                        <a:pt x="34" y="43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14" name="Freeform 48"/>
                <p:cNvSpPr>
                  <a:spLocks noEditPoints="1"/>
                </p:cNvSpPr>
                <p:nvPr/>
              </p:nvSpPr>
              <p:spPr bwMode="auto">
                <a:xfrm>
                  <a:off x="1717" y="3862"/>
                  <a:ext cx="196" cy="458"/>
                </a:xfrm>
                <a:custGeom>
                  <a:avLst/>
                  <a:gdLst/>
                  <a:ahLst/>
                  <a:cxnLst>
                    <a:cxn ang="0">
                      <a:pos x="62" y="3"/>
                    </a:cxn>
                    <a:cxn ang="0">
                      <a:pos x="91" y="123"/>
                    </a:cxn>
                    <a:cxn ang="0">
                      <a:pos x="38" y="230"/>
                    </a:cxn>
                    <a:cxn ang="0">
                      <a:pos x="9" y="109"/>
                    </a:cxn>
                    <a:cxn ang="0">
                      <a:pos x="62" y="3"/>
                    </a:cxn>
                    <a:cxn ang="0">
                      <a:pos x="60" y="26"/>
                    </a:cxn>
                    <a:cxn ang="0">
                      <a:pos x="25" y="113"/>
                    </a:cxn>
                    <a:cxn ang="0">
                      <a:pos x="40" y="207"/>
                    </a:cxn>
                    <a:cxn ang="0">
                      <a:pos x="75" y="121"/>
                    </a:cxn>
                    <a:cxn ang="0">
                      <a:pos x="60" y="26"/>
                    </a:cxn>
                  </a:cxnLst>
                  <a:rect l="0" t="0" r="r" b="b"/>
                  <a:pathLst>
                    <a:path w="100" h="233">
                      <a:moveTo>
                        <a:pt x="62" y="3"/>
                      </a:moveTo>
                      <a:cubicBezTo>
                        <a:pt x="87" y="6"/>
                        <a:pt x="100" y="49"/>
                        <a:pt x="91" y="123"/>
                      </a:cubicBezTo>
                      <a:cubicBezTo>
                        <a:pt x="82" y="195"/>
                        <a:pt x="62" y="233"/>
                        <a:pt x="38" y="230"/>
                      </a:cubicBezTo>
                      <a:cubicBezTo>
                        <a:pt x="11" y="227"/>
                        <a:pt x="0" y="184"/>
                        <a:pt x="9" y="109"/>
                      </a:cubicBezTo>
                      <a:cubicBezTo>
                        <a:pt x="17" y="39"/>
                        <a:pt x="36" y="0"/>
                        <a:pt x="62" y="3"/>
                      </a:cubicBezTo>
                      <a:close/>
                      <a:moveTo>
                        <a:pt x="60" y="26"/>
                      </a:moveTo>
                      <a:cubicBezTo>
                        <a:pt x="43" y="24"/>
                        <a:pt x="31" y="59"/>
                        <a:pt x="25" y="113"/>
                      </a:cubicBezTo>
                      <a:cubicBezTo>
                        <a:pt x="19" y="169"/>
                        <a:pt x="23" y="205"/>
                        <a:pt x="40" y="207"/>
                      </a:cubicBezTo>
                      <a:cubicBezTo>
                        <a:pt x="55" y="209"/>
                        <a:pt x="68" y="178"/>
                        <a:pt x="75" y="121"/>
                      </a:cubicBezTo>
                      <a:cubicBezTo>
                        <a:pt x="82" y="61"/>
                        <a:pt x="75" y="28"/>
                        <a:pt x="60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15" name="Freeform 49"/>
                <p:cNvSpPr/>
                <p:nvPr/>
              </p:nvSpPr>
              <p:spPr bwMode="auto">
                <a:xfrm>
                  <a:off x="1585" y="3835"/>
                  <a:ext cx="118" cy="438"/>
                </a:xfrm>
                <a:custGeom>
                  <a:avLst/>
                  <a:gdLst/>
                  <a:ahLst/>
                  <a:cxnLst>
                    <a:cxn ang="0">
                      <a:pos x="28" y="438"/>
                    </a:cxn>
                    <a:cxn ang="0">
                      <a:pos x="0" y="430"/>
                    </a:cxn>
                    <a:cxn ang="0">
                      <a:pos x="49" y="0"/>
                    </a:cxn>
                    <a:cxn ang="0">
                      <a:pos x="75" y="6"/>
                    </a:cxn>
                    <a:cxn ang="0">
                      <a:pos x="118" y="71"/>
                    </a:cxn>
                    <a:cxn ang="0">
                      <a:pos x="106" y="114"/>
                    </a:cxn>
                    <a:cxn ang="0">
                      <a:pos x="73" y="63"/>
                    </a:cxn>
                    <a:cxn ang="0">
                      <a:pos x="73" y="63"/>
                    </a:cxn>
                    <a:cxn ang="0">
                      <a:pos x="28" y="438"/>
                    </a:cxn>
                  </a:cxnLst>
                  <a:rect l="0" t="0" r="r" b="b"/>
                  <a:pathLst>
                    <a:path w="118" h="438">
                      <a:moveTo>
                        <a:pt x="28" y="438"/>
                      </a:moveTo>
                      <a:lnTo>
                        <a:pt x="0" y="430"/>
                      </a:lnTo>
                      <a:lnTo>
                        <a:pt x="49" y="0"/>
                      </a:lnTo>
                      <a:lnTo>
                        <a:pt x="75" y="6"/>
                      </a:lnTo>
                      <a:lnTo>
                        <a:pt x="118" y="71"/>
                      </a:lnTo>
                      <a:lnTo>
                        <a:pt x="106" y="114"/>
                      </a:lnTo>
                      <a:lnTo>
                        <a:pt x="73" y="63"/>
                      </a:lnTo>
                      <a:lnTo>
                        <a:pt x="73" y="63"/>
                      </a:lnTo>
                      <a:lnTo>
                        <a:pt x="28" y="43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16" name="Freeform 50"/>
                <p:cNvSpPr>
                  <a:spLocks noEditPoints="1"/>
                </p:cNvSpPr>
                <p:nvPr/>
              </p:nvSpPr>
              <p:spPr bwMode="auto">
                <a:xfrm>
                  <a:off x="1383" y="3744"/>
                  <a:ext cx="165" cy="492"/>
                </a:xfrm>
                <a:custGeom>
                  <a:avLst/>
                  <a:gdLst/>
                  <a:ahLst/>
                  <a:cxnLst>
                    <a:cxn ang="0">
                      <a:pos x="54" y="11"/>
                    </a:cxn>
                    <a:cxn ang="0">
                      <a:pos x="76" y="144"/>
                    </a:cxn>
                    <a:cxn ang="0">
                      <a:pos x="30" y="239"/>
                    </a:cxn>
                    <a:cxn ang="0">
                      <a:pos x="9" y="105"/>
                    </a:cxn>
                    <a:cxn ang="0">
                      <a:pos x="54" y="11"/>
                    </a:cxn>
                    <a:cxn ang="0">
                      <a:pos x="52" y="35"/>
                    </a:cxn>
                    <a:cxn ang="0">
                      <a:pos x="22" y="113"/>
                    </a:cxn>
                    <a:cxn ang="0">
                      <a:pos x="32" y="216"/>
                    </a:cxn>
                    <a:cxn ang="0">
                      <a:pos x="62" y="137"/>
                    </a:cxn>
                    <a:cxn ang="0">
                      <a:pos x="52" y="35"/>
                    </a:cxn>
                  </a:cxnLst>
                  <a:rect l="0" t="0" r="r" b="b"/>
                  <a:pathLst>
                    <a:path w="84" h="250">
                      <a:moveTo>
                        <a:pt x="54" y="11"/>
                      </a:moveTo>
                      <a:cubicBezTo>
                        <a:pt x="75" y="22"/>
                        <a:pt x="84" y="71"/>
                        <a:pt x="76" y="144"/>
                      </a:cubicBezTo>
                      <a:cubicBezTo>
                        <a:pt x="67" y="217"/>
                        <a:pt x="49" y="250"/>
                        <a:pt x="30" y="239"/>
                      </a:cubicBezTo>
                      <a:cubicBezTo>
                        <a:pt x="8" y="227"/>
                        <a:pt x="0" y="179"/>
                        <a:pt x="9" y="105"/>
                      </a:cubicBezTo>
                      <a:cubicBezTo>
                        <a:pt x="17" y="35"/>
                        <a:pt x="33" y="0"/>
                        <a:pt x="54" y="11"/>
                      </a:cubicBezTo>
                      <a:close/>
                      <a:moveTo>
                        <a:pt x="52" y="35"/>
                      </a:moveTo>
                      <a:cubicBezTo>
                        <a:pt x="39" y="27"/>
                        <a:pt x="28" y="59"/>
                        <a:pt x="22" y="113"/>
                      </a:cubicBezTo>
                      <a:cubicBezTo>
                        <a:pt x="15" y="169"/>
                        <a:pt x="18" y="209"/>
                        <a:pt x="32" y="216"/>
                      </a:cubicBezTo>
                      <a:cubicBezTo>
                        <a:pt x="44" y="223"/>
                        <a:pt x="56" y="195"/>
                        <a:pt x="62" y="137"/>
                      </a:cubicBezTo>
                      <a:cubicBezTo>
                        <a:pt x="69" y="78"/>
                        <a:pt x="64" y="41"/>
                        <a:pt x="52" y="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17" name="Freeform 51"/>
                <p:cNvSpPr/>
                <p:nvPr/>
              </p:nvSpPr>
              <p:spPr bwMode="auto">
                <a:xfrm>
                  <a:off x="1288" y="3652"/>
                  <a:ext cx="95" cy="454"/>
                </a:xfrm>
                <a:custGeom>
                  <a:avLst/>
                  <a:gdLst/>
                  <a:ahLst/>
                  <a:cxnLst>
                    <a:cxn ang="0">
                      <a:pos x="20" y="454"/>
                    </a:cxn>
                    <a:cxn ang="0">
                      <a:pos x="0" y="430"/>
                    </a:cxn>
                    <a:cxn ang="0">
                      <a:pos x="50" y="0"/>
                    </a:cxn>
                    <a:cxn ang="0">
                      <a:pos x="67" y="20"/>
                    </a:cxn>
                    <a:cxn ang="0">
                      <a:pos x="95" y="106"/>
                    </a:cxn>
                    <a:cxn ang="0">
                      <a:pos x="85" y="145"/>
                    </a:cxn>
                    <a:cxn ang="0">
                      <a:pos x="63" y="77"/>
                    </a:cxn>
                    <a:cxn ang="0">
                      <a:pos x="63" y="77"/>
                    </a:cxn>
                    <a:cxn ang="0">
                      <a:pos x="20" y="454"/>
                    </a:cxn>
                  </a:cxnLst>
                  <a:rect l="0" t="0" r="r" b="b"/>
                  <a:pathLst>
                    <a:path w="95" h="454">
                      <a:moveTo>
                        <a:pt x="20" y="454"/>
                      </a:moveTo>
                      <a:lnTo>
                        <a:pt x="0" y="430"/>
                      </a:lnTo>
                      <a:lnTo>
                        <a:pt x="50" y="0"/>
                      </a:lnTo>
                      <a:lnTo>
                        <a:pt x="67" y="20"/>
                      </a:lnTo>
                      <a:lnTo>
                        <a:pt x="95" y="106"/>
                      </a:lnTo>
                      <a:lnTo>
                        <a:pt x="85" y="145"/>
                      </a:lnTo>
                      <a:lnTo>
                        <a:pt x="63" y="77"/>
                      </a:lnTo>
                      <a:lnTo>
                        <a:pt x="63" y="77"/>
                      </a:lnTo>
                      <a:lnTo>
                        <a:pt x="20" y="45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18" name="Freeform 52"/>
                <p:cNvSpPr>
                  <a:spLocks noEditPoints="1"/>
                </p:cNvSpPr>
                <p:nvPr/>
              </p:nvSpPr>
              <p:spPr bwMode="auto">
                <a:xfrm>
                  <a:off x="1206" y="3442"/>
                  <a:ext cx="75" cy="552"/>
                </a:xfrm>
                <a:custGeom>
                  <a:avLst/>
                  <a:gdLst/>
                  <a:ahLst/>
                  <a:cxnLst>
                    <a:cxn ang="0">
                      <a:pos x="32" y="27"/>
                    </a:cxn>
                    <a:cxn ang="0">
                      <a:pos x="29" y="185"/>
                    </a:cxn>
                    <a:cxn ang="0">
                      <a:pos x="6" y="256"/>
                    </a:cxn>
                    <a:cxn ang="0">
                      <a:pos x="10" y="96"/>
                    </a:cxn>
                    <a:cxn ang="0">
                      <a:pos x="32" y="27"/>
                    </a:cxn>
                    <a:cxn ang="0">
                      <a:pos x="30" y="51"/>
                    </a:cxn>
                    <a:cxn ang="0">
                      <a:pos x="14" y="115"/>
                    </a:cxn>
                    <a:cxn ang="0">
                      <a:pos x="9" y="232"/>
                    </a:cxn>
                    <a:cxn ang="0">
                      <a:pos x="25" y="169"/>
                    </a:cxn>
                    <a:cxn ang="0">
                      <a:pos x="30" y="51"/>
                    </a:cxn>
                  </a:cxnLst>
                  <a:rect l="0" t="0" r="r" b="b"/>
                  <a:pathLst>
                    <a:path w="38" h="281">
                      <a:moveTo>
                        <a:pt x="32" y="27"/>
                      </a:moveTo>
                      <a:cubicBezTo>
                        <a:pt x="38" y="53"/>
                        <a:pt x="38" y="112"/>
                        <a:pt x="29" y="185"/>
                      </a:cubicBezTo>
                      <a:cubicBezTo>
                        <a:pt x="21" y="258"/>
                        <a:pt x="12" y="281"/>
                        <a:pt x="6" y="256"/>
                      </a:cubicBezTo>
                      <a:cubicBezTo>
                        <a:pt x="0" y="228"/>
                        <a:pt x="1" y="171"/>
                        <a:pt x="10" y="96"/>
                      </a:cubicBezTo>
                      <a:cubicBezTo>
                        <a:pt x="18" y="26"/>
                        <a:pt x="26" y="0"/>
                        <a:pt x="32" y="27"/>
                      </a:cubicBezTo>
                      <a:close/>
                      <a:moveTo>
                        <a:pt x="30" y="51"/>
                      </a:moveTo>
                      <a:cubicBezTo>
                        <a:pt x="26" y="33"/>
                        <a:pt x="20" y="61"/>
                        <a:pt x="14" y="115"/>
                      </a:cubicBezTo>
                      <a:cubicBezTo>
                        <a:pt x="7" y="171"/>
                        <a:pt x="5" y="215"/>
                        <a:pt x="9" y="232"/>
                      </a:cubicBezTo>
                      <a:cubicBezTo>
                        <a:pt x="12" y="248"/>
                        <a:pt x="19" y="226"/>
                        <a:pt x="25" y="169"/>
                      </a:cubicBezTo>
                      <a:cubicBezTo>
                        <a:pt x="32" y="109"/>
                        <a:pt x="33" y="66"/>
                        <a:pt x="30" y="5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19" name="Freeform 53"/>
                <p:cNvSpPr>
                  <a:spLocks noEditPoints="1"/>
                </p:cNvSpPr>
                <p:nvPr/>
              </p:nvSpPr>
              <p:spPr bwMode="auto">
                <a:xfrm>
                  <a:off x="1208" y="3202"/>
                  <a:ext cx="88" cy="578"/>
                </a:xfrm>
                <a:custGeom>
                  <a:avLst/>
                  <a:gdLst/>
                  <a:ahLst/>
                  <a:cxnLst>
                    <a:cxn ang="0">
                      <a:pos x="37" y="92"/>
                    </a:cxn>
                    <a:cxn ang="0">
                      <a:pos x="9" y="263"/>
                    </a:cxn>
                    <a:cxn ang="0">
                      <a:pos x="8" y="203"/>
                    </a:cxn>
                    <a:cxn ang="0">
                      <a:pos x="36" y="33"/>
                    </a:cxn>
                    <a:cxn ang="0">
                      <a:pos x="37" y="92"/>
                    </a:cxn>
                    <a:cxn ang="0">
                      <a:pos x="14" y="182"/>
                    </a:cxn>
                    <a:cxn ang="0">
                      <a:pos x="12" y="239"/>
                    </a:cxn>
                    <a:cxn ang="0">
                      <a:pos x="31" y="115"/>
                    </a:cxn>
                    <a:cxn ang="0">
                      <a:pos x="33" y="58"/>
                    </a:cxn>
                    <a:cxn ang="0">
                      <a:pos x="14" y="182"/>
                    </a:cxn>
                  </a:cxnLst>
                  <a:rect l="0" t="0" r="r" b="b"/>
                  <a:pathLst>
                    <a:path w="45" h="294">
                      <a:moveTo>
                        <a:pt x="37" y="92"/>
                      </a:moveTo>
                      <a:cubicBezTo>
                        <a:pt x="29" y="166"/>
                        <a:pt x="18" y="228"/>
                        <a:pt x="9" y="263"/>
                      </a:cubicBezTo>
                      <a:cubicBezTo>
                        <a:pt x="1" y="294"/>
                        <a:pt x="0" y="275"/>
                        <a:pt x="8" y="203"/>
                      </a:cubicBezTo>
                      <a:cubicBezTo>
                        <a:pt x="17" y="130"/>
                        <a:pt x="28" y="66"/>
                        <a:pt x="36" y="33"/>
                      </a:cubicBezTo>
                      <a:cubicBezTo>
                        <a:pt x="45" y="0"/>
                        <a:pt x="45" y="22"/>
                        <a:pt x="37" y="92"/>
                      </a:cubicBezTo>
                      <a:close/>
                      <a:moveTo>
                        <a:pt x="14" y="182"/>
                      </a:moveTo>
                      <a:cubicBezTo>
                        <a:pt x="7" y="239"/>
                        <a:pt x="7" y="259"/>
                        <a:pt x="12" y="239"/>
                      </a:cubicBezTo>
                      <a:cubicBezTo>
                        <a:pt x="18" y="217"/>
                        <a:pt x="25" y="171"/>
                        <a:pt x="31" y="115"/>
                      </a:cubicBezTo>
                      <a:cubicBezTo>
                        <a:pt x="38" y="61"/>
                        <a:pt x="39" y="35"/>
                        <a:pt x="33" y="58"/>
                      </a:cubicBezTo>
                      <a:cubicBezTo>
                        <a:pt x="28" y="77"/>
                        <a:pt x="21" y="122"/>
                        <a:pt x="14" y="18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20" name="Freeform 54"/>
                <p:cNvSpPr/>
                <p:nvPr/>
              </p:nvSpPr>
              <p:spPr bwMode="auto">
                <a:xfrm>
                  <a:off x="1336" y="2996"/>
                  <a:ext cx="72" cy="473"/>
                </a:xfrm>
                <a:custGeom>
                  <a:avLst/>
                  <a:gdLst/>
                  <a:ahLst/>
                  <a:cxnLst>
                    <a:cxn ang="0">
                      <a:pos x="43" y="96"/>
                    </a:cxn>
                    <a:cxn ang="0">
                      <a:pos x="43" y="96"/>
                    </a:cxn>
                    <a:cxn ang="0">
                      <a:pos x="7" y="192"/>
                    </a:cxn>
                    <a:cxn ang="0">
                      <a:pos x="7" y="155"/>
                    </a:cxn>
                    <a:cxn ang="0">
                      <a:pos x="53" y="37"/>
                    </a:cxn>
                    <a:cxn ang="0">
                      <a:pos x="72" y="0"/>
                    </a:cxn>
                    <a:cxn ang="0">
                      <a:pos x="23" y="432"/>
                    </a:cxn>
                    <a:cxn ang="0">
                      <a:pos x="0" y="473"/>
                    </a:cxn>
                    <a:cxn ang="0">
                      <a:pos x="43" y="96"/>
                    </a:cxn>
                  </a:cxnLst>
                  <a:rect l="0" t="0" r="r" b="b"/>
                  <a:pathLst>
                    <a:path w="72" h="473">
                      <a:moveTo>
                        <a:pt x="43" y="96"/>
                      </a:moveTo>
                      <a:lnTo>
                        <a:pt x="43" y="96"/>
                      </a:lnTo>
                      <a:lnTo>
                        <a:pt x="7" y="192"/>
                      </a:lnTo>
                      <a:lnTo>
                        <a:pt x="7" y="155"/>
                      </a:lnTo>
                      <a:lnTo>
                        <a:pt x="53" y="37"/>
                      </a:lnTo>
                      <a:lnTo>
                        <a:pt x="72" y="0"/>
                      </a:lnTo>
                      <a:lnTo>
                        <a:pt x="23" y="432"/>
                      </a:lnTo>
                      <a:lnTo>
                        <a:pt x="0" y="473"/>
                      </a:lnTo>
                      <a:lnTo>
                        <a:pt x="43" y="9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21" name="Freeform 55"/>
                <p:cNvSpPr>
                  <a:spLocks noEditPoints="1"/>
                </p:cNvSpPr>
                <p:nvPr/>
              </p:nvSpPr>
              <p:spPr bwMode="auto">
                <a:xfrm>
                  <a:off x="1432" y="2711"/>
                  <a:ext cx="171" cy="574"/>
                </a:xfrm>
                <a:custGeom>
                  <a:avLst/>
                  <a:gdLst/>
                  <a:ahLst/>
                  <a:cxnLst>
                    <a:cxn ang="0">
                      <a:pos x="79" y="93"/>
                    </a:cxn>
                    <a:cxn ang="0">
                      <a:pos x="29" y="262"/>
                    </a:cxn>
                    <a:cxn ang="0">
                      <a:pos x="8" y="200"/>
                    </a:cxn>
                    <a:cxn ang="0">
                      <a:pos x="57" y="32"/>
                    </a:cxn>
                    <a:cxn ang="0">
                      <a:pos x="79" y="93"/>
                    </a:cxn>
                    <a:cxn ang="0">
                      <a:pos x="22" y="180"/>
                    </a:cxn>
                    <a:cxn ang="0">
                      <a:pos x="33" y="238"/>
                    </a:cxn>
                    <a:cxn ang="0">
                      <a:pos x="65" y="115"/>
                    </a:cxn>
                    <a:cxn ang="0">
                      <a:pos x="54" y="57"/>
                    </a:cxn>
                    <a:cxn ang="0">
                      <a:pos x="22" y="180"/>
                    </a:cxn>
                  </a:cxnLst>
                  <a:rect l="0" t="0" r="r" b="b"/>
                  <a:pathLst>
                    <a:path w="87" h="292">
                      <a:moveTo>
                        <a:pt x="79" y="93"/>
                      </a:moveTo>
                      <a:cubicBezTo>
                        <a:pt x="70" y="167"/>
                        <a:pt x="52" y="228"/>
                        <a:pt x="29" y="262"/>
                      </a:cubicBezTo>
                      <a:cubicBezTo>
                        <a:pt x="9" y="292"/>
                        <a:pt x="0" y="272"/>
                        <a:pt x="8" y="200"/>
                      </a:cubicBezTo>
                      <a:cubicBezTo>
                        <a:pt x="16" y="126"/>
                        <a:pt x="36" y="64"/>
                        <a:pt x="57" y="32"/>
                      </a:cubicBezTo>
                      <a:cubicBezTo>
                        <a:pt x="79" y="0"/>
                        <a:pt x="87" y="23"/>
                        <a:pt x="79" y="93"/>
                      </a:cubicBezTo>
                      <a:close/>
                      <a:moveTo>
                        <a:pt x="22" y="180"/>
                      </a:moveTo>
                      <a:cubicBezTo>
                        <a:pt x="15" y="237"/>
                        <a:pt x="20" y="257"/>
                        <a:pt x="33" y="238"/>
                      </a:cubicBezTo>
                      <a:cubicBezTo>
                        <a:pt x="47" y="217"/>
                        <a:pt x="58" y="171"/>
                        <a:pt x="65" y="115"/>
                      </a:cubicBezTo>
                      <a:cubicBezTo>
                        <a:pt x="71" y="61"/>
                        <a:pt x="68" y="35"/>
                        <a:pt x="54" y="57"/>
                      </a:cubicBezTo>
                      <a:cubicBezTo>
                        <a:pt x="42" y="75"/>
                        <a:pt x="29" y="120"/>
                        <a:pt x="22" y="18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22" name="Freeform 56"/>
                <p:cNvSpPr/>
                <p:nvPr/>
              </p:nvSpPr>
              <p:spPr bwMode="auto">
                <a:xfrm>
                  <a:off x="1654" y="2524"/>
                  <a:ext cx="80" cy="468"/>
                </a:xfrm>
                <a:custGeom>
                  <a:avLst/>
                  <a:gdLst/>
                  <a:ahLst/>
                  <a:cxnLst>
                    <a:cxn ang="0">
                      <a:pos x="45" y="91"/>
                    </a:cxn>
                    <a:cxn ang="0">
                      <a:pos x="45" y="93"/>
                    </a:cxn>
                    <a:cxn ang="0">
                      <a:pos x="0" y="183"/>
                    </a:cxn>
                    <a:cxn ang="0">
                      <a:pos x="0" y="146"/>
                    </a:cxn>
                    <a:cxn ang="0">
                      <a:pos x="55" y="32"/>
                    </a:cxn>
                    <a:cxn ang="0">
                      <a:pos x="80" y="0"/>
                    </a:cxn>
                    <a:cxn ang="0">
                      <a:pos x="31" y="431"/>
                    </a:cxn>
                    <a:cxn ang="0">
                      <a:pos x="2" y="468"/>
                    </a:cxn>
                    <a:cxn ang="0">
                      <a:pos x="45" y="91"/>
                    </a:cxn>
                  </a:cxnLst>
                  <a:rect l="0" t="0" r="r" b="b"/>
                  <a:pathLst>
                    <a:path w="80" h="468">
                      <a:moveTo>
                        <a:pt x="45" y="91"/>
                      </a:moveTo>
                      <a:lnTo>
                        <a:pt x="45" y="93"/>
                      </a:lnTo>
                      <a:lnTo>
                        <a:pt x="0" y="183"/>
                      </a:lnTo>
                      <a:lnTo>
                        <a:pt x="0" y="146"/>
                      </a:lnTo>
                      <a:lnTo>
                        <a:pt x="55" y="32"/>
                      </a:lnTo>
                      <a:lnTo>
                        <a:pt x="80" y="0"/>
                      </a:lnTo>
                      <a:lnTo>
                        <a:pt x="31" y="431"/>
                      </a:lnTo>
                      <a:lnTo>
                        <a:pt x="2" y="468"/>
                      </a:lnTo>
                      <a:lnTo>
                        <a:pt x="45" y="9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23" name="Freeform 57"/>
                <p:cNvSpPr>
                  <a:spLocks noEditPoints="1"/>
                </p:cNvSpPr>
                <p:nvPr/>
              </p:nvSpPr>
              <p:spPr bwMode="auto">
                <a:xfrm>
                  <a:off x="1776" y="2267"/>
                  <a:ext cx="200" cy="560"/>
                </a:xfrm>
                <a:custGeom>
                  <a:avLst/>
                  <a:gdLst/>
                  <a:ahLst/>
                  <a:cxnLst>
                    <a:cxn ang="0">
                      <a:pos x="94" y="95"/>
                    </a:cxn>
                    <a:cxn ang="0">
                      <a:pos x="37" y="258"/>
                    </a:cxn>
                    <a:cxn ang="0">
                      <a:pos x="8" y="190"/>
                    </a:cxn>
                    <a:cxn ang="0">
                      <a:pos x="65" y="29"/>
                    </a:cxn>
                    <a:cxn ang="0">
                      <a:pos x="94" y="95"/>
                    </a:cxn>
                    <a:cxn ang="0">
                      <a:pos x="25" y="172"/>
                    </a:cxn>
                    <a:cxn ang="0">
                      <a:pos x="40" y="234"/>
                    </a:cxn>
                    <a:cxn ang="0">
                      <a:pos x="76" y="115"/>
                    </a:cxn>
                    <a:cxn ang="0">
                      <a:pos x="61" y="53"/>
                    </a:cxn>
                    <a:cxn ang="0">
                      <a:pos x="25" y="172"/>
                    </a:cxn>
                  </a:cxnLst>
                  <a:rect l="0" t="0" r="r" b="b"/>
                  <a:pathLst>
                    <a:path w="102" h="285">
                      <a:moveTo>
                        <a:pt x="94" y="95"/>
                      </a:moveTo>
                      <a:cubicBezTo>
                        <a:pt x="85" y="170"/>
                        <a:pt x="64" y="228"/>
                        <a:pt x="37" y="258"/>
                      </a:cubicBezTo>
                      <a:cubicBezTo>
                        <a:pt x="12" y="285"/>
                        <a:pt x="0" y="262"/>
                        <a:pt x="8" y="190"/>
                      </a:cubicBezTo>
                      <a:cubicBezTo>
                        <a:pt x="17" y="117"/>
                        <a:pt x="39" y="56"/>
                        <a:pt x="65" y="29"/>
                      </a:cubicBezTo>
                      <a:cubicBezTo>
                        <a:pt x="91" y="0"/>
                        <a:pt x="102" y="25"/>
                        <a:pt x="94" y="95"/>
                      </a:cubicBezTo>
                      <a:close/>
                      <a:moveTo>
                        <a:pt x="25" y="172"/>
                      </a:moveTo>
                      <a:cubicBezTo>
                        <a:pt x="18" y="229"/>
                        <a:pt x="25" y="251"/>
                        <a:pt x="40" y="234"/>
                      </a:cubicBezTo>
                      <a:cubicBezTo>
                        <a:pt x="58" y="215"/>
                        <a:pt x="70" y="171"/>
                        <a:pt x="76" y="115"/>
                      </a:cubicBezTo>
                      <a:cubicBezTo>
                        <a:pt x="83" y="61"/>
                        <a:pt x="79" y="34"/>
                        <a:pt x="61" y="53"/>
                      </a:cubicBezTo>
                      <a:cubicBezTo>
                        <a:pt x="46" y="69"/>
                        <a:pt x="32" y="112"/>
                        <a:pt x="25" y="17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24" name="Freeform 58"/>
                <p:cNvSpPr/>
                <p:nvPr/>
              </p:nvSpPr>
              <p:spPr bwMode="auto">
                <a:xfrm>
                  <a:off x="2035" y="2106"/>
                  <a:ext cx="92" cy="464"/>
                </a:xfrm>
                <a:custGeom>
                  <a:avLst/>
                  <a:gdLst/>
                  <a:ahLst/>
                  <a:cxnLst>
                    <a:cxn ang="0">
                      <a:pos x="51" y="86"/>
                    </a:cxn>
                    <a:cxn ang="0">
                      <a:pos x="51" y="88"/>
                    </a:cxn>
                    <a:cxn ang="0">
                      <a:pos x="0" y="171"/>
                    </a:cxn>
                    <a:cxn ang="0">
                      <a:pos x="0" y="134"/>
                    </a:cxn>
                    <a:cxn ang="0">
                      <a:pos x="63" y="29"/>
                    </a:cxn>
                    <a:cxn ang="0">
                      <a:pos x="92" y="0"/>
                    </a:cxn>
                    <a:cxn ang="0">
                      <a:pos x="41" y="432"/>
                    </a:cxn>
                    <a:cxn ang="0">
                      <a:pos x="8" y="464"/>
                    </a:cxn>
                    <a:cxn ang="0">
                      <a:pos x="51" y="86"/>
                    </a:cxn>
                  </a:cxnLst>
                  <a:rect l="0" t="0" r="r" b="b"/>
                  <a:pathLst>
                    <a:path w="92" h="464">
                      <a:moveTo>
                        <a:pt x="51" y="86"/>
                      </a:moveTo>
                      <a:lnTo>
                        <a:pt x="51" y="88"/>
                      </a:lnTo>
                      <a:lnTo>
                        <a:pt x="0" y="171"/>
                      </a:lnTo>
                      <a:lnTo>
                        <a:pt x="0" y="134"/>
                      </a:lnTo>
                      <a:lnTo>
                        <a:pt x="63" y="29"/>
                      </a:lnTo>
                      <a:lnTo>
                        <a:pt x="92" y="0"/>
                      </a:lnTo>
                      <a:lnTo>
                        <a:pt x="41" y="432"/>
                      </a:lnTo>
                      <a:lnTo>
                        <a:pt x="8" y="464"/>
                      </a:lnTo>
                      <a:lnTo>
                        <a:pt x="51" y="8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25" name="Freeform 59"/>
                <p:cNvSpPr>
                  <a:spLocks noEditPoints="1"/>
                </p:cNvSpPr>
                <p:nvPr/>
              </p:nvSpPr>
              <p:spPr bwMode="auto">
                <a:xfrm>
                  <a:off x="2172" y="2035"/>
                  <a:ext cx="161" cy="405"/>
                </a:xfrm>
                <a:custGeom>
                  <a:avLst/>
                  <a:gdLst/>
                  <a:ahLst/>
                  <a:cxnLst>
                    <a:cxn ang="0">
                      <a:pos x="76" y="73"/>
                    </a:cxn>
                    <a:cxn ang="0">
                      <a:pos x="30" y="189"/>
                    </a:cxn>
                    <a:cxn ang="0">
                      <a:pos x="6" y="133"/>
                    </a:cxn>
                    <a:cxn ang="0">
                      <a:pos x="52" y="18"/>
                    </a:cxn>
                    <a:cxn ang="0">
                      <a:pos x="76" y="73"/>
                    </a:cxn>
                    <a:cxn ang="0">
                      <a:pos x="20" y="122"/>
                    </a:cxn>
                    <a:cxn ang="0">
                      <a:pos x="33" y="171"/>
                    </a:cxn>
                    <a:cxn ang="0">
                      <a:pos x="62" y="85"/>
                    </a:cxn>
                    <a:cxn ang="0">
                      <a:pos x="49" y="36"/>
                    </a:cxn>
                    <a:cxn ang="0">
                      <a:pos x="20" y="122"/>
                    </a:cxn>
                  </a:cxnLst>
                  <a:rect l="0" t="0" r="r" b="b"/>
                  <a:pathLst>
                    <a:path w="82" h="206">
                      <a:moveTo>
                        <a:pt x="76" y="73"/>
                      </a:moveTo>
                      <a:cubicBezTo>
                        <a:pt x="70" y="128"/>
                        <a:pt x="53" y="170"/>
                        <a:pt x="30" y="189"/>
                      </a:cubicBezTo>
                      <a:cubicBezTo>
                        <a:pt x="10" y="206"/>
                        <a:pt x="0" y="187"/>
                        <a:pt x="6" y="133"/>
                      </a:cubicBezTo>
                      <a:cubicBezTo>
                        <a:pt x="13" y="78"/>
                        <a:pt x="31" y="36"/>
                        <a:pt x="52" y="18"/>
                      </a:cubicBezTo>
                      <a:cubicBezTo>
                        <a:pt x="73" y="0"/>
                        <a:pt x="82" y="20"/>
                        <a:pt x="76" y="73"/>
                      </a:cubicBezTo>
                      <a:close/>
                      <a:moveTo>
                        <a:pt x="20" y="122"/>
                      </a:moveTo>
                      <a:cubicBezTo>
                        <a:pt x="15" y="164"/>
                        <a:pt x="20" y="182"/>
                        <a:pt x="33" y="171"/>
                      </a:cubicBezTo>
                      <a:cubicBezTo>
                        <a:pt x="47" y="159"/>
                        <a:pt x="57" y="127"/>
                        <a:pt x="62" y="85"/>
                      </a:cubicBezTo>
                      <a:cubicBezTo>
                        <a:pt x="67" y="45"/>
                        <a:pt x="63" y="24"/>
                        <a:pt x="49" y="36"/>
                      </a:cubicBezTo>
                      <a:cubicBezTo>
                        <a:pt x="37" y="46"/>
                        <a:pt x="25" y="77"/>
                        <a:pt x="20" y="1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26" name="Freeform 60"/>
                <p:cNvSpPr/>
                <p:nvPr/>
              </p:nvSpPr>
              <p:spPr bwMode="auto">
                <a:xfrm>
                  <a:off x="2381" y="1933"/>
                  <a:ext cx="72" cy="342"/>
                </a:xfrm>
                <a:custGeom>
                  <a:avLst/>
                  <a:gdLst/>
                  <a:ahLst/>
                  <a:cxnLst>
                    <a:cxn ang="0">
                      <a:pos x="41" y="61"/>
                    </a:cxn>
                    <a:cxn ang="0">
                      <a:pos x="39" y="61"/>
                    </a:cxn>
                    <a:cxn ang="0">
                      <a:pos x="0" y="120"/>
                    </a:cxn>
                    <a:cxn ang="0">
                      <a:pos x="0" y="90"/>
                    </a:cxn>
                    <a:cxn ang="0">
                      <a:pos x="49" y="18"/>
                    </a:cxn>
                    <a:cxn ang="0">
                      <a:pos x="72" y="0"/>
                    </a:cxn>
                    <a:cxn ang="0">
                      <a:pos x="35" y="322"/>
                    </a:cxn>
                    <a:cxn ang="0">
                      <a:pos x="7" y="342"/>
                    </a:cxn>
                    <a:cxn ang="0">
                      <a:pos x="41" y="61"/>
                    </a:cxn>
                  </a:cxnLst>
                  <a:rect l="0" t="0" r="r" b="b"/>
                  <a:pathLst>
                    <a:path w="72" h="342">
                      <a:moveTo>
                        <a:pt x="41" y="61"/>
                      </a:moveTo>
                      <a:lnTo>
                        <a:pt x="39" y="61"/>
                      </a:lnTo>
                      <a:lnTo>
                        <a:pt x="0" y="120"/>
                      </a:lnTo>
                      <a:lnTo>
                        <a:pt x="0" y="90"/>
                      </a:lnTo>
                      <a:lnTo>
                        <a:pt x="49" y="18"/>
                      </a:lnTo>
                      <a:lnTo>
                        <a:pt x="72" y="0"/>
                      </a:lnTo>
                      <a:lnTo>
                        <a:pt x="35" y="322"/>
                      </a:lnTo>
                      <a:lnTo>
                        <a:pt x="7" y="342"/>
                      </a:lnTo>
                      <a:lnTo>
                        <a:pt x="41" y="6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27" name="Freeform 61"/>
                <p:cNvSpPr>
                  <a:spLocks noEditPoints="1"/>
                </p:cNvSpPr>
                <p:nvPr/>
              </p:nvSpPr>
              <p:spPr bwMode="auto">
                <a:xfrm>
                  <a:off x="2494" y="1792"/>
                  <a:ext cx="165" cy="395"/>
                </a:xfrm>
                <a:custGeom>
                  <a:avLst/>
                  <a:gdLst/>
                  <a:ahLst/>
                  <a:cxnLst>
                    <a:cxn ang="0">
                      <a:pos x="78" y="73"/>
                    </a:cxn>
                    <a:cxn ang="0">
                      <a:pos x="31" y="186"/>
                    </a:cxn>
                    <a:cxn ang="0">
                      <a:pos x="6" y="127"/>
                    </a:cxn>
                    <a:cxn ang="0">
                      <a:pos x="53" y="15"/>
                    </a:cxn>
                    <a:cxn ang="0">
                      <a:pos x="78" y="73"/>
                    </a:cxn>
                    <a:cxn ang="0">
                      <a:pos x="20" y="117"/>
                    </a:cxn>
                    <a:cxn ang="0">
                      <a:pos x="34" y="168"/>
                    </a:cxn>
                    <a:cxn ang="0">
                      <a:pos x="63" y="85"/>
                    </a:cxn>
                    <a:cxn ang="0">
                      <a:pos x="50" y="33"/>
                    </a:cxn>
                    <a:cxn ang="0">
                      <a:pos x="20" y="117"/>
                    </a:cxn>
                  </a:cxnLst>
                  <a:rect l="0" t="0" r="r" b="b"/>
                  <a:pathLst>
                    <a:path w="84" h="201">
                      <a:moveTo>
                        <a:pt x="78" y="73"/>
                      </a:moveTo>
                      <a:cubicBezTo>
                        <a:pt x="71" y="129"/>
                        <a:pt x="55" y="169"/>
                        <a:pt x="31" y="186"/>
                      </a:cubicBezTo>
                      <a:cubicBezTo>
                        <a:pt x="10" y="201"/>
                        <a:pt x="0" y="181"/>
                        <a:pt x="6" y="127"/>
                      </a:cubicBezTo>
                      <a:cubicBezTo>
                        <a:pt x="12" y="72"/>
                        <a:pt x="31" y="31"/>
                        <a:pt x="53" y="15"/>
                      </a:cubicBezTo>
                      <a:cubicBezTo>
                        <a:pt x="75" y="0"/>
                        <a:pt x="84" y="21"/>
                        <a:pt x="78" y="73"/>
                      </a:cubicBezTo>
                      <a:close/>
                      <a:moveTo>
                        <a:pt x="20" y="117"/>
                      </a:moveTo>
                      <a:cubicBezTo>
                        <a:pt x="15" y="159"/>
                        <a:pt x="21" y="177"/>
                        <a:pt x="34" y="168"/>
                      </a:cubicBezTo>
                      <a:cubicBezTo>
                        <a:pt x="49" y="158"/>
                        <a:pt x="59" y="126"/>
                        <a:pt x="63" y="85"/>
                      </a:cubicBezTo>
                      <a:cubicBezTo>
                        <a:pt x="68" y="44"/>
                        <a:pt x="65" y="23"/>
                        <a:pt x="50" y="33"/>
                      </a:cubicBezTo>
                      <a:cubicBezTo>
                        <a:pt x="37" y="42"/>
                        <a:pt x="25" y="72"/>
                        <a:pt x="20" y="1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28" name="Freeform 62"/>
                <p:cNvSpPr/>
                <p:nvPr/>
              </p:nvSpPr>
              <p:spPr bwMode="auto">
                <a:xfrm>
                  <a:off x="2707" y="1703"/>
                  <a:ext cx="74" cy="340"/>
                </a:xfrm>
                <a:custGeom>
                  <a:avLst/>
                  <a:gdLst/>
                  <a:ahLst/>
                  <a:cxnLst>
                    <a:cxn ang="0">
                      <a:pos x="41" y="57"/>
                    </a:cxn>
                    <a:cxn ang="0">
                      <a:pos x="41" y="59"/>
                    </a:cxn>
                    <a:cxn ang="0">
                      <a:pos x="2" y="112"/>
                    </a:cxn>
                    <a:cxn ang="0">
                      <a:pos x="0" y="83"/>
                    </a:cxn>
                    <a:cxn ang="0">
                      <a:pos x="49" y="16"/>
                    </a:cxn>
                    <a:cxn ang="0">
                      <a:pos x="74" y="0"/>
                    </a:cxn>
                    <a:cxn ang="0">
                      <a:pos x="37" y="320"/>
                    </a:cxn>
                    <a:cxn ang="0">
                      <a:pos x="9" y="340"/>
                    </a:cxn>
                    <a:cxn ang="0">
                      <a:pos x="41" y="57"/>
                    </a:cxn>
                  </a:cxnLst>
                  <a:rect l="0" t="0" r="r" b="b"/>
                  <a:pathLst>
                    <a:path w="74" h="340">
                      <a:moveTo>
                        <a:pt x="41" y="57"/>
                      </a:moveTo>
                      <a:lnTo>
                        <a:pt x="41" y="59"/>
                      </a:lnTo>
                      <a:lnTo>
                        <a:pt x="2" y="112"/>
                      </a:lnTo>
                      <a:lnTo>
                        <a:pt x="0" y="83"/>
                      </a:lnTo>
                      <a:lnTo>
                        <a:pt x="49" y="16"/>
                      </a:lnTo>
                      <a:lnTo>
                        <a:pt x="74" y="0"/>
                      </a:lnTo>
                      <a:lnTo>
                        <a:pt x="37" y="320"/>
                      </a:lnTo>
                      <a:lnTo>
                        <a:pt x="9" y="340"/>
                      </a:lnTo>
                      <a:lnTo>
                        <a:pt x="41" y="5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29" name="Freeform 63"/>
                <p:cNvSpPr/>
                <p:nvPr/>
              </p:nvSpPr>
              <p:spPr bwMode="auto">
                <a:xfrm>
                  <a:off x="2872" y="1597"/>
                  <a:ext cx="74" cy="340"/>
                </a:xfrm>
                <a:custGeom>
                  <a:avLst/>
                  <a:gdLst/>
                  <a:ahLst/>
                  <a:cxnLst>
                    <a:cxn ang="0">
                      <a:pos x="43" y="59"/>
                    </a:cxn>
                    <a:cxn ang="0">
                      <a:pos x="43" y="59"/>
                    </a:cxn>
                    <a:cxn ang="0">
                      <a:pos x="2" y="112"/>
                    </a:cxn>
                    <a:cxn ang="0">
                      <a:pos x="0" y="83"/>
                    </a:cxn>
                    <a:cxn ang="0">
                      <a:pos x="51" y="16"/>
                    </a:cxn>
                    <a:cxn ang="0">
                      <a:pos x="74" y="0"/>
                    </a:cxn>
                    <a:cxn ang="0">
                      <a:pos x="37" y="322"/>
                    </a:cxn>
                    <a:cxn ang="0">
                      <a:pos x="9" y="340"/>
                    </a:cxn>
                    <a:cxn ang="0">
                      <a:pos x="43" y="59"/>
                    </a:cxn>
                  </a:cxnLst>
                  <a:rect l="0" t="0" r="r" b="b"/>
                  <a:pathLst>
                    <a:path w="74" h="340">
                      <a:moveTo>
                        <a:pt x="43" y="59"/>
                      </a:moveTo>
                      <a:lnTo>
                        <a:pt x="43" y="59"/>
                      </a:lnTo>
                      <a:lnTo>
                        <a:pt x="2" y="112"/>
                      </a:lnTo>
                      <a:lnTo>
                        <a:pt x="0" y="83"/>
                      </a:lnTo>
                      <a:lnTo>
                        <a:pt x="51" y="16"/>
                      </a:lnTo>
                      <a:lnTo>
                        <a:pt x="74" y="0"/>
                      </a:lnTo>
                      <a:lnTo>
                        <a:pt x="37" y="322"/>
                      </a:lnTo>
                      <a:lnTo>
                        <a:pt x="9" y="340"/>
                      </a:lnTo>
                      <a:lnTo>
                        <a:pt x="43" y="5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30" name="Freeform 64"/>
                <p:cNvSpPr>
                  <a:spLocks noEditPoints="1"/>
                </p:cNvSpPr>
                <p:nvPr/>
              </p:nvSpPr>
              <p:spPr bwMode="auto">
                <a:xfrm>
                  <a:off x="2989" y="1479"/>
                  <a:ext cx="169" cy="383"/>
                </a:xfrm>
                <a:custGeom>
                  <a:avLst/>
                  <a:gdLst/>
                  <a:ahLst/>
                  <a:cxnLst>
                    <a:cxn ang="0">
                      <a:pos x="80" y="75"/>
                    </a:cxn>
                    <a:cxn ang="0">
                      <a:pos x="32" y="183"/>
                    </a:cxn>
                    <a:cxn ang="0">
                      <a:pos x="6" y="120"/>
                    </a:cxn>
                    <a:cxn ang="0">
                      <a:pos x="54" y="13"/>
                    </a:cxn>
                    <a:cxn ang="0">
                      <a:pos x="80" y="75"/>
                    </a:cxn>
                    <a:cxn ang="0">
                      <a:pos x="21" y="112"/>
                    </a:cxn>
                    <a:cxn ang="0">
                      <a:pos x="35" y="166"/>
                    </a:cxn>
                    <a:cxn ang="0">
                      <a:pos x="65" y="85"/>
                    </a:cxn>
                    <a:cxn ang="0">
                      <a:pos x="51" y="31"/>
                    </a:cxn>
                    <a:cxn ang="0">
                      <a:pos x="21" y="112"/>
                    </a:cxn>
                  </a:cxnLst>
                  <a:rect l="0" t="0" r="r" b="b"/>
                  <a:pathLst>
                    <a:path w="86" h="195">
                      <a:moveTo>
                        <a:pt x="80" y="75"/>
                      </a:moveTo>
                      <a:cubicBezTo>
                        <a:pt x="73" y="131"/>
                        <a:pt x="56" y="169"/>
                        <a:pt x="32" y="183"/>
                      </a:cubicBezTo>
                      <a:cubicBezTo>
                        <a:pt x="11" y="195"/>
                        <a:pt x="0" y="174"/>
                        <a:pt x="6" y="120"/>
                      </a:cubicBezTo>
                      <a:cubicBezTo>
                        <a:pt x="13" y="65"/>
                        <a:pt x="32" y="26"/>
                        <a:pt x="54" y="13"/>
                      </a:cubicBezTo>
                      <a:cubicBezTo>
                        <a:pt x="76" y="0"/>
                        <a:pt x="86" y="23"/>
                        <a:pt x="80" y="75"/>
                      </a:cubicBezTo>
                      <a:close/>
                      <a:moveTo>
                        <a:pt x="21" y="112"/>
                      </a:moveTo>
                      <a:cubicBezTo>
                        <a:pt x="16" y="154"/>
                        <a:pt x="22" y="173"/>
                        <a:pt x="35" y="166"/>
                      </a:cubicBezTo>
                      <a:cubicBezTo>
                        <a:pt x="50" y="157"/>
                        <a:pt x="60" y="126"/>
                        <a:pt x="65" y="85"/>
                      </a:cubicBezTo>
                      <a:cubicBezTo>
                        <a:pt x="70" y="44"/>
                        <a:pt x="66" y="22"/>
                        <a:pt x="51" y="31"/>
                      </a:cubicBezTo>
                      <a:cubicBezTo>
                        <a:pt x="38" y="38"/>
                        <a:pt x="26" y="67"/>
                        <a:pt x="21" y="11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31" name="Freeform 65"/>
                <p:cNvSpPr/>
                <p:nvPr/>
              </p:nvSpPr>
              <p:spPr bwMode="auto">
                <a:xfrm>
                  <a:off x="3206" y="1405"/>
                  <a:ext cx="74" cy="338"/>
                </a:xfrm>
                <a:custGeom>
                  <a:avLst/>
                  <a:gdLst/>
                  <a:ahLst/>
                  <a:cxnLst>
                    <a:cxn ang="0">
                      <a:pos x="43" y="57"/>
                    </a:cxn>
                    <a:cxn ang="0">
                      <a:pos x="41" y="57"/>
                    </a:cxn>
                    <a:cxn ang="0">
                      <a:pos x="1" y="106"/>
                    </a:cxn>
                    <a:cxn ang="0">
                      <a:pos x="0" y="76"/>
                    </a:cxn>
                    <a:cxn ang="0">
                      <a:pos x="51" y="13"/>
                    </a:cxn>
                    <a:cxn ang="0">
                      <a:pos x="74" y="0"/>
                    </a:cxn>
                    <a:cxn ang="0">
                      <a:pos x="37" y="322"/>
                    </a:cxn>
                    <a:cxn ang="0">
                      <a:pos x="9" y="338"/>
                    </a:cxn>
                    <a:cxn ang="0">
                      <a:pos x="43" y="57"/>
                    </a:cxn>
                  </a:cxnLst>
                  <a:rect l="0" t="0" r="r" b="b"/>
                  <a:pathLst>
                    <a:path w="74" h="338">
                      <a:moveTo>
                        <a:pt x="43" y="57"/>
                      </a:moveTo>
                      <a:lnTo>
                        <a:pt x="41" y="57"/>
                      </a:lnTo>
                      <a:lnTo>
                        <a:pt x="1" y="106"/>
                      </a:lnTo>
                      <a:lnTo>
                        <a:pt x="0" y="76"/>
                      </a:lnTo>
                      <a:lnTo>
                        <a:pt x="51" y="13"/>
                      </a:lnTo>
                      <a:lnTo>
                        <a:pt x="74" y="0"/>
                      </a:lnTo>
                      <a:lnTo>
                        <a:pt x="37" y="322"/>
                      </a:lnTo>
                      <a:lnTo>
                        <a:pt x="9" y="338"/>
                      </a:lnTo>
                      <a:lnTo>
                        <a:pt x="43" y="5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32" name="Freeform 66"/>
                <p:cNvSpPr>
                  <a:spLocks noEditPoints="1"/>
                </p:cNvSpPr>
                <p:nvPr/>
              </p:nvSpPr>
              <p:spPr bwMode="auto">
                <a:xfrm>
                  <a:off x="3323" y="1295"/>
                  <a:ext cx="169" cy="381"/>
                </a:xfrm>
                <a:custGeom>
                  <a:avLst/>
                  <a:gdLst/>
                  <a:ahLst/>
                  <a:cxnLst>
                    <a:cxn ang="0">
                      <a:pos x="80" y="76"/>
                    </a:cxn>
                    <a:cxn ang="0">
                      <a:pos x="32" y="183"/>
                    </a:cxn>
                    <a:cxn ang="0">
                      <a:pos x="6" y="118"/>
                    </a:cxn>
                    <a:cxn ang="0">
                      <a:pos x="54" y="12"/>
                    </a:cxn>
                    <a:cxn ang="0">
                      <a:pos x="80" y="76"/>
                    </a:cxn>
                    <a:cxn ang="0">
                      <a:pos x="21" y="110"/>
                    </a:cxn>
                    <a:cxn ang="0">
                      <a:pos x="35" y="165"/>
                    </a:cxn>
                    <a:cxn ang="0">
                      <a:pos x="65" y="85"/>
                    </a:cxn>
                    <a:cxn ang="0">
                      <a:pos x="51" y="30"/>
                    </a:cxn>
                    <a:cxn ang="0">
                      <a:pos x="21" y="110"/>
                    </a:cxn>
                  </a:cxnLst>
                  <a:rect l="0" t="0" r="r" b="b"/>
                  <a:pathLst>
                    <a:path w="86" h="194">
                      <a:moveTo>
                        <a:pt x="80" y="76"/>
                      </a:moveTo>
                      <a:cubicBezTo>
                        <a:pt x="73" y="132"/>
                        <a:pt x="56" y="170"/>
                        <a:pt x="32" y="183"/>
                      </a:cubicBezTo>
                      <a:cubicBezTo>
                        <a:pt x="11" y="194"/>
                        <a:pt x="0" y="172"/>
                        <a:pt x="6" y="118"/>
                      </a:cubicBezTo>
                      <a:cubicBezTo>
                        <a:pt x="13" y="63"/>
                        <a:pt x="32" y="24"/>
                        <a:pt x="54" y="12"/>
                      </a:cubicBezTo>
                      <a:cubicBezTo>
                        <a:pt x="76" y="0"/>
                        <a:pt x="86" y="24"/>
                        <a:pt x="80" y="76"/>
                      </a:cubicBezTo>
                      <a:close/>
                      <a:moveTo>
                        <a:pt x="21" y="110"/>
                      </a:moveTo>
                      <a:cubicBezTo>
                        <a:pt x="16" y="153"/>
                        <a:pt x="22" y="172"/>
                        <a:pt x="35" y="165"/>
                      </a:cubicBezTo>
                      <a:cubicBezTo>
                        <a:pt x="50" y="157"/>
                        <a:pt x="60" y="127"/>
                        <a:pt x="65" y="85"/>
                      </a:cubicBezTo>
                      <a:cubicBezTo>
                        <a:pt x="70" y="45"/>
                        <a:pt x="66" y="22"/>
                        <a:pt x="51" y="30"/>
                      </a:cubicBezTo>
                      <a:cubicBezTo>
                        <a:pt x="38" y="37"/>
                        <a:pt x="26" y="65"/>
                        <a:pt x="21" y="1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33" name="Freeform 67"/>
                <p:cNvSpPr/>
                <p:nvPr/>
              </p:nvSpPr>
              <p:spPr bwMode="auto">
                <a:xfrm>
                  <a:off x="3539" y="1226"/>
                  <a:ext cx="75" cy="336"/>
                </a:xfrm>
                <a:custGeom>
                  <a:avLst/>
                  <a:gdLst/>
                  <a:ahLst/>
                  <a:cxnLst>
                    <a:cxn ang="0">
                      <a:pos x="44" y="55"/>
                    </a:cxn>
                    <a:cxn ang="0">
                      <a:pos x="42" y="55"/>
                    </a:cxn>
                    <a:cxn ang="0">
                      <a:pos x="2" y="104"/>
                    </a:cxn>
                    <a:cxn ang="0">
                      <a:pos x="0" y="75"/>
                    </a:cxn>
                    <a:cxn ang="0">
                      <a:pos x="51" y="12"/>
                    </a:cxn>
                    <a:cxn ang="0">
                      <a:pos x="75" y="0"/>
                    </a:cxn>
                    <a:cxn ang="0">
                      <a:pos x="38" y="322"/>
                    </a:cxn>
                    <a:cxn ang="0">
                      <a:pos x="10" y="336"/>
                    </a:cxn>
                    <a:cxn ang="0">
                      <a:pos x="44" y="55"/>
                    </a:cxn>
                  </a:cxnLst>
                  <a:rect l="0" t="0" r="r" b="b"/>
                  <a:pathLst>
                    <a:path w="75" h="336">
                      <a:moveTo>
                        <a:pt x="44" y="55"/>
                      </a:moveTo>
                      <a:lnTo>
                        <a:pt x="42" y="55"/>
                      </a:lnTo>
                      <a:lnTo>
                        <a:pt x="2" y="104"/>
                      </a:lnTo>
                      <a:lnTo>
                        <a:pt x="0" y="75"/>
                      </a:lnTo>
                      <a:lnTo>
                        <a:pt x="51" y="12"/>
                      </a:lnTo>
                      <a:lnTo>
                        <a:pt x="75" y="0"/>
                      </a:lnTo>
                      <a:lnTo>
                        <a:pt x="38" y="322"/>
                      </a:lnTo>
                      <a:lnTo>
                        <a:pt x="10" y="336"/>
                      </a:lnTo>
                      <a:lnTo>
                        <a:pt x="44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34" name="Freeform 68"/>
                <p:cNvSpPr>
                  <a:spLocks noEditPoints="1"/>
                </p:cNvSpPr>
                <p:nvPr/>
              </p:nvSpPr>
              <p:spPr bwMode="auto">
                <a:xfrm>
                  <a:off x="3659" y="1120"/>
                  <a:ext cx="167" cy="379"/>
                </a:xfrm>
                <a:custGeom>
                  <a:avLst/>
                  <a:gdLst/>
                  <a:ahLst/>
                  <a:cxnLst>
                    <a:cxn ang="0">
                      <a:pos x="79" y="76"/>
                    </a:cxn>
                    <a:cxn ang="0">
                      <a:pos x="31" y="182"/>
                    </a:cxn>
                    <a:cxn ang="0">
                      <a:pos x="5" y="116"/>
                    </a:cxn>
                    <a:cxn ang="0">
                      <a:pos x="53" y="12"/>
                    </a:cxn>
                    <a:cxn ang="0">
                      <a:pos x="79" y="76"/>
                    </a:cxn>
                    <a:cxn ang="0">
                      <a:pos x="20" y="109"/>
                    </a:cxn>
                    <a:cxn ang="0">
                      <a:pos x="34" y="164"/>
                    </a:cxn>
                    <a:cxn ang="0">
                      <a:pos x="64" y="85"/>
                    </a:cxn>
                    <a:cxn ang="0">
                      <a:pos x="50" y="29"/>
                    </a:cxn>
                    <a:cxn ang="0">
                      <a:pos x="20" y="109"/>
                    </a:cxn>
                  </a:cxnLst>
                  <a:rect l="0" t="0" r="r" b="b"/>
                  <a:pathLst>
                    <a:path w="85" h="193">
                      <a:moveTo>
                        <a:pt x="79" y="76"/>
                      </a:moveTo>
                      <a:cubicBezTo>
                        <a:pt x="72" y="132"/>
                        <a:pt x="55" y="170"/>
                        <a:pt x="31" y="182"/>
                      </a:cubicBezTo>
                      <a:cubicBezTo>
                        <a:pt x="10" y="193"/>
                        <a:pt x="0" y="170"/>
                        <a:pt x="5" y="116"/>
                      </a:cubicBezTo>
                      <a:cubicBezTo>
                        <a:pt x="12" y="61"/>
                        <a:pt x="31" y="23"/>
                        <a:pt x="53" y="12"/>
                      </a:cubicBezTo>
                      <a:cubicBezTo>
                        <a:pt x="76" y="0"/>
                        <a:pt x="85" y="24"/>
                        <a:pt x="79" y="76"/>
                      </a:cubicBezTo>
                      <a:close/>
                      <a:moveTo>
                        <a:pt x="20" y="109"/>
                      </a:moveTo>
                      <a:cubicBezTo>
                        <a:pt x="15" y="151"/>
                        <a:pt x="21" y="171"/>
                        <a:pt x="34" y="164"/>
                      </a:cubicBezTo>
                      <a:cubicBezTo>
                        <a:pt x="49" y="157"/>
                        <a:pt x="59" y="127"/>
                        <a:pt x="64" y="85"/>
                      </a:cubicBezTo>
                      <a:cubicBezTo>
                        <a:pt x="69" y="44"/>
                        <a:pt x="65" y="22"/>
                        <a:pt x="50" y="29"/>
                      </a:cubicBezTo>
                      <a:cubicBezTo>
                        <a:pt x="37" y="36"/>
                        <a:pt x="25" y="64"/>
                        <a:pt x="20" y="10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35" name="Freeform 69"/>
                <p:cNvSpPr/>
                <p:nvPr/>
              </p:nvSpPr>
              <p:spPr bwMode="auto">
                <a:xfrm>
                  <a:off x="3873" y="1057"/>
                  <a:ext cx="75" cy="336"/>
                </a:xfrm>
                <a:custGeom>
                  <a:avLst/>
                  <a:gdLst/>
                  <a:ahLst/>
                  <a:cxnLst>
                    <a:cxn ang="0">
                      <a:pos x="44" y="55"/>
                    </a:cxn>
                    <a:cxn ang="0">
                      <a:pos x="44" y="55"/>
                    </a:cxn>
                    <a:cxn ang="0">
                      <a:pos x="2" y="102"/>
                    </a:cxn>
                    <a:cxn ang="0">
                      <a:pos x="0" y="71"/>
                    </a:cxn>
                    <a:cxn ang="0">
                      <a:pos x="51" y="12"/>
                    </a:cxn>
                    <a:cxn ang="0">
                      <a:pos x="75" y="0"/>
                    </a:cxn>
                    <a:cxn ang="0">
                      <a:pos x="38" y="322"/>
                    </a:cxn>
                    <a:cxn ang="0">
                      <a:pos x="10" y="336"/>
                    </a:cxn>
                    <a:cxn ang="0">
                      <a:pos x="44" y="55"/>
                    </a:cxn>
                  </a:cxnLst>
                  <a:rect l="0" t="0" r="r" b="b"/>
                  <a:pathLst>
                    <a:path w="75" h="336">
                      <a:moveTo>
                        <a:pt x="44" y="55"/>
                      </a:moveTo>
                      <a:lnTo>
                        <a:pt x="44" y="55"/>
                      </a:lnTo>
                      <a:lnTo>
                        <a:pt x="2" y="102"/>
                      </a:lnTo>
                      <a:lnTo>
                        <a:pt x="0" y="71"/>
                      </a:lnTo>
                      <a:lnTo>
                        <a:pt x="51" y="12"/>
                      </a:lnTo>
                      <a:lnTo>
                        <a:pt x="75" y="0"/>
                      </a:lnTo>
                      <a:lnTo>
                        <a:pt x="38" y="322"/>
                      </a:lnTo>
                      <a:lnTo>
                        <a:pt x="10" y="336"/>
                      </a:lnTo>
                      <a:lnTo>
                        <a:pt x="44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36" name="Freeform 70"/>
                <p:cNvSpPr>
                  <a:spLocks noEditPoints="1"/>
                </p:cNvSpPr>
                <p:nvPr/>
              </p:nvSpPr>
              <p:spPr bwMode="auto">
                <a:xfrm>
                  <a:off x="3993" y="969"/>
                  <a:ext cx="167" cy="369"/>
                </a:xfrm>
                <a:custGeom>
                  <a:avLst/>
                  <a:gdLst/>
                  <a:ahLst/>
                  <a:cxnLst>
                    <a:cxn ang="0">
                      <a:pos x="79" y="77"/>
                    </a:cxn>
                    <a:cxn ang="0">
                      <a:pos x="31" y="180"/>
                    </a:cxn>
                    <a:cxn ang="0">
                      <a:pos x="6" y="111"/>
                    </a:cxn>
                    <a:cxn ang="0">
                      <a:pos x="53" y="9"/>
                    </a:cxn>
                    <a:cxn ang="0">
                      <a:pos x="79" y="77"/>
                    </a:cxn>
                    <a:cxn ang="0">
                      <a:pos x="20" y="105"/>
                    </a:cxn>
                    <a:cxn ang="0">
                      <a:pos x="34" y="162"/>
                    </a:cxn>
                    <a:cxn ang="0">
                      <a:pos x="64" y="84"/>
                    </a:cxn>
                    <a:cxn ang="0">
                      <a:pos x="50" y="27"/>
                    </a:cxn>
                    <a:cxn ang="0">
                      <a:pos x="20" y="105"/>
                    </a:cxn>
                  </a:cxnLst>
                  <a:rect l="0" t="0" r="r" b="b"/>
                  <a:pathLst>
                    <a:path w="85" h="188">
                      <a:moveTo>
                        <a:pt x="79" y="77"/>
                      </a:moveTo>
                      <a:cubicBezTo>
                        <a:pt x="72" y="133"/>
                        <a:pt x="55" y="169"/>
                        <a:pt x="31" y="180"/>
                      </a:cubicBezTo>
                      <a:cubicBezTo>
                        <a:pt x="10" y="188"/>
                        <a:pt x="0" y="165"/>
                        <a:pt x="6" y="111"/>
                      </a:cubicBezTo>
                      <a:cubicBezTo>
                        <a:pt x="12" y="56"/>
                        <a:pt x="31" y="19"/>
                        <a:pt x="53" y="9"/>
                      </a:cubicBezTo>
                      <a:cubicBezTo>
                        <a:pt x="75" y="0"/>
                        <a:pt x="85" y="25"/>
                        <a:pt x="79" y="77"/>
                      </a:cubicBezTo>
                      <a:close/>
                      <a:moveTo>
                        <a:pt x="20" y="105"/>
                      </a:moveTo>
                      <a:cubicBezTo>
                        <a:pt x="15" y="147"/>
                        <a:pt x="21" y="168"/>
                        <a:pt x="34" y="162"/>
                      </a:cubicBezTo>
                      <a:cubicBezTo>
                        <a:pt x="49" y="156"/>
                        <a:pt x="59" y="126"/>
                        <a:pt x="64" y="84"/>
                      </a:cubicBezTo>
                      <a:cubicBezTo>
                        <a:pt x="69" y="44"/>
                        <a:pt x="65" y="21"/>
                        <a:pt x="50" y="27"/>
                      </a:cubicBezTo>
                      <a:cubicBezTo>
                        <a:pt x="37" y="32"/>
                        <a:pt x="25" y="60"/>
                        <a:pt x="20" y="10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37" name="Freeform 71"/>
                <p:cNvSpPr/>
                <p:nvPr/>
              </p:nvSpPr>
              <p:spPr bwMode="auto">
                <a:xfrm>
                  <a:off x="4207" y="917"/>
                  <a:ext cx="75" cy="332"/>
                </a:xfrm>
                <a:custGeom>
                  <a:avLst/>
                  <a:gdLst/>
                  <a:ahLst/>
                  <a:cxnLst>
                    <a:cxn ang="0">
                      <a:pos x="41" y="52"/>
                    </a:cxn>
                    <a:cxn ang="0">
                      <a:pos x="41" y="52"/>
                    </a:cxn>
                    <a:cxn ang="0">
                      <a:pos x="2" y="97"/>
                    </a:cxn>
                    <a:cxn ang="0">
                      <a:pos x="0" y="65"/>
                    </a:cxn>
                    <a:cxn ang="0">
                      <a:pos x="49" y="10"/>
                    </a:cxn>
                    <a:cxn ang="0">
                      <a:pos x="75" y="0"/>
                    </a:cxn>
                    <a:cxn ang="0">
                      <a:pos x="38" y="323"/>
                    </a:cxn>
                    <a:cxn ang="0">
                      <a:pos x="10" y="332"/>
                    </a:cxn>
                    <a:cxn ang="0">
                      <a:pos x="41" y="52"/>
                    </a:cxn>
                  </a:cxnLst>
                  <a:rect l="0" t="0" r="r" b="b"/>
                  <a:pathLst>
                    <a:path w="75" h="332">
                      <a:moveTo>
                        <a:pt x="41" y="52"/>
                      </a:moveTo>
                      <a:lnTo>
                        <a:pt x="41" y="52"/>
                      </a:lnTo>
                      <a:lnTo>
                        <a:pt x="2" y="97"/>
                      </a:lnTo>
                      <a:lnTo>
                        <a:pt x="0" y="65"/>
                      </a:lnTo>
                      <a:lnTo>
                        <a:pt x="49" y="10"/>
                      </a:lnTo>
                      <a:lnTo>
                        <a:pt x="75" y="0"/>
                      </a:lnTo>
                      <a:lnTo>
                        <a:pt x="38" y="323"/>
                      </a:lnTo>
                      <a:lnTo>
                        <a:pt x="10" y="332"/>
                      </a:lnTo>
                      <a:lnTo>
                        <a:pt x="41" y="5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38" name="Freeform 72"/>
                <p:cNvSpPr>
                  <a:spLocks noEditPoints="1"/>
                </p:cNvSpPr>
                <p:nvPr/>
              </p:nvSpPr>
              <p:spPr bwMode="auto">
                <a:xfrm>
                  <a:off x="4325" y="841"/>
                  <a:ext cx="165" cy="365"/>
                </a:xfrm>
                <a:custGeom>
                  <a:avLst/>
                  <a:gdLst/>
                  <a:ahLst/>
                  <a:cxnLst>
                    <a:cxn ang="0">
                      <a:pos x="78" y="79"/>
                    </a:cxn>
                    <a:cxn ang="0">
                      <a:pos x="31" y="178"/>
                    </a:cxn>
                    <a:cxn ang="0">
                      <a:pos x="6" y="107"/>
                    </a:cxn>
                    <a:cxn ang="0">
                      <a:pos x="53" y="8"/>
                    </a:cxn>
                    <a:cxn ang="0">
                      <a:pos x="78" y="79"/>
                    </a:cxn>
                    <a:cxn ang="0">
                      <a:pos x="20" y="102"/>
                    </a:cxn>
                    <a:cxn ang="0">
                      <a:pos x="34" y="161"/>
                    </a:cxn>
                    <a:cxn ang="0">
                      <a:pos x="64" y="85"/>
                    </a:cxn>
                    <a:cxn ang="0">
                      <a:pos x="50" y="26"/>
                    </a:cxn>
                    <a:cxn ang="0">
                      <a:pos x="20" y="102"/>
                    </a:cxn>
                  </a:cxnLst>
                  <a:rect l="0" t="0" r="r" b="b"/>
                  <a:pathLst>
                    <a:path w="84" h="186">
                      <a:moveTo>
                        <a:pt x="78" y="79"/>
                      </a:moveTo>
                      <a:cubicBezTo>
                        <a:pt x="72" y="134"/>
                        <a:pt x="55" y="170"/>
                        <a:pt x="31" y="178"/>
                      </a:cubicBezTo>
                      <a:cubicBezTo>
                        <a:pt x="11" y="186"/>
                        <a:pt x="0" y="161"/>
                        <a:pt x="6" y="107"/>
                      </a:cubicBezTo>
                      <a:cubicBezTo>
                        <a:pt x="12" y="52"/>
                        <a:pt x="31" y="16"/>
                        <a:pt x="53" y="8"/>
                      </a:cubicBezTo>
                      <a:cubicBezTo>
                        <a:pt x="75" y="0"/>
                        <a:pt x="84" y="26"/>
                        <a:pt x="78" y="79"/>
                      </a:cubicBezTo>
                      <a:close/>
                      <a:moveTo>
                        <a:pt x="20" y="102"/>
                      </a:moveTo>
                      <a:cubicBezTo>
                        <a:pt x="15" y="144"/>
                        <a:pt x="21" y="166"/>
                        <a:pt x="34" y="161"/>
                      </a:cubicBezTo>
                      <a:cubicBezTo>
                        <a:pt x="49" y="156"/>
                        <a:pt x="59" y="127"/>
                        <a:pt x="64" y="85"/>
                      </a:cubicBezTo>
                      <a:cubicBezTo>
                        <a:pt x="69" y="44"/>
                        <a:pt x="65" y="20"/>
                        <a:pt x="50" y="26"/>
                      </a:cubicBezTo>
                      <a:cubicBezTo>
                        <a:pt x="37" y="30"/>
                        <a:pt x="25" y="57"/>
                        <a:pt x="20" y="10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39" name="Freeform 73"/>
                <p:cNvSpPr>
                  <a:spLocks noEditPoints="1"/>
                </p:cNvSpPr>
                <p:nvPr/>
              </p:nvSpPr>
              <p:spPr bwMode="auto">
                <a:xfrm>
                  <a:off x="4490" y="786"/>
                  <a:ext cx="165" cy="361"/>
                </a:xfrm>
                <a:custGeom>
                  <a:avLst/>
                  <a:gdLst/>
                  <a:ahLst/>
                  <a:cxnLst>
                    <a:cxn ang="0">
                      <a:pos x="78" y="79"/>
                    </a:cxn>
                    <a:cxn ang="0">
                      <a:pos x="31" y="177"/>
                    </a:cxn>
                    <a:cxn ang="0">
                      <a:pos x="6" y="105"/>
                    </a:cxn>
                    <a:cxn ang="0">
                      <a:pos x="53" y="7"/>
                    </a:cxn>
                    <a:cxn ang="0">
                      <a:pos x="78" y="79"/>
                    </a:cxn>
                    <a:cxn ang="0">
                      <a:pos x="20" y="100"/>
                    </a:cxn>
                    <a:cxn ang="0">
                      <a:pos x="34" y="160"/>
                    </a:cxn>
                    <a:cxn ang="0">
                      <a:pos x="64" y="84"/>
                    </a:cxn>
                    <a:cxn ang="0">
                      <a:pos x="50" y="25"/>
                    </a:cxn>
                    <a:cxn ang="0">
                      <a:pos x="20" y="100"/>
                    </a:cxn>
                  </a:cxnLst>
                  <a:rect l="0" t="0" r="r" b="b"/>
                  <a:pathLst>
                    <a:path w="84" h="184">
                      <a:moveTo>
                        <a:pt x="78" y="79"/>
                      </a:moveTo>
                      <a:cubicBezTo>
                        <a:pt x="72" y="134"/>
                        <a:pt x="55" y="170"/>
                        <a:pt x="31" y="177"/>
                      </a:cubicBezTo>
                      <a:cubicBezTo>
                        <a:pt x="10" y="184"/>
                        <a:pt x="0" y="159"/>
                        <a:pt x="6" y="105"/>
                      </a:cubicBezTo>
                      <a:cubicBezTo>
                        <a:pt x="12" y="50"/>
                        <a:pt x="31" y="15"/>
                        <a:pt x="53" y="7"/>
                      </a:cubicBezTo>
                      <a:cubicBezTo>
                        <a:pt x="75" y="0"/>
                        <a:pt x="84" y="27"/>
                        <a:pt x="78" y="79"/>
                      </a:cubicBezTo>
                      <a:close/>
                      <a:moveTo>
                        <a:pt x="20" y="100"/>
                      </a:moveTo>
                      <a:cubicBezTo>
                        <a:pt x="15" y="143"/>
                        <a:pt x="21" y="164"/>
                        <a:pt x="34" y="160"/>
                      </a:cubicBezTo>
                      <a:cubicBezTo>
                        <a:pt x="49" y="155"/>
                        <a:pt x="59" y="126"/>
                        <a:pt x="64" y="84"/>
                      </a:cubicBezTo>
                      <a:cubicBezTo>
                        <a:pt x="68" y="44"/>
                        <a:pt x="65" y="20"/>
                        <a:pt x="50" y="25"/>
                      </a:cubicBezTo>
                      <a:cubicBezTo>
                        <a:pt x="37" y="29"/>
                        <a:pt x="25" y="56"/>
                        <a:pt x="20" y="10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40" name="Freeform 74"/>
                <p:cNvSpPr/>
                <p:nvPr/>
              </p:nvSpPr>
              <p:spPr bwMode="auto">
                <a:xfrm>
                  <a:off x="4702" y="748"/>
                  <a:ext cx="73" cy="331"/>
                </a:xfrm>
                <a:custGeom>
                  <a:avLst/>
                  <a:gdLst/>
                  <a:ahLst/>
                  <a:cxnLst>
                    <a:cxn ang="0">
                      <a:pos x="41" y="50"/>
                    </a:cxn>
                    <a:cxn ang="0">
                      <a:pos x="41" y="50"/>
                    </a:cxn>
                    <a:cxn ang="0">
                      <a:pos x="2" y="91"/>
                    </a:cxn>
                    <a:cxn ang="0">
                      <a:pos x="0" y="59"/>
                    </a:cxn>
                    <a:cxn ang="0">
                      <a:pos x="49" y="8"/>
                    </a:cxn>
                    <a:cxn ang="0">
                      <a:pos x="73" y="0"/>
                    </a:cxn>
                    <a:cxn ang="0">
                      <a:pos x="36" y="323"/>
                    </a:cxn>
                    <a:cxn ang="0">
                      <a:pos x="10" y="331"/>
                    </a:cxn>
                    <a:cxn ang="0">
                      <a:pos x="41" y="50"/>
                    </a:cxn>
                  </a:cxnLst>
                  <a:rect l="0" t="0" r="r" b="b"/>
                  <a:pathLst>
                    <a:path w="73" h="331">
                      <a:moveTo>
                        <a:pt x="41" y="50"/>
                      </a:moveTo>
                      <a:lnTo>
                        <a:pt x="41" y="50"/>
                      </a:lnTo>
                      <a:lnTo>
                        <a:pt x="2" y="91"/>
                      </a:lnTo>
                      <a:lnTo>
                        <a:pt x="0" y="59"/>
                      </a:lnTo>
                      <a:lnTo>
                        <a:pt x="49" y="8"/>
                      </a:lnTo>
                      <a:lnTo>
                        <a:pt x="73" y="0"/>
                      </a:lnTo>
                      <a:lnTo>
                        <a:pt x="36" y="323"/>
                      </a:lnTo>
                      <a:lnTo>
                        <a:pt x="10" y="331"/>
                      </a:lnTo>
                      <a:lnTo>
                        <a:pt x="41" y="5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41" name="Freeform 75"/>
                <p:cNvSpPr>
                  <a:spLocks noEditPoints="1"/>
                </p:cNvSpPr>
                <p:nvPr/>
              </p:nvSpPr>
              <p:spPr bwMode="auto">
                <a:xfrm>
                  <a:off x="4818" y="690"/>
                  <a:ext cx="163" cy="357"/>
                </a:xfrm>
                <a:custGeom>
                  <a:avLst/>
                  <a:gdLst/>
                  <a:ahLst/>
                  <a:cxnLst>
                    <a:cxn ang="0">
                      <a:pos x="77" y="80"/>
                    </a:cxn>
                    <a:cxn ang="0">
                      <a:pos x="31" y="176"/>
                    </a:cxn>
                    <a:cxn ang="0">
                      <a:pos x="6" y="101"/>
                    </a:cxn>
                    <a:cxn ang="0">
                      <a:pos x="52" y="6"/>
                    </a:cxn>
                    <a:cxn ang="0">
                      <a:pos x="77" y="80"/>
                    </a:cxn>
                    <a:cxn ang="0">
                      <a:pos x="20" y="98"/>
                    </a:cxn>
                    <a:cxn ang="0">
                      <a:pos x="34" y="159"/>
                    </a:cxn>
                    <a:cxn ang="0">
                      <a:pos x="63" y="85"/>
                    </a:cxn>
                    <a:cxn ang="0">
                      <a:pos x="49" y="24"/>
                    </a:cxn>
                    <a:cxn ang="0">
                      <a:pos x="20" y="98"/>
                    </a:cxn>
                  </a:cxnLst>
                  <a:rect l="0" t="0" r="r" b="b"/>
                  <a:pathLst>
                    <a:path w="83" h="182">
                      <a:moveTo>
                        <a:pt x="77" y="80"/>
                      </a:moveTo>
                      <a:cubicBezTo>
                        <a:pt x="71" y="136"/>
                        <a:pt x="54" y="170"/>
                        <a:pt x="31" y="176"/>
                      </a:cubicBezTo>
                      <a:cubicBezTo>
                        <a:pt x="10" y="182"/>
                        <a:pt x="0" y="155"/>
                        <a:pt x="6" y="101"/>
                      </a:cubicBezTo>
                      <a:cubicBezTo>
                        <a:pt x="12" y="46"/>
                        <a:pt x="31" y="12"/>
                        <a:pt x="52" y="6"/>
                      </a:cubicBezTo>
                      <a:cubicBezTo>
                        <a:pt x="74" y="0"/>
                        <a:pt x="83" y="28"/>
                        <a:pt x="77" y="80"/>
                      </a:cubicBezTo>
                      <a:close/>
                      <a:moveTo>
                        <a:pt x="20" y="98"/>
                      </a:moveTo>
                      <a:cubicBezTo>
                        <a:pt x="15" y="140"/>
                        <a:pt x="21" y="162"/>
                        <a:pt x="34" y="159"/>
                      </a:cubicBezTo>
                      <a:cubicBezTo>
                        <a:pt x="48" y="155"/>
                        <a:pt x="58" y="127"/>
                        <a:pt x="63" y="85"/>
                      </a:cubicBezTo>
                      <a:cubicBezTo>
                        <a:pt x="68" y="44"/>
                        <a:pt x="64" y="20"/>
                        <a:pt x="49" y="24"/>
                      </a:cubicBezTo>
                      <a:cubicBezTo>
                        <a:pt x="37" y="27"/>
                        <a:pt x="25" y="53"/>
                        <a:pt x="20" y="9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42" name="Freeform 76"/>
                <p:cNvSpPr/>
                <p:nvPr/>
              </p:nvSpPr>
              <p:spPr bwMode="auto">
                <a:xfrm>
                  <a:off x="5028" y="662"/>
                  <a:ext cx="73" cy="328"/>
                </a:xfrm>
                <a:custGeom>
                  <a:avLst/>
                  <a:gdLst/>
                  <a:ahLst/>
                  <a:cxnLst>
                    <a:cxn ang="0">
                      <a:pos x="42" y="47"/>
                    </a:cxn>
                    <a:cxn ang="0">
                      <a:pos x="40" y="47"/>
                    </a:cxn>
                    <a:cxn ang="0">
                      <a:pos x="2" y="86"/>
                    </a:cxn>
                    <a:cxn ang="0">
                      <a:pos x="0" y="53"/>
                    </a:cxn>
                    <a:cxn ang="0">
                      <a:pos x="49" y="6"/>
                    </a:cxn>
                    <a:cxn ang="0">
                      <a:pos x="73" y="0"/>
                    </a:cxn>
                    <a:cxn ang="0">
                      <a:pos x="36" y="322"/>
                    </a:cxn>
                    <a:cxn ang="0">
                      <a:pos x="8" y="328"/>
                    </a:cxn>
                    <a:cxn ang="0">
                      <a:pos x="42" y="47"/>
                    </a:cxn>
                  </a:cxnLst>
                  <a:rect l="0" t="0" r="r" b="b"/>
                  <a:pathLst>
                    <a:path w="73" h="328">
                      <a:moveTo>
                        <a:pt x="42" y="47"/>
                      </a:moveTo>
                      <a:lnTo>
                        <a:pt x="40" y="47"/>
                      </a:lnTo>
                      <a:lnTo>
                        <a:pt x="2" y="86"/>
                      </a:lnTo>
                      <a:lnTo>
                        <a:pt x="0" y="53"/>
                      </a:lnTo>
                      <a:lnTo>
                        <a:pt x="49" y="6"/>
                      </a:lnTo>
                      <a:lnTo>
                        <a:pt x="73" y="0"/>
                      </a:lnTo>
                      <a:lnTo>
                        <a:pt x="36" y="322"/>
                      </a:lnTo>
                      <a:lnTo>
                        <a:pt x="8" y="328"/>
                      </a:lnTo>
                      <a:lnTo>
                        <a:pt x="42" y="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43" name="Freeform 77"/>
                <p:cNvSpPr>
                  <a:spLocks noEditPoints="1"/>
                </p:cNvSpPr>
                <p:nvPr/>
              </p:nvSpPr>
              <p:spPr bwMode="auto">
                <a:xfrm>
                  <a:off x="5142" y="619"/>
                  <a:ext cx="161" cy="348"/>
                </a:xfrm>
                <a:custGeom>
                  <a:avLst/>
                  <a:gdLst/>
                  <a:ahLst/>
                  <a:cxnLst>
                    <a:cxn ang="0">
                      <a:pos x="76" y="80"/>
                    </a:cxn>
                    <a:cxn ang="0">
                      <a:pos x="30" y="174"/>
                    </a:cxn>
                    <a:cxn ang="0">
                      <a:pos x="6" y="96"/>
                    </a:cxn>
                    <a:cxn ang="0">
                      <a:pos x="51" y="4"/>
                    </a:cxn>
                    <a:cxn ang="0">
                      <a:pos x="76" y="80"/>
                    </a:cxn>
                    <a:cxn ang="0">
                      <a:pos x="19" y="94"/>
                    </a:cxn>
                    <a:cxn ang="0">
                      <a:pos x="33" y="156"/>
                    </a:cxn>
                    <a:cxn ang="0">
                      <a:pos x="62" y="84"/>
                    </a:cxn>
                    <a:cxn ang="0">
                      <a:pos x="48" y="21"/>
                    </a:cxn>
                    <a:cxn ang="0">
                      <a:pos x="19" y="94"/>
                    </a:cxn>
                  </a:cxnLst>
                  <a:rect l="0" t="0" r="r" b="b"/>
                  <a:pathLst>
                    <a:path w="82" h="177">
                      <a:moveTo>
                        <a:pt x="76" y="80"/>
                      </a:moveTo>
                      <a:cubicBezTo>
                        <a:pt x="69" y="136"/>
                        <a:pt x="53" y="169"/>
                        <a:pt x="30" y="174"/>
                      </a:cubicBezTo>
                      <a:cubicBezTo>
                        <a:pt x="10" y="177"/>
                        <a:pt x="0" y="150"/>
                        <a:pt x="6" y="96"/>
                      </a:cubicBezTo>
                      <a:cubicBezTo>
                        <a:pt x="12" y="41"/>
                        <a:pt x="30" y="8"/>
                        <a:pt x="51" y="4"/>
                      </a:cubicBezTo>
                      <a:cubicBezTo>
                        <a:pt x="73" y="0"/>
                        <a:pt x="82" y="28"/>
                        <a:pt x="76" y="80"/>
                      </a:cubicBezTo>
                      <a:close/>
                      <a:moveTo>
                        <a:pt x="19" y="94"/>
                      </a:moveTo>
                      <a:cubicBezTo>
                        <a:pt x="14" y="136"/>
                        <a:pt x="20" y="159"/>
                        <a:pt x="33" y="156"/>
                      </a:cubicBezTo>
                      <a:cubicBezTo>
                        <a:pt x="47" y="153"/>
                        <a:pt x="57" y="126"/>
                        <a:pt x="62" y="84"/>
                      </a:cubicBezTo>
                      <a:cubicBezTo>
                        <a:pt x="66" y="44"/>
                        <a:pt x="63" y="18"/>
                        <a:pt x="48" y="21"/>
                      </a:cubicBezTo>
                      <a:cubicBezTo>
                        <a:pt x="36" y="24"/>
                        <a:pt x="25" y="49"/>
                        <a:pt x="19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44" name="Freeform 78"/>
                <p:cNvSpPr/>
                <p:nvPr/>
              </p:nvSpPr>
              <p:spPr bwMode="auto">
                <a:xfrm>
                  <a:off x="5348" y="601"/>
                  <a:ext cx="71" cy="326"/>
                </a:xfrm>
                <a:custGeom>
                  <a:avLst/>
                  <a:gdLst/>
                  <a:ahLst/>
                  <a:cxnLst>
                    <a:cxn ang="0">
                      <a:pos x="40" y="45"/>
                    </a:cxn>
                    <a:cxn ang="0">
                      <a:pos x="40" y="45"/>
                    </a:cxn>
                    <a:cxn ang="0">
                      <a:pos x="0" y="81"/>
                    </a:cxn>
                    <a:cxn ang="0">
                      <a:pos x="0" y="49"/>
                    </a:cxn>
                    <a:cxn ang="0">
                      <a:pos x="48" y="4"/>
                    </a:cxn>
                    <a:cxn ang="0">
                      <a:pos x="71" y="0"/>
                    </a:cxn>
                    <a:cxn ang="0">
                      <a:pos x="34" y="322"/>
                    </a:cxn>
                    <a:cxn ang="0">
                      <a:pos x="6" y="326"/>
                    </a:cxn>
                    <a:cxn ang="0">
                      <a:pos x="40" y="45"/>
                    </a:cxn>
                  </a:cxnLst>
                  <a:rect l="0" t="0" r="r" b="b"/>
                  <a:pathLst>
                    <a:path w="71" h="326">
                      <a:moveTo>
                        <a:pt x="40" y="45"/>
                      </a:moveTo>
                      <a:lnTo>
                        <a:pt x="40" y="45"/>
                      </a:lnTo>
                      <a:lnTo>
                        <a:pt x="0" y="81"/>
                      </a:lnTo>
                      <a:lnTo>
                        <a:pt x="0" y="49"/>
                      </a:lnTo>
                      <a:lnTo>
                        <a:pt x="48" y="4"/>
                      </a:lnTo>
                      <a:lnTo>
                        <a:pt x="71" y="0"/>
                      </a:lnTo>
                      <a:lnTo>
                        <a:pt x="34" y="322"/>
                      </a:lnTo>
                      <a:lnTo>
                        <a:pt x="6" y="326"/>
                      </a:lnTo>
                      <a:lnTo>
                        <a:pt x="40" y="4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45" name="Freeform 79"/>
                <p:cNvSpPr>
                  <a:spLocks noEditPoints="1"/>
                </p:cNvSpPr>
                <p:nvPr/>
              </p:nvSpPr>
              <p:spPr bwMode="auto">
                <a:xfrm>
                  <a:off x="5458" y="580"/>
                  <a:ext cx="156" cy="337"/>
                </a:xfrm>
                <a:custGeom>
                  <a:avLst/>
                  <a:gdLst/>
                  <a:ahLst/>
                  <a:cxnLst>
                    <a:cxn ang="0">
                      <a:pos x="73" y="82"/>
                    </a:cxn>
                    <a:cxn ang="0">
                      <a:pos x="28" y="171"/>
                    </a:cxn>
                    <a:cxn ang="0">
                      <a:pos x="5" y="89"/>
                    </a:cxn>
                    <a:cxn ang="0">
                      <a:pos x="50" y="1"/>
                    </a:cxn>
                    <a:cxn ang="0">
                      <a:pos x="73" y="82"/>
                    </a:cxn>
                    <a:cxn ang="0">
                      <a:pos x="19" y="88"/>
                    </a:cxn>
                    <a:cxn ang="0">
                      <a:pos x="31" y="154"/>
                    </a:cxn>
                    <a:cxn ang="0">
                      <a:pos x="59" y="84"/>
                    </a:cxn>
                    <a:cxn ang="0">
                      <a:pos x="47" y="19"/>
                    </a:cxn>
                    <a:cxn ang="0">
                      <a:pos x="19" y="88"/>
                    </a:cxn>
                  </a:cxnLst>
                  <a:rect l="0" t="0" r="r" b="b"/>
                  <a:pathLst>
                    <a:path w="79" h="172">
                      <a:moveTo>
                        <a:pt x="73" y="82"/>
                      </a:moveTo>
                      <a:cubicBezTo>
                        <a:pt x="66" y="138"/>
                        <a:pt x="50" y="169"/>
                        <a:pt x="28" y="171"/>
                      </a:cubicBezTo>
                      <a:cubicBezTo>
                        <a:pt x="9" y="172"/>
                        <a:pt x="0" y="143"/>
                        <a:pt x="5" y="89"/>
                      </a:cubicBezTo>
                      <a:cubicBezTo>
                        <a:pt x="12" y="34"/>
                        <a:pt x="30" y="3"/>
                        <a:pt x="50" y="1"/>
                      </a:cubicBezTo>
                      <a:cubicBezTo>
                        <a:pt x="70" y="0"/>
                        <a:pt x="79" y="30"/>
                        <a:pt x="73" y="82"/>
                      </a:cubicBezTo>
                      <a:close/>
                      <a:moveTo>
                        <a:pt x="19" y="88"/>
                      </a:moveTo>
                      <a:cubicBezTo>
                        <a:pt x="14" y="131"/>
                        <a:pt x="19" y="155"/>
                        <a:pt x="31" y="154"/>
                      </a:cubicBezTo>
                      <a:cubicBezTo>
                        <a:pt x="45" y="153"/>
                        <a:pt x="54" y="126"/>
                        <a:pt x="59" y="84"/>
                      </a:cubicBezTo>
                      <a:cubicBezTo>
                        <a:pt x="64" y="44"/>
                        <a:pt x="61" y="18"/>
                        <a:pt x="47" y="19"/>
                      </a:cubicBezTo>
                      <a:cubicBezTo>
                        <a:pt x="35" y="19"/>
                        <a:pt x="24" y="44"/>
                        <a:pt x="19" y="8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46" name="Freeform 80"/>
                <p:cNvSpPr/>
                <p:nvPr/>
              </p:nvSpPr>
              <p:spPr bwMode="auto">
                <a:xfrm>
                  <a:off x="5655" y="587"/>
                  <a:ext cx="67" cy="323"/>
                </a:xfrm>
                <a:custGeom>
                  <a:avLst/>
                  <a:gdLst/>
                  <a:ahLst/>
                  <a:cxnLst>
                    <a:cxn ang="0">
                      <a:pos x="37" y="40"/>
                    </a:cxn>
                    <a:cxn ang="0">
                      <a:pos x="37" y="40"/>
                    </a:cxn>
                    <a:cxn ang="0">
                      <a:pos x="2" y="67"/>
                    </a:cxn>
                    <a:cxn ang="0">
                      <a:pos x="0" y="34"/>
                    </a:cxn>
                    <a:cxn ang="0">
                      <a:pos x="45" y="0"/>
                    </a:cxn>
                    <a:cxn ang="0">
                      <a:pos x="67" y="2"/>
                    </a:cxn>
                    <a:cxn ang="0">
                      <a:pos x="29" y="323"/>
                    </a:cxn>
                    <a:cxn ang="0">
                      <a:pos x="6" y="321"/>
                    </a:cxn>
                    <a:cxn ang="0">
                      <a:pos x="37" y="40"/>
                    </a:cxn>
                  </a:cxnLst>
                  <a:rect l="0" t="0" r="r" b="b"/>
                  <a:pathLst>
                    <a:path w="67" h="323">
                      <a:moveTo>
                        <a:pt x="37" y="40"/>
                      </a:moveTo>
                      <a:lnTo>
                        <a:pt x="37" y="40"/>
                      </a:lnTo>
                      <a:lnTo>
                        <a:pt x="2" y="67"/>
                      </a:lnTo>
                      <a:lnTo>
                        <a:pt x="0" y="34"/>
                      </a:lnTo>
                      <a:lnTo>
                        <a:pt x="45" y="0"/>
                      </a:lnTo>
                      <a:lnTo>
                        <a:pt x="67" y="2"/>
                      </a:lnTo>
                      <a:lnTo>
                        <a:pt x="29" y="323"/>
                      </a:lnTo>
                      <a:lnTo>
                        <a:pt x="6" y="321"/>
                      </a:lnTo>
                      <a:lnTo>
                        <a:pt x="37" y="4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47" name="Freeform 81"/>
                <p:cNvSpPr>
                  <a:spLocks noEditPoints="1"/>
                </p:cNvSpPr>
                <p:nvPr/>
              </p:nvSpPr>
              <p:spPr bwMode="auto">
                <a:xfrm>
                  <a:off x="5755" y="601"/>
                  <a:ext cx="120" cy="368"/>
                </a:xfrm>
                <a:custGeom>
                  <a:avLst/>
                  <a:gdLst/>
                  <a:ahLst/>
                  <a:cxnLst>
                    <a:cxn ang="0">
                      <a:pos x="55" y="106"/>
                    </a:cxn>
                    <a:cxn ang="0">
                      <a:pos x="20" y="177"/>
                    </a:cxn>
                    <a:cxn ang="0">
                      <a:pos x="6" y="79"/>
                    </a:cxn>
                    <a:cxn ang="0">
                      <a:pos x="41" y="9"/>
                    </a:cxn>
                    <a:cxn ang="0">
                      <a:pos x="55" y="106"/>
                    </a:cxn>
                    <a:cxn ang="0">
                      <a:pos x="16" y="85"/>
                    </a:cxn>
                    <a:cxn ang="0">
                      <a:pos x="23" y="160"/>
                    </a:cxn>
                    <a:cxn ang="0">
                      <a:pos x="46" y="101"/>
                    </a:cxn>
                    <a:cxn ang="0">
                      <a:pos x="39" y="25"/>
                    </a:cxn>
                    <a:cxn ang="0">
                      <a:pos x="16" y="85"/>
                    </a:cxn>
                  </a:cxnLst>
                  <a:rect l="0" t="0" r="r" b="b"/>
                  <a:pathLst>
                    <a:path w="61" h="187">
                      <a:moveTo>
                        <a:pt x="55" y="106"/>
                      </a:moveTo>
                      <a:cubicBezTo>
                        <a:pt x="49" y="161"/>
                        <a:pt x="36" y="187"/>
                        <a:pt x="20" y="177"/>
                      </a:cubicBezTo>
                      <a:cubicBezTo>
                        <a:pt x="6" y="169"/>
                        <a:pt x="0" y="133"/>
                        <a:pt x="6" y="79"/>
                      </a:cubicBezTo>
                      <a:cubicBezTo>
                        <a:pt x="12" y="24"/>
                        <a:pt x="26" y="0"/>
                        <a:pt x="41" y="9"/>
                      </a:cubicBezTo>
                      <a:cubicBezTo>
                        <a:pt x="56" y="18"/>
                        <a:pt x="61" y="54"/>
                        <a:pt x="55" y="106"/>
                      </a:cubicBezTo>
                      <a:close/>
                      <a:moveTo>
                        <a:pt x="16" y="85"/>
                      </a:moveTo>
                      <a:cubicBezTo>
                        <a:pt x="11" y="127"/>
                        <a:pt x="14" y="155"/>
                        <a:pt x="23" y="160"/>
                      </a:cubicBezTo>
                      <a:cubicBezTo>
                        <a:pt x="33" y="166"/>
                        <a:pt x="41" y="143"/>
                        <a:pt x="46" y="101"/>
                      </a:cubicBezTo>
                      <a:cubicBezTo>
                        <a:pt x="50" y="61"/>
                        <a:pt x="49" y="31"/>
                        <a:pt x="39" y="25"/>
                      </a:cubicBezTo>
                      <a:cubicBezTo>
                        <a:pt x="30" y="20"/>
                        <a:pt x="21" y="40"/>
                        <a:pt x="16" y="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48" name="Freeform 82"/>
                <p:cNvSpPr/>
                <p:nvPr/>
              </p:nvSpPr>
              <p:spPr bwMode="auto">
                <a:xfrm>
                  <a:off x="5883" y="717"/>
                  <a:ext cx="45" cy="340"/>
                </a:xfrm>
                <a:custGeom>
                  <a:avLst/>
                  <a:gdLst/>
                  <a:ahLst/>
                  <a:cxnLst>
                    <a:cxn ang="0">
                      <a:pos x="31" y="37"/>
                    </a:cxn>
                    <a:cxn ang="0">
                      <a:pos x="31" y="37"/>
                    </a:cxn>
                    <a:cxn ang="0">
                      <a:pos x="15" y="39"/>
                    </a:cxn>
                    <a:cxn ang="0">
                      <a:pos x="17" y="2"/>
                    </a:cxn>
                    <a:cxn ang="0">
                      <a:pos x="37" y="0"/>
                    </a:cxn>
                    <a:cxn ang="0">
                      <a:pos x="45" y="18"/>
                    </a:cxn>
                    <a:cxn ang="0">
                      <a:pos x="10" y="340"/>
                    </a:cxn>
                    <a:cxn ang="0">
                      <a:pos x="0" y="318"/>
                    </a:cxn>
                    <a:cxn ang="0">
                      <a:pos x="31" y="37"/>
                    </a:cxn>
                  </a:cxnLst>
                  <a:rect l="0" t="0" r="r" b="b"/>
                  <a:pathLst>
                    <a:path w="45" h="340">
                      <a:moveTo>
                        <a:pt x="31" y="37"/>
                      </a:moveTo>
                      <a:lnTo>
                        <a:pt x="31" y="37"/>
                      </a:lnTo>
                      <a:lnTo>
                        <a:pt x="15" y="39"/>
                      </a:lnTo>
                      <a:lnTo>
                        <a:pt x="17" y="2"/>
                      </a:lnTo>
                      <a:lnTo>
                        <a:pt x="37" y="0"/>
                      </a:lnTo>
                      <a:lnTo>
                        <a:pt x="45" y="18"/>
                      </a:lnTo>
                      <a:lnTo>
                        <a:pt x="10" y="340"/>
                      </a:lnTo>
                      <a:lnTo>
                        <a:pt x="0" y="318"/>
                      </a:lnTo>
                      <a:lnTo>
                        <a:pt x="31" y="3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49" name="Freeform 83"/>
                <p:cNvSpPr>
                  <a:spLocks noEditPoints="1"/>
                </p:cNvSpPr>
                <p:nvPr/>
              </p:nvSpPr>
              <p:spPr bwMode="auto">
                <a:xfrm>
                  <a:off x="5889" y="827"/>
                  <a:ext cx="55" cy="426"/>
                </a:xfrm>
                <a:custGeom>
                  <a:avLst/>
                  <a:gdLst/>
                  <a:ahLst/>
                  <a:cxnLst>
                    <a:cxn ang="0">
                      <a:pos x="24" y="24"/>
                    </a:cxn>
                    <a:cxn ang="0">
                      <a:pos x="21" y="69"/>
                    </a:cxn>
                    <a:cxn ang="0">
                      <a:pos x="4" y="191"/>
                    </a:cxn>
                    <a:cxn ang="0">
                      <a:pos x="7" y="145"/>
                    </a:cxn>
                    <a:cxn ang="0">
                      <a:pos x="24" y="24"/>
                    </a:cxn>
                    <a:cxn ang="0">
                      <a:pos x="22" y="40"/>
                    </a:cxn>
                    <a:cxn ang="0">
                      <a:pos x="10" y="131"/>
                    </a:cxn>
                    <a:cxn ang="0">
                      <a:pos x="6" y="175"/>
                    </a:cxn>
                    <a:cxn ang="0">
                      <a:pos x="18" y="85"/>
                    </a:cxn>
                    <a:cxn ang="0">
                      <a:pos x="22" y="40"/>
                    </a:cxn>
                  </a:cxnLst>
                  <a:rect l="0" t="0" r="r" b="b"/>
                  <a:pathLst>
                    <a:path w="28" h="217">
                      <a:moveTo>
                        <a:pt x="24" y="24"/>
                      </a:moveTo>
                      <a:cubicBezTo>
                        <a:pt x="28" y="0"/>
                        <a:pt x="27" y="14"/>
                        <a:pt x="21" y="69"/>
                      </a:cubicBezTo>
                      <a:cubicBezTo>
                        <a:pt x="14" y="123"/>
                        <a:pt x="8" y="169"/>
                        <a:pt x="4" y="191"/>
                      </a:cubicBezTo>
                      <a:cubicBezTo>
                        <a:pt x="0" y="217"/>
                        <a:pt x="1" y="201"/>
                        <a:pt x="7" y="145"/>
                      </a:cubicBezTo>
                      <a:cubicBezTo>
                        <a:pt x="13" y="93"/>
                        <a:pt x="19" y="49"/>
                        <a:pt x="24" y="24"/>
                      </a:cubicBezTo>
                      <a:close/>
                      <a:moveTo>
                        <a:pt x="22" y="40"/>
                      </a:moveTo>
                      <a:cubicBezTo>
                        <a:pt x="19" y="57"/>
                        <a:pt x="15" y="90"/>
                        <a:pt x="10" y="131"/>
                      </a:cubicBezTo>
                      <a:cubicBezTo>
                        <a:pt x="5" y="172"/>
                        <a:pt x="3" y="191"/>
                        <a:pt x="6" y="175"/>
                      </a:cubicBezTo>
                      <a:cubicBezTo>
                        <a:pt x="9" y="161"/>
                        <a:pt x="13" y="127"/>
                        <a:pt x="18" y="85"/>
                      </a:cubicBezTo>
                      <a:cubicBezTo>
                        <a:pt x="23" y="40"/>
                        <a:pt x="24" y="26"/>
                        <a:pt x="22" y="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50" name="Freeform 84"/>
                <p:cNvSpPr>
                  <a:spLocks noEditPoints="1"/>
                </p:cNvSpPr>
                <p:nvPr/>
              </p:nvSpPr>
              <p:spPr bwMode="auto">
                <a:xfrm>
                  <a:off x="5800" y="1012"/>
                  <a:ext cx="102" cy="430"/>
                </a:xfrm>
                <a:custGeom>
                  <a:avLst/>
                  <a:gdLst/>
                  <a:ahLst/>
                  <a:cxnLst>
                    <a:cxn ang="0">
                      <a:pos x="35" y="25"/>
                    </a:cxn>
                    <a:cxn ang="0">
                      <a:pos x="46" y="68"/>
                    </a:cxn>
                    <a:cxn ang="0">
                      <a:pos x="17" y="192"/>
                    </a:cxn>
                    <a:cxn ang="0">
                      <a:pos x="7" y="148"/>
                    </a:cxn>
                    <a:cxn ang="0">
                      <a:pos x="35" y="25"/>
                    </a:cxn>
                    <a:cxn ang="0">
                      <a:pos x="34" y="41"/>
                    </a:cxn>
                    <a:cxn ang="0">
                      <a:pos x="14" y="132"/>
                    </a:cxn>
                    <a:cxn ang="0">
                      <a:pos x="18" y="176"/>
                    </a:cxn>
                    <a:cxn ang="0">
                      <a:pos x="38" y="85"/>
                    </a:cxn>
                    <a:cxn ang="0">
                      <a:pos x="34" y="41"/>
                    </a:cxn>
                  </a:cxnLst>
                  <a:rect l="0" t="0" r="r" b="b"/>
                  <a:pathLst>
                    <a:path w="52" h="219">
                      <a:moveTo>
                        <a:pt x="35" y="25"/>
                      </a:moveTo>
                      <a:cubicBezTo>
                        <a:pt x="47" y="0"/>
                        <a:pt x="52" y="13"/>
                        <a:pt x="46" y="68"/>
                      </a:cubicBezTo>
                      <a:cubicBezTo>
                        <a:pt x="39" y="123"/>
                        <a:pt x="28" y="169"/>
                        <a:pt x="17" y="192"/>
                      </a:cubicBezTo>
                      <a:cubicBezTo>
                        <a:pt x="4" y="219"/>
                        <a:pt x="0" y="203"/>
                        <a:pt x="7" y="148"/>
                      </a:cubicBezTo>
                      <a:cubicBezTo>
                        <a:pt x="13" y="96"/>
                        <a:pt x="23" y="50"/>
                        <a:pt x="35" y="25"/>
                      </a:cubicBezTo>
                      <a:close/>
                      <a:moveTo>
                        <a:pt x="34" y="41"/>
                      </a:moveTo>
                      <a:cubicBezTo>
                        <a:pt x="26" y="58"/>
                        <a:pt x="19" y="92"/>
                        <a:pt x="14" y="132"/>
                      </a:cubicBezTo>
                      <a:cubicBezTo>
                        <a:pt x="10" y="174"/>
                        <a:pt x="10" y="193"/>
                        <a:pt x="18" y="176"/>
                      </a:cubicBezTo>
                      <a:cubicBezTo>
                        <a:pt x="26" y="161"/>
                        <a:pt x="33" y="127"/>
                        <a:pt x="38" y="85"/>
                      </a:cubicBezTo>
                      <a:cubicBezTo>
                        <a:pt x="43" y="40"/>
                        <a:pt x="41" y="27"/>
                        <a:pt x="34" y="4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51" name="Freeform 85"/>
                <p:cNvSpPr/>
                <p:nvPr/>
              </p:nvSpPr>
              <p:spPr bwMode="auto">
                <a:xfrm>
                  <a:off x="5712" y="1232"/>
                  <a:ext cx="82" cy="359"/>
                </a:xfrm>
                <a:custGeom>
                  <a:avLst/>
                  <a:gdLst/>
                  <a:ahLst/>
                  <a:cxnLst>
                    <a:cxn ang="0">
                      <a:pos x="19" y="330"/>
                    </a:cxn>
                    <a:cxn ang="0">
                      <a:pos x="0" y="359"/>
                    </a:cxn>
                    <a:cxn ang="0">
                      <a:pos x="37" y="37"/>
                    </a:cxn>
                    <a:cxn ang="0">
                      <a:pos x="55" y="12"/>
                    </a:cxn>
                    <a:cxn ang="0">
                      <a:pos x="82" y="0"/>
                    </a:cxn>
                    <a:cxn ang="0">
                      <a:pos x="74" y="39"/>
                    </a:cxn>
                    <a:cxn ang="0">
                      <a:pos x="53" y="49"/>
                    </a:cxn>
                    <a:cxn ang="0">
                      <a:pos x="53" y="49"/>
                    </a:cxn>
                    <a:cxn ang="0">
                      <a:pos x="19" y="330"/>
                    </a:cxn>
                  </a:cxnLst>
                  <a:rect l="0" t="0" r="r" b="b"/>
                  <a:pathLst>
                    <a:path w="82" h="359">
                      <a:moveTo>
                        <a:pt x="19" y="330"/>
                      </a:moveTo>
                      <a:lnTo>
                        <a:pt x="0" y="359"/>
                      </a:lnTo>
                      <a:lnTo>
                        <a:pt x="37" y="37"/>
                      </a:lnTo>
                      <a:lnTo>
                        <a:pt x="55" y="12"/>
                      </a:lnTo>
                      <a:lnTo>
                        <a:pt x="82" y="0"/>
                      </a:lnTo>
                      <a:lnTo>
                        <a:pt x="74" y="39"/>
                      </a:lnTo>
                      <a:lnTo>
                        <a:pt x="53" y="49"/>
                      </a:lnTo>
                      <a:lnTo>
                        <a:pt x="53" y="49"/>
                      </a:lnTo>
                      <a:lnTo>
                        <a:pt x="19" y="33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52" name="Freeform 86"/>
                <p:cNvSpPr/>
                <p:nvPr/>
              </p:nvSpPr>
              <p:spPr bwMode="auto">
                <a:xfrm>
                  <a:off x="5584" y="1409"/>
                  <a:ext cx="89" cy="355"/>
                </a:xfrm>
                <a:custGeom>
                  <a:avLst/>
                  <a:gdLst/>
                  <a:ahLst/>
                  <a:cxnLst>
                    <a:cxn ang="0">
                      <a:pos x="22" y="328"/>
                    </a:cxn>
                    <a:cxn ang="0">
                      <a:pos x="0" y="355"/>
                    </a:cxn>
                    <a:cxn ang="0">
                      <a:pos x="37" y="35"/>
                    </a:cxn>
                    <a:cxn ang="0">
                      <a:pos x="57" y="9"/>
                    </a:cxn>
                    <a:cxn ang="0">
                      <a:pos x="89" y="0"/>
                    </a:cxn>
                    <a:cxn ang="0">
                      <a:pos x="81" y="39"/>
                    </a:cxn>
                    <a:cxn ang="0">
                      <a:pos x="55" y="47"/>
                    </a:cxn>
                    <a:cxn ang="0">
                      <a:pos x="53" y="47"/>
                    </a:cxn>
                    <a:cxn ang="0">
                      <a:pos x="22" y="328"/>
                    </a:cxn>
                  </a:cxnLst>
                  <a:rect l="0" t="0" r="r" b="b"/>
                  <a:pathLst>
                    <a:path w="89" h="355">
                      <a:moveTo>
                        <a:pt x="22" y="328"/>
                      </a:moveTo>
                      <a:lnTo>
                        <a:pt x="0" y="355"/>
                      </a:lnTo>
                      <a:lnTo>
                        <a:pt x="37" y="35"/>
                      </a:lnTo>
                      <a:lnTo>
                        <a:pt x="57" y="9"/>
                      </a:lnTo>
                      <a:lnTo>
                        <a:pt x="89" y="0"/>
                      </a:lnTo>
                      <a:lnTo>
                        <a:pt x="81" y="39"/>
                      </a:lnTo>
                      <a:lnTo>
                        <a:pt x="55" y="47"/>
                      </a:lnTo>
                      <a:lnTo>
                        <a:pt x="53" y="47"/>
                      </a:lnTo>
                      <a:lnTo>
                        <a:pt x="22" y="32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53" name="Freeform 87"/>
                <p:cNvSpPr>
                  <a:spLocks noEditPoints="1"/>
                </p:cNvSpPr>
                <p:nvPr/>
              </p:nvSpPr>
              <p:spPr bwMode="auto">
                <a:xfrm>
                  <a:off x="5407" y="1542"/>
                  <a:ext cx="148" cy="417"/>
                </a:xfrm>
                <a:custGeom>
                  <a:avLst/>
                  <a:gdLst/>
                  <a:ahLst/>
                  <a:cxnLst>
                    <a:cxn ang="0">
                      <a:pos x="47" y="21"/>
                    </a:cxn>
                    <a:cxn ang="0">
                      <a:pos x="68" y="70"/>
                    </a:cxn>
                    <a:cxn ang="0">
                      <a:pos x="28" y="189"/>
                    </a:cxn>
                    <a:cxn ang="0">
                      <a:pos x="7" y="138"/>
                    </a:cxn>
                    <a:cxn ang="0">
                      <a:pos x="47" y="21"/>
                    </a:cxn>
                    <a:cxn ang="0">
                      <a:pos x="45" y="37"/>
                    </a:cxn>
                    <a:cxn ang="0">
                      <a:pos x="19" y="125"/>
                    </a:cxn>
                    <a:cxn ang="0">
                      <a:pos x="30" y="172"/>
                    </a:cxn>
                    <a:cxn ang="0">
                      <a:pos x="56" y="84"/>
                    </a:cxn>
                    <a:cxn ang="0">
                      <a:pos x="45" y="37"/>
                    </a:cxn>
                  </a:cxnLst>
                  <a:rect l="0" t="0" r="r" b="b"/>
                  <a:pathLst>
                    <a:path w="75" h="212">
                      <a:moveTo>
                        <a:pt x="47" y="21"/>
                      </a:moveTo>
                      <a:cubicBezTo>
                        <a:pt x="65" y="0"/>
                        <a:pt x="75" y="15"/>
                        <a:pt x="68" y="70"/>
                      </a:cubicBezTo>
                      <a:cubicBezTo>
                        <a:pt x="62" y="124"/>
                        <a:pt x="46" y="168"/>
                        <a:pt x="28" y="189"/>
                      </a:cubicBezTo>
                      <a:cubicBezTo>
                        <a:pt x="8" y="212"/>
                        <a:pt x="0" y="194"/>
                        <a:pt x="7" y="138"/>
                      </a:cubicBezTo>
                      <a:cubicBezTo>
                        <a:pt x="13" y="86"/>
                        <a:pt x="27" y="43"/>
                        <a:pt x="47" y="21"/>
                      </a:cubicBezTo>
                      <a:close/>
                      <a:moveTo>
                        <a:pt x="45" y="37"/>
                      </a:moveTo>
                      <a:cubicBezTo>
                        <a:pt x="32" y="52"/>
                        <a:pt x="24" y="85"/>
                        <a:pt x="19" y="125"/>
                      </a:cubicBezTo>
                      <a:cubicBezTo>
                        <a:pt x="14" y="167"/>
                        <a:pt x="17" y="187"/>
                        <a:pt x="30" y="172"/>
                      </a:cubicBezTo>
                      <a:cubicBezTo>
                        <a:pt x="41" y="159"/>
                        <a:pt x="51" y="127"/>
                        <a:pt x="56" y="84"/>
                      </a:cubicBezTo>
                      <a:cubicBezTo>
                        <a:pt x="61" y="40"/>
                        <a:pt x="56" y="25"/>
                        <a:pt x="45" y="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54" name="Freeform 88"/>
                <p:cNvSpPr/>
                <p:nvPr/>
              </p:nvSpPr>
              <p:spPr bwMode="auto">
                <a:xfrm>
                  <a:off x="5299" y="1737"/>
                  <a:ext cx="95" cy="349"/>
                </a:xfrm>
                <a:custGeom>
                  <a:avLst/>
                  <a:gdLst/>
                  <a:ahLst/>
                  <a:cxnLst>
                    <a:cxn ang="0">
                      <a:pos x="24" y="324"/>
                    </a:cxn>
                    <a:cxn ang="0">
                      <a:pos x="0" y="349"/>
                    </a:cxn>
                    <a:cxn ang="0">
                      <a:pos x="38" y="27"/>
                    </a:cxn>
                    <a:cxn ang="0">
                      <a:pos x="59" y="6"/>
                    </a:cxn>
                    <a:cxn ang="0">
                      <a:pos x="95" y="0"/>
                    </a:cxn>
                    <a:cxn ang="0">
                      <a:pos x="87" y="37"/>
                    </a:cxn>
                    <a:cxn ang="0">
                      <a:pos x="57" y="41"/>
                    </a:cxn>
                    <a:cxn ang="0">
                      <a:pos x="57" y="43"/>
                    </a:cxn>
                    <a:cxn ang="0">
                      <a:pos x="24" y="324"/>
                    </a:cxn>
                  </a:cxnLst>
                  <a:rect l="0" t="0" r="r" b="b"/>
                  <a:pathLst>
                    <a:path w="95" h="349">
                      <a:moveTo>
                        <a:pt x="24" y="324"/>
                      </a:moveTo>
                      <a:lnTo>
                        <a:pt x="0" y="349"/>
                      </a:lnTo>
                      <a:lnTo>
                        <a:pt x="38" y="27"/>
                      </a:lnTo>
                      <a:lnTo>
                        <a:pt x="59" y="6"/>
                      </a:lnTo>
                      <a:lnTo>
                        <a:pt x="95" y="0"/>
                      </a:lnTo>
                      <a:lnTo>
                        <a:pt x="87" y="37"/>
                      </a:lnTo>
                      <a:lnTo>
                        <a:pt x="57" y="41"/>
                      </a:lnTo>
                      <a:lnTo>
                        <a:pt x="57" y="43"/>
                      </a:lnTo>
                      <a:lnTo>
                        <a:pt x="24" y="32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55" name="Freeform 89"/>
                <p:cNvSpPr>
                  <a:spLocks noEditPoints="1"/>
                </p:cNvSpPr>
                <p:nvPr/>
              </p:nvSpPr>
              <p:spPr bwMode="auto">
                <a:xfrm>
                  <a:off x="5109" y="1855"/>
                  <a:ext cx="155" cy="408"/>
                </a:xfrm>
                <a:custGeom>
                  <a:avLst/>
                  <a:gdLst/>
                  <a:ahLst/>
                  <a:cxnLst>
                    <a:cxn ang="0">
                      <a:pos x="49" y="19"/>
                    </a:cxn>
                    <a:cxn ang="0">
                      <a:pos x="73" y="71"/>
                    </a:cxn>
                    <a:cxn ang="0">
                      <a:pos x="31" y="187"/>
                    </a:cxn>
                    <a:cxn ang="0">
                      <a:pos x="7" y="134"/>
                    </a:cxn>
                    <a:cxn ang="0">
                      <a:pos x="49" y="19"/>
                    </a:cxn>
                    <a:cxn ang="0">
                      <a:pos x="47" y="36"/>
                    </a:cxn>
                    <a:cxn ang="0">
                      <a:pos x="20" y="122"/>
                    </a:cxn>
                    <a:cxn ang="0">
                      <a:pos x="32" y="171"/>
                    </a:cxn>
                    <a:cxn ang="0">
                      <a:pos x="59" y="84"/>
                    </a:cxn>
                    <a:cxn ang="0">
                      <a:pos x="47" y="36"/>
                    </a:cxn>
                  </a:cxnLst>
                  <a:rect l="0" t="0" r="r" b="b"/>
                  <a:pathLst>
                    <a:path w="79" h="208">
                      <a:moveTo>
                        <a:pt x="49" y="19"/>
                      </a:moveTo>
                      <a:cubicBezTo>
                        <a:pt x="68" y="0"/>
                        <a:pt x="79" y="16"/>
                        <a:pt x="73" y="71"/>
                      </a:cubicBezTo>
                      <a:cubicBezTo>
                        <a:pt x="66" y="126"/>
                        <a:pt x="50" y="168"/>
                        <a:pt x="31" y="187"/>
                      </a:cubicBezTo>
                      <a:cubicBezTo>
                        <a:pt x="9" y="208"/>
                        <a:pt x="0" y="189"/>
                        <a:pt x="7" y="134"/>
                      </a:cubicBezTo>
                      <a:cubicBezTo>
                        <a:pt x="13" y="82"/>
                        <a:pt x="28" y="39"/>
                        <a:pt x="49" y="19"/>
                      </a:cubicBezTo>
                      <a:close/>
                      <a:moveTo>
                        <a:pt x="47" y="36"/>
                      </a:moveTo>
                      <a:cubicBezTo>
                        <a:pt x="34" y="49"/>
                        <a:pt x="24" y="82"/>
                        <a:pt x="20" y="122"/>
                      </a:cubicBezTo>
                      <a:cubicBezTo>
                        <a:pt x="15" y="164"/>
                        <a:pt x="18" y="184"/>
                        <a:pt x="32" y="171"/>
                      </a:cubicBezTo>
                      <a:cubicBezTo>
                        <a:pt x="44" y="159"/>
                        <a:pt x="54" y="127"/>
                        <a:pt x="59" y="84"/>
                      </a:cubicBezTo>
                      <a:cubicBezTo>
                        <a:pt x="65" y="40"/>
                        <a:pt x="59" y="24"/>
                        <a:pt x="47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56" name="Freeform 90"/>
                <p:cNvSpPr/>
                <p:nvPr/>
              </p:nvSpPr>
              <p:spPr bwMode="auto">
                <a:xfrm>
                  <a:off x="4995" y="2037"/>
                  <a:ext cx="98" cy="344"/>
                </a:xfrm>
                <a:custGeom>
                  <a:avLst/>
                  <a:gdLst/>
                  <a:ahLst/>
                  <a:cxnLst>
                    <a:cxn ang="0">
                      <a:pos x="25" y="320"/>
                    </a:cxn>
                    <a:cxn ang="0">
                      <a:pos x="0" y="344"/>
                    </a:cxn>
                    <a:cxn ang="0">
                      <a:pos x="37" y="22"/>
                    </a:cxn>
                    <a:cxn ang="0">
                      <a:pos x="61" y="2"/>
                    </a:cxn>
                    <a:cxn ang="0">
                      <a:pos x="98" y="0"/>
                    </a:cxn>
                    <a:cxn ang="0">
                      <a:pos x="90" y="38"/>
                    </a:cxn>
                    <a:cxn ang="0">
                      <a:pos x="59" y="40"/>
                    </a:cxn>
                    <a:cxn ang="0">
                      <a:pos x="59" y="40"/>
                    </a:cxn>
                    <a:cxn ang="0">
                      <a:pos x="25" y="320"/>
                    </a:cxn>
                  </a:cxnLst>
                  <a:rect l="0" t="0" r="r" b="b"/>
                  <a:pathLst>
                    <a:path w="98" h="344">
                      <a:moveTo>
                        <a:pt x="25" y="320"/>
                      </a:moveTo>
                      <a:lnTo>
                        <a:pt x="0" y="344"/>
                      </a:lnTo>
                      <a:lnTo>
                        <a:pt x="37" y="22"/>
                      </a:lnTo>
                      <a:lnTo>
                        <a:pt x="61" y="2"/>
                      </a:lnTo>
                      <a:lnTo>
                        <a:pt x="98" y="0"/>
                      </a:lnTo>
                      <a:lnTo>
                        <a:pt x="90" y="38"/>
                      </a:lnTo>
                      <a:lnTo>
                        <a:pt x="59" y="40"/>
                      </a:lnTo>
                      <a:lnTo>
                        <a:pt x="59" y="40"/>
                      </a:lnTo>
                      <a:lnTo>
                        <a:pt x="25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57" name="Freeform 91"/>
                <p:cNvSpPr>
                  <a:spLocks noEditPoints="1"/>
                </p:cNvSpPr>
                <p:nvPr/>
              </p:nvSpPr>
              <p:spPr bwMode="auto">
                <a:xfrm>
                  <a:off x="4796" y="2141"/>
                  <a:ext cx="162" cy="405"/>
                </a:xfrm>
                <a:custGeom>
                  <a:avLst/>
                  <a:gdLst/>
                  <a:ahLst/>
                  <a:cxnLst>
                    <a:cxn ang="0">
                      <a:pos x="50" y="18"/>
                    </a:cxn>
                    <a:cxn ang="0">
                      <a:pos x="75" y="73"/>
                    </a:cxn>
                    <a:cxn ang="0">
                      <a:pos x="32" y="186"/>
                    </a:cxn>
                    <a:cxn ang="0">
                      <a:pos x="7" y="130"/>
                    </a:cxn>
                    <a:cxn ang="0">
                      <a:pos x="50" y="18"/>
                    </a:cxn>
                    <a:cxn ang="0">
                      <a:pos x="49" y="35"/>
                    </a:cxn>
                    <a:cxn ang="0">
                      <a:pos x="20" y="119"/>
                    </a:cxn>
                    <a:cxn ang="0">
                      <a:pos x="33" y="170"/>
                    </a:cxn>
                    <a:cxn ang="0">
                      <a:pos x="62" y="85"/>
                    </a:cxn>
                    <a:cxn ang="0">
                      <a:pos x="49" y="35"/>
                    </a:cxn>
                  </a:cxnLst>
                  <a:rect l="0" t="0" r="r" b="b"/>
                  <a:pathLst>
                    <a:path w="82" h="206">
                      <a:moveTo>
                        <a:pt x="50" y="18"/>
                      </a:moveTo>
                      <a:cubicBezTo>
                        <a:pt x="71" y="0"/>
                        <a:pt x="82" y="18"/>
                        <a:pt x="75" y="73"/>
                      </a:cubicBezTo>
                      <a:cubicBezTo>
                        <a:pt x="69" y="127"/>
                        <a:pt x="52" y="169"/>
                        <a:pt x="32" y="186"/>
                      </a:cubicBezTo>
                      <a:cubicBezTo>
                        <a:pt x="10" y="206"/>
                        <a:pt x="0" y="186"/>
                        <a:pt x="7" y="130"/>
                      </a:cubicBezTo>
                      <a:cubicBezTo>
                        <a:pt x="13" y="78"/>
                        <a:pt x="29" y="37"/>
                        <a:pt x="50" y="18"/>
                      </a:cubicBezTo>
                      <a:close/>
                      <a:moveTo>
                        <a:pt x="49" y="35"/>
                      </a:moveTo>
                      <a:cubicBezTo>
                        <a:pt x="35" y="47"/>
                        <a:pt x="25" y="79"/>
                        <a:pt x="20" y="119"/>
                      </a:cubicBezTo>
                      <a:cubicBezTo>
                        <a:pt x="16" y="161"/>
                        <a:pt x="19" y="182"/>
                        <a:pt x="33" y="170"/>
                      </a:cubicBezTo>
                      <a:cubicBezTo>
                        <a:pt x="46" y="159"/>
                        <a:pt x="57" y="127"/>
                        <a:pt x="62" y="85"/>
                      </a:cubicBezTo>
                      <a:cubicBezTo>
                        <a:pt x="67" y="40"/>
                        <a:pt x="61" y="24"/>
                        <a:pt x="49" y="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58" name="Freeform 92"/>
                <p:cNvSpPr/>
                <p:nvPr/>
              </p:nvSpPr>
              <p:spPr bwMode="auto">
                <a:xfrm>
                  <a:off x="4681" y="2312"/>
                  <a:ext cx="100" cy="342"/>
                </a:xfrm>
                <a:custGeom>
                  <a:avLst/>
                  <a:gdLst/>
                  <a:ahLst/>
                  <a:cxnLst>
                    <a:cxn ang="0">
                      <a:pos x="25" y="320"/>
                    </a:cxn>
                    <a:cxn ang="0">
                      <a:pos x="0" y="342"/>
                    </a:cxn>
                    <a:cxn ang="0">
                      <a:pos x="37" y="20"/>
                    </a:cxn>
                    <a:cxn ang="0">
                      <a:pos x="59" y="0"/>
                    </a:cxn>
                    <a:cxn ang="0">
                      <a:pos x="100" y="2"/>
                    </a:cxn>
                    <a:cxn ang="0">
                      <a:pos x="90" y="40"/>
                    </a:cxn>
                    <a:cxn ang="0">
                      <a:pos x="59" y="38"/>
                    </a:cxn>
                    <a:cxn ang="0">
                      <a:pos x="59" y="40"/>
                    </a:cxn>
                    <a:cxn ang="0">
                      <a:pos x="25" y="320"/>
                    </a:cxn>
                  </a:cxnLst>
                  <a:rect l="0" t="0" r="r" b="b"/>
                  <a:pathLst>
                    <a:path w="100" h="342">
                      <a:moveTo>
                        <a:pt x="25" y="320"/>
                      </a:moveTo>
                      <a:lnTo>
                        <a:pt x="0" y="342"/>
                      </a:lnTo>
                      <a:lnTo>
                        <a:pt x="37" y="20"/>
                      </a:lnTo>
                      <a:lnTo>
                        <a:pt x="59" y="0"/>
                      </a:lnTo>
                      <a:lnTo>
                        <a:pt x="100" y="2"/>
                      </a:lnTo>
                      <a:lnTo>
                        <a:pt x="90" y="40"/>
                      </a:lnTo>
                      <a:lnTo>
                        <a:pt x="59" y="38"/>
                      </a:lnTo>
                      <a:lnTo>
                        <a:pt x="59" y="40"/>
                      </a:lnTo>
                      <a:lnTo>
                        <a:pt x="25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59" name="Freeform 93"/>
                <p:cNvSpPr>
                  <a:spLocks noEditPoints="1"/>
                </p:cNvSpPr>
                <p:nvPr/>
              </p:nvSpPr>
              <p:spPr bwMode="auto">
                <a:xfrm>
                  <a:off x="4476" y="2409"/>
                  <a:ext cx="163" cy="396"/>
                </a:xfrm>
                <a:custGeom>
                  <a:avLst/>
                  <a:gdLst/>
                  <a:ahLst/>
                  <a:cxnLst>
                    <a:cxn ang="0">
                      <a:pos x="50" y="16"/>
                    </a:cxn>
                    <a:cxn ang="0">
                      <a:pos x="77" y="73"/>
                    </a:cxn>
                    <a:cxn ang="0">
                      <a:pos x="33" y="184"/>
                    </a:cxn>
                    <a:cxn ang="0">
                      <a:pos x="6" y="126"/>
                    </a:cxn>
                    <a:cxn ang="0">
                      <a:pos x="50" y="16"/>
                    </a:cxn>
                    <a:cxn ang="0">
                      <a:pos x="49" y="32"/>
                    </a:cxn>
                    <a:cxn ang="0">
                      <a:pos x="20" y="116"/>
                    </a:cxn>
                    <a:cxn ang="0">
                      <a:pos x="34" y="167"/>
                    </a:cxn>
                    <a:cxn ang="0">
                      <a:pos x="63" y="84"/>
                    </a:cxn>
                    <a:cxn ang="0">
                      <a:pos x="49" y="32"/>
                    </a:cxn>
                  </a:cxnLst>
                  <a:rect l="0" t="0" r="r" b="b"/>
                  <a:pathLst>
                    <a:path w="83" h="202">
                      <a:moveTo>
                        <a:pt x="50" y="16"/>
                      </a:moveTo>
                      <a:cubicBezTo>
                        <a:pt x="72" y="0"/>
                        <a:pt x="83" y="18"/>
                        <a:pt x="77" y="73"/>
                      </a:cubicBezTo>
                      <a:cubicBezTo>
                        <a:pt x="70" y="127"/>
                        <a:pt x="53" y="168"/>
                        <a:pt x="33" y="184"/>
                      </a:cubicBezTo>
                      <a:cubicBezTo>
                        <a:pt x="9" y="202"/>
                        <a:pt x="0" y="181"/>
                        <a:pt x="6" y="126"/>
                      </a:cubicBezTo>
                      <a:cubicBezTo>
                        <a:pt x="12" y="73"/>
                        <a:pt x="28" y="33"/>
                        <a:pt x="50" y="16"/>
                      </a:cubicBezTo>
                      <a:close/>
                      <a:moveTo>
                        <a:pt x="49" y="32"/>
                      </a:moveTo>
                      <a:cubicBezTo>
                        <a:pt x="35" y="44"/>
                        <a:pt x="25" y="75"/>
                        <a:pt x="20" y="116"/>
                      </a:cubicBezTo>
                      <a:cubicBezTo>
                        <a:pt x="15" y="157"/>
                        <a:pt x="19" y="179"/>
                        <a:pt x="34" y="167"/>
                      </a:cubicBezTo>
                      <a:cubicBezTo>
                        <a:pt x="47" y="157"/>
                        <a:pt x="58" y="127"/>
                        <a:pt x="63" y="84"/>
                      </a:cubicBezTo>
                      <a:cubicBezTo>
                        <a:pt x="68" y="40"/>
                        <a:pt x="62" y="23"/>
                        <a:pt x="49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60" name="Freeform 94"/>
                <p:cNvSpPr>
                  <a:spLocks noEditPoints="1"/>
                </p:cNvSpPr>
                <p:nvPr/>
              </p:nvSpPr>
              <p:spPr bwMode="auto">
                <a:xfrm>
                  <a:off x="4313" y="2532"/>
                  <a:ext cx="165" cy="393"/>
                </a:xfrm>
                <a:custGeom>
                  <a:avLst/>
                  <a:gdLst/>
                  <a:ahLst/>
                  <a:cxnLst>
                    <a:cxn ang="0">
                      <a:pos x="51" y="15"/>
                    </a:cxn>
                    <a:cxn ang="0">
                      <a:pos x="77" y="74"/>
                    </a:cxn>
                    <a:cxn ang="0">
                      <a:pos x="33" y="183"/>
                    </a:cxn>
                    <a:cxn ang="0">
                      <a:pos x="6" y="123"/>
                    </a:cxn>
                    <a:cxn ang="0">
                      <a:pos x="51" y="15"/>
                    </a:cxn>
                    <a:cxn ang="0">
                      <a:pos x="50" y="32"/>
                    </a:cxn>
                    <a:cxn ang="0">
                      <a:pos x="20" y="114"/>
                    </a:cxn>
                    <a:cxn ang="0">
                      <a:pos x="34" y="167"/>
                    </a:cxn>
                    <a:cxn ang="0">
                      <a:pos x="63" y="84"/>
                    </a:cxn>
                    <a:cxn ang="0">
                      <a:pos x="50" y="32"/>
                    </a:cxn>
                  </a:cxnLst>
                  <a:rect l="0" t="0" r="r" b="b"/>
                  <a:pathLst>
                    <a:path w="84" h="200">
                      <a:moveTo>
                        <a:pt x="51" y="15"/>
                      </a:moveTo>
                      <a:cubicBezTo>
                        <a:pt x="72" y="0"/>
                        <a:pt x="84" y="19"/>
                        <a:pt x="77" y="74"/>
                      </a:cubicBezTo>
                      <a:cubicBezTo>
                        <a:pt x="71" y="128"/>
                        <a:pt x="53" y="168"/>
                        <a:pt x="33" y="183"/>
                      </a:cubicBezTo>
                      <a:cubicBezTo>
                        <a:pt x="9" y="200"/>
                        <a:pt x="0" y="179"/>
                        <a:pt x="6" y="123"/>
                      </a:cubicBezTo>
                      <a:cubicBezTo>
                        <a:pt x="12" y="71"/>
                        <a:pt x="28" y="31"/>
                        <a:pt x="51" y="15"/>
                      </a:cubicBezTo>
                      <a:close/>
                      <a:moveTo>
                        <a:pt x="50" y="32"/>
                      </a:moveTo>
                      <a:cubicBezTo>
                        <a:pt x="35" y="42"/>
                        <a:pt x="25" y="74"/>
                        <a:pt x="20" y="114"/>
                      </a:cubicBezTo>
                      <a:cubicBezTo>
                        <a:pt x="16" y="156"/>
                        <a:pt x="19" y="177"/>
                        <a:pt x="34" y="167"/>
                      </a:cubicBezTo>
                      <a:cubicBezTo>
                        <a:pt x="47" y="157"/>
                        <a:pt x="58" y="127"/>
                        <a:pt x="63" y="84"/>
                      </a:cubicBezTo>
                      <a:cubicBezTo>
                        <a:pt x="68" y="40"/>
                        <a:pt x="62" y="23"/>
                        <a:pt x="50" y="3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61" name="Freeform 95"/>
                <p:cNvSpPr/>
                <p:nvPr/>
              </p:nvSpPr>
              <p:spPr bwMode="auto">
                <a:xfrm>
                  <a:off x="4192" y="2680"/>
                  <a:ext cx="102" cy="338"/>
                </a:xfrm>
                <a:custGeom>
                  <a:avLst/>
                  <a:gdLst/>
                  <a:ahLst/>
                  <a:cxnLst>
                    <a:cxn ang="0">
                      <a:pos x="27" y="318"/>
                    </a:cxn>
                    <a:cxn ang="0">
                      <a:pos x="0" y="338"/>
                    </a:cxn>
                    <a:cxn ang="0">
                      <a:pos x="37" y="15"/>
                    </a:cxn>
                    <a:cxn ang="0">
                      <a:pos x="60" y="0"/>
                    </a:cxn>
                    <a:cxn ang="0">
                      <a:pos x="102" y="6"/>
                    </a:cxn>
                    <a:cxn ang="0">
                      <a:pos x="94" y="43"/>
                    </a:cxn>
                    <a:cxn ang="0">
                      <a:pos x="60" y="37"/>
                    </a:cxn>
                    <a:cxn ang="0">
                      <a:pos x="60" y="37"/>
                    </a:cxn>
                    <a:cxn ang="0">
                      <a:pos x="27" y="318"/>
                    </a:cxn>
                  </a:cxnLst>
                  <a:rect l="0" t="0" r="r" b="b"/>
                  <a:pathLst>
                    <a:path w="102" h="338">
                      <a:moveTo>
                        <a:pt x="27" y="318"/>
                      </a:moveTo>
                      <a:lnTo>
                        <a:pt x="0" y="338"/>
                      </a:lnTo>
                      <a:lnTo>
                        <a:pt x="37" y="15"/>
                      </a:lnTo>
                      <a:lnTo>
                        <a:pt x="60" y="0"/>
                      </a:lnTo>
                      <a:lnTo>
                        <a:pt x="102" y="6"/>
                      </a:lnTo>
                      <a:lnTo>
                        <a:pt x="94" y="43"/>
                      </a:lnTo>
                      <a:lnTo>
                        <a:pt x="60" y="37"/>
                      </a:lnTo>
                      <a:lnTo>
                        <a:pt x="60" y="37"/>
                      </a:lnTo>
                      <a:lnTo>
                        <a:pt x="27" y="31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62" name="Freeform 96"/>
                <p:cNvSpPr>
                  <a:spLocks noEditPoints="1"/>
                </p:cNvSpPr>
                <p:nvPr/>
              </p:nvSpPr>
              <p:spPr bwMode="auto">
                <a:xfrm>
                  <a:off x="3981" y="2756"/>
                  <a:ext cx="167" cy="387"/>
                </a:xfrm>
                <a:custGeom>
                  <a:avLst/>
                  <a:gdLst/>
                  <a:ahLst/>
                  <a:cxnLst>
                    <a:cxn ang="0">
                      <a:pos x="52" y="14"/>
                    </a:cxn>
                    <a:cxn ang="0">
                      <a:pos x="79" y="76"/>
                    </a:cxn>
                    <a:cxn ang="0">
                      <a:pos x="34" y="182"/>
                    </a:cxn>
                    <a:cxn ang="0">
                      <a:pos x="7" y="119"/>
                    </a:cxn>
                    <a:cxn ang="0">
                      <a:pos x="52" y="14"/>
                    </a:cxn>
                    <a:cxn ang="0">
                      <a:pos x="50" y="31"/>
                    </a:cxn>
                    <a:cxn ang="0">
                      <a:pos x="21" y="111"/>
                    </a:cxn>
                    <a:cxn ang="0">
                      <a:pos x="35" y="165"/>
                    </a:cxn>
                    <a:cxn ang="0">
                      <a:pos x="64" y="85"/>
                    </a:cxn>
                    <a:cxn ang="0">
                      <a:pos x="50" y="31"/>
                    </a:cxn>
                  </a:cxnLst>
                  <a:rect l="0" t="0" r="r" b="b"/>
                  <a:pathLst>
                    <a:path w="85" h="197">
                      <a:moveTo>
                        <a:pt x="52" y="14"/>
                      </a:moveTo>
                      <a:cubicBezTo>
                        <a:pt x="73" y="0"/>
                        <a:pt x="85" y="21"/>
                        <a:pt x="79" y="76"/>
                      </a:cubicBezTo>
                      <a:cubicBezTo>
                        <a:pt x="72" y="130"/>
                        <a:pt x="55" y="169"/>
                        <a:pt x="34" y="182"/>
                      </a:cubicBezTo>
                      <a:cubicBezTo>
                        <a:pt x="10" y="197"/>
                        <a:pt x="0" y="175"/>
                        <a:pt x="7" y="119"/>
                      </a:cubicBezTo>
                      <a:cubicBezTo>
                        <a:pt x="13" y="67"/>
                        <a:pt x="29" y="28"/>
                        <a:pt x="52" y="14"/>
                      </a:cubicBezTo>
                      <a:close/>
                      <a:moveTo>
                        <a:pt x="50" y="31"/>
                      </a:moveTo>
                      <a:cubicBezTo>
                        <a:pt x="35" y="40"/>
                        <a:pt x="26" y="71"/>
                        <a:pt x="21" y="111"/>
                      </a:cubicBezTo>
                      <a:cubicBezTo>
                        <a:pt x="16" y="153"/>
                        <a:pt x="20" y="175"/>
                        <a:pt x="35" y="165"/>
                      </a:cubicBezTo>
                      <a:cubicBezTo>
                        <a:pt x="48" y="157"/>
                        <a:pt x="60" y="128"/>
                        <a:pt x="64" y="85"/>
                      </a:cubicBezTo>
                      <a:cubicBezTo>
                        <a:pt x="70" y="41"/>
                        <a:pt x="63" y="23"/>
                        <a:pt x="50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63" name="Freeform 97"/>
                <p:cNvSpPr/>
                <p:nvPr/>
              </p:nvSpPr>
              <p:spPr bwMode="auto">
                <a:xfrm>
                  <a:off x="3860" y="2886"/>
                  <a:ext cx="104" cy="336"/>
                </a:xfrm>
                <a:custGeom>
                  <a:avLst/>
                  <a:gdLst/>
                  <a:ahLst/>
                  <a:cxnLst>
                    <a:cxn ang="0">
                      <a:pos x="27" y="320"/>
                    </a:cxn>
                    <a:cxn ang="0">
                      <a:pos x="0" y="336"/>
                    </a:cxn>
                    <a:cxn ang="0">
                      <a:pos x="37" y="14"/>
                    </a:cxn>
                    <a:cxn ang="0">
                      <a:pos x="60" y="0"/>
                    </a:cxn>
                    <a:cxn ang="0">
                      <a:pos x="104" y="12"/>
                    </a:cxn>
                    <a:cxn ang="0">
                      <a:pos x="94" y="47"/>
                    </a:cxn>
                    <a:cxn ang="0">
                      <a:pos x="60" y="39"/>
                    </a:cxn>
                    <a:cxn ang="0">
                      <a:pos x="58" y="39"/>
                    </a:cxn>
                    <a:cxn ang="0">
                      <a:pos x="27" y="320"/>
                    </a:cxn>
                  </a:cxnLst>
                  <a:rect l="0" t="0" r="r" b="b"/>
                  <a:pathLst>
                    <a:path w="104" h="336">
                      <a:moveTo>
                        <a:pt x="27" y="320"/>
                      </a:moveTo>
                      <a:lnTo>
                        <a:pt x="0" y="336"/>
                      </a:lnTo>
                      <a:lnTo>
                        <a:pt x="37" y="14"/>
                      </a:lnTo>
                      <a:lnTo>
                        <a:pt x="60" y="0"/>
                      </a:lnTo>
                      <a:lnTo>
                        <a:pt x="104" y="12"/>
                      </a:lnTo>
                      <a:lnTo>
                        <a:pt x="94" y="47"/>
                      </a:lnTo>
                      <a:lnTo>
                        <a:pt x="60" y="39"/>
                      </a:lnTo>
                      <a:lnTo>
                        <a:pt x="58" y="39"/>
                      </a:lnTo>
                      <a:lnTo>
                        <a:pt x="27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64" name="Freeform 98"/>
                <p:cNvSpPr>
                  <a:spLocks noEditPoints="1"/>
                </p:cNvSpPr>
                <p:nvPr/>
              </p:nvSpPr>
              <p:spPr bwMode="auto">
                <a:xfrm>
                  <a:off x="3647" y="2955"/>
                  <a:ext cx="169" cy="379"/>
                </a:xfrm>
                <a:custGeom>
                  <a:avLst/>
                  <a:gdLst/>
                  <a:ahLst/>
                  <a:cxnLst>
                    <a:cxn ang="0">
                      <a:pos x="52" y="12"/>
                    </a:cxn>
                    <a:cxn ang="0">
                      <a:pos x="79" y="76"/>
                    </a:cxn>
                    <a:cxn ang="0">
                      <a:pos x="34" y="180"/>
                    </a:cxn>
                    <a:cxn ang="0">
                      <a:pos x="7" y="114"/>
                    </a:cxn>
                    <a:cxn ang="0">
                      <a:pos x="52" y="12"/>
                    </a:cxn>
                    <a:cxn ang="0">
                      <a:pos x="51" y="28"/>
                    </a:cxn>
                    <a:cxn ang="0">
                      <a:pos x="21" y="107"/>
                    </a:cxn>
                    <a:cxn ang="0">
                      <a:pos x="35" y="163"/>
                    </a:cxn>
                    <a:cxn ang="0">
                      <a:pos x="65" y="85"/>
                    </a:cxn>
                    <a:cxn ang="0">
                      <a:pos x="51" y="28"/>
                    </a:cxn>
                  </a:cxnLst>
                  <a:rect l="0" t="0" r="r" b="b"/>
                  <a:pathLst>
                    <a:path w="86" h="193">
                      <a:moveTo>
                        <a:pt x="52" y="12"/>
                      </a:moveTo>
                      <a:cubicBezTo>
                        <a:pt x="74" y="0"/>
                        <a:pt x="86" y="21"/>
                        <a:pt x="79" y="76"/>
                      </a:cubicBezTo>
                      <a:cubicBezTo>
                        <a:pt x="73" y="131"/>
                        <a:pt x="55" y="169"/>
                        <a:pt x="34" y="180"/>
                      </a:cubicBezTo>
                      <a:cubicBezTo>
                        <a:pt x="10" y="193"/>
                        <a:pt x="0" y="170"/>
                        <a:pt x="7" y="114"/>
                      </a:cubicBezTo>
                      <a:cubicBezTo>
                        <a:pt x="13" y="62"/>
                        <a:pt x="29" y="24"/>
                        <a:pt x="52" y="12"/>
                      </a:cubicBezTo>
                      <a:close/>
                      <a:moveTo>
                        <a:pt x="51" y="28"/>
                      </a:moveTo>
                      <a:cubicBezTo>
                        <a:pt x="36" y="37"/>
                        <a:pt x="26" y="67"/>
                        <a:pt x="21" y="107"/>
                      </a:cubicBezTo>
                      <a:cubicBezTo>
                        <a:pt x="16" y="149"/>
                        <a:pt x="20" y="172"/>
                        <a:pt x="35" y="163"/>
                      </a:cubicBezTo>
                      <a:cubicBezTo>
                        <a:pt x="48" y="156"/>
                        <a:pt x="60" y="127"/>
                        <a:pt x="65" y="85"/>
                      </a:cubicBezTo>
                      <a:cubicBezTo>
                        <a:pt x="70" y="40"/>
                        <a:pt x="63" y="21"/>
                        <a:pt x="51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65" name="Freeform 99"/>
                <p:cNvSpPr/>
                <p:nvPr/>
              </p:nvSpPr>
              <p:spPr bwMode="auto">
                <a:xfrm>
                  <a:off x="3526" y="3069"/>
                  <a:ext cx="104" cy="334"/>
                </a:xfrm>
                <a:custGeom>
                  <a:avLst/>
                  <a:gdLst/>
                  <a:ahLst/>
                  <a:cxnLst>
                    <a:cxn ang="0">
                      <a:pos x="27" y="320"/>
                    </a:cxn>
                    <a:cxn ang="0">
                      <a:pos x="0" y="334"/>
                    </a:cxn>
                    <a:cxn ang="0">
                      <a:pos x="37" y="13"/>
                    </a:cxn>
                    <a:cxn ang="0">
                      <a:pos x="61" y="0"/>
                    </a:cxn>
                    <a:cxn ang="0">
                      <a:pos x="104" y="13"/>
                    </a:cxn>
                    <a:cxn ang="0">
                      <a:pos x="94" y="51"/>
                    </a:cxn>
                    <a:cxn ang="0">
                      <a:pos x="61" y="39"/>
                    </a:cxn>
                    <a:cxn ang="0">
                      <a:pos x="59" y="39"/>
                    </a:cxn>
                    <a:cxn ang="0">
                      <a:pos x="27" y="320"/>
                    </a:cxn>
                  </a:cxnLst>
                  <a:rect l="0" t="0" r="r" b="b"/>
                  <a:pathLst>
                    <a:path w="104" h="334">
                      <a:moveTo>
                        <a:pt x="27" y="320"/>
                      </a:moveTo>
                      <a:lnTo>
                        <a:pt x="0" y="334"/>
                      </a:lnTo>
                      <a:lnTo>
                        <a:pt x="37" y="13"/>
                      </a:lnTo>
                      <a:lnTo>
                        <a:pt x="61" y="0"/>
                      </a:lnTo>
                      <a:lnTo>
                        <a:pt x="104" y="13"/>
                      </a:lnTo>
                      <a:lnTo>
                        <a:pt x="94" y="51"/>
                      </a:lnTo>
                      <a:lnTo>
                        <a:pt x="61" y="39"/>
                      </a:lnTo>
                      <a:lnTo>
                        <a:pt x="59" y="39"/>
                      </a:lnTo>
                      <a:lnTo>
                        <a:pt x="27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66" name="Freeform 100"/>
                <p:cNvSpPr>
                  <a:spLocks noEditPoints="1"/>
                </p:cNvSpPr>
                <p:nvPr/>
              </p:nvSpPr>
              <p:spPr bwMode="auto">
                <a:xfrm>
                  <a:off x="3314" y="3130"/>
                  <a:ext cx="168" cy="373"/>
                </a:xfrm>
                <a:custGeom>
                  <a:avLst/>
                  <a:gdLst/>
                  <a:ahLst/>
                  <a:cxnLst>
                    <a:cxn ang="0">
                      <a:pos x="52" y="10"/>
                    </a:cxn>
                    <a:cxn ang="0">
                      <a:pos x="79" y="77"/>
                    </a:cxn>
                    <a:cxn ang="0">
                      <a:pos x="34" y="179"/>
                    </a:cxn>
                    <a:cxn ang="0">
                      <a:pos x="6" y="111"/>
                    </a:cxn>
                    <a:cxn ang="0">
                      <a:pos x="52" y="10"/>
                    </a:cxn>
                    <a:cxn ang="0">
                      <a:pos x="51" y="27"/>
                    </a:cxn>
                    <a:cxn ang="0">
                      <a:pos x="21" y="105"/>
                    </a:cxn>
                    <a:cxn ang="0">
                      <a:pos x="35" y="162"/>
                    </a:cxn>
                    <a:cxn ang="0">
                      <a:pos x="65" y="85"/>
                    </a:cxn>
                    <a:cxn ang="0">
                      <a:pos x="51" y="27"/>
                    </a:cxn>
                  </a:cxnLst>
                  <a:rect l="0" t="0" r="r" b="b"/>
                  <a:pathLst>
                    <a:path w="86" h="190">
                      <a:moveTo>
                        <a:pt x="52" y="10"/>
                      </a:moveTo>
                      <a:cubicBezTo>
                        <a:pt x="74" y="0"/>
                        <a:pt x="86" y="23"/>
                        <a:pt x="79" y="77"/>
                      </a:cubicBezTo>
                      <a:cubicBezTo>
                        <a:pt x="73" y="132"/>
                        <a:pt x="55" y="169"/>
                        <a:pt x="34" y="179"/>
                      </a:cubicBezTo>
                      <a:cubicBezTo>
                        <a:pt x="10" y="190"/>
                        <a:pt x="0" y="166"/>
                        <a:pt x="6" y="111"/>
                      </a:cubicBezTo>
                      <a:cubicBezTo>
                        <a:pt x="13" y="59"/>
                        <a:pt x="29" y="22"/>
                        <a:pt x="52" y="10"/>
                      </a:cubicBezTo>
                      <a:close/>
                      <a:moveTo>
                        <a:pt x="51" y="27"/>
                      </a:moveTo>
                      <a:cubicBezTo>
                        <a:pt x="36" y="35"/>
                        <a:pt x="26" y="64"/>
                        <a:pt x="21" y="105"/>
                      </a:cubicBezTo>
                      <a:cubicBezTo>
                        <a:pt x="16" y="146"/>
                        <a:pt x="20" y="169"/>
                        <a:pt x="35" y="162"/>
                      </a:cubicBezTo>
                      <a:cubicBezTo>
                        <a:pt x="48" y="156"/>
                        <a:pt x="60" y="127"/>
                        <a:pt x="65" y="85"/>
                      </a:cubicBezTo>
                      <a:cubicBezTo>
                        <a:pt x="70" y="40"/>
                        <a:pt x="63" y="21"/>
                        <a:pt x="51" y="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67" name="Freeform 101"/>
                <p:cNvSpPr/>
                <p:nvPr/>
              </p:nvSpPr>
              <p:spPr bwMode="auto">
                <a:xfrm>
                  <a:off x="3192" y="3232"/>
                  <a:ext cx="102" cy="332"/>
                </a:xfrm>
                <a:custGeom>
                  <a:avLst/>
                  <a:gdLst/>
                  <a:ahLst/>
                  <a:cxnLst>
                    <a:cxn ang="0">
                      <a:pos x="27" y="320"/>
                    </a:cxn>
                    <a:cxn ang="0">
                      <a:pos x="0" y="332"/>
                    </a:cxn>
                    <a:cxn ang="0">
                      <a:pos x="37" y="11"/>
                    </a:cxn>
                    <a:cxn ang="0">
                      <a:pos x="61" y="0"/>
                    </a:cxn>
                    <a:cxn ang="0">
                      <a:pos x="102" y="15"/>
                    </a:cxn>
                    <a:cxn ang="0">
                      <a:pos x="94" y="53"/>
                    </a:cxn>
                    <a:cxn ang="0">
                      <a:pos x="61" y="39"/>
                    </a:cxn>
                    <a:cxn ang="0">
                      <a:pos x="59" y="39"/>
                    </a:cxn>
                    <a:cxn ang="0">
                      <a:pos x="27" y="320"/>
                    </a:cxn>
                  </a:cxnLst>
                  <a:rect l="0" t="0" r="r" b="b"/>
                  <a:pathLst>
                    <a:path w="102" h="332">
                      <a:moveTo>
                        <a:pt x="27" y="320"/>
                      </a:moveTo>
                      <a:lnTo>
                        <a:pt x="0" y="332"/>
                      </a:lnTo>
                      <a:lnTo>
                        <a:pt x="37" y="11"/>
                      </a:lnTo>
                      <a:lnTo>
                        <a:pt x="61" y="0"/>
                      </a:lnTo>
                      <a:lnTo>
                        <a:pt x="102" y="15"/>
                      </a:lnTo>
                      <a:lnTo>
                        <a:pt x="94" y="53"/>
                      </a:lnTo>
                      <a:lnTo>
                        <a:pt x="61" y="39"/>
                      </a:lnTo>
                      <a:lnTo>
                        <a:pt x="59" y="39"/>
                      </a:lnTo>
                      <a:lnTo>
                        <a:pt x="27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68" name="Freeform 102"/>
                <p:cNvSpPr>
                  <a:spLocks noEditPoints="1"/>
                </p:cNvSpPr>
                <p:nvPr/>
              </p:nvSpPr>
              <p:spPr bwMode="auto">
                <a:xfrm>
                  <a:off x="2980" y="3283"/>
                  <a:ext cx="169" cy="369"/>
                </a:xfrm>
                <a:custGeom>
                  <a:avLst/>
                  <a:gdLst/>
                  <a:ahLst/>
                  <a:cxnLst>
                    <a:cxn ang="0">
                      <a:pos x="52" y="10"/>
                    </a:cxn>
                    <a:cxn ang="0">
                      <a:pos x="79" y="79"/>
                    </a:cxn>
                    <a:cxn ang="0">
                      <a:pos x="34" y="178"/>
                    </a:cxn>
                    <a:cxn ang="0">
                      <a:pos x="7" y="108"/>
                    </a:cxn>
                    <a:cxn ang="0">
                      <a:pos x="52" y="10"/>
                    </a:cxn>
                    <a:cxn ang="0">
                      <a:pos x="51" y="26"/>
                    </a:cxn>
                    <a:cxn ang="0">
                      <a:pos x="21" y="102"/>
                    </a:cxn>
                    <a:cxn ang="0">
                      <a:pos x="35" y="161"/>
                    </a:cxn>
                    <a:cxn ang="0">
                      <a:pos x="65" y="85"/>
                    </a:cxn>
                    <a:cxn ang="0">
                      <a:pos x="51" y="26"/>
                    </a:cxn>
                  </a:cxnLst>
                  <a:rect l="0" t="0" r="r" b="b"/>
                  <a:pathLst>
                    <a:path w="86" h="188">
                      <a:moveTo>
                        <a:pt x="52" y="10"/>
                      </a:moveTo>
                      <a:cubicBezTo>
                        <a:pt x="74" y="0"/>
                        <a:pt x="86" y="24"/>
                        <a:pt x="79" y="79"/>
                      </a:cubicBezTo>
                      <a:cubicBezTo>
                        <a:pt x="73" y="133"/>
                        <a:pt x="55" y="169"/>
                        <a:pt x="34" y="178"/>
                      </a:cubicBezTo>
                      <a:cubicBezTo>
                        <a:pt x="10" y="188"/>
                        <a:pt x="0" y="163"/>
                        <a:pt x="7" y="108"/>
                      </a:cubicBezTo>
                      <a:cubicBezTo>
                        <a:pt x="13" y="55"/>
                        <a:pt x="29" y="19"/>
                        <a:pt x="52" y="10"/>
                      </a:cubicBezTo>
                      <a:close/>
                      <a:moveTo>
                        <a:pt x="51" y="26"/>
                      </a:moveTo>
                      <a:cubicBezTo>
                        <a:pt x="36" y="33"/>
                        <a:pt x="26" y="62"/>
                        <a:pt x="21" y="102"/>
                      </a:cubicBezTo>
                      <a:cubicBezTo>
                        <a:pt x="16" y="144"/>
                        <a:pt x="20" y="168"/>
                        <a:pt x="35" y="161"/>
                      </a:cubicBezTo>
                      <a:cubicBezTo>
                        <a:pt x="48" y="156"/>
                        <a:pt x="60" y="128"/>
                        <a:pt x="65" y="85"/>
                      </a:cubicBezTo>
                      <a:cubicBezTo>
                        <a:pt x="70" y="41"/>
                        <a:pt x="63" y="21"/>
                        <a:pt x="51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69" name="Freeform 103"/>
                <p:cNvSpPr/>
                <p:nvPr/>
              </p:nvSpPr>
              <p:spPr bwMode="auto">
                <a:xfrm>
                  <a:off x="2858" y="3373"/>
                  <a:ext cx="104" cy="330"/>
                </a:xfrm>
                <a:custGeom>
                  <a:avLst/>
                  <a:gdLst/>
                  <a:ahLst/>
                  <a:cxnLst>
                    <a:cxn ang="0">
                      <a:pos x="27" y="320"/>
                    </a:cxn>
                    <a:cxn ang="0">
                      <a:pos x="0" y="330"/>
                    </a:cxn>
                    <a:cxn ang="0">
                      <a:pos x="37" y="8"/>
                    </a:cxn>
                    <a:cxn ang="0">
                      <a:pos x="63" y="0"/>
                    </a:cxn>
                    <a:cxn ang="0">
                      <a:pos x="104" y="20"/>
                    </a:cxn>
                    <a:cxn ang="0">
                      <a:pos x="94" y="55"/>
                    </a:cxn>
                    <a:cxn ang="0">
                      <a:pos x="61" y="39"/>
                    </a:cxn>
                    <a:cxn ang="0">
                      <a:pos x="61" y="39"/>
                    </a:cxn>
                    <a:cxn ang="0">
                      <a:pos x="27" y="320"/>
                    </a:cxn>
                  </a:cxnLst>
                  <a:rect l="0" t="0" r="r" b="b"/>
                  <a:pathLst>
                    <a:path w="104" h="330">
                      <a:moveTo>
                        <a:pt x="27" y="320"/>
                      </a:moveTo>
                      <a:lnTo>
                        <a:pt x="0" y="330"/>
                      </a:lnTo>
                      <a:lnTo>
                        <a:pt x="37" y="8"/>
                      </a:lnTo>
                      <a:lnTo>
                        <a:pt x="63" y="0"/>
                      </a:lnTo>
                      <a:lnTo>
                        <a:pt x="104" y="20"/>
                      </a:lnTo>
                      <a:lnTo>
                        <a:pt x="94" y="55"/>
                      </a:lnTo>
                      <a:lnTo>
                        <a:pt x="61" y="39"/>
                      </a:lnTo>
                      <a:lnTo>
                        <a:pt x="61" y="39"/>
                      </a:lnTo>
                      <a:lnTo>
                        <a:pt x="27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0" name="Freeform 104"/>
                <p:cNvSpPr>
                  <a:spLocks noEditPoints="1"/>
                </p:cNvSpPr>
                <p:nvPr/>
              </p:nvSpPr>
              <p:spPr bwMode="auto">
                <a:xfrm>
                  <a:off x="2650" y="3414"/>
                  <a:ext cx="165" cy="364"/>
                </a:xfrm>
                <a:custGeom>
                  <a:avLst/>
                  <a:gdLst/>
                  <a:ahLst/>
                  <a:cxnLst>
                    <a:cxn ang="0">
                      <a:pos x="51" y="8"/>
                    </a:cxn>
                    <a:cxn ang="0">
                      <a:pos x="78" y="80"/>
                    </a:cxn>
                    <a:cxn ang="0">
                      <a:pos x="33" y="177"/>
                    </a:cxn>
                    <a:cxn ang="0">
                      <a:pos x="6" y="103"/>
                    </a:cxn>
                    <a:cxn ang="0">
                      <a:pos x="51" y="8"/>
                    </a:cxn>
                    <a:cxn ang="0">
                      <a:pos x="50" y="25"/>
                    </a:cxn>
                    <a:cxn ang="0">
                      <a:pos x="20" y="99"/>
                    </a:cxn>
                    <a:cxn ang="0">
                      <a:pos x="34" y="160"/>
                    </a:cxn>
                    <a:cxn ang="0">
                      <a:pos x="64" y="86"/>
                    </a:cxn>
                    <a:cxn ang="0">
                      <a:pos x="50" y="25"/>
                    </a:cxn>
                  </a:cxnLst>
                  <a:rect l="0" t="0" r="r" b="b"/>
                  <a:pathLst>
                    <a:path w="84" h="185">
                      <a:moveTo>
                        <a:pt x="51" y="8"/>
                      </a:moveTo>
                      <a:cubicBezTo>
                        <a:pt x="73" y="0"/>
                        <a:pt x="84" y="25"/>
                        <a:pt x="78" y="80"/>
                      </a:cubicBezTo>
                      <a:cubicBezTo>
                        <a:pt x="71" y="135"/>
                        <a:pt x="54" y="169"/>
                        <a:pt x="33" y="177"/>
                      </a:cubicBezTo>
                      <a:cubicBezTo>
                        <a:pt x="10" y="185"/>
                        <a:pt x="0" y="159"/>
                        <a:pt x="6" y="103"/>
                      </a:cubicBezTo>
                      <a:cubicBezTo>
                        <a:pt x="12" y="51"/>
                        <a:pt x="29" y="16"/>
                        <a:pt x="51" y="8"/>
                      </a:cubicBezTo>
                      <a:close/>
                      <a:moveTo>
                        <a:pt x="50" y="25"/>
                      </a:moveTo>
                      <a:cubicBezTo>
                        <a:pt x="35" y="30"/>
                        <a:pt x="25" y="59"/>
                        <a:pt x="20" y="99"/>
                      </a:cubicBezTo>
                      <a:cubicBezTo>
                        <a:pt x="16" y="141"/>
                        <a:pt x="20" y="165"/>
                        <a:pt x="34" y="160"/>
                      </a:cubicBezTo>
                      <a:cubicBezTo>
                        <a:pt x="47" y="155"/>
                        <a:pt x="59" y="128"/>
                        <a:pt x="64" y="86"/>
                      </a:cubicBezTo>
                      <a:cubicBezTo>
                        <a:pt x="69" y="41"/>
                        <a:pt x="62" y="20"/>
                        <a:pt x="50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1" name="Freeform 105"/>
                <p:cNvSpPr/>
                <p:nvPr/>
              </p:nvSpPr>
              <p:spPr bwMode="auto">
                <a:xfrm>
                  <a:off x="2528" y="3487"/>
                  <a:ext cx="102" cy="330"/>
                </a:xfrm>
                <a:custGeom>
                  <a:avLst/>
                  <a:gdLst/>
                  <a:ahLst/>
                  <a:cxnLst>
                    <a:cxn ang="0">
                      <a:pos x="27" y="320"/>
                    </a:cxn>
                    <a:cxn ang="0">
                      <a:pos x="0" y="330"/>
                    </a:cxn>
                    <a:cxn ang="0">
                      <a:pos x="37" y="8"/>
                    </a:cxn>
                    <a:cxn ang="0">
                      <a:pos x="63" y="0"/>
                    </a:cxn>
                    <a:cxn ang="0">
                      <a:pos x="102" y="24"/>
                    </a:cxn>
                    <a:cxn ang="0">
                      <a:pos x="94" y="59"/>
                    </a:cxn>
                    <a:cxn ang="0">
                      <a:pos x="61" y="39"/>
                    </a:cxn>
                    <a:cxn ang="0">
                      <a:pos x="61" y="39"/>
                    </a:cxn>
                    <a:cxn ang="0">
                      <a:pos x="27" y="320"/>
                    </a:cxn>
                  </a:cxnLst>
                  <a:rect l="0" t="0" r="r" b="b"/>
                  <a:pathLst>
                    <a:path w="102" h="330">
                      <a:moveTo>
                        <a:pt x="27" y="320"/>
                      </a:moveTo>
                      <a:lnTo>
                        <a:pt x="0" y="330"/>
                      </a:lnTo>
                      <a:lnTo>
                        <a:pt x="37" y="8"/>
                      </a:lnTo>
                      <a:lnTo>
                        <a:pt x="63" y="0"/>
                      </a:lnTo>
                      <a:lnTo>
                        <a:pt x="102" y="24"/>
                      </a:lnTo>
                      <a:lnTo>
                        <a:pt x="94" y="59"/>
                      </a:lnTo>
                      <a:lnTo>
                        <a:pt x="61" y="39"/>
                      </a:lnTo>
                      <a:lnTo>
                        <a:pt x="61" y="39"/>
                      </a:lnTo>
                      <a:lnTo>
                        <a:pt x="27" y="32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2" name="Freeform 106"/>
                <p:cNvSpPr>
                  <a:spLocks noEditPoints="1"/>
                </p:cNvSpPr>
                <p:nvPr/>
              </p:nvSpPr>
              <p:spPr bwMode="auto">
                <a:xfrm>
                  <a:off x="2324" y="3518"/>
                  <a:ext cx="163" cy="352"/>
                </a:xfrm>
                <a:custGeom>
                  <a:avLst/>
                  <a:gdLst/>
                  <a:ahLst/>
                  <a:cxnLst>
                    <a:cxn ang="0">
                      <a:pos x="51" y="5"/>
                    </a:cxn>
                    <a:cxn ang="0">
                      <a:pos x="77" y="81"/>
                    </a:cxn>
                    <a:cxn ang="0">
                      <a:pos x="33" y="174"/>
                    </a:cxn>
                    <a:cxn ang="0">
                      <a:pos x="7" y="96"/>
                    </a:cxn>
                    <a:cxn ang="0">
                      <a:pos x="51" y="5"/>
                    </a:cxn>
                    <a:cxn ang="0">
                      <a:pos x="49" y="22"/>
                    </a:cxn>
                    <a:cxn ang="0">
                      <a:pos x="21" y="93"/>
                    </a:cxn>
                    <a:cxn ang="0">
                      <a:pos x="34" y="157"/>
                    </a:cxn>
                    <a:cxn ang="0">
                      <a:pos x="63" y="85"/>
                    </a:cxn>
                    <a:cxn ang="0">
                      <a:pos x="49" y="22"/>
                    </a:cxn>
                  </a:cxnLst>
                  <a:rect l="0" t="0" r="r" b="b"/>
                  <a:pathLst>
                    <a:path w="83" h="179">
                      <a:moveTo>
                        <a:pt x="51" y="5"/>
                      </a:moveTo>
                      <a:cubicBezTo>
                        <a:pt x="72" y="0"/>
                        <a:pt x="83" y="26"/>
                        <a:pt x="77" y="81"/>
                      </a:cubicBezTo>
                      <a:cubicBezTo>
                        <a:pt x="70" y="135"/>
                        <a:pt x="53" y="169"/>
                        <a:pt x="33" y="174"/>
                      </a:cubicBezTo>
                      <a:cubicBezTo>
                        <a:pt x="10" y="179"/>
                        <a:pt x="0" y="152"/>
                        <a:pt x="7" y="96"/>
                      </a:cubicBezTo>
                      <a:cubicBezTo>
                        <a:pt x="13" y="44"/>
                        <a:pt x="29" y="10"/>
                        <a:pt x="51" y="5"/>
                      </a:cubicBezTo>
                      <a:close/>
                      <a:moveTo>
                        <a:pt x="49" y="22"/>
                      </a:moveTo>
                      <a:cubicBezTo>
                        <a:pt x="35" y="25"/>
                        <a:pt x="25" y="53"/>
                        <a:pt x="21" y="93"/>
                      </a:cubicBezTo>
                      <a:cubicBezTo>
                        <a:pt x="16" y="135"/>
                        <a:pt x="19" y="160"/>
                        <a:pt x="34" y="157"/>
                      </a:cubicBezTo>
                      <a:cubicBezTo>
                        <a:pt x="47" y="153"/>
                        <a:pt x="58" y="127"/>
                        <a:pt x="63" y="85"/>
                      </a:cubicBezTo>
                      <a:cubicBezTo>
                        <a:pt x="68" y="40"/>
                        <a:pt x="62" y="19"/>
                        <a:pt x="49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3" name="Freeform 107"/>
                <p:cNvSpPr>
                  <a:spLocks noEditPoints="1"/>
                </p:cNvSpPr>
                <p:nvPr/>
              </p:nvSpPr>
              <p:spPr bwMode="auto">
                <a:xfrm>
                  <a:off x="2166" y="3554"/>
                  <a:ext cx="160" cy="346"/>
                </a:xfrm>
                <a:custGeom>
                  <a:avLst/>
                  <a:gdLst/>
                  <a:ahLst/>
                  <a:cxnLst>
                    <a:cxn ang="0">
                      <a:pos x="49" y="3"/>
                    </a:cxn>
                    <a:cxn ang="0">
                      <a:pos x="75" y="83"/>
                    </a:cxn>
                    <a:cxn ang="0">
                      <a:pos x="31" y="172"/>
                    </a:cxn>
                    <a:cxn ang="0">
                      <a:pos x="6" y="91"/>
                    </a:cxn>
                    <a:cxn ang="0">
                      <a:pos x="49" y="3"/>
                    </a:cxn>
                    <a:cxn ang="0">
                      <a:pos x="48" y="20"/>
                    </a:cxn>
                    <a:cxn ang="0">
                      <a:pos x="20" y="90"/>
                    </a:cxn>
                    <a:cxn ang="0">
                      <a:pos x="33" y="155"/>
                    </a:cxn>
                    <a:cxn ang="0">
                      <a:pos x="61" y="85"/>
                    </a:cxn>
                    <a:cxn ang="0">
                      <a:pos x="48" y="20"/>
                    </a:cxn>
                  </a:cxnLst>
                  <a:rect l="0" t="0" r="r" b="b"/>
                  <a:pathLst>
                    <a:path w="81" h="176">
                      <a:moveTo>
                        <a:pt x="49" y="3"/>
                      </a:moveTo>
                      <a:cubicBezTo>
                        <a:pt x="70" y="0"/>
                        <a:pt x="81" y="28"/>
                        <a:pt x="75" y="83"/>
                      </a:cubicBezTo>
                      <a:cubicBezTo>
                        <a:pt x="68" y="137"/>
                        <a:pt x="51" y="169"/>
                        <a:pt x="31" y="172"/>
                      </a:cubicBezTo>
                      <a:cubicBezTo>
                        <a:pt x="9" y="176"/>
                        <a:pt x="0" y="147"/>
                        <a:pt x="6" y="91"/>
                      </a:cubicBezTo>
                      <a:cubicBezTo>
                        <a:pt x="12" y="39"/>
                        <a:pt x="28" y="6"/>
                        <a:pt x="49" y="3"/>
                      </a:cubicBezTo>
                      <a:close/>
                      <a:moveTo>
                        <a:pt x="48" y="20"/>
                      </a:moveTo>
                      <a:cubicBezTo>
                        <a:pt x="34" y="22"/>
                        <a:pt x="24" y="50"/>
                        <a:pt x="20" y="90"/>
                      </a:cubicBezTo>
                      <a:cubicBezTo>
                        <a:pt x="15" y="132"/>
                        <a:pt x="19" y="157"/>
                        <a:pt x="33" y="155"/>
                      </a:cubicBezTo>
                      <a:cubicBezTo>
                        <a:pt x="45" y="153"/>
                        <a:pt x="56" y="128"/>
                        <a:pt x="61" y="85"/>
                      </a:cubicBezTo>
                      <a:cubicBezTo>
                        <a:pt x="66" y="40"/>
                        <a:pt x="60" y="18"/>
                        <a:pt x="48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4" name="Freeform 108"/>
                <p:cNvSpPr>
                  <a:spLocks noEditPoints="1"/>
                </p:cNvSpPr>
                <p:nvPr/>
              </p:nvSpPr>
              <p:spPr bwMode="auto">
                <a:xfrm>
                  <a:off x="2015" y="3574"/>
                  <a:ext cx="153" cy="335"/>
                </a:xfrm>
                <a:custGeom>
                  <a:avLst/>
                  <a:gdLst/>
                  <a:ahLst/>
                  <a:cxnLst>
                    <a:cxn ang="0">
                      <a:pos x="48" y="1"/>
                    </a:cxn>
                    <a:cxn ang="0">
                      <a:pos x="72" y="85"/>
                    </a:cxn>
                    <a:cxn ang="0">
                      <a:pos x="30" y="170"/>
                    </a:cxn>
                    <a:cxn ang="0">
                      <a:pos x="6" y="84"/>
                    </a:cxn>
                    <a:cxn ang="0">
                      <a:pos x="48" y="1"/>
                    </a:cxn>
                    <a:cxn ang="0">
                      <a:pos x="47" y="18"/>
                    </a:cxn>
                    <a:cxn ang="0">
                      <a:pos x="19" y="85"/>
                    </a:cxn>
                    <a:cxn ang="0">
                      <a:pos x="31" y="153"/>
                    </a:cxn>
                    <a:cxn ang="0">
                      <a:pos x="58" y="85"/>
                    </a:cxn>
                    <a:cxn ang="0">
                      <a:pos x="47" y="18"/>
                    </a:cxn>
                  </a:cxnLst>
                  <a:rect l="0" t="0" r="r" b="b"/>
                  <a:pathLst>
                    <a:path w="78" h="171">
                      <a:moveTo>
                        <a:pt x="48" y="1"/>
                      </a:moveTo>
                      <a:cubicBezTo>
                        <a:pt x="67" y="0"/>
                        <a:pt x="78" y="30"/>
                        <a:pt x="72" y="85"/>
                      </a:cubicBezTo>
                      <a:cubicBezTo>
                        <a:pt x="65" y="139"/>
                        <a:pt x="49" y="169"/>
                        <a:pt x="30" y="170"/>
                      </a:cubicBezTo>
                      <a:cubicBezTo>
                        <a:pt x="8" y="171"/>
                        <a:pt x="0" y="140"/>
                        <a:pt x="6" y="84"/>
                      </a:cubicBezTo>
                      <a:cubicBezTo>
                        <a:pt x="12" y="32"/>
                        <a:pt x="27" y="1"/>
                        <a:pt x="48" y="1"/>
                      </a:cubicBezTo>
                      <a:close/>
                      <a:moveTo>
                        <a:pt x="47" y="18"/>
                      </a:moveTo>
                      <a:cubicBezTo>
                        <a:pt x="33" y="18"/>
                        <a:pt x="24" y="45"/>
                        <a:pt x="19" y="85"/>
                      </a:cubicBezTo>
                      <a:cubicBezTo>
                        <a:pt x="14" y="127"/>
                        <a:pt x="18" y="153"/>
                        <a:pt x="31" y="153"/>
                      </a:cubicBezTo>
                      <a:cubicBezTo>
                        <a:pt x="43" y="152"/>
                        <a:pt x="54" y="128"/>
                        <a:pt x="58" y="85"/>
                      </a:cubicBezTo>
                      <a:cubicBezTo>
                        <a:pt x="64" y="41"/>
                        <a:pt x="58" y="17"/>
                        <a:pt x="47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5" name="Freeform 109"/>
                <p:cNvSpPr/>
                <p:nvPr/>
              </p:nvSpPr>
              <p:spPr bwMode="auto">
                <a:xfrm>
                  <a:off x="1929" y="3632"/>
                  <a:ext cx="72" cy="262"/>
                </a:xfrm>
                <a:custGeom>
                  <a:avLst/>
                  <a:gdLst/>
                  <a:ahLst/>
                  <a:cxnLst>
                    <a:cxn ang="0">
                      <a:pos x="17" y="262"/>
                    </a:cxn>
                    <a:cxn ang="0">
                      <a:pos x="0" y="260"/>
                    </a:cxn>
                    <a:cxn ang="0">
                      <a:pos x="29" y="0"/>
                    </a:cxn>
                    <a:cxn ang="0">
                      <a:pos x="45" y="2"/>
                    </a:cxn>
                    <a:cxn ang="0">
                      <a:pos x="72" y="38"/>
                    </a:cxn>
                    <a:cxn ang="0">
                      <a:pos x="67" y="65"/>
                    </a:cxn>
                    <a:cxn ang="0">
                      <a:pos x="45" y="36"/>
                    </a:cxn>
                    <a:cxn ang="0">
                      <a:pos x="43" y="36"/>
                    </a:cxn>
                    <a:cxn ang="0">
                      <a:pos x="17" y="262"/>
                    </a:cxn>
                  </a:cxnLst>
                  <a:rect l="0" t="0" r="r" b="b"/>
                  <a:pathLst>
                    <a:path w="72" h="262">
                      <a:moveTo>
                        <a:pt x="17" y="262"/>
                      </a:moveTo>
                      <a:lnTo>
                        <a:pt x="0" y="260"/>
                      </a:lnTo>
                      <a:lnTo>
                        <a:pt x="29" y="0"/>
                      </a:lnTo>
                      <a:lnTo>
                        <a:pt x="45" y="2"/>
                      </a:lnTo>
                      <a:lnTo>
                        <a:pt x="72" y="38"/>
                      </a:lnTo>
                      <a:lnTo>
                        <a:pt x="67" y="65"/>
                      </a:lnTo>
                      <a:lnTo>
                        <a:pt x="45" y="36"/>
                      </a:lnTo>
                      <a:lnTo>
                        <a:pt x="43" y="36"/>
                      </a:lnTo>
                      <a:lnTo>
                        <a:pt x="17" y="26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6" name="Freeform 110"/>
                <p:cNvSpPr/>
                <p:nvPr/>
              </p:nvSpPr>
              <p:spPr bwMode="auto">
                <a:xfrm>
                  <a:off x="1831" y="3591"/>
                  <a:ext cx="62" cy="267"/>
                </a:xfrm>
                <a:custGeom>
                  <a:avLst/>
                  <a:gdLst/>
                  <a:ahLst/>
                  <a:cxnLst>
                    <a:cxn ang="0">
                      <a:pos x="13" y="267"/>
                    </a:cxn>
                    <a:cxn ang="0">
                      <a:pos x="0" y="258"/>
                    </a:cxn>
                    <a:cxn ang="0">
                      <a:pos x="29" y="0"/>
                    </a:cxn>
                    <a:cxn ang="0">
                      <a:pos x="43" y="8"/>
                    </a:cxn>
                    <a:cxn ang="0">
                      <a:pos x="62" y="53"/>
                    </a:cxn>
                    <a:cxn ang="0">
                      <a:pos x="57" y="79"/>
                    </a:cxn>
                    <a:cxn ang="0">
                      <a:pos x="41" y="41"/>
                    </a:cxn>
                    <a:cxn ang="0">
                      <a:pos x="41" y="41"/>
                    </a:cxn>
                    <a:cxn ang="0">
                      <a:pos x="13" y="267"/>
                    </a:cxn>
                  </a:cxnLst>
                  <a:rect l="0" t="0" r="r" b="b"/>
                  <a:pathLst>
                    <a:path w="62" h="267">
                      <a:moveTo>
                        <a:pt x="13" y="267"/>
                      </a:moveTo>
                      <a:lnTo>
                        <a:pt x="0" y="258"/>
                      </a:lnTo>
                      <a:lnTo>
                        <a:pt x="29" y="0"/>
                      </a:lnTo>
                      <a:lnTo>
                        <a:pt x="43" y="8"/>
                      </a:lnTo>
                      <a:lnTo>
                        <a:pt x="62" y="53"/>
                      </a:lnTo>
                      <a:lnTo>
                        <a:pt x="57" y="79"/>
                      </a:lnTo>
                      <a:lnTo>
                        <a:pt x="41" y="41"/>
                      </a:lnTo>
                      <a:lnTo>
                        <a:pt x="41" y="41"/>
                      </a:lnTo>
                      <a:lnTo>
                        <a:pt x="13" y="26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7" name="Freeform 111"/>
                <p:cNvSpPr>
                  <a:spLocks noEditPoints="1"/>
                </p:cNvSpPr>
                <p:nvPr/>
              </p:nvSpPr>
              <p:spPr bwMode="auto">
                <a:xfrm>
                  <a:off x="1758" y="3483"/>
                  <a:ext cx="61" cy="322"/>
                </a:xfrm>
                <a:custGeom>
                  <a:avLst/>
                  <a:gdLst/>
                  <a:ahLst/>
                  <a:cxnLst>
                    <a:cxn ang="0">
                      <a:pos x="23" y="14"/>
                    </a:cxn>
                    <a:cxn ang="0">
                      <a:pos x="26" y="106"/>
                    </a:cxn>
                    <a:cxn ang="0">
                      <a:pos x="8" y="152"/>
                    </a:cxn>
                    <a:cxn ang="0">
                      <a:pos x="5" y="59"/>
                    </a:cxn>
                    <a:cxn ang="0">
                      <a:pos x="23" y="14"/>
                    </a:cxn>
                    <a:cxn ang="0">
                      <a:pos x="22" y="28"/>
                    </a:cxn>
                    <a:cxn ang="0">
                      <a:pos x="9" y="69"/>
                    </a:cxn>
                    <a:cxn ang="0">
                      <a:pos x="9" y="137"/>
                    </a:cxn>
                    <a:cxn ang="0">
                      <a:pos x="22" y="97"/>
                    </a:cxn>
                    <a:cxn ang="0">
                      <a:pos x="22" y="28"/>
                    </a:cxn>
                  </a:cxnLst>
                  <a:rect l="0" t="0" r="r" b="b"/>
                  <a:pathLst>
                    <a:path w="31" h="164">
                      <a:moveTo>
                        <a:pt x="23" y="14"/>
                      </a:moveTo>
                      <a:cubicBezTo>
                        <a:pt x="29" y="27"/>
                        <a:pt x="31" y="61"/>
                        <a:pt x="26" y="106"/>
                      </a:cubicBezTo>
                      <a:cubicBezTo>
                        <a:pt x="21" y="149"/>
                        <a:pt x="14" y="164"/>
                        <a:pt x="8" y="152"/>
                      </a:cubicBezTo>
                      <a:cubicBezTo>
                        <a:pt x="1" y="137"/>
                        <a:pt x="0" y="104"/>
                        <a:pt x="5" y="59"/>
                      </a:cubicBezTo>
                      <a:cubicBezTo>
                        <a:pt x="10" y="17"/>
                        <a:pt x="17" y="0"/>
                        <a:pt x="23" y="14"/>
                      </a:cubicBezTo>
                      <a:close/>
                      <a:moveTo>
                        <a:pt x="22" y="28"/>
                      </a:moveTo>
                      <a:cubicBezTo>
                        <a:pt x="18" y="19"/>
                        <a:pt x="13" y="36"/>
                        <a:pt x="9" y="69"/>
                      </a:cubicBezTo>
                      <a:cubicBezTo>
                        <a:pt x="5" y="102"/>
                        <a:pt x="5" y="128"/>
                        <a:pt x="9" y="137"/>
                      </a:cubicBezTo>
                      <a:cubicBezTo>
                        <a:pt x="13" y="145"/>
                        <a:pt x="18" y="131"/>
                        <a:pt x="22" y="97"/>
                      </a:cubicBezTo>
                      <a:cubicBezTo>
                        <a:pt x="26" y="61"/>
                        <a:pt x="25" y="36"/>
                        <a:pt x="22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8" name="Freeform 112"/>
                <p:cNvSpPr/>
                <p:nvPr/>
              </p:nvSpPr>
              <p:spPr bwMode="auto">
                <a:xfrm>
                  <a:off x="1768" y="3367"/>
                  <a:ext cx="35" cy="283"/>
                </a:xfrm>
                <a:custGeom>
                  <a:avLst/>
                  <a:gdLst/>
                  <a:ahLst/>
                  <a:cxnLst>
                    <a:cxn ang="0">
                      <a:pos x="25" y="57"/>
                    </a:cxn>
                    <a:cxn ang="0">
                      <a:pos x="25" y="57"/>
                    </a:cxn>
                    <a:cxn ang="0">
                      <a:pos x="15" y="114"/>
                    </a:cxn>
                    <a:cxn ang="0">
                      <a:pos x="17" y="93"/>
                    </a:cxn>
                    <a:cxn ang="0">
                      <a:pos x="29" y="22"/>
                    </a:cxn>
                    <a:cxn ang="0">
                      <a:pos x="35" y="0"/>
                    </a:cxn>
                    <a:cxn ang="0">
                      <a:pos x="4" y="260"/>
                    </a:cxn>
                    <a:cxn ang="0">
                      <a:pos x="0" y="283"/>
                    </a:cxn>
                    <a:cxn ang="0">
                      <a:pos x="25" y="57"/>
                    </a:cxn>
                  </a:cxnLst>
                  <a:rect l="0" t="0" r="r" b="b"/>
                  <a:pathLst>
                    <a:path w="35" h="283">
                      <a:moveTo>
                        <a:pt x="25" y="57"/>
                      </a:moveTo>
                      <a:lnTo>
                        <a:pt x="25" y="57"/>
                      </a:lnTo>
                      <a:lnTo>
                        <a:pt x="15" y="114"/>
                      </a:lnTo>
                      <a:lnTo>
                        <a:pt x="17" y="93"/>
                      </a:lnTo>
                      <a:lnTo>
                        <a:pt x="29" y="22"/>
                      </a:lnTo>
                      <a:lnTo>
                        <a:pt x="35" y="0"/>
                      </a:lnTo>
                      <a:lnTo>
                        <a:pt x="4" y="260"/>
                      </a:lnTo>
                      <a:lnTo>
                        <a:pt x="0" y="283"/>
                      </a:lnTo>
                      <a:lnTo>
                        <a:pt x="25" y="5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79" name="Freeform 113"/>
                <p:cNvSpPr>
                  <a:spLocks noEditPoints="1"/>
                </p:cNvSpPr>
                <p:nvPr/>
              </p:nvSpPr>
              <p:spPr bwMode="auto">
                <a:xfrm>
                  <a:off x="1797" y="3188"/>
                  <a:ext cx="87" cy="348"/>
                </a:xfrm>
                <a:custGeom>
                  <a:avLst/>
                  <a:gdLst/>
                  <a:ahLst/>
                  <a:cxnLst>
                    <a:cxn ang="0">
                      <a:pos x="39" y="55"/>
                    </a:cxn>
                    <a:cxn ang="0">
                      <a:pos x="14" y="159"/>
                    </a:cxn>
                    <a:cxn ang="0">
                      <a:pos x="5" y="123"/>
                    </a:cxn>
                    <a:cxn ang="0">
                      <a:pos x="30" y="21"/>
                    </a:cxn>
                    <a:cxn ang="0">
                      <a:pos x="39" y="55"/>
                    </a:cxn>
                    <a:cxn ang="0">
                      <a:pos x="12" y="110"/>
                    </a:cxn>
                    <a:cxn ang="0">
                      <a:pos x="16" y="144"/>
                    </a:cxn>
                    <a:cxn ang="0">
                      <a:pos x="32" y="69"/>
                    </a:cxn>
                    <a:cxn ang="0">
                      <a:pos x="28" y="35"/>
                    </a:cxn>
                    <a:cxn ang="0">
                      <a:pos x="12" y="110"/>
                    </a:cxn>
                  </a:cxnLst>
                  <a:rect l="0" t="0" r="r" b="b"/>
                  <a:pathLst>
                    <a:path w="44" h="177">
                      <a:moveTo>
                        <a:pt x="39" y="55"/>
                      </a:moveTo>
                      <a:cubicBezTo>
                        <a:pt x="34" y="100"/>
                        <a:pt x="25" y="137"/>
                        <a:pt x="14" y="159"/>
                      </a:cubicBezTo>
                      <a:cubicBezTo>
                        <a:pt x="4" y="177"/>
                        <a:pt x="0" y="166"/>
                        <a:pt x="5" y="123"/>
                      </a:cubicBezTo>
                      <a:cubicBezTo>
                        <a:pt x="10" y="79"/>
                        <a:pt x="20" y="40"/>
                        <a:pt x="30" y="21"/>
                      </a:cubicBezTo>
                      <a:cubicBezTo>
                        <a:pt x="41" y="0"/>
                        <a:pt x="44" y="13"/>
                        <a:pt x="39" y="55"/>
                      </a:cubicBezTo>
                      <a:close/>
                      <a:moveTo>
                        <a:pt x="12" y="110"/>
                      </a:moveTo>
                      <a:cubicBezTo>
                        <a:pt x="8" y="144"/>
                        <a:pt x="10" y="156"/>
                        <a:pt x="16" y="144"/>
                      </a:cubicBezTo>
                      <a:cubicBezTo>
                        <a:pt x="23" y="131"/>
                        <a:pt x="28" y="103"/>
                        <a:pt x="32" y="69"/>
                      </a:cubicBezTo>
                      <a:cubicBezTo>
                        <a:pt x="36" y="37"/>
                        <a:pt x="35" y="22"/>
                        <a:pt x="28" y="35"/>
                      </a:cubicBezTo>
                      <a:cubicBezTo>
                        <a:pt x="23" y="47"/>
                        <a:pt x="16" y="74"/>
                        <a:pt x="12" y="11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0" name="Freeform 114"/>
                <p:cNvSpPr/>
                <p:nvPr/>
              </p:nvSpPr>
              <p:spPr bwMode="auto">
                <a:xfrm>
                  <a:off x="1909" y="3071"/>
                  <a:ext cx="47" cy="282"/>
                </a:xfrm>
                <a:custGeom>
                  <a:avLst/>
                  <a:gdLst/>
                  <a:ahLst/>
                  <a:cxnLst>
                    <a:cxn ang="0">
                      <a:pos x="28" y="55"/>
                    </a:cxn>
                    <a:cxn ang="0">
                      <a:pos x="28" y="57"/>
                    </a:cxn>
                    <a:cxn ang="0">
                      <a:pos x="2" y="112"/>
                    </a:cxn>
                    <a:cxn ang="0">
                      <a:pos x="2" y="90"/>
                    </a:cxn>
                    <a:cxn ang="0">
                      <a:pos x="34" y="19"/>
                    </a:cxn>
                    <a:cxn ang="0">
                      <a:pos x="47" y="0"/>
                    </a:cxn>
                    <a:cxn ang="0">
                      <a:pos x="18" y="259"/>
                    </a:cxn>
                    <a:cxn ang="0">
                      <a:pos x="0" y="282"/>
                    </a:cxn>
                    <a:cxn ang="0">
                      <a:pos x="28" y="55"/>
                    </a:cxn>
                  </a:cxnLst>
                  <a:rect l="0" t="0" r="r" b="b"/>
                  <a:pathLst>
                    <a:path w="47" h="282">
                      <a:moveTo>
                        <a:pt x="28" y="55"/>
                      </a:moveTo>
                      <a:lnTo>
                        <a:pt x="28" y="57"/>
                      </a:lnTo>
                      <a:lnTo>
                        <a:pt x="2" y="112"/>
                      </a:lnTo>
                      <a:lnTo>
                        <a:pt x="2" y="90"/>
                      </a:lnTo>
                      <a:lnTo>
                        <a:pt x="34" y="19"/>
                      </a:lnTo>
                      <a:lnTo>
                        <a:pt x="47" y="0"/>
                      </a:lnTo>
                      <a:lnTo>
                        <a:pt x="18" y="259"/>
                      </a:lnTo>
                      <a:lnTo>
                        <a:pt x="0" y="282"/>
                      </a:lnTo>
                      <a:lnTo>
                        <a:pt x="28" y="5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1" name="Freeform 115"/>
                <p:cNvSpPr>
                  <a:spLocks noEditPoints="1"/>
                </p:cNvSpPr>
                <p:nvPr/>
              </p:nvSpPr>
              <p:spPr bwMode="auto">
                <a:xfrm>
                  <a:off x="1976" y="2908"/>
                  <a:ext cx="114" cy="339"/>
                </a:xfrm>
                <a:custGeom>
                  <a:avLst/>
                  <a:gdLst/>
                  <a:ahLst/>
                  <a:cxnLst>
                    <a:cxn ang="0">
                      <a:pos x="53" y="56"/>
                    </a:cxn>
                    <a:cxn ang="0">
                      <a:pos x="20" y="156"/>
                    </a:cxn>
                    <a:cxn ang="0">
                      <a:pos x="5" y="117"/>
                    </a:cxn>
                    <a:cxn ang="0">
                      <a:pos x="37" y="18"/>
                    </a:cxn>
                    <a:cxn ang="0">
                      <a:pos x="53" y="56"/>
                    </a:cxn>
                    <a:cxn ang="0">
                      <a:pos x="15" y="105"/>
                    </a:cxn>
                    <a:cxn ang="0">
                      <a:pos x="23" y="141"/>
                    </a:cxn>
                    <a:cxn ang="0">
                      <a:pos x="43" y="69"/>
                    </a:cxn>
                    <a:cxn ang="0">
                      <a:pos x="35" y="33"/>
                    </a:cxn>
                    <a:cxn ang="0">
                      <a:pos x="15" y="105"/>
                    </a:cxn>
                  </a:cxnLst>
                  <a:rect l="0" t="0" r="r" b="b"/>
                  <a:pathLst>
                    <a:path w="58" h="173">
                      <a:moveTo>
                        <a:pt x="53" y="56"/>
                      </a:moveTo>
                      <a:cubicBezTo>
                        <a:pt x="48" y="101"/>
                        <a:pt x="36" y="137"/>
                        <a:pt x="20" y="156"/>
                      </a:cubicBezTo>
                      <a:cubicBezTo>
                        <a:pt x="7" y="173"/>
                        <a:pt x="0" y="160"/>
                        <a:pt x="5" y="117"/>
                      </a:cubicBezTo>
                      <a:cubicBezTo>
                        <a:pt x="10" y="73"/>
                        <a:pt x="23" y="36"/>
                        <a:pt x="37" y="18"/>
                      </a:cubicBezTo>
                      <a:cubicBezTo>
                        <a:pt x="52" y="0"/>
                        <a:pt x="58" y="14"/>
                        <a:pt x="53" y="56"/>
                      </a:cubicBezTo>
                      <a:close/>
                      <a:moveTo>
                        <a:pt x="15" y="105"/>
                      </a:moveTo>
                      <a:cubicBezTo>
                        <a:pt x="11" y="140"/>
                        <a:pt x="14" y="152"/>
                        <a:pt x="23" y="141"/>
                      </a:cubicBezTo>
                      <a:cubicBezTo>
                        <a:pt x="32" y="129"/>
                        <a:pt x="39" y="102"/>
                        <a:pt x="43" y="69"/>
                      </a:cubicBezTo>
                      <a:cubicBezTo>
                        <a:pt x="47" y="36"/>
                        <a:pt x="45" y="20"/>
                        <a:pt x="35" y="33"/>
                      </a:cubicBezTo>
                      <a:cubicBezTo>
                        <a:pt x="27" y="43"/>
                        <a:pt x="19" y="70"/>
                        <a:pt x="15" y="10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2" name="Freeform 116"/>
                <p:cNvSpPr/>
                <p:nvPr/>
              </p:nvSpPr>
              <p:spPr bwMode="auto">
                <a:xfrm>
                  <a:off x="2121" y="2801"/>
                  <a:ext cx="53" cy="279"/>
                </a:xfrm>
                <a:custGeom>
                  <a:avLst/>
                  <a:gdLst/>
                  <a:ahLst/>
                  <a:cxnLst>
                    <a:cxn ang="0">
                      <a:pos x="30" y="53"/>
                    </a:cxn>
                    <a:cxn ang="0">
                      <a:pos x="30" y="53"/>
                    </a:cxn>
                    <a:cxn ang="0">
                      <a:pos x="2" y="107"/>
                    </a:cxn>
                    <a:cxn ang="0">
                      <a:pos x="0" y="85"/>
                    </a:cxn>
                    <a:cxn ang="0">
                      <a:pos x="36" y="18"/>
                    </a:cxn>
                    <a:cxn ang="0">
                      <a:pos x="53" y="0"/>
                    </a:cxn>
                    <a:cxn ang="0">
                      <a:pos x="24" y="258"/>
                    </a:cxn>
                    <a:cxn ang="0">
                      <a:pos x="4" y="279"/>
                    </a:cxn>
                    <a:cxn ang="0">
                      <a:pos x="30" y="53"/>
                    </a:cxn>
                  </a:cxnLst>
                  <a:rect l="0" t="0" r="r" b="b"/>
                  <a:pathLst>
                    <a:path w="53" h="279">
                      <a:moveTo>
                        <a:pt x="30" y="53"/>
                      </a:moveTo>
                      <a:lnTo>
                        <a:pt x="30" y="53"/>
                      </a:lnTo>
                      <a:lnTo>
                        <a:pt x="2" y="107"/>
                      </a:lnTo>
                      <a:lnTo>
                        <a:pt x="0" y="85"/>
                      </a:lnTo>
                      <a:lnTo>
                        <a:pt x="36" y="18"/>
                      </a:lnTo>
                      <a:lnTo>
                        <a:pt x="53" y="0"/>
                      </a:lnTo>
                      <a:lnTo>
                        <a:pt x="24" y="258"/>
                      </a:lnTo>
                      <a:lnTo>
                        <a:pt x="4" y="279"/>
                      </a:lnTo>
                      <a:lnTo>
                        <a:pt x="30" y="5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3" name="Freeform 117"/>
                <p:cNvSpPr/>
                <p:nvPr/>
              </p:nvSpPr>
              <p:spPr bwMode="auto">
                <a:xfrm>
                  <a:off x="2237" y="2676"/>
                  <a:ext cx="55" cy="279"/>
                </a:xfrm>
                <a:custGeom>
                  <a:avLst/>
                  <a:gdLst/>
                  <a:ahLst/>
                  <a:cxnLst>
                    <a:cxn ang="0">
                      <a:pos x="32" y="53"/>
                    </a:cxn>
                    <a:cxn ang="0">
                      <a:pos x="32" y="53"/>
                    </a:cxn>
                    <a:cxn ang="0">
                      <a:pos x="2" y="104"/>
                    </a:cxn>
                    <a:cxn ang="0">
                      <a:pos x="0" y="82"/>
                    </a:cxn>
                    <a:cxn ang="0">
                      <a:pos x="37" y="17"/>
                    </a:cxn>
                    <a:cxn ang="0">
                      <a:pos x="55" y="0"/>
                    </a:cxn>
                    <a:cxn ang="0">
                      <a:pos x="26" y="257"/>
                    </a:cxn>
                    <a:cxn ang="0">
                      <a:pos x="6" y="279"/>
                    </a:cxn>
                    <a:cxn ang="0">
                      <a:pos x="32" y="53"/>
                    </a:cxn>
                  </a:cxnLst>
                  <a:rect l="0" t="0" r="r" b="b"/>
                  <a:pathLst>
                    <a:path w="55" h="279">
                      <a:moveTo>
                        <a:pt x="32" y="53"/>
                      </a:moveTo>
                      <a:lnTo>
                        <a:pt x="32" y="53"/>
                      </a:lnTo>
                      <a:lnTo>
                        <a:pt x="2" y="104"/>
                      </a:lnTo>
                      <a:lnTo>
                        <a:pt x="0" y="82"/>
                      </a:lnTo>
                      <a:lnTo>
                        <a:pt x="37" y="17"/>
                      </a:lnTo>
                      <a:lnTo>
                        <a:pt x="55" y="0"/>
                      </a:lnTo>
                      <a:lnTo>
                        <a:pt x="26" y="257"/>
                      </a:lnTo>
                      <a:lnTo>
                        <a:pt x="6" y="279"/>
                      </a:lnTo>
                      <a:lnTo>
                        <a:pt x="32" y="5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4" name="Freeform 118"/>
                <p:cNvSpPr>
                  <a:spLocks noEditPoints="1"/>
                </p:cNvSpPr>
                <p:nvPr/>
              </p:nvSpPr>
              <p:spPr bwMode="auto">
                <a:xfrm>
                  <a:off x="2322" y="2532"/>
                  <a:ext cx="123" cy="332"/>
                </a:xfrm>
                <a:custGeom>
                  <a:avLst/>
                  <a:gdLst/>
                  <a:ahLst/>
                  <a:cxnLst>
                    <a:cxn ang="0">
                      <a:pos x="58" y="57"/>
                    </a:cxn>
                    <a:cxn ang="0">
                      <a:pos x="23" y="154"/>
                    </a:cxn>
                    <a:cxn ang="0">
                      <a:pos x="4" y="111"/>
                    </a:cxn>
                    <a:cxn ang="0">
                      <a:pos x="40" y="16"/>
                    </a:cxn>
                    <a:cxn ang="0">
                      <a:pos x="58" y="57"/>
                    </a:cxn>
                    <a:cxn ang="0">
                      <a:pos x="15" y="101"/>
                    </a:cxn>
                    <a:cxn ang="0">
                      <a:pos x="25" y="139"/>
                    </a:cxn>
                    <a:cxn ang="0">
                      <a:pos x="47" y="68"/>
                    </a:cxn>
                    <a:cxn ang="0">
                      <a:pos x="38" y="30"/>
                    </a:cxn>
                    <a:cxn ang="0">
                      <a:pos x="15" y="101"/>
                    </a:cxn>
                  </a:cxnLst>
                  <a:rect l="0" t="0" r="r" b="b"/>
                  <a:pathLst>
                    <a:path w="63" h="169">
                      <a:moveTo>
                        <a:pt x="58" y="57"/>
                      </a:moveTo>
                      <a:cubicBezTo>
                        <a:pt x="53" y="102"/>
                        <a:pt x="40" y="137"/>
                        <a:pt x="23" y="154"/>
                      </a:cubicBezTo>
                      <a:cubicBezTo>
                        <a:pt x="7" y="169"/>
                        <a:pt x="0" y="155"/>
                        <a:pt x="4" y="111"/>
                      </a:cubicBezTo>
                      <a:cubicBezTo>
                        <a:pt x="10" y="67"/>
                        <a:pt x="24" y="31"/>
                        <a:pt x="40" y="16"/>
                      </a:cubicBezTo>
                      <a:cubicBezTo>
                        <a:pt x="56" y="0"/>
                        <a:pt x="63" y="15"/>
                        <a:pt x="58" y="57"/>
                      </a:cubicBezTo>
                      <a:close/>
                      <a:moveTo>
                        <a:pt x="15" y="101"/>
                      </a:moveTo>
                      <a:cubicBezTo>
                        <a:pt x="11" y="135"/>
                        <a:pt x="15" y="149"/>
                        <a:pt x="25" y="139"/>
                      </a:cubicBezTo>
                      <a:cubicBezTo>
                        <a:pt x="36" y="129"/>
                        <a:pt x="43" y="102"/>
                        <a:pt x="47" y="68"/>
                      </a:cubicBezTo>
                      <a:cubicBezTo>
                        <a:pt x="51" y="36"/>
                        <a:pt x="49" y="20"/>
                        <a:pt x="38" y="30"/>
                      </a:cubicBezTo>
                      <a:cubicBezTo>
                        <a:pt x="28" y="39"/>
                        <a:pt x="19" y="65"/>
                        <a:pt x="15" y="10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5" name="Freeform 119"/>
                <p:cNvSpPr/>
                <p:nvPr/>
              </p:nvSpPr>
              <p:spPr bwMode="auto">
                <a:xfrm>
                  <a:off x="2481" y="2438"/>
                  <a:ext cx="57" cy="279"/>
                </a:xfrm>
                <a:custGeom>
                  <a:avLst/>
                  <a:gdLst/>
                  <a:ahLst/>
                  <a:cxnLst>
                    <a:cxn ang="0">
                      <a:pos x="31" y="51"/>
                    </a:cxn>
                    <a:cxn ang="0">
                      <a:pos x="31" y="51"/>
                    </a:cxn>
                    <a:cxn ang="0">
                      <a:pos x="2" y="102"/>
                    </a:cxn>
                    <a:cxn ang="0">
                      <a:pos x="0" y="79"/>
                    </a:cxn>
                    <a:cxn ang="0">
                      <a:pos x="39" y="16"/>
                    </a:cxn>
                    <a:cxn ang="0">
                      <a:pos x="57" y="0"/>
                    </a:cxn>
                    <a:cxn ang="0">
                      <a:pos x="27" y="259"/>
                    </a:cxn>
                    <a:cxn ang="0">
                      <a:pos x="6" y="279"/>
                    </a:cxn>
                    <a:cxn ang="0">
                      <a:pos x="31" y="51"/>
                    </a:cxn>
                  </a:cxnLst>
                  <a:rect l="0" t="0" r="r" b="b"/>
                  <a:pathLst>
                    <a:path w="57" h="279">
                      <a:moveTo>
                        <a:pt x="31" y="51"/>
                      </a:moveTo>
                      <a:lnTo>
                        <a:pt x="31" y="51"/>
                      </a:lnTo>
                      <a:lnTo>
                        <a:pt x="2" y="102"/>
                      </a:lnTo>
                      <a:lnTo>
                        <a:pt x="0" y="79"/>
                      </a:lnTo>
                      <a:lnTo>
                        <a:pt x="39" y="16"/>
                      </a:lnTo>
                      <a:lnTo>
                        <a:pt x="57" y="0"/>
                      </a:lnTo>
                      <a:lnTo>
                        <a:pt x="27" y="259"/>
                      </a:lnTo>
                      <a:lnTo>
                        <a:pt x="6" y="279"/>
                      </a:lnTo>
                      <a:lnTo>
                        <a:pt x="31" y="5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6" name="Freeform 120"/>
                <p:cNvSpPr>
                  <a:spLocks noEditPoints="1"/>
                </p:cNvSpPr>
                <p:nvPr/>
              </p:nvSpPr>
              <p:spPr bwMode="auto">
                <a:xfrm>
                  <a:off x="2569" y="2304"/>
                  <a:ext cx="128" cy="328"/>
                </a:xfrm>
                <a:custGeom>
                  <a:avLst/>
                  <a:gdLst/>
                  <a:ahLst/>
                  <a:cxnLst>
                    <a:cxn ang="0">
                      <a:pos x="60" y="58"/>
                    </a:cxn>
                    <a:cxn ang="0">
                      <a:pos x="24" y="153"/>
                    </a:cxn>
                    <a:cxn ang="0">
                      <a:pos x="4" y="109"/>
                    </a:cxn>
                    <a:cxn ang="0">
                      <a:pos x="41" y="15"/>
                    </a:cxn>
                    <a:cxn ang="0">
                      <a:pos x="60" y="58"/>
                    </a:cxn>
                    <a:cxn ang="0">
                      <a:pos x="16" y="99"/>
                    </a:cxn>
                    <a:cxn ang="0">
                      <a:pos x="26" y="138"/>
                    </a:cxn>
                    <a:cxn ang="0">
                      <a:pos x="49" y="69"/>
                    </a:cxn>
                    <a:cxn ang="0">
                      <a:pos x="39" y="29"/>
                    </a:cxn>
                    <a:cxn ang="0">
                      <a:pos x="16" y="99"/>
                    </a:cxn>
                  </a:cxnLst>
                  <a:rect l="0" t="0" r="r" b="b"/>
                  <a:pathLst>
                    <a:path w="65" h="167">
                      <a:moveTo>
                        <a:pt x="60" y="58"/>
                      </a:moveTo>
                      <a:cubicBezTo>
                        <a:pt x="55" y="103"/>
                        <a:pt x="42" y="137"/>
                        <a:pt x="24" y="153"/>
                      </a:cubicBezTo>
                      <a:cubicBezTo>
                        <a:pt x="8" y="167"/>
                        <a:pt x="0" y="152"/>
                        <a:pt x="4" y="109"/>
                      </a:cubicBezTo>
                      <a:cubicBezTo>
                        <a:pt x="10" y="64"/>
                        <a:pt x="24" y="30"/>
                        <a:pt x="41" y="15"/>
                      </a:cubicBezTo>
                      <a:cubicBezTo>
                        <a:pt x="58" y="0"/>
                        <a:pt x="65" y="16"/>
                        <a:pt x="60" y="58"/>
                      </a:cubicBezTo>
                      <a:close/>
                      <a:moveTo>
                        <a:pt x="16" y="99"/>
                      </a:moveTo>
                      <a:cubicBezTo>
                        <a:pt x="12" y="133"/>
                        <a:pt x="16" y="147"/>
                        <a:pt x="26" y="138"/>
                      </a:cubicBezTo>
                      <a:cubicBezTo>
                        <a:pt x="37" y="128"/>
                        <a:pt x="45" y="102"/>
                        <a:pt x="49" y="69"/>
                      </a:cubicBezTo>
                      <a:cubicBezTo>
                        <a:pt x="53" y="36"/>
                        <a:pt x="50" y="19"/>
                        <a:pt x="39" y="29"/>
                      </a:cubicBezTo>
                      <a:cubicBezTo>
                        <a:pt x="29" y="38"/>
                        <a:pt x="20" y="63"/>
                        <a:pt x="16" y="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7" name="Freeform 121"/>
                <p:cNvSpPr/>
                <p:nvPr/>
              </p:nvSpPr>
              <p:spPr bwMode="auto">
                <a:xfrm>
                  <a:off x="2734" y="2218"/>
                  <a:ext cx="57" cy="277"/>
                </a:xfrm>
                <a:custGeom>
                  <a:avLst/>
                  <a:gdLst/>
                  <a:ahLst/>
                  <a:cxnLst>
                    <a:cxn ang="0">
                      <a:pos x="32" y="49"/>
                    </a:cxn>
                    <a:cxn ang="0">
                      <a:pos x="32" y="51"/>
                    </a:cxn>
                    <a:cxn ang="0">
                      <a:pos x="0" y="98"/>
                    </a:cxn>
                    <a:cxn ang="0">
                      <a:pos x="0" y="75"/>
                    </a:cxn>
                    <a:cxn ang="0">
                      <a:pos x="37" y="16"/>
                    </a:cxn>
                    <a:cxn ang="0">
                      <a:pos x="57" y="0"/>
                    </a:cxn>
                    <a:cxn ang="0">
                      <a:pos x="28" y="259"/>
                    </a:cxn>
                    <a:cxn ang="0">
                      <a:pos x="6" y="277"/>
                    </a:cxn>
                    <a:cxn ang="0">
                      <a:pos x="32" y="49"/>
                    </a:cxn>
                  </a:cxnLst>
                  <a:rect l="0" t="0" r="r" b="b"/>
                  <a:pathLst>
                    <a:path w="57" h="277">
                      <a:moveTo>
                        <a:pt x="32" y="49"/>
                      </a:moveTo>
                      <a:lnTo>
                        <a:pt x="32" y="51"/>
                      </a:lnTo>
                      <a:lnTo>
                        <a:pt x="0" y="98"/>
                      </a:lnTo>
                      <a:lnTo>
                        <a:pt x="0" y="75"/>
                      </a:lnTo>
                      <a:lnTo>
                        <a:pt x="37" y="16"/>
                      </a:lnTo>
                      <a:lnTo>
                        <a:pt x="57" y="0"/>
                      </a:lnTo>
                      <a:lnTo>
                        <a:pt x="28" y="259"/>
                      </a:lnTo>
                      <a:lnTo>
                        <a:pt x="6" y="277"/>
                      </a:lnTo>
                      <a:lnTo>
                        <a:pt x="32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8" name="Freeform 122"/>
                <p:cNvSpPr>
                  <a:spLocks noEditPoints="1"/>
                </p:cNvSpPr>
                <p:nvPr/>
              </p:nvSpPr>
              <p:spPr bwMode="auto">
                <a:xfrm>
                  <a:off x="2824" y="2092"/>
                  <a:ext cx="130" cy="324"/>
                </a:xfrm>
                <a:custGeom>
                  <a:avLst/>
                  <a:gdLst/>
                  <a:ahLst/>
                  <a:cxnLst>
                    <a:cxn ang="0">
                      <a:pos x="61" y="59"/>
                    </a:cxn>
                    <a:cxn ang="0">
                      <a:pos x="24" y="152"/>
                    </a:cxn>
                    <a:cxn ang="0">
                      <a:pos x="4" y="106"/>
                    </a:cxn>
                    <a:cxn ang="0">
                      <a:pos x="41" y="14"/>
                    </a:cxn>
                    <a:cxn ang="0">
                      <a:pos x="61" y="59"/>
                    </a:cxn>
                    <a:cxn ang="0">
                      <a:pos x="16" y="97"/>
                    </a:cxn>
                    <a:cxn ang="0">
                      <a:pos x="26" y="138"/>
                    </a:cxn>
                    <a:cxn ang="0">
                      <a:pos x="50" y="69"/>
                    </a:cxn>
                    <a:cxn ang="0">
                      <a:pos x="39" y="29"/>
                    </a:cxn>
                    <a:cxn ang="0">
                      <a:pos x="16" y="97"/>
                    </a:cxn>
                  </a:cxnLst>
                  <a:rect l="0" t="0" r="r" b="b"/>
                  <a:pathLst>
                    <a:path w="66" h="165">
                      <a:moveTo>
                        <a:pt x="61" y="59"/>
                      </a:moveTo>
                      <a:cubicBezTo>
                        <a:pt x="56" y="104"/>
                        <a:pt x="43" y="137"/>
                        <a:pt x="24" y="152"/>
                      </a:cubicBezTo>
                      <a:cubicBezTo>
                        <a:pt x="8" y="165"/>
                        <a:pt x="0" y="150"/>
                        <a:pt x="4" y="106"/>
                      </a:cubicBezTo>
                      <a:cubicBezTo>
                        <a:pt x="9" y="62"/>
                        <a:pt x="24" y="28"/>
                        <a:pt x="41" y="14"/>
                      </a:cubicBezTo>
                      <a:cubicBezTo>
                        <a:pt x="59" y="0"/>
                        <a:pt x="66" y="17"/>
                        <a:pt x="61" y="59"/>
                      </a:cubicBezTo>
                      <a:close/>
                      <a:moveTo>
                        <a:pt x="16" y="97"/>
                      </a:moveTo>
                      <a:cubicBezTo>
                        <a:pt x="12" y="132"/>
                        <a:pt x="16" y="146"/>
                        <a:pt x="26" y="138"/>
                      </a:cubicBezTo>
                      <a:cubicBezTo>
                        <a:pt x="38" y="128"/>
                        <a:pt x="46" y="103"/>
                        <a:pt x="50" y="69"/>
                      </a:cubicBezTo>
                      <a:cubicBezTo>
                        <a:pt x="54" y="37"/>
                        <a:pt x="51" y="19"/>
                        <a:pt x="39" y="29"/>
                      </a:cubicBezTo>
                      <a:cubicBezTo>
                        <a:pt x="29" y="37"/>
                        <a:pt x="20" y="61"/>
                        <a:pt x="16" y="9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89" name="Freeform 123"/>
                <p:cNvSpPr/>
                <p:nvPr/>
              </p:nvSpPr>
              <p:spPr bwMode="auto">
                <a:xfrm>
                  <a:off x="2991" y="2012"/>
                  <a:ext cx="59" cy="277"/>
                </a:xfrm>
                <a:custGeom>
                  <a:avLst/>
                  <a:gdLst/>
                  <a:ahLst/>
                  <a:cxnLst>
                    <a:cxn ang="0">
                      <a:pos x="34" y="49"/>
                    </a:cxn>
                    <a:cxn ang="0">
                      <a:pos x="34" y="51"/>
                    </a:cxn>
                    <a:cxn ang="0">
                      <a:pos x="2" y="96"/>
                    </a:cxn>
                    <a:cxn ang="0">
                      <a:pos x="0" y="72"/>
                    </a:cxn>
                    <a:cxn ang="0">
                      <a:pos x="40" y="15"/>
                    </a:cxn>
                    <a:cxn ang="0">
                      <a:pos x="59" y="0"/>
                    </a:cxn>
                    <a:cxn ang="0">
                      <a:pos x="30" y="259"/>
                    </a:cxn>
                    <a:cxn ang="0">
                      <a:pos x="8" y="277"/>
                    </a:cxn>
                    <a:cxn ang="0">
                      <a:pos x="34" y="49"/>
                    </a:cxn>
                  </a:cxnLst>
                  <a:rect l="0" t="0" r="r" b="b"/>
                  <a:pathLst>
                    <a:path w="59" h="277">
                      <a:moveTo>
                        <a:pt x="34" y="49"/>
                      </a:moveTo>
                      <a:lnTo>
                        <a:pt x="34" y="51"/>
                      </a:lnTo>
                      <a:lnTo>
                        <a:pt x="2" y="96"/>
                      </a:lnTo>
                      <a:lnTo>
                        <a:pt x="0" y="72"/>
                      </a:lnTo>
                      <a:lnTo>
                        <a:pt x="40" y="15"/>
                      </a:lnTo>
                      <a:lnTo>
                        <a:pt x="59" y="0"/>
                      </a:lnTo>
                      <a:lnTo>
                        <a:pt x="30" y="259"/>
                      </a:lnTo>
                      <a:lnTo>
                        <a:pt x="8" y="277"/>
                      </a:lnTo>
                      <a:lnTo>
                        <a:pt x="34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0" name="Freeform 124"/>
                <p:cNvSpPr>
                  <a:spLocks noEditPoints="1"/>
                </p:cNvSpPr>
                <p:nvPr/>
              </p:nvSpPr>
              <p:spPr bwMode="auto">
                <a:xfrm>
                  <a:off x="3084" y="1898"/>
                  <a:ext cx="133" cy="318"/>
                </a:xfrm>
                <a:custGeom>
                  <a:avLst/>
                  <a:gdLst/>
                  <a:ahLst/>
                  <a:cxnLst>
                    <a:cxn ang="0">
                      <a:pos x="63" y="59"/>
                    </a:cxn>
                    <a:cxn ang="0">
                      <a:pos x="25" y="150"/>
                    </a:cxn>
                    <a:cxn ang="0">
                      <a:pos x="5" y="103"/>
                    </a:cxn>
                    <a:cxn ang="0">
                      <a:pos x="43" y="13"/>
                    </a:cxn>
                    <a:cxn ang="0">
                      <a:pos x="63" y="59"/>
                    </a:cxn>
                    <a:cxn ang="0">
                      <a:pos x="17" y="95"/>
                    </a:cxn>
                    <a:cxn ang="0">
                      <a:pos x="28" y="136"/>
                    </a:cxn>
                    <a:cxn ang="0">
                      <a:pos x="51" y="68"/>
                    </a:cxn>
                    <a:cxn ang="0">
                      <a:pos x="40" y="27"/>
                    </a:cxn>
                    <a:cxn ang="0">
                      <a:pos x="17" y="95"/>
                    </a:cxn>
                  </a:cxnLst>
                  <a:rect l="0" t="0" r="r" b="b"/>
                  <a:pathLst>
                    <a:path w="68" h="162">
                      <a:moveTo>
                        <a:pt x="63" y="59"/>
                      </a:moveTo>
                      <a:cubicBezTo>
                        <a:pt x="58" y="104"/>
                        <a:pt x="44" y="137"/>
                        <a:pt x="25" y="150"/>
                      </a:cubicBezTo>
                      <a:cubicBezTo>
                        <a:pt x="9" y="162"/>
                        <a:pt x="0" y="146"/>
                        <a:pt x="5" y="103"/>
                      </a:cubicBezTo>
                      <a:cubicBezTo>
                        <a:pt x="10" y="58"/>
                        <a:pt x="25" y="25"/>
                        <a:pt x="43" y="13"/>
                      </a:cubicBezTo>
                      <a:cubicBezTo>
                        <a:pt x="61" y="0"/>
                        <a:pt x="68" y="17"/>
                        <a:pt x="63" y="59"/>
                      </a:cubicBezTo>
                      <a:close/>
                      <a:moveTo>
                        <a:pt x="17" y="95"/>
                      </a:moveTo>
                      <a:cubicBezTo>
                        <a:pt x="13" y="129"/>
                        <a:pt x="17" y="143"/>
                        <a:pt x="28" y="136"/>
                      </a:cubicBezTo>
                      <a:cubicBezTo>
                        <a:pt x="39" y="127"/>
                        <a:pt x="48" y="102"/>
                        <a:pt x="51" y="68"/>
                      </a:cubicBezTo>
                      <a:cubicBezTo>
                        <a:pt x="55" y="36"/>
                        <a:pt x="52" y="18"/>
                        <a:pt x="40" y="27"/>
                      </a:cubicBezTo>
                      <a:cubicBezTo>
                        <a:pt x="30" y="34"/>
                        <a:pt x="21" y="59"/>
                        <a:pt x="17" y="9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1" name="Freeform 125"/>
                <p:cNvSpPr/>
                <p:nvPr/>
              </p:nvSpPr>
              <p:spPr bwMode="auto">
                <a:xfrm>
                  <a:off x="3255" y="1825"/>
                  <a:ext cx="60" cy="273"/>
                </a:xfrm>
                <a:custGeom>
                  <a:avLst/>
                  <a:gdLst/>
                  <a:ahLst/>
                  <a:cxnLst>
                    <a:cxn ang="0">
                      <a:pos x="33" y="47"/>
                    </a:cxn>
                    <a:cxn ang="0">
                      <a:pos x="33" y="47"/>
                    </a:cxn>
                    <a:cxn ang="0">
                      <a:pos x="2" y="92"/>
                    </a:cxn>
                    <a:cxn ang="0">
                      <a:pos x="0" y="69"/>
                    </a:cxn>
                    <a:cxn ang="0">
                      <a:pos x="41" y="12"/>
                    </a:cxn>
                    <a:cxn ang="0">
                      <a:pos x="60" y="0"/>
                    </a:cxn>
                    <a:cxn ang="0">
                      <a:pos x="29" y="259"/>
                    </a:cxn>
                    <a:cxn ang="0">
                      <a:pos x="7" y="273"/>
                    </a:cxn>
                    <a:cxn ang="0">
                      <a:pos x="33" y="47"/>
                    </a:cxn>
                  </a:cxnLst>
                  <a:rect l="0" t="0" r="r" b="b"/>
                  <a:pathLst>
                    <a:path w="60" h="273">
                      <a:moveTo>
                        <a:pt x="33" y="47"/>
                      </a:moveTo>
                      <a:lnTo>
                        <a:pt x="33" y="47"/>
                      </a:lnTo>
                      <a:lnTo>
                        <a:pt x="2" y="92"/>
                      </a:lnTo>
                      <a:lnTo>
                        <a:pt x="0" y="69"/>
                      </a:lnTo>
                      <a:lnTo>
                        <a:pt x="41" y="12"/>
                      </a:lnTo>
                      <a:lnTo>
                        <a:pt x="60" y="0"/>
                      </a:lnTo>
                      <a:lnTo>
                        <a:pt x="29" y="259"/>
                      </a:lnTo>
                      <a:lnTo>
                        <a:pt x="7" y="273"/>
                      </a:lnTo>
                      <a:lnTo>
                        <a:pt x="33" y="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2" name="Freeform 126"/>
                <p:cNvSpPr>
                  <a:spLocks noEditPoints="1"/>
                </p:cNvSpPr>
                <p:nvPr/>
              </p:nvSpPr>
              <p:spPr bwMode="auto">
                <a:xfrm>
                  <a:off x="3349" y="1721"/>
                  <a:ext cx="135" cy="312"/>
                </a:xfrm>
                <a:custGeom>
                  <a:avLst/>
                  <a:gdLst/>
                  <a:ahLst/>
                  <a:cxnLst>
                    <a:cxn ang="0">
                      <a:pos x="64" y="60"/>
                    </a:cxn>
                    <a:cxn ang="0">
                      <a:pos x="26" y="149"/>
                    </a:cxn>
                    <a:cxn ang="0">
                      <a:pos x="5" y="99"/>
                    </a:cxn>
                    <a:cxn ang="0">
                      <a:pos x="43" y="11"/>
                    </a:cxn>
                    <a:cxn ang="0">
                      <a:pos x="64" y="60"/>
                    </a:cxn>
                    <a:cxn ang="0">
                      <a:pos x="17" y="92"/>
                    </a:cxn>
                    <a:cxn ang="0">
                      <a:pos x="28" y="135"/>
                    </a:cxn>
                    <a:cxn ang="0">
                      <a:pos x="52" y="68"/>
                    </a:cxn>
                    <a:cxn ang="0">
                      <a:pos x="41" y="26"/>
                    </a:cxn>
                    <a:cxn ang="0">
                      <a:pos x="17" y="92"/>
                    </a:cxn>
                  </a:cxnLst>
                  <a:rect l="0" t="0" r="r" b="b"/>
                  <a:pathLst>
                    <a:path w="69" h="159">
                      <a:moveTo>
                        <a:pt x="64" y="60"/>
                      </a:moveTo>
                      <a:cubicBezTo>
                        <a:pt x="59" y="105"/>
                        <a:pt x="45" y="137"/>
                        <a:pt x="26" y="149"/>
                      </a:cubicBezTo>
                      <a:cubicBezTo>
                        <a:pt x="9" y="159"/>
                        <a:pt x="0" y="142"/>
                        <a:pt x="5" y="99"/>
                      </a:cubicBezTo>
                      <a:cubicBezTo>
                        <a:pt x="10" y="55"/>
                        <a:pt x="25" y="22"/>
                        <a:pt x="43" y="11"/>
                      </a:cubicBezTo>
                      <a:cubicBezTo>
                        <a:pt x="61" y="0"/>
                        <a:pt x="69" y="18"/>
                        <a:pt x="64" y="60"/>
                      </a:cubicBezTo>
                      <a:close/>
                      <a:moveTo>
                        <a:pt x="17" y="92"/>
                      </a:moveTo>
                      <a:cubicBezTo>
                        <a:pt x="13" y="126"/>
                        <a:pt x="17" y="141"/>
                        <a:pt x="28" y="135"/>
                      </a:cubicBezTo>
                      <a:cubicBezTo>
                        <a:pt x="40" y="127"/>
                        <a:pt x="48" y="102"/>
                        <a:pt x="52" y="68"/>
                      </a:cubicBezTo>
                      <a:cubicBezTo>
                        <a:pt x="56" y="36"/>
                        <a:pt x="53" y="18"/>
                        <a:pt x="41" y="26"/>
                      </a:cubicBezTo>
                      <a:cubicBezTo>
                        <a:pt x="31" y="32"/>
                        <a:pt x="21" y="56"/>
                        <a:pt x="17" y="9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3" name="Freeform 127"/>
                <p:cNvSpPr/>
                <p:nvPr/>
              </p:nvSpPr>
              <p:spPr bwMode="auto">
                <a:xfrm>
                  <a:off x="3522" y="1658"/>
                  <a:ext cx="61" cy="271"/>
                </a:xfrm>
                <a:custGeom>
                  <a:avLst/>
                  <a:gdLst/>
                  <a:ahLst/>
                  <a:cxnLst>
                    <a:cxn ang="0">
                      <a:pos x="35" y="45"/>
                    </a:cxn>
                    <a:cxn ang="0">
                      <a:pos x="33" y="45"/>
                    </a:cxn>
                    <a:cxn ang="0">
                      <a:pos x="2" y="87"/>
                    </a:cxn>
                    <a:cxn ang="0">
                      <a:pos x="0" y="63"/>
                    </a:cxn>
                    <a:cxn ang="0">
                      <a:pos x="41" y="12"/>
                    </a:cxn>
                    <a:cxn ang="0">
                      <a:pos x="61" y="0"/>
                    </a:cxn>
                    <a:cxn ang="0">
                      <a:pos x="31" y="259"/>
                    </a:cxn>
                    <a:cxn ang="0">
                      <a:pos x="8" y="271"/>
                    </a:cxn>
                    <a:cxn ang="0">
                      <a:pos x="35" y="45"/>
                    </a:cxn>
                  </a:cxnLst>
                  <a:rect l="0" t="0" r="r" b="b"/>
                  <a:pathLst>
                    <a:path w="61" h="271">
                      <a:moveTo>
                        <a:pt x="35" y="45"/>
                      </a:moveTo>
                      <a:lnTo>
                        <a:pt x="33" y="45"/>
                      </a:lnTo>
                      <a:lnTo>
                        <a:pt x="2" y="87"/>
                      </a:lnTo>
                      <a:lnTo>
                        <a:pt x="0" y="63"/>
                      </a:lnTo>
                      <a:lnTo>
                        <a:pt x="41" y="12"/>
                      </a:lnTo>
                      <a:lnTo>
                        <a:pt x="61" y="0"/>
                      </a:lnTo>
                      <a:lnTo>
                        <a:pt x="31" y="259"/>
                      </a:lnTo>
                      <a:lnTo>
                        <a:pt x="8" y="271"/>
                      </a:lnTo>
                      <a:lnTo>
                        <a:pt x="35" y="4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4" name="Freeform 128"/>
                <p:cNvSpPr>
                  <a:spLocks noEditPoints="1"/>
                </p:cNvSpPr>
                <p:nvPr/>
              </p:nvSpPr>
              <p:spPr bwMode="auto">
                <a:xfrm>
                  <a:off x="3618" y="1566"/>
                  <a:ext cx="134" cy="308"/>
                </a:xfrm>
                <a:custGeom>
                  <a:avLst/>
                  <a:gdLst/>
                  <a:ahLst/>
                  <a:cxnLst>
                    <a:cxn ang="0">
                      <a:pos x="64" y="61"/>
                    </a:cxn>
                    <a:cxn ang="0">
                      <a:pos x="25" y="147"/>
                    </a:cxn>
                    <a:cxn ang="0">
                      <a:pos x="5" y="95"/>
                    </a:cxn>
                    <a:cxn ang="0">
                      <a:pos x="43" y="10"/>
                    </a:cxn>
                    <a:cxn ang="0">
                      <a:pos x="64" y="61"/>
                    </a:cxn>
                    <a:cxn ang="0">
                      <a:pos x="16" y="89"/>
                    </a:cxn>
                    <a:cxn ang="0">
                      <a:pos x="28" y="133"/>
                    </a:cxn>
                    <a:cxn ang="0">
                      <a:pos x="52" y="68"/>
                    </a:cxn>
                    <a:cxn ang="0">
                      <a:pos x="40" y="24"/>
                    </a:cxn>
                    <a:cxn ang="0">
                      <a:pos x="16" y="89"/>
                    </a:cxn>
                  </a:cxnLst>
                  <a:rect l="0" t="0" r="r" b="b"/>
                  <a:pathLst>
                    <a:path w="68" h="157">
                      <a:moveTo>
                        <a:pt x="64" y="61"/>
                      </a:moveTo>
                      <a:cubicBezTo>
                        <a:pt x="58" y="106"/>
                        <a:pt x="45" y="137"/>
                        <a:pt x="25" y="147"/>
                      </a:cubicBezTo>
                      <a:cubicBezTo>
                        <a:pt x="8" y="157"/>
                        <a:pt x="0" y="139"/>
                        <a:pt x="5" y="95"/>
                      </a:cubicBezTo>
                      <a:cubicBezTo>
                        <a:pt x="10" y="51"/>
                        <a:pt x="25" y="20"/>
                        <a:pt x="43" y="10"/>
                      </a:cubicBezTo>
                      <a:cubicBezTo>
                        <a:pt x="61" y="0"/>
                        <a:pt x="68" y="19"/>
                        <a:pt x="64" y="61"/>
                      </a:cubicBezTo>
                      <a:close/>
                      <a:moveTo>
                        <a:pt x="16" y="89"/>
                      </a:moveTo>
                      <a:cubicBezTo>
                        <a:pt x="12" y="123"/>
                        <a:pt x="17" y="139"/>
                        <a:pt x="28" y="133"/>
                      </a:cubicBezTo>
                      <a:cubicBezTo>
                        <a:pt x="40" y="127"/>
                        <a:pt x="48" y="102"/>
                        <a:pt x="52" y="68"/>
                      </a:cubicBezTo>
                      <a:cubicBezTo>
                        <a:pt x="56" y="36"/>
                        <a:pt x="53" y="18"/>
                        <a:pt x="40" y="24"/>
                      </a:cubicBezTo>
                      <a:cubicBezTo>
                        <a:pt x="30" y="30"/>
                        <a:pt x="20" y="53"/>
                        <a:pt x="16" y="8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5" name="Freeform 129"/>
                <p:cNvSpPr>
                  <a:spLocks noEditPoints="1"/>
                </p:cNvSpPr>
                <p:nvPr/>
              </p:nvSpPr>
              <p:spPr bwMode="auto">
                <a:xfrm>
                  <a:off x="3752" y="1495"/>
                  <a:ext cx="135" cy="305"/>
                </a:xfrm>
                <a:custGeom>
                  <a:avLst/>
                  <a:gdLst/>
                  <a:ahLst/>
                  <a:cxnLst>
                    <a:cxn ang="0">
                      <a:pos x="64" y="61"/>
                    </a:cxn>
                    <a:cxn ang="0">
                      <a:pos x="26" y="146"/>
                    </a:cxn>
                    <a:cxn ang="0">
                      <a:pos x="5" y="94"/>
                    </a:cxn>
                    <a:cxn ang="0">
                      <a:pos x="43" y="9"/>
                    </a:cxn>
                    <a:cxn ang="0">
                      <a:pos x="64" y="61"/>
                    </a:cxn>
                    <a:cxn ang="0">
                      <a:pos x="17" y="88"/>
                    </a:cxn>
                    <a:cxn ang="0">
                      <a:pos x="28" y="132"/>
                    </a:cxn>
                    <a:cxn ang="0">
                      <a:pos x="52" y="68"/>
                    </a:cxn>
                    <a:cxn ang="0">
                      <a:pos x="41" y="23"/>
                    </a:cxn>
                    <a:cxn ang="0">
                      <a:pos x="17" y="88"/>
                    </a:cxn>
                  </a:cxnLst>
                  <a:rect l="0" t="0" r="r" b="b"/>
                  <a:pathLst>
                    <a:path w="69" h="155">
                      <a:moveTo>
                        <a:pt x="64" y="61"/>
                      </a:moveTo>
                      <a:cubicBezTo>
                        <a:pt x="59" y="106"/>
                        <a:pt x="45" y="136"/>
                        <a:pt x="26" y="146"/>
                      </a:cubicBezTo>
                      <a:cubicBezTo>
                        <a:pt x="9" y="155"/>
                        <a:pt x="0" y="137"/>
                        <a:pt x="5" y="94"/>
                      </a:cubicBezTo>
                      <a:cubicBezTo>
                        <a:pt x="10" y="49"/>
                        <a:pt x="26" y="19"/>
                        <a:pt x="43" y="9"/>
                      </a:cubicBezTo>
                      <a:cubicBezTo>
                        <a:pt x="62" y="0"/>
                        <a:pt x="69" y="19"/>
                        <a:pt x="64" y="61"/>
                      </a:cubicBezTo>
                      <a:close/>
                      <a:moveTo>
                        <a:pt x="17" y="88"/>
                      </a:moveTo>
                      <a:cubicBezTo>
                        <a:pt x="13" y="122"/>
                        <a:pt x="18" y="138"/>
                        <a:pt x="28" y="132"/>
                      </a:cubicBezTo>
                      <a:cubicBezTo>
                        <a:pt x="40" y="126"/>
                        <a:pt x="48" y="102"/>
                        <a:pt x="52" y="68"/>
                      </a:cubicBezTo>
                      <a:cubicBezTo>
                        <a:pt x="56" y="36"/>
                        <a:pt x="53" y="17"/>
                        <a:pt x="41" y="23"/>
                      </a:cubicBezTo>
                      <a:cubicBezTo>
                        <a:pt x="31" y="29"/>
                        <a:pt x="21" y="52"/>
                        <a:pt x="17" y="8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6" name="Freeform 130"/>
                <p:cNvSpPr/>
                <p:nvPr/>
              </p:nvSpPr>
              <p:spPr bwMode="auto">
                <a:xfrm>
                  <a:off x="3926" y="1442"/>
                  <a:ext cx="59" cy="271"/>
                </a:xfrm>
                <a:custGeom>
                  <a:avLst/>
                  <a:gdLst/>
                  <a:ahLst/>
                  <a:cxnLst>
                    <a:cxn ang="0">
                      <a:pos x="34" y="43"/>
                    </a:cxn>
                    <a:cxn ang="0">
                      <a:pos x="34" y="43"/>
                    </a:cxn>
                    <a:cxn ang="0">
                      <a:pos x="0" y="82"/>
                    </a:cxn>
                    <a:cxn ang="0">
                      <a:pos x="0" y="59"/>
                    </a:cxn>
                    <a:cxn ang="0">
                      <a:pos x="40" y="10"/>
                    </a:cxn>
                    <a:cxn ang="0">
                      <a:pos x="59" y="0"/>
                    </a:cxn>
                    <a:cxn ang="0">
                      <a:pos x="30" y="259"/>
                    </a:cxn>
                    <a:cxn ang="0">
                      <a:pos x="8" y="271"/>
                    </a:cxn>
                    <a:cxn ang="0">
                      <a:pos x="34" y="43"/>
                    </a:cxn>
                  </a:cxnLst>
                  <a:rect l="0" t="0" r="r" b="b"/>
                  <a:pathLst>
                    <a:path w="59" h="271">
                      <a:moveTo>
                        <a:pt x="34" y="43"/>
                      </a:moveTo>
                      <a:lnTo>
                        <a:pt x="34" y="43"/>
                      </a:lnTo>
                      <a:lnTo>
                        <a:pt x="0" y="82"/>
                      </a:lnTo>
                      <a:lnTo>
                        <a:pt x="0" y="59"/>
                      </a:lnTo>
                      <a:lnTo>
                        <a:pt x="40" y="10"/>
                      </a:lnTo>
                      <a:lnTo>
                        <a:pt x="59" y="0"/>
                      </a:lnTo>
                      <a:lnTo>
                        <a:pt x="30" y="259"/>
                      </a:lnTo>
                      <a:lnTo>
                        <a:pt x="8" y="271"/>
                      </a:lnTo>
                      <a:lnTo>
                        <a:pt x="34" y="4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7" name="Freeform 131"/>
                <p:cNvSpPr>
                  <a:spLocks noEditPoints="1"/>
                </p:cNvSpPr>
                <p:nvPr/>
              </p:nvSpPr>
              <p:spPr bwMode="auto">
                <a:xfrm>
                  <a:off x="4021" y="1365"/>
                  <a:ext cx="135" cy="301"/>
                </a:xfrm>
                <a:custGeom>
                  <a:avLst/>
                  <a:gdLst/>
                  <a:ahLst/>
                  <a:cxnLst>
                    <a:cxn ang="0">
                      <a:pos x="64" y="62"/>
                    </a:cxn>
                    <a:cxn ang="0">
                      <a:pos x="26" y="145"/>
                    </a:cxn>
                    <a:cxn ang="0">
                      <a:pos x="5" y="91"/>
                    </a:cxn>
                    <a:cxn ang="0">
                      <a:pos x="43" y="8"/>
                    </a:cxn>
                    <a:cxn ang="0">
                      <a:pos x="64" y="62"/>
                    </a:cxn>
                    <a:cxn ang="0">
                      <a:pos x="17" y="85"/>
                    </a:cxn>
                    <a:cxn ang="0">
                      <a:pos x="28" y="131"/>
                    </a:cxn>
                    <a:cxn ang="0">
                      <a:pos x="52" y="68"/>
                    </a:cxn>
                    <a:cxn ang="0">
                      <a:pos x="41" y="22"/>
                    </a:cxn>
                    <a:cxn ang="0">
                      <a:pos x="17" y="85"/>
                    </a:cxn>
                  </a:cxnLst>
                  <a:rect l="0" t="0" r="r" b="b"/>
                  <a:pathLst>
                    <a:path w="69" h="153">
                      <a:moveTo>
                        <a:pt x="64" y="62"/>
                      </a:moveTo>
                      <a:cubicBezTo>
                        <a:pt x="59" y="107"/>
                        <a:pt x="45" y="136"/>
                        <a:pt x="26" y="145"/>
                      </a:cubicBezTo>
                      <a:cubicBezTo>
                        <a:pt x="9" y="153"/>
                        <a:pt x="0" y="134"/>
                        <a:pt x="5" y="91"/>
                      </a:cubicBezTo>
                      <a:cubicBezTo>
                        <a:pt x="10" y="46"/>
                        <a:pt x="26" y="16"/>
                        <a:pt x="43" y="8"/>
                      </a:cubicBezTo>
                      <a:cubicBezTo>
                        <a:pt x="62" y="0"/>
                        <a:pt x="69" y="20"/>
                        <a:pt x="64" y="62"/>
                      </a:cubicBezTo>
                      <a:close/>
                      <a:moveTo>
                        <a:pt x="17" y="85"/>
                      </a:moveTo>
                      <a:cubicBezTo>
                        <a:pt x="13" y="120"/>
                        <a:pt x="18" y="136"/>
                        <a:pt x="28" y="131"/>
                      </a:cubicBezTo>
                      <a:cubicBezTo>
                        <a:pt x="40" y="126"/>
                        <a:pt x="49" y="102"/>
                        <a:pt x="52" y="68"/>
                      </a:cubicBezTo>
                      <a:cubicBezTo>
                        <a:pt x="56" y="36"/>
                        <a:pt x="53" y="17"/>
                        <a:pt x="41" y="22"/>
                      </a:cubicBezTo>
                      <a:cubicBezTo>
                        <a:pt x="31" y="27"/>
                        <a:pt x="21" y="50"/>
                        <a:pt x="17" y="8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8" name="Freeform 132"/>
                <p:cNvSpPr/>
                <p:nvPr/>
              </p:nvSpPr>
              <p:spPr bwMode="auto">
                <a:xfrm>
                  <a:off x="4195" y="1320"/>
                  <a:ext cx="59" cy="269"/>
                </a:xfrm>
                <a:custGeom>
                  <a:avLst/>
                  <a:gdLst/>
                  <a:ahLst/>
                  <a:cxnLst>
                    <a:cxn ang="0">
                      <a:pos x="34" y="41"/>
                    </a:cxn>
                    <a:cxn ang="0">
                      <a:pos x="34" y="43"/>
                    </a:cxn>
                    <a:cxn ang="0">
                      <a:pos x="0" y="79"/>
                    </a:cxn>
                    <a:cxn ang="0">
                      <a:pos x="0" y="55"/>
                    </a:cxn>
                    <a:cxn ang="0">
                      <a:pos x="40" y="8"/>
                    </a:cxn>
                    <a:cxn ang="0">
                      <a:pos x="59" y="0"/>
                    </a:cxn>
                    <a:cxn ang="0">
                      <a:pos x="30" y="259"/>
                    </a:cxn>
                    <a:cxn ang="0">
                      <a:pos x="8" y="269"/>
                    </a:cxn>
                    <a:cxn ang="0">
                      <a:pos x="34" y="41"/>
                    </a:cxn>
                  </a:cxnLst>
                  <a:rect l="0" t="0" r="r" b="b"/>
                  <a:pathLst>
                    <a:path w="59" h="269">
                      <a:moveTo>
                        <a:pt x="34" y="41"/>
                      </a:moveTo>
                      <a:lnTo>
                        <a:pt x="34" y="43"/>
                      </a:lnTo>
                      <a:lnTo>
                        <a:pt x="0" y="79"/>
                      </a:lnTo>
                      <a:lnTo>
                        <a:pt x="0" y="55"/>
                      </a:lnTo>
                      <a:lnTo>
                        <a:pt x="40" y="8"/>
                      </a:lnTo>
                      <a:lnTo>
                        <a:pt x="59" y="0"/>
                      </a:lnTo>
                      <a:lnTo>
                        <a:pt x="30" y="259"/>
                      </a:lnTo>
                      <a:lnTo>
                        <a:pt x="8" y="269"/>
                      </a:lnTo>
                      <a:lnTo>
                        <a:pt x="34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199" name="Freeform 133"/>
                <p:cNvSpPr/>
                <p:nvPr/>
              </p:nvSpPr>
              <p:spPr bwMode="auto">
                <a:xfrm>
                  <a:off x="4329" y="1265"/>
                  <a:ext cx="59" cy="269"/>
                </a:xfrm>
                <a:custGeom>
                  <a:avLst/>
                  <a:gdLst/>
                  <a:ahLst/>
                  <a:cxnLst>
                    <a:cxn ang="0">
                      <a:pos x="33" y="41"/>
                    </a:cxn>
                    <a:cxn ang="0">
                      <a:pos x="33" y="41"/>
                    </a:cxn>
                    <a:cxn ang="0">
                      <a:pos x="2" y="79"/>
                    </a:cxn>
                    <a:cxn ang="0">
                      <a:pos x="0" y="53"/>
                    </a:cxn>
                    <a:cxn ang="0">
                      <a:pos x="39" y="8"/>
                    </a:cxn>
                    <a:cxn ang="0">
                      <a:pos x="59" y="0"/>
                    </a:cxn>
                    <a:cxn ang="0">
                      <a:pos x="29" y="259"/>
                    </a:cxn>
                    <a:cxn ang="0">
                      <a:pos x="8" y="269"/>
                    </a:cxn>
                    <a:cxn ang="0">
                      <a:pos x="33" y="41"/>
                    </a:cxn>
                  </a:cxnLst>
                  <a:rect l="0" t="0" r="r" b="b"/>
                  <a:pathLst>
                    <a:path w="59" h="269">
                      <a:moveTo>
                        <a:pt x="33" y="41"/>
                      </a:moveTo>
                      <a:lnTo>
                        <a:pt x="33" y="41"/>
                      </a:lnTo>
                      <a:lnTo>
                        <a:pt x="2" y="79"/>
                      </a:lnTo>
                      <a:lnTo>
                        <a:pt x="0" y="53"/>
                      </a:lnTo>
                      <a:lnTo>
                        <a:pt x="39" y="8"/>
                      </a:lnTo>
                      <a:lnTo>
                        <a:pt x="59" y="0"/>
                      </a:lnTo>
                      <a:lnTo>
                        <a:pt x="29" y="259"/>
                      </a:lnTo>
                      <a:lnTo>
                        <a:pt x="8" y="269"/>
                      </a:lnTo>
                      <a:lnTo>
                        <a:pt x="33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00" name="Freeform 134"/>
                <p:cNvSpPr/>
                <p:nvPr/>
              </p:nvSpPr>
              <p:spPr bwMode="auto">
                <a:xfrm>
                  <a:off x="4463" y="1216"/>
                  <a:ext cx="59" cy="267"/>
                </a:xfrm>
                <a:custGeom>
                  <a:avLst/>
                  <a:gdLst/>
                  <a:ahLst/>
                  <a:cxnLst>
                    <a:cxn ang="0">
                      <a:pos x="33" y="41"/>
                    </a:cxn>
                    <a:cxn ang="0">
                      <a:pos x="33" y="41"/>
                    </a:cxn>
                    <a:cxn ang="0">
                      <a:pos x="0" y="77"/>
                    </a:cxn>
                    <a:cxn ang="0">
                      <a:pos x="0" y="51"/>
                    </a:cxn>
                    <a:cxn ang="0">
                      <a:pos x="39" y="8"/>
                    </a:cxn>
                    <a:cxn ang="0">
                      <a:pos x="59" y="0"/>
                    </a:cxn>
                    <a:cxn ang="0">
                      <a:pos x="29" y="259"/>
                    </a:cxn>
                    <a:cxn ang="0">
                      <a:pos x="7" y="267"/>
                    </a:cxn>
                    <a:cxn ang="0">
                      <a:pos x="33" y="41"/>
                    </a:cxn>
                  </a:cxnLst>
                  <a:rect l="0" t="0" r="r" b="b"/>
                  <a:pathLst>
                    <a:path w="59" h="267">
                      <a:moveTo>
                        <a:pt x="33" y="41"/>
                      </a:moveTo>
                      <a:lnTo>
                        <a:pt x="33" y="41"/>
                      </a:lnTo>
                      <a:lnTo>
                        <a:pt x="0" y="77"/>
                      </a:lnTo>
                      <a:lnTo>
                        <a:pt x="0" y="51"/>
                      </a:lnTo>
                      <a:lnTo>
                        <a:pt x="39" y="8"/>
                      </a:lnTo>
                      <a:lnTo>
                        <a:pt x="59" y="0"/>
                      </a:lnTo>
                      <a:lnTo>
                        <a:pt x="29" y="259"/>
                      </a:lnTo>
                      <a:lnTo>
                        <a:pt x="7" y="267"/>
                      </a:lnTo>
                      <a:lnTo>
                        <a:pt x="33" y="4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01" name="Freeform 135"/>
                <p:cNvSpPr>
                  <a:spLocks noEditPoints="1"/>
                </p:cNvSpPr>
                <p:nvPr/>
              </p:nvSpPr>
              <p:spPr bwMode="auto">
                <a:xfrm>
                  <a:off x="4557" y="1161"/>
                  <a:ext cx="133" cy="291"/>
                </a:xfrm>
                <a:custGeom>
                  <a:avLst/>
                  <a:gdLst/>
                  <a:ahLst/>
                  <a:cxnLst>
                    <a:cxn ang="0">
                      <a:pos x="63" y="64"/>
                    </a:cxn>
                    <a:cxn ang="0">
                      <a:pos x="25" y="143"/>
                    </a:cxn>
                    <a:cxn ang="0">
                      <a:pos x="5" y="84"/>
                    </a:cxn>
                    <a:cxn ang="0">
                      <a:pos x="42" y="6"/>
                    </a:cxn>
                    <a:cxn ang="0">
                      <a:pos x="63" y="64"/>
                    </a:cxn>
                    <a:cxn ang="0">
                      <a:pos x="16" y="80"/>
                    </a:cxn>
                    <a:cxn ang="0">
                      <a:pos x="27" y="129"/>
                    </a:cxn>
                    <a:cxn ang="0">
                      <a:pos x="51" y="68"/>
                    </a:cxn>
                    <a:cxn ang="0">
                      <a:pos x="40" y="20"/>
                    </a:cxn>
                    <a:cxn ang="0">
                      <a:pos x="16" y="80"/>
                    </a:cxn>
                  </a:cxnLst>
                  <a:rect l="0" t="0" r="r" b="b"/>
                  <a:pathLst>
                    <a:path w="68" h="148">
                      <a:moveTo>
                        <a:pt x="63" y="64"/>
                      </a:moveTo>
                      <a:cubicBezTo>
                        <a:pt x="58" y="109"/>
                        <a:pt x="44" y="137"/>
                        <a:pt x="25" y="143"/>
                      </a:cubicBezTo>
                      <a:cubicBezTo>
                        <a:pt x="8" y="148"/>
                        <a:pt x="0" y="127"/>
                        <a:pt x="5" y="84"/>
                      </a:cubicBezTo>
                      <a:cubicBezTo>
                        <a:pt x="10" y="40"/>
                        <a:pt x="25" y="11"/>
                        <a:pt x="42" y="6"/>
                      </a:cubicBezTo>
                      <a:cubicBezTo>
                        <a:pt x="60" y="0"/>
                        <a:pt x="68" y="22"/>
                        <a:pt x="63" y="64"/>
                      </a:cubicBezTo>
                      <a:close/>
                      <a:moveTo>
                        <a:pt x="16" y="80"/>
                      </a:moveTo>
                      <a:cubicBezTo>
                        <a:pt x="12" y="115"/>
                        <a:pt x="17" y="132"/>
                        <a:pt x="27" y="129"/>
                      </a:cubicBezTo>
                      <a:cubicBezTo>
                        <a:pt x="39" y="125"/>
                        <a:pt x="47" y="102"/>
                        <a:pt x="51" y="68"/>
                      </a:cubicBezTo>
                      <a:cubicBezTo>
                        <a:pt x="55" y="36"/>
                        <a:pt x="52" y="16"/>
                        <a:pt x="40" y="20"/>
                      </a:cubicBezTo>
                      <a:cubicBezTo>
                        <a:pt x="30" y="23"/>
                        <a:pt x="20" y="45"/>
                        <a:pt x="16" y="8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02" name="Freeform 136"/>
                <p:cNvSpPr/>
                <p:nvPr/>
              </p:nvSpPr>
              <p:spPr bwMode="auto">
                <a:xfrm>
                  <a:off x="4728" y="1134"/>
                  <a:ext cx="59" cy="265"/>
                </a:xfrm>
                <a:custGeom>
                  <a:avLst/>
                  <a:gdLst/>
                  <a:ahLst/>
                  <a:cxnLst>
                    <a:cxn ang="0">
                      <a:pos x="33" y="39"/>
                    </a:cxn>
                    <a:cxn ang="0">
                      <a:pos x="31" y="39"/>
                    </a:cxn>
                    <a:cxn ang="0">
                      <a:pos x="0" y="70"/>
                    </a:cxn>
                    <a:cxn ang="0">
                      <a:pos x="0" y="45"/>
                    </a:cxn>
                    <a:cxn ang="0">
                      <a:pos x="39" y="5"/>
                    </a:cxn>
                    <a:cxn ang="0">
                      <a:pos x="59" y="0"/>
                    </a:cxn>
                    <a:cxn ang="0">
                      <a:pos x="27" y="259"/>
                    </a:cxn>
                    <a:cxn ang="0">
                      <a:pos x="6" y="265"/>
                    </a:cxn>
                    <a:cxn ang="0">
                      <a:pos x="33" y="39"/>
                    </a:cxn>
                  </a:cxnLst>
                  <a:rect l="0" t="0" r="r" b="b"/>
                  <a:pathLst>
                    <a:path w="59" h="265">
                      <a:moveTo>
                        <a:pt x="33" y="39"/>
                      </a:moveTo>
                      <a:lnTo>
                        <a:pt x="31" y="39"/>
                      </a:lnTo>
                      <a:lnTo>
                        <a:pt x="0" y="70"/>
                      </a:lnTo>
                      <a:lnTo>
                        <a:pt x="0" y="45"/>
                      </a:lnTo>
                      <a:lnTo>
                        <a:pt x="39" y="5"/>
                      </a:lnTo>
                      <a:lnTo>
                        <a:pt x="59" y="0"/>
                      </a:lnTo>
                      <a:lnTo>
                        <a:pt x="27" y="259"/>
                      </a:lnTo>
                      <a:lnTo>
                        <a:pt x="6" y="265"/>
                      </a:lnTo>
                      <a:lnTo>
                        <a:pt x="33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03" name="Freeform 137"/>
                <p:cNvSpPr>
                  <a:spLocks noEditPoints="1"/>
                </p:cNvSpPr>
                <p:nvPr/>
              </p:nvSpPr>
              <p:spPr bwMode="auto">
                <a:xfrm>
                  <a:off x="4820" y="1094"/>
                  <a:ext cx="130" cy="283"/>
                </a:xfrm>
                <a:custGeom>
                  <a:avLst/>
                  <a:gdLst/>
                  <a:ahLst/>
                  <a:cxnLst>
                    <a:cxn ang="0">
                      <a:pos x="61" y="65"/>
                    </a:cxn>
                    <a:cxn ang="0">
                      <a:pos x="24" y="141"/>
                    </a:cxn>
                    <a:cxn ang="0">
                      <a:pos x="5" y="79"/>
                    </a:cxn>
                    <a:cxn ang="0">
                      <a:pos x="42" y="4"/>
                    </a:cxn>
                    <a:cxn ang="0">
                      <a:pos x="61" y="65"/>
                    </a:cxn>
                    <a:cxn ang="0">
                      <a:pos x="16" y="77"/>
                    </a:cxn>
                    <a:cxn ang="0">
                      <a:pos x="27" y="127"/>
                    </a:cxn>
                    <a:cxn ang="0">
                      <a:pos x="50" y="68"/>
                    </a:cxn>
                    <a:cxn ang="0">
                      <a:pos x="39" y="18"/>
                    </a:cxn>
                    <a:cxn ang="0">
                      <a:pos x="16" y="77"/>
                    </a:cxn>
                  </a:cxnLst>
                  <a:rect l="0" t="0" r="r" b="b"/>
                  <a:pathLst>
                    <a:path w="66" h="144">
                      <a:moveTo>
                        <a:pt x="61" y="65"/>
                      </a:moveTo>
                      <a:cubicBezTo>
                        <a:pt x="56" y="110"/>
                        <a:pt x="43" y="137"/>
                        <a:pt x="24" y="141"/>
                      </a:cubicBezTo>
                      <a:cubicBezTo>
                        <a:pt x="8" y="144"/>
                        <a:pt x="0" y="122"/>
                        <a:pt x="5" y="79"/>
                      </a:cubicBezTo>
                      <a:cubicBezTo>
                        <a:pt x="10" y="35"/>
                        <a:pt x="25" y="8"/>
                        <a:pt x="42" y="4"/>
                      </a:cubicBezTo>
                      <a:cubicBezTo>
                        <a:pt x="59" y="0"/>
                        <a:pt x="66" y="23"/>
                        <a:pt x="61" y="65"/>
                      </a:cubicBezTo>
                      <a:close/>
                      <a:moveTo>
                        <a:pt x="16" y="77"/>
                      </a:moveTo>
                      <a:cubicBezTo>
                        <a:pt x="12" y="111"/>
                        <a:pt x="16" y="129"/>
                        <a:pt x="27" y="127"/>
                      </a:cubicBezTo>
                      <a:cubicBezTo>
                        <a:pt x="38" y="124"/>
                        <a:pt x="46" y="102"/>
                        <a:pt x="50" y="68"/>
                      </a:cubicBezTo>
                      <a:cubicBezTo>
                        <a:pt x="54" y="36"/>
                        <a:pt x="51" y="16"/>
                        <a:pt x="39" y="18"/>
                      </a:cubicBezTo>
                      <a:cubicBezTo>
                        <a:pt x="29" y="20"/>
                        <a:pt x="20" y="41"/>
                        <a:pt x="16" y="7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04" name="Freeform 138"/>
                <p:cNvSpPr/>
                <p:nvPr/>
              </p:nvSpPr>
              <p:spPr bwMode="auto">
                <a:xfrm>
                  <a:off x="4987" y="1082"/>
                  <a:ext cx="57" cy="262"/>
                </a:xfrm>
                <a:custGeom>
                  <a:avLst/>
                  <a:gdLst/>
                  <a:ahLst/>
                  <a:cxnLst>
                    <a:cxn ang="0">
                      <a:pos x="31" y="36"/>
                    </a:cxn>
                    <a:cxn ang="0">
                      <a:pos x="31" y="36"/>
                    </a:cxn>
                    <a:cxn ang="0">
                      <a:pos x="0" y="63"/>
                    </a:cxn>
                    <a:cxn ang="0">
                      <a:pos x="0" y="38"/>
                    </a:cxn>
                    <a:cxn ang="0">
                      <a:pos x="37" y="2"/>
                    </a:cxn>
                    <a:cxn ang="0">
                      <a:pos x="57" y="0"/>
                    </a:cxn>
                    <a:cxn ang="0">
                      <a:pos x="26" y="260"/>
                    </a:cxn>
                    <a:cxn ang="0">
                      <a:pos x="6" y="262"/>
                    </a:cxn>
                    <a:cxn ang="0">
                      <a:pos x="31" y="36"/>
                    </a:cxn>
                  </a:cxnLst>
                  <a:rect l="0" t="0" r="r" b="b"/>
                  <a:pathLst>
                    <a:path w="57" h="262">
                      <a:moveTo>
                        <a:pt x="31" y="36"/>
                      </a:moveTo>
                      <a:lnTo>
                        <a:pt x="31" y="36"/>
                      </a:lnTo>
                      <a:lnTo>
                        <a:pt x="0" y="63"/>
                      </a:lnTo>
                      <a:lnTo>
                        <a:pt x="0" y="38"/>
                      </a:lnTo>
                      <a:lnTo>
                        <a:pt x="37" y="2"/>
                      </a:lnTo>
                      <a:lnTo>
                        <a:pt x="57" y="0"/>
                      </a:lnTo>
                      <a:lnTo>
                        <a:pt x="26" y="260"/>
                      </a:lnTo>
                      <a:lnTo>
                        <a:pt x="6" y="262"/>
                      </a:lnTo>
                      <a:lnTo>
                        <a:pt x="31" y="3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05" name="Freeform 139"/>
                <p:cNvSpPr>
                  <a:spLocks noEditPoints="1"/>
                </p:cNvSpPr>
                <p:nvPr/>
              </p:nvSpPr>
              <p:spPr bwMode="auto">
                <a:xfrm>
                  <a:off x="5075" y="1073"/>
                  <a:ext cx="120" cy="269"/>
                </a:xfrm>
                <a:custGeom>
                  <a:avLst/>
                  <a:gdLst/>
                  <a:ahLst/>
                  <a:cxnLst>
                    <a:cxn ang="0">
                      <a:pos x="56" y="68"/>
                    </a:cxn>
                    <a:cxn ang="0">
                      <a:pos x="22" y="136"/>
                    </a:cxn>
                    <a:cxn ang="0">
                      <a:pos x="4" y="68"/>
                    </a:cxn>
                    <a:cxn ang="0">
                      <a:pos x="39" y="0"/>
                    </a:cxn>
                    <a:cxn ang="0">
                      <a:pos x="56" y="68"/>
                    </a:cxn>
                    <a:cxn ang="0">
                      <a:pos x="15" y="68"/>
                    </a:cxn>
                    <a:cxn ang="0">
                      <a:pos x="24" y="123"/>
                    </a:cxn>
                    <a:cxn ang="0">
                      <a:pos x="46" y="68"/>
                    </a:cxn>
                    <a:cxn ang="0">
                      <a:pos x="37" y="14"/>
                    </a:cxn>
                    <a:cxn ang="0">
                      <a:pos x="15" y="68"/>
                    </a:cxn>
                  </a:cxnLst>
                  <a:rect l="0" t="0" r="r" b="b"/>
                  <a:pathLst>
                    <a:path w="61" h="137">
                      <a:moveTo>
                        <a:pt x="56" y="68"/>
                      </a:moveTo>
                      <a:cubicBezTo>
                        <a:pt x="51" y="112"/>
                        <a:pt x="39" y="137"/>
                        <a:pt x="22" y="136"/>
                      </a:cubicBezTo>
                      <a:cubicBezTo>
                        <a:pt x="7" y="136"/>
                        <a:pt x="0" y="112"/>
                        <a:pt x="4" y="68"/>
                      </a:cubicBezTo>
                      <a:cubicBezTo>
                        <a:pt x="9" y="24"/>
                        <a:pt x="23" y="0"/>
                        <a:pt x="39" y="0"/>
                      </a:cubicBezTo>
                      <a:cubicBezTo>
                        <a:pt x="55" y="1"/>
                        <a:pt x="61" y="26"/>
                        <a:pt x="56" y="68"/>
                      </a:cubicBezTo>
                      <a:close/>
                      <a:moveTo>
                        <a:pt x="15" y="68"/>
                      </a:moveTo>
                      <a:cubicBezTo>
                        <a:pt x="11" y="103"/>
                        <a:pt x="15" y="122"/>
                        <a:pt x="24" y="123"/>
                      </a:cubicBezTo>
                      <a:cubicBezTo>
                        <a:pt x="35" y="123"/>
                        <a:pt x="42" y="102"/>
                        <a:pt x="46" y="68"/>
                      </a:cubicBezTo>
                      <a:cubicBezTo>
                        <a:pt x="50" y="36"/>
                        <a:pt x="47" y="14"/>
                        <a:pt x="37" y="14"/>
                      </a:cubicBezTo>
                      <a:cubicBezTo>
                        <a:pt x="28" y="14"/>
                        <a:pt x="19" y="32"/>
                        <a:pt x="15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06" name="Freeform 140"/>
                <p:cNvSpPr/>
                <p:nvPr/>
              </p:nvSpPr>
              <p:spPr bwMode="auto">
                <a:xfrm>
                  <a:off x="5223" y="1102"/>
                  <a:ext cx="43" cy="269"/>
                </a:xfrm>
                <a:custGeom>
                  <a:avLst/>
                  <a:gdLst/>
                  <a:ahLst/>
                  <a:cxnLst>
                    <a:cxn ang="0">
                      <a:pos x="27" y="32"/>
                    </a:cxn>
                    <a:cxn ang="0">
                      <a:pos x="25" y="32"/>
                    </a:cxn>
                    <a:cxn ang="0">
                      <a:pos x="6" y="41"/>
                    </a:cxn>
                    <a:cxn ang="0">
                      <a:pos x="6" y="12"/>
                    </a:cxn>
                    <a:cxn ang="0">
                      <a:pos x="31" y="0"/>
                    </a:cxn>
                    <a:cxn ang="0">
                      <a:pos x="43" y="10"/>
                    </a:cxn>
                    <a:cxn ang="0">
                      <a:pos x="13" y="269"/>
                    </a:cxn>
                    <a:cxn ang="0">
                      <a:pos x="0" y="257"/>
                    </a:cxn>
                    <a:cxn ang="0">
                      <a:pos x="27" y="32"/>
                    </a:cxn>
                  </a:cxnLst>
                  <a:rect l="0" t="0" r="r" b="b"/>
                  <a:pathLst>
                    <a:path w="43" h="269">
                      <a:moveTo>
                        <a:pt x="27" y="32"/>
                      </a:moveTo>
                      <a:lnTo>
                        <a:pt x="25" y="32"/>
                      </a:lnTo>
                      <a:lnTo>
                        <a:pt x="6" y="41"/>
                      </a:lnTo>
                      <a:lnTo>
                        <a:pt x="6" y="12"/>
                      </a:lnTo>
                      <a:lnTo>
                        <a:pt x="31" y="0"/>
                      </a:lnTo>
                      <a:lnTo>
                        <a:pt x="43" y="10"/>
                      </a:lnTo>
                      <a:lnTo>
                        <a:pt x="13" y="269"/>
                      </a:lnTo>
                      <a:lnTo>
                        <a:pt x="0" y="257"/>
                      </a:lnTo>
                      <a:lnTo>
                        <a:pt x="27" y="3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07" name="Freeform 141"/>
                <p:cNvSpPr>
                  <a:spLocks noEditPoints="1"/>
                </p:cNvSpPr>
                <p:nvPr/>
              </p:nvSpPr>
              <p:spPr bwMode="auto">
                <a:xfrm>
                  <a:off x="5262" y="1175"/>
                  <a:ext cx="31" cy="338"/>
                </a:xfrm>
                <a:custGeom>
                  <a:avLst/>
                  <a:gdLst/>
                  <a:ahLst/>
                  <a:cxnLst>
                    <a:cxn ang="0">
                      <a:pos x="8" y="113"/>
                    </a:cxn>
                    <a:cxn ang="0">
                      <a:pos x="1" y="153"/>
                    </a:cxn>
                    <a:cxn ang="0">
                      <a:pos x="9" y="56"/>
                    </a:cxn>
                    <a:cxn ang="0">
                      <a:pos x="16" y="18"/>
                    </a:cxn>
                    <a:cxn ang="0">
                      <a:pos x="8" y="113"/>
                    </a:cxn>
                    <a:cxn ang="0">
                      <a:pos x="8" y="68"/>
                    </a:cxn>
                    <a:cxn ang="0">
                      <a:pos x="2" y="139"/>
                    </a:cxn>
                    <a:cxn ang="0">
                      <a:pos x="8" y="102"/>
                    </a:cxn>
                    <a:cxn ang="0">
                      <a:pos x="15" y="31"/>
                    </a:cxn>
                    <a:cxn ang="0">
                      <a:pos x="8" y="68"/>
                    </a:cxn>
                  </a:cxnLst>
                  <a:rect l="0" t="0" r="r" b="b"/>
                  <a:pathLst>
                    <a:path w="16" h="172">
                      <a:moveTo>
                        <a:pt x="8" y="113"/>
                      </a:moveTo>
                      <a:cubicBezTo>
                        <a:pt x="3" y="158"/>
                        <a:pt x="0" y="172"/>
                        <a:pt x="1" y="153"/>
                      </a:cubicBezTo>
                      <a:cubicBezTo>
                        <a:pt x="1" y="135"/>
                        <a:pt x="4" y="100"/>
                        <a:pt x="9" y="56"/>
                      </a:cubicBezTo>
                      <a:cubicBezTo>
                        <a:pt x="14" y="12"/>
                        <a:pt x="16" y="0"/>
                        <a:pt x="16" y="18"/>
                      </a:cubicBezTo>
                      <a:cubicBezTo>
                        <a:pt x="16" y="36"/>
                        <a:pt x="13" y="71"/>
                        <a:pt x="8" y="113"/>
                      </a:cubicBezTo>
                      <a:close/>
                      <a:moveTo>
                        <a:pt x="8" y="68"/>
                      </a:moveTo>
                      <a:cubicBezTo>
                        <a:pt x="5" y="102"/>
                        <a:pt x="2" y="129"/>
                        <a:pt x="2" y="139"/>
                      </a:cubicBezTo>
                      <a:cubicBezTo>
                        <a:pt x="2" y="152"/>
                        <a:pt x="4" y="136"/>
                        <a:pt x="8" y="102"/>
                      </a:cubicBezTo>
                      <a:cubicBezTo>
                        <a:pt x="12" y="70"/>
                        <a:pt x="15" y="43"/>
                        <a:pt x="15" y="31"/>
                      </a:cubicBezTo>
                      <a:cubicBezTo>
                        <a:pt x="15" y="20"/>
                        <a:pt x="13" y="32"/>
                        <a:pt x="8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08" name="Freeform 142"/>
                <p:cNvSpPr/>
                <p:nvPr/>
              </p:nvSpPr>
              <p:spPr bwMode="auto">
                <a:xfrm>
                  <a:off x="5215" y="1346"/>
                  <a:ext cx="57" cy="292"/>
                </a:xfrm>
                <a:custGeom>
                  <a:avLst/>
                  <a:gdLst/>
                  <a:ahLst/>
                  <a:cxnLst>
                    <a:cxn ang="0">
                      <a:pos x="12" y="267"/>
                    </a:cxn>
                    <a:cxn ang="0">
                      <a:pos x="0" y="292"/>
                    </a:cxn>
                    <a:cxn ang="0">
                      <a:pos x="31" y="33"/>
                    </a:cxn>
                    <a:cxn ang="0">
                      <a:pos x="41" y="11"/>
                    </a:cxn>
                    <a:cxn ang="0">
                      <a:pos x="57" y="0"/>
                    </a:cxn>
                    <a:cxn ang="0">
                      <a:pos x="51" y="31"/>
                    </a:cxn>
                    <a:cxn ang="0">
                      <a:pos x="39" y="39"/>
                    </a:cxn>
                    <a:cxn ang="0">
                      <a:pos x="39" y="41"/>
                    </a:cxn>
                    <a:cxn ang="0">
                      <a:pos x="12" y="267"/>
                    </a:cxn>
                  </a:cxnLst>
                  <a:rect l="0" t="0" r="r" b="b"/>
                  <a:pathLst>
                    <a:path w="57" h="292">
                      <a:moveTo>
                        <a:pt x="12" y="267"/>
                      </a:moveTo>
                      <a:lnTo>
                        <a:pt x="0" y="292"/>
                      </a:lnTo>
                      <a:lnTo>
                        <a:pt x="31" y="33"/>
                      </a:lnTo>
                      <a:lnTo>
                        <a:pt x="41" y="11"/>
                      </a:lnTo>
                      <a:lnTo>
                        <a:pt x="57" y="0"/>
                      </a:lnTo>
                      <a:lnTo>
                        <a:pt x="51" y="31"/>
                      </a:lnTo>
                      <a:lnTo>
                        <a:pt x="39" y="39"/>
                      </a:lnTo>
                      <a:lnTo>
                        <a:pt x="39" y="41"/>
                      </a:lnTo>
                      <a:lnTo>
                        <a:pt x="12" y="26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09" name="Freeform 143"/>
                <p:cNvSpPr>
                  <a:spLocks noEditPoints="1"/>
                </p:cNvSpPr>
                <p:nvPr/>
              </p:nvSpPr>
              <p:spPr bwMode="auto">
                <a:xfrm>
                  <a:off x="5097" y="1468"/>
                  <a:ext cx="108" cy="339"/>
                </a:xfrm>
                <a:custGeom>
                  <a:avLst/>
                  <a:gdLst/>
                  <a:ahLst/>
                  <a:cxnLst>
                    <a:cxn ang="0">
                      <a:pos x="35" y="18"/>
                    </a:cxn>
                    <a:cxn ang="0">
                      <a:pos x="50" y="55"/>
                    </a:cxn>
                    <a:cxn ang="0">
                      <a:pos x="20" y="153"/>
                    </a:cxn>
                    <a:cxn ang="0">
                      <a:pos x="5" y="115"/>
                    </a:cxn>
                    <a:cxn ang="0">
                      <a:pos x="35" y="18"/>
                    </a:cxn>
                    <a:cxn ang="0">
                      <a:pos x="34" y="31"/>
                    </a:cxn>
                    <a:cxn ang="0">
                      <a:pos x="14" y="104"/>
                    </a:cxn>
                    <a:cxn ang="0">
                      <a:pos x="21" y="140"/>
                    </a:cxn>
                    <a:cxn ang="0">
                      <a:pos x="41" y="68"/>
                    </a:cxn>
                    <a:cxn ang="0">
                      <a:pos x="34" y="31"/>
                    </a:cxn>
                  </a:cxnLst>
                  <a:rect l="0" t="0" r="r" b="b"/>
                  <a:pathLst>
                    <a:path w="55" h="173">
                      <a:moveTo>
                        <a:pt x="35" y="18"/>
                      </a:moveTo>
                      <a:cubicBezTo>
                        <a:pt x="48" y="0"/>
                        <a:pt x="55" y="11"/>
                        <a:pt x="50" y="55"/>
                      </a:cubicBezTo>
                      <a:cubicBezTo>
                        <a:pt x="44" y="99"/>
                        <a:pt x="33" y="135"/>
                        <a:pt x="20" y="153"/>
                      </a:cubicBezTo>
                      <a:cubicBezTo>
                        <a:pt x="6" y="173"/>
                        <a:pt x="0" y="160"/>
                        <a:pt x="5" y="115"/>
                      </a:cubicBezTo>
                      <a:cubicBezTo>
                        <a:pt x="10" y="73"/>
                        <a:pt x="21" y="37"/>
                        <a:pt x="35" y="18"/>
                      </a:cubicBezTo>
                      <a:close/>
                      <a:moveTo>
                        <a:pt x="34" y="31"/>
                      </a:moveTo>
                      <a:cubicBezTo>
                        <a:pt x="25" y="44"/>
                        <a:pt x="18" y="71"/>
                        <a:pt x="14" y="104"/>
                      </a:cubicBezTo>
                      <a:cubicBezTo>
                        <a:pt x="10" y="137"/>
                        <a:pt x="12" y="153"/>
                        <a:pt x="21" y="140"/>
                      </a:cubicBezTo>
                      <a:cubicBezTo>
                        <a:pt x="29" y="129"/>
                        <a:pt x="37" y="102"/>
                        <a:pt x="41" y="68"/>
                      </a:cubicBezTo>
                      <a:cubicBezTo>
                        <a:pt x="45" y="32"/>
                        <a:pt x="41" y="21"/>
                        <a:pt x="34" y="3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0" name="Freeform 144"/>
                <p:cNvSpPr/>
                <p:nvPr/>
              </p:nvSpPr>
              <p:spPr bwMode="auto">
                <a:xfrm>
                  <a:off x="5013" y="1633"/>
                  <a:ext cx="74" cy="284"/>
                </a:xfrm>
                <a:custGeom>
                  <a:avLst/>
                  <a:gdLst/>
                  <a:ahLst/>
                  <a:cxnLst>
                    <a:cxn ang="0">
                      <a:pos x="19" y="263"/>
                    </a:cxn>
                    <a:cxn ang="0">
                      <a:pos x="0" y="284"/>
                    </a:cxn>
                    <a:cxn ang="0">
                      <a:pos x="31" y="25"/>
                    </a:cxn>
                    <a:cxn ang="0">
                      <a:pos x="47" y="5"/>
                    </a:cxn>
                    <a:cxn ang="0">
                      <a:pos x="74" y="0"/>
                    </a:cxn>
                    <a:cxn ang="0">
                      <a:pos x="68" y="31"/>
                    </a:cxn>
                    <a:cxn ang="0">
                      <a:pos x="45" y="35"/>
                    </a:cxn>
                    <a:cxn ang="0">
                      <a:pos x="45" y="37"/>
                    </a:cxn>
                    <a:cxn ang="0">
                      <a:pos x="19" y="263"/>
                    </a:cxn>
                  </a:cxnLst>
                  <a:rect l="0" t="0" r="r" b="b"/>
                  <a:pathLst>
                    <a:path w="74" h="284">
                      <a:moveTo>
                        <a:pt x="19" y="263"/>
                      </a:moveTo>
                      <a:lnTo>
                        <a:pt x="0" y="284"/>
                      </a:lnTo>
                      <a:lnTo>
                        <a:pt x="31" y="25"/>
                      </a:lnTo>
                      <a:lnTo>
                        <a:pt x="47" y="5"/>
                      </a:lnTo>
                      <a:lnTo>
                        <a:pt x="74" y="0"/>
                      </a:lnTo>
                      <a:lnTo>
                        <a:pt x="68" y="31"/>
                      </a:lnTo>
                      <a:lnTo>
                        <a:pt x="45" y="35"/>
                      </a:lnTo>
                      <a:lnTo>
                        <a:pt x="45" y="37"/>
                      </a:lnTo>
                      <a:lnTo>
                        <a:pt x="19" y="26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1" name="Freeform 145"/>
                <p:cNvSpPr>
                  <a:spLocks noEditPoints="1"/>
                </p:cNvSpPr>
                <p:nvPr/>
              </p:nvSpPr>
              <p:spPr bwMode="auto">
                <a:xfrm>
                  <a:off x="4863" y="1733"/>
                  <a:ext cx="124" cy="330"/>
                </a:xfrm>
                <a:custGeom>
                  <a:avLst/>
                  <a:gdLst/>
                  <a:ahLst/>
                  <a:cxnLst>
                    <a:cxn ang="0">
                      <a:pos x="38" y="16"/>
                    </a:cxn>
                    <a:cxn ang="0">
                      <a:pos x="58" y="57"/>
                    </a:cxn>
                    <a:cxn ang="0">
                      <a:pos x="24" y="151"/>
                    </a:cxn>
                    <a:cxn ang="0">
                      <a:pos x="5" y="109"/>
                    </a:cxn>
                    <a:cxn ang="0">
                      <a:pos x="38" y="16"/>
                    </a:cxn>
                    <a:cxn ang="0">
                      <a:pos x="37" y="29"/>
                    </a:cxn>
                    <a:cxn ang="0">
                      <a:pos x="15" y="99"/>
                    </a:cxn>
                    <a:cxn ang="0">
                      <a:pos x="25" y="138"/>
                    </a:cxn>
                    <a:cxn ang="0">
                      <a:pos x="47" y="68"/>
                    </a:cxn>
                    <a:cxn ang="0">
                      <a:pos x="37" y="29"/>
                    </a:cxn>
                  </a:cxnLst>
                  <a:rect l="0" t="0" r="r" b="b"/>
                  <a:pathLst>
                    <a:path w="63" h="168">
                      <a:moveTo>
                        <a:pt x="38" y="16"/>
                      </a:moveTo>
                      <a:cubicBezTo>
                        <a:pt x="54" y="0"/>
                        <a:pt x="63" y="13"/>
                        <a:pt x="58" y="57"/>
                      </a:cubicBezTo>
                      <a:cubicBezTo>
                        <a:pt x="52" y="101"/>
                        <a:pt x="39" y="136"/>
                        <a:pt x="24" y="151"/>
                      </a:cubicBezTo>
                      <a:cubicBezTo>
                        <a:pt x="7" y="168"/>
                        <a:pt x="0" y="154"/>
                        <a:pt x="5" y="109"/>
                      </a:cubicBezTo>
                      <a:cubicBezTo>
                        <a:pt x="10" y="67"/>
                        <a:pt x="22" y="32"/>
                        <a:pt x="38" y="16"/>
                      </a:cubicBezTo>
                      <a:close/>
                      <a:moveTo>
                        <a:pt x="37" y="29"/>
                      </a:moveTo>
                      <a:cubicBezTo>
                        <a:pt x="27" y="40"/>
                        <a:pt x="19" y="66"/>
                        <a:pt x="15" y="99"/>
                      </a:cubicBezTo>
                      <a:cubicBezTo>
                        <a:pt x="12" y="133"/>
                        <a:pt x="14" y="149"/>
                        <a:pt x="25" y="138"/>
                      </a:cubicBezTo>
                      <a:cubicBezTo>
                        <a:pt x="35" y="128"/>
                        <a:pt x="43" y="102"/>
                        <a:pt x="47" y="68"/>
                      </a:cubicBezTo>
                      <a:cubicBezTo>
                        <a:pt x="51" y="32"/>
                        <a:pt x="47" y="20"/>
                        <a:pt x="37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2" name="Freeform 146"/>
                <p:cNvSpPr/>
                <p:nvPr/>
              </p:nvSpPr>
              <p:spPr bwMode="auto">
                <a:xfrm>
                  <a:off x="4771" y="1882"/>
                  <a:ext cx="79" cy="277"/>
                </a:xfrm>
                <a:custGeom>
                  <a:avLst/>
                  <a:gdLst/>
                  <a:ahLst/>
                  <a:cxnLst>
                    <a:cxn ang="0">
                      <a:pos x="22" y="257"/>
                    </a:cxn>
                    <a:cxn ang="0">
                      <a:pos x="0" y="277"/>
                    </a:cxn>
                    <a:cxn ang="0">
                      <a:pos x="29" y="18"/>
                    </a:cxn>
                    <a:cxn ang="0">
                      <a:pos x="49" y="2"/>
                    </a:cxn>
                    <a:cxn ang="0">
                      <a:pos x="79" y="0"/>
                    </a:cxn>
                    <a:cxn ang="0">
                      <a:pos x="73" y="29"/>
                    </a:cxn>
                    <a:cxn ang="0">
                      <a:pos x="47" y="31"/>
                    </a:cxn>
                    <a:cxn ang="0">
                      <a:pos x="47" y="31"/>
                    </a:cxn>
                    <a:cxn ang="0">
                      <a:pos x="22" y="257"/>
                    </a:cxn>
                  </a:cxnLst>
                  <a:rect l="0" t="0" r="r" b="b"/>
                  <a:pathLst>
                    <a:path w="79" h="277">
                      <a:moveTo>
                        <a:pt x="22" y="257"/>
                      </a:moveTo>
                      <a:lnTo>
                        <a:pt x="0" y="277"/>
                      </a:lnTo>
                      <a:lnTo>
                        <a:pt x="29" y="18"/>
                      </a:lnTo>
                      <a:lnTo>
                        <a:pt x="49" y="2"/>
                      </a:lnTo>
                      <a:lnTo>
                        <a:pt x="79" y="0"/>
                      </a:lnTo>
                      <a:lnTo>
                        <a:pt x="73" y="29"/>
                      </a:lnTo>
                      <a:lnTo>
                        <a:pt x="47" y="31"/>
                      </a:lnTo>
                      <a:lnTo>
                        <a:pt x="47" y="31"/>
                      </a:lnTo>
                      <a:lnTo>
                        <a:pt x="22" y="25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3" name="Freeform 147"/>
                <p:cNvSpPr>
                  <a:spLocks noEditPoints="1"/>
                </p:cNvSpPr>
                <p:nvPr/>
              </p:nvSpPr>
              <p:spPr bwMode="auto">
                <a:xfrm>
                  <a:off x="4612" y="1966"/>
                  <a:ext cx="129" cy="325"/>
                </a:xfrm>
                <a:custGeom>
                  <a:avLst/>
                  <a:gdLst/>
                  <a:ahLst/>
                  <a:cxnLst>
                    <a:cxn ang="0">
                      <a:pos x="40" y="15"/>
                    </a:cxn>
                    <a:cxn ang="0">
                      <a:pos x="60" y="58"/>
                    </a:cxn>
                    <a:cxn ang="0">
                      <a:pos x="26" y="150"/>
                    </a:cxn>
                    <a:cxn ang="0">
                      <a:pos x="5" y="105"/>
                    </a:cxn>
                    <a:cxn ang="0">
                      <a:pos x="40" y="15"/>
                    </a:cxn>
                    <a:cxn ang="0">
                      <a:pos x="39" y="28"/>
                    </a:cxn>
                    <a:cxn ang="0">
                      <a:pos x="16" y="96"/>
                    </a:cxn>
                    <a:cxn ang="0">
                      <a:pos x="27" y="136"/>
                    </a:cxn>
                    <a:cxn ang="0">
                      <a:pos x="49" y="68"/>
                    </a:cxn>
                    <a:cxn ang="0">
                      <a:pos x="39" y="28"/>
                    </a:cxn>
                  </a:cxnLst>
                  <a:rect l="0" t="0" r="r" b="b"/>
                  <a:pathLst>
                    <a:path w="66" h="165">
                      <a:moveTo>
                        <a:pt x="40" y="15"/>
                      </a:moveTo>
                      <a:cubicBezTo>
                        <a:pt x="57" y="0"/>
                        <a:pt x="66" y="14"/>
                        <a:pt x="60" y="58"/>
                      </a:cubicBezTo>
                      <a:cubicBezTo>
                        <a:pt x="55" y="102"/>
                        <a:pt x="42" y="136"/>
                        <a:pt x="26" y="150"/>
                      </a:cubicBezTo>
                      <a:cubicBezTo>
                        <a:pt x="7" y="165"/>
                        <a:pt x="0" y="150"/>
                        <a:pt x="5" y="105"/>
                      </a:cubicBezTo>
                      <a:cubicBezTo>
                        <a:pt x="10" y="63"/>
                        <a:pt x="23" y="30"/>
                        <a:pt x="40" y="15"/>
                      </a:cubicBezTo>
                      <a:close/>
                      <a:moveTo>
                        <a:pt x="39" y="28"/>
                      </a:moveTo>
                      <a:cubicBezTo>
                        <a:pt x="28" y="38"/>
                        <a:pt x="20" y="64"/>
                        <a:pt x="16" y="96"/>
                      </a:cubicBezTo>
                      <a:cubicBezTo>
                        <a:pt x="12" y="130"/>
                        <a:pt x="15" y="146"/>
                        <a:pt x="27" y="136"/>
                      </a:cubicBezTo>
                      <a:cubicBezTo>
                        <a:pt x="37" y="128"/>
                        <a:pt x="45" y="103"/>
                        <a:pt x="49" y="68"/>
                      </a:cubicBezTo>
                      <a:cubicBezTo>
                        <a:pt x="54" y="32"/>
                        <a:pt x="49" y="19"/>
                        <a:pt x="39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4" name="Freeform 148"/>
                <p:cNvSpPr/>
                <p:nvPr/>
              </p:nvSpPr>
              <p:spPr bwMode="auto">
                <a:xfrm>
                  <a:off x="4518" y="2104"/>
                  <a:ext cx="80" cy="275"/>
                </a:xfrm>
                <a:custGeom>
                  <a:avLst/>
                  <a:gdLst/>
                  <a:ahLst/>
                  <a:cxnLst>
                    <a:cxn ang="0">
                      <a:pos x="21" y="257"/>
                    </a:cxn>
                    <a:cxn ang="0">
                      <a:pos x="0" y="275"/>
                    </a:cxn>
                    <a:cxn ang="0">
                      <a:pos x="29" y="16"/>
                    </a:cxn>
                    <a:cxn ang="0">
                      <a:pos x="49" y="0"/>
                    </a:cxn>
                    <a:cxn ang="0">
                      <a:pos x="80" y="2"/>
                    </a:cxn>
                    <a:cxn ang="0">
                      <a:pos x="72" y="31"/>
                    </a:cxn>
                    <a:cxn ang="0">
                      <a:pos x="47" y="29"/>
                    </a:cxn>
                    <a:cxn ang="0">
                      <a:pos x="47" y="31"/>
                    </a:cxn>
                    <a:cxn ang="0">
                      <a:pos x="21" y="257"/>
                    </a:cxn>
                  </a:cxnLst>
                  <a:rect l="0" t="0" r="r" b="b"/>
                  <a:pathLst>
                    <a:path w="80" h="275">
                      <a:moveTo>
                        <a:pt x="21" y="257"/>
                      </a:moveTo>
                      <a:lnTo>
                        <a:pt x="0" y="275"/>
                      </a:lnTo>
                      <a:lnTo>
                        <a:pt x="29" y="16"/>
                      </a:lnTo>
                      <a:lnTo>
                        <a:pt x="49" y="0"/>
                      </a:lnTo>
                      <a:lnTo>
                        <a:pt x="80" y="2"/>
                      </a:lnTo>
                      <a:lnTo>
                        <a:pt x="72" y="31"/>
                      </a:lnTo>
                      <a:lnTo>
                        <a:pt x="47" y="29"/>
                      </a:lnTo>
                      <a:lnTo>
                        <a:pt x="47" y="31"/>
                      </a:lnTo>
                      <a:lnTo>
                        <a:pt x="21" y="25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5" name="Freeform 149"/>
                <p:cNvSpPr>
                  <a:spLocks noEditPoints="1"/>
                </p:cNvSpPr>
                <p:nvPr/>
              </p:nvSpPr>
              <p:spPr bwMode="auto">
                <a:xfrm>
                  <a:off x="4353" y="2181"/>
                  <a:ext cx="131" cy="320"/>
                </a:xfrm>
                <a:custGeom>
                  <a:avLst/>
                  <a:gdLst/>
                  <a:ahLst/>
                  <a:cxnLst>
                    <a:cxn ang="0">
                      <a:pos x="41" y="14"/>
                    </a:cxn>
                    <a:cxn ang="0">
                      <a:pos x="62" y="59"/>
                    </a:cxn>
                    <a:cxn ang="0">
                      <a:pos x="27" y="149"/>
                    </a:cxn>
                    <a:cxn ang="0">
                      <a:pos x="6" y="102"/>
                    </a:cxn>
                    <a:cxn ang="0">
                      <a:pos x="41" y="14"/>
                    </a:cxn>
                    <a:cxn ang="0">
                      <a:pos x="40" y="27"/>
                    </a:cxn>
                    <a:cxn ang="0">
                      <a:pos x="17" y="94"/>
                    </a:cxn>
                    <a:cxn ang="0">
                      <a:pos x="28" y="135"/>
                    </a:cxn>
                    <a:cxn ang="0">
                      <a:pos x="51" y="68"/>
                    </a:cxn>
                    <a:cxn ang="0">
                      <a:pos x="40" y="27"/>
                    </a:cxn>
                  </a:cxnLst>
                  <a:rect l="0" t="0" r="r" b="b"/>
                  <a:pathLst>
                    <a:path w="67" h="163">
                      <a:moveTo>
                        <a:pt x="41" y="14"/>
                      </a:moveTo>
                      <a:cubicBezTo>
                        <a:pt x="58" y="0"/>
                        <a:pt x="67" y="15"/>
                        <a:pt x="62" y="59"/>
                      </a:cubicBezTo>
                      <a:cubicBezTo>
                        <a:pt x="57" y="103"/>
                        <a:pt x="43" y="136"/>
                        <a:pt x="27" y="149"/>
                      </a:cubicBezTo>
                      <a:cubicBezTo>
                        <a:pt x="8" y="163"/>
                        <a:pt x="0" y="147"/>
                        <a:pt x="6" y="102"/>
                      </a:cubicBezTo>
                      <a:cubicBezTo>
                        <a:pt x="11" y="60"/>
                        <a:pt x="23" y="27"/>
                        <a:pt x="41" y="14"/>
                      </a:cubicBezTo>
                      <a:close/>
                      <a:moveTo>
                        <a:pt x="40" y="27"/>
                      </a:moveTo>
                      <a:cubicBezTo>
                        <a:pt x="28" y="36"/>
                        <a:pt x="21" y="62"/>
                        <a:pt x="17" y="94"/>
                      </a:cubicBezTo>
                      <a:cubicBezTo>
                        <a:pt x="13" y="128"/>
                        <a:pt x="16" y="145"/>
                        <a:pt x="28" y="135"/>
                      </a:cubicBezTo>
                      <a:cubicBezTo>
                        <a:pt x="38" y="127"/>
                        <a:pt x="47" y="103"/>
                        <a:pt x="51" y="68"/>
                      </a:cubicBezTo>
                      <a:cubicBezTo>
                        <a:pt x="55" y="32"/>
                        <a:pt x="50" y="19"/>
                        <a:pt x="40" y="2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6" name="Freeform 150"/>
                <p:cNvSpPr/>
                <p:nvPr/>
              </p:nvSpPr>
              <p:spPr bwMode="auto">
                <a:xfrm>
                  <a:off x="4258" y="2308"/>
                  <a:ext cx="81" cy="275"/>
                </a:xfrm>
                <a:custGeom>
                  <a:avLst/>
                  <a:gdLst/>
                  <a:ahLst/>
                  <a:cxnLst>
                    <a:cxn ang="0">
                      <a:pos x="22" y="258"/>
                    </a:cxn>
                    <a:cxn ang="0">
                      <a:pos x="0" y="275"/>
                    </a:cxn>
                    <a:cxn ang="0">
                      <a:pos x="30" y="16"/>
                    </a:cxn>
                    <a:cxn ang="0">
                      <a:pos x="49" y="0"/>
                    </a:cxn>
                    <a:cxn ang="0">
                      <a:pos x="81" y="4"/>
                    </a:cxn>
                    <a:cxn ang="0">
                      <a:pos x="73" y="34"/>
                    </a:cxn>
                    <a:cxn ang="0">
                      <a:pos x="47" y="32"/>
                    </a:cxn>
                    <a:cxn ang="0">
                      <a:pos x="47" y="32"/>
                    </a:cxn>
                    <a:cxn ang="0">
                      <a:pos x="22" y="258"/>
                    </a:cxn>
                  </a:cxnLst>
                  <a:rect l="0" t="0" r="r" b="b"/>
                  <a:pathLst>
                    <a:path w="81" h="275">
                      <a:moveTo>
                        <a:pt x="22" y="258"/>
                      </a:moveTo>
                      <a:lnTo>
                        <a:pt x="0" y="275"/>
                      </a:lnTo>
                      <a:lnTo>
                        <a:pt x="30" y="16"/>
                      </a:lnTo>
                      <a:lnTo>
                        <a:pt x="49" y="0"/>
                      </a:lnTo>
                      <a:lnTo>
                        <a:pt x="81" y="4"/>
                      </a:lnTo>
                      <a:lnTo>
                        <a:pt x="73" y="34"/>
                      </a:lnTo>
                      <a:lnTo>
                        <a:pt x="47" y="32"/>
                      </a:lnTo>
                      <a:lnTo>
                        <a:pt x="47" y="32"/>
                      </a:lnTo>
                      <a:lnTo>
                        <a:pt x="22" y="25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7" name="Freeform 151"/>
                <p:cNvSpPr>
                  <a:spLocks noEditPoints="1"/>
                </p:cNvSpPr>
                <p:nvPr/>
              </p:nvSpPr>
              <p:spPr bwMode="auto">
                <a:xfrm>
                  <a:off x="4091" y="2381"/>
                  <a:ext cx="134" cy="316"/>
                </a:xfrm>
                <a:custGeom>
                  <a:avLst/>
                  <a:gdLst/>
                  <a:ahLst/>
                  <a:cxnLst>
                    <a:cxn ang="0">
                      <a:pos x="41" y="12"/>
                    </a:cxn>
                    <a:cxn ang="0">
                      <a:pos x="63" y="59"/>
                    </a:cxn>
                    <a:cxn ang="0">
                      <a:pos x="27" y="148"/>
                    </a:cxn>
                    <a:cxn ang="0">
                      <a:pos x="5" y="100"/>
                    </a:cxn>
                    <a:cxn ang="0">
                      <a:pos x="41" y="12"/>
                    </a:cxn>
                    <a:cxn ang="0">
                      <a:pos x="40" y="26"/>
                    </a:cxn>
                    <a:cxn ang="0">
                      <a:pos x="17" y="92"/>
                    </a:cxn>
                    <a:cxn ang="0">
                      <a:pos x="28" y="134"/>
                    </a:cxn>
                    <a:cxn ang="0">
                      <a:pos x="51" y="68"/>
                    </a:cxn>
                    <a:cxn ang="0">
                      <a:pos x="40" y="26"/>
                    </a:cxn>
                  </a:cxnLst>
                  <a:rect l="0" t="0" r="r" b="b"/>
                  <a:pathLst>
                    <a:path w="68" h="161">
                      <a:moveTo>
                        <a:pt x="41" y="12"/>
                      </a:moveTo>
                      <a:cubicBezTo>
                        <a:pt x="58" y="0"/>
                        <a:pt x="68" y="15"/>
                        <a:pt x="63" y="59"/>
                      </a:cubicBezTo>
                      <a:cubicBezTo>
                        <a:pt x="57" y="103"/>
                        <a:pt x="43" y="136"/>
                        <a:pt x="27" y="148"/>
                      </a:cubicBezTo>
                      <a:cubicBezTo>
                        <a:pt x="8" y="161"/>
                        <a:pt x="0" y="144"/>
                        <a:pt x="5" y="100"/>
                      </a:cubicBezTo>
                      <a:cubicBezTo>
                        <a:pt x="10" y="58"/>
                        <a:pt x="23" y="25"/>
                        <a:pt x="41" y="12"/>
                      </a:cubicBezTo>
                      <a:close/>
                      <a:moveTo>
                        <a:pt x="40" y="26"/>
                      </a:moveTo>
                      <a:cubicBezTo>
                        <a:pt x="28" y="34"/>
                        <a:pt x="20" y="59"/>
                        <a:pt x="17" y="92"/>
                      </a:cubicBezTo>
                      <a:cubicBezTo>
                        <a:pt x="13" y="126"/>
                        <a:pt x="16" y="143"/>
                        <a:pt x="28" y="134"/>
                      </a:cubicBezTo>
                      <a:cubicBezTo>
                        <a:pt x="38" y="127"/>
                        <a:pt x="47" y="102"/>
                        <a:pt x="51" y="68"/>
                      </a:cubicBezTo>
                      <a:cubicBezTo>
                        <a:pt x="55" y="32"/>
                        <a:pt x="50" y="18"/>
                        <a:pt x="40" y="2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8" name="Freeform 152"/>
                <p:cNvSpPr/>
                <p:nvPr/>
              </p:nvSpPr>
              <p:spPr bwMode="auto">
                <a:xfrm>
                  <a:off x="3993" y="2501"/>
                  <a:ext cx="83" cy="273"/>
                </a:xfrm>
                <a:custGeom>
                  <a:avLst/>
                  <a:gdLst/>
                  <a:ahLst/>
                  <a:cxnLst>
                    <a:cxn ang="0">
                      <a:pos x="24" y="257"/>
                    </a:cxn>
                    <a:cxn ang="0">
                      <a:pos x="0" y="273"/>
                    </a:cxn>
                    <a:cxn ang="0">
                      <a:pos x="32" y="14"/>
                    </a:cxn>
                    <a:cxn ang="0">
                      <a:pos x="51" y="0"/>
                    </a:cxn>
                    <a:cxn ang="0">
                      <a:pos x="83" y="4"/>
                    </a:cxn>
                    <a:cxn ang="0">
                      <a:pos x="77" y="35"/>
                    </a:cxn>
                    <a:cxn ang="0">
                      <a:pos x="49" y="31"/>
                    </a:cxn>
                    <a:cxn ang="0">
                      <a:pos x="49" y="31"/>
                    </a:cxn>
                    <a:cxn ang="0">
                      <a:pos x="24" y="257"/>
                    </a:cxn>
                  </a:cxnLst>
                  <a:rect l="0" t="0" r="r" b="b"/>
                  <a:pathLst>
                    <a:path w="83" h="273">
                      <a:moveTo>
                        <a:pt x="24" y="257"/>
                      </a:moveTo>
                      <a:lnTo>
                        <a:pt x="0" y="273"/>
                      </a:lnTo>
                      <a:lnTo>
                        <a:pt x="32" y="14"/>
                      </a:lnTo>
                      <a:lnTo>
                        <a:pt x="51" y="0"/>
                      </a:lnTo>
                      <a:lnTo>
                        <a:pt x="83" y="4"/>
                      </a:lnTo>
                      <a:lnTo>
                        <a:pt x="77" y="35"/>
                      </a:lnTo>
                      <a:lnTo>
                        <a:pt x="49" y="31"/>
                      </a:lnTo>
                      <a:lnTo>
                        <a:pt x="49" y="31"/>
                      </a:lnTo>
                      <a:lnTo>
                        <a:pt x="24" y="25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19" name="Freeform 153"/>
                <p:cNvSpPr>
                  <a:spLocks noEditPoints="1"/>
                </p:cNvSpPr>
                <p:nvPr/>
              </p:nvSpPr>
              <p:spPr bwMode="auto">
                <a:xfrm>
                  <a:off x="3826" y="2568"/>
                  <a:ext cx="134" cy="314"/>
                </a:xfrm>
                <a:custGeom>
                  <a:avLst/>
                  <a:gdLst/>
                  <a:ahLst/>
                  <a:cxnLst>
                    <a:cxn ang="0">
                      <a:pos x="41" y="12"/>
                    </a:cxn>
                    <a:cxn ang="0">
                      <a:pos x="63" y="60"/>
                    </a:cxn>
                    <a:cxn ang="0">
                      <a:pos x="27" y="147"/>
                    </a:cxn>
                    <a:cxn ang="0">
                      <a:pos x="5" y="98"/>
                    </a:cxn>
                    <a:cxn ang="0">
                      <a:pos x="41" y="12"/>
                    </a:cxn>
                    <a:cxn ang="0">
                      <a:pos x="40" y="25"/>
                    </a:cxn>
                    <a:cxn ang="0">
                      <a:pos x="16" y="91"/>
                    </a:cxn>
                    <a:cxn ang="0">
                      <a:pos x="28" y="134"/>
                    </a:cxn>
                    <a:cxn ang="0">
                      <a:pos x="51" y="68"/>
                    </a:cxn>
                    <a:cxn ang="0">
                      <a:pos x="40" y="25"/>
                    </a:cxn>
                  </a:cxnLst>
                  <a:rect l="0" t="0" r="r" b="b"/>
                  <a:pathLst>
                    <a:path w="68" h="160">
                      <a:moveTo>
                        <a:pt x="41" y="12"/>
                      </a:moveTo>
                      <a:cubicBezTo>
                        <a:pt x="58" y="0"/>
                        <a:pt x="68" y="16"/>
                        <a:pt x="63" y="60"/>
                      </a:cubicBezTo>
                      <a:cubicBezTo>
                        <a:pt x="58" y="104"/>
                        <a:pt x="43" y="136"/>
                        <a:pt x="27" y="147"/>
                      </a:cubicBezTo>
                      <a:cubicBezTo>
                        <a:pt x="8" y="160"/>
                        <a:pt x="0" y="142"/>
                        <a:pt x="5" y="98"/>
                      </a:cubicBezTo>
                      <a:cubicBezTo>
                        <a:pt x="10" y="55"/>
                        <a:pt x="23" y="24"/>
                        <a:pt x="41" y="12"/>
                      </a:cubicBezTo>
                      <a:close/>
                      <a:moveTo>
                        <a:pt x="40" y="25"/>
                      </a:moveTo>
                      <a:cubicBezTo>
                        <a:pt x="28" y="33"/>
                        <a:pt x="20" y="58"/>
                        <a:pt x="16" y="91"/>
                      </a:cubicBezTo>
                      <a:cubicBezTo>
                        <a:pt x="13" y="124"/>
                        <a:pt x="16" y="142"/>
                        <a:pt x="28" y="134"/>
                      </a:cubicBezTo>
                      <a:cubicBezTo>
                        <a:pt x="38" y="127"/>
                        <a:pt x="47" y="103"/>
                        <a:pt x="51" y="68"/>
                      </a:cubicBezTo>
                      <a:cubicBezTo>
                        <a:pt x="55" y="32"/>
                        <a:pt x="50" y="18"/>
                        <a:pt x="40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0" name="Freeform 154"/>
                <p:cNvSpPr/>
                <p:nvPr/>
              </p:nvSpPr>
              <p:spPr bwMode="auto">
                <a:xfrm>
                  <a:off x="3728" y="2680"/>
                  <a:ext cx="82" cy="271"/>
                </a:xfrm>
                <a:custGeom>
                  <a:avLst/>
                  <a:gdLst/>
                  <a:ahLst/>
                  <a:cxnLst>
                    <a:cxn ang="0">
                      <a:pos x="22" y="257"/>
                    </a:cxn>
                    <a:cxn ang="0">
                      <a:pos x="0" y="271"/>
                    </a:cxn>
                    <a:cxn ang="0">
                      <a:pos x="29" y="11"/>
                    </a:cxn>
                    <a:cxn ang="0">
                      <a:pos x="49" y="0"/>
                    </a:cxn>
                    <a:cxn ang="0">
                      <a:pos x="82" y="6"/>
                    </a:cxn>
                    <a:cxn ang="0">
                      <a:pos x="75" y="37"/>
                    </a:cxn>
                    <a:cxn ang="0">
                      <a:pos x="49" y="31"/>
                    </a:cxn>
                    <a:cxn ang="0">
                      <a:pos x="47" y="31"/>
                    </a:cxn>
                    <a:cxn ang="0">
                      <a:pos x="22" y="257"/>
                    </a:cxn>
                  </a:cxnLst>
                  <a:rect l="0" t="0" r="r" b="b"/>
                  <a:pathLst>
                    <a:path w="82" h="271">
                      <a:moveTo>
                        <a:pt x="22" y="257"/>
                      </a:moveTo>
                      <a:lnTo>
                        <a:pt x="0" y="271"/>
                      </a:lnTo>
                      <a:lnTo>
                        <a:pt x="29" y="11"/>
                      </a:lnTo>
                      <a:lnTo>
                        <a:pt x="49" y="0"/>
                      </a:lnTo>
                      <a:lnTo>
                        <a:pt x="82" y="6"/>
                      </a:lnTo>
                      <a:lnTo>
                        <a:pt x="75" y="37"/>
                      </a:lnTo>
                      <a:lnTo>
                        <a:pt x="49" y="31"/>
                      </a:lnTo>
                      <a:lnTo>
                        <a:pt x="47" y="31"/>
                      </a:lnTo>
                      <a:lnTo>
                        <a:pt x="22" y="25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1" name="Freeform 155"/>
                <p:cNvSpPr>
                  <a:spLocks noEditPoints="1"/>
                </p:cNvSpPr>
                <p:nvPr/>
              </p:nvSpPr>
              <p:spPr bwMode="auto">
                <a:xfrm>
                  <a:off x="3557" y="2739"/>
                  <a:ext cx="136" cy="308"/>
                </a:xfrm>
                <a:custGeom>
                  <a:avLst/>
                  <a:gdLst/>
                  <a:ahLst/>
                  <a:cxnLst>
                    <a:cxn ang="0">
                      <a:pos x="42" y="10"/>
                    </a:cxn>
                    <a:cxn ang="0">
                      <a:pos x="64" y="61"/>
                    </a:cxn>
                    <a:cxn ang="0">
                      <a:pos x="28" y="146"/>
                    </a:cxn>
                    <a:cxn ang="0">
                      <a:pos x="6" y="93"/>
                    </a:cxn>
                    <a:cxn ang="0">
                      <a:pos x="42" y="10"/>
                    </a:cxn>
                    <a:cxn ang="0">
                      <a:pos x="41" y="23"/>
                    </a:cxn>
                    <a:cxn ang="0">
                      <a:pos x="17" y="87"/>
                    </a:cxn>
                    <a:cxn ang="0">
                      <a:pos x="29" y="132"/>
                    </a:cxn>
                    <a:cxn ang="0">
                      <a:pos x="52" y="68"/>
                    </a:cxn>
                    <a:cxn ang="0">
                      <a:pos x="41" y="23"/>
                    </a:cxn>
                  </a:cxnLst>
                  <a:rect l="0" t="0" r="r" b="b"/>
                  <a:pathLst>
                    <a:path w="69" h="157">
                      <a:moveTo>
                        <a:pt x="42" y="10"/>
                      </a:moveTo>
                      <a:cubicBezTo>
                        <a:pt x="60" y="0"/>
                        <a:pt x="69" y="17"/>
                        <a:pt x="64" y="61"/>
                      </a:cubicBezTo>
                      <a:cubicBezTo>
                        <a:pt x="59" y="105"/>
                        <a:pt x="45" y="136"/>
                        <a:pt x="28" y="146"/>
                      </a:cubicBezTo>
                      <a:cubicBezTo>
                        <a:pt x="8" y="157"/>
                        <a:pt x="0" y="138"/>
                        <a:pt x="6" y="93"/>
                      </a:cubicBezTo>
                      <a:cubicBezTo>
                        <a:pt x="10" y="51"/>
                        <a:pt x="24" y="21"/>
                        <a:pt x="42" y="10"/>
                      </a:cubicBezTo>
                      <a:close/>
                      <a:moveTo>
                        <a:pt x="41" y="23"/>
                      </a:moveTo>
                      <a:cubicBezTo>
                        <a:pt x="29" y="30"/>
                        <a:pt x="21" y="55"/>
                        <a:pt x="17" y="87"/>
                      </a:cubicBezTo>
                      <a:cubicBezTo>
                        <a:pt x="13" y="121"/>
                        <a:pt x="17" y="139"/>
                        <a:pt x="29" y="132"/>
                      </a:cubicBezTo>
                      <a:cubicBezTo>
                        <a:pt x="39" y="126"/>
                        <a:pt x="48" y="103"/>
                        <a:pt x="52" y="68"/>
                      </a:cubicBezTo>
                      <a:cubicBezTo>
                        <a:pt x="57" y="32"/>
                        <a:pt x="51" y="18"/>
                        <a:pt x="41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2" name="Freeform 156"/>
                <p:cNvSpPr/>
                <p:nvPr/>
              </p:nvSpPr>
              <p:spPr bwMode="auto">
                <a:xfrm>
                  <a:off x="3459" y="2835"/>
                  <a:ext cx="84" cy="269"/>
                </a:xfrm>
                <a:custGeom>
                  <a:avLst/>
                  <a:gdLst/>
                  <a:ahLst/>
                  <a:cxnLst>
                    <a:cxn ang="0">
                      <a:pos x="21" y="257"/>
                    </a:cxn>
                    <a:cxn ang="0">
                      <a:pos x="0" y="269"/>
                    </a:cxn>
                    <a:cxn ang="0">
                      <a:pos x="29" y="10"/>
                    </a:cxn>
                    <a:cxn ang="0">
                      <a:pos x="49" y="0"/>
                    </a:cxn>
                    <a:cxn ang="0">
                      <a:pos x="84" y="10"/>
                    </a:cxn>
                    <a:cxn ang="0">
                      <a:pos x="76" y="39"/>
                    </a:cxn>
                    <a:cxn ang="0">
                      <a:pos x="49" y="31"/>
                    </a:cxn>
                    <a:cxn ang="0">
                      <a:pos x="49" y="31"/>
                    </a:cxn>
                    <a:cxn ang="0">
                      <a:pos x="21" y="257"/>
                    </a:cxn>
                  </a:cxnLst>
                  <a:rect l="0" t="0" r="r" b="b"/>
                  <a:pathLst>
                    <a:path w="84" h="269">
                      <a:moveTo>
                        <a:pt x="21" y="257"/>
                      </a:moveTo>
                      <a:lnTo>
                        <a:pt x="0" y="269"/>
                      </a:lnTo>
                      <a:lnTo>
                        <a:pt x="29" y="10"/>
                      </a:lnTo>
                      <a:lnTo>
                        <a:pt x="49" y="0"/>
                      </a:lnTo>
                      <a:lnTo>
                        <a:pt x="84" y="10"/>
                      </a:lnTo>
                      <a:lnTo>
                        <a:pt x="76" y="39"/>
                      </a:lnTo>
                      <a:lnTo>
                        <a:pt x="49" y="31"/>
                      </a:lnTo>
                      <a:lnTo>
                        <a:pt x="49" y="31"/>
                      </a:lnTo>
                      <a:lnTo>
                        <a:pt x="21" y="25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3" name="Freeform 157"/>
                <p:cNvSpPr>
                  <a:spLocks noEditPoints="1"/>
                </p:cNvSpPr>
                <p:nvPr/>
              </p:nvSpPr>
              <p:spPr bwMode="auto">
                <a:xfrm>
                  <a:off x="3288" y="2884"/>
                  <a:ext cx="136" cy="302"/>
                </a:xfrm>
                <a:custGeom>
                  <a:avLst/>
                  <a:gdLst/>
                  <a:ahLst/>
                  <a:cxnLst>
                    <a:cxn ang="0">
                      <a:pos x="42" y="9"/>
                    </a:cxn>
                    <a:cxn ang="0">
                      <a:pos x="64" y="63"/>
                    </a:cxn>
                    <a:cxn ang="0">
                      <a:pos x="28" y="145"/>
                    </a:cxn>
                    <a:cxn ang="0">
                      <a:pos x="5" y="90"/>
                    </a:cxn>
                    <a:cxn ang="0">
                      <a:pos x="42" y="9"/>
                    </a:cxn>
                    <a:cxn ang="0">
                      <a:pos x="41" y="23"/>
                    </a:cxn>
                    <a:cxn ang="0">
                      <a:pos x="17" y="85"/>
                    </a:cxn>
                    <a:cxn ang="0">
                      <a:pos x="29" y="131"/>
                    </a:cxn>
                    <a:cxn ang="0">
                      <a:pos x="52" y="69"/>
                    </a:cxn>
                    <a:cxn ang="0">
                      <a:pos x="41" y="23"/>
                    </a:cxn>
                  </a:cxnLst>
                  <a:rect l="0" t="0" r="r" b="b"/>
                  <a:pathLst>
                    <a:path w="69" h="154">
                      <a:moveTo>
                        <a:pt x="42" y="9"/>
                      </a:moveTo>
                      <a:cubicBezTo>
                        <a:pt x="60" y="0"/>
                        <a:pt x="69" y="18"/>
                        <a:pt x="64" y="63"/>
                      </a:cubicBezTo>
                      <a:cubicBezTo>
                        <a:pt x="59" y="106"/>
                        <a:pt x="45" y="136"/>
                        <a:pt x="28" y="145"/>
                      </a:cubicBezTo>
                      <a:cubicBezTo>
                        <a:pt x="8" y="154"/>
                        <a:pt x="0" y="135"/>
                        <a:pt x="5" y="90"/>
                      </a:cubicBezTo>
                      <a:cubicBezTo>
                        <a:pt x="10" y="48"/>
                        <a:pt x="24" y="18"/>
                        <a:pt x="42" y="9"/>
                      </a:cubicBezTo>
                      <a:close/>
                      <a:moveTo>
                        <a:pt x="41" y="23"/>
                      </a:moveTo>
                      <a:cubicBezTo>
                        <a:pt x="29" y="29"/>
                        <a:pt x="21" y="53"/>
                        <a:pt x="17" y="85"/>
                      </a:cubicBezTo>
                      <a:cubicBezTo>
                        <a:pt x="13" y="119"/>
                        <a:pt x="17" y="137"/>
                        <a:pt x="29" y="131"/>
                      </a:cubicBezTo>
                      <a:cubicBezTo>
                        <a:pt x="39" y="126"/>
                        <a:pt x="48" y="103"/>
                        <a:pt x="52" y="69"/>
                      </a:cubicBezTo>
                      <a:cubicBezTo>
                        <a:pt x="57" y="33"/>
                        <a:pt x="51" y="18"/>
                        <a:pt x="41" y="2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4" name="Freeform 158"/>
                <p:cNvSpPr>
                  <a:spLocks noEditPoints="1"/>
                </p:cNvSpPr>
                <p:nvPr/>
              </p:nvSpPr>
              <p:spPr bwMode="auto">
                <a:xfrm>
                  <a:off x="3154" y="2951"/>
                  <a:ext cx="136" cy="300"/>
                </a:xfrm>
                <a:custGeom>
                  <a:avLst/>
                  <a:gdLst/>
                  <a:ahLst/>
                  <a:cxnLst>
                    <a:cxn ang="0">
                      <a:pos x="41" y="8"/>
                    </a:cxn>
                    <a:cxn ang="0">
                      <a:pos x="64" y="63"/>
                    </a:cxn>
                    <a:cxn ang="0">
                      <a:pos x="27" y="144"/>
                    </a:cxn>
                    <a:cxn ang="0">
                      <a:pos x="5" y="89"/>
                    </a:cxn>
                    <a:cxn ang="0">
                      <a:pos x="41" y="8"/>
                    </a:cxn>
                    <a:cxn ang="0">
                      <a:pos x="40" y="22"/>
                    </a:cxn>
                    <a:cxn ang="0">
                      <a:pos x="17" y="84"/>
                    </a:cxn>
                    <a:cxn ang="0">
                      <a:pos x="28" y="131"/>
                    </a:cxn>
                    <a:cxn ang="0">
                      <a:pos x="52" y="69"/>
                    </a:cxn>
                    <a:cxn ang="0">
                      <a:pos x="40" y="22"/>
                    </a:cxn>
                  </a:cxnLst>
                  <a:rect l="0" t="0" r="r" b="b"/>
                  <a:pathLst>
                    <a:path w="69" h="153">
                      <a:moveTo>
                        <a:pt x="41" y="8"/>
                      </a:moveTo>
                      <a:cubicBezTo>
                        <a:pt x="59" y="0"/>
                        <a:pt x="69" y="19"/>
                        <a:pt x="64" y="63"/>
                      </a:cubicBezTo>
                      <a:cubicBezTo>
                        <a:pt x="58" y="107"/>
                        <a:pt x="44" y="136"/>
                        <a:pt x="27" y="144"/>
                      </a:cubicBezTo>
                      <a:cubicBezTo>
                        <a:pt x="8" y="153"/>
                        <a:pt x="0" y="134"/>
                        <a:pt x="5" y="89"/>
                      </a:cubicBezTo>
                      <a:cubicBezTo>
                        <a:pt x="10" y="47"/>
                        <a:pt x="23" y="17"/>
                        <a:pt x="41" y="8"/>
                      </a:cubicBezTo>
                      <a:close/>
                      <a:moveTo>
                        <a:pt x="40" y="22"/>
                      </a:moveTo>
                      <a:cubicBezTo>
                        <a:pt x="28" y="28"/>
                        <a:pt x="20" y="52"/>
                        <a:pt x="17" y="84"/>
                      </a:cubicBezTo>
                      <a:cubicBezTo>
                        <a:pt x="13" y="118"/>
                        <a:pt x="16" y="136"/>
                        <a:pt x="28" y="131"/>
                      </a:cubicBezTo>
                      <a:cubicBezTo>
                        <a:pt x="39" y="126"/>
                        <a:pt x="48" y="103"/>
                        <a:pt x="52" y="69"/>
                      </a:cubicBezTo>
                      <a:cubicBezTo>
                        <a:pt x="56" y="33"/>
                        <a:pt x="51" y="17"/>
                        <a:pt x="40" y="2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5" name="Freeform 159"/>
                <p:cNvSpPr/>
                <p:nvPr/>
              </p:nvSpPr>
              <p:spPr bwMode="auto">
                <a:xfrm>
                  <a:off x="3054" y="3031"/>
                  <a:ext cx="85" cy="267"/>
                </a:xfrm>
                <a:custGeom>
                  <a:avLst/>
                  <a:gdLst/>
                  <a:ahLst/>
                  <a:cxnLst>
                    <a:cxn ang="0">
                      <a:pos x="24" y="258"/>
                    </a:cxn>
                    <a:cxn ang="0">
                      <a:pos x="0" y="267"/>
                    </a:cxn>
                    <a:cxn ang="0">
                      <a:pos x="32" y="8"/>
                    </a:cxn>
                    <a:cxn ang="0">
                      <a:pos x="51" y="0"/>
                    </a:cxn>
                    <a:cxn ang="0">
                      <a:pos x="85" y="14"/>
                    </a:cxn>
                    <a:cxn ang="0">
                      <a:pos x="77" y="44"/>
                    </a:cxn>
                    <a:cxn ang="0">
                      <a:pos x="49" y="32"/>
                    </a:cxn>
                    <a:cxn ang="0">
                      <a:pos x="49" y="32"/>
                    </a:cxn>
                    <a:cxn ang="0">
                      <a:pos x="24" y="258"/>
                    </a:cxn>
                  </a:cxnLst>
                  <a:rect l="0" t="0" r="r" b="b"/>
                  <a:pathLst>
                    <a:path w="85" h="267">
                      <a:moveTo>
                        <a:pt x="24" y="258"/>
                      </a:moveTo>
                      <a:lnTo>
                        <a:pt x="0" y="267"/>
                      </a:lnTo>
                      <a:lnTo>
                        <a:pt x="32" y="8"/>
                      </a:lnTo>
                      <a:lnTo>
                        <a:pt x="51" y="0"/>
                      </a:lnTo>
                      <a:lnTo>
                        <a:pt x="85" y="14"/>
                      </a:lnTo>
                      <a:lnTo>
                        <a:pt x="77" y="44"/>
                      </a:lnTo>
                      <a:lnTo>
                        <a:pt x="49" y="32"/>
                      </a:lnTo>
                      <a:lnTo>
                        <a:pt x="49" y="32"/>
                      </a:lnTo>
                      <a:lnTo>
                        <a:pt x="24" y="25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6" name="Freeform 160"/>
                <p:cNvSpPr>
                  <a:spLocks noEditPoints="1"/>
                </p:cNvSpPr>
                <p:nvPr/>
              </p:nvSpPr>
              <p:spPr bwMode="auto">
                <a:xfrm>
                  <a:off x="2885" y="3073"/>
                  <a:ext cx="136" cy="296"/>
                </a:xfrm>
                <a:custGeom>
                  <a:avLst/>
                  <a:gdLst/>
                  <a:ahLst/>
                  <a:cxnLst>
                    <a:cxn ang="0">
                      <a:pos x="42" y="7"/>
                    </a:cxn>
                    <a:cxn ang="0">
                      <a:pos x="64" y="63"/>
                    </a:cxn>
                    <a:cxn ang="0">
                      <a:pos x="27" y="143"/>
                    </a:cxn>
                    <a:cxn ang="0">
                      <a:pos x="5" y="85"/>
                    </a:cxn>
                    <a:cxn ang="0">
                      <a:pos x="42" y="7"/>
                    </a:cxn>
                    <a:cxn ang="0">
                      <a:pos x="41" y="20"/>
                    </a:cxn>
                    <a:cxn ang="0">
                      <a:pos x="17" y="81"/>
                    </a:cxn>
                    <a:cxn ang="0">
                      <a:pos x="28" y="129"/>
                    </a:cxn>
                    <a:cxn ang="0">
                      <a:pos x="52" y="68"/>
                    </a:cxn>
                    <a:cxn ang="0">
                      <a:pos x="41" y="20"/>
                    </a:cxn>
                  </a:cxnLst>
                  <a:rect l="0" t="0" r="r" b="b"/>
                  <a:pathLst>
                    <a:path w="69" h="151">
                      <a:moveTo>
                        <a:pt x="42" y="7"/>
                      </a:moveTo>
                      <a:cubicBezTo>
                        <a:pt x="59" y="0"/>
                        <a:pt x="69" y="19"/>
                        <a:pt x="64" y="63"/>
                      </a:cubicBezTo>
                      <a:cubicBezTo>
                        <a:pt x="58" y="107"/>
                        <a:pt x="44" y="136"/>
                        <a:pt x="27" y="143"/>
                      </a:cubicBezTo>
                      <a:cubicBezTo>
                        <a:pt x="8" y="151"/>
                        <a:pt x="0" y="130"/>
                        <a:pt x="5" y="85"/>
                      </a:cubicBezTo>
                      <a:cubicBezTo>
                        <a:pt x="10" y="43"/>
                        <a:pt x="23" y="14"/>
                        <a:pt x="42" y="7"/>
                      </a:cubicBezTo>
                      <a:close/>
                      <a:moveTo>
                        <a:pt x="41" y="20"/>
                      </a:moveTo>
                      <a:cubicBezTo>
                        <a:pt x="29" y="25"/>
                        <a:pt x="21" y="49"/>
                        <a:pt x="17" y="81"/>
                      </a:cubicBezTo>
                      <a:cubicBezTo>
                        <a:pt x="13" y="115"/>
                        <a:pt x="16" y="134"/>
                        <a:pt x="28" y="129"/>
                      </a:cubicBezTo>
                      <a:cubicBezTo>
                        <a:pt x="39" y="125"/>
                        <a:pt x="48" y="102"/>
                        <a:pt x="52" y="68"/>
                      </a:cubicBezTo>
                      <a:cubicBezTo>
                        <a:pt x="56" y="32"/>
                        <a:pt x="51" y="16"/>
                        <a:pt x="41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7" name="Freeform 161"/>
                <p:cNvSpPr/>
                <p:nvPr/>
              </p:nvSpPr>
              <p:spPr bwMode="auto">
                <a:xfrm>
                  <a:off x="2787" y="3141"/>
                  <a:ext cx="83" cy="267"/>
                </a:xfrm>
                <a:custGeom>
                  <a:avLst/>
                  <a:gdLst/>
                  <a:ahLst/>
                  <a:cxnLst>
                    <a:cxn ang="0">
                      <a:pos x="22" y="260"/>
                    </a:cxn>
                    <a:cxn ang="0">
                      <a:pos x="0" y="267"/>
                    </a:cxn>
                    <a:cxn ang="0">
                      <a:pos x="30" y="8"/>
                    </a:cxn>
                    <a:cxn ang="0">
                      <a:pos x="49" y="0"/>
                    </a:cxn>
                    <a:cxn ang="0">
                      <a:pos x="83" y="18"/>
                    </a:cxn>
                    <a:cxn ang="0">
                      <a:pos x="77" y="45"/>
                    </a:cxn>
                    <a:cxn ang="0">
                      <a:pos x="49" y="32"/>
                    </a:cxn>
                    <a:cxn ang="0">
                      <a:pos x="49" y="32"/>
                    </a:cxn>
                    <a:cxn ang="0">
                      <a:pos x="22" y="260"/>
                    </a:cxn>
                  </a:cxnLst>
                  <a:rect l="0" t="0" r="r" b="b"/>
                  <a:pathLst>
                    <a:path w="83" h="267">
                      <a:moveTo>
                        <a:pt x="22" y="260"/>
                      </a:moveTo>
                      <a:lnTo>
                        <a:pt x="0" y="267"/>
                      </a:lnTo>
                      <a:lnTo>
                        <a:pt x="30" y="8"/>
                      </a:lnTo>
                      <a:lnTo>
                        <a:pt x="49" y="0"/>
                      </a:lnTo>
                      <a:lnTo>
                        <a:pt x="83" y="18"/>
                      </a:lnTo>
                      <a:lnTo>
                        <a:pt x="77" y="45"/>
                      </a:lnTo>
                      <a:lnTo>
                        <a:pt x="49" y="32"/>
                      </a:lnTo>
                      <a:lnTo>
                        <a:pt x="49" y="32"/>
                      </a:lnTo>
                      <a:lnTo>
                        <a:pt x="22" y="26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8" name="Freeform 162"/>
                <p:cNvSpPr>
                  <a:spLocks noEditPoints="1"/>
                </p:cNvSpPr>
                <p:nvPr/>
              </p:nvSpPr>
              <p:spPr bwMode="auto">
                <a:xfrm>
                  <a:off x="2620" y="3175"/>
                  <a:ext cx="134" cy="290"/>
                </a:xfrm>
                <a:custGeom>
                  <a:avLst/>
                  <a:gdLst/>
                  <a:ahLst/>
                  <a:cxnLst>
                    <a:cxn ang="0">
                      <a:pos x="41" y="6"/>
                    </a:cxn>
                    <a:cxn ang="0">
                      <a:pos x="63" y="65"/>
                    </a:cxn>
                    <a:cxn ang="0">
                      <a:pos x="26" y="142"/>
                    </a:cxn>
                    <a:cxn ang="0">
                      <a:pos x="5" y="82"/>
                    </a:cxn>
                    <a:cxn ang="0">
                      <a:pos x="41" y="6"/>
                    </a:cxn>
                    <a:cxn ang="0">
                      <a:pos x="40" y="20"/>
                    </a:cxn>
                    <a:cxn ang="0">
                      <a:pos x="16" y="79"/>
                    </a:cxn>
                    <a:cxn ang="0">
                      <a:pos x="27" y="128"/>
                    </a:cxn>
                    <a:cxn ang="0">
                      <a:pos x="51" y="69"/>
                    </a:cxn>
                    <a:cxn ang="0">
                      <a:pos x="40" y="20"/>
                    </a:cxn>
                  </a:cxnLst>
                  <a:rect l="0" t="0" r="r" b="b"/>
                  <a:pathLst>
                    <a:path w="68" h="148">
                      <a:moveTo>
                        <a:pt x="41" y="6"/>
                      </a:moveTo>
                      <a:cubicBezTo>
                        <a:pt x="58" y="0"/>
                        <a:pt x="68" y="20"/>
                        <a:pt x="63" y="65"/>
                      </a:cubicBezTo>
                      <a:cubicBezTo>
                        <a:pt x="57" y="108"/>
                        <a:pt x="43" y="136"/>
                        <a:pt x="26" y="142"/>
                      </a:cubicBezTo>
                      <a:cubicBezTo>
                        <a:pt x="7" y="148"/>
                        <a:pt x="0" y="127"/>
                        <a:pt x="5" y="82"/>
                      </a:cubicBezTo>
                      <a:cubicBezTo>
                        <a:pt x="10" y="40"/>
                        <a:pt x="23" y="12"/>
                        <a:pt x="41" y="6"/>
                      </a:cubicBezTo>
                      <a:close/>
                      <a:moveTo>
                        <a:pt x="40" y="20"/>
                      </a:moveTo>
                      <a:cubicBezTo>
                        <a:pt x="28" y="24"/>
                        <a:pt x="20" y="47"/>
                        <a:pt x="16" y="79"/>
                      </a:cubicBezTo>
                      <a:cubicBezTo>
                        <a:pt x="12" y="113"/>
                        <a:pt x="16" y="132"/>
                        <a:pt x="27" y="128"/>
                      </a:cubicBezTo>
                      <a:cubicBezTo>
                        <a:pt x="38" y="125"/>
                        <a:pt x="47" y="103"/>
                        <a:pt x="51" y="69"/>
                      </a:cubicBezTo>
                      <a:cubicBezTo>
                        <a:pt x="55" y="33"/>
                        <a:pt x="50" y="16"/>
                        <a:pt x="40" y="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29" name="Freeform 163"/>
                <p:cNvSpPr/>
                <p:nvPr/>
              </p:nvSpPr>
              <p:spPr bwMode="auto">
                <a:xfrm>
                  <a:off x="2522" y="3232"/>
                  <a:ext cx="82" cy="263"/>
                </a:xfrm>
                <a:custGeom>
                  <a:avLst/>
                  <a:gdLst/>
                  <a:ahLst/>
                  <a:cxnLst>
                    <a:cxn ang="0">
                      <a:pos x="22" y="257"/>
                    </a:cxn>
                    <a:cxn ang="0">
                      <a:pos x="0" y="263"/>
                    </a:cxn>
                    <a:cxn ang="0">
                      <a:pos x="31" y="4"/>
                    </a:cxn>
                    <a:cxn ang="0">
                      <a:pos x="49" y="0"/>
                    </a:cxn>
                    <a:cxn ang="0">
                      <a:pos x="82" y="19"/>
                    </a:cxn>
                    <a:cxn ang="0">
                      <a:pos x="75" y="47"/>
                    </a:cxn>
                    <a:cxn ang="0">
                      <a:pos x="49" y="31"/>
                    </a:cxn>
                    <a:cxn ang="0">
                      <a:pos x="49" y="31"/>
                    </a:cxn>
                    <a:cxn ang="0">
                      <a:pos x="22" y="257"/>
                    </a:cxn>
                  </a:cxnLst>
                  <a:rect l="0" t="0" r="r" b="b"/>
                  <a:pathLst>
                    <a:path w="82" h="263">
                      <a:moveTo>
                        <a:pt x="22" y="257"/>
                      </a:moveTo>
                      <a:lnTo>
                        <a:pt x="0" y="263"/>
                      </a:lnTo>
                      <a:lnTo>
                        <a:pt x="31" y="4"/>
                      </a:lnTo>
                      <a:lnTo>
                        <a:pt x="49" y="0"/>
                      </a:lnTo>
                      <a:lnTo>
                        <a:pt x="82" y="19"/>
                      </a:lnTo>
                      <a:lnTo>
                        <a:pt x="75" y="47"/>
                      </a:lnTo>
                      <a:lnTo>
                        <a:pt x="49" y="31"/>
                      </a:lnTo>
                      <a:lnTo>
                        <a:pt x="49" y="31"/>
                      </a:lnTo>
                      <a:lnTo>
                        <a:pt x="22" y="25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0" name="Freeform 164"/>
                <p:cNvSpPr>
                  <a:spLocks noEditPoints="1"/>
                </p:cNvSpPr>
                <p:nvPr/>
              </p:nvSpPr>
              <p:spPr bwMode="auto">
                <a:xfrm>
                  <a:off x="2359" y="3251"/>
                  <a:ext cx="130" cy="281"/>
                </a:xfrm>
                <a:custGeom>
                  <a:avLst/>
                  <a:gdLst/>
                  <a:ahLst/>
                  <a:cxnLst>
                    <a:cxn ang="0">
                      <a:pos x="41" y="4"/>
                    </a:cxn>
                    <a:cxn ang="0">
                      <a:pos x="61" y="67"/>
                    </a:cxn>
                    <a:cxn ang="0">
                      <a:pos x="26" y="140"/>
                    </a:cxn>
                    <a:cxn ang="0">
                      <a:pos x="5" y="75"/>
                    </a:cxn>
                    <a:cxn ang="0">
                      <a:pos x="41" y="4"/>
                    </a:cxn>
                    <a:cxn ang="0">
                      <a:pos x="40" y="17"/>
                    </a:cxn>
                    <a:cxn ang="0">
                      <a:pos x="17" y="74"/>
                    </a:cxn>
                    <a:cxn ang="0">
                      <a:pos x="27" y="126"/>
                    </a:cxn>
                    <a:cxn ang="0">
                      <a:pos x="50" y="69"/>
                    </a:cxn>
                    <a:cxn ang="0">
                      <a:pos x="40" y="17"/>
                    </a:cxn>
                  </a:cxnLst>
                  <a:rect l="0" t="0" r="r" b="b"/>
                  <a:pathLst>
                    <a:path w="66" h="143">
                      <a:moveTo>
                        <a:pt x="41" y="4"/>
                      </a:moveTo>
                      <a:cubicBezTo>
                        <a:pt x="57" y="0"/>
                        <a:pt x="66" y="23"/>
                        <a:pt x="61" y="67"/>
                      </a:cubicBezTo>
                      <a:cubicBezTo>
                        <a:pt x="56" y="111"/>
                        <a:pt x="42" y="137"/>
                        <a:pt x="26" y="140"/>
                      </a:cubicBezTo>
                      <a:cubicBezTo>
                        <a:pt x="8" y="143"/>
                        <a:pt x="0" y="120"/>
                        <a:pt x="5" y="75"/>
                      </a:cubicBezTo>
                      <a:cubicBezTo>
                        <a:pt x="10" y="33"/>
                        <a:pt x="23" y="7"/>
                        <a:pt x="41" y="4"/>
                      </a:cubicBezTo>
                      <a:close/>
                      <a:moveTo>
                        <a:pt x="40" y="17"/>
                      </a:moveTo>
                      <a:cubicBezTo>
                        <a:pt x="28" y="19"/>
                        <a:pt x="20" y="42"/>
                        <a:pt x="17" y="74"/>
                      </a:cubicBezTo>
                      <a:cubicBezTo>
                        <a:pt x="13" y="108"/>
                        <a:pt x="16" y="128"/>
                        <a:pt x="27" y="126"/>
                      </a:cubicBezTo>
                      <a:cubicBezTo>
                        <a:pt x="37" y="124"/>
                        <a:pt x="46" y="103"/>
                        <a:pt x="50" y="69"/>
                      </a:cubicBezTo>
                      <a:cubicBezTo>
                        <a:pt x="54" y="33"/>
                        <a:pt x="49" y="15"/>
                        <a:pt x="40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1" name="Freeform 165"/>
                <p:cNvSpPr/>
                <p:nvPr/>
              </p:nvSpPr>
              <p:spPr bwMode="auto">
                <a:xfrm>
                  <a:off x="2271" y="3273"/>
                  <a:ext cx="76" cy="261"/>
                </a:xfrm>
                <a:custGeom>
                  <a:avLst/>
                  <a:gdLst/>
                  <a:ahLst/>
                  <a:cxnLst>
                    <a:cxn ang="0">
                      <a:pos x="19" y="261"/>
                    </a:cxn>
                    <a:cxn ang="0">
                      <a:pos x="0" y="259"/>
                    </a:cxn>
                    <a:cxn ang="0">
                      <a:pos x="29" y="0"/>
                    </a:cxn>
                    <a:cxn ang="0">
                      <a:pos x="47" y="2"/>
                    </a:cxn>
                    <a:cxn ang="0">
                      <a:pos x="76" y="33"/>
                    </a:cxn>
                    <a:cxn ang="0">
                      <a:pos x="68" y="59"/>
                    </a:cxn>
                    <a:cxn ang="0">
                      <a:pos x="45" y="33"/>
                    </a:cxn>
                    <a:cxn ang="0">
                      <a:pos x="45" y="33"/>
                    </a:cxn>
                    <a:cxn ang="0">
                      <a:pos x="19" y="261"/>
                    </a:cxn>
                  </a:cxnLst>
                  <a:rect l="0" t="0" r="r" b="b"/>
                  <a:pathLst>
                    <a:path w="76" h="261">
                      <a:moveTo>
                        <a:pt x="19" y="261"/>
                      </a:moveTo>
                      <a:lnTo>
                        <a:pt x="0" y="259"/>
                      </a:lnTo>
                      <a:lnTo>
                        <a:pt x="29" y="0"/>
                      </a:lnTo>
                      <a:lnTo>
                        <a:pt x="47" y="2"/>
                      </a:lnTo>
                      <a:lnTo>
                        <a:pt x="76" y="33"/>
                      </a:lnTo>
                      <a:lnTo>
                        <a:pt x="68" y="59"/>
                      </a:lnTo>
                      <a:lnTo>
                        <a:pt x="45" y="33"/>
                      </a:lnTo>
                      <a:lnTo>
                        <a:pt x="45" y="33"/>
                      </a:lnTo>
                      <a:lnTo>
                        <a:pt x="19" y="26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2" name="Freeform 166"/>
                <p:cNvSpPr>
                  <a:spLocks noEditPoints="1"/>
                </p:cNvSpPr>
                <p:nvPr/>
              </p:nvSpPr>
              <p:spPr bwMode="auto">
                <a:xfrm>
                  <a:off x="2186" y="3188"/>
                  <a:ext cx="45" cy="332"/>
                </a:xfrm>
                <a:custGeom>
                  <a:avLst/>
                  <a:gdLst/>
                  <a:ahLst/>
                  <a:cxnLst>
                    <a:cxn ang="0">
                      <a:pos x="20" y="16"/>
                    </a:cxn>
                    <a:cxn ang="0">
                      <a:pos x="18" y="111"/>
                    </a:cxn>
                    <a:cxn ang="0">
                      <a:pos x="4" y="154"/>
                    </a:cxn>
                    <a:cxn ang="0">
                      <a:pos x="6" y="58"/>
                    </a:cxn>
                    <a:cxn ang="0">
                      <a:pos x="20" y="16"/>
                    </a:cxn>
                    <a:cxn ang="0">
                      <a:pos x="18" y="30"/>
                    </a:cxn>
                    <a:cxn ang="0">
                      <a:pos x="9" y="69"/>
                    </a:cxn>
                    <a:cxn ang="0">
                      <a:pos x="6" y="139"/>
                    </a:cxn>
                    <a:cxn ang="0">
                      <a:pos x="16" y="101"/>
                    </a:cxn>
                    <a:cxn ang="0">
                      <a:pos x="18" y="30"/>
                    </a:cxn>
                  </a:cxnLst>
                  <a:rect l="0" t="0" r="r" b="b"/>
                  <a:pathLst>
                    <a:path w="23" h="169">
                      <a:moveTo>
                        <a:pt x="20" y="16"/>
                      </a:moveTo>
                      <a:cubicBezTo>
                        <a:pt x="23" y="32"/>
                        <a:pt x="23" y="67"/>
                        <a:pt x="18" y="111"/>
                      </a:cubicBezTo>
                      <a:cubicBezTo>
                        <a:pt x="13" y="155"/>
                        <a:pt x="8" y="169"/>
                        <a:pt x="4" y="154"/>
                      </a:cubicBezTo>
                      <a:cubicBezTo>
                        <a:pt x="0" y="137"/>
                        <a:pt x="1" y="102"/>
                        <a:pt x="6" y="58"/>
                      </a:cubicBezTo>
                      <a:cubicBezTo>
                        <a:pt x="11" y="16"/>
                        <a:pt x="16" y="0"/>
                        <a:pt x="20" y="16"/>
                      </a:cubicBezTo>
                      <a:close/>
                      <a:moveTo>
                        <a:pt x="18" y="30"/>
                      </a:moveTo>
                      <a:cubicBezTo>
                        <a:pt x="16" y="20"/>
                        <a:pt x="12" y="36"/>
                        <a:pt x="9" y="69"/>
                      </a:cubicBezTo>
                      <a:cubicBezTo>
                        <a:pt x="5" y="102"/>
                        <a:pt x="3" y="129"/>
                        <a:pt x="6" y="139"/>
                      </a:cubicBezTo>
                      <a:cubicBezTo>
                        <a:pt x="8" y="149"/>
                        <a:pt x="12" y="135"/>
                        <a:pt x="16" y="101"/>
                      </a:cubicBezTo>
                      <a:cubicBezTo>
                        <a:pt x="20" y="65"/>
                        <a:pt x="20" y="39"/>
                        <a:pt x="18" y="3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3" name="Freeform 167"/>
                <p:cNvSpPr/>
                <p:nvPr/>
              </p:nvSpPr>
              <p:spPr bwMode="auto">
                <a:xfrm>
                  <a:off x="2249" y="3063"/>
                  <a:ext cx="45" cy="283"/>
                </a:xfrm>
                <a:custGeom>
                  <a:avLst/>
                  <a:gdLst/>
                  <a:ahLst/>
                  <a:cxnLst>
                    <a:cxn ang="0">
                      <a:pos x="27" y="57"/>
                    </a:cxn>
                    <a:cxn ang="0">
                      <a:pos x="25" y="57"/>
                    </a:cxn>
                    <a:cxn ang="0">
                      <a:pos x="2" y="112"/>
                    </a:cxn>
                    <a:cxn ang="0">
                      <a:pos x="2" y="90"/>
                    </a:cxn>
                    <a:cxn ang="0">
                      <a:pos x="31" y="21"/>
                    </a:cxn>
                    <a:cxn ang="0">
                      <a:pos x="45" y="0"/>
                    </a:cxn>
                    <a:cxn ang="0">
                      <a:pos x="16" y="259"/>
                    </a:cxn>
                    <a:cxn ang="0">
                      <a:pos x="0" y="283"/>
                    </a:cxn>
                    <a:cxn ang="0">
                      <a:pos x="27" y="57"/>
                    </a:cxn>
                  </a:cxnLst>
                  <a:rect l="0" t="0" r="r" b="b"/>
                  <a:pathLst>
                    <a:path w="45" h="283">
                      <a:moveTo>
                        <a:pt x="27" y="57"/>
                      </a:moveTo>
                      <a:lnTo>
                        <a:pt x="25" y="57"/>
                      </a:lnTo>
                      <a:lnTo>
                        <a:pt x="2" y="112"/>
                      </a:lnTo>
                      <a:lnTo>
                        <a:pt x="2" y="90"/>
                      </a:lnTo>
                      <a:lnTo>
                        <a:pt x="31" y="21"/>
                      </a:lnTo>
                      <a:lnTo>
                        <a:pt x="45" y="0"/>
                      </a:lnTo>
                      <a:lnTo>
                        <a:pt x="16" y="259"/>
                      </a:lnTo>
                      <a:lnTo>
                        <a:pt x="0" y="283"/>
                      </a:lnTo>
                      <a:lnTo>
                        <a:pt x="27" y="5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4" name="Freeform 168"/>
                <p:cNvSpPr>
                  <a:spLocks noEditPoints="1"/>
                </p:cNvSpPr>
                <p:nvPr/>
              </p:nvSpPr>
              <p:spPr bwMode="auto">
                <a:xfrm>
                  <a:off x="2316" y="2902"/>
                  <a:ext cx="116" cy="338"/>
                </a:xfrm>
                <a:custGeom>
                  <a:avLst/>
                  <a:gdLst/>
                  <a:ahLst/>
                  <a:cxnLst>
                    <a:cxn ang="0">
                      <a:pos x="54" y="56"/>
                    </a:cxn>
                    <a:cxn ang="0">
                      <a:pos x="21" y="156"/>
                    </a:cxn>
                    <a:cxn ang="0">
                      <a:pos x="5" y="116"/>
                    </a:cxn>
                    <a:cxn ang="0">
                      <a:pos x="38" y="18"/>
                    </a:cxn>
                    <a:cxn ang="0">
                      <a:pos x="54" y="56"/>
                    </a:cxn>
                    <a:cxn ang="0">
                      <a:pos x="14" y="105"/>
                    </a:cxn>
                    <a:cxn ang="0">
                      <a:pos x="23" y="141"/>
                    </a:cxn>
                    <a:cxn ang="0">
                      <a:pos x="44" y="69"/>
                    </a:cxn>
                    <a:cxn ang="0">
                      <a:pos x="35" y="32"/>
                    </a:cxn>
                    <a:cxn ang="0">
                      <a:pos x="14" y="105"/>
                    </a:cxn>
                  </a:cxnLst>
                  <a:rect l="0" t="0" r="r" b="b"/>
                  <a:pathLst>
                    <a:path w="59" h="172">
                      <a:moveTo>
                        <a:pt x="54" y="56"/>
                      </a:moveTo>
                      <a:cubicBezTo>
                        <a:pt x="49" y="101"/>
                        <a:pt x="37" y="137"/>
                        <a:pt x="21" y="156"/>
                      </a:cubicBezTo>
                      <a:cubicBezTo>
                        <a:pt x="6" y="172"/>
                        <a:pt x="0" y="159"/>
                        <a:pt x="5" y="116"/>
                      </a:cubicBezTo>
                      <a:cubicBezTo>
                        <a:pt x="10" y="72"/>
                        <a:pt x="23" y="35"/>
                        <a:pt x="38" y="18"/>
                      </a:cubicBezTo>
                      <a:cubicBezTo>
                        <a:pt x="53" y="0"/>
                        <a:pt x="59" y="14"/>
                        <a:pt x="54" y="56"/>
                      </a:cubicBezTo>
                      <a:close/>
                      <a:moveTo>
                        <a:pt x="14" y="105"/>
                      </a:moveTo>
                      <a:cubicBezTo>
                        <a:pt x="10" y="139"/>
                        <a:pt x="14" y="152"/>
                        <a:pt x="23" y="141"/>
                      </a:cubicBezTo>
                      <a:cubicBezTo>
                        <a:pt x="33" y="129"/>
                        <a:pt x="40" y="102"/>
                        <a:pt x="44" y="69"/>
                      </a:cubicBezTo>
                      <a:cubicBezTo>
                        <a:pt x="48" y="36"/>
                        <a:pt x="46" y="20"/>
                        <a:pt x="35" y="32"/>
                      </a:cubicBezTo>
                      <a:cubicBezTo>
                        <a:pt x="27" y="42"/>
                        <a:pt x="18" y="69"/>
                        <a:pt x="14" y="10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5" name="Freeform 169"/>
                <p:cNvSpPr>
                  <a:spLocks noEditPoints="1"/>
                </p:cNvSpPr>
                <p:nvPr/>
              </p:nvSpPr>
              <p:spPr bwMode="auto">
                <a:xfrm>
                  <a:off x="2428" y="2776"/>
                  <a:ext cx="123" cy="334"/>
                </a:xfrm>
                <a:custGeom>
                  <a:avLst/>
                  <a:gdLst/>
                  <a:ahLst/>
                  <a:cxnLst>
                    <a:cxn ang="0">
                      <a:pos x="58" y="58"/>
                    </a:cxn>
                    <a:cxn ang="0">
                      <a:pos x="23" y="155"/>
                    </a:cxn>
                    <a:cxn ang="0">
                      <a:pos x="5" y="113"/>
                    </a:cxn>
                    <a:cxn ang="0">
                      <a:pos x="40" y="17"/>
                    </a:cxn>
                    <a:cxn ang="0">
                      <a:pos x="58" y="58"/>
                    </a:cxn>
                    <a:cxn ang="0">
                      <a:pos x="15" y="103"/>
                    </a:cxn>
                    <a:cxn ang="0">
                      <a:pos x="25" y="140"/>
                    </a:cxn>
                    <a:cxn ang="0">
                      <a:pos x="47" y="69"/>
                    </a:cxn>
                    <a:cxn ang="0">
                      <a:pos x="38" y="31"/>
                    </a:cxn>
                    <a:cxn ang="0">
                      <a:pos x="15" y="103"/>
                    </a:cxn>
                  </a:cxnLst>
                  <a:rect l="0" t="0" r="r" b="b"/>
                  <a:pathLst>
                    <a:path w="63" h="170">
                      <a:moveTo>
                        <a:pt x="58" y="58"/>
                      </a:moveTo>
                      <a:cubicBezTo>
                        <a:pt x="53" y="103"/>
                        <a:pt x="40" y="137"/>
                        <a:pt x="23" y="155"/>
                      </a:cubicBezTo>
                      <a:cubicBezTo>
                        <a:pt x="8" y="170"/>
                        <a:pt x="0" y="157"/>
                        <a:pt x="5" y="113"/>
                      </a:cubicBezTo>
                      <a:cubicBezTo>
                        <a:pt x="10" y="69"/>
                        <a:pt x="24" y="33"/>
                        <a:pt x="40" y="17"/>
                      </a:cubicBezTo>
                      <a:cubicBezTo>
                        <a:pt x="56" y="0"/>
                        <a:pt x="63" y="16"/>
                        <a:pt x="58" y="58"/>
                      </a:cubicBezTo>
                      <a:close/>
                      <a:moveTo>
                        <a:pt x="15" y="103"/>
                      </a:moveTo>
                      <a:cubicBezTo>
                        <a:pt x="12" y="137"/>
                        <a:pt x="15" y="150"/>
                        <a:pt x="25" y="140"/>
                      </a:cubicBezTo>
                      <a:cubicBezTo>
                        <a:pt x="36" y="129"/>
                        <a:pt x="43" y="103"/>
                        <a:pt x="47" y="69"/>
                      </a:cubicBezTo>
                      <a:cubicBezTo>
                        <a:pt x="51" y="37"/>
                        <a:pt x="49" y="20"/>
                        <a:pt x="38" y="31"/>
                      </a:cubicBezTo>
                      <a:cubicBezTo>
                        <a:pt x="29" y="41"/>
                        <a:pt x="20" y="67"/>
                        <a:pt x="15" y="10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6" name="Freeform 170"/>
                <p:cNvSpPr/>
                <p:nvPr/>
              </p:nvSpPr>
              <p:spPr bwMode="auto">
                <a:xfrm>
                  <a:off x="2587" y="2682"/>
                  <a:ext cx="55" cy="279"/>
                </a:xfrm>
                <a:custGeom>
                  <a:avLst/>
                  <a:gdLst/>
                  <a:ahLst/>
                  <a:cxnLst>
                    <a:cxn ang="0">
                      <a:pos x="31" y="53"/>
                    </a:cxn>
                    <a:cxn ang="0">
                      <a:pos x="31" y="53"/>
                    </a:cxn>
                    <a:cxn ang="0">
                      <a:pos x="0" y="102"/>
                    </a:cxn>
                    <a:cxn ang="0">
                      <a:pos x="0" y="78"/>
                    </a:cxn>
                    <a:cxn ang="0">
                      <a:pos x="37" y="17"/>
                    </a:cxn>
                    <a:cxn ang="0">
                      <a:pos x="55" y="0"/>
                    </a:cxn>
                    <a:cxn ang="0">
                      <a:pos x="25" y="259"/>
                    </a:cxn>
                    <a:cxn ang="0">
                      <a:pos x="6" y="279"/>
                    </a:cxn>
                    <a:cxn ang="0">
                      <a:pos x="31" y="53"/>
                    </a:cxn>
                  </a:cxnLst>
                  <a:rect l="0" t="0" r="r" b="b"/>
                  <a:pathLst>
                    <a:path w="55" h="279">
                      <a:moveTo>
                        <a:pt x="31" y="53"/>
                      </a:moveTo>
                      <a:lnTo>
                        <a:pt x="31" y="53"/>
                      </a:lnTo>
                      <a:lnTo>
                        <a:pt x="0" y="102"/>
                      </a:lnTo>
                      <a:lnTo>
                        <a:pt x="0" y="78"/>
                      </a:lnTo>
                      <a:lnTo>
                        <a:pt x="37" y="17"/>
                      </a:lnTo>
                      <a:lnTo>
                        <a:pt x="55" y="0"/>
                      </a:lnTo>
                      <a:lnTo>
                        <a:pt x="25" y="259"/>
                      </a:lnTo>
                      <a:lnTo>
                        <a:pt x="6" y="279"/>
                      </a:lnTo>
                      <a:lnTo>
                        <a:pt x="31" y="5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7" name="Freeform 171"/>
                <p:cNvSpPr>
                  <a:spLocks noEditPoints="1"/>
                </p:cNvSpPr>
                <p:nvPr/>
              </p:nvSpPr>
              <p:spPr bwMode="auto">
                <a:xfrm>
                  <a:off x="2673" y="2550"/>
                  <a:ext cx="130" cy="326"/>
                </a:xfrm>
                <a:custGeom>
                  <a:avLst/>
                  <a:gdLst/>
                  <a:ahLst/>
                  <a:cxnLst>
                    <a:cxn ang="0">
                      <a:pos x="61" y="59"/>
                    </a:cxn>
                    <a:cxn ang="0">
                      <a:pos x="24" y="153"/>
                    </a:cxn>
                    <a:cxn ang="0">
                      <a:pos x="5" y="108"/>
                    </a:cxn>
                    <a:cxn ang="0">
                      <a:pos x="42" y="15"/>
                    </a:cxn>
                    <a:cxn ang="0">
                      <a:pos x="61" y="59"/>
                    </a:cxn>
                    <a:cxn ang="0">
                      <a:pos x="16" y="99"/>
                    </a:cxn>
                    <a:cxn ang="0">
                      <a:pos x="27" y="138"/>
                    </a:cxn>
                    <a:cxn ang="0">
                      <a:pos x="50" y="69"/>
                    </a:cxn>
                    <a:cxn ang="0">
                      <a:pos x="39" y="29"/>
                    </a:cxn>
                    <a:cxn ang="0">
                      <a:pos x="16" y="99"/>
                    </a:cxn>
                  </a:cxnLst>
                  <a:rect l="0" t="0" r="r" b="b"/>
                  <a:pathLst>
                    <a:path w="66" h="166">
                      <a:moveTo>
                        <a:pt x="61" y="59"/>
                      </a:moveTo>
                      <a:cubicBezTo>
                        <a:pt x="56" y="103"/>
                        <a:pt x="43" y="137"/>
                        <a:pt x="24" y="153"/>
                      </a:cubicBezTo>
                      <a:cubicBezTo>
                        <a:pt x="8" y="166"/>
                        <a:pt x="0" y="151"/>
                        <a:pt x="5" y="108"/>
                      </a:cubicBezTo>
                      <a:cubicBezTo>
                        <a:pt x="10" y="64"/>
                        <a:pt x="25" y="29"/>
                        <a:pt x="42" y="15"/>
                      </a:cubicBezTo>
                      <a:cubicBezTo>
                        <a:pt x="59" y="0"/>
                        <a:pt x="66" y="17"/>
                        <a:pt x="61" y="59"/>
                      </a:cubicBezTo>
                      <a:close/>
                      <a:moveTo>
                        <a:pt x="16" y="99"/>
                      </a:moveTo>
                      <a:cubicBezTo>
                        <a:pt x="12" y="133"/>
                        <a:pt x="17" y="147"/>
                        <a:pt x="27" y="138"/>
                      </a:cubicBezTo>
                      <a:cubicBezTo>
                        <a:pt x="38" y="128"/>
                        <a:pt x="46" y="103"/>
                        <a:pt x="50" y="69"/>
                      </a:cubicBezTo>
                      <a:cubicBezTo>
                        <a:pt x="54" y="36"/>
                        <a:pt x="51" y="19"/>
                        <a:pt x="39" y="29"/>
                      </a:cubicBezTo>
                      <a:cubicBezTo>
                        <a:pt x="30" y="38"/>
                        <a:pt x="20" y="63"/>
                        <a:pt x="16" y="9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8" name="Freeform 172"/>
                <p:cNvSpPr/>
                <p:nvPr/>
              </p:nvSpPr>
              <p:spPr bwMode="auto">
                <a:xfrm>
                  <a:off x="2840" y="2465"/>
                  <a:ext cx="57" cy="277"/>
                </a:xfrm>
                <a:custGeom>
                  <a:avLst/>
                  <a:gdLst/>
                  <a:ahLst/>
                  <a:cxnLst>
                    <a:cxn ang="0">
                      <a:pos x="34" y="52"/>
                    </a:cxn>
                    <a:cxn ang="0">
                      <a:pos x="32" y="52"/>
                    </a:cxn>
                    <a:cxn ang="0">
                      <a:pos x="0" y="99"/>
                    </a:cxn>
                    <a:cxn ang="0">
                      <a:pos x="0" y="75"/>
                    </a:cxn>
                    <a:cxn ang="0">
                      <a:pos x="39" y="16"/>
                    </a:cxn>
                    <a:cxn ang="0">
                      <a:pos x="57" y="0"/>
                    </a:cxn>
                    <a:cxn ang="0">
                      <a:pos x="28" y="260"/>
                    </a:cxn>
                    <a:cxn ang="0">
                      <a:pos x="6" y="277"/>
                    </a:cxn>
                    <a:cxn ang="0">
                      <a:pos x="34" y="52"/>
                    </a:cxn>
                  </a:cxnLst>
                  <a:rect l="0" t="0" r="r" b="b"/>
                  <a:pathLst>
                    <a:path w="57" h="277">
                      <a:moveTo>
                        <a:pt x="34" y="52"/>
                      </a:moveTo>
                      <a:lnTo>
                        <a:pt x="32" y="52"/>
                      </a:lnTo>
                      <a:lnTo>
                        <a:pt x="0" y="99"/>
                      </a:lnTo>
                      <a:lnTo>
                        <a:pt x="0" y="75"/>
                      </a:lnTo>
                      <a:lnTo>
                        <a:pt x="39" y="16"/>
                      </a:lnTo>
                      <a:lnTo>
                        <a:pt x="57" y="0"/>
                      </a:lnTo>
                      <a:lnTo>
                        <a:pt x="28" y="260"/>
                      </a:lnTo>
                      <a:lnTo>
                        <a:pt x="6" y="277"/>
                      </a:lnTo>
                      <a:lnTo>
                        <a:pt x="34" y="5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39" name="Freeform 173"/>
                <p:cNvSpPr>
                  <a:spLocks noEditPoints="1"/>
                </p:cNvSpPr>
                <p:nvPr/>
              </p:nvSpPr>
              <p:spPr bwMode="auto">
                <a:xfrm>
                  <a:off x="2931" y="2346"/>
                  <a:ext cx="133" cy="322"/>
                </a:xfrm>
                <a:custGeom>
                  <a:avLst/>
                  <a:gdLst/>
                  <a:ahLst/>
                  <a:cxnLst>
                    <a:cxn ang="0">
                      <a:pos x="63" y="59"/>
                    </a:cxn>
                    <a:cxn ang="0">
                      <a:pos x="25" y="151"/>
                    </a:cxn>
                    <a:cxn ang="0">
                      <a:pos x="5" y="104"/>
                    </a:cxn>
                    <a:cxn ang="0">
                      <a:pos x="43" y="14"/>
                    </a:cxn>
                    <a:cxn ang="0">
                      <a:pos x="63" y="59"/>
                    </a:cxn>
                    <a:cxn ang="0">
                      <a:pos x="17" y="96"/>
                    </a:cxn>
                    <a:cxn ang="0">
                      <a:pos x="28" y="137"/>
                    </a:cxn>
                    <a:cxn ang="0">
                      <a:pos x="51" y="69"/>
                    </a:cxn>
                    <a:cxn ang="0">
                      <a:pos x="40" y="28"/>
                    </a:cxn>
                    <a:cxn ang="0">
                      <a:pos x="17" y="96"/>
                    </a:cxn>
                  </a:cxnLst>
                  <a:rect l="0" t="0" r="r" b="b"/>
                  <a:pathLst>
                    <a:path w="68" h="164">
                      <a:moveTo>
                        <a:pt x="63" y="59"/>
                      </a:moveTo>
                      <a:cubicBezTo>
                        <a:pt x="58" y="104"/>
                        <a:pt x="44" y="137"/>
                        <a:pt x="25" y="151"/>
                      </a:cubicBezTo>
                      <a:cubicBezTo>
                        <a:pt x="9" y="164"/>
                        <a:pt x="0" y="148"/>
                        <a:pt x="5" y="104"/>
                      </a:cubicBezTo>
                      <a:cubicBezTo>
                        <a:pt x="10" y="60"/>
                        <a:pt x="25" y="27"/>
                        <a:pt x="43" y="14"/>
                      </a:cubicBezTo>
                      <a:cubicBezTo>
                        <a:pt x="60" y="0"/>
                        <a:pt x="68" y="17"/>
                        <a:pt x="63" y="59"/>
                      </a:cubicBezTo>
                      <a:close/>
                      <a:moveTo>
                        <a:pt x="17" y="96"/>
                      </a:moveTo>
                      <a:cubicBezTo>
                        <a:pt x="13" y="130"/>
                        <a:pt x="17" y="145"/>
                        <a:pt x="28" y="137"/>
                      </a:cubicBezTo>
                      <a:cubicBezTo>
                        <a:pt x="39" y="128"/>
                        <a:pt x="47" y="102"/>
                        <a:pt x="51" y="69"/>
                      </a:cubicBezTo>
                      <a:cubicBezTo>
                        <a:pt x="55" y="36"/>
                        <a:pt x="52" y="19"/>
                        <a:pt x="40" y="28"/>
                      </a:cubicBezTo>
                      <a:cubicBezTo>
                        <a:pt x="30" y="36"/>
                        <a:pt x="21" y="60"/>
                        <a:pt x="17" y="9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40" name="Freeform 174"/>
                <p:cNvSpPr/>
                <p:nvPr/>
              </p:nvSpPr>
              <p:spPr bwMode="auto">
                <a:xfrm>
                  <a:off x="3101" y="2269"/>
                  <a:ext cx="59" cy="275"/>
                </a:xfrm>
                <a:custGeom>
                  <a:avLst/>
                  <a:gdLst/>
                  <a:ahLst/>
                  <a:cxnLst>
                    <a:cxn ang="0">
                      <a:pos x="34" y="49"/>
                    </a:cxn>
                    <a:cxn ang="0">
                      <a:pos x="34" y="49"/>
                    </a:cxn>
                    <a:cxn ang="0">
                      <a:pos x="0" y="94"/>
                    </a:cxn>
                    <a:cxn ang="0">
                      <a:pos x="0" y="71"/>
                    </a:cxn>
                    <a:cxn ang="0">
                      <a:pos x="40" y="14"/>
                    </a:cxn>
                    <a:cxn ang="0">
                      <a:pos x="59" y="0"/>
                    </a:cxn>
                    <a:cxn ang="0">
                      <a:pos x="30" y="259"/>
                    </a:cxn>
                    <a:cxn ang="0">
                      <a:pos x="6" y="275"/>
                    </a:cxn>
                    <a:cxn ang="0">
                      <a:pos x="34" y="49"/>
                    </a:cxn>
                  </a:cxnLst>
                  <a:rect l="0" t="0" r="r" b="b"/>
                  <a:pathLst>
                    <a:path w="59" h="275">
                      <a:moveTo>
                        <a:pt x="34" y="49"/>
                      </a:moveTo>
                      <a:lnTo>
                        <a:pt x="34" y="49"/>
                      </a:lnTo>
                      <a:lnTo>
                        <a:pt x="0" y="94"/>
                      </a:lnTo>
                      <a:lnTo>
                        <a:pt x="0" y="71"/>
                      </a:lnTo>
                      <a:lnTo>
                        <a:pt x="40" y="14"/>
                      </a:lnTo>
                      <a:lnTo>
                        <a:pt x="59" y="0"/>
                      </a:lnTo>
                      <a:lnTo>
                        <a:pt x="30" y="259"/>
                      </a:lnTo>
                      <a:lnTo>
                        <a:pt x="6" y="275"/>
                      </a:lnTo>
                      <a:lnTo>
                        <a:pt x="34" y="4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41" name="Freeform 175"/>
                <p:cNvSpPr>
                  <a:spLocks noEditPoints="1"/>
                </p:cNvSpPr>
                <p:nvPr/>
              </p:nvSpPr>
              <p:spPr bwMode="auto">
                <a:xfrm>
                  <a:off x="3194" y="2159"/>
                  <a:ext cx="133" cy="316"/>
                </a:xfrm>
                <a:custGeom>
                  <a:avLst/>
                  <a:gdLst/>
                  <a:ahLst/>
                  <a:cxnLst>
                    <a:cxn ang="0">
                      <a:pos x="63" y="60"/>
                    </a:cxn>
                    <a:cxn ang="0">
                      <a:pos x="26" y="150"/>
                    </a:cxn>
                    <a:cxn ang="0">
                      <a:pos x="5" y="101"/>
                    </a:cxn>
                    <a:cxn ang="0">
                      <a:pos x="43" y="12"/>
                    </a:cxn>
                    <a:cxn ang="0">
                      <a:pos x="63" y="60"/>
                    </a:cxn>
                    <a:cxn ang="0">
                      <a:pos x="17" y="94"/>
                    </a:cxn>
                    <a:cxn ang="0">
                      <a:pos x="28" y="135"/>
                    </a:cxn>
                    <a:cxn ang="0">
                      <a:pos x="52" y="68"/>
                    </a:cxn>
                    <a:cxn ang="0">
                      <a:pos x="41" y="27"/>
                    </a:cxn>
                    <a:cxn ang="0">
                      <a:pos x="17" y="94"/>
                    </a:cxn>
                  </a:cxnLst>
                  <a:rect l="0" t="0" r="r" b="b"/>
                  <a:pathLst>
                    <a:path w="68" h="161">
                      <a:moveTo>
                        <a:pt x="63" y="60"/>
                      </a:moveTo>
                      <a:cubicBezTo>
                        <a:pt x="58" y="104"/>
                        <a:pt x="44" y="137"/>
                        <a:pt x="26" y="150"/>
                      </a:cubicBezTo>
                      <a:cubicBezTo>
                        <a:pt x="9" y="161"/>
                        <a:pt x="0" y="145"/>
                        <a:pt x="5" y="101"/>
                      </a:cubicBezTo>
                      <a:cubicBezTo>
                        <a:pt x="10" y="57"/>
                        <a:pt x="25" y="24"/>
                        <a:pt x="43" y="12"/>
                      </a:cubicBezTo>
                      <a:cubicBezTo>
                        <a:pt x="61" y="0"/>
                        <a:pt x="68" y="18"/>
                        <a:pt x="63" y="60"/>
                      </a:cubicBezTo>
                      <a:close/>
                      <a:moveTo>
                        <a:pt x="17" y="94"/>
                      </a:moveTo>
                      <a:cubicBezTo>
                        <a:pt x="13" y="128"/>
                        <a:pt x="17" y="143"/>
                        <a:pt x="28" y="135"/>
                      </a:cubicBezTo>
                      <a:cubicBezTo>
                        <a:pt x="40" y="127"/>
                        <a:pt x="48" y="102"/>
                        <a:pt x="52" y="68"/>
                      </a:cubicBezTo>
                      <a:cubicBezTo>
                        <a:pt x="55" y="36"/>
                        <a:pt x="53" y="18"/>
                        <a:pt x="41" y="27"/>
                      </a:cubicBezTo>
                      <a:cubicBezTo>
                        <a:pt x="30" y="33"/>
                        <a:pt x="21" y="58"/>
                        <a:pt x="17" y="9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42" name="Freeform 176"/>
                <p:cNvSpPr/>
                <p:nvPr/>
              </p:nvSpPr>
              <p:spPr bwMode="auto">
                <a:xfrm>
                  <a:off x="3367" y="2088"/>
                  <a:ext cx="58" cy="273"/>
                </a:xfrm>
                <a:custGeom>
                  <a:avLst/>
                  <a:gdLst/>
                  <a:ahLst/>
                  <a:cxnLst>
                    <a:cxn ang="0">
                      <a:pos x="33" y="47"/>
                    </a:cxn>
                    <a:cxn ang="0">
                      <a:pos x="33" y="47"/>
                    </a:cxn>
                    <a:cxn ang="0">
                      <a:pos x="0" y="91"/>
                    </a:cxn>
                    <a:cxn ang="0">
                      <a:pos x="0" y="67"/>
                    </a:cxn>
                    <a:cxn ang="0">
                      <a:pos x="39" y="12"/>
                    </a:cxn>
                    <a:cxn ang="0">
                      <a:pos x="58" y="0"/>
                    </a:cxn>
                    <a:cxn ang="0">
                      <a:pos x="29" y="260"/>
                    </a:cxn>
                    <a:cxn ang="0">
                      <a:pos x="7" y="273"/>
                    </a:cxn>
                    <a:cxn ang="0">
                      <a:pos x="33" y="47"/>
                    </a:cxn>
                  </a:cxnLst>
                  <a:rect l="0" t="0" r="r" b="b"/>
                  <a:pathLst>
                    <a:path w="58" h="273">
                      <a:moveTo>
                        <a:pt x="33" y="47"/>
                      </a:moveTo>
                      <a:lnTo>
                        <a:pt x="33" y="47"/>
                      </a:lnTo>
                      <a:lnTo>
                        <a:pt x="0" y="91"/>
                      </a:lnTo>
                      <a:lnTo>
                        <a:pt x="0" y="67"/>
                      </a:lnTo>
                      <a:lnTo>
                        <a:pt x="39" y="12"/>
                      </a:lnTo>
                      <a:lnTo>
                        <a:pt x="58" y="0"/>
                      </a:lnTo>
                      <a:lnTo>
                        <a:pt x="29" y="260"/>
                      </a:lnTo>
                      <a:lnTo>
                        <a:pt x="7" y="273"/>
                      </a:lnTo>
                      <a:lnTo>
                        <a:pt x="33" y="4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43" name="Freeform 177"/>
                <p:cNvSpPr>
                  <a:spLocks noEditPoints="1"/>
                </p:cNvSpPr>
                <p:nvPr/>
              </p:nvSpPr>
              <p:spPr bwMode="auto">
                <a:xfrm>
                  <a:off x="3461" y="1986"/>
                  <a:ext cx="133" cy="313"/>
                </a:xfrm>
                <a:custGeom>
                  <a:avLst/>
                  <a:gdLst/>
                  <a:ahLst/>
                  <a:cxnLst>
                    <a:cxn ang="0">
                      <a:pos x="63" y="60"/>
                    </a:cxn>
                    <a:cxn ang="0">
                      <a:pos x="25" y="149"/>
                    </a:cxn>
                    <a:cxn ang="0">
                      <a:pos x="4" y="99"/>
                    </a:cxn>
                    <a:cxn ang="0">
                      <a:pos x="42" y="11"/>
                    </a:cxn>
                    <a:cxn ang="0">
                      <a:pos x="63" y="60"/>
                    </a:cxn>
                    <a:cxn ang="0">
                      <a:pos x="16" y="92"/>
                    </a:cxn>
                    <a:cxn ang="0">
                      <a:pos x="27" y="134"/>
                    </a:cxn>
                    <a:cxn ang="0">
                      <a:pos x="51" y="68"/>
                    </a:cxn>
                    <a:cxn ang="0">
                      <a:pos x="40" y="25"/>
                    </a:cxn>
                    <a:cxn ang="0">
                      <a:pos x="16" y="92"/>
                    </a:cxn>
                  </a:cxnLst>
                  <a:rect l="0" t="0" r="r" b="b"/>
                  <a:pathLst>
                    <a:path w="68" h="159">
                      <a:moveTo>
                        <a:pt x="63" y="60"/>
                      </a:moveTo>
                      <a:cubicBezTo>
                        <a:pt x="58" y="105"/>
                        <a:pt x="44" y="136"/>
                        <a:pt x="25" y="149"/>
                      </a:cubicBezTo>
                      <a:cubicBezTo>
                        <a:pt x="8" y="159"/>
                        <a:pt x="0" y="142"/>
                        <a:pt x="4" y="99"/>
                      </a:cubicBezTo>
                      <a:cubicBezTo>
                        <a:pt x="10" y="54"/>
                        <a:pt x="25" y="22"/>
                        <a:pt x="42" y="11"/>
                      </a:cubicBezTo>
                      <a:cubicBezTo>
                        <a:pt x="61" y="0"/>
                        <a:pt x="68" y="18"/>
                        <a:pt x="63" y="60"/>
                      </a:cubicBezTo>
                      <a:close/>
                      <a:moveTo>
                        <a:pt x="16" y="92"/>
                      </a:moveTo>
                      <a:cubicBezTo>
                        <a:pt x="12" y="126"/>
                        <a:pt x="17" y="141"/>
                        <a:pt x="27" y="134"/>
                      </a:cubicBezTo>
                      <a:cubicBezTo>
                        <a:pt x="39" y="127"/>
                        <a:pt x="48" y="102"/>
                        <a:pt x="51" y="68"/>
                      </a:cubicBezTo>
                      <a:cubicBezTo>
                        <a:pt x="55" y="36"/>
                        <a:pt x="52" y="18"/>
                        <a:pt x="40" y="25"/>
                      </a:cubicBezTo>
                      <a:cubicBezTo>
                        <a:pt x="30" y="32"/>
                        <a:pt x="20" y="56"/>
                        <a:pt x="16" y="9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44" name="Freeform 178"/>
                <p:cNvSpPr/>
                <p:nvPr/>
              </p:nvSpPr>
              <p:spPr bwMode="auto">
                <a:xfrm>
                  <a:off x="3634" y="1921"/>
                  <a:ext cx="59" cy="271"/>
                </a:xfrm>
                <a:custGeom>
                  <a:avLst/>
                  <a:gdLst/>
                  <a:ahLst/>
                  <a:cxnLst>
                    <a:cxn ang="0">
                      <a:pos x="33" y="45"/>
                    </a:cxn>
                    <a:cxn ang="0">
                      <a:pos x="33" y="45"/>
                    </a:cxn>
                    <a:cxn ang="0">
                      <a:pos x="0" y="89"/>
                    </a:cxn>
                    <a:cxn ang="0">
                      <a:pos x="0" y="65"/>
                    </a:cxn>
                    <a:cxn ang="0">
                      <a:pos x="39" y="12"/>
                    </a:cxn>
                    <a:cxn ang="0">
                      <a:pos x="59" y="0"/>
                    </a:cxn>
                    <a:cxn ang="0">
                      <a:pos x="29" y="260"/>
                    </a:cxn>
                    <a:cxn ang="0">
                      <a:pos x="8" y="271"/>
                    </a:cxn>
                    <a:cxn ang="0">
                      <a:pos x="33" y="45"/>
                    </a:cxn>
                  </a:cxnLst>
                  <a:rect l="0" t="0" r="r" b="b"/>
                  <a:pathLst>
                    <a:path w="59" h="271">
                      <a:moveTo>
                        <a:pt x="33" y="45"/>
                      </a:moveTo>
                      <a:lnTo>
                        <a:pt x="33" y="45"/>
                      </a:lnTo>
                      <a:lnTo>
                        <a:pt x="0" y="89"/>
                      </a:lnTo>
                      <a:lnTo>
                        <a:pt x="0" y="65"/>
                      </a:lnTo>
                      <a:lnTo>
                        <a:pt x="39" y="12"/>
                      </a:lnTo>
                      <a:lnTo>
                        <a:pt x="59" y="0"/>
                      </a:lnTo>
                      <a:lnTo>
                        <a:pt x="29" y="260"/>
                      </a:lnTo>
                      <a:lnTo>
                        <a:pt x="8" y="271"/>
                      </a:lnTo>
                      <a:lnTo>
                        <a:pt x="33" y="4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45" name="Freeform 179"/>
                <p:cNvSpPr>
                  <a:spLocks noEditPoints="1"/>
                </p:cNvSpPr>
                <p:nvPr/>
              </p:nvSpPr>
              <p:spPr bwMode="auto">
                <a:xfrm>
                  <a:off x="3728" y="1827"/>
                  <a:ext cx="136" cy="308"/>
                </a:xfrm>
                <a:custGeom>
                  <a:avLst/>
                  <a:gdLst/>
                  <a:ahLst/>
                  <a:cxnLst>
                    <a:cxn ang="0">
                      <a:pos x="64" y="60"/>
                    </a:cxn>
                    <a:cxn ang="0">
                      <a:pos x="26" y="147"/>
                    </a:cxn>
                    <a:cxn ang="0">
                      <a:pos x="5" y="96"/>
                    </a:cxn>
                    <a:cxn ang="0">
                      <a:pos x="43" y="10"/>
                    </a:cxn>
                    <a:cxn ang="0">
                      <a:pos x="64" y="60"/>
                    </a:cxn>
                    <a:cxn ang="0">
                      <a:pos x="17" y="89"/>
                    </a:cxn>
                    <a:cxn ang="0">
                      <a:pos x="28" y="133"/>
                    </a:cxn>
                    <a:cxn ang="0">
                      <a:pos x="52" y="68"/>
                    </a:cxn>
                    <a:cxn ang="0">
                      <a:pos x="41" y="24"/>
                    </a:cxn>
                    <a:cxn ang="0">
                      <a:pos x="17" y="89"/>
                    </a:cxn>
                  </a:cxnLst>
                  <a:rect l="0" t="0" r="r" b="b"/>
                  <a:pathLst>
                    <a:path w="69" h="157">
                      <a:moveTo>
                        <a:pt x="64" y="60"/>
                      </a:moveTo>
                      <a:cubicBezTo>
                        <a:pt x="59" y="105"/>
                        <a:pt x="45" y="136"/>
                        <a:pt x="26" y="147"/>
                      </a:cubicBezTo>
                      <a:cubicBezTo>
                        <a:pt x="9" y="157"/>
                        <a:pt x="0" y="139"/>
                        <a:pt x="5" y="96"/>
                      </a:cubicBezTo>
                      <a:cubicBezTo>
                        <a:pt x="10" y="52"/>
                        <a:pt x="25" y="20"/>
                        <a:pt x="43" y="10"/>
                      </a:cubicBezTo>
                      <a:cubicBezTo>
                        <a:pt x="61" y="0"/>
                        <a:pt x="69" y="18"/>
                        <a:pt x="64" y="60"/>
                      </a:cubicBezTo>
                      <a:close/>
                      <a:moveTo>
                        <a:pt x="17" y="89"/>
                      </a:moveTo>
                      <a:cubicBezTo>
                        <a:pt x="13" y="124"/>
                        <a:pt x="17" y="139"/>
                        <a:pt x="28" y="133"/>
                      </a:cubicBezTo>
                      <a:cubicBezTo>
                        <a:pt x="40" y="126"/>
                        <a:pt x="48" y="102"/>
                        <a:pt x="52" y="68"/>
                      </a:cubicBezTo>
                      <a:cubicBezTo>
                        <a:pt x="56" y="35"/>
                        <a:pt x="53" y="17"/>
                        <a:pt x="41" y="24"/>
                      </a:cubicBezTo>
                      <a:cubicBezTo>
                        <a:pt x="31" y="30"/>
                        <a:pt x="21" y="53"/>
                        <a:pt x="17" y="8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46" name="Freeform 180"/>
                <p:cNvSpPr/>
                <p:nvPr/>
              </p:nvSpPr>
              <p:spPr bwMode="auto">
                <a:xfrm>
                  <a:off x="3901" y="1768"/>
                  <a:ext cx="61" cy="271"/>
                </a:xfrm>
                <a:custGeom>
                  <a:avLst/>
                  <a:gdLst/>
                  <a:ahLst/>
                  <a:cxnLst>
                    <a:cxn ang="0">
                      <a:pos x="35" y="45"/>
                    </a:cxn>
                    <a:cxn ang="0">
                      <a:pos x="35" y="45"/>
                    </a:cxn>
                    <a:cxn ang="0">
                      <a:pos x="2" y="85"/>
                    </a:cxn>
                    <a:cxn ang="0">
                      <a:pos x="0" y="61"/>
                    </a:cxn>
                    <a:cxn ang="0">
                      <a:pos x="41" y="10"/>
                    </a:cxn>
                    <a:cxn ang="0">
                      <a:pos x="61" y="0"/>
                    </a:cxn>
                    <a:cxn ang="0">
                      <a:pos x="31" y="259"/>
                    </a:cxn>
                    <a:cxn ang="0">
                      <a:pos x="10" y="271"/>
                    </a:cxn>
                    <a:cxn ang="0">
                      <a:pos x="35" y="45"/>
                    </a:cxn>
                  </a:cxnLst>
                  <a:rect l="0" t="0" r="r" b="b"/>
                  <a:pathLst>
                    <a:path w="61" h="271">
                      <a:moveTo>
                        <a:pt x="35" y="45"/>
                      </a:moveTo>
                      <a:lnTo>
                        <a:pt x="35" y="45"/>
                      </a:lnTo>
                      <a:lnTo>
                        <a:pt x="2" y="85"/>
                      </a:lnTo>
                      <a:lnTo>
                        <a:pt x="0" y="61"/>
                      </a:lnTo>
                      <a:lnTo>
                        <a:pt x="41" y="10"/>
                      </a:lnTo>
                      <a:lnTo>
                        <a:pt x="61" y="0"/>
                      </a:lnTo>
                      <a:lnTo>
                        <a:pt x="31" y="259"/>
                      </a:lnTo>
                      <a:lnTo>
                        <a:pt x="10" y="271"/>
                      </a:lnTo>
                      <a:lnTo>
                        <a:pt x="35" y="4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47" name="Freeform 181"/>
                <p:cNvSpPr>
                  <a:spLocks noEditPoints="1"/>
                </p:cNvSpPr>
                <p:nvPr/>
              </p:nvSpPr>
              <p:spPr bwMode="auto">
                <a:xfrm>
                  <a:off x="3997" y="1684"/>
                  <a:ext cx="136" cy="304"/>
                </a:xfrm>
                <a:custGeom>
                  <a:avLst/>
                  <a:gdLst/>
                  <a:ahLst/>
                  <a:cxnLst>
                    <a:cxn ang="0">
                      <a:pos x="64" y="62"/>
                    </a:cxn>
                    <a:cxn ang="0">
                      <a:pos x="26" y="146"/>
                    </a:cxn>
                    <a:cxn ang="0">
                      <a:pos x="5" y="93"/>
                    </a:cxn>
                    <a:cxn ang="0">
                      <a:pos x="43" y="9"/>
                    </a:cxn>
                    <a:cxn ang="0">
                      <a:pos x="64" y="62"/>
                    </a:cxn>
                    <a:cxn ang="0">
                      <a:pos x="17" y="87"/>
                    </a:cxn>
                    <a:cxn ang="0">
                      <a:pos x="28" y="132"/>
                    </a:cxn>
                    <a:cxn ang="0">
                      <a:pos x="52" y="69"/>
                    </a:cxn>
                    <a:cxn ang="0">
                      <a:pos x="41" y="24"/>
                    </a:cxn>
                    <a:cxn ang="0">
                      <a:pos x="17" y="87"/>
                    </a:cxn>
                  </a:cxnLst>
                  <a:rect l="0" t="0" r="r" b="b"/>
                  <a:pathLst>
                    <a:path w="69" h="155">
                      <a:moveTo>
                        <a:pt x="64" y="62"/>
                      </a:moveTo>
                      <a:cubicBezTo>
                        <a:pt x="59" y="107"/>
                        <a:pt x="45" y="137"/>
                        <a:pt x="26" y="146"/>
                      </a:cubicBezTo>
                      <a:cubicBezTo>
                        <a:pt x="9" y="155"/>
                        <a:pt x="0" y="136"/>
                        <a:pt x="5" y="93"/>
                      </a:cubicBezTo>
                      <a:cubicBezTo>
                        <a:pt x="10" y="49"/>
                        <a:pt x="25" y="18"/>
                        <a:pt x="43" y="9"/>
                      </a:cubicBezTo>
                      <a:cubicBezTo>
                        <a:pt x="61" y="0"/>
                        <a:pt x="69" y="20"/>
                        <a:pt x="64" y="62"/>
                      </a:cubicBezTo>
                      <a:close/>
                      <a:moveTo>
                        <a:pt x="17" y="87"/>
                      </a:moveTo>
                      <a:cubicBezTo>
                        <a:pt x="13" y="122"/>
                        <a:pt x="17" y="138"/>
                        <a:pt x="28" y="132"/>
                      </a:cubicBezTo>
                      <a:cubicBezTo>
                        <a:pt x="40" y="126"/>
                        <a:pt x="48" y="102"/>
                        <a:pt x="52" y="69"/>
                      </a:cubicBezTo>
                      <a:cubicBezTo>
                        <a:pt x="56" y="36"/>
                        <a:pt x="53" y="17"/>
                        <a:pt x="41" y="24"/>
                      </a:cubicBezTo>
                      <a:cubicBezTo>
                        <a:pt x="31" y="29"/>
                        <a:pt x="21" y="51"/>
                        <a:pt x="17" y="8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48" name="Freeform 182"/>
                <p:cNvSpPr/>
                <p:nvPr/>
              </p:nvSpPr>
              <p:spPr bwMode="auto">
                <a:xfrm>
                  <a:off x="4172" y="1636"/>
                  <a:ext cx="59" cy="270"/>
                </a:xfrm>
                <a:custGeom>
                  <a:avLst/>
                  <a:gdLst/>
                  <a:ahLst/>
                  <a:cxnLst>
                    <a:cxn ang="0">
                      <a:pos x="33" y="44"/>
                    </a:cxn>
                    <a:cxn ang="0">
                      <a:pos x="33" y="44"/>
                    </a:cxn>
                    <a:cxn ang="0">
                      <a:pos x="0" y="81"/>
                    </a:cxn>
                    <a:cxn ang="0">
                      <a:pos x="0" y="55"/>
                    </a:cxn>
                    <a:cxn ang="0">
                      <a:pos x="39" y="8"/>
                    </a:cxn>
                    <a:cxn ang="0">
                      <a:pos x="59" y="0"/>
                    </a:cxn>
                    <a:cxn ang="0">
                      <a:pos x="29" y="260"/>
                    </a:cxn>
                    <a:cxn ang="0">
                      <a:pos x="8" y="270"/>
                    </a:cxn>
                    <a:cxn ang="0">
                      <a:pos x="33" y="44"/>
                    </a:cxn>
                  </a:cxnLst>
                  <a:rect l="0" t="0" r="r" b="b"/>
                  <a:pathLst>
                    <a:path w="59" h="270">
                      <a:moveTo>
                        <a:pt x="33" y="44"/>
                      </a:moveTo>
                      <a:lnTo>
                        <a:pt x="33" y="44"/>
                      </a:lnTo>
                      <a:lnTo>
                        <a:pt x="0" y="81"/>
                      </a:lnTo>
                      <a:lnTo>
                        <a:pt x="0" y="55"/>
                      </a:lnTo>
                      <a:lnTo>
                        <a:pt x="39" y="8"/>
                      </a:lnTo>
                      <a:lnTo>
                        <a:pt x="59" y="0"/>
                      </a:lnTo>
                      <a:lnTo>
                        <a:pt x="29" y="260"/>
                      </a:lnTo>
                      <a:lnTo>
                        <a:pt x="8" y="270"/>
                      </a:lnTo>
                      <a:lnTo>
                        <a:pt x="33" y="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49" name="Freeform 183"/>
                <p:cNvSpPr>
                  <a:spLocks noEditPoints="1"/>
                </p:cNvSpPr>
                <p:nvPr/>
              </p:nvSpPr>
              <p:spPr bwMode="auto">
                <a:xfrm>
                  <a:off x="4266" y="1574"/>
                  <a:ext cx="134" cy="292"/>
                </a:xfrm>
                <a:custGeom>
                  <a:avLst/>
                  <a:gdLst/>
                  <a:ahLst/>
                  <a:cxnLst>
                    <a:cxn ang="0">
                      <a:pos x="63" y="63"/>
                    </a:cxn>
                    <a:cxn ang="0">
                      <a:pos x="25" y="143"/>
                    </a:cxn>
                    <a:cxn ang="0">
                      <a:pos x="5" y="85"/>
                    </a:cxn>
                    <a:cxn ang="0">
                      <a:pos x="43" y="6"/>
                    </a:cxn>
                    <a:cxn ang="0">
                      <a:pos x="63" y="63"/>
                    </a:cxn>
                    <a:cxn ang="0">
                      <a:pos x="16" y="81"/>
                    </a:cxn>
                    <a:cxn ang="0">
                      <a:pos x="28" y="129"/>
                    </a:cxn>
                    <a:cxn ang="0">
                      <a:pos x="52" y="68"/>
                    </a:cxn>
                    <a:cxn ang="0">
                      <a:pos x="40" y="20"/>
                    </a:cxn>
                    <a:cxn ang="0">
                      <a:pos x="16" y="81"/>
                    </a:cxn>
                  </a:cxnLst>
                  <a:rect l="0" t="0" r="r" b="b"/>
                  <a:pathLst>
                    <a:path w="68" h="149">
                      <a:moveTo>
                        <a:pt x="63" y="63"/>
                      </a:moveTo>
                      <a:cubicBezTo>
                        <a:pt x="58" y="108"/>
                        <a:pt x="44" y="137"/>
                        <a:pt x="25" y="143"/>
                      </a:cubicBezTo>
                      <a:cubicBezTo>
                        <a:pt x="9" y="149"/>
                        <a:pt x="0" y="129"/>
                        <a:pt x="5" y="85"/>
                      </a:cubicBezTo>
                      <a:cubicBezTo>
                        <a:pt x="10" y="41"/>
                        <a:pt x="25" y="12"/>
                        <a:pt x="43" y="6"/>
                      </a:cubicBezTo>
                      <a:cubicBezTo>
                        <a:pt x="61" y="0"/>
                        <a:pt x="68" y="21"/>
                        <a:pt x="63" y="63"/>
                      </a:cubicBezTo>
                      <a:close/>
                      <a:moveTo>
                        <a:pt x="16" y="81"/>
                      </a:moveTo>
                      <a:cubicBezTo>
                        <a:pt x="12" y="116"/>
                        <a:pt x="17" y="133"/>
                        <a:pt x="28" y="129"/>
                      </a:cubicBezTo>
                      <a:cubicBezTo>
                        <a:pt x="39" y="125"/>
                        <a:pt x="48" y="102"/>
                        <a:pt x="52" y="68"/>
                      </a:cubicBezTo>
                      <a:cubicBezTo>
                        <a:pt x="55" y="36"/>
                        <a:pt x="52" y="16"/>
                        <a:pt x="40" y="20"/>
                      </a:cubicBezTo>
                      <a:cubicBezTo>
                        <a:pt x="30" y="24"/>
                        <a:pt x="21" y="45"/>
                        <a:pt x="16" y="8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50" name="Freeform 184"/>
                <p:cNvSpPr/>
                <p:nvPr/>
              </p:nvSpPr>
              <p:spPr bwMode="auto">
                <a:xfrm>
                  <a:off x="4437" y="1552"/>
                  <a:ext cx="57" cy="263"/>
                </a:xfrm>
                <a:custGeom>
                  <a:avLst/>
                  <a:gdLst/>
                  <a:ahLst/>
                  <a:cxnLst>
                    <a:cxn ang="0">
                      <a:pos x="33" y="37"/>
                    </a:cxn>
                    <a:cxn ang="0">
                      <a:pos x="31" y="37"/>
                    </a:cxn>
                    <a:cxn ang="0">
                      <a:pos x="2" y="67"/>
                    </a:cxn>
                    <a:cxn ang="0">
                      <a:pos x="0" y="39"/>
                    </a:cxn>
                    <a:cxn ang="0">
                      <a:pos x="39" y="4"/>
                    </a:cxn>
                    <a:cxn ang="0">
                      <a:pos x="57" y="0"/>
                    </a:cxn>
                    <a:cxn ang="0">
                      <a:pos x="28" y="259"/>
                    </a:cxn>
                    <a:cxn ang="0">
                      <a:pos x="6" y="263"/>
                    </a:cxn>
                    <a:cxn ang="0">
                      <a:pos x="33" y="37"/>
                    </a:cxn>
                  </a:cxnLst>
                  <a:rect l="0" t="0" r="r" b="b"/>
                  <a:pathLst>
                    <a:path w="57" h="263">
                      <a:moveTo>
                        <a:pt x="33" y="37"/>
                      </a:moveTo>
                      <a:lnTo>
                        <a:pt x="31" y="37"/>
                      </a:lnTo>
                      <a:lnTo>
                        <a:pt x="2" y="67"/>
                      </a:lnTo>
                      <a:lnTo>
                        <a:pt x="0" y="39"/>
                      </a:lnTo>
                      <a:lnTo>
                        <a:pt x="39" y="4"/>
                      </a:lnTo>
                      <a:lnTo>
                        <a:pt x="57" y="0"/>
                      </a:lnTo>
                      <a:lnTo>
                        <a:pt x="28" y="259"/>
                      </a:lnTo>
                      <a:lnTo>
                        <a:pt x="6" y="263"/>
                      </a:lnTo>
                      <a:lnTo>
                        <a:pt x="33" y="3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51" name="Freeform 185"/>
                <p:cNvSpPr>
                  <a:spLocks noEditPoints="1"/>
                </p:cNvSpPr>
                <p:nvPr/>
              </p:nvSpPr>
              <p:spPr bwMode="auto">
                <a:xfrm>
                  <a:off x="4531" y="1548"/>
                  <a:ext cx="91" cy="301"/>
                </a:xfrm>
                <a:custGeom>
                  <a:avLst/>
                  <a:gdLst/>
                  <a:ahLst/>
                  <a:cxnLst>
                    <a:cxn ang="0">
                      <a:pos x="41" y="89"/>
                    </a:cxn>
                    <a:cxn ang="0">
                      <a:pos x="15" y="144"/>
                    </a:cxn>
                    <a:cxn ang="0">
                      <a:pos x="5" y="62"/>
                    </a:cxn>
                    <a:cxn ang="0">
                      <a:pos x="31" y="8"/>
                    </a:cxn>
                    <a:cxn ang="0">
                      <a:pos x="41" y="89"/>
                    </a:cxn>
                    <a:cxn ang="0">
                      <a:pos x="12" y="68"/>
                    </a:cxn>
                    <a:cxn ang="0">
                      <a:pos x="17" y="130"/>
                    </a:cxn>
                    <a:cxn ang="0">
                      <a:pos x="34" y="84"/>
                    </a:cxn>
                    <a:cxn ang="0">
                      <a:pos x="29" y="22"/>
                    </a:cxn>
                    <a:cxn ang="0">
                      <a:pos x="12" y="68"/>
                    </a:cxn>
                  </a:cxnLst>
                  <a:rect l="0" t="0" r="r" b="b"/>
                  <a:pathLst>
                    <a:path w="46" h="153">
                      <a:moveTo>
                        <a:pt x="41" y="89"/>
                      </a:moveTo>
                      <a:cubicBezTo>
                        <a:pt x="36" y="133"/>
                        <a:pt x="27" y="153"/>
                        <a:pt x="15" y="144"/>
                      </a:cubicBezTo>
                      <a:cubicBezTo>
                        <a:pt x="4" y="136"/>
                        <a:pt x="0" y="106"/>
                        <a:pt x="5" y="62"/>
                      </a:cubicBezTo>
                      <a:cubicBezTo>
                        <a:pt x="10" y="18"/>
                        <a:pt x="21" y="0"/>
                        <a:pt x="31" y="8"/>
                      </a:cubicBezTo>
                      <a:cubicBezTo>
                        <a:pt x="43" y="17"/>
                        <a:pt x="46" y="47"/>
                        <a:pt x="41" y="89"/>
                      </a:cubicBezTo>
                      <a:close/>
                      <a:moveTo>
                        <a:pt x="12" y="68"/>
                      </a:moveTo>
                      <a:cubicBezTo>
                        <a:pt x="8" y="102"/>
                        <a:pt x="10" y="125"/>
                        <a:pt x="17" y="130"/>
                      </a:cubicBezTo>
                      <a:cubicBezTo>
                        <a:pt x="24" y="136"/>
                        <a:pt x="30" y="117"/>
                        <a:pt x="34" y="84"/>
                      </a:cubicBezTo>
                      <a:cubicBezTo>
                        <a:pt x="38" y="51"/>
                        <a:pt x="37" y="27"/>
                        <a:pt x="29" y="22"/>
                      </a:cubicBezTo>
                      <a:cubicBezTo>
                        <a:pt x="23" y="17"/>
                        <a:pt x="16" y="32"/>
                        <a:pt x="12" y="6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52" name="Freeform 186"/>
                <p:cNvSpPr/>
                <p:nvPr/>
              </p:nvSpPr>
              <p:spPr bwMode="auto">
                <a:xfrm>
                  <a:off x="4557" y="1678"/>
                  <a:ext cx="53" cy="294"/>
                </a:xfrm>
                <a:custGeom>
                  <a:avLst/>
                  <a:gdLst/>
                  <a:ahLst/>
                  <a:cxnLst>
                    <a:cxn ang="0">
                      <a:pos x="10" y="269"/>
                    </a:cxn>
                    <a:cxn ang="0">
                      <a:pos x="0" y="294"/>
                    </a:cxn>
                    <a:cxn ang="0">
                      <a:pos x="29" y="35"/>
                    </a:cxn>
                    <a:cxn ang="0">
                      <a:pos x="39" y="11"/>
                    </a:cxn>
                    <a:cxn ang="0">
                      <a:pos x="53" y="0"/>
                    </a:cxn>
                    <a:cxn ang="0">
                      <a:pos x="47" y="33"/>
                    </a:cxn>
                    <a:cxn ang="0">
                      <a:pos x="35" y="41"/>
                    </a:cxn>
                    <a:cxn ang="0">
                      <a:pos x="35" y="41"/>
                    </a:cxn>
                    <a:cxn ang="0">
                      <a:pos x="10" y="269"/>
                    </a:cxn>
                  </a:cxnLst>
                  <a:rect l="0" t="0" r="r" b="b"/>
                  <a:pathLst>
                    <a:path w="53" h="294">
                      <a:moveTo>
                        <a:pt x="10" y="269"/>
                      </a:moveTo>
                      <a:lnTo>
                        <a:pt x="0" y="294"/>
                      </a:lnTo>
                      <a:lnTo>
                        <a:pt x="29" y="35"/>
                      </a:lnTo>
                      <a:lnTo>
                        <a:pt x="39" y="11"/>
                      </a:lnTo>
                      <a:lnTo>
                        <a:pt x="53" y="0"/>
                      </a:lnTo>
                      <a:lnTo>
                        <a:pt x="47" y="33"/>
                      </a:lnTo>
                      <a:lnTo>
                        <a:pt x="35" y="41"/>
                      </a:lnTo>
                      <a:lnTo>
                        <a:pt x="35" y="41"/>
                      </a:lnTo>
                      <a:lnTo>
                        <a:pt x="10" y="26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53" name="Freeform 187"/>
                <p:cNvSpPr/>
                <p:nvPr/>
              </p:nvSpPr>
              <p:spPr bwMode="auto">
                <a:xfrm>
                  <a:off x="4461" y="1829"/>
                  <a:ext cx="72" cy="285"/>
                </a:xfrm>
                <a:custGeom>
                  <a:avLst/>
                  <a:gdLst/>
                  <a:ahLst/>
                  <a:cxnLst>
                    <a:cxn ang="0">
                      <a:pos x="17" y="263"/>
                    </a:cxn>
                    <a:cxn ang="0">
                      <a:pos x="0" y="285"/>
                    </a:cxn>
                    <a:cxn ang="0">
                      <a:pos x="31" y="26"/>
                    </a:cxn>
                    <a:cxn ang="0">
                      <a:pos x="47" y="6"/>
                    </a:cxn>
                    <a:cxn ang="0">
                      <a:pos x="72" y="0"/>
                    </a:cxn>
                    <a:cxn ang="0">
                      <a:pos x="66" y="31"/>
                    </a:cxn>
                    <a:cxn ang="0">
                      <a:pos x="45" y="35"/>
                    </a:cxn>
                    <a:cxn ang="0">
                      <a:pos x="45" y="37"/>
                    </a:cxn>
                    <a:cxn ang="0">
                      <a:pos x="17" y="263"/>
                    </a:cxn>
                  </a:cxnLst>
                  <a:rect l="0" t="0" r="r" b="b"/>
                  <a:pathLst>
                    <a:path w="72" h="285">
                      <a:moveTo>
                        <a:pt x="17" y="263"/>
                      </a:moveTo>
                      <a:lnTo>
                        <a:pt x="0" y="285"/>
                      </a:lnTo>
                      <a:lnTo>
                        <a:pt x="31" y="26"/>
                      </a:lnTo>
                      <a:lnTo>
                        <a:pt x="47" y="6"/>
                      </a:lnTo>
                      <a:lnTo>
                        <a:pt x="72" y="0"/>
                      </a:lnTo>
                      <a:lnTo>
                        <a:pt x="66" y="31"/>
                      </a:lnTo>
                      <a:lnTo>
                        <a:pt x="45" y="35"/>
                      </a:lnTo>
                      <a:lnTo>
                        <a:pt x="45" y="37"/>
                      </a:lnTo>
                      <a:lnTo>
                        <a:pt x="17" y="26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54" name="Freeform 188"/>
                <p:cNvSpPr>
                  <a:spLocks noEditPoints="1"/>
                </p:cNvSpPr>
                <p:nvPr/>
              </p:nvSpPr>
              <p:spPr bwMode="auto">
                <a:xfrm>
                  <a:off x="4307" y="1929"/>
                  <a:ext cx="128" cy="328"/>
                </a:xfrm>
                <a:custGeom>
                  <a:avLst/>
                  <a:gdLst/>
                  <a:ahLst/>
                  <a:cxnLst>
                    <a:cxn ang="0">
                      <a:pos x="40" y="15"/>
                    </a:cxn>
                    <a:cxn ang="0">
                      <a:pos x="60" y="58"/>
                    </a:cxn>
                    <a:cxn ang="0">
                      <a:pos x="25" y="151"/>
                    </a:cxn>
                    <a:cxn ang="0">
                      <a:pos x="5" y="107"/>
                    </a:cxn>
                    <a:cxn ang="0">
                      <a:pos x="40" y="15"/>
                    </a:cxn>
                    <a:cxn ang="0">
                      <a:pos x="39" y="29"/>
                    </a:cxn>
                    <a:cxn ang="0">
                      <a:pos x="16" y="98"/>
                    </a:cxn>
                    <a:cxn ang="0">
                      <a:pos x="26" y="137"/>
                    </a:cxn>
                    <a:cxn ang="0">
                      <a:pos x="49" y="68"/>
                    </a:cxn>
                    <a:cxn ang="0">
                      <a:pos x="39" y="29"/>
                    </a:cxn>
                  </a:cxnLst>
                  <a:rect l="0" t="0" r="r" b="b"/>
                  <a:pathLst>
                    <a:path w="65" h="167">
                      <a:moveTo>
                        <a:pt x="40" y="15"/>
                      </a:moveTo>
                      <a:cubicBezTo>
                        <a:pt x="56" y="0"/>
                        <a:pt x="65" y="14"/>
                        <a:pt x="60" y="58"/>
                      </a:cubicBezTo>
                      <a:cubicBezTo>
                        <a:pt x="54" y="102"/>
                        <a:pt x="41" y="136"/>
                        <a:pt x="25" y="151"/>
                      </a:cubicBezTo>
                      <a:cubicBezTo>
                        <a:pt x="7" y="167"/>
                        <a:pt x="0" y="152"/>
                        <a:pt x="5" y="107"/>
                      </a:cubicBezTo>
                      <a:cubicBezTo>
                        <a:pt x="10" y="65"/>
                        <a:pt x="23" y="31"/>
                        <a:pt x="40" y="15"/>
                      </a:cubicBezTo>
                      <a:close/>
                      <a:moveTo>
                        <a:pt x="39" y="29"/>
                      </a:moveTo>
                      <a:cubicBezTo>
                        <a:pt x="27" y="39"/>
                        <a:pt x="20" y="65"/>
                        <a:pt x="16" y="98"/>
                      </a:cubicBezTo>
                      <a:cubicBezTo>
                        <a:pt x="12" y="131"/>
                        <a:pt x="15" y="148"/>
                        <a:pt x="26" y="137"/>
                      </a:cubicBezTo>
                      <a:cubicBezTo>
                        <a:pt x="36" y="128"/>
                        <a:pt x="45" y="103"/>
                        <a:pt x="49" y="68"/>
                      </a:cubicBezTo>
                      <a:cubicBezTo>
                        <a:pt x="53" y="33"/>
                        <a:pt x="48" y="20"/>
                        <a:pt x="39" y="2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55" name="Freeform 189"/>
                <p:cNvSpPr/>
                <p:nvPr/>
              </p:nvSpPr>
              <p:spPr bwMode="auto">
                <a:xfrm>
                  <a:off x="4213" y="2069"/>
                  <a:ext cx="81" cy="275"/>
                </a:xfrm>
                <a:custGeom>
                  <a:avLst/>
                  <a:gdLst/>
                  <a:ahLst/>
                  <a:cxnLst>
                    <a:cxn ang="0">
                      <a:pos x="22" y="257"/>
                    </a:cxn>
                    <a:cxn ang="0">
                      <a:pos x="0" y="275"/>
                    </a:cxn>
                    <a:cxn ang="0">
                      <a:pos x="30" y="15"/>
                    </a:cxn>
                    <a:cxn ang="0">
                      <a:pos x="49" y="0"/>
                    </a:cxn>
                    <a:cxn ang="0">
                      <a:pos x="81" y="2"/>
                    </a:cxn>
                    <a:cxn ang="0">
                      <a:pos x="73" y="33"/>
                    </a:cxn>
                    <a:cxn ang="0">
                      <a:pos x="47" y="31"/>
                    </a:cxn>
                    <a:cxn ang="0">
                      <a:pos x="47" y="31"/>
                    </a:cxn>
                    <a:cxn ang="0">
                      <a:pos x="22" y="257"/>
                    </a:cxn>
                  </a:cxnLst>
                  <a:rect l="0" t="0" r="r" b="b"/>
                  <a:pathLst>
                    <a:path w="81" h="275">
                      <a:moveTo>
                        <a:pt x="22" y="257"/>
                      </a:moveTo>
                      <a:lnTo>
                        <a:pt x="0" y="275"/>
                      </a:lnTo>
                      <a:lnTo>
                        <a:pt x="30" y="15"/>
                      </a:lnTo>
                      <a:lnTo>
                        <a:pt x="49" y="0"/>
                      </a:lnTo>
                      <a:lnTo>
                        <a:pt x="81" y="2"/>
                      </a:lnTo>
                      <a:lnTo>
                        <a:pt x="73" y="33"/>
                      </a:lnTo>
                      <a:lnTo>
                        <a:pt x="47" y="31"/>
                      </a:lnTo>
                      <a:lnTo>
                        <a:pt x="47" y="31"/>
                      </a:lnTo>
                      <a:lnTo>
                        <a:pt x="22" y="257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56" name="Freeform 190"/>
                <p:cNvSpPr>
                  <a:spLocks noEditPoints="1"/>
                </p:cNvSpPr>
                <p:nvPr/>
              </p:nvSpPr>
              <p:spPr bwMode="auto">
                <a:xfrm>
                  <a:off x="4046" y="2143"/>
                  <a:ext cx="134" cy="317"/>
                </a:xfrm>
                <a:custGeom>
                  <a:avLst/>
                  <a:gdLst/>
                  <a:ahLst/>
                  <a:cxnLst>
                    <a:cxn ang="0">
                      <a:pos x="41" y="12"/>
                    </a:cxn>
                    <a:cxn ang="0">
                      <a:pos x="63" y="59"/>
                    </a:cxn>
                    <a:cxn ang="0">
                      <a:pos x="27" y="147"/>
                    </a:cxn>
                    <a:cxn ang="0">
                      <a:pos x="5" y="99"/>
                    </a:cxn>
                    <a:cxn ang="0">
                      <a:pos x="41" y="12"/>
                    </a:cxn>
                    <a:cxn ang="0">
                      <a:pos x="40" y="25"/>
                    </a:cxn>
                    <a:cxn ang="0">
                      <a:pos x="17" y="91"/>
                    </a:cxn>
                    <a:cxn ang="0">
                      <a:pos x="28" y="134"/>
                    </a:cxn>
                    <a:cxn ang="0">
                      <a:pos x="51" y="68"/>
                    </a:cxn>
                    <a:cxn ang="0">
                      <a:pos x="40" y="25"/>
                    </a:cxn>
                  </a:cxnLst>
                  <a:rect l="0" t="0" r="r" b="b"/>
                  <a:pathLst>
                    <a:path w="68" h="161">
                      <a:moveTo>
                        <a:pt x="41" y="12"/>
                      </a:moveTo>
                      <a:cubicBezTo>
                        <a:pt x="59" y="0"/>
                        <a:pt x="68" y="15"/>
                        <a:pt x="63" y="59"/>
                      </a:cubicBezTo>
                      <a:cubicBezTo>
                        <a:pt x="58" y="103"/>
                        <a:pt x="43" y="135"/>
                        <a:pt x="27" y="147"/>
                      </a:cubicBezTo>
                      <a:cubicBezTo>
                        <a:pt x="8" y="161"/>
                        <a:pt x="0" y="144"/>
                        <a:pt x="5" y="99"/>
                      </a:cubicBezTo>
                      <a:cubicBezTo>
                        <a:pt x="10" y="57"/>
                        <a:pt x="23" y="25"/>
                        <a:pt x="41" y="12"/>
                      </a:cubicBezTo>
                      <a:close/>
                      <a:moveTo>
                        <a:pt x="40" y="25"/>
                      </a:moveTo>
                      <a:cubicBezTo>
                        <a:pt x="28" y="34"/>
                        <a:pt x="21" y="59"/>
                        <a:pt x="17" y="91"/>
                      </a:cubicBezTo>
                      <a:cubicBezTo>
                        <a:pt x="13" y="125"/>
                        <a:pt x="16" y="142"/>
                        <a:pt x="28" y="134"/>
                      </a:cubicBezTo>
                      <a:cubicBezTo>
                        <a:pt x="38" y="126"/>
                        <a:pt x="47" y="102"/>
                        <a:pt x="51" y="68"/>
                      </a:cubicBezTo>
                      <a:cubicBezTo>
                        <a:pt x="55" y="32"/>
                        <a:pt x="50" y="18"/>
                        <a:pt x="40" y="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57" name="Freeform 191"/>
                <p:cNvSpPr>
                  <a:spLocks noEditPoints="1"/>
                </p:cNvSpPr>
                <p:nvPr/>
              </p:nvSpPr>
              <p:spPr bwMode="auto">
                <a:xfrm>
                  <a:off x="3944" y="2297"/>
                  <a:ext cx="100" cy="233"/>
                </a:xfrm>
                <a:custGeom>
                  <a:avLst/>
                  <a:gdLst/>
                  <a:ahLst/>
                  <a:cxnLst>
                    <a:cxn ang="0">
                      <a:pos x="31" y="9"/>
                    </a:cxn>
                    <a:cxn ang="0">
                      <a:pos x="47" y="45"/>
                    </a:cxn>
                    <a:cxn ang="0">
                      <a:pos x="20" y="110"/>
                    </a:cxn>
                    <a:cxn ang="0">
                      <a:pos x="4" y="73"/>
                    </a:cxn>
                    <a:cxn ang="0">
                      <a:pos x="31" y="9"/>
                    </a:cxn>
                    <a:cxn ang="0">
                      <a:pos x="30" y="19"/>
                    </a:cxn>
                    <a:cxn ang="0">
                      <a:pos x="12" y="67"/>
                    </a:cxn>
                    <a:cxn ang="0">
                      <a:pos x="21" y="100"/>
                    </a:cxn>
                    <a:cxn ang="0">
                      <a:pos x="38" y="51"/>
                    </a:cxn>
                    <a:cxn ang="0">
                      <a:pos x="30" y="19"/>
                    </a:cxn>
                  </a:cxnLst>
                  <a:rect l="0" t="0" r="r" b="b"/>
                  <a:pathLst>
                    <a:path w="51" h="119">
                      <a:moveTo>
                        <a:pt x="31" y="9"/>
                      </a:moveTo>
                      <a:cubicBezTo>
                        <a:pt x="43" y="0"/>
                        <a:pt x="51" y="12"/>
                        <a:pt x="47" y="45"/>
                      </a:cubicBezTo>
                      <a:cubicBezTo>
                        <a:pt x="43" y="78"/>
                        <a:pt x="32" y="101"/>
                        <a:pt x="20" y="110"/>
                      </a:cubicBezTo>
                      <a:cubicBezTo>
                        <a:pt x="6" y="119"/>
                        <a:pt x="0" y="106"/>
                        <a:pt x="4" y="73"/>
                      </a:cubicBezTo>
                      <a:cubicBezTo>
                        <a:pt x="7" y="41"/>
                        <a:pt x="17" y="18"/>
                        <a:pt x="31" y="9"/>
                      </a:cubicBezTo>
                      <a:close/>
                      <a:moveTo>
                        <a:pt x="30" y="19"/>
                      </a:moveTo>
                      <a:cubicBezTo>
                        <a:pt x="21" y="25"/>
                        <a:pt x="15" y="43"/>
                        <a:pt x="12" y="67"/>
                      </a:cubicBezTo>
                      <a:cubicBezTo>
                        <a:pt x="9" y="92"/>
                        <a:pt x="12" y="106"/>
                        <a:pt x="21" y="100"/>
                      </a:cubicBezTo>
                      <a:cubicBezTo>
                        <a:pt x="28" y="94"/>
                        <a:pt x="35" y="76"/>
                        <a:pt x="38" y="51"/>
                      </a:cubicBezTo>
                      <a:cubicBezTo>
                        <a:pt x="41" y="24"/>
                        <a:pt x="37" y="14"/>
                        <a:pt x="30" y="1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58" name="Freeform 192"/>
                <p:cNvSpPr/>
                <p:nvPr/>
              </p:nvSpPr>
              <p:spPr bwMode="auto">
                <a:xfrm>
                  <a:off x="3871" y="2379"/>
                  <a:ext cx="61" cy="202"/>
                </a:xfrm>
                <a:custGeom>
                  <a:avLst/>
                  <a:gdLst/>
                  <a:ahLst/>
                  <a:cxnLst>
                    <a:cxn ang="0">
                      <a:pos x="16" y="193"/>
                    </a:cxn>
                    <a:cxn ang="0">
                      <a:pos x="0" y="202"/>
                    </a:cxn>
                    <a:cxn ang="0">
                      <a:pos x="22" y="10"/>
                    </a:cxn>
                    <a:cxn ang="0">
                      <a:pos x="36" y="0"/>
                    </a:cxn>
                    <a:cxn ang="0">
                      <a:pos x="61" y="6"/>
                    </a:cxn>
                    <a:cxn ang="0">
                      <a:pos x="55" y="28"/>
                    </a:cxn>
                    <a:cxn ang="0">
                      <a:pos x="36" y="24"/>
                    </a:cxn>
                    <a:cxn ang="0">
                      <a:pos x="36" y="24"/>
                    </a:cxn>
                    <a:cxn ang="0">
                      <a:pos x="16" y="193"/>
                    </a:cxn>
                  </a:cxnLst>
                  <a:rect l="0" t="0" r="r" b="b"/>
                  <a:pathLst>
                    <a:path w="61" h="202">
                      <a:moveTo>
                        <a:pt x="16" y="193"/>
                      </a:moveTo>
                      <a:lnTo>
                        <a:pt x="0" y="202"/>
                      </a:lnTo>
                      <a:lnTo>
                        <a:pt x="22" y="10"/>
                      </a:lnTo>
                      <a:lnTo>
                        <a:pt x="36" y="0"/>
                      </a:lnTo>
                      <a:lnTo>
                        <a:pt x="61" y="6"/>
                      </a:lnTo>
                      <a:lnTo>
                        <a:pt x="55" y="28"/>
                      </a:lnTo>
                      <a:lnTo>
                        <a:pt x="36" y="24"/>
                      </a:lnTo>
                      <a:lnTo>
                        <a:pt x="36" y="24"/>
                      </a:lnTo>
                      <a:lnTo>
                        <a:pt x="16" y="19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59" name="Freeform 193"/>
                <p:cNvSpPr>
                  <a:spLocks noEditPoints="1"/>
                </p:cNvSpPr>
                <p:nvPr/>
              </p:nvSpPr>
              <p:spPr bwMode="auto">
                <a:xfrm>
                  <a:off x="3744" y="2424"/>
                  <a:ext cx="100" cy="230"/>
                </a:xfrm>
                <a:custGeom>
                  <a:avLst/>
                  <a:gdLst/>
                  <a:ahLst/>
                  <a:cxnLst>
                    <a:cxn ang="0">
                      <a:pos x="31" y="8"/>
                    </a:cxn>
                    <a:cxn ang="0">
                      <a:pos x="48" y="45"/>
                    </a:cxn>
                    <a:cxn ang="0">
                      <a:pos x="20" y="109"/>
                    </a:cxn>
                    <a:cxn ang="0">
                      <a:pos x="4" y="70"/>
                    </a:cxn>
                    <a:cxn ang="0">
                      <a:pos x="31" y="8"/>
                    </a:cxn>
                    <a:cxn ang="0">
                      <a:pos x="30" y="18"/>
                    </a:cxn>
                    <a:cxn ang="0">
                      <a:pos x="13" y="66"/>
                    </a:cxn>
                    <a:cxn ang="0">
                      <a:pos x="21" y="99"/>
                    </a:cxn>
                    <a:cxn ang="0">
                      <a:pos x="39" y="51"/>
                    </a:cxn>
                    <a:cxn ang="0">
                      <a:pos x="30" y="18"/>
                    </a:cxn>
                  </a:cxnLst>
                  <a:rect l="0" t="0" r="r" b="b"/>
                  <a:pathLst>
                    <a:path w="51" h="117">
                      <a:moveTo>
                        <a:pt x="31" y="8"/>
                      </a:moveTo>
                      <a:cubicBezTo>
                        <a:pt x="44" y="0"/>
                        <a:pt x="51" y="13"/>
                        <a:pt x="48" y="45"/>
                      </a:cubicBezTo>
                      <a:cubicBezTo>
                        <a:pt x="44" y="78"/>
                        <a:pt x="33" y="101"/>
                        <a:pt x="20" y="109"/>
                      </a:cubicBezTo>
                      <a:cubicBezTo>
                        <a:pt x="6" y="117"/>
                        <a:pt x="0" y="104"/>
                        <a:pt x="4" y="70"/>
                      </a:cubicBezTo>
                      <a:cubicBezTo>
                        <a:pt x="8" y="39"/>
                        <a:pt x="18" y="16"/>
                        <a:pt x="31" y="8"/>
                      </a:cubicBezTo>
                      <a:close/>
                      <a:moveTo>
                        <a:pt x="30" y="18"/>
                      </a:moveTo>
                      <a:cubicBezTo>
                        <a:pt x="21" y="23"/>
                        <a:pt x="16" y="42"/>
                        <a:pt x="13" y="66"/>
                      </a:cubicBezTo>
                      <a:cubicBezTo>
                        <a:pt x="10" y="91"/>
                        <a:pt x="12" y="104"/>
                        <a:pt x="21" y="99"/>
                      </a:cubicBezTo>
                      <a:cubicBezTo>
                        <a:pt x="29" y="94"/>
                        <a:pt x="36" y="76"/>
                        <a:pt x="39" y="51"/>
                      </a:cubicBezTo>
                      <a:cubicBezTo>
                        <a:pt x="42" y="24"/>
                        <a:pt x="38" y="13"/>
                        <a:pt x="30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60" name="Freeform 194"/>
                <p:cNvSpPr>
                  <a:spLocks noEditPoints="1"/>
                </p:cNvSpPr>
                <p:nvPr/>
              </p:nvSpPr>
              <p:spPr bwMode="auto">
                <a:xfrm>
                  <a:off x="3644" y="2483"/>
                  <a:ext cx="102" cy="230"/>
                </a:xfrm>
                <a:custGeom>
                  <a:avLst/>
                  <a:gdLst/>
                  <a:ahLst/>
                  <a:cxnLst>
                    <a:cxn ang="0">
                      <a:pos x="31" y="8"/>
                    </a:cxn>
                    <a:cxn ang="0">
                      <a:pos x="48" y="46"/>
                    </a:cxn>
                    <a:cxn ang="0">
                      <a:pos x="21" y="109"/>
                    </a:cxn>
                    <a:cxn ang="0">
                      <a:pos x="4" y="70"/>
                    </a:cxn>
                    <a:cxn ang="0">
                      <a:pos x="31" y="8"/>
                    </a:cxn>
                    <a:cxn ang="0">
                      <a:pos x="31" y="18"/>
                    </a:cxn>
                    <a:cxn ang="0">
                      <a:pos x="13" y="65"/>
                    </a:cxn>
                    <a:cxn ang="0">
                      <a:pos x="21" y="99"/>
                    </a:cxn>
                    <a:cxn ang="0">
                      <a:pos x="39" y="51"/>
                    </a:cxn>
                    <a:cxn ang="0">
                      <a:pos x="31" y="18"/>
                    </a:cxn>
                  </a:cxnLst>
                  <a:rect l="0" t="0" r="r" b="b"/>
                  <a:pathLst>
                    <a:path w="52" h="117">
                      <a:moveTo>
                        <a:pt x="31" y="8"/>
                      </a:moveTo>
                      <a:cubicBezTo>
                        <a:pt x="44" y="0"/>
                        <a:pt x="52" y="13"/>
                        <a:pt x="48" y="46"/>
                      </a:cubicBezTo>
                      <a:cubicBezTo>
                        <a:pt x="44" y="79"/>
                        <a:pt x="33" y="102"/>
                        <a:pt x="21" y="109"/>
                      </a:cubicBezTo>
                      <a:cubicBezTo>
                        <a:pt x="6" y="117"/>
                        <a:pt x="0" y="103"/>
                        <a:pt x="4" y="70"/>
                      </a:cubicBezTo>
                      <a:cubicBezTo>
                        <a:pt x="8" y="39"/>
                        <a:pt x="18" y="16"/>
                        <a:pt x="31" y="8"/>
                      </a:cubicBezTo>
                      <a:close/>
                      <a:moveTo>
                        <a:pt x="31" y="18"/>
                      </a:moveTo>
                      <a:cubicBezTo>
                        <a:pt x="21" y="23"/>
                        <a:pt x="16" y="41"/>
                        <a:pt x="13" y="65"/>
                      </a:cubicBezTo>
                      <a:cubicBezTo>
                        <a:pt x="10" y="91"/>
                        <a:pt x="12" y="104"/>
                        <a:pt x="21" y="99"/>
                      </a:cubicBezTo>
                      <a:cubicBezTo>
                        <a:pt x="29" y="94"/>
                        <a:pt x="36" y="77"/>
                        <a:pt x="39" y="51"/>
                      </a:cubicBezTo>
                      <a:cubicBezTo>
                        <a:pt x="42" y="24"/>
                        <a:pt x="38" y="13"/>
                        <a:pt x="31" y="1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61" name="Freeform 195"/>
                <p:cNvSpPr/>
                <p:nvPr/>
              </p:nvSpPr>
              <p:spPr bwMode="auto">
                <a:xfrm>
                  <a:off x="3571" y="2556"/>
                  <a:ext cx="61" cy="202"/>
                </a:xfrm>
                <a:custGeom>
                  <a:avLst/>
                  <a:gdLst/>
                  <a:ahLst/>
                  <a:cxnLst>
                    <a:cxn ang="0">
                      <a:pos x="16" y="192"/>
                    </a:cxn>
                    <a:cxn ang="0">
                      <a:pos x="0" y="202"/>
                    </a:cxn>
                    <a:cxn ang="0">
                      <a:pos x="21" y="8"/>
                    </a:cxn>
                    <a:cxn ang="0">
                      <a:pos x="37" y="0"/>
                    </a:cxn>
                    <a:cxn ang="0">
                      <a:pos x="61" y="8"/>
                    </a:cxn>
                    <a:cxn ang="0">
                      <a:pos x="57" y="29"/>
                    </a:cxn>
                    <a:cxn ang="0">
                      <a:pos x="35" y="23"/>
                    </a:cxn>
                    <a:cxn ang="0">
                      <a:pos x="35" y="23"/>
                    </a:cxn>
                    <a:cxn ang="0">
                      <a:pos x="16" y="192"/>
                    </a:cxn>
                  </a:cxnLst>
                  <a:rect l="0" t="0" r="r" b="b"/>
                  <a:pathLst>
                    <a:path w="61" h="202">
                      <a:moveTo>
                        <a:pt x="16" y="192"/>
                      </a:moveTo>
                      <a:lnTo>
                        <a:pt x="0" y="202"/>
                      </a:lnTo>
                      <a:lnTo>
                        <a:pt x="21" y="8"/>
                      </a:lnTo>
                      <a:lnTo>
                        <a:pt x="37" y="0"/>
                      </a:lnTo>
                      <a:lnTo>
                        <a:pt x="61" y="8"/>
                      </a:lnTo>
                      <a:lnTo>
                        <a:pt x="57" y="29"/>
                      </a:lnTo>
                      <a:lnTo>
                        <a:pt x="35" y="23"/>
                      </a:lnTo>
                      <a:lnTo>
                        <a:pt x="35" y="23"/>
                      </a:lnTo>
                      <a:lnTo>
                        <a:pt x="16" y="1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62" name="Freeform 196"/>
                <p:cNvSpPr>
                  <a:spLocks noEditPoints="1"/>
                </p:cNvSpPr>
                <p:nvPr/>
              </p:nvSpPr>
              <p:spPr bwMode="auto">
                <a:xfrm>
                  <a:off x="3443" y="2595"/>
                  <a:ext cx="102" cy="226"/>
                </a:xfrm>
                <a:custGeom>
                  <a:avLst/>
                  <a:gdLst/>
                  <a:ahLst/>
                  <a:cxnLst>
                    <a:cxn ang="0">
                      <a:pos x="31" y="7"/>
                    </a:cxn>
                    <a:cxn ang="0">
                      <a:pos x="48" y="46"/>
                    </a:cxn>
                    <a:cxn ang="0">
                      <a:pos x="20" y="108"/>
                    </a:cxn>
                    <a:cxn ang="0">
                      <a:pos x="4" y="68"/>
                    </a:cxn>
                    <a:cxn ang="0">
                      <a:pos x="31" y="7"/>
                    </a:cxn>
                    <a:cxn ang="0">
                      <a:pos x="30" y="17"/>
                    </a:cxn>
                    <a:cxn ang="0">
                      <a:pos x="13" y="64"/>
                    </a:cxn>
                    <a:cxn ang="0">
                      <a:pos x="21" y="98"/>
                    </a:cxn>
                    <a:cxn ang="0">
                      <a:pos x="39" y="51"/>
                    </a:cxn>
                    <a:cxn ang="0">
                      <a:pos x="30" y="17"/>
                    </a:cxn>
                  </a:cxnLst>
                  <a:rect l="0" t="0" r="r" b="b"/>
                  <a:pathLst>
                    <a:path w="52" h="115">
                      <a:moveTo>
                        <a:pt x="31" y="7"/>
                      </a:moveTo>
                      <a:cubicBezTo>
                        <a:pt x="44" y="0"/>
                        <a:pt x="52" y="13"/>
                        <a:pt x="48" y="46"/>
                      </a:cubicBezTo>
                      <a:cubicBezTo>
                        <a:pt x="44" y="79"/>
                        <a:pt x="33" y="101"/>
                        <a:pt x="20" y="108"/>
                      </a:cubicBezTo>
                      <a:cubicBezTo>
                        <a:pt x="6" y="115"/>
                        <a:pt x="0" y="101"/>
                        <a:pt x="4" y="68"/>
                      </a:cubicBezTo>
                      <a:cubicBezTo>
                        <a:pt x="8" y="36"/>
                        <a:pt x="18" y="14"/>
                        <a:pt x="31" y="7"/>
                      </a:cubicBezTo>
                      <a:close/>
                      <a:moveTo>
                        <a:pt x="30" y="17"/>
                      </a:moveTo>
                      <a:cubicBezTo>
                        <a:pt x="21" y="21"/>
                        <a:pt x="15" y="39"/>
                        <a:pt x="13" y="64"/>
                      </a:cubicBezTo>
                      <a:cubicBezTo>
                        <a:pt x="10" y="89"/>
                        <a:pt x="12" y="102"/>
                        <a:pt x="21" y="98"/>
                      </a:cubicBezTo>
                      <a:cubicBezTo>
                        <a:pt x="29" y="94"/>
                        <a:pt x="36" y="76"/>
                        <a:pt x="39" y="51"/>
                      </a:cubicBezTo>
                      <a:cubicBezTo>
                        <a:pt x="42" y="24"/>
                        <a:pt x="38" y="13"/>
                        <a:pt x="30" y="1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63" name="Freeform 197"/>
                <p:cNvSpPr/>
                <p:nvPr/>
              </p:nvSpPr>
              <p:spPr bwMode="auto">
                <a:xfrm>
                  <a:off x="3370" y="2660"/>
                  <a:ext cx="61" cy="200"/>
                </a:xfrm>
                <a:custGeom>
                  <a:avLst/>
                  <a:gdLst/>
                  <a:ahLst/>
                  <a:cxnLst>
                    <a:cxn ang="0">
                      <a:pos x="16" y="193"/>
                    </a:cxn>
                    <a:cxn ang="0">
                      <a:pos x="0" y="200"/>
                    </a:cxn>
                    <a:cxn ang="0">
                      <a:pos x="22" y="8"/>
                    </a:cxn>
                    <a:cxn ang="0">
                      <a:pos x="38" y="0"/>
                    </a:cxn>
                    <a:cxn ang="0">
                      <a:pos x="61" y="10"/>
                    </a:cxn>
                    <a:cxn ang="0">
                      <a:pos x="57" y="31"/>
                    </a:cxn>
                    <a:cxn ang="0">
                      <a:pos x="36" y="24"/>
                    </a:cxn>
                    <a:cxn ang="0">
                      <a:pos x="36" y="24"/>
                    </a:cxn>
                    <a:cxn ang="0">
                      <a:pos x="16" y="193"/>
                    </a:cxn>
                  </a:cxnLst>
                  <a:rect l="0" t="0" r="r" b="b"/>
                  <a:pathLst>
                    <a:path w="61" h="200">
                      <a:moveTo>
                        <a:pt x="16" y="193"/>
                      </a:moveTo>
                      <a:lnTo>
                        <a:pt x="0" y="200"/>
                      </a:lnTo>
                      <a:lnTo>
                        <a:pt x="22" y="8"/>
                      </a:lnTo>
                      <a:lnTo>
                        <a:pt x="38" y="0"/>
                      </a:lnTo>
                      <a:lnTo>
                        <a:pt x="61" y="10"/>
                      </a:lnTo>
                      <a:lnTo>
                        <a:pt x="57" y="31"/>
                      </a:lnTo>
                      <a:lnTo>
                        <a:pt x="36" y="24"/>
                      </a:lnTo>
                      <a:lnTo>
                        <a:pt x="36" y="24"/>
                      </a:lnTo>
                      <a:lnTo>
                        <a:pt x="16" y="19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64" name="Freeform 198"/>
                <p:cNvSpPr>
                  <a:spLocks noEditPoints="1"/>
                </p:cNvSpPr>
                <p:nvPr/>
              </p:nvSpPr>
              <p:spPr bwMode="auto">
                <a:xfrm>
                  <a:off x="3243" y="2695"/>
                  <a:ext cx="100" cy="222"/>
                </a:xfrm>
                <a:custGeom>
                  <a:avLst/>
                  <a:gdLst/>
                  <a:ahLst/>
                  <a:cxnLst>
                    <a:cxn ang="0">
                      <a:pos x="31" y="6"/>
                    </a:cxn>
                    <a:cxn ang="0">
                      <a:pos x="48" y="47"/>
                    </a:cxn>
                    <a:cxn ang="0">
                      <a:pos x="20" y="107"/>
                    </a:cxn>
                    <a:cxn ang="0">
                      <a:pos x="4" y="65"/>
                    </a:cxn>
                    <a:cxn ang="0">
                      <a:pos x="31" y="6"/>
                    </a:cxn>
                    <a:cxn ang="0">
                      <a:pos x="30" y="16"/>
                    </a:cxn>
                    <a:cxn ang="0">
                      <a:pos x="13" y="62"/>
                    </a:cxn>
                    <a:cxn ang="0">
                      <a:pos x="21" y="97"/>
                    </a:cxn>
                    <a:cxn ang="0">
                      <a:pos x="39" y="51"/>
                    </a:cxn>
                    <a:cxn ang="0">
                      <a:pos x="30" y="16"/>
                    </a:cxn>
                  </a:cxnLst>
                  <a:rect l="0" t="0" r="r" b="b"/>
                  <a:pathLst>
                    <a:path w="51" h="113">
                      <a:moveTo>
                        <a:pt x="31" y="6"/>
                      </a:moveTo>
                      <a:cubicBezTo>
                        <a:pt x="44" y="0"/>
                        <a:pt x="51" y="14"/>
                        <a:pt x="48" y="47"/>
                      </a:cubicBezTo>
                      <a:cubicBezTo>
                        <a:pt x="44" y="79"/>
                        <a:pt x="33" y="101"/>
                        <a:pt x="20" y="107"/>
                      </a:cubicBezTo>
                      <a:cubicBezTo>
                        <a:pt x="6" y="113"/>
                        <a:pt x="0" y="99"/>
                        <a:pt x="4" y="65"/>
                      </a:cubicBezTo>
                      <a:cubicBezTo>
                        <a:pt x="8" y="34"/>
                        <a:pt x="17" y="12"/>
                        <a:pt x="31" y="6"/>
                      </a:cubicBezTo>
                      <a:close/>
                      <a:moveTo>
                        <a:pt x="30" y="16"/>
                      </a:moveTo>
                      <a:cubicBezTo>
                        <a:pt x="21" y="20"/>
                        <a:pt x="15" y="38"/>
                        <a:pt x="13" y="62"/>
                      </a:cubicBezTo>
                      <a:cubicBezTo>
                        <a:pt x="10" y="87"/>
                        <a:pt x="12" y="101"/>
                        <a:pt x="21" y="97"/>
                      </a:cubicBezTo>
                      <a:cubicBezTo>
                        <a:pt x="29" y="93"/>
                        <a:pt x="36" y="76"/>
                        <a:pt x="39" y="51"/>
                      </a:cubicBezTo>
                      <a:cubicBezTo>
                        <a:pt x="42" y="24"/>
                        <a:pt x="38" y="12"/>
                        <a:pt x="30" y="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65" name="Freeform 199"/>
                <p:cNvSpPr/>
                <p:nvPr/>
              </p:nvSpPr>
              <p:spPr bwMode="auto">
                <a:xfrm>
                  <a:off x="3170" y="2752"/>
                  <a:ext cx="61" cy="199"/>
                </a:xfrm>
                <a:custGeom>
                  <a:avLst/>
                  <a:gdLst/>
                  <a:ahLst/>
                  <a:cxnLst>
                    <a:cxn ang="0">
                      <a:pos x="16" y="193"/>
                    </a:cxn>
                    <a:cxn ang="0">
                      <a:pos x="0" y="199"/>
                    </a:cxn>
                    <a:cxn ang="0">
                      <a:pos x="22" y="6"/>
                    </a:cxn>
                    <a:cxn ang="0">
                      <a:pos x="37" y="0"/>
                    </a:cxn>
                    <a:cxn ang="0">
                      <a:pos x="61" y="12"/>
                    </a:cxn>
                    <a:cxn ang="0">
                      <a:pos x="57" y="32"/>
                    </a:cxn>
                    <a:cxn ang="0">
                      <a:pos x="36" y="24"/>
                    </a:cxn>
                    <a:cxn ang="0">
                      <a:pos x="36" y="24"/>
                    </a:cxn>
                    <a:cxn ang="0">
                      <a:pos x="16" y="193"/>
                    </a:cxn>
                  </a:cxnLst>
                  <a:rect l="0" t="0" r="r" b="b"/>
                  <a:pathLst>
                    <a:path w="61" h="199">
                      <a:moveTo>
                        <a:pt x="16" y="193"/>
                      </a:moveTo>
                      <a:lnTo>
                        <a:pt x="0" y="199"/>
                      </a:lnTo>
                      <a:lnTo>
                        <a:pt x="22" y="6"/>
                      </a:lnTo>
                      <a:lnTo>
                        <a:pt x="37" y="0"/>
                      </a:lnTo>
                      <a:lnTo>
                        <a:pt x="61" y="12"/>
                      </a:lnTo>
                      <a:lnTo>
                        <a:pt x="57" y="32"/>
                      </a:lnTo>
                      <a:lnTo>
                        <a:pt x="36" y="24"/>
                      </a:lnTo>
                      <a:lnTo>
                        <a:pt x="36" y="24"/>
                      </a:lnTo>
                      <a:lnTo>
                        <a:pt x="16" y="193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66" name="Freeform 200"/>
                <p:cNvSpPr>
                  <a:spLocks noEditPoints="1"/>
                </p:cNvSpPr>
                <p:nvPr/>
              </p:nvSpPr>
              <p:spPr bwMode="auto">
                <a:xfrm>
                  <a:off x="3044" y="2778"/>
                  <a:ext cx="101" cy="216"/>
                </a:xfrm>
                <a:custGeom>
                  <a:avLst/>
                  <a:gdLst/>
                  <a:ahLst/>
                  <a:cxnLst>
                    <a:cxn ang="0">
                      <a:pos x="31" y="5"/>
                    </a:cxn>
                    <a:cxn ang="0">
                      <a:pos x="47" y="49"/>
                    </a:cxn>
                    <a:cxn ang="0">
                      <a:pos x="20" y="106"/>
                    </a:cxn>
                    <a:cxn ang="0">
                      <a:pos x="4" y="61"/>
                    </a:cxn>
                    <a:cxn ang="0">
                      <a:pos x="31" y="5"/>
                    </a:cxn>
                    <a:cxn ang="0">
                      <a:pos x="30" y="15"/>
                    </a:cxn>
                    <a:cxn ang="0">
                      <a:pos x="12" y="59"/>
                    </a:cxn>
                    <a:cxn ang="0">
                      <a:pos x="21" y="96"/>
                    </a:cxn>
                    <a:cxn ang="0">
                      <a:pos x="38" y="51"/>
                    </a:cxn>
                    <a:cxn ang="0">
                      <a:pos x="30" y="15"/>
                    </a:cxn>
                  </a:cxnLst>
                  <a:rect l="0" t="0" r="r" b="b"/>
                  <a:pathLst>
                    <a:path w="51" h="110">
                      <a:moveTo>
                        <a:pt x="31" y="5"/>
                      </a:moveTo>
                      <a:cubicBezTo>
                        <a:pt x="44" y="0"/>
                        <a:pt x="51" y="16"/>
                        <a:pt x="47" y="49"/>
                      </a:cubicBezTo>
                      <a:cubicBezTo>
                        <a:pt x="43" y="81"/>
                        <a:pt x="32" y="102"/>
                        <a:pt x="20" y="106"/>
                      </a:cubicBezTo>
                      <a:cubicBezTo>
                        <a:pt x="6" y="110"/>
                        <a:pt x="0" y="95"/>
                        <a:pt x="4" y="61"/>
                      </a:cubicBezTo>
                      <a:cubicBezTo>
                        <a:pt x="8" y="30"/>
                        <a:pt x="17" y="9"/>
                        <a:pt x="31" y="5"/>
                      </a:cubicBezTo>
                      <a:close/>
                      <a:moveTo>
                        <a:pt x="30" y="15"/>
                      </a:moveTo>
                      <a:cubicBezTo>
                        <a:pt x="21" y="18"/>
                        <a:pt x="15" y="35"/>
                        <a:pt x="12" y="59"/>
                      </a:cubicBezTo>
                      <a:cubicBezTo>
                        <a:pt x="10" y="84"/>
                        <a:pt x="12" y="99"/>
                        <a:pt x="21" y="96"/>
                      </a:cubicBezTo>
                      <a:cubicBezTo>
                        <a:pt x="29" y="93"/>
                        <a:pt x="35" y="77"/>
                        <a:pt x="38" y="51"/>
                      </a:cubicBezTo>
                      <a:cubicBezTo>
                        <a:pt x="41" y="25"/>
                        <a:pt x="38" y="12"/>
                        <a:pt x="30" y="1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67" name="Freeform 201"/>
                <p:cNvSpPr/>
                <p:nvPr/>
              </p:nvSpPr>
              <p:spPr bwMode="auto">
                <a:xfrm>
                  <a:off x="2976" y="2809"/>
                  <a:ext cx="57" cy="195"/>
                </a:xfrm>
                <a:custGeom>
                  <a:avLst/>
                  <a:gdLst/>
                  <a:ahLst/>
                  <a:cxnLst>
                    <a:cxn ang="0">
                      <a:pos x="15" y="195"/>
                    </a:cxn>
                    <a:cxn ang="0">
                      <a:pos x="0" y="195"/>
                    </a:cxn>
                    <a:cxn ang="0">
                      <a:pos x="23" y="0"/>
                    </a:cxn>
                    <a:cxn ang="0">
                      <a:pos x="35" y="0"/>
                    </a:cxn>
                    <a:cxn ang="0">
                      <a:pos x="57" y="24"/>
                    </a:cxn>
                    <a:cxn ang="0">
                      <a:pos x="53" y="44"/>
                    </a:cxn>
                    <a:cxn ang="0">
                      <a:pos x="35" y="26"/>
                    </a:cxn>
                    <a:cxn ang="0">
                      <a:pos x="35" y="26"/>
                    </a:cxn>
                    <a:cxn ang="0">
                      <a:pos x="15" y="195"/>
                    </a:cxn>
                  </a:cxnLst>
                  <a:rect l="0" t="0" r="r" b="b"/>
                  <a:pathLst>
                    <a:path w="57" h="195">
                      <a:moveTo>
                        <a:pt x="15" y="195"/>
                      </a:moveTo>
                      <a:lnTo>
                        <a:pt x="0" y="195"/>
                      </a:lnTo>
                      <a:lnTo>
                        <a:pt x="23" y="0"/>
                      </a:lnTo>
                      <a:lnTo>
                        <a:pt x="35" y="0"/>
                      </a:lnTo>
                      <a:lnTo>
                        <a:pt x="57" y="24"/>
                      </a:lnTo>
                      <a:lnTo>
                        <a:pt x="53" y="44"/>
                      </a:lnTo>
                      <a:lnTo>
                        <a:pt x="35" y="26"/>
                      </a:lnTo>
                      <a:lnTo>
                        <a:pt x="35" y="26"/>
                      </a:lnTo>
                      <a:lnTo>
                        <a:pt x="15" y="19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68" name="Freeform 202"/>
                <p:cNvSpPr>
                  <a:spLocks noEditPoints="1"/>
                </p:cNvSpPr>
                <p:nvPr/>
              </p:nvSpPr>
              <p:spPr bwMode="auto">
                <a:xfrm>
                  <a:off x="2956" y="2697"/>
                  <a:ext cx="79" cy="256"/>
                </a:xfrm>
                <a:custGeom>
                  <a:avLst/>
                  <a:gdLst/>
                  <a:ahLst/>
                  <a:cxnLst>
                    <a:cxn ang="0">
                      <a:pos x="36" y="41"/>
                    </a:cxn>
                    <a:cxn ang="0">
                      <a:pos x="14" y="117"/>
                    </a:cxn>
                    <a:cxn ang="0">
                      <a:pos x="4" y="89"/>
                    </a:cxn>
                    <a:cxn ang="0">
                      <a:pos x="26" y="14"/>
                    </a:cxn>
                    <a:cxn ang="0">
                      <a:pos x="36" y="41"/>
                    </a:cxn>
                    <a:cxn ang="0">
                      <a:pos x="10" y="80"/>
                    </a:cxn>
                    <a:cxn ang="0">
                      <a:pos x="15" y="106"/>
                    </a:cxn>
                    <a:cxn ang="0">
                      <a:pos x="30" y="51"/>
                    </a:cxn>
                    <a:cxn ang="0">
                      <a:pos x="25" y="25"/>
                    </a:cxn>
                    <a:cxn ang="0">
                      <a:pos x="10" y="80"/>
                    </a:cxn>
                  </a:cxnLst>
                  <a:rect l="0" t="0" r="r" b="b"/>
                  <a:pathLst>
                    <a:path w="40" h="130">
                      <a:moveTo>
                        <a:pt x="36" y="41"/>
                      </a:moveTo>
                      <a:cubicBezTo>
                        <a:pt x="32" y="75"/>
                        <a:pt x="24" y="102"/>
                        <a:pt x="14" y="117"/>
                      </a:cubicBezTo>
                      <a:cubicBezTo>
                        <a:pt x="5" y="130"/>
                        <a:pt x="0" y="121"/>
                        <a:pt x="4" y="89"/>
                      </a:cubicBezTo>
                      <a:cubicBezTo>
                        <a:pt x="8" y="56"/>
                        <a:pt x="17" y="28"/>
                        <a:pt x="26" y="14"/>
                      </a:cubicBezTo>
                      <a:cubicBezTo>
                        <a:pt x="36" y="0"/>
                        <a:pt x="40" y="10"/>
                        <a:pt x="36" y="41"/>
                      </a:cubicBezTo>
                      <a:close/>
                      <a:moveTo>
                        <a:pt x="10" y="80"/>
                      </a:moveTo>
                      <a:cubicBezTo>
                        <a:pt x="8" y="105"/>
                        <a:pt x="10" y="114"/>
                        <a:pt x="15" y="106"/>
                      </a:cubicBezTo>
                      <a:cubicBezTo>
                        <a:pt x="22" y="96"/>
                        <a:pt x="27" y="76"/>
                        <a:pt x="30" y="51"/>
                      </a:cubicBezTo>
                      <a:cubicBezTo>
                        <a:pt x="33" y="27"/>
                        <a:pt x="32" y="15"/>
                        <a:pt x="25" y="25"/>
                      </a:cubicBezTo>
                      <a:cubicBezTo>
                        <a:pt x="19" y="33"/>
                        <a:pt x="14" y="53"/>
                        <a:pt x="10" y="8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69" name="Freeform 203"/>
                <p:cNvSpPr/>
                <p:nvPr/>
              </p:nvSpPr>
              <p:spPr bwMode="auto">
                <a:xfrm>
                  <a:off x="3064" y="2625"/>
                  <a:ext cx="41" cy="208"/>
                </a:xfrm>
                <a:custGeom>
                  <a:avLst/>
                  <a:gdLst/>
                  <a:ahLst/>
                  <a:cxnLst>
                    <a:cxn ang="0">
                      <a:pos x="24" y="39"/>
                    </a:cxn>
                    <a:cxn ang="0">
                      <a:pos x="24" y="39"/>
                    </a:cxn>
                    <a:cxn ang="0">
                      <a:pos x="0" y="76"/>
                    </a:cxn>
                    <a:cxn ang="0">
                      <a:pos x="0" y="59"/>
                    </a:cxn>
                    <a:cxn ang="0">
                      <a:pos x="28" y="11"/>
                    </a:cxn>
                    <a:cxn ang="0">
                      <a:pos x="41" y="0"/>
                    </a:cxn>
                    <a:cxn ang="0">
                      <a:pos x="20" y="192"/>
                    </a:cxn>
                    <a:cxn ang="0">
                      <a:pos x="4" y="208"/>
                    </a:cxn>
                    <a:cxn ang="0">
                      <a:pos x="24" y="39"/>
                    </a:cxn>
                  </a:cxnLst>
                  <a:rect l="0" t="0" r="r" b="b"/>
                  <a:pathLst>
                    <a:path w="41" h="208">
                      <a:moveTo>
                        <a:pt x="24" y="39"/>
                      </a:moveTo>
                      <a:lnTo>
                        <a:pt x="24" y="39"/>
                      </a:lnTo>
                      <a:lnTo>
                        <a:pt x="0" y="76"/>
                      </a:lnTo>
                      <a:lnTo>
                        <a:pt x="0" y="59"/>
                      </a:lnTo>
                      <a:lnTo>
                        <a:pt x="28" y="11"/>
                      </a:lnTo>
                      <a:lnTo>
                        <a:pt x="41" y="0"/>
                      </a:lnTo>
                      <a:lnTo>
                        <a:pt x="20" y="192"/>
                      </a:lnTo>
                      <a:lnTo>
                        <a:pt x="4" y="208"/>
                      </a:lnTo>
                      <a:lnTo>
                        <a:pt x="24" y="39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  <p:sp>
              <p:nvSpPr>
                <p:cNvPr id="270" name="Freeform 204"/>
                <p:cNvSpPr>
                  <a:spLocks noEditPoints="1"/>
                </p:cNvSpPr>
                <p:nvPr/>
              </p:nvSpPr>
              <p:spPr bwMode="auto">
                <a:xfrm>
                  <a:off x="3129" y="2532"/>
                  <a:ext cx="98" cy="240"/>
                </a:xfrm>
                <a:custGeom>
                  <a:avLst/>
                  <a:gdLst/>
                  <a:ahLst/>
                  <a:cxnLst>
                    <a:cxn ang="0">
                      <a:pos x="46" y="44"/>
                    </a:cxn>
                    <a:cxn ang="0">
                      <a:pos x="19" y="112"/>
                    </a:cxn>
                    <a:cxn ang="0">
                      <a:pos x="4" y="78"/>
                    </a:cxn>
                    <a:cxn ang="0">
                      <a:pos x="31" y="10"/>
                    </a:cxn>
                    <a:cxn ang="0">
                      <a:pos x="46" y="44"/>
                    </a:cxn>
                    <a:cxn ang="0">
                      <a:pos x="12" y="72"/>
                    </a:cxn>
                    <a:cxn ang="0">
                      <a:pos x="20" y="102"/>
                    </a:cxn>
                    <a:cxn ang="0">
                      <a:pos x="38" y="51"/>
                    </a:cxn>
                    <a:cxn ang="0">
                      <a:pos x="30" y="21"/>
                    </a:cxn>
                    <a:cxn ang="0">
                      <a:pos x="12" y="72"/>
                    </a:cxn>
                  </a:cxnLst>
                  <a:rect l="0" t="0" r="r" b="b"/>
                  <a:pathLst>
                    <a:path w="50" h="122">
                      <a:moveTo>
                        <a:pt x="46" y="44"/>
                      </a:moveTo>
                      <a:cubicBezTo>
                        <a:pt x="42" y="77"/>
                        <a:pt x="32" y="102"/>
                        <a:pt x="19" y="112"/>
                      </a:cubicBezTo>
                      <a:cubicBezTo>
                        <a:pt x="6" y="122"/>
                        <a:pt x="0" y="110"/>
                        <a:pt x="4" y="78"/>
                      </a:cubicBezTo>
                      <a:cubicBezTo>
                        <a:pt x="8" y="45"/>
                        <a:pt x="19" y="20"/>
                        <a:pt x="31" y="10"/>
                      </a:cubicBezTo>
                      <a:cubicBezTo>
                        <a:pt x="45" y="0"/>
                        <a:pt x="50" y="12"/>
                        <a:pt x="46" y="44"/>
                      </a:cubicBezTo>
                      <a:close/>
                      <a:moveTo>
                        <a:pt x="12" y="72"/>
                      </a:moveTo>
                      <a:cubicBezTo>
                        <a:pt x="9" y="97"/>
                        <a:pt x="13" y="108"/>
                        <a:pt x="20" y="102"/>
                      </a:cubicBezTo>
                      <a:cubicBezTo>
                        <a:pt x="29" y="95"/>
                        <a:pt x="35" y="76"/>
                        <a:pt x="38" y="51"/>
                      </a:cubicBezTo>
                      <a:cubicBezTo>
                        <a:pt x="41" y="27"/>
                        <a:pt x="39" y="14"/>
                        <a:pt x="30" y="21"/>
                      </a:cubicBezTo>
                      <a:cubicBezTo>
                        <a:pt x="22" y="27"/>
                        <a:pt x="15" y="45"/>
                        <a:pt x="12" y="7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>
                    <a:latin typeface="+mn-lt"/>
                    <a:ea typeface="+mn-ea"/>
                  </a:endParaRPr>
                </a:p>
              </p:txBody>
            </p:sp>
          </p:grpSp>
        </p:grpSp>
        <p:grpSp>
          <p:nvGrpSpPr>
            <p:cNvPr id="35847" name="Group 206"/>
            <p:cNvGrpSpPr/>
            <p:nvPr/>
          </p:nvGrpSpPr>
          <p:grpSpPr bwMode="auto">
            <a:xfrm>
              <a:off x="608013" y="2895600"/>
              <a:ext cx="7924800" cy="3352800"/>
              <a:chOff x="608012" y="2971800"/>
              <a:chExt cx="7924800" cy="3352800"/>
            </a:xfrm>
          </p:grpSpPr>
          <p:sp>
            <p:nvSpPr>
              <p:cNvPr id="63" name="Freeform 5"/>
              <p:cNvSpPr/>
              <p:nvPr/>
            </p:nvSpPr>
            <p:spPr bwMode="auto">
              <a:xfrm>
                <a:off x="608012" y="3285860"/>
                <a:ext cx="7924800" cy="3038740"/>
              </a:xfrm>
              <a:custGeom>
                <a:avLst/>
                <a:gdLst/>
                <a:ahLst/>
                <a:cxnLst>
                  <a:cxn ang="0">
                    <a:pos x="804" y="336"/>
                  </a:cxn>
                  <a:cxn ang="0">
                    <a:pos x="0" y="211"/>
                  </a:cxn>
                  <a:cxn ang="0">
                    <a:pos x="0" y="1403"/>
                  </a:cxn>
                  <a:cxn ang="0">
                    <a:pos x="208" y="1611"/>
                  </a:cxn>
                  <a:cxn ang="0">
                    <a:pos x="3877" y="1611"/>
                  </a:cxn>
                  <a:cxn ang="0">
                    <a:pos x="4085" y="1403"/>
                  </a:cxn>
                  <a:cxn ang="0">
                    <a:pos x="4085" y="102"/>
                  </a:cxn>
                  <a:cxn ang="0">
                    <a:pos x="3305" y="0"/>
                  </a:cxn>
                  <a:cxn ang="0">
                    <a:pos x="804" y="336"/>
                  </a:cxn>
                </a:cxnLst>
                <a:rect l="0" t="0" r="r" b="b"/>
                <a:pathLst>
                  <a:path w="4085" h="1611">
                    <a:moveTo>
                      <a:pt x="804" y="336"/>
                    </a:moveTo>
                    <a:cubicBezTo>
                      <a:pt x="447" y="336"/>
                      <a:pt x="158" y="262"/>
                      <a:pt x="0" y="211"/>
                    </a:cubicBezTo>
                    <a:cubicBezTo>
                      <a:pt x="0" y="1403"/>
                      <a:pt x="0" y="1403"/>
                      <a:pt x="0" y="1403"/>
                    </a:cubicBezTo>
                    <a:cubicBezTo>
                      <a:pt x="0" y="1518"/>
                      <a:pt x="93" y="1611"/>
                      <a:pt x="208" y="1611"/>
                    </a:cubicBezTo>
                    <a:cubicBezTo>
                      <a:pt x="3877" y="1611"/>
                      <a:pt x="3877" y="1611"/>
                      <a:pt x="3877" y="1611"/>
                    </a:cubicBezTo>
                    <a:cubicBezTo>
                      <a:pt x="3992" y="1611"/>
                      <a:pt x="4085" y="1518"/>
                      <a:pt x="4085" y="1403"/>
                    </a:cubicBezTo>
                    <a:cubicBezTo>
                      <a:pt x="4085" y="102"/>
                      <a:pt x="4085" y="102"/>
                      <a:pt x="4085" y="102"/>
                    </a:cubicBezTo>
                    <a:cubicBezTo>
                      <a:pt x="3912" y="56"/>
                      <a:pt x="3636" y="0"/>
                      <a:pt x="3305" y="0"/>
                    </a:cubicBezTo>
                    <a:cubicBezTo>
                      <a:pt x="2560" y="0"/>
                      <a:pt x="1539" y="336"/>
                      <a:pt x="804" y="336"/>
                    </a:cubicBezTo>
                    <a:close/>
                  </a:path>
                </a:pathLst>
              </a:custGeom>
              <a:gradFill flip="none" rotWithShape="1">
                <a:gsLst>
                  <a:gs pos="2000">
                    <a:srgbClr val="FFFFFF"/>
                  </a:gs>
                  <a:gs pos="10000">
                    <a:srgbClr val="FFFFFF">
                      <a:alpha val="36000"/>
                    </a:srgbClr>
                  </a:gs>
                  <a:gs pos="29000">
                    <a:srgbClr val="FFFEFB">
                      <a:alpha val="0"/>
                    </a:srgbClr>
                  </a:gs>
                  <a:gs pos="80000">
                    <a:srgbClr val="167492">
                      <a:alpha val="74000"/>
                    </a:srgbClr>
                  </a:gs>
                  <a:gs pos="100000">
                    <a:srgbClr val="1D97BD"/>
                  </a:gs>
                </a:gsLst>
                <a:path path="circle">
                  <a:fillToRect r="100000" b="100000"/>
                </a:path>
                <a:tileRect l="-100000" t="-100000"/>
              </a:gradFill>
              <a:ln w="12700" cap="flat" cmpd="sng" algn="ctr">
                <a:solidFill>
                  <a:srgbClr val="1D97BD">
                    <a:alpha val="62000"/>
                  </a:srgbClr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reflection blurRad="6350" stA="52000" endA="300" endPos="35000" dir="5400000" sy="-100000" algn="bl" rotWithShape="0"/>
              </a:effectLst>
            </p:spPr>
            <p:txBody>
              <a:bodyPr anchor="ctr"/>
              <a:lstStyle/>
              <a:p>
                <a:pPr algn="ctr" fontAlgn="auto">
                  <a:lnSpc>
                    <a:spcPct val="70000"/>
                  </a:lnSpc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kern="0" dirty="0">
                  <a:solidFill>
                    <a:sysClr val="windowText" lastClr="000000"/>
                  </a:solidFill>
                  <a:latin typeface="+mn-lt"/>
                  <a:ea typeface="+mn-ea"/>
                </a:endParaRPr>
              </a:p>
            </p:txBody>
          </p:sp>
          <p:grpSp>
            <p:nvGrpSpPr>
              <p:cNvPr id="8" name="Group 4"/>
              <p:cNvGrpSpPr>
                <a:grpSpLocks noChangeAspect="1"/>
              </p:cNvGrpSpPr>
              <p:nvPr/>
            </p:nvGrpSpPr>
            <p:grpSpPr>
              <a:xfrm>
                <a:off x="6094413" y="2971800"/>
                <a:ext cx="2307409" cy="2239314"/>
                <a:chOff x="6934199" y="3498905"/>
                <a:chExt cx="1645025" cy="1573649"/>
              </a:xfrm>
              <a:effectLst>
                <a:reflection blurRad="6350" stA="52000" endA="300" endPos="35000" dir="5400000" sy="-100000" algn="bl" rotWithShape="0"/>
              </a:effectLst>
            </p:grpSpPr>
            <p:pic>
              <p:nvPicPr>
                <p:cNvPr id="65" name="Picture 209" descr="bryce-earth.png"/>
                <p:cNvPicPr>
                  <a:picLocks noChangeAspect="1"/>
                </p:cNvPicPr>
                <p:nvPr/>
              </p:nvPicPr>
              <p:blipFill>
                <a:blip r:embed="rId2" cstate="print"/>
                <a:stretch>
                  <a:fillRect/>
                </a:stretch>
              </p:blipFill>
              <p:spPr>
                <a:xfrm>
                  <a:off x="6968358" y="3498905"/>
                  <a:ext cx="1573649" cy="1573649"/>
                </a:xfrm>
                <a:prstGeom prst="rect">
                  <a:avLst/>
                </a:prstGeom>
              </p:spPr>
            </p:pic>
            <p:pic>
              <p:nvPicPr>
                <p:cNvPr id="66" name="Picture 210" descr="101010-ring.png"/>
                <p:cNvPicPr>
                  <a:picLocks noChangeAspect="1"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6934199" y="3810000"/>
                  <a:ext cx="1628775" cy="949761"/>
                </a:xfrm>
                <a:prstGeom prst="rect">
                  <a:avLst/>
                </a:prstGeom>
              </p:spPr>
            </p:pic>
            <p:pic>
              <p:nvPicPr>
                <p:cNvPr id="67" name="Picture 211" descr="101010-ring.png"/>
                <p:cNvPicPr>
                  <a:picLocks noChangeAspect="1"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 rot="2285466">
                  <a:off x="6950450" y="3686174"/>
                  <a:ext cx="1628774" cy="949761"/>
                </a:xfrm>
                <a:prstGeom prst="rect">
                  <a:avLst/>
                </a:prstGeom>
              </p:spPr>
            </p:pic>
          </p:grpSp>
        </p:grpSp>
        <p:sp>
          <p:nvSpPr>
            <p:cNvPr id="58" name="TextBox 212"/>
            <p:cNvSpPr txBox="1">
              <a:spLocks noChangeArrowheads="1"/>
            </p:cNvSpPr>
            <p:nvPr/>
          </p:nvSpPr>
          <p:spPr bwMode="auto">
            <a:xfrm>
              <a:off x="684213" y="4876799"/>
              <a:ext cx="6856412" cy="130492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0" tIns="0" rIns="0" bIns="0">
              <a:spAutoFit/>
            </a:bodyPr>
            <a:lstStyle/>
            <a:p>
              <a:pPr defTabSz="-635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tabLst>
                  <a:tab pos="229870" algn="l"/>
                  <a:tab pos="460375" algn="l"/>
                  <a:tab pos="683895" algn="l"/>
                </a:tabLst>
                <a:defRPr/>
              </a:pPr>
              <a:r>
                <a:rPr lang="en-US" altLang="zh-CN" sz="2400" dirty="0">
                  <a:latin typeface="Segoe"/>
                </a:rPr>
                <a:t>	</a:t>
              </a:r>
              <a:r>
                <a:rPr lang="en-US" altLang="zh-CN" sz="2400" dirty="0">
                  <a:latin typeface="Arial" charset="0"/>
                </a:rPr>
                <a:t> Attractive to students in the university towns</a:t>
              </a:r>
              <a:endParaRPr lang="en-US" altLang="zh-CN" sz="2400" dirty="0">
                <a:latin typeface="Segoe"/>
              </a:endParaRPr>
            </a:p>
            <a:p>
              <a:pPr defTabSz="-635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tabLst>
                  <a:tab pos="229870" algn="l"/>
                  <a:tab pos="460375" algn="l"/>
                  <a:tab pos="683895" algn="l"/>
                </a:tabLst>
                <a:defRPr/>
              </a:pPr>
              <a:r>
                <a:rPr lang="en-US" altLang="zh-CN" sz="2400" dirty="0">
                  <a:latin typeface="Segoe"/>
                </a:rPr>
                <a:t>  Act according to actual circumstances</a:t>
              </a:r>
              <a:endParaRPr lang="en-US" altLang="zh-CN" sz="2400" dirty="0">
                <a:latin typeface="+mn-lt"/>
              </a:endParaRPr>
            </a:p>
            <a:p>
              <a:pPr defTabSz="-635">
                <a:lnSpc>
                  <a:spcPct val="90000"/>
                </a:lnSpc>
                <a:spcBef>
                  <a:spcPts val="600"/>
                </a:spcBef>
                <a:spcAft>
                  <a:spcPts val="600"/>
                </a:spcAft>
                <a:buFont typeface="Arial" pitchFamily="34" charset="0"/>
                <a:buChar char="•"/>
                <a:tabLst>
                  <a:tab pos="229870" algn="l"/>
                  <a:tab pos="460375" algn="l"/>
                  <a:tab pos="683895" algn="l"/>
                </a:tabLst>
                <a:defRPr/>
              </a:pPr>
              <a:r>
                <a:rPr lang="en-US" altLang="zh-CN" sz="2400" dirty="0">
                  <a:latin typeface="Segoe"/>
                </a:rPr>
                <a:t>  Abreaction positively rather than passively</a:t>
              </a:r>
              <a:endParaRPr lang="en-US" altLang="zh-CN" sz="2400" dirty="0">
                <a:latin typeface="Segoe"/>
              </a:endParaRPr>
            </a:p>
          </p:txBody>
        </p:sp>
        <p:sp>
          <p:nvSpPr>
            <p:cNvPr id="35849" name="TextBox 213"/>
            <p:cNvSpPr txBox="1">
              <a:spLocks noChangeArrowheads="1"/>
            </p:cNvSpPr>
            <p:nvPr/>
          </p:nvSpPr>
          <p:spPr bwMode="auto">
            <a:xfrm>
              <a:off x="760413" y="1752600"/>
              <a:ext cx="4191000" cy="11510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-635" eaLnBrk="0" hangingPunct="0">
                <a:tabLst>
                  <a:tab pos="229870" algn="l"/>
                  <a:tab pos="460375" algn="l"/>
                  <a:tab pos="683895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-635" eaLnBrk="0" hangingPunct="0">
                <a:tabLst>
                  <a:tab pos="229870" algn="l"/>
                  <a:tab pos="460375" algn="l"/>
                  <a:tab pos="683895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-635" eaLnBrk="0" hangingPunct="0">
                <a:tabLst>
                  <a:tab pos="229870" algn="l"/>
                  <a:tab pos="460375" algn="l"/>
                  <a:tab pos="683895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-635" eaLnBrk="0" hangingPunct="0">
                <a:tabLst>
                  <a:tab pos="229870" algn="l"/>
                  <a:tab pos="460375" algn="l"/>
                  <a:tab pos="683895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-635" eaLnBrk="0" hangingPunct="0">
                <a:tabLst>
                  <a:tab pos="229870" algn="l"/>
                  <a:tab pos="460375" algn="l"/>
                  <a:tab pos="683895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-63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9870" algn="l"/>
                  <a:tab pos="460375" algn="l"/>
                  <a:tab pos="683895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-63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9870" algn="l"/>
                  <a:tab pos="460375" algn="l"/>
                  <a:tab pos="683895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-63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9870" algn="l"/>
                  <a:tab pos="460375" algn="l"/>
                  <a:tab pos="683895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-635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29870" algn="l"/>
                  <a:tab pos="460375" algn="l"/>
                  <a:tab pos="683895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en-US" altLang="zh-CN" sz="2400">
                  <a:latin typeface="Segoe"/>
                </a:rPr>
                <a:t>  C</a:t>
              </a:r>
              <a:r>
                <a:rPr lang="en-US" altLang="zh-CN" sz="2400"/>
                <a:t>ooperation with universities</a:t>
              </a:r>
              <a:endParaRPr lang="en-US" altLang="zh-CN" sz="2400">
                <a:latin typeface="Segoe"/>
              </a:endParaRPr>
            </a:p>
            <a:p>
              <a:pPr eaLnBrk="1" hangingPunct="1">
                <a:lnSpc>
                  <a:spcPct val="9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en-US" altLang="zh-CN" sz="2400">
                  <a:latin typeface="Segoe"/>
                </a:rPr>
                <a:t>  Campus brand  </a:t>
              </a:r>
              <a:endParaRPr lang="en-US" altLang="zh-CN" sz="2400">
                <a:latin typeface="Segoe"/>
              </a:endParaRPr>
            </a:p>
            <a:p>
              <a:pPr eaLnBrk="1" hangingPunct="1">
                <a:lnSpc>
                  <a:spcPct val="90000"/>
                </a:lnSpc>
                <a:spcBef>
                  <a:spcPts val="600"/>
                </a:spcBef>
                <a:buFont typeface="Arial" pitchFamily="34" charset="0"/>
                <a:buChar char="•"/>
              </a:pPr>
              <a:r>
                <a:rPr lang="en-US" altLang="zh-CN" sz="2400">
                  <a:latin typeface="Segoe"/>
                </a:rPr>
                <a:t>  Psychological services</a:t>
              </a:r>
              <a:endParaRPr lang="en-US" altLang="zh-CN" sz="2400">
                <a:latin typeface="Segoe"/>
              </a:endParaRPr>
            </a:p>
          </p:txBody>
        </p:sp>
        <p:sp>
          <p:nvSpPr>
            <p:cNvPr id="60" name="Title 11"/>
            <p:cNvSpPr txBox="1"/>
            <p:nvPr/>
          </p:nvSpPr>
          <p:spPr bwMode="auto">
            <a:xfrm>
              <a:off x="989012" y="4059603"/>
              <a:ext cx="4336636" cy="66479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altLang="zh-CN" sz="4800" b="1" spc="-70" dirty="0">
                  <a:ln w="3175">
                    <a:noFill/>
                  </a:ln>
                  <a:gradFill flip="none" rotWithShape="1"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  <a:tileRect/>
                  </a:gradFill>
                  <a:effectLst>
                    <a:outerShdw blurRad="1651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egoe"/>
                  <a:ea typeface="+mn-ea"/>
                  <a:cs typeface="Arial" charset="0"/>
                </a:rPr>
                <a:t>Entertainment</a:t>
              </a:r>
              <a:endParaRPr lang="en-US" sz="4800" b="1" spc="-70" dirty="0">
                <a:ln w="3175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  <a:tileRect/>
                </a:gradFill>
                <a:effectLst>
                  <a:outerShdw blurRad="1651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Segoe"/>
                <a:ea typeface="+mn-ea"/>
                <a:cs typeface="Arial" charset="0"/>
              </a:endParaRPr>
            </a:p>
          </p:txBody>
        </p:sp>
        <p:sp>
          <p:nvSpPr>
            <p:cNvPr id="61" name="Title 11"/>
            <p:cNvSpPr txBox="1"/>
            <p:nvPr/>
          </p:nvSpPr>
          <p:spPr bwMode="auto">
            <a:xfrm>
              <a:off x="989012" y="944494"/>
              <a:ext cx="2672719" cy="664797"/>
            </a:xfrm>
            <a:prstGeom prst="rect">
              <a:avLst/>
            </a:prstGeom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90000"/>
                </a:lnSpc>
                <a:spcBef>
                  <a:spcPct val="30000"/>
                </a:spcBef>
                <a:defRPr/>
              </a:pPr>
              <a:r>
                <a:rPr lang="en-US" altLang="zh-CN" sz="4800" b="1" spc="-70" dirty="0">
                  <a:ln w="3175">
                    <a:noFill/>
                  </a:ln>
                  <a:gradFill flip="none" rotWithShape="1">
                    <a:gsLst>
                      <a:gs pos="0">
                        <a:schemeClr val="tx1"/>
                      </a:gs>
                      <a:gs pos="100000">
                        <a:schemeClr val="tx1"/>
                      </a:gs>
                    </a:gsLst>
                    <a:lin ang="5400000" scaled="0"/>
                    <a:tileRect/>
                  </a:gradFill>
                  <a:effectLst>
                    <a:outerShdw blurRad="165100" dist="63500" dir="2700000" algn="tl" rotWithShape="0">
                      <a:prstClr val="black">
                        <a:alpha val="40000"/>
                      </a:prstClr>
                    </a:outerShdw>
                  </a:effectLst>
                  <a:latin typeface="Segoe"/>
                  <a:ea typeface="+mn-ea"/>
                  <a:cs typeface="Arial" charset="0"/>
                </a:rPr>
                <a:t>Teaching</a:t>
              </a:r>
              <a:endParaRPr lang="en-US" sz="4800" b="1" spc="-70" dirty="0">
                <a:ln w="3175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/>
                    </a:gs>
                  </a:gsLst>
                  <a:lin ang="5400000" scaled="0"/>
                  <a:tileRect/>
                </a:gradFill>
                <a:effectLst>
                  <a:outerShdw blurRad="165100" dist="63500" dir="2700000" algn="tl" rotWithShape="0">
                    <a:prstClr val="black">
                      <a:alpha val="40000"/>
                    </a:prstClr>
                  </a:outerShdw>
                </a:effectLst>
                <a:latin typeface="Segoe"/>
                <a:ea typeface="+mn-ea"/>
                <a:cs typeface="Arial" charset="0"/>
              </a:endParaRPr>
            </a:p>
          </p:txBody>
        </p:sp>
        <p:sp>
          <p:nvSpPr>
            <p:cNvPr id="62" name="Plus 216"/>
            <p:cNvSpPr/>
            <p:nvPr/>
          </p:nvSpPr>
          <p:spPr bwMode="auto">
            <a:xfrm>
              <a:off x="3960813" y="2544758"/>
              <a:ext cx="1524000" cy="1524002"/>
            </a:xfrm>
            <a:prstGeom prst="mathPlus">
              <a:avLst>
                <a:gd name="adj1" fmla="val 4770"/>
              </a:avLst>
            </a:prstGeom>
            <a:solidFill>
              <a:srgbClr val="00B050">
                <a:alpha val="84000"/>
              </a:srgbClr>
            </a:solidFill>
            <a:ln>
              <a:noFill/>
              <a:headEnd type="none" w="med" len="med"/>
              <a:tailEnd type="none" w="med" len="med"/>
            </a:ln>
            <a:effectLst>
              <a:outerShdw blurRad="215900" dist="139700" dir="2700000" algn="tl" rotWithShape="0">
                <a:prstClr val="black">
                  <a:alpha val="68000"/>
                </a:prstClr>
              </a:outerShdw>
            </a:effectLst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lIns="91436" tIns="45718" rIns="91436" bIns="45718" anchor="ctr"/>
            <a:lstStyle/>
            <a:p>
              <a:pPr algn="ctr" defTabSz="912495">
                <a:defRPr/>
              </a:pPr>
              <a:endParaRPr lang="en-US" altLang="zh-CN" sz="2300">
                <a:solidFill>
                  <a:srgbClr val="FFFFFF"/>
                </a:solidFill>
                <a:latin typeface="Segoe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116013" y="5349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Financial  Plan</a:t>
            </a:r>
            <a:br>
              <a:rPr lang="zh-CN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zh-CN" altLang="en-US" dirty="0" smtClean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36867" name="组合 36"/>
          <p:cNvGrpSpPr/>
          <p:nvPr/>
        </p:nvGrpSpPr>
        <p:grpSpPr bwMode="auto">
          <a:xfrm>
            <a:off x="1450975" y="1887538"/>
            <a:ext cx="6846888" cy="4589462"/>
            <a:chOff x="1857965" y="2563165"/>
            <a:chExt cx="5777889" cy="3935871"/>
          </a:xfrm>
        </p:grpSpPr>
        <p:pic>
          <p:nvPicPr>
            <p:cNvPr id="36868" name="Picture 2" descr="G:\学习\PPT模板\图片100301\XR\3D小人\商务人物\演讲.jp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91771" y="3475055"/>
              <a:ext cx="3029591" cy="30239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6869" name="组合 63"/>
            <p:cNvGrpSpPr/>
            <p:nvPr/>
          </p:nvGrpSpPr>
          <p:grpSpPr bwMode="auto">
            <a:xfrm rot="176673">
              <a:off x="1857965" y="2563165"/>
              <a:ext cx="1932620" cy="1617600"/>
              <a:chOff x="1774575" y="1239575"/>
              <a:chExt cx="1932670" cy="1616789"/>
            </a:xfrm>
          </p:grpSpPr>
          <p:sp>
            <p:nvSpPr>
              <p:cNvPr id="9" name="椭圆 8"/>
              <p:cNvSpPr/>
              <p:nvPr/>
            </p:nvSpPr>
            <p:spPr>
              <a:xfrm>
                <a:off x="1774575" y="1239575"/>
                <a:ext cx="1432942" cy="1342749"/>
              </a:xfrm>
              <a:prstGeom prst="ellipse">
                <a:avLst/>
              </a:prstGeom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  <a:softEdge rad="12700"/>
              </a:effectLst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6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6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cxnSp>
            <p:nvCxnSpPr>
              <p:cNvPr id="13" name="直接连接符 12"/>
              <p:cNvCxnSpPr>
                <a:stCxn id="0" idx="5"/>
              </p:cNvCxnSpPr>
              <p:nvPr/>
            </p:nvCxnSpPr>
            <p:spPr>
              <a:xfrm rot="16023327" flipH="1">
                <a:off x="3113631" y="2262026"/>
                <a:ext cx="489866" cy="697973"/>
              </a:xfrm>
              <a:prstGeom prst="line">
                <a:avLst/>
              </a:prstGeom>
              <a:ln w="444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870" name="组合 61"/>
            <p:cNvGrpSpPr/>
            <p:nvPr/>
          </p:nvGrpSpPr>
          <p:grpSpPr bwMode="auto">
            <a:xfrm rot="1573962">
              <a:off x="5632809" y="3895072"/>
              <a:ext cx="2003045" cy="1498507"/>
              <a:chOff x="4879583" y="1324569"/>
              <a:chExt cx="2002709" cy="1497941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5542229" y="1324569"/>
                <a:ext cx="1340063" cy="1326706"/>
              </a:xfrm>
              <a:prstGeom prst="ellipse">
                <a:avLst/>
              </a:prstGeom>
              <a:solidFill>
                <a:srgbClr val="00B050"/>
              </a:solidFill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  <a:softEdge rad="12700"/>
              </a:effectLst>
              <a:scene3d>
                <a:camera prst="orthographicFront"/>
                <a:lightRig rig="flat" dir="t"/>
              </a:scene3d>
              <a:sp3d prstMaterial="plastic">
                <a:bevelT w="120900" h="88900"/>
                <a:bevelB w="88900" h="31750" prst="angle"/>
              </a:sp3d>
            </p:spPr>
            <p:style>
              <a:lnRef idx="0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3">
                <a:schemeClr val="accent3">
                  <a:hueOff val="0"/>
                  <a:satOff val="0"/>
                  <a:lumOff val="0"/>
                  <a:alphaOff val="0"/>
                </a:schemeClr>
              </a:fillRef>
              <a:effectRef idx="2">
                <a:schemeClr val="accent3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cxnSp>
            <p:nvCxnSpPr>
              <p:cNvPr id="28" name="直接连接符 27"/>
              <p:cNvCxnSpPr>
                <a:stCxn id="0" idx="3"/>
              </p:cNvCxnSpPr>
              <p:nvPr/>
            </p:nvCxnSpPr>
            <p:spPr>
              <a:xfrm rot="3826038">
                <a:off x="5260332" y="2260625"/>
                <a:ext cx="163309" cy="940273"/>
              </a:xfrm>
              <a:prstGeom prst="line">
                <a:avLst/>
              </a:prstGeom>
              <a:ln w="444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TextBox 34"/>
            <p:cNvSpPr txBox="1"/>
            <p:nvPr/>
          </p:nvSpPr>
          <p:spPr>
            <a:xfrm>
              <a:off x="1896815" y="3035578"/>
              <a:ext cx="1354381" cy="3430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+mn-lt"/>
                  <a:ea typeface="+mj-ea"/>
                </a:rPr>
                <a:t>Investment</a:t>
              </a:r>
              <a:endParaRPr lang="zh-CN" altLang="en-US" sz="2000" b="1" dirty="0">
                <a:latin typeface="+mn-lt"/>
                <a:ea typeface="+mj-ea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6462325" y="4277195"/>
              <a:ext cx="947129" cy="87131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+mn-lt"/>
                  <a:ea typeface="+mj-ea"/>
                </a:rPr>
                <a:t>Risk </a:t>
              </a:r>
              <a:endParaRPr lang="en-US" altLang="zh-CN" sz="2000" b="1" dirty="0">
                <a:latin typeface="+mn-lt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+mn-lt"/>
                  <a:ea typeface="+mj-ea"/>
                </a:rPr>
                <a:t>&amp;</a:t>
              </a:r>
              <a:endParaRPr lang="en-US" altLang="zh-CN" sz="2000" b="1" dirty="0">
                <a:latin typeface="+mn-lt"/>
                <a:ea typeface="+mj-ea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b="1" dirty="0">
                  <a:latin typeface="+mn-lt"/>
                  <a:ea typeface="+mj-ea"/>
                </a:rPr>
                <a:t> profit</a:t>
              </a:r>
              <a:endParaRPr lang="zh-CN" altLang="en-US" sz="2000" b="1" dirty="0">
                <a:latin typeface="+mn-lt"/>
                <a:ea typeface="+mj-ea"/>
              </a:endParaRPr>
            </a:p>
          </p:txBody>
        </p:sp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116013" y="534988"/>
            <a:ext cx="6858000" cy="625475"/>
          </a:xfrm>
        </p:spPr>
        <p:txBody>
          <a:bodyPr anchor="t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sz="40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Financial  Plan</a:t>
            </a:r>
            <a:br>
              <a:rPr lang="zh-CN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zh-CN" altLang="en-US" dirty="0" smtClean="0"/>
          </a:p>
        </p:txBody>
      </p:sp>
      <p:sp>
        <p:nvSpPr>
          <p:cNvPr id="3" name="TextBox 2"/>
          <p:cNvSpPr txBox="1"/>
          <p:nvPr/>
        </p:nvSpPr>
        <p:spPr>
          <a:xfrm>
            <a:off x="4545013" y="1068388"/>
            <a:ext cx="26670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latin typeface="+mn-lt"/>
              </a:rPr>
              <a:t>——Investment</a:t>
            </a:r>
            <a:endParaRPr lang="zh-CN" altLang="en-US" sz="2000" b="1" dirty="0">
              <a:latin typeface="+mn-lt"/>
            </a:endParaRPr>
          </a:p>
        </p:txBody>
      </p:sp>
      <p:grpSp>
        <p:nvGrpSpPr>
          <p:cNvPr id="37892" name="组合 11"/>
          <p:cNvGrpSpPr/>
          <p:nvPr/>
        </p:nvGrpSpPr>
        <p:grpSpPr bwMode="auto">
          <a:xfrm>
            <a:off x="277813" y="2363788"/>
            <a:ext cx="8799512" cy="5102225"/>
            <a:chOff x="-954707" y="985838"/>
            <a:chExt cx="8800122" cy="5103218"/>
          </a:xfrm>
        </p:grpSpPr>
        <p:sp>
          <p:nvSpPr>
            <p:cNvPr id="13" name="Text Box 30"/>
            <p:cNvSpPr txBox="1">
              <a:spLocks noChangeArrowheads="1"/>
            </p:cNvSpPr>
            <p:nvPr/>
          </p:nvSpPr>
          <p:spPr bwMode="auto">
            <a:xfrm>
              <a:off x="3759195" y="3656013"/>
              <a:ext cx="4086220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en-US" altLang="zh-CN" sz="2000" b="1" dirty="0">
                  <a:ea typeface="微软雅黑" pitchFamily="34" charset="-122"/>
                </a:rPr>
                <a:t>Total market value </a:t>
              </a:r>
              <a:r>
                <a:rPr kumimoji="1" lang="en-US" altLang="zh-CN" sz="2000" b="1" dirty="0">
                  <a:gradFill>
                    <a:gsLst>
                      <a:gs pos="0">
                        <a:srgbClr val="D31FE1"/>
                      </a:gs>
                      <a:gs pos="90000">
                        <a:srgbClr val="7A0C72"/>
                      </a:gs>
                    </a:gsLst>
                    <a:lin ang="2700000" scaled="1"/>
                  </a:gradFill>
                  <a:latin typeface="微软雅黑" pitchFamily="34" charset="-122"/>
                  <a:ea typeface="微软雅黑" pitchFamily="34" charset="-122"/>
                </a:rPr>
                <a:t>80</a:t>
              </a:r>
              <a:r>
                <a:rPr kumimoji="1" lang="en-US" altLang="zh-CN" sz="1600" b="1" dirty="0">
                  <a:ea typeface="微软雅黑" pitchFamily="34" charset="-122"/>
                </a:rPr>
                <a:t> </a:t>
              </a:r>
              <a:r>
                <a:rPr kumimoji="1" lang="en-US" altLang="zh-CN" sz="2000" b="1" dirty="0">
                  <a:ea typeface="微软雅黑" pitchFamily="34" charset="-122"/>
                </a:rPr>
                <a:t>million</a:t>
              </a:r>
              <a:endParaRPr kumimoji="1" lang="zh-CN" altLang="en-US" sz="20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Freeform 7"/>
            <p:cNvSpPr/>
            <p:nvPr/>
          </p:nvSpPr>
          <p:spPr bwMode="auto">
            <a:xfrm>
              <a:off x="803497" y="985838"/>
              <a:ext cx="6765941" cy="4714875"/>
            </a:xfrm>
            <a:custGeom>
              <a:avLst/>
              <a:gdLst/>
              <a:ahLst/>
              <a:cxnLst>
                <a:cxn ang="0">
                  <a:pos x="0" y="455"/>
                </a:cxn>
                <a:cxn ang="0">
                  <a:pos x="117" y="455"/>
                </a:cxn>
                <a:cxn ang="0">
                  <a:pos x="117" y="378"/>
                </a:cxn>
                <a:cxn ang="0">
                  <a:pos x="117" y="337"/>
                </a:cxn>
                <a:cxn ang="0">
                  <a:pos x="158" y="337"/>
                </a:cxn>
                <a:cxn ang="0">
                  <a:pos x="235" y="337"/>
                </a:cxn>
                <a:cxn ang="0">
                  <a:pos x="235" y="260"/>
                </a:cxn>
                <a:cxn ang="0">
                  <a:pos x="235" y="219"/>
                </a:cxn>
                <a:cxn ang="0">
                  <a:pos x="276" y="219"/>
                </a:cxn>
                <a:cxn ang="0">
                  <a:pos x="353" y="219"/>
                </a:cxn>
                <a:cxn ang="0">
                  <a:pos x="353" y="142"/>
                </a:cxn>
                <a:cxn ang="0">
                  <a:pos x="353" y="101"/>
                </a:cxn>
                <a:cxn ang="0">
                  <a:pos x="394" y="101"/>
                </a:cxn>
                <a:cxn ang="0">
                  <a:pos x="495" y="101"/>
                </a:cxn>
                <a:cxn ang="0">
                  <a:pos x="568" y="29"/>
                </a:cxn>
                <a:cxn ang="0">
                  <a:pos x="560" y="21"/>
                </a:cxn>
                <a:cxn ang="0">
                  <a:pos x="593" y="10"/>
                </a:cxn>
                <a:cxn ang="0">
                  <a:pos x="625" y="0"/>
                </a:cxn>
                <a:cxn ang="0">
                  <a:pos x="615" y="32"/>
                </a:cxn>
                <a:cxn ang="0">
                  <a:pos x="604" y="65"/>
                </a:cxn>
                <a:cxn ang="0">
                  <a:pos x="596" y="57"/>
                </a:cxn>
                <a:cxn ang="0">
                  <a:pos x="512" y="142"/>
                </a:cxn>
                <a:cxn ang="0">
                  <a:pos x="512" y="142"/>
                </a:cxn>
                <a:cxn ang="0">
                  <a:pos x="394" y="142"/>
                </a:cxn>
                <a:cxn ang="0">
                  <a:pos x="394" y="219"/>
                </a:cxn>
                <a:cxn ang="0">
                  <a:pos x="394" y="260"/>
                </a:cxn>
                <a:cxn ang="0">
                  <a:pos x="353" y="260"/>
                </a:cxn>
                <a:cxn ang="0">
                  <a:pos x="276" y="260"/>
                </a:cxn>
                <a:cxn ang="0">
                  <a:pos x="276" y="337"/>
                </a:cxn>
                <a:cxn ang="0">
                  <a:pos x="276" y="378"/>
                </a:cxn>
                <a:cxn ang="0">
                  <a:pos x="235" y="378"/>
                </a:cxn>
                <a:cxn ang="0">
                  <a:pos x="158" y="378"/>
                </a:cxn>
                <a:cxn ang="0">
                  <a:pos x="158" y="455"/>
                </a:cxn>
                <a:cxn ang="0">
                  <a:pos x="158" y="495"/>
                </a:cxn>
                <a:cxn ang="0">
                  <a:pos x="117" y="495"/>
                </a:cxn>
                <a:cxn ang="0">
                  <a:pos x="0" y="495"/>
                </a:cxn>
                <a:cxn ang="0">
                  <a:pos x="0" y="455"/>
                </a:cxn>
              </a:cxnLst>
              <a:rect l="0" t="0" r="r" b="b"/>
              <a:pathLst>
                <a:path w="625" h="495">
                  <a:moveTo>
                    <a:pt x="0" y="455"/>
                  </a:moveTo>
                  <a:lnTo>
                    <a:pt x="117" y="455"/>
                  </a:lnTo>
                  <a:lnTo>
                    <a:pt x="117" y="378"/>
                  </a:lnTo>
                  <a:lnTo>
                    <a:pt x="117" y="337"/>
                  </a:lnTo>
                  <a:lnTo>
                    <a:pt x="158" y="337"/>
                  </a:lnTo>
                  <a:lnTo>
                    <a:pt x="235" y="337"/>
                  </a:lnTo>
                  <a:lnTo>
                    <a:pt x="235" y="260"/>
                  </a:lnTo>
                  <a:lnTo>
                    <a:pt x="235" y="219"/>
                  </a:lnTo>
                  <a:lnTo>
                    <a:pt x="276" y="219"/>
                  </a:lnTo>
                  <a:lnTo>
                    <a:pt x="353" y="219"/>
                  </a:lnTo>
                  <a:lnTo>
                    <a:pt x="353" y="142"/>
                  </a:lnTo>
                  <a:lnTo>
                    <a:pt x="353" y="101"/>
                  </a:lnTo>
                  <a:lnTo>
                    <a:pt x="394" y="101"/>
                  </a:lnTo>
                  <a:lnTo>
                    <a:pt x="495" y="101"/>
                  </a:lnTo>
                  <a:lnTo>
                    <a:pt x="568" y="29"/>
                  </a:lnTo>
                  <a:lnTo>
                    <a:pt x="560" y="21"/>
                  </a:lnTo>
                  <a:lnTo>
                    <a:pt x="593" y="10"/>
                  </a:lnTo>
                  <a:lnTo>
                    <a:pt x="625" y="0"/>
                  </a:lnTo>
                  <a:lnTo>
                    <a:pt x="615" y="32"/>
                  </a:lnTo>
                  <a:lnTo>
                    <a:pt x="604" y="65"/>
                  </a:lnTo>
                  <a:lnTo>
                    <a:pt x="596" y="57"/>
                  </a:lnTo>
                  <a:lnTo>
                    <a:pt x="512" y="142"/>
                  </a:lnTo>
                  <a:lnTo>
                    <a:pt x="512" y="142"/>
                  </a:lnTo>
                  <a:lnTo>
                    <a:pt x="394" y="142"/>
                  </a:lnTo>
                  <a:lnTo>
                    <a:pt x="394" y="219"/>
                  </a:lnTo>
                  <a:lnTo>
                    <a:pt x="394" y="260"/>
                  </a:lnTo>
                  <a:lnTo>
                    <a:pt x="353" y="260"/>
                  </a:lnTo>
                  <a:lnTo>
                    <a:pt x="276" y="260"/>
                  </a:lnTo>
                  <a:lnTo>
                    <a:pt x="276" y="337"/>
                  </a:lnTo>
                  <a:lnTo>
                    <a:pt x="276" y="378"/>
                  </a:lnTo>
                  <a:lnTo>
                    <a:pt x="235" y="378"/>
                  </a:lnTo>
                  <a:lnTo>
                    <a:pt x="158" y="378"/>
                  </a:lnTo>
                  <a:lnTo>
                    <a:pt x="158" y="455"/>
                  </a:lnTo>
                  <a:lnTo>
                    <a:pt x="158" y="495"/>
                  </a:lnTo>
                  <a:lnTo>
                    <a:pt x="117" y="495"/>
                  </a:lnTo>
                  <a:lnTo>
                    <a:pt x="0" y="495"/>
                  </a:lnTo>
                  <a:lnTo>
                    <a:pt x="0" y="455"/>
                  </a:lnTo>
                </a:path>
              </a:pathLst>
            </a:custGeom>
            <a:gradFill flip="none" rotWithShape="1">
              <a:gsLst>
                <a:gs pos="0">
                  <a:srgbClr val="002774"/>
                </a:gs>
                <a:gs pos="100000">
                  <a:srgbClr val="00DFF6"/>
                </a:gs>
              </a:gsLst>
              <a:lin ang="16200000" scaled="1"/>
              <a:tileRect/>
            </a:gradFill>
            <a:ln w="12700">
              <a:noFill/>
            </a:ln>
            <a:effectLst>
              <a:outerShdw blurRad="184150" dist="241300" dir="11520000" sx="110000" sy="110000" algn="ctr">
                <a:srgbClr val="000000">
                  <a:alpha val="18000"/>
                </a:srgbClr>
              </a:outerShdw>
            </a:effectLst>
            <a:scene3d>
              <a:camera prst="perspectiveFront" fov="5100000">
                <a:rot lat="0" lon="0" rev="0"/>
              </a:camera>
              <a:lightRig rig="threePt" dir="t">
                <a:rot lat="0" lon="0" rev="0"/>
              </a:lightRig>
            </a:scene3d>
            <a:sp3d extrusionH="107950" prstMaterial="plastic">
              <a:bevelT w="127000" h="63500" prst="divot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ea typeface="微软雅黑" pitchFamily="34" charset="-122"/>
              </a:endParaRPr>
            </a:p>
          </p:txBody>
        </p:sp>
        <p:grpSp>
          <p:nvGrpSpPr>
            <p:cNvPr id="37899" name="组合 19"/>
            <p:cNvGrpSpPr/>
            <p:nvPr/>
          </p:nvGrpSpPr>
          <p:grpSpPr bwMode="auto">
            <a:xfrm>
              <a:off x="264493" y="4719638"/>
              <a:ext cx="1875835" cy="461665"/>
              <a:chOff x="-400045" y="4895804"/>
              <a:chExt cx="1874380" cy="461692"/>
            </a:xfrm>
          </p:grpSpPr>
          <p:sp>
            <p:nvSpPr>
              <p:cNvPr id="37912" name="矩形 8"/>
              <p:cNvSpPr>
                <a:spLocks noChangeArrowheads="1"/>
              </p:cNvSpPr>
              <p:nvPr/>
            </p:nvSpPr>
            <p:spPr bwMode="auto">
              <a:xfrm>
                <a:off x="-400045" y="4895804"/>
                <a:ext cx="1874380" cy="461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400" b="1"/>
                  <a:t>Initial stage</a:t>
                </a:r>
                <a:endParaRPr lang="zh-CN" altLang="en-US" sz="2000">
                  <a:latin typeface="Calibri" pitchFamily="34" charset="0"/>
                  <a:ea typeface="微软雅黑" pitchFamily="34" charset="-122"/>
                </a:endParaRPr>
              </a:p>
            </p:txBody>
          </p:sp>
          <p:cxnSp>
            <p:nvCxnSpPr>
              <p:cNvPr id="29" name="直接连接符 6"/>
              <p:cNvCxnSpPr/>
              <p:nvPr/>
            </p:nvCxnSpPr>
            <p:spPr>
              <a:xfrm>
                <a:off x="142844" y="5311788"/>
                <a:ext cx="1044000" cy="1552"/>
              </a:xfrm>
              <a:prstGeom prst="line">
                <a:avLst/>
              </a:prstGeom>
              <a:noFill/>
              <a:ln w="63500" algn="ctr">
                <a:gradFill>
                  <a:gsLst>
                    <a:gs pos="0">
                      <a:srgbClr val="FFC000"/>
                    </a:gs>
                    <a:gs pos="100000">
                      <a:srgbClr val="E66C08"/>
                    </a:gs>
                  </a:gsLst>
                  <a:lin ang="2700000" scaled="0"/>
                </a:gradFill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cxnSp>
        </p:grpSp>
        <p:grpSp>
          <p:nvGrpSpPr>
            <p:cNvPr id="37900" name="组合 18"/>
            <p:cNvGrpSpPr/>
            <p:nvPr/>
          </p:nvGrpSpPr>
          <p:grpSpPr bwMode="auto">
            <a:xfrm>
              <a:off x="1178893" y="3576638"/>
              <a:ext cx="2185215" cy="461665"/>
              <a:chOff x="514789" y="3752860"/>
              <a:chExt cx="2184011" cy="461629"/>
            </a:xfrm>
          </p:grpSpPr>
          <p:sp>
            <p:nvSpPr>
              <p:cNvPr id="37910" name="矩形 9"/>
              <p:cNvSpPr>
                <a:spLocks noChangeArrowheads="1"/>
              </p:cNvSpPr>
              <p:nvPr/>
            </p:nvSpPr>
            <p:spPr bwMode="auto">
              <a:xfrm>
                <a:off x="514789" y="3752860"/>
                <a:ext cx="2184011" cy="4616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</a:pPr>
                <a:r>
                  <a:rPr lang="en-US" altLang="zh-CN" sz="2400" b="1"/>
                  <a:t>Second stage</a:t>
                </a:r>
                <a:endParaRPr lang="zh-CN" altLang="en-US" sz="2400" b="1"/>
              </a:p>
            </p:txBody>
          </p:sp>
          <p:cxnSp>
            <p:nvCxnSpPr>
              <p:cNvPr id="27" name="直接连接符 26"/>
              <p:cNvCxnSpPr/>
              <p:nvPr/>
            </p:nvCxnSpPr>
            <p:spPr>
              <a:xfrm>
                <a:off x="1418198" y="4202118"/>
                <a:ext cx="1044000" cy="1552"/>
              </a:xfrm>
              <a:prstGeom prst="line">
                <a:avLst/>
              </a:prstGeom>
              <a:noFill/>
              <a:ln w="63500" algn="ctr">
                <a:gradFill>
                  <a:gsLst>
                    <a:gs pos="0">
                      <a:srgbClr val="7CFF05"/>
                    </a:gs>
                    <a:gs pos="100000">
                      <a:srgbClr val="46720C"/>
                    </a:gs>
                  </a:gsLst>
                  <a:lin ang="2700000" scaled="0"/>
                </a:gradFill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cxnSp>
        </p:grpSp>
        <p:grpSp>
          <p:nvGrpSpPr>
            <p:cNvPr id="37901" name="组合 17"/>
            <p:cNvGrpSpPr/>
            <p:nvPr/>
          </p:nvGrpSpPr>
          <p:grpSpPr bwMode="auto">
            <a:xfrm>
              <a:off x="2909767" y="2495550"/>
              <a:ext cx="1842172" cy="461665"/>
              <a:chOff x="2243974" y="2671701"/>
              <a:chExt cx="1841158" cy="461692"/>
            </a:xfrm>
          </p:grpSpPr>
          <p:sp>
            <p:nvSpPr>
              <p:cNvPr id="37908" name="矩形 10"/>
              <p:cNvSpPr>
                <a:spLocks noChangeArrowheads="1"/>
              </p:cNvSpPr>
              <p:nvPr/>
            </p:nvSpPr>
            <p:spPr bwMode="auto">
              <a:xfrm>
                <a:off x="2243974" y="2671701"/>
                <a:ext cx="1841158" cy="461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</a:pPr>
                <a:r>
                  <a:rPr lang="en-US" altLang="zh-CN" sz="2400" b="1"/>
                  <a:t>Third stage</a:t>
                </a:r>
                <a:endParaRPr lang="zh-CN" altLang="en-US" sz="2400" b="1"/>
              </a:p>
            </p:txBody>
          </p:sp>
          <p:cxnSp>
            <p:nvCxnSpPr>
              <p:cNvPr id="25" name="直接连接符 24"/>
              <p:cNvCxnSpPr/>
              <p:nvPr/>
            </p:nvCxnSpPr>
            <p:spPr>
              <a:xfrm>
                <a:off x="2655030" y="3084510"/>
                <a:ext cx="1044000" cy="1552"/>
              </a:xfrm>
              <a:prstGeom prst="line">
                <a:avLst/>
              </a:prstGeom>
              <a:noFill/>
              <a:ln w="63500" algn="ctr">
                <a:gradFill>
                  <a:gsLst>
                    <a:gs pos="0">
                      <a:srgbClr val="9729DB"/>
                    </a:gs>
                    <a:gs pos="100000">
                      <a:schemeClr val="accent4">
                        <a:lumMod val="50000"/>
                      </a:schemeClr>
                    </a:gs>
                  </a:gsLst>
                  <a:lin ang="2700000" scaled="0"/>
                </a:gradFill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cxnSp>
        </p:grpSp>
        <p:grpSp>
          <p:nvGrpSpPr>
            <p:cNvPr id="37902" name="组合 16"/>
            <p:cNvGrpSpPr/>
            <p:nvPr/>
          </p:nvGrpSpPr>
          <p:grpSpPr bwMode="auto">
            <a:xfrm>
              <a:off x="4185528" y="1395412"/>
              <a:ext cx="1859805" cy="461665"/>
              <a:chOff x="3520978" y="1571612"/>
              <a:chExt cx="1858781" cy="461630"/>
            </a:xfrm>
          </p:grpSpPr>
          <p:sp>
            <p:nvSpPr>
              <p:cNvPr id="37906" name="矩形 11"/>
              <p:cNvSpPr>
                <a:spLocks noChangeArrowheads="1"/>
              </p:cNvSpPr>
              <p:nvPr/>
            </p:nvSpPr>
            <p:spPr bwMode="auto">
              <a:xfrm>
                <a:off x="3520978" y="1571612"/>
                <a:ext cx="1858781" cy="4616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  <a:buFont typeface="Wingdings" pitchFamily="2" charset="2"/>
                  <a:buNone/>
                </a:pPr>
                <a:r>
                  <a:rPr lang="en-US" altLang="zh-CN" sz="2400" b="1"/>
                  <a:t>Forth stage</a:t>
                </a:r>
                <a:endParaRPr lang="zh-CN" altLang="en-US" sz="2400" b="1"/>
              </a:p>
            </p:txBody>
          </p:sp>
          <p:cxnSp>
            <p:nvCxnSpPr>
              <p:cNvPr id="23" name="直接连接符 22"/>
              <p:cNvCxnSpPr/>
              <p:nvPr/>
            </p:nvCxnSpPr>
            <p:spPr>
              <a:xfrm>
                <a:off x="3926278" y="1987540"/>
                <a:ext cx="1044000" cy="1552"/>
              </a:xfrm>
              <a:prstGeom prst="line">
                <a:avLst/>
              </a:prstGeom>
              <a:noFill/>
              <a:ln w="63500" algn="ctr">
                <a:gradFill>
                  <a:gsLst>
                    <a:gs pos="0">
                      <a:srgbClr val="FF0000"/>
                    </a:gs>
                    <a:gs pos="100000">
                      <a:srgbClr val="A20000"/>
                    </a:gs>
                  </a:gsLst>
                  <a:lin ang="2700000" scaled="0"/>
                </a:gradFill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cxnSp>
        </p:grpSp>
        <p:sp>
          <p:nvSpPr>
            <p:cNvPr id="19" name="Text Box 30"/>
            <p:cNvSpPr txBox="1">
              <a:spLocks noChangeArrowheads="1"/>
            </p:cNvSpPr>
            <p:nvPr/>
          </p:nvSpPr>
          <p:spPr bwMode="auto">
            <a:xfrm>
              <a:off x="5080218" y="2433638"/>
              <a:ext cx="2423276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en-US" altLang="zh-CN" sz="2000" b="1" dirty="0">
                  <a:ea typeface="微软雅黑" pitchFamily="34" charset="-122"/>
                </a:rPr>
                <a:t>Total market value </a:t>
              </a:r>
              <a:endParaRPr kumimoji="1" lang="en-US" altLang="zh-CN" sz="2000" b="1" dirty="0">
                <a:ea typeface="微软雅黑" pitchFamily="34" charset="-122"/>
              </a:endParaRPr>
            </a:p>
            <a:p>
              <a:pPr algn="ctr" fontAlgn="auto" latinLnBrk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en-US" altLang="zh-CN" sz="2000" b="1" dirty="0">
                  <a:gradFill>
                    <a:gsLst>
                      <a:gs pos="0">
                        <a:srgbClr val="F46B68"/>
                      </a:gs>
                      <a:gs pos="90000">
                        <a:srgbClr val="C01B00"/>
                      </a:gs>
                    </a:gsLst>
                    <a:lin ang="2700000" scaled="1"/>
                  </a:gradFill>
                  <a:latin typeface="微软雅黑" pitchFamily="34" charset="-122"/>
                  <a:ea typeface="微软雅黑" pitchFamily="34" charset="-122"/>
                </a:rPr>
                <a:t>300</a:t>
              </a:r>
              <a:r>
                <a:rPr kumimoji="1" lang="en-US" altLang="zh-CN" sz="1600" b="1" dirty="0">
                  <a:ea typeface="微软雅黑" pitchFamily="34" charset="-122"/>
                </a:rPr>
                <a:t> </a:t>
              </a:r>
              <a:r>
                <a:rPr kumimoji="1" lang="en-US" altLang="zh-CN" sz="2000" b="1" dirty="0">
                  <a:ea typeface="微软雅黑" pitchFamily="34" charset="-122"/>
                </a:rPr>
                <a:t>million </a:t>
              </a:r>
              <a:endParaRPr kumimoji="1" lang="zh-CN" altLang="en-US" sz="2000" b="1" dirty="0">
                <a:ea typeface="微软雅黑" pitchFamily="34" charset="-122"/>
              </a:endParaRPr>
            </a:p>
          </p:txBody>
        </p:sp>
        <p:sp>
          <p:nvSpPr>
            <p:cNvPr id="20" name="Text Box 30"/>
            <p:cNvSpPr txBox="1">
              <a:spLocks noChangeArrowheads="1"/>
            </p:cNvSpPr>
            <p:nvPr/>
          </p:nvSpPr>
          <p:spPr bwMode="auto">
            <a:xfrm>
              <a:off x="2474293" y="4719638"/>
              <a:ext cx="4648200" cy="70788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en-US" altLang="zh-CN" sz="2000" b="1" dirty="0">
                  <a:latin typeface="+mn-lt"/>
                  <a:ea typeface="微软雅黑" pitchFamily="34" charset="-122"/>
                </a:rPr>
                <a:t>Total market value </a:t>
              </a:r>
              <a:r>
                <a:rPr kumimoji="1" lang="en-US" altLang="zh-CN" sz="2000" b="1" dirty="0">
                  <a:gradFill>
                    <a:gsLst>
                      <a:gs pos="0">
                        <a:srgbClr val="03FD50"/>
                      </a:gs>
                      <a:gs pos="90000">
                        <a:srgbClr val="02661C"/>
                      </a:gs>
                    </a:gsLst>
                    <a:lin ang="2700000" scaled="1"/>
                  </a:gradFill>
                  <a:latin typeface="微软雅黑" pitchFamily="34" charset="-122"/>
                  <a:ea typeface="微软雅黑" pitchFamily="34" charset="-122"/>
                </a:rPr>
                <a:t>12.8</a:t>
              </a:r>
              <a:r>
                <a:rPr kumimoji="1" lang="en-US" altLang="zh-CN" sz="2400" b="1" dirty="0">
                  <a:latin typeface="+mn-lt"/>
                  <a:ea typeface="微软雅黑" pitchFamily="34" charset="-122"/>
                </a:rPr>
                <a:t> </a:t>
              </a:r>
              <a:r>
                <a:rPr kumimoji="1" lang="en-US" altLang="zh-CN" sz="2000" b="1" dirty="0">
                  <a:latin typeface="+mn-lt"/>
                  <a:ea typeface="微软雅黑" pitchFamily="34" charset="-122"/>
                </a:rPr>
                <a:t>million</a:t>
              </a:r>
              <a:endParaRPr kumimoji="1" lang="en-US" altLang="zh-CN" sz="2400" b="1" dirty="0">
                <a:latin typeface="+mn-lt"/>
                <a:ea typeface="微软雅黑" pitchFamily="34" charset="-122"/>
              </a:endParaRPr>
            </a:p>
            <a:p>
              <a:pPr fontAlgn="auto" latinLnBrk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en-US" altLang="zh-CN" sz="1600" b="1" dirty="0">
                  <a:gradFill>
                    <a:gsLst>
                      <a:gs pos="0">
                        <a:srgbClr val="03FD50"/>
                      </a:gs>
                      <a:gs pos="90000">
                        <a:srgbClr val="02661C"/>
                      </a:gs>
                    </a:gsLst>
                    <a:lin ang="2700000" scaled="1"/>
                  </a:gradFill>
                  <a:latin typeface="微软雅黑" pitchFamily="34" charset="-122"/>
                  <a:ea typeface="微软雅黑" pitchFamily="34" charset="-122"/>
                </a:rPr>
                <a:t> </a:t>
              </a:r>
              <a:endParaRPr kumimoji="1"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 Box 30"/>
            <p:cNvSpPr txBox="1">
              <a:spLocks noChangeArrowheads="1"/>
            </p:cNvSpPr>
            <p:nvPr/>
          </p:nvSpPr>
          <p:spPr bwMode="auto">
            <a:xfrm>
              <a:off x="-954707" y="5688946"/>
              <a:ext cx="3810000" cy="40011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fontAlgn="auto" latinLnBrk="1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lang="en-US" altLang="zh-CN" sz="2000" b="1" dirty="0">
                  <a:latin typeface="+mn-lt"/>
                </a:rPr>
                <a:t>Total market value </a:t>
              </a:r>
              <a:r>
                <a:rPr kumimoji="1" lang="en-US" altLang="zh-CN" b="1" dirty="0">
                  <a:gradFill>
                    <a:gsLst>
                      <a:gs pos="0">
                        <a:srgbClr val="FFCF01"/>
                      </a:gs>
                      <a:gs pos="90000">
                        <a:srgbClr val="E22000"/>
                      </a:gs>
                    </a:gsLst>
                    <a:lin ang="2700000" scaled="1"/>
                  </a:gradFill>
                  <a:latin typeface="微软雅黑" pitchFamily="34" charset="-122"/>
                  <a:ea typeface="微软雅黑" pitchFamily="34" charset="-122"/>
                </a:rPr>
                <a:t>5.5 </a:t>
              </a:r>
              <a:r>
                <a:rPr lang="en-US" altLang="zh-CN" sz="2000" b="1" dirty="0">
                  <a:latin typeface="+mn-lt"/>
                </a:rPr>
                <a:t>million</a:t>
              </a:r>
              <a:endParaRPr lang="zh-CN" altLang="en-US" sz="2000" b="1" dirty="0">
                <a:latin typeface="+mn-lt"/>
              </a:endParaRPr>
            </a:p>
          </p:txBody>
        </p:sp>
      </p:grpSp>
      <p:graphicFrame>
        <p:nvGraphicFramePr>
          <p:cNvPr id="24" name="图表 23"/>
          <p:cNvGraphicFramePr/>
          <p:nvPr/>
        </p:nvGraphicFramePr>
        <p:xfrm>
          <a:off x="0" y="4344988"/>
          <a:ext cx="4773612" cy="342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aphicFrame>
        <p:nvGraphicFramePr>
          <p:cNvPr id="26" name="图表 25"/>
          <p:cNvGraphicFramePr/>
          <p:nvPr/>
        </p:nvGraphicFramePr>
        <p:xfrm>
          <a:off x="1497012" y="3429794"/>
          <a:ext cx="4773600" cy="343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8" name="图表 27"/>
          <p:cNvGraphicFramePr/>
          <p:nvPr/>
        </p:nvGraphicFramePr>
        <p:xfrm>
          <a:off x="2716212" y="2362994"/>
          <a:ext cx="4773600" cy="3430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" name="TextBox 29"/>
          <p:cNvSpPr txBox="1"/>
          <p:nvPr/>
        </p:nvSpPr>
        <p:spPr>
          <a:xfrm>
            <a:off x="7870825" y="1830388"/>
            <a:ext cx="182880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Listed</a:t>
            </a:r>
            <a:endParaRPr lang="zh-CN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2656E-6 3.98693E-6 L -1.32656E-6 -0.3676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3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5984E-7 -2.67974E-6 L -0.15182 -0.2530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99" y="-126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9263E-6 -4.05229E-6 L -0.2776 -0.11274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88" y="-56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116013" y="5349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Financial  Plan</a:t>
            </a:r>
            <a:br>
              <a:rPr lang="zh-CN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zh-CN" altLang="en-US" dirty="0" smtClean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45013" y="992188"/>
            <a:ext cx="19050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dirty="0"/>
              <a:t>——</a:t>
            </a:r>
            <a:r>
              <a:rPr lang="en-US" altLang="zh-CN" sz="2000" b="1" dirty="0">
                <a:latin typeface="+mn-lt"/>
              </a:rPr>
              <a:t>Risk</a:t>
            </a:r>
            <a:endParaRPr lang="zh-CN" altLang="en-US" sz="1600" b="1" dirty="0">
              <a:latin typeface="+mn-lt"/>
            </a:endParaRPr>
          </a:p>
        </p:txBody>
      </p:sp>
      <p:sp>
        <p:nvSpPr>
          <p:cNvPr id="15" name="圆角矩形 14"/>
          <p:cNvSpPr/>
          <p:nvPr/>
        </p:nvSpPr>
        <p:spPr bwMode="auto">
          <a:xfrm>
            <a:off x="506413" y="1830388"/>
            <a:ext cx="8534400" cy="3384550"/>
          </a:xfrm>
          <a:prstGeom prst="roundRect">
            <a:avLst>
              <a:gd name="adj" fmla="val 3057"/>
            </a:avLst>
          </a:prstGeom>
          <a:noFill/>
          <a:ln w="25400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lvl="2" algn="ctr" defTabSz="-635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6297613" y="915988"/>
            <a:ext cx="1877653" cy="40804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solidFill>
                  <a:schemeClr val="bg1"/>
                </a:solidFill>
                <a:effectLst>
                  <a:reflection blurRad="6350" stA="50000" endA="300" endPos="5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918" name="矩形 25"/>
          <p:cNvSpPr>
            <a:spLocks noChangeArrowheads="1"/>
          </p:cNvSpPr>
          <p:nvPr/>
        </p:nvSpPr>
        <p:spPr bwMode="auto">
          <a:xfrm>
            <a:off x="3325813" y="3133725"/>
            <a:ext cx="27432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30"/>
          <p:cNvGrpSpPr/>
          <p:nvPr/>
        </p:nvGrpSpPr>
        <p:grpSpPr bwMode="auto">
          <a:xfrm>
            <a:off x="506413" y="2076450"/>
            <a:ext cx="2895600" cy="2873375"/>
            <a:chOff x="506413" y="2077211"/>
            <a:chExt cx="2895600" cy="2871977"/>
          </a:xfrm>
        </p:grpSpPr>
        <p:grpSp>
          <p:nvGrpSpPr>
            <p:cNvPr id="38940" name="组合 26"/>
            <p:cNvGrpSpPr/>
            <p:nvPr/>
          </p:nvGrpSpPr>
          <p:grpSpPr bwMode="auto">
            <a:xfrm>
              <a:off x="642041" y="2077211"/>
              <a:ext cx="2614312" cy="2871977"/>
              <a:chOff x="642041" y="2077211"/>
              <a:chExt cx="2614312" cy="2871977"/>
            </a:xfrm>
          </p:grpSpPr>
          <p:sp>
            <p:nvSpPr>
              <p:cNvPr id="18" name="圆角矩形 17"/>
              <p:cNvSpPr/>
              <p:nvPr/>
            </p:nvSpPr>
            <p:spPr bwMode="auto">
              <a:xfrm>
                <a:off x="642041" y="2779718"/>
                <a:ext cx="2614312" cy="2169470"/>
              </a:xfrm>
              <a:prstGeom prst="roundRect">
                <a:avLst>
                  <a:gd name="adj" fmla="val 5869"/>
                </a:avLst>
              </a:prstGeom>
              <a:solidFill>
                <a:schemeClr val="bg1">
                  <a:alpha val="60000"/>
                </a:schemeClr>
              </a:solidFill>
              <a:ln w="38100">
                <a:gradFill>
                  <a:gsLst>
                    <a:gs pos="50000">
                      <a:srgbClr val="FFCF01"/>
                    </a:gs>
                    <a:gs pos="100000">
                      <a:srgbClr val="E2200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016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 bwMode="auto">
              <a:xfrm>
                <a:off x="891939" y="2077211"/>
                <a:ext cx="2114517" cy="564062"/>
              </a:xfrm>
              <a:prstGeom prst="roundRect">
                <a:avLst/>
              </a:prstGeom>
              <a:gradFill flip="none" rotWithShape="1">
                <a:gsLst>
                  <a:gs pos="0">
                    <a:srgbClr val="FFCF01"/>
                  </a:gs>
                  <a:gs pos="90000">
                    <a:srgbClr val="E22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矩形 19"/>
              <p:cNvSpPr>
                <a:spLocks noChangeArrowheads="1"/>
              </p:cNvSpPr>
              <p:nvPr/>
            </p:nvSpPr>
            <p:spPr bwMode="auto">
              <a:xfrm>
                <a:off x="1022119" y="2165466"/>
                <a:ext cx="1877653" cy="369332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/>
            </p:spPr>
            <p:txBody>
              <a:bodyPr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6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Risk of </a:t>
                </a:r>
                <a:r>
                  <a:rPr lang="en-US" altLang="zh-CN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Market</a:t>
                </a:r>
                <a:endParaRPr lang="zh-CN" altLang="en-US" sz="1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微软雅黑" pitchFamily="34" charset="-122"/>
                </a:endParaRPr>
              </a:p>
            </p:txBody>
          </p:sp>
        </p:grpSp>
        <p:sp>
          <p:nvSpPr>
            <p:cNvPr id="29" name="TextBox 32"/>
            <p:cNvSpPr txBox="1">
              <a:spLocks noChangeArrowheads="1"/>
            </p:cNvSpPr>
            <p:nvPr/>
          </p:nvSpPr>
          <p:spPr bwMode="auto">
            <a:xfrm>
              <a:off x="506413" y="3173640"/>
              <a:ext cx="2895600" cy="119956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marL="71755">
                <a:buFont typeface="Wingdings" pitchFamily="2" charset="2"/>
                <a:buChar char="Ø"/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Substitutes &amp; 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 marL="71755"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            Similar Services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 marL="71755">
                <a:defRPr/>
              </a:pP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 marL="71755">
                <a:buFont typeface="Wingdings" pitchFamily="2" charset="2"/>
                <a:buChar char="Ø"/>
                <a:defRPr/>
              </a:pPr>
              <a:r>
                <a:rPr lang="en-US" altLang="zh-CN" sz="17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微软雅黑" pitchFamily="34" charset="-122"/>
                </a:rPr>
                <a:t>Demander is closeness</a:t>
              </a:r>
              <a:endParaRPr lang="en-US" altLang="zh-CN" sz="1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30" name="燕尾形 29"/>
          <p:cNvSpPr/>
          <p:nvPr/>
        </p:nvSpPr>
        <p:spPr bwMode="auto">
          <a:xfrm rot="16200000" flipH="1" flipV="1">
            <a:off x="1688862" y="5271348"/>
            <a:ext cx="520673" cy="615132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" name="组合 24"/>
          <p:cNvGrpSpPr/>
          <p:nvPr/>
        </p:nvGrpSpPr>
        <p:grpSpPr bwMode="auto">
          <a:xfrm>
            <a:off x="600075" y="5978525"/>
            <a:ext cx="8288338" cy="652463"/>
            <a:chOff x="671514" y="4765674"/>
            <a:chExt cx="7761286" cy="501650"/>
          </a:xfrm>
        </p:grpSpPr>
        <p:sp>
          <p:nvSpPr>
            <p:cNvPr id="32" name="Rectangle 20"/>
            <p:cNvSpPr>
              <a:spLocks noChangeArrowheads="1"/>
            </p:cNvSpPr>
            <p:nvPr/>
          </p:nvSpPr>
          <p:spPr bwMode="auto">
            <a:xfrm>
              <a:off x="671514" y="4765674"/>
              <a:ext cx="7761286" cy="501650"/>
            </a:xfrm>
            <a:prstGeom prst="roundRect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prst="convex"/>
              <a:bevelB w="0" h="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69611" y="4854191"/>
              <a:ext cx="7492007" cy="28396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defTabSz="-635" fontAlgn="auto">
                <a:spcBef>
                  <a:spcPts val="0"/>
                </a:spcBef>
                <a:spcAft>
                  <a:spcPts val="0"/>
                </a:spcAft>
                <a:tabLst>
                  <a:tab pos="8521700" algn="r"/>
                </a:tabLst>
                <a:defRPr/>
              </a:pPr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60000" endA="900" endPos="58000" dir="5400000" sy="-100000" algn="bl" rotWithShape="0"/>
                  </a:effectLst>
                  <a:latin typeface="+mn-lt"/>
                </a:rPr>
                <a:t>The project is a one-time, reusable, low-cost and high-profit investment. 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微软雅黑" pitchFamily="34" charset="-122"/>
              </a:endParaRPr>
            </a:p>
          </p:txBody>
        </p:sp>
      </p:grpSp>
      <p:sp>
        <p:nvSpPr>
          <p:cNvPr id="34" name="燕尾形 33"/>
          <p:cNvSpPr/>
          <p:nvPr/>
        </p:nvSpPr>
        <p:spPr bwMode="auto">
          <a:xfrm rot="16200000" flipH="1" flipV="1">
            <a:off x="4451436" y="5271348"/>
            <a:ext cx="520673" cy="615132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燕尾形 36"/>
          <p:cNvSpPr/>
          <p:nvPr/>
        </p:nvSpPr>
        <p:spPr bwMode="auto">
          <a:xfrm rot="16200000" flipH="1" flipV="1">
            <a:off x="7214012" y="5271348"/>
            <a:ext cx="520673" cy="615132"/>
          </a:xfrm>
          <a:prstGeom prst="chevron">
            <a:avLst>
              <a:gd name="adj" fmla="val 39402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组合 35"/>
          <p:cNvGrpSpPr/>
          <p:nvPr/>
        </p:nvGrpSpPr>
        <p:grpSpPr bwMode="auto">
          <a:xfrm>
            <a:off x="6145213" y="2076450"/>
            <a:ext cx="2895600" cy="2873375"/>
            <a:chOff x="6145213" y="2077211"/>
            <a:chExt cx="2895600" cy="2871977"/>
          </a:xfrm>
        </p:grpSpPr>
        <p:sp>
          <p:nvSpPr>
            <p:cNvPr id="17" name="圆角矩形 16"/>
            <p:cNvSpPr/>
            <p:nvPr/>
          </p:nvSpPr>
          <p:spPr bwMode="auto">
            <a:xfrm>
              <a:off x="6417090" y="2077211"/>
              <a:ext cx="2114517" cy="564062"/>
            </a:xfrm>
            <a:prstGeom prst="roundRec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圆角矩形 21"/>
            <p:cNvSpPr/>
            <p:nvPr/>
          </p:nvSpPr>
          <p:spPr bwMode="auto">
            <a:xfrm>
              <a:off x="6167193" y="2779718"/>
              <a:ext cx="2721220" cy="2169470"/>
            </a:xfrm>
            <a:prstGeom prst="roundRect">
              <a:avLst>
                <a:gd name="adj" fmla="val 5200"/>
              </a:avLst>
            </a:prstGeom>
            <a:solidFill>
              <a:schemeClr val="bg1">
                <a:alpha val="60000"/>
              </a:schemeClr>
            </a:solidFill>
            <a:ln w="38100">
              <a:gradFill>
                <a:gsLst>
                  <a:gs pos="50000">
                    <a:srgbClr val="FFCF01"/>
                  </a:gs>
                  <a:gs pos="100000">
                    <a:srgbClr val="E2200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-635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6"/>
            <p:cNvSpPr>
              <a:spLocks noChangeArrowheads="1"/>
            </p:cNvSpPr>
            <p:nvPr/>
          </p:nvSpPr>
          <p:spPr bwMode="auto">
            <a:xfrm>
              <a:off x="6145213" y="2897550"/>
              <a:ext cx="2895600" cy="20310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buFont typeface="Wingdings" pitchFamily="2" charset="2"/>
                <a:buChar char="Ø"/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Listed in Hong Kong or the Mainland Small Business Listing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>
                <a:buFont typeface="Wingdings" pitchFamily="2" charset="2"/>
                <a:buChar char="Ø"/>
                <a:defRPr/>
              </a:pP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软雅黑" pitchFamily="34" charset="-122"/>
              </a:endParaRPr>
            </a:p>
            <a:p>
              <a:pPr>
                <a:buFont typeface="Wingdings" pitchFamily="2" charset="2"/>
                <a:buChar char="Ø"/>
                <a:defRPr/>
              </a:pPr>
              <a:r>
                <a:rPr lang="en-US" altLang="zh-CN" b="1" dirty="0"/>
                <a:t>Sell the Company through Restructuring</a:t>
              </a:r>
              <a:endParaRPr lang="zh-CN" altLang="zh-CN" dirty="0"/>
            </a:p>
            <a:p>
              <a:pPr>
                <a:buFont typeface="Wingdings" pitchFamily="2" charset="2"/>
                <a:buChar char="Ø"/>
                <a:defRPr/>
              </a:pPr>
              <a:endPara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6370638" y="2164482"/>
              <a:ext cx="2438400" cy="3697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Final development</a:t>
              </a:r>
              <a:endPara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" name="组合 34"/>
          <p:cNvGrpSpPr/>
          <p:nvPr/>
        </p:nvGrpSpPr>
        <p:grpSpPr bwMode="auto">
          <a:xfrm>
            <a:off x="3249613" y="2076450"/>
            <a:ext cx="2971800" cy="3128963"/>
            <a:chOff x="3249613" y="2077211"/>
            <a:chExt cx="2971800" cy="3128202"/>
          </a:xfrm>
        </p:grpSpPr>
        <p:sp>
          <p:nvSpPr>
            <p:cNvPr id="16" name="圆角矩形 15"/>
            <p:cNvSpPr/>
            <p:nvPr/>
          </p:nvSpPr>
          <p:spPr bwMode="auto">
            <a:xfrm>
              <a:off x="3654514" y="2077211"/>
              <a:ext cx="2114517" cy="564062"/>
            </a:xfrm>
            <a:prstGeom prst="roundRect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prst="convex"/>
              <a:bevelB w="0" h="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 bwMode="auto">
            <a:xfrm>
              <a:off x="3404616" y="2779718"/>
              <a:ext cx="2614312" cy="2169470"/>
            </a:xfrm>
            <a:prstGeom prst="roundRect">
              <a:avLst>
                <a:gd name="adj" fmla="val 5869"/>
              </a:avLst>
            </a:prstGeom>
            <a:solidFill>
              <a:schemeClr val="bg1">
                <a:alpha val="60000"/>
              </a:schemeClr>
            </a:solidFill>
            <a:ln w="38100">
              <a:gradFill>
                <a:gsLst>
                  <a:gs pos="50000">
                    <a:srgbClr val="FFCF01"/>
                  </a:gs>
                  <a:gs pos="100000">
                    <a:srgbClr val="E22000"/>
                  </a:gs>
                </a:gsLst>
                <a:lin ang="5400000" scaled="0"/>
              </a:gradFill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-635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n"/>
                <a:tabLst>
                  <a:tab pos="136525" algn="l"/>
                </a:tabLst>
                <a:defRPr/>
              </a:pPr>
              <a:endParaRPr lang="zh-CN" altLang="en-US"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3249613" y="2897749"/>
              <a:ext cx="2971800" cy="230766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107950">
                <a:buFont typeface="Wingdings" pitchFamily="2" charset="2"/>
                <a:buChar char="Ø"/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The rate of  return   stays above 80% when the profit ranges within 20%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 marL="107950">
                <a:buFont typeface="Wingdings" pitchFamily="2" charset="2"/>
                <a:buChar char="Ø"/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the annual dividend can be as high as 50% of the net profit.</a:t>
              </a:r>
              <a:endParaRPr lang="zh-CN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 marL="107950">
                <a:buFont typeface="Wingdings" pitchFamily="2" charset="2"/>
                <a:buChar char="Ø"/>
                <a:defRPr/>
              </a:pPr>
              <a:endPara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21" name="矩形 20"/>
            <p:cNvSpPr>
              <a:spLocks noChangeArrowheads="1"/>
            </p:cNvSpPr>
            <p:nvPr/>
          </p:nvSpPr>
          <p:spPr bwMode="auto">
            <a:xfrm>
              <a:off x="3513457" y="2178525"/>
              <a:ext cx="2384424" cy="369332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Risk of  Investment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 descr="D:\PPT模版\素材\背景和图片\landscape\sea\water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5588"/>
            <a:ext cx="10336213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矩形 36"/>
          <p:cNvSpPr/>
          <p:nvPr/>
        </p:nvSpPr>
        <p:spPr>
          <a:xfrm>
            <a:off x="3309654" y="305594"/>
            <a:ext cx="3438827" cy="1015663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  <a:latin typeface="Arial Black" pitchFamily="34" charset="0"/>
              </a:rPr>
              <a:t>Preface</a:t>
            </a:r>
            <a:endParaRPr lang="zh-CN" altLang="en-US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60000" endA="900" endPos="60000" dist="29997" dir="5400000" sy="-100000" algn="bl" rotWithShape="0"/>
              </a:effectLst>
              <a:latin typeface="Arial Black" pitchFamily="34" charset="0"/>
            </a:endParaRPr>
          </a:p>
        </p:txBody>
      </p:sp>
      <p:grpSp>
        <p:nvGrpSpPr>
          <p:cNvPr id="2" name="椭圆 5"/>
          <p:cNvGrpSpPr/>
          <p:nvPr/>
        </p:nvGrpSpPr>
        <p:grpSpPr bwMode="auto">
          <a:xfrm>
            <a:off x="3582988" y="3017838"/>
            <a:ext cx="2444750" cy="2009775"/>
            <a:chOff x="2104" y="1379"/>
            <a:chExt cx="1540" cy="1267"/>
          </a:xfrm>
        </p:grpSpPr>
        <p:pic>
          <p:nvPicPr>
            <p:cNvPr id="21565" name="椭圆 5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04" y="1379"/>
              <a:ext cx="1540" cy="12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66" name="Text Box 5"/>
            <p:cNvSpPr txBox="1">
              <a:spLocks noChangeArrowheads="1"/>
            </p:cNvSpPr>
            <p:nvPr/>
          </p:nvSpPr>
          <p:spPr bwMode="auto">
            <a:xfrm>
              <a:off x="2333" y="1566"/>
              <a:ext cx="1082" cy="8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  <p:sp>
        <p:nvSpPr>
          <p:cNvPr id="96" name="Text Box 10"/>
          <p:cNvSpPr txBox="1">
            <a:spLocks noChangeArrowheads="1"/>
          </p:cNvSpPr>
          <p:nvPr/>
        </p:nvSpPr>
        <p:spPr bwMode="auto">
          <a:xfrm>
            <a:off x="-134938" y="2459038"/>
            <a:ext cx="3079751" cy="646112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92075" tIns="46038" rIns="92075" bIns="46038">
            <a:spAutoFit/>
          </a:bodyPr>
          <a:lstStyle/>
          <a:p>
            <a:pPr algn="ctr" defTabSz="190500" latinLnBrk="1">
              <a:tabLst>
                <a:tab pos="177800" algn="l"/>
                <a:tab pos="444500" algn="l"/>
                <a:tab pos="622300" algn="l"/>
              </a:tabLst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Utopia 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 defTabSz="190500" latinLnBrk="1">
              <a:tabLst>
                <a:tab pos="177800" algn="l"/>
                <a:tab pos="444500" algn="l"/>
                <a:tab pos="622300" algn="l"/>
              </a:tabLst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Limited Liability Company</a:t>
            </a:r>
            <a:endParaRPr kumimoji="1"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</a:endParaRPr>
          </a:p>
        </p:txBody>
      </p:sp>
      <p:grpSp>
        <p:nvGrpSpPr>
          <p:cNvPr id="3" name="组合 34"/>
          <p:cNvGrpSpPr/>
          <p:nvPr/>
        </p:nvGrpSpPr>
        <p:grpSpPr bwMode="auto">
          <a:xfrm>
            <a:off x="4803775" y="2370138"/>
            <a:ext cx="1708150" cy="723900"/>
            <a:chOff x="4514794" y="2626762"/>
            <a:chExt cx="1448830" cy="613013"/>
          </a:xfrm>
        </p:grpSpPr>
        <p:sp>
          <p:nvSpPr>
            <p:cNvPr id="98" name="AutoShape 12"/>
            <p:cNvSpPr>
              <a:spLocks noChangeArrowheads="1"/>
            </p:cNvSpPr>
            <p:nvPr/>
          </p:nvSpPr>
          <p:spPr bwMode="auto">
            <a:xfrm>
              <a:off x="4514794" y="2626762"/>
              <a:ext cx="1448830" cy="607636"/>
            </a:xfrm>
            <a:prstGeom prst="diamond">
              <a:avLst/>
            </a:prstGeom>
            <a:gradFill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  <a:scene3d>
              <a:camera prst="legacyObliqueBottom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5">
                  <a:lumMod val="60000"/>
                  <a:lumOff val="40000"/>
                </a:schemeClr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99" name="Freeform 13"/>
            <p:cNvSpPr/>
            <p:nvPr/>
          </p:nvSpPr>
          <p:spPr bwMode="gray">
            <a:xfrm>
              <a:off x="4514794" y="2648271"/>
              <a:ext cx="1443444" cy="591504"/>
            </a:xfrm>
            <a:custGeom>
              <a:avLst/>
              <a:gdLst>
                <a:gd name="T0" fmla="*/ 2147483647 w 1203"/>
                <a:gd name="T1" fmla="*/ 0 h 491"/>
                <a:gd name="T2" fmla="*/ 0 w 1203"/>
                <a:gd name="T3" fmla="*/ 2147483647 h 491"/>
                <a:gd name="T4" fmla="*/ 2147483647 w 1203"/>
                <a:gd name="T5" fmla="*/ 2147483647 h 491"/>
                <a:gd name="T6" fmla="*/ 2147483647 w 1203"/>
                <a:gd name="T7" fmla="*/ 2147483647 h 491"/>
                <a:gd name="T8" fmla="*/ 2147483647 w 1203"/>
                <a:gd name="T9" fmla="*/ 0 h 4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3"/>
                <a:gd name="T16" fmla="*/ 0 h 491"/>
                <a:gd name="T17" fmla="*/ 1203 w 1203"/>
                <a:gd name="T18" fmla="*/ 491 h 4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3" h="491">
                  <a:moveTo>
                    <a:pt x="600" y="0"/>
                  </a:moveTo>
                  <a:lnTo>
                    <a:pt x="0" y="234"/>
                  </a:lnTo>
                  <a:lnTo>
                    <a:pt x="599" y="491"/>
                  </a:lnTo>
                  <a:lnTo>
                    <a:pt x="1203" y="231"/>
                  </a:lnTo>
                  <a:lnTo>
                    <a:pt x="600" y="0"/>
                  </a:lnTo>
                  <a:close/>
                </a:path>
              </a:pathLst>
            </a:cu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Calibri" pitchFamily="34" charset="0"/>
              </a:endParaRPr>
            </a:p>
          </p:txBody>
        </p:sp>
      </p:grpSp>
      <p:grpSp>
        <p:nvGrpSpPr>
          <p:cNvPr id="4" name="组合 37"/>
          <p:cNvGrpSpPr/>
          <p:nvPr/>
        </p:nvGrpSpPr>
        <p:grpSpPr bwMode="auto">
          <a:xfrm>
            <a:off x="2882900" y="2513013"/>
            <a:ext cx="1708150" cy="723900"/>
            <a:chOff x="2672143" y="2677345"/>
            <a:chExt cx="1448830" cy="613013"/>
          </a:xfrm>
        </p:grpSpPr>
        <p:sp>
          <p:nvSpPr>
            <p:cNvPr id="101" name="AutoShape 12"/>
            <p:cNvSpPr>
              <a:spLocks noChangeArrowheads="1"/>
            </p:cNvSpPr>
            <p:nvPr/>
          </p:nvSpPr>
          <p:spPr bwMode="auto">
            <a:xfrm>
              <a:off x="2672143" y="2677345"/>
              <a:ext cx="1448830" cy="607636"/>
            </a:xfrm>
            <a:prstGeom prst="diamond">
              <a:avLst/>
            </a:prstGeom>
            <a:gradFill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  <a:scene3d>
              <a:camera prst="legacyObliqueBottom"/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chemeClr val="accent5">
                  <a:lumMod val="60000"/>
                  <a:lumOff val="40000"/>
                </a:schemeClr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102" name="Freeform 13"/>
            <p:cNvSpPr/>
            <p:nvPr/>
          </p:nvSpPr>
          <p:spPr bwMode="gray">
            <a:xfrm>
              <a:off x="2672143" y="2698854"/>
              <a:ext cx="1443444" cy="591504"/>
            </a:xfrm>
            <a:custGeom>
              <a:avLst/>
              <a:gdLst>
                <a:gd name="T0" fmla="*/ 2147483647 w 1203"/>
                <a:gd name="T1" fmla="*/ 0 h 491"/>
                <a:gd name="T2" fmla="*/ 0 w 1203"/>
                <a:gd name="T3" fmla="*/ 2147483647 h 491"/>
                <a:gd name="T4" fmla="*/ 2147483647 w 1203"/>
                <a:gd name="T5" fmla="*/ 2147483647 h 491"/>
                <a:gd name="T6" fmla="*/ 2147483647 w 1203"/>
                <a:gd name="T7" fmla="*/ 2147483647 h 491"/>
                <a:gd name="T8" fmla="*/ 2147483647 w 1203"/>
                <a:gd name="T9" fmla="*/ 0 h 4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3"/>
                <a:gd name="T16" fmla="*/ 0 h 491"/>
                <a:gd name="T17" fmla="*/ 1203 w 1203"/>
                <a:gd name="T18" fmla="*/ 491 h 4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3" h="491">
                  <a:moveTo>
                    <a:pt x="600" y="0"/>
                  </a:moveTo>
                  <a:lnTo>
                    <a:pt x="0" y="234"/>
                  </a:lnTo>
                  <a:lnTo>
                    <a:pt x="599" y="491"/>
                  </a:lnTo>
                  <a:lnTo>
                    <a:pt x="1203" y="231"/>
                  </a:lnTo>
                  <a:lnTo>
                    <a:pt x="600" y="0"/>
                  </a:lnTo>
                  <a:close/>
                </a:path>
              </a:pathLst>
            </a:custGeom>
            <a:noFill/>
            <a:ln w="12700">
              <a:solidFill>
                <a:schemeClr val="accent5">
                  <a:lumMod val="20000"/>
                  <a:lumOff val="80000"/>
                </a:schemeClr>
              </a:solidFill>
              <a:round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b="1">
                <a:latin typeface="Calibri" pitchFamily="34" charset="0"/>
              </a:endParaRPr>
            </a:p>
          </p:txBody>
        </p:sp>
      </p:grpSp>
      <p:grpSp>
        <p:nvGrpSpPr>
          <p:cNvPr id="5" name="组合 40"/>
          <p:cNvGrpSpPr/>
          <p:nvPr/>
        </p:nvGrpSpPr>
        <p:grpSpPr bwMode="auto">
          <a:xfrm>
            <a:off x="2868613" y="2363788"/>
            <a:ext cx="1708150" cy="698500"/>
            <a:chOff x="2660099" y="2550889"/>
            <a:chExt cx="1448830" cy="591334"/>
          </a:xfrm>
        </p:grpSpPr>
        <p:sp>
          <p:nvSpPr>
            <p:cNvPr id="104" name="Freeform 13"/>
            <p:cNvSpPr/>
            <p:nvPr/>
          </p:nvSpPr>
          <p:spPr bwMode="gray">
            <a:xfrm>
              <a:off x="2660099" y="2550889"/>
              <a:ext cx="1448830" cy="591334"/>
            </a:xfrm>
            <a:custGeom>
              <a:avLst/>
              <a:gdLst>
                <a:gd name="T0" fmla="*/ 2147483647 w 1203"/>
                <a:gd name="T1" fmla="*/ 0 h 491"/>
                <a:gd name="T2" fmla="*/ 0 w 1203"/>
                <a:gd name="T3" fmla="*/ 2147483647 h 491"/>
                <a:gd name="T4" fmla="*/ 2147483647 w 1203"/>
                <a:gd name="T5" fmla="*/ 2147483647 h 491"/>
                <a:gd name="T6" fmla="*/ 2147483647 w 1203"/>
                <a:gd name="T7" fmla="*/ 2147483647 h 491"/>
                <a:gd name="T8" fmla="*/ 2147483647 w 1203"/>
                <a:gd name="T9" fmla="*/ 0 h 4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3"/>
                <a:gd name="T16" fmla="*/ 0 h 491"/>
                <a:gd name="T17" fmla="*/ 1203 w 1203"/>
                <a:gd name="T18" fmla="*/ 491 h 4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3" h="491">
                  <a:moveTo>
                    <a:pt x="600" y="0"/>
                  </a:moveTo>
                  <a:lnTo>
                    <a:pt x="0" y="234"/>
                  </a:lnTo>
                  <a:lnTo>
                    <a:pt x="599" y="491"/>
                  </a:lnTo>
                  <a:lnTo>
                    <a:pt x="1203" y="231"/>
                  </a:lnTo>
                  <a:lnTo>
                    <a:pt x="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5">
                    <a:lumMod val="20000"/>
                    <a:lumOff val="80000"/>
                    <a:alpha val="7000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5400000" scaled="1"/>
            </a:gradFill>
            <a:ln w="9525" algn="ctr">
              <a:solidFill>
                <a:schemeClr val="accent5">
                  <a:alpha val="40000"/>
                </a:schemeClr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1560" name="Text Box 11"/>
            <p:cNvSpPr txBox="1">
              <a:spLocks noChangeArrowheads="1"/>
            </p:cNvSpPr>
            <p:nvPr/>
          </p:nvSpPr>
          <p:spPr bwMode="auto">
            <a:xfrm>
              <a:off x="2789363" y="2615398"/>
              <a:ext cx="1082565" cy="3913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 marL="622300" indent="-6223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>
                <a:spcBef>
                  <a:spcPct val="20000"/>
                </a:spcBef>
              </a:pPr>
              <a:r>
                <a:rPr kumimoji="1" lang="en-US" altLang="zh-CN" sz="2400" b="1">
                  <a:latin typeface="微软雅黑" pitchFamily="34" charset="-122"/>
                  <a:ea typeface="微软雅黑" pitchFamily="34" charset="-122"/>
                </a:rPr>
                <a:t>Name</a:t>
              </a:r>
              <a:endParaRPr kumimoji="1"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06" name="矩形 105"/>
          <p:cNvSpPr/>
          <p:nvPr/>
        </p:nvSpPr>
        <p:spPr>
          <a:xfrm>
            <a:off x="2786063" y="2449513"/>
            <a:ext cx="25400" cy="6445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6" name="组合 44"/>
          <p:cNvGrpSpPr/>
          <p:nvPr/>
        </p:nvGrpSpPr>
        <p:grpSpPr bwMode="auto">
          <a:xfrm>
            <a:off x="4468813" y="1981200"/>
            <a:ext cx="2193925" cy="919163"/>
            <a:chOff x="4575046" y="2342708"/>
            <a:chExt cx="1889461" cy="916926"/>
          </a:xfrm>
        </p:grpSpPr>
        <p:sp>
          <p:nvSpPr>
            <p:cNvPr id="108" name="Freeform 13"/>
            <p:cNvSpPr/>
            <p:nvPr/>
          </p:nvSpPr>
          <p:spPr bwMode="gray">
            <a:xfrm>
              <a:off x="4575046" y="2342708"/>
              <a:ext cx="1708991" cy="696800"/>
            </a:xfrm>
            <a:custGeom>
              <a:avLst/>
              <a:gdLst>
                <a:gd name="T0" fmla="*/ 2147483647 w 1203"/>
                <a:gd name="T1" fmla="*/ 0 h 491"/>
                <a:gd name="T2" fmla="*/ 0 w 1203"/>
                <a:gd name="T3" fmla="*/ 2147483647 h 491"/>
                <a:gd name="T4" fmla="*/ 2147483647 w 1203"/>
                <a:gd name="T5" fmla="*/ 2147483647 h 491"/>
                <a:gd name="T6" fmla="*/ 2147483647 w 1203"/>
                <a:gd name="T7" fmla="*/ 2147483647 h 491"/>
                <a:gd name="T8" fmla="*/ 2147483647 w 1203"/>
                <a:gd name="T9" fmla="*/ 0 h 49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3"/>
                <a:gd name="T16" fmla="*/ 0 h 491"/>
                <a:gd name="T17" fmla="*/ 1203 w 1203"/>
                <a:gd name="T18" fmla="*/ 491 h 49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3" h="491">
                  <a:moveTo>
                    <a:pt x="600" y="0"/>
                  </a:moveTo>
                  <a:lnTo>
                    <a:pt x="0" y="234"/>
                  </a:lnTo>
                  <a:lnTo>
                    <a:pt x="599" y="491"/>
                  </a:lnTo>
                  <a:lnTo>
                    <a:pt x="1203" y="231"/>
                  </a:lnTo>
                  <a:lnTo>
                    <a:pt x="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5">
                    <a:lumMod val="20000"/>
                    <a:lumOff val="80000"/>
                    <a:alpha val="70000"/>
                  </a:schemeClr>
                </a:gs>
                <a:gs pos="100000">
                  <a:schemeClr val="bg1">
                    <a:alpha val="40000"/>
                  </a:schemeClr>
                </a:gs>
              </a:gsLst>
              <a:lin ang="5400000" scaled="1"/>
            </a:gradFill>
            <a:ln w="9525" algn="ctr">
              <a:solidFill>
                <a:schemeClr val="accent5">
                  <a:alpha val="40000"/>
                </a:schemeClr>
              </a:solidFill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1558" name="Text Box 21"/>
            <p:cNvSpPr txBox="1">
              <a:spLocks noChangeArrowheads="1"/>
            </p:cNvSpPr>
            <p:nvPr/>
          </p:nvSpPr>
          <p:spPr bwMode="auto">
            <a:xfrm>
              <a:off x="4635382" y="2429426"/>
              <a:ext cx="1829125" cy="830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2075" tIns="46038" rIns="92075" bIns="46038">
              <a:spAutoFit/>
            </a:bodyPr>
            <a:lstStyle>
              <a:lvl1pPr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defTabSz="190500" eaLnBrk="0" hangingPunct="0"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defTabSz="1905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177800" algn="l"/>
                  <a:tab pos="444500" algn="l"/>
                  <a:tab pos="622300" algn="l"/>
                </a:tabLs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 eaLnBrk="1" latinLnBrk="1" hangingPunct="1"/>
              <a:r>
                <a:rPr kumimoji="1" lang="en-US" altLang="zh-CN" sz="2400" b="1">
                  <a:latin typeface="微软雅黑" pitchFamily="34" charset="-122"/>
                  <a:ea typeface="微软雅黑" pitchFamily="34" charset="-122"/>
                </a:rPr>
                <a:t>Service </a:t>
              </a:r>
              <a:endParaRPr kumimoji="1" lang="en-US" altLang="zh-CN" sz="2400" b="1">
                <a:latin typeface="微软雅黑" pitchFamily="34" charset="-122"/>
                <a:ea typeface="微软雅黑" pitchFamily="34" charset="-122"/>
              </a:endParaRPr>
            </a:p>
            <a:p>
              <a:pPr algn="ctr" eaLnBrk="1" latinLnBrk="1" hangingPunct="1"/>
              <a:r>
                <a:rPr kumimoji="1" lang="en-US" altLang="zh-CN" sz="2400" b="1">
                  <a:latin typeface="微软雅黑" pitchFamily="34" charset="-122"/>
                  <a:ea typeface="微软雅黑" pitchFamily="34" charset="-122"/>
                </a:rPr>
                <a:t>Philosophy</a:t>
              </a:r>
              <a:endParaRPr kumimoji="1" lang="zh-CN" altLang="en-US" sz="24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10" name="Text Box 22"/>
          <p:cNvSpPr txBox="1">
            <a:spLocks noChangeArrowheads="1"/>
          </p:cNvSpPr>
          <p:nvPr/>
        </p:nvSpPr>
        <p:spPr bwMode="auto">
          <a:xfrm>
            <a:off x="6602413" y="2439988"/>
            <a:ext cx="2786062" cy="369887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lIns="92075" tIns="46038" rIns="92075" bIns="46038">
            <a:spAutoFit/>
          </a:bodyPr>
          <a:lstStyle/>
          <a:p>
            <a:pPr defTabSz="190500" latinLnBrk="1">
              <a:tabLst>
                <a:tab pos="177800" algn="l"/>
                <a:tab pos="444500" algn="l"/>
                <a:tab pos="622300" algn="l"/>
              </a:tabLst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Always at your service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1" name="矩形 110"/>
          <p:cNvSpPr/>
          <p:nvPr/>
        </p:nvSpPr>
        <p:spPr>
          <a:xfrm>
            <a:off x="6569075" y="2312988"/>
            <a:ext cx="25400" cy="641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grpSp>
        <p:nvGrpSpPr>
          <p:cNvPr id="7" name="Group 67"/>
          <p:cNvGrpSpPr/>
          <p:nvPr/>
        </p:nvGrpSpPr>
        <p:grpSpPr bwMode="auto">
          <a:xfrm>
            <a:off x="2182813" y="3338513"/>
            <a:ext cx="5715000" cy="1076325"/>
            <a:chOff x="1222" y="1581"/>
            <a:chExt cx="3600" cy="678"/>
          </a:xfrm>
        </p:grpSpPr>
        <p:grpSp>
          <p:nvGrpSpPr>
            <p:cNvPr id="21543" name="Group 65"/>
            <p:cNvGrpSpPr/>
            <p:nvPr/>
          </p:nvGrpSpPr>
          <p:grpSpPr bwMode="auto">
            <a:xfrm>
              <a:off x="1222" y="1640"/>
              <a:ext cx="1173" cy="619"/>
              <a:chOff x="1222" y="1640"/>
              <a:chExt cx="1173" cy="619"/>
            </a:xfrm>
          </p:grpSpPr>
          <p:grpSp>
            <p:nvGrpSpPr>
              <p:cNvPr id="21551" name="组合 28"/>
              <p:cNvGrpSpPr/>
              <p:nvPr/>
            </p:nvGrpSpPr>
            <p:grpSpPr bwMode="auto">
              <a:xfrm>
                <a:off x="1319" y="1804"/>
                <a:ext cx="1076" cy="455"/>
                <a:chOff x="1833917" y="3703448"/>
                <a:chExt cx="1448830" cy="613013"/>
              </a:xfrm>
            </p:grpSpPr>
            <p:sp>
              <p:nvSpPr>
                <p:cNvPr id="125" name="AutoShape 12"/>
                <p:cNvSpPr>
                  <a:spLocks noChangeArrowheads="1"/>
                </p:cNvSpPr>
                <p:nvPr/>
              </p:nvSpPr>
              <p:spPr bwMode="auto">
                <a:xfrm>
                  <a:off x="1833916" y="3703447"/>
                  <a:ext cx="1448830" cy="607624"/>
                </a:xfrm>
                <a:prstGeom prst="diamond">
                  <a:avLst/>
                </a:prstGeom>
                <a:gradFill rotWithShape="1">
                  <a:gsLst>
                    <a:gs pos="0">
                      <a:schemeClr val="accent5">
                        <a:lumMod val="40000"/>
                        <a:lumOff val="60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2700000" scaled="1"/>
                </a:gradFill>
                <a:ln w="9525" algn="ctr">
                  <a:noFill/>
                  <a:miter lim="800000"/>
                </a:ln>
                <a:effectLst/>
                <a:scene3d>
                  <a:camera prst="legacyObliqueBottom"/>
                  <a:lightRig rig="legacyFlat4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accent5">
                      <a:lumMod val="60000"/>
                      <a:lumOff val="40000"/>
                    </a:schemeClr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algn="ctr">
                    <a:defRPr/>
                  </a:pPr>
                  <a:endParaRPr lang="zh-CN" altLang="en-US">
                    <a:latin typeface="Arial" charset="0"/>
                  </a:endParaRPr>
                </a:p>
              </p:txBody>
            </p:sp>
            <p:sp>
              <p:nvSpPr>
                <p:cNvPr id="126" name="Freeform 13"/>
                <p:cNvSpPr/>
                <p:nvPr/>
              </p:nvSpPr>
              <p:spPr bwMode="gray">
                <a:xfrm>
                  <a:off x="1833916" y="3725004"/>
                  <a:ext cx="1443444" cy="591457"/>
                </a:xfrm>
                <a:custGeom>
                  <a:avLst/>
                  <a:gdLst>
                    <a:gd name="T0" fmla="*/ 2147483647 w 1203"/>
                    <a:gd name="T1" fmla="*/ 0 h 491"/>
                    <a:gd name="T2" fmla="*/ 0 w 1203"/>
                    <a:gd name="T3" fmla="*/ 2147483647 h 491"/>
                    <a:gd name="T4" fmla="*/ 2147483647 w 1203"/>
                    <a:gd name="T5" fmla="*/ 2147483647 h 491"/>
                    <a:gd name="T6" fmla="*/ 2147483647 w 1203"/>
                    <a:gd name="T7" fmla="*/ 2147483647 h 491"/>
                    <a:gd name="T8" fmla="*/ 2147483647 w 1203"/>
                    <a:gd name="T9" fmla="*/ 0 h 4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3"/>
                    <a:gd name="T16" fmla="*/ 0 h 491"/>
                    <a:gd name="T17" fmla="*/ 1203 w 1203"/>
                    <a:gd name="T18" fmla="*/ 491 h 4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3" h="491">
                      <a:moveTo>
                        <a:pt x="600" y="0"/>
                      </a:moveTo>
                      <a:lnTo>
                        <a:pt x="0" y="234"/>
                      </a:lnTo>
                      <a:lnTo>
                        <a:pt x="599" y="491"/>
                      </a:lnTo>
                      <a:lnTo>
                        <a:pt x="1203" y="231"/>
                      </a:lnTo>
                      <a:lnTo>
                        <a:pt x="60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5">
                      <a:lumMod val="20000"/>
                      <a:lumOff val="80000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1">
                    <a:latin typeface="Calibri" pitchFamily="34" charset="0"/>
                  </a:endParaRPr>
                </a:p>
              </p:txBody>
            </p:sp>
          </p:grpSp>
          <p:grpSp>
            <p:nvGrpSpPr>
              <p:cNvPr id="21552" name="组合 49"/>
              <p:cNvGrpSpPr/>
              <p:nvPr/>
            </p:nvGrpSpPr>
            <p:grpSpPr bwMode="auto">
              <a:xfrm>
                <a:off x="1222" y="1640"/>
                <a:ext cx="1164" cy="524"/>
                <a:chOff x="1967253" y="3551270"/>
                <a:chExt cx="1848177" cy="832161"/>
              </a:xfrm>
            </p:grpSpPr>
            <p:sp>
              <p:nvSpPr>
                <p:cNvPr id="123" name="Freeform 13"/>
                <p:cNvSpPr/>
                <p:nvPr/>
              </p:nvSpPr>
              <p:spPr bwMode="gray">
                <a:xfrm>
                  <a:off x="2106978" y="3664024"/>
                  <a:ext cx="1708452" cy="697173"/>
                </a:xfrm>
                <a:custGeom>
                  <a:avLst/>
                  <a:gdLst>
                    <a:gd name="T0" fmla="*/ 2147483647 w 1203"/>
                    <a:gd name="T1" fmla="*/ 0 h 491"/>
                    <a:gd name="T2" fmla="*/ 0 w 1203"/>
                    <a:gd name="T3" fmla="*/ 2147483647 h 491"/>
                    <a:gd name="T4" fmla="*/ 2147483647 w 1203"/>
                    <a:gd name="T5" fmla="*/ 2147483647 h 491"/>
                    <a:gd name="T6" fmla="*/ 2147483647 w 1203"/>
                    <a:gd name="T7" fmla="*/ 2147483647 h 491"/>
                    <a:gd name="T8" fmla="*/ 2147483647 w 1203"/>
                    <a:gd name="T9" fmla="*/ 0 h 4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3"/>
                    <a:gd name="T16" fmla="*/ 0 h 491"/>
                    <a:gd name="T17" fmla="*/ 1203 w 1203"/>
                    <a:gd name="T18" fmla="*/ 491 h 4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3" h="491">
                      <a:moveTo>
                        <a:pt x="600" y="0"/>
                      </a:moveTo>
                      <a:lnTo>
                        <a:pt x="0" y="234"/>
                      </a:lnTo>
                      <a:lnTo>
                        <a:pt x="599" y="491"/>
                      </a:lnTo>
                      <a:lnTo>
                        <a:pt x="1203" y="231"/>
                      </a:lnTo>
                      <a:lnTo>
                        <a:pt x="60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5">
                        <a:lumMod val="20000"/>
                        <a:lumOff val="80000"/>
                        <a:alpha val="70000"/>
                      </a:schemeClr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</a:gradFill>
                <a:ln w="9525" algn="ctr">
                  <a:solidFill>
                    <a:schemeClr val="accent5">
                      <a:alpha val="40000"/>
                    </a:schemeClr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latin typeface="Arial" charset="0"/>
                  </a:endParaRPr>
                </a:p>
              </p:txBody>
            </p:sp>
            <p:sp>
              <p:nvSpPr>
                <p:cNvPr id="21554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1967253" y="3551270"/>
                  <a:ext cx="1724753" cy="83216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2075" tIns="46038" rIns="92075" bIns="46038">
                  <a:spAutoFit/>
                </a:bodyPr>
                <a:lstStyle>
                  <a:lvl1pPr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latinLnBrk="1" hangingPunct="1"/>
                  <a:r>
                    <a:rPr kumimoji="1" lang="en-US" altLang="zh-CN" sz="2400" b="1">
                      <a:latin typeface="微软雅黑" pitchFamily="34" charset="-122"/>
                      <a:ea typeface="微软雅黑" pitchFamily="34" charset="-122"/>
                    </a:rPr>
                    <a:t>Team </a:t>
                  </a:r>
                  <a:endParaRPr kumimoji="1" lang="en-US" altLang="zh-CN" sz="2400" b="1">
                    <a:latin typeface="微软雅黑" pitchFamily="34" charset="-122"/>
                    <a:ea typeface="微软雅黑" pitchFamily="34" charset="-122"/>
                  </a:endParaRPr>
                </a:p>
                <a:p>
                  <a:pPr algn="ctr" eaLnBrk="1" latinLnBrk="1" hangingPunct="1"/>
                  <a:r>
                    <a:rPr kumimoji="1" lang="en-US" altLang="zh-CN" sz="2400" b="1">
                      <a:latin typeface="微软雅黑" pitchFamily="34" charset="-122"/>
                      <a:ea typeface="微软雅黑" pitchFamily="34" charset="-122"/>
                    </a:rPr>
                    <a:t>Principle</a:t>
                  </a:r>
                  <a:endParaRPr kumimoji="1"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grpSp>
          <p:nvGrpSpPr>
            <p:cNvPr id="21544" name="Group 66"/>
            <p:cNvGrpSpPr/>
            <p:nvPr/>
          </p:nvGrpSpPr>
          <p:grpSpPr bwMode="auto">
            <a:xfrm>
              <a:off x="3046" y="1581"/>
              <a:ext cx="1776" cy="579"/>
              <a:chOff x="3046" y="1581"/>
              <a:chExt cx="1776" cy="579"/>
            </a:xfrm>
          </p:grpSpPr>
          <p:grpSp>
            <p:nvGrpSpPr>
              <p:cNvPr id="21545" name="组合 31"/>
              <p:cNvGrpSpPr/>
              <p:nvPr/>
            </p:nvGrpSpPr>
            <p:grpSpPr bwMode="auto">
              <a:xfrm>
                <a:off x="3458" y="1676"/>
                <a:ext cx="1076" cy="455"/>
                <a:chOff x="5873296" y="3660009"/>
                <a:chExt cx="1448830" cy="613096"/>
              </a:xfrm>
            </p:grpSpPr>
            <p:sp>
              <p:nvSpPr>
                <p:cNvPr id="119" name="AutoShape 12"/>
                <p:cNvSpPr>
                  <a:spLocks noChangeArrowheads="1"/>
                </p:cNvSpPr>
                <p:nvPr/>
              </p:nvSpPr>
              <p:spPr bwMode="auto">
                <a:xfrm>
                  <a:off x="5873296" y="3660008"/>
                  <a:ext cx="1448830" cy="607706"/>
                </a:xfrm>
                <a:prstGeom prst="diamond">
                  <a:avLst/>
                </a:prstGeom>
                <a:gradFill rotWithShape="1">
                  <a:gsLst>
                    <a:gs pos="0">
                      <a:schemeClr val="accent5">
                        <a:lumMod val="40000"/>
                        <a:lumOff val="60000"/>
                      </a:schemeClr>
                    </a:gs>
                    <a:gs pos="100000">
                      <a:schemeClr val="accent5">
                        <a:lumMod val="75000"/>
                      </a:schemeClr>
                    </a:gs>
                  </a:gsLst>
                  <a:lin ang="2700000" scaled="1"/>
                </a:gradFill>
                <a:ln w="9525" algn="ctr">
                  <a:noFill/>
                  <a:miter lim="800000"/>
                </a:ln>
                <a:effectLst/>
                <a:scene3d>
                  <a:camera prst="legacyObliqueBottom"/>
                  <a:lightRig rig="legacyFlat4" dir="b"/>
                </a:scene3d>
                <a:sp3d extrusionH="430200" prstMaterial="legacyMatte">
                  <a:bevelT w="13500" h="13500" prst="angle"/>
                  <a:bevelB w="13500" h="13500" prst="angle"/>
                  <a:extrusionClr>
                    <a:schemeClr val="accent5">
                      <a:lumMod val="60000"/>
                      <a:lumOff val="40000"/>
                    </a:schemeClr>
                  </a:extrusionClr>
                </a:sp3d>
              </p:spPr>
              <p:txBody>
                <a:bodyPr wrap="none" anchor="ctr">
                  <a:flatTx/>
                </a:bodyPr>
                <a:lstStyle/>
                <a:p>
                  <a:pPr algn="ctr">
                    <a:defRPr/>
                  </a:pPr>
                  <a:endParaRPr lang="zh-CN" altLang="en-US">
                    <a:latin typeface="Arial" charset="0"/>
                  </a:endParaRPr>
                </a:p>
              </p:txBody>
            </p:sp>
            <p:sp>
              <p:nvSpPr>
                <p:cNvPr id="120" name="Freeform 13"/>
                <p:cNvSpPr/>
                <p:nvPr/>
              </p:nvSpPr>
              <p:spPr bwMode="gray">
                <a:xfrm>
                  <a:off x="5873296" y="3681568"/>
                  <a:ext cx="1443444" cy="591537"/>
                </a:xfrm>
                <a:custGeom>
                  <a:avLst/>
                  <a:gdLst>
                    <a:gd name="T0" fmla="*/ 2147483647 w 1203"/>
                    <a:gd name="T1" fmla="*/ 0 h 491"/>
                    <a:gd name="T2" fmla="*/ 0 w 1203"/>
                    <a:gd name="T3" fmla="*/ 2147483647 h 491"/>
                    <a:gd name="T4" fmla="*/ 2147483647 w 1203"/>
                    <a:gd name="T5" fmla="*/ 2147483647 h 491"/>
                    <a:gd name="T6" fmla="*/ 2147483647 w 1203"/>
                    <a:gd name="T7" fmla="*/ 2147483647 h 491"/>
                    <a:gd name="T8" fmla="*/ 2147483647 w 1203"/>
                    <a:gd name="T9" fmla="*/ 0 h 4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3"/>
                    <a:gd name="T16" fmla="*/ 0 h 491"/>
                    <a:gd name="T17" fmla="*/ 1203 w 1203"/>
                    <a:gd name="T18" fmla="*/ 491 h 4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3" h="491">
                      <a:moveTo>
                        <a:pt x="600" y="0"/>
                      </a:moveTo>
                      <a:lnTo>
                        <a:pt x="0" y="234"/>
                      </a:lnTo>
                      <a:lnTo>
                        <a:pt x="599" y="491"/>
                      </a:lnTo>
                      <a:lnTo>
                        <a:pt x="1203" y="231"/>
                      </a:lnTo>
                      <a:lnTo>
                        <a:pt x="600" y="0"/>
                      </a:lnTo>
                      <a:close/>
                    </a:path>
                  </a:pathLst>
                </a:custGeom>
                <a:noFill/>
                <a:ln w="12700">
                  <a:solidFill>
                    <a:schemeClr val="accent5">
                      <a:lumMod val="20000"/>
                      <a:lumOff val="80000"/>
                    </a:schemeClr>
                  </a:solidFill>
                  <a:round/>
                </a:ln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1">
                    <a:latin typeface="Calibri" pitchFamily="34" charset="0"/>
                  </a:endParaRPr>
                </a:p>
              </p:txBody>
            </p:sp>
          </p:grpSp>
          <p:grpSp>
            <p:nvGrpSpPr>
              <p:cNvPr id="21546" name="组合 53"/>
              <p:cNvGrpSpPr/>
              <p:nvPr/>
            </p:nvGrpSpPr>
            <p:grpSpPr bwMode="auto">
              <a:xfrm>
                <a:off x="3046" y="1581"/>
                <a:ext cx="1776" cy="579"/>
                <a:chOff x="4863764" y="3497424"/>
                <a:chExt cx="2819902" cy="931198"/>
              </a:xfrm>
            </p:grpSpPr>
            <p:sp>
              <p:nvSpPr>
                <p:cNvPr id="117" name="Freeform 13"/>
                <p:cNvSpPr/>
                <p:nvPr/>
              </p:nvSpPr>
              <p:spPr bwMode="gray">
                <a:xfrm>
                  <a:off x="5506815" y="3497424"/>
                  <a:ext cx="1708454" cy="706037"/>
                </a:xfrm>
                <a:custGeom>
                  <a:avLst/>
                  <a:gdLst>
                    <a:gd name="T0" fmla="*/ 2147483647 w 1203"/>
                    <a:gd name="T1" fmla="*/ 0 h 491"/>
                    <a:gd name="T2" fmla="*/ 0 w 1203"/>
                    <a:gd name="T3" fmla="*/ 2147483647 h 491"/>
                    <a:gd name="T4" fmla="*/ 2147483647 w 1203"/>
                    <a:gd name="T5" fmla="*/ 2147483647 h 491"/>
                    <a:gd name="T6" fmla="*/ 2147483647 w 1203"/>
                    <a:gd name="T7" fmla="*/ 2147483647 h 491"/>
                    <a:gd name="T8" fmla="*/ 2147483647 w 1203"/>
                    <a:gd name="T9" fmla="*/ 0 h 49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203"/>
                    <a:gd name="T16" fmla="*/ 0 h 491"/>
                    <a:gd name="T17" fmla="*/ 1203 w 1203"/>
                    <a:gd name="T18" fmla="*/ 491 h 49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203" h="491">
                      <a:moveTo>
                        <a:pt x="600" y="0"/>
                      </a:moveTo>
                      <a:lnTo>
                        <a:pt x="0" y="234"/>
                      </a:lnTo>
                      <a:lnTo>
                        <a:pt x="599" y="491"/>
                      </a:lnTo>
                      <a:lnTo>
                        <a:pt x="1203" y="231"/>
                      </a:lnTo>
                      <a:lnTo>
                        <a:pt x="60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accent5">
                        <a:lumMod val="20000"/>
                        <a:lumOff val="80000"/>
                        <a:alpha val="70000"/>
                      </a:schemeClr>
                    </a:gs>
                    <a:gs pos="100000">
                      <a:schemeClr val="bg1">
                        <a:alpha val="40000"/>
                      </a:schemeClr>
                    </a:gs>
                  </a:gsLst>
                  <a:lin ang="5400000" scaled="1"/>
                </a:gradFill>
                <a:ln w="9525" algn="ctr">
                  <a:solidFill>
                    <a:schemeClr val="accent5">
                      <a:alpha val="40000"/>
                    </a:schemeClr>
                  </a:solidFill>
                  <a:rou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>
                    <a:latin typeface="Arial" charset="0"/>
                  </a:endParaRPr>
                </a:p>
              </p:txBody>
            </p:sp>
            <p:sp>
              <p:nvSpPr>
                <p:cNvPr id="21548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4863764" y="3511871"/>
                  <a:ext cx="2819902" cy="9167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2075" tIns="46038" rIns="92075" bIns="46038">
                  <a:spAutoFit/>
                </a:bodyPr>
                <a:lstStyle>
                  <a:lvl1pPr marL="622300" indent="-6223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defTabSz="190500" eaLnBrk="0" hangingPunct="0"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defTabSz="1905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tabLst>
                      <a:tab pos="177800" algn="l"/>
                      <a:tab pos="444500" algn="l"/>
                      <a:tab pos="622300" algn="l"/>
                    </a:tabLs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algn="ctr" eaLnBrk="1" latinLnBrk="1" hangingPunct="1">
                    <a:spcBef>
                      <a:spcPct val="20000"/>
                    </a:spcBef>
                  </a:pPr>
                  <a:r>
                    <a:rPr lang="en-US" altLang="zh-CN" sz="2400" b="1"/>
                    <a:t>Development</a:t>
                  </a:r>
                  <a:endParaRPr lang="en-US" altLang="zh-CN" sz="2400" b="1"/>
                </a:p>
                <a:p>
                  <a:pPr algn="ctr" eaLnBrk="1" latinLnBrk="1" hangingPunct="1">
                    <a:spcBef>
                      <a:spcPct val="20000"/>
                    </a:spcBef>
                  </a:pPr>
                  <a:r>
                    <a:rPr lang="en-US" altLang="zh-CN" sz="2400" b="1"/>
                    <a:t>Ideal</a:t>
                  </a:r>
                  <a:endParaRPr kumimoji="1" lang="zh-CN" altLang="en-US" sz="2400" b="1"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</p:grpSp>
      <p:grpSp>
        <p:nvGrpSpPr>
          <p:cNvPr id="14" name="Group 68"/>
          <p:cNvGrpSpPr/>
          <p:nvPr/>
        </p:nvGrpSpPr>
        <p:grpSpPr bwMode="auto">
          <a:xfrm>
            <a:off x="3021013" y="4556125"/>
            <a:ext cx="3856037" cy="1016000"/>
            <a:chOff x="1750" y="2348"/>
            <a:chExt cx="2429" cy="640"/>
          </a:xfrm>
        </p:grpSpPr>
        <p:grpSp>
          <p:nvGrpSpPr>
            <p:cNvPr id="21531" name="组合 22"/>
            <p:cNvGrpSpPr/>
            <p:nvPr/>
          </p:nvGrpSpPr>
          <p:grpSpPr bwMode="auto">
            <a:xfrm>
              <a:off x="3063" y="2437"/>
              <a:ext cx="1077" cy="456"/>
              <a:chOff x="4770115" y="5035456"/>
              <a:chExt cx="1448830" cy="613013"/>
            </a:xfrm>
          </p:grpSpPr>
          <p:sp>
            <p:nvSpPr>
              <p:cNvPr id="138" name="AutoShape 12"/>
              <p:cNvSpPr>
                <a:spLocks noChangeArrowheads="1"/>
              </p:cNvSpPr>
              <p:nvPr/>
            </p:nvSpPr>
            <p:spPr bwMode="auto">
              <a:xfrm>
                <a:off x="4770115" y="5035456"/>
                <a:ext cx="1448831" cy="607636"/>
              </a:xfrm>
              <a:prstGeom prst="diamond">
                <a:avLst/>
              </a:prstGeom>
              <a:gradFill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1"/>
              </a:gradFill>
              <a:ln w="9525" algn="ctr">
                <a:noFill/>
                <a:miter lim="800000"/>
              </a:ln>
              <a:effectLst/>
              <a:scene3d>
                <a:camera prst="legacyObliqueBottom"/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accent5">
                    <a:lumMod val="60000"/>
                    <a:lumOff val="40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139" name="Freeform 13"/>
              <p:cNvSpPr/>
              <p:nvPr/>
            </p:nvSpPr>
            <p:spPr bwMode="gray">
              <a:xfrm>
                <a:off x="4770115" y="5056965"/>
                <a:ext cx="1443450" cy="591504"/>
              </a:xfrm>
              <a:custGeom>
                <a:avLst/>
                <a:gdLst>
                  <a:gd name="T0" fmla="*/ 2147483647 w 1203"/>
                  <a:gd name="T1" fmla="*/ 0 h 491"/>
                  <a:gd name="T2" fmla="*/ 0 w 1203"/>
                  <a:gd name="T3" fmla="*/ 2147483647 h 491"/>
                  <a:gd name="T4" fmla="*/ 2147483647 w 1203"/>
                  <a:gd name="T5" fmla="*/ 2147483647 h 491"/>
                  <a:gd name="T6" fmla="*/ 2147483647 w 1203"/>
                  <a:gd name="T7" fmla="*/ 2147483647 h 491"/>
                  <a:gd name="T8" fmla="*/ 2147483647 w 1203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3"/>
                  <a:gd name="T16" fmla="*/ 0 h 491"/>
                  <a:gd name="T17" fmla="*/ 1203 w 1203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3" h="491">
                    <a:moveTo>
                      <a:pt x="600" y="0"/>
                    </a:moveTo>
                    <a:lnTo>
                      <a:pt x="0" y="234"/>
                    </a:lnTo>
                    <a:lnTo>
                      <a:pt x="599" y="491"/>
                    </a:lnTo>
                    <a:lnTo>
                      <a:pt x="1203" y="231"/>
                    </a:lnTo>
                    <a:lnTo>
                      <a:pt x="600" y="0"/>
                    </a:lnTo>
                    <a:close/>
                  </a:path>
                </a:pathLst>
              </a:custGeom>
              <a:noFill/>
              <a:ln w="12700">
                <a:solidFill>
                  <a:schemeClr val="accent5">
                    <a:lumMod val="20000"/>
                    <a:lumOff val="80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latin typeface="Calibri" pitchFamily="34" charset="0"/>
                </a:endParaRPr>
              </a:p>
            </p:txBody>
          </p:sp>
        </p:grpSp>
        <p:grpSp>
          <p:nvGrpSpPr>
            <p:cNvPr id="21532" name="组合 25"/>
            <p:cNvGrpSpPr/>
            <p:nvPr/>
          </p:nvGrpSpPr>
          <p:grpSpPr bwMode="auto">
            <a:xfrm>
              <a:off x="1798" y="2503"/>
              <a:ext cx="1076" cy="466"/>
              <a:chOff x="2715499" y="4786992"/>
              <a:chExt cx="1448830" cy="627834"/>
            </a:xfrm>
          </p:grpSpPr>
          <p:sp>
            <p:nvSpPr>
              <p:cNvPr id="136" name="AutoShape 12"/>
              <p:cNvSpPr>
                <a:spLocks noChangeArrowheads="1"/>
              </p:cNvSpPr>
              <p:nvPr/>
            </p:nvSpPr>
            <p:spPr bwMode="auto">
              <a:xfrm>
                <a:off x="2715499" y="4786992"/>
                <a:ext cx="1448830" cy="607624"/>
              </a:xfrm>
              <a:prstGeom prst="diamond">
                <a:avLst/>
              </a:prstGeom>
              <a:gradFill rotWithShape="1">
                <a:gsLst>
                  <a:gs pos="0">
                    <a:schemeClr val="accent5">
                      <a:lumMod val="40000"/>
                      <a:lumOff val="60000"/>
                    </a:schemeClr>
                  </a:gs>
                  <a:gs pos="100000">
                    <a:schemeClr val="accent5">
                      <a:lumMod val="75000"/>
                    </a:schemeClr>
                  </a:gs>
                </a:gsLst>
                <a:lin ang="2700000" scaled="1"/>
              </a:gradFill>
              <a:ln w="9525" algn="ctr">
                <a:noFill/>
                <a:miter lim="800000"/>
              </a:ln>
              <a:effectLst/>
              <a:scene3d>
                <a:camera prst="legacyObliqueBottom"/>
                <a:lightRig rig="legacyFlat4" dir="b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accent5">
                    <a:lumMod val="60000"/>
                    <a:lumOff val="40000"/>
                  </a:schemeClr>
                </a:extrusionClr>
              </a:sp3d>
            </p:spPr>
            <p:txBody>
              <a:bodyPr wrap="none" anchor="ctr">
                <a:flatTx/>
              </a:bodyPr>
              <a:lstStyle/>
              <a:p>
                <a:pPr algn="ctr"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137" name="Freeform 13"/>
              <p:cNvSpPr/>
              <p:nvPr/>
            </p:nvSpPr>
            <p:spPr bwMode="gray">
              <a:xfrm>
                <a:off x="2715499" y="4823368"/>
                <a:ext cx="1443444" cy="591458"/>
              </a:xfrm>
              <a:custGeom>
                <a:avLst/>
                <a:gdLst>
                  <a:gd name="T0" fmla="*/ 2147483647 w 1203"/>
                  <a:gd name="T1" fmla="*/ 0 h 491"/>
                  <a:gd name="T2" fmla="*/ 0 w 1203"/>
                  <a:gd name="T3" fmla="*/ 2147483647 h 491"/>
                  <a:gd name="T4" fmla="*/ 2147483647 w 1203"/>
                  <a:gd name="T5" fmla="*/ 2147483647 h 491"/>
                  <a:gd name="T6" fmla="*/ 2147483647 w 1203"/>
                  <a:gd name="T7" fmla="*/ 2147483647 h 491"/>
                  <a:gd name="T8" fmla="*/ 2147483647 w 1203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3"/>
                  <a:gd name="T16" fmla="*/ 0 h 491"/>
                  <a:gd name="T17" fmla="*/ 1203 w 1203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3" h="491">
                    <a:moveTo>
                      <a:pt x="600" y="0"/>
                    </a:moveTo>
                    <a:lnTo>
                      <a:pt x="0" y="234"/>
                    </a:lnTo>
                    <a:lnTo>
                      <a:pt x="599" y="491"/>
                    </a:lnTo>
                    <a:lnTo>
                      <a:pt x="1203" y="231"/>
                    </a:lnTo>
                    <a:lnTo>
                      <a:pt x="600" y="0"/>
                    </a:lnTo>
                    <a:close/>
                  </a:path>
                </a:pathLst>
              </a:custGeom>
              <a:noFill/>
              <a:ln w="12700">
                <a:solidFill>
                  <a:schemeClr val="accent5">
                    <a:lumMod val="20000"/>
                    <a:lumOff val="80000"/>
                  </a:schemeClr>
                </a:solidFill>
                <a:rou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1">
                  <a:latin typeface="Calibri" pitchFamily="34" charset="0"/>
                </a:endParaRPr>
              </a:p>
            </p:txBody>
          </p:sp>
        </p:grpSp>
        <p:grpSp>
          <p:nvGrpSpPr>
            <p:cNvPr id="21533" name="组合 57"/>
            <p:cNvGrpSpPr/>
            <p:nvPr/>
          </p:nvGrpSpPr>
          <p:grpSpPr bwMode="auto">
            <a:xfrm>
              <a:off x="1750" y="2403"/>
              <a:ext cx="1152" cy="570"/>
              <a:chOff x="2806607" y="4780025"/>
              <a:chExt cx="1829126" cy="909343"/>
            </a:xfrm>
          </p:grpSpPr>
          <p:sp>
            <p:nvSpPr>
              <p:cNvPr id="134" name="Freeform 13"/>
              <p:cNvSpPr/>
              <p:nvPr/>
            </p:nvSpPr>
            <p:spPr bwMode="gray">
              <a:xfrm>
                <a:off x="2868530" y="4791192"/>
                <a:ext cx="1708454" cy="697163"/>
              </a:xfrm>
              <a:custGeom>
                <a:avLst/>
                <a:gdLst>
                  <a:gd name="T0" fmla="*/ 2147483647 w 1203"/>
                  <a:gd name="T1" fmla="*/ 0 h 491"/>
                  <a:gd name="T2" fmla="*/ 0 w 1203"/>
                  <a:gd name="T3" fmla="*/ 2147483647 h 491"/>
                  <a:gd name="T4" fmla="*/ 2147483647 w 1203"/>
                  <a:gd name="T5" fmla="*/ 2147483647 h 491"/>
                  <a:gd name="T6" fmla="*/ 2147483647 w 1203"/>
                  <a:gd name="T7" fmla="*/ 2147483647 h 491"/>
                  <a:gd name="T8" fmla="*/ 2147483647 w 1203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3"/>
                  <a:gd name="T16" fmla="*/ 0 h 491"/>
                  <a:gd name="T17" fmla="*/ 1203 w 1203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3" h="491">
                    <a:moveTo>
                      <a:pt x="600" y="0"/>
                    </a:moveTo>
                    <a:lnTo>
                      <a:pt x="0" y="234"/>
                    </a:lnTo>
                    <a:lnTo>
                      <a:pt x="599" y="491"/>
                    </a:lnTo>
                    <a:lnTo>
                      <a:pt x="1203" y="231"/>
                    </a:lnTo>
                    <a:lnTo>
                      <a:pt x="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5">
                      <a:lumMod val="20000"/>
                      <a:lumOff val="80000"/>
                      <a:alpha val="70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  <a:ln w="9525" algn="ctr">
                <a:solidFill>
                  <a:schemeClr val="accent5">
                    <a:alpha val="40000"/>
                  </a:schemeClr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1538" name="Text Box 16"/>
              <p:cNvSpPr txBox="1">
                <a:spLocks noChangeArrowheads="1"/>
              </p:cNvSpPr>
              <p:nvPr/>
            </p:nvSpPr>
            <p:spPr bwMode="auto">
              <a:xfrm>
                <a:off x="2806607" y="4780025"/>
                <a:ext cx="1829126" cy="9093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2075" tIns="46038" rIns="92075" bIns="46038">
                <a:spAutoFit/>
              </a:bodyPr>
              <a:lstStyle>
                <a:lvl1pPr marL="622300" indent="-6223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latinLnBrk="1" hangingPunct="1">
                  <a:spcBef>
                    <a:spcPct val="20000"/>
                  </a:spcBef>
                </a:pPr>
                <a:r>
                  <a:rPr lang="en-US" altLang="zh-CN" sz="2400" b="1"/>
                  <a:t>Company </a:t>
                </a:r>
                <a:endParaRPr lang="en-US" altLang="zh-CN" sz="2400" b="1"/>
              </a:p>
              <a:p>
                <a:pPr algn="ctr" eaLnBrk="1" latinLnBrk="1" hangingPunct="1">
                  <a:spcBef>
                    <a:spcPct val="20000"/>
                  </a:spcBef>
                </a:pPr>
                <a:r>
                  <a:rPr lang="en-US" altLang="zh-CN" sz="2400" b="1"/>
                  <a:t>mission</a:t>
                </a:r>
                <a:endParaRPr kumimoji="1" lang="zh-CN" altLang="en-US" sz="24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1534" name="组合 61"/>
            <p:cNvGrpSpPr/>
            <p:nvPr/>
          </p:nvGrpSpPr>
          <p:grpSpPr bwMode="auto">
            <a:xfrm>
              <a:off x="2976" y="2348"/>
              <a:ext cx="1203" cy="640"/>
              <a:chOff x="4752646" y="4670345"/>
              <a:chExt cx="1907414" cy="1014459"/>
            </a:xfrm>
          </p:grpSpPr>
          <p:sp>
            <p:nvSpPr>
              <p:cNvPr id="132" name="Freeform 13"/>
              <p:cNvSpPr/>
              <p:nvPr/>
            </p:nvSpPr>
            <p:spPr bwMode="gray">
              <a:xfrm>
                <a:off x="4876319" y="4670345"/>
                <a:ext cx="1709221" cy="697441"/>
              </a:xfrm>
              <a:custGeom>
                <a:avLst/>
                <a:gdLst>
                  <a:gd name="T0" fmla="*/ 2147483647 w 1203"/>
                  <a:gd name="T1" fmla="*/ 0 h 491"/>
                  <a:gd name="T2" fmla="*/ 0 w 1203"/>
                  <a:gd name="T3" fmla="*/ 2147483647 h 491"/>
                  <a:gd name="T4" fmla="*/ 2147483647 w 1203"/>
                  <a:gd name="T5" fmla="*/ 2147483647 h 491"/>
                  <a:gd name="T6" fmla="*/ 2147483647 w 1203"/>
                  <a:gd name="T7" fmla="*/ 2147483647 h 491"/>
                  <a:gd name="T8" fmla="*/ 2147483647 w 1203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03"/>
                  <a:gd name="T16" fmla="*/ 0 h 491"/>
                  <a:gd name="T17" fmla="*/ 1203 w 1203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03" h="491">
                    <a:moveTo>
                      <a:pt x="600" y="0"/>
                    </a:moveTo>
                    <a:lnTo>
                      <a:pt x="0" y="234"/>
                    </a:lnTo>
                    <a:lnTo>
                      <a:pt x="599" y="491"/>
                    </a:lnTo>
                    <a:lnTo>
                      <a:pt x="1203" y="231"/>
                    </a:lnTo>
                    <a:lnTo>
                      <a:pt x="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5">
                      <a:lumMod val="20000"/>
                      <a:lumOff val="80000"/>
                      <a:alpha val="70000"/>
                    </a:schemeClr>
                  </a:gs>
                  <a:gs pos="100000">
                    <a:schemeClr val="bg1">
                      <a:alpha val="40000"/>
                    </a:schemeClr>
                  </a:gs>
                </a:gsLst>
                <a:lin ang="5400000" scaled="1"/>
              </a:gradFill>
              <a:ln w="9525" algn="ctr">
                <a:solidFill>
                  <a:schemeClr val="accent5">
                    <a:alpha val="40000"/>
                  </a:schemeClr>
                </a:solidFill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1536" name="Text Box 18"/>
              <p:cNvSpPr txBox="1">
                <a:spLocks noChangeArrowheads="1"/>
              </p:cNvSpPr>
              <p:nvPr/>
            </p:nvSpPr>
            <p:spPr bwMode="auto">
              <a:xfrm>
                <a:off x="4752646" y="4780037"/>
                <a:ext cx="1907414" cy="9047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92075" tIns="46038" rIns="92075" bIns="46038">
                <a:spAutoFit/>
              </a:bodyPr>
              <a:lstStyle>
                <a:lvl1pPr marL="622300" indent="-6223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defTabSz="190500" eaLnBrk="0" hangingPunct="0"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defTabSz="1905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177800" algn="l"/>
                    <a:tab pos="444500" algn="l"/>
                    <a:tab pos="622300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 eaLnBrk="1" latinLnBrk="1" hangingPunct="1">
                  <a:spcBef>
                    <a:spcPct val="20000"/>
                  </a:spcBef>
                </a:pPr>
                <a:r>
                  <a:rPr lang="en-US" altLang="zh-CN" sz="2400" b="1"/>
                  <a:t>Enterprise </a:t>
                </a:r>
                <a:endParaRPr lang="en-US" altLang="zh-CN" sz="2400" b="1"/>
              </a:p>
              <a:p>
                <a:pPr algn="ctr" eaLnBrk="1" latinLnBrk="1" hangingPunct="1">
                  <a:spcBef>
                    <a:spcPct val="20000"/>
                  </a:spcBef>
                </a:pPr>
                <a:r>
                  <a:rPr lang="en-US" altLang="zh-CN" sz="2400" b="1"/>
                  <a:t>culture</a:t>
                </a:r>
                <a:endParaRPr kumimoji="1" lang="zh-CN" altLang="en-US" sz="24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9" name="Group 64"/>
          <p:cNvGrpSpPr/>
          <p:nvPr/>
        </p:nvGrpSpPr>
        <p:grpSpPr bwMode="auto">
          <a:xfrm>
            <a:off x="269875" y="3509963"/>
            <a:ext cx="2776538" cy="2514600"/>
            <a:chOff x="17" y="1689"/>
            <a:chExt cx="1749" cy="1585"/>
          </a:xfrm>
        </p:grpSpPr>
        <p:sp>
          <p:nvSpPr>
            <p:cNvPr id="141" name="Text Box 15"/>
            <p:cNvSpPr txBox="1">
              <a:spLocks noChangeArrowheads="1"/>
            </p:cNvSpPr>
            <p:nvPr/>
          </p:nvSpPr>
          <p:spPr bwMode="auto">
            <a:xfrm>
              <a:off x="17" y="1689"/>
              <a:ext cx="1260" cy="67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2075" tIns="46038" rIns="92075" bIns="46038">
              <a:spAutoFit/>
            </a:bodyPr>
            <a:lstStyle/>
            <a:p>
              <a:pPr algn="r" defTabSz="190500" latinLnBrk="1">
                <a:tabLst>
                  <a:tab pos="177800" algn="l"/>
                  <a:tab pos="444500" algn="l"/>
                  <a:tab pos="622300" algn="l"/>
                </a:tabLst>
                <a:defRPr/>
              </a:pPr>
              <a:r>
                <a:rPr lang="en-US" altLang="zh-CN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 Passion</a:t>
              </a:r>
              <a:endParaRPr lang="en-US" altLang="zh-CN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  <a:p>
              <a:pPr algn="r" defTabSz="190500" latinLnBrk="1">
                <a:tabLst>
                  <a:tab pos="177800" algn="l"/>
                  <a:tab pos="444500" algn="l"/>
                  <a:tab pos="622300" algn="l"/>
                </a:tabLst>
                <a:defRPr/>
              </a:pPr>
              <a:r>
                <a:rPr lang="en-US" altLang="zh-CN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Devotion</a:t>
              </a:r>
              <a:endParaRPr lang="en-US" altLang="zh-CN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  <a:p>
              <a:pPr algn="r" defTabSz="190500" latinLnBrk="1">
                <a:tabLst>
                  <a:tab pos="177800" algn="l"/>
                  <a:tab pos="444500" algn="l"/>
                  <a:tab pos="622300" algn="l"/>
                </a:tabLst>
                <a:defRPr/>
              </a:pPr>
              <a:r>
                <a:rPr lang="en-US" altLang="zh-CN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Efficiency </a:t>
              </a:r>
              <a:endParaRPr lang="en-US" altLang="zh-CN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  <a:p>
              <a:pPr algn="r" defTabSz="190500" latinLnBrk="1">
                <a:tabLst>
                  <a:tab pos="177800" algn="l"/>
                  <a:tab pos="444500" algn="l"/>
                  <a:tab pos="622300" algn="l"/>
                </a:tabLst>
                <a:defRPr/>
              </a:pPr>
              <a:r>
                <a:rPr lang="en-US" altLang="zh-CN" sz="16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Responsibility</a:t>
              </a:r>
              <a:endParaRPr kumimoji="1" lang="zh-CN" altLang="en-US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2" name="Text Box 17"/>
            <p:cNvSpPr txBox="1">
              <a:spLocks noChangeArrowheads="1"/>
            </p:cNvSpPr>
            <p:nvPr/>
          </p:nvSpPr>
          <p:spPr bwMode="auto">
            <a:xfrm>
              <a:off x="70" y="2595"/>
              <a:ext cx="1688" cy="679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2075" tIns="46038" rIns="92075" bIns="46038">
              <a:spAutoFit/>
            </a:bodyPr>
            <a:lstStyle/>
            <a:p>
              <a:pPr algn="r">
                <a:defRPr/>
              </a:pPr>
              <a:r>
                <a:rPr lang="en-US" altLang="zh-CN" sz="1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Prudent   management</a:t>
              </a:r>
              <a:endPara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  <a:p>
              <a:pPr algn="r">
                <a:defRPr/>
              </a:pPr>
              <a:r>
                <a:rPr lang="en-US" altLang="zh-CN" sz="1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Premium   services</a:t>
              </a:r>
              <a:endParaRPr lang="en-US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  <a:p>
              <a:pPr algn="r">
                <a:defRPr/>
              </a:pPr>
              <a:r>
                <a:rPr lang="en-US" altLang="zh-CN" sz="1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Faithful   treatment</a:t>
              </a:r>
              <a:endParaRPr lang="zh-CN" altLang="zh-CN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  <a:p>
              <a:pPr algn="r" latinLnBrk="1">
                <a:defRPr/>
              </a:pPr>
              <a:r>
                <a:rPr lang="en-US" altLang="ko-KR" sz="1600" b="1"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</a:rPr>
                <a:t> </a:t>
              </a:r>
              <a:endParaRPr lang="en-US" altLang="ko-KR" sz="1600" b="1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1267" y="1742"/>
              <a:ext cx="16" cy="63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4" name="矩形 143"/>
            <p:cNvSpPr/>
            <p:nvPr/>
          </p:nvSpPr>
          <p:spPr>
            <a:xfrm>
              <a:off x="1737" y="2623"/>
              <a:ext cx="29" cy="55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20" name="Group 63"/>
          <p:cNvGrpSpPr/>
          <p:nvPr/>
        </p:nvGrpSpPr>
        <p:grpSpPr bwMode="auto">
          <a:xfrm>
            <a:off x="6873875" y="3506788"/>
            <a:ext cx="2825750" cy="2039937"/>
            <a:chOff x="4177" y="1673"/>
            <a:chExt cx="1780" cy="1285"/>
          </a:xfrm>
        </p:grpSpPr>
        <p:sp>
          <p:nvSpPr>
            <p:cNvPr id="146" name="Text Box 13"/>
            <p:cNvSpPr txBox="1">
              <a:spLocks noChangeArrowheads="1"/>
            </p:cNvSpPr>
            <p:nvPr/>
          </p:nvSpPr>
          <p:spPr bwMode="auto">
            <a:xfrm>
              <a:off x="4570" y="1673"/>
              <a:ext cx="1387" cy="40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2075" tIns="46038" rIns="92075" bIns="46038">
              <a:spAutoFit/>
            </a:bodyPr>
            <a:lstStyle/>
            <a:p>
              <a:pPr defTabSz="190500" latinLnBrk="1">
                <a:tabLst>
                  <a:tab pos="177800" algn="l"/>
                  <a:tab pos="444500" algn="l"/>
                  <a:tab pos="622300" algn="l"/>
                </a:tabLst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Leading services 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  <a:p>
              <a:pPr defTabSz="190500" latinLnBrk="1">
                <a:tabLst>
                  <a:tab pos="177800" algn="l"/>
                  <a:tab pos="444500" algn="l"/>
                  <a:tab pos="622300" algn="l"/>
                </a:tabLst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in mental health</a:t>
              </a:r>
              <a:endPara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147" name="Text Box 19"/>
            <p:cNvSpPr txBox="1">
              <a:spLocks noChangeArrowheads="1"/>
            </p:cNvSpPr>
            <p:nvPr/>
          </p:nvSpPr>
          <p:spPr bwMode="auto">
            <a:xfrm>
              <a:off x="4177" y="2504"/>
              <a:ext cx="1605" cy="408"/>
            </a:xfrm>
            <a:prstGeom prst="rect">
              <a:avLst/>
            </a:prstGeom>
            <a:noFill/>
            <a:ln w="9525" algn="ctr">
              <a:noFill/>
              <a:miter lim="800000"/>
            </a:ln>
          </p:spPr>
          <p:txBody>
            <a:bodyPr lIns="92075" tIns="46038" rIns="92075" bIns="46038">
              <a:spAutoFit/>
            </a:bodyPr>
            <a:lstStyle/>
            <a:p>
              <a:pPr defTabSz="190500" latinLnBrk="1">
                <a:tabLst>
                  <a:tab pos="177800" algn="l"/>
                  <a:tab pos="444500" algn="l"/>
                  <a:tab pos="622300" algn="l"/>
                </a:tabLst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Everlasting effort </a:t>
              </a:r>
              <a:endPara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  <a:p>
              <a:pPr defTabSz="190500" latinLnBrk="1">
                <a:tabLst>
                  <a:tab pos="177800" algn="l"/>
                  <a:tab pos="444500" algn="l"/>
                  <a:tab pos="622300" algn="l"/>
                </a:tabLst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creates Utopias</a:t>
              </a:r>
              <a:endParaRPr kumimoji="1"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4185" y="2553"/>
              <a:ext cx="16" cy="4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9" name="矩形 148"/>
            <p:cNvSpPr/>
            <p:nvPr/>
          </p:nvSpPr>
          <p:spPr>
            <a:xfrm>
              <a:off x="4571" y="1712"/>
              <a:ext cx="16" cy="405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150" name="TextBox 149"/>
          <p:cNvSpPr txBox="1">
            <a:spLocks noChangeArrowheads="1"/>
          </p:cNvSpPr>
          <p:nvPr/>
        </p:nvSpPr>
        <p:spPr bwMode="auto">
          <a:xfrm>
            <a:off x="3554413" y="3735388"/>
            <a:ext cx="2514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2000" b="1">
                <a:latin typeface="微软雅黑" pitchFamily="34" charset="-122"/>
                <a:ea typeface="微软雅黑" pitchFamily="34" charset="-122"/>
              </a:rPr>
              <a:t>Introduction</a:t>
            </a:r>
            <a:endParaRPr lang="zh-CN" altLang="en-US" sz="2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1" name="Rectangle 64"/>
          <p:cNvSpPr>
            <a:spLocks noChangeArrowheads="1"/>
          </p:cNvSpPr>
          <p:nvPr/>
        </p:nvSpPr>
        <p:spPr bwMode="auto">
          <a:xfrm>
            <a:off x="9715500" y="6205538"/>
            <a:ext cx="2889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3" dur="2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8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9" dur="2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3" presetClass="entr" presetSubtype="32" fill="hold" nodeType="withEffect">
                                  <p:stCondLst>
                                    <p:cond delay="4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3" presetClass="entr" presetSubtype="3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3" presetClass="entr" presetSubtype="32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32" fill="hold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xit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67"/>
                                    </p:cond>
                                  </p:endCondLst>
                                  <p:childTnLst>
                                    <p:animEffect transition="out" filter="wipe(down)">
                                      <p:cBhvr>
                                        <p:cTn id="68" dur="7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106" grpId="0" animBg="1"/>
      <p:bldP spid="110" grpId="0"/>
      <p:bldP spid="111" grpId="0" animBg="1"/>
      <p:bldP spid="150" grpId="0"/>
      <p:bldP spid="151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4" descr="4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78013" y="1754188"/>
            <a:ext cx="6324600" cy="4741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116013" y="534988"/>
            <a:ext cx="6858000" cy="625475"/>
          </a:xfrm>
        </p:spPr>
        <p:txBody>
          <a:bodyPr anchor="t">
            <a:noAutofit/>
          </a:bodyPr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Management  Company</a:t>
            </a:r>
            <a:endParaRPr lang="zh-CN" altLang="zh-CN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 txBox="1"/>
          <p:nvPr/>
        </p:nvSpPr>
        <p:spPr bwMode="auto">
          <a:xfrm>
            <a:off x="1116013" y="534988"/>
            <a:ext cx="6858000" cy="625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80" tIns="51438" rIns="102880" bIns="51438"/>
          <a:lstStyle/>
          <a:p>
            <a:pPr eaLnBrk="0" hangingPunct="0">
              <a:defRPr/>
            </a:pPr>
            <a:r>
              <a:rPr lang="en-US" altLang="zh-CN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黑体" pitchFamily="49" charset="-122"/>
                <a:cs typeface="+mj-cs"/>
              </a:rPr>
              <a:t>Management  Company</a:t>
            </a:r>
            <a:endParaRPr lang="zh-CN" altLang="zh-CN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黑体" pitchFamily="49" charset="-122"/>
              <a:cs typeface="+mj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64013" y="1144588"/>
            <a:ext cx="43434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latin typeface="+mn-lt"/>
              </a:rPr>
              <a:t>——The structure of management</a:t>
            </a:r>
            <a:endParaRPr lang="zh-CN" altLang="en-US" sz="2000" b="1" dirty="0">
              <a:latin typeface="+mn-lt"/>
            </a:endParaRPr>
          </a:p>
        </p:txBody>
      </p:sp>
      <p:grpSp>
        <p:nvGrpSpPr>
          <p:cNvPr id="40964" name="组合 194"/>
          <p:cNvGrpSpPr/>
          <p:nvPr/>
        </p:nvGrpSpPr>
        <p:grpSpPr bwMode="auto">
          <a:xfrm>
            <a:off x="0" y="2058988"/>
            <a:ext cx="9575800" cy="3970337"/>
            <a:chOff x="0" y="1829594"/>
            <a:chExt cx="9575852" cy="3970342"/>
          </a:xfrm>
        </p:grpSpPr>
        <p:grpSp>
          <p:nvGrpSpPr>
            <p:cNvPr id="40971" name="Group 16"/>
            <p:cNvGrpSpPr/>
            <p:nvPr/>
          </p:nvGrpSpPr>
          <p:grpSpPr bwMode="auto">
            <a:xfrm rot="5400000">
              <a:off x="7065962" y="5395119"/>
              <a:ext cx="358775" cy="431800"/>
              <a:chOff x="1872" y="2352"/>
              <a:chExt cx="240" cy="240"/>
            </a:xfrm>
          </p:grpSpPr>
          <p:grpSp>
            <p:nvGrpSpPr>
              <p:cNvPr id="41109" name="Group 17"/>
              <p:cNvGrpSpPr/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15" name="Oval 1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16" name="Oval 19"/>
                <p:cNvSpPr>
                  <a:spLocks noChangeArrowheads="1"/>
                </p:cNvSpPr>
                <p:nvPr/>
              </p:nvSpPr>
              <p:spPr bwMode="gray">
                <a:xfrm>
                  <a:off x="2013" y="2405"/>
                  <a:ext cx="51" cy="4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17" name="Oval 2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18" name="Oval 21"/>
                <p:cNvSpPr>
                  <a:spLocks noChangeArrowheads="1"/>
                </p:cNvSpPr>
                <p:nvPr/>
              </p:nvSpPr>
              <p:spPr bwMode="gray">
                <a:xfrm>
                  <a:off x="2013" y="2497"/>
                  <a:ext cx="51" cy="4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19" name="Oval 2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</p:grpSp>
          <p:grpSp>
            <p:nvGrpSpPr>
              <p:cNvPr id="41110" name="Group 23"/>
              <p:cNvGrpSpPr/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10" name="Oval 24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11" name="Oval 25"/>
                <p:cNvSpPr>
                  <a:spLocks noChangeArrowheads="1"/>
                </p:cNvSpPr>
                <p:nvPr/>
              </p:nvSpPr>
              <p:spPr bwMode="gray">
                <a:xfrm>
                  <a:off x="2016" y="2405"/>
                  <a:ext cx="52" cy="4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12" name="Oval 26"/>
                <p:cNvSpPr>
                  <a:spLocks noChangeArrowheads="1"/>
                </p:cNvSpPr>
                <p:nvPr/>
              </p:nvSpPr>
              <p:spPr bwMode="gray">
                <a:xfrm>
                  <a:off x="2068" y="2448"/>
                  <a:ext cx="49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13" name="Oval 27"/>
                <p:cNvSpPr>
                  <a:spLocks noChangeArrowheads="1"/>
                </p:cNvSpPr>
                <p:nvPr/>
              </p:nvSpPr>
              <p:spPr bwMode="gray">
                <a:xfrm>
                  <a:off x="2016" y="2497"/>
                  <a:ext cx="52" cy="4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14" name="Oval 28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</p:grpSp>
        </p:grpSp>
        <p:grpSp>
          <p:nvGrpSpPr>
            <p:cNvPr id="40972" name="Group 16"/>
            <p:cNvGrpSpPr/>
            <p:nvPr/>
          </p:nvGrpSpPr>
          <p:grpSpPr bwMode="auto">
            <a:xfrm rot="5400000">
              <a:off x="5407024" y="5395119"/>
              <a:ext cx="358775" cy="431800"/>
              <a:chOff x="1872" y="2352"/>
              <a:chExt cx="240" cy="240"/>
            </a:xfrm>
          </p:grpSpPr>
          <p:grpSp>
            <p:nvGrpSpPr>
              <p:cNvPr id="41097" name="Group 17"/>
              <p:cNvGrpSpPr/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29" name="Oval 18"/>
                <p:cNvSpPr>
                  <a:spLocks noChangeArrowheads="1"/>
                </p:cNvSpPr>
                <p:nvPr/>
              </p:nvSpPr>
              <p:spPr bwMode="gray">
                <a:xfrm>
                  <a:off x="1959" y="2352"/>
                  <a:ext cx="51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30" name="Oval 19"/>
                <p:cNvSpPr>
                  <a:spLocks noChangeArrowheads="1"/>
                </p:cNvSpPr>
                <p:nvPr/>
              </p:nvSpPr>
              <p:spPr bwMode="gray">
                <a:xfrm>
                  <a:off x="2009" y="2405"/>
                  <a:ext cx="50" cy="4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31" name="Oval 2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32" name="Oval 21"/>
                <p:cNvSpPr>
                  <a:spLocks noChangeArrowheads="1"/>
                </p:cNvSpPr>
                <p:nvPr/>
              </p:nvSpPr>
              <p:spPr bwMode="gray">
                <a:xfrm>
                  <a:off x="2013" y="2497"/>
                  <a:ext cx="51" cy="4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33" name="Oval 2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</p:grpSp>
          <p:grpSp>
            <p:nvGrpSpPr>
              <p:cNvPr id="41098" name="Group 23"/>
              <p:cNvGrpSpPr/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24" name="Oval 24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25" name="Oval 25"/>
                <p:cNvSpPr>
                  <a:spLocks noChangeArrowheads="1"/>
                </p:cNvSpPr>
                <p:nvPr/>
              </p:nvSpPr>
              <p:spPr bwMode="gray">
                <a:xfrm>
                  <a:off x="2016" y="2405"/>
                  <a:ext cx="52" cy="4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26" name="Oval 26"/>
                <p:cNvSpPr>
                  <a:spLocks noChangeArrowheads="1"/>
                </p:cNvSpPr>
                <p:nvPr/>
              </p:nvSpPr>
              <p:spPr bwMode="gray">
                <a:xfrm>
                  <a:off x="2068" y="2448"/>
                  <a:ext cx="49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27" name="Oval 27"/>
                <p:cNvSpPr>
                  <a:spLocks noChangeArrowheads="1"/>
                </p:cNvSpPr>
                <p:nvPr/>
              </p:nvSpPr>
              <p:spPr bwMode="gray">
                <a:xfrm>
                  <a:off x="2016" y="2497"/>
                  <a:ext cx="52" cy="4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28" name="Oval 28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</p:grpSp>
        </p:grpSp>
        <p:grpSp>
          <p:nvGrpSpPr>
            <p:cNvPr id="40973" name="Group 4"/>
            <p:cNvGrpSpPr/>
            <p:nvPr/>
          </p:nvGrpSpPr>
          <p:grpSpPr bwMode="auto">
            <a:xfrm>
              <a:off x="3859212" y="1829594"/>
              <a:ext cx="1871663" cy="576262"/>
              <a:chOff x="1973" y="2840"/>
              <a:chExt cx="1411" cy="454"/>
            </a:xfrm>
          </p:grpSpPr>
          <p:sp>
            <p:nvSpPr>
              <p:cNvPr id="37" name="AutoShape 75"/>
              <p:cNvSpPr>
                <a:spLocks noChangeArrowheads="1"/>
              </p:cNvSpPr>
              <p:nvPr/>
            </p:nvSpPr>
            <p:spPr bwMode="ltGray">
              <a:xfrm>
                <a:off x="1973" y="2840"/>
                <a:ext cx="1411" cy="454"/>
              </a:xfrm>
              <a:prstGeom prst="roundRect">
                <a:avLst>
                  <a:gd name="adj" fmla="val 11921"/>
                </a:avLst>
              </a:prstGeom>
              <a:solidFill>
                <a:schemeClr val="tx1"/>
              </a:solidFill>
              <a:ln w="25400">
                <a:noFill/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 algn="ctr">
                  <a:defRPr/>
                </a:pPr>
                <a:endParaRPr lang="en-US" altLang="zh-CN" sz="1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pic>
            <p:nvPicPr>
              <p:cNvPr id="41096" name="Picture 76" descr="Picture4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ltGray">
              <a:xfrm>
                <a:off x="1998" y="2861"/>
                <a:ext cx="519" cy="388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0974" name="Group 8"/>
            <p:cNvGrpSpPr/>
            <p:nvPr/>
          </p:nvGrpSpPr>
          <p:grpSpPr bwMode="auto">
            <a:xfrm>
              <a:off x="3859212" y="2693194"/>
              <a:ext cx="1871663" cy="576262"/>
              <a:chOff x="1973" y="2840"/>
              <a:chExt cx="1411" cy="454"/>
            </a:xfrm>
          </p:grpSpPr>
          <p:sp>
            <p:nvSpPr>
              <p:cNvPr id="40" name="AutoShape 75"/>
              <p:cNvSpPr>
                <a:spLocks noChangeArrowheads="1"/>
              </p:cNvSpPr>
              <p:nvPr/>
            </p:nvSpPr>
            <p:spPr bwMode="ltGray">
              <a:xfrm>
                <a:off x="1973" y="2840"/>
                <a:ext cx="1411" cy="454"/>
              </a:xfrm>
              <a:prstGeom prst="roundRect">
                <a:avLst>
                  <a:gd name="adj" fmla="val 11921"/>
                </a:avLst>
              </a:prstGeom>
              <a:solidFill>
                <a:srgbClr val="4D4D4D"/>
              </a:solidFill>
              <a:ln w="25400">
                <a:noFill/>
                <a:round/>
              </a:ln>
              <a:effectLst>
                <a:outerShdw dist="53882" dir="2700000" algn="ctr" rotWithShape="0">
                  <a:srgbClr val="000000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r>
                  <a:rPr lang="en-US" altLang="zh-CN" sz="1400">
                    <a:solidFill>
                      <a:schemeClr val="bg1"/>
                    </a:solidFill>
                  </a:rPr>
                  <a:t>PART II</a:t>
                </a:r>
                <a:endParaRPr lang="en-US" altLang="zh-CN" sz="1400">
                  <a:solidFill>
                    <a:schemeClr val="bg1"/>
                  </a:solidFill>
                </a:endParaRPr>
              </a:p>
            </p:txBody>
          </p:sp>
          <p:pic>
            <p:nvPicPr>
              <p:cNvPr id="41094" name="Picture 76" descr="Picture4"/>
              <p:cNvPicPr>
                <a:picLocks noChangeAspect="1" noChangeArrowheads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ltGray">
              <a:xfrm>
                <a:off x="1998" y="2861"/>
                <a:ext cx="519" cy="388"/>
              </a:xfrm>
              <a:prstGeom prst="rect">
                <a:avLst/>
              </a:prstGeom>
              <a:solidFill>
                <a:srgbClr val="4D4D4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0975" name="Group 72"/>
            <p:cNvGrpSpPr/>
            <p:nvPr/>
          </p:nvGrpSpPr>
          <p:grpSpPr bwMode="auto">
            <a:xfrm>
              <a:off x="3138487" y="4709320"/>
              <a:ext cx="1512888" cy="1081087"/>
              <a:chOff x="1292" y="2042"/>
              <a:chExt cx="953" cy="681"/>
            </a:xfrm>
          </p:grpSpPr>
          <p:grpSp>
            <p:nvGrpSpPr>
              <p:cNvPr id="41089" name="Group 60"/>
              <p:cNvGrpSpPr/>
              <p:nvPr/>
            </p:nvGrpSpPr>
            <p:grpSpPr bwMode="auto">
              <a:xfrm>
                <a:off x="1292" y="2069"/>
                <a:ext cx="953" cy="654"/>
                <a:chOff x="113" y="2069"/>
                <a:chExt cx="1089" cy="654"/>
              </a:xfrm>
            </p:grpSpPr>
            <p:sp>
              <p:nvSpPr>
                <p:cNvPr id="68" name="AutoShape 75"/>
                <p:cNvSpPr>
                  <a:spLocks noChangeArrowheads="1"/>
                </p:cNvSpPr>
                <p:nvPr/>
              </p:nvSpPr>
              <p:spPr bwMode="ltGray">
                <a:xfrm>
                  <a:off x="113" y="2069"/>
                  <a:ext cx="1089" cy="654"/>
                </a:xfrm>
                <a:prstGeom prst="roundRect">
                  <a:avLst>
                    <a:gd name="adj" fmla="val 11921"/>
                  </a:avLst>
                </a:prstGeom>
                <a:solidFill>
                  <a:srgbClr val="DDDDDD"/>
                </a:solidFill>
                <a:ln w="25400">
                  <a:noFill/>
                  <a:rou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zh-CN" sz="1400"/>
                </a:p>
              </p:txBody>
            </p:sp>
            <p:pic>
              <p:nvPicPr>
                <p:cNvPr id="41092" name="Picture 76" descr="Picture4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132" y="2084"/>
                  <a:ext cx="435" cy="271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1090" name="Text Box 63"/>
              <p:cNvSpPr txBox="1">
                <a:spLocks noChangeArrowheads="1"/>
              </p:cNvSpPr>
              <p:nvPr/>
            </p:nvSpPr>
            <p:spPr bwMode="auto">
              <a:xfrm>
                <a:off x="1338" y="2042"/>
                <a:ext cx="907" cy="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 sz="1400"/>
              </a:p>
            </p:txBody>
          </p:sp>
        </p:grpSp>
        <p:grpSp>
          <p:nvGrpSpPr>
            <p:cNvPr id="40976" name="Group 78"/>
            <p:cNvGrpSpPr/>
            <p:nvPr/>
          </p:nvGrpSpPr>
          <p:grpSpPr bwMode="auto">
            <a:xfrm>
              <a:off x="6451600" y="4710905"/>
              <a:ext cx="1512887" cy="1081088"/>
              <a:chOff x="1292" y="2042"/>
              <a:chExt cx="953" cy="681"/>
            </a:xfrm>
          </p:grpSpPr>
          <p:grpSp>
            <p:nvGrpSpPr>
              <p:cNvPr id="41085" name="Group 79"/>
              <p:cNvGrpSpPr/>
              <p:nvPr/>
            </p:nvGrpSpPr>
            <p:grpSpPr bwMode="auto">
              <a:xfrm>
                <a:off x="1292" y="2069"/>
                <a:ext cx="953" cy="654"/>
                <a:chOff x="113" y="2069"/>
                <a:chExt cx="1089" cy="654"/>
              </a:xfrm>
            </p:grpSpPr>
            <p:sp>
              <p:nvSpPr>
                <p:cNvPr id="78" name="AutoShape 75"/>
                <p:cNvSpPr>
                  <a:spLocks noChangeArrowheads="1"/>
                </p:cNvSpPr>
                <p:nvPr/>
              </p:nvSpPr>
              <p:spPr bwMode="ltGray">
                <a:xfrm>
                  <a:off x="113" y="2069"/>
                  <a:ext cx="1089" cy="654"/>
                </a:xfrm>
                <a:prstGeom prst="roundRect">
                  <a:avLst>
                    <a:gd name="adj" fmla="val 11921"/>
                  </a:avLst>
                </a:prstGeom>
                <a:solidFill>
                  <a:srgbClr val="DDDDDD"/>
                </a:solidFill>
                <a:ln w="25400">
                  <a:noFill/>
                  <a:rou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zh-CN" sz="1400"/>
                </a:p>
              </p:txBody>
            </p:sp>
            <p:pic>
              <p:nvPicPr>
                <p:cNvPr id="41088" name="Picture 76" descr="Picture4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132" y="2084"/>
                  <a:ext cx="435" cy="271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1086" name="Text Box 82"/>
              <p:cNvSpPr txBox="1">
                <a:spLocks noChangeArrowheads="1"/>
              </p:cNvSpPr>
              <p:nvPr/>
            </p:nvSpPr>
            <p:spPr bwMode="auto">
              <a:xfrm>
                <a:off x="1338" y="2042"/>
                <a:ext cx="907" cy="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 sz="1400"/>
              </a:p>
            </p:txBody>
          </p:sp>
        </p:grpSp>
        <p:grpSp>
          <p:nvGrpSpPr>
            <p:cNvPr id="40977" name="Group 83"/>
            <p:cNvGrpSpPr/>
            <p:nvPr/>
          </p:nvGrpSpPr>
          <p:grpSpPr bwMode="auto">
            <a:xfrm>
              <a:off x="4794250" y="4710905"/>
              <a:ext cx="1512887" cy="1081088"/>
              <a:chOff x="1292" y="2042"/>
              <a:chExt cx="953" cy="681"/>
            </a:xfrm>
          </p:grpSpPr>
          <p:grpSp>
            <p:nvGrpSpPr>
              <p:cNvPr id="41081" name="Group 84"/>
              <p:cNvGrpSpPr/>
              <p:nvPr/>
            </p:nvGrpSpPr>
            <p:grpSpPr bwMode="auto">
              <a:xfrm>
                <a:off x="1292" y="2069"/>
                <a:ext cx="953" cy="654"/>
                <a:chOff x="113" y="2069"/>
                <a:chExt cx="1089" cy="654"/>
              </a:xfrm>
            </p:grpSpPr>
            <p:sp>
              <p:nvSpPr>
                <p:cNvPr id="83" name="AutoShape 75"/>
                <p:cNvSpPr>
                  <a:spLocks noChangeArrowheads="1"/>
                </p:cNvSpPr>
                <p:nvPr/>
              </p:nvSpPr>
              <p:spPr bwMode="ltGray">
                <a:xfrm>
                  <a:off x="113" y="2069"/>
                  <a:ext cx="1089" cy="654"/>
                </a:xfrm>
                <a:prstGeom prst="roundRect">
                  <a:avLst>
                    <a:gd name="adj" fmla="val 11921"/>
                  </a:avLst>
                </a:prstGeom>
                <a:solidFill>
                  <a:srgbClr val="DDDDDD"/>
                </a:solidFill>
                <a:ln w="25400">
                  <a:noFill/>
                  <a:rou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zh-CN" sz="1400"/>
                </a:p>
              </p:txBody>
            </p:sp>
            <p:pic>
              <p:nvPicPr>
                <p:cNvPr id="41084" name="Picture 76" descr="Picture4"/>
                <p:cNvPicPr>
                  <a:picLocks noChangeAspect="1" noChangeArrowheads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ltGray">
                <a:xfrm>
                  <a:off x="132" y="2084"/>
                  <a:ext cx="435" cy="271"/>
                </a:xfrm>
                <a:prstGeom prst="rect">
                  <a:avLst/>
                </a:prstGeom>
                <a:solidFill>
                  <a:srgbClr val="DDDDD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41082" name="Text Box 87"/>
              <p:cNvSpPr txBox="1">
                <a:spLocks noChangeArrowheads="1"/>
              </p:cNvSpPr>
              <p:nvPr/>
            </p:nvSpPr>
            <p:spPr bwMode="auto">
              <a:xfrm>
                <a:off x="1338" y="2042"/>
                <a:ext cx="907" cy="2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endParaRPr lang="zh-CN" altLang="zh-CN" sz="1400"/>
              </a:p>
            </p:txBody>
          </p:sp>
        </p:grpSp>
        <p:grpSp>
          <p:nvGrpSpPr>
            <p:cNvPr id="40978" name="Group 16"/>
            <p:cNvGrpSpPr/>
            <p:nvPr/>
          </p:nvGrpSpPr>
          <p:grpSpPr bwMode="auto">
            <a:xfrm rot="5400000">
              <a:off x="3751262" y="5364957"/>
              <a:ext cx="358775" cy="431800"/>
              <a:chOff x="1872" y="2352"/>
              <a:chExt cx="240" cy="240"/>
            </a:xfrm>
          </p:grpSpPr>
          <p:grpSp>
            <p:nvGrpSpPr>
              <p:cNvPr id="41069" name="Group 17"/>
              <p:cNvGrpSpPr/>
              <p:nvPr/>
            </p:nvGrpSpPr>
            <p:grpSpPr bwMode="auto">
              <a:xfrm>
                <a:off x="1968" y="2352"/>
                <a:ext cx="144" cy="240"/>
                <a:chOff x="1968" y="2352"/>
                <a:chExt cx="144" cy="240"/>
              </a:xfrm>
            </p:grpSpPr>
            <p:sp>
              <p:nvSpPr>
                <p:cNvPr id="93" name="Oval 18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94" name="Oval 19"/>
                <p:cNvSpPr>
                  <a:spLocks noChangeArrowheads="1"/>
                </p:cNvSpPr>
                <p:nvPr/>
              </p:nvSpPr>
              <p:spPr bwMode="gray">
                <a:xfrm>
                  <a:off x="2013" y="2405"/>
                  <a:ext cx="51" cy="4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95" name="Oval 20"/>
                <p:cNvSpPr>
                  <a:spLocks noChangeArrowheads="1"/>
                </p:cNvSpPr>
                <p:nvPr/>
              </p:nvSpPr>
              <p:spPr bwMode="gray">
                <a:xfrm>
                  <a:off x="2064" y="2448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96" name="Oval 21"/>
                <p:cNvSpPr>
                  <a:spLocks noChangeArrowheads="1"/>
                </p:cNvSpPr>
                <p:nvPr/>
              </p:nvSpPr>
              <p:spPr bwMode="gray">
                <a:xfrm>
                  <a:off x="2013" y="2497"/>
                  <a:ext cx="51" cy="4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97" name="Oval 22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</p:grpSp>
          <p:grpSp>
            <p:nvGrpSpPr>
              <p:cNvPr id="41070" name="Group 23"/>
              <p:cNvGrpSpPr/>
              <p:nvPr/>
            </p:nvGrpSpPr>
            <p:grpSpPr bwMode="auto">
              <a:xfrm>
                <a:off x="1872" y="2352"/>
                <a:ext cx="144" cy="240"/>
                <a:chOff x="1968" y="2352"/>
                <a:chExt cx="144" cy="240"/>
              </a:xfrm>
            </p:grpSpPr>
            <p:sp>
              <p:nvSpPr>
                <p:cNvPr id="88" name="Oval 24"/>
                <p:cNvSpPr>
                  <a:spLocks noChangeArrowheads="1"/>
                </p:cNvSpPr>
                <p:nvPr/>
              </p:nvSpPr>
              <p:spPr bwMode="gray">
                <a:xfrm>
                  <a:off x="1968" y="2352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89" name="Oval 25"/>
                <p:cNvSpPr>
                  <a:spLocks noChangeArrowheads="1"/>
                </p:cNvSpPr>
                <p:nvPr/>
              </p:nvSpPr>
              <p:spPr bwMode="gray">
                <a:xfrm>
                  <a:off x="2016" y="2405"/>
                  <a:ext cx="52" cy="4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90" name="Oval 26"/>
                <p:cNvSpPr>
                  <a:spLocks noChangeArrowheads="1"/>
                </p:cNvSpPr>
                <p:nvPr/>
              </p:nvSpPr>
              <p:spPr bwMode="gray">
                <a:xfrm>
                  <a:off x="2068" y="2448"/>
                  <a:ext cx="49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91" name="Oval 27"/>
                <p:cNvSpPr>
                  <a:spLocks noChangeArrowheads="1"/>
                </p:cNvSpPr>
                <p:nvPr/>
              </p:nvSpPr>
              <p:spPr bwMode="gray">
                <a:xfrm>
                  <a:off x="2016" y="2497"/>
                  <a:ext cx="52" cy="49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  <p:sp>
              <p:nvSpPr>
                <p:cNvPr id="92" name="Oval 28"/>
                <p:cNvSpPr>
                  <a:spLocks noChangeArrowheads="1"/>
                </p:cNvSpPr>
                <p:nvPr/>
              </p:nvSpPr>
              <p:spPr bwMode="gray">
                <a:xfrm>
                  <a:off x="1968" y="2544"/>
                  <a:ext cx="48" cy="48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noFill/>
                  <a:round/>
                </a:ln>
              </p:spPr>
              <p:txBody>
                <a:bodyPr rot="10800000" vert="eaVert" wrap="none" anchor="ctr"/>
                <a:lstStyle/>
                <a:p>
                  <a:pPr>
                    <a:defRPr/>
                  </a:pPr>
                  <a:endParaRPr lang="zh-CN" altLang="en-US">
                    <a:solidFill>
                      <a:srgbClr val="000000"/>
                    </a:solidFill>
                    <a:latin typeface="Arial" charset="0"/>
                    <a:ea typeface="+mn-ea"/>
                  </a:endParaRPr>
                </a:p>
              </p:txBody>
            </p:sp>
          </p:grpSp>
        </p:grpSp>
        <p:sp>
          <p:nvSpPr>
            <p:cNvPr id="111" name="Line 171"/>
            <p:cNvSpPr>
              <a:spLocks noChangeShapeType="1"/>
            </p:cNvSpPr>
            <p:nvPr/>
          </p:nvSpPr>
          <p:spPr bwMode="auto">
            <a:xfrm>
              <a:off x="4794276" y="2405857"/>
              <a:ext cx="0" cy="2873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0980" name="组合 154"/>
            <p:cNvGrpSpPr/>
            <p:nvPr/>
          </p:nvGrpSpPr>
          <p:grpSpPr bwMode="auto">
            <a:xfrm>
              <a:off x="6207125" y="3566319"/>
              <a:ext cx="1871663" cy="790576"/>
              <a:chOff x="5229224" y="3879056"/>
              <a:chExt cx="1871663" cy="790576"/>
            </a:xfrm>
          </p:grpSpPr>
          <p:grpSp>
            <p:nvGrpSpPr>
              <p:cNvPr id="41063" name="Group 55"/>
              <p:cNvGrpSpPr/>
              <p:nvPr/>
            </p:nvGrpSpPr>
            <p:grpSpPr bwMode="auto">
              <a:xfrm>
                <a:off x="5229224" y="4020344"/>
                <a:ext cx="1871663" cy="649288"/>
                <a:chOff x="1655" y="1433"/>
                <a:chExt cx="1179" cy="409"/>
              </a:xfrm>
            </p:grpSpPr>
            <p:grpSp>
              <p:nvGrpSpPr>
                <p:cNvPr id="41065" name="Group 18"/>
                <p:cNvGrpSpPr/>
                <p:nvPr/>
              </p:nvGrpSpPr>
              <p:grpSpPr bwMode="auto">
                <a:xfrm>
                  <a:off x="1655" y="1433"/>
                  <a:ext cx="1179" cy="409"/>
                  <a:chOff x="1973" y="2839"/>
                  <a:chExt cx="1411" cy="454"/>
                </a:xfrm>
              </p:grpSpPr>
              <p:sp>
                <p:nvSpPr>
                  <p:cNvPr id="50" name="AutoShape 75"/>
                  <p:cNvSpPr>
                    <a:spLocks noChangeArrowheads="1"/>
                  </p:cNvSpPr>
                  <p:nvPr/>
                </p:nvSpPr>
                <p:spPr bwMode="ltGray">
                  <a:xfrm>
                    <a:off x="1973" y="2839"/>
                    <a:ext cx="1411" cy="454"/>
                  </a:xfrm>
                  <a:prstGeom prst="roundRect">
                    <a:avLst>
                      <a:gd name="adj" fmla="val 11921"/>
                    </a:avLst>
                  </a:prstGeom>
                  <a:solidFill>
                    <a:schemeClr val="bg2"/>
                  </a:solidFill>
                  <a:ln w="25400">
                    <a:noFill/>
                    <a:round/>
                  </a:ln>
                  <a:effectLst>
                    <a:outerShdw dist="53882" dir="2700000" algn="ctr" rotWithShape="0">
                      <a:srgbClr val="000000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r>
                      <a:rPr lang="en-US" altLang="zh-CN" sz="1400">
                        <a:solidFill>
                          <a:schemeClr val="bg1"/>
                        </a:solidFill>
                      </a:rPr>
                      <a:t>PART II</a:t>
                    </a:r>
                    <a:endParaRPr lang="en-US" altLang="zh-CN" sz="1400">
                      <a:solidFill>
                        <a:schemeClr val="bg1"/>
                      </a:solidFill>
                    </a:endParaRPr>
                  </a:p>
                </p:txBody>
              </p:sp>
              <p:pic>
                <p:nvPicPr>
                  <p:cNvPr id="41068" name="Picture 76" descr="Picture4"/>
                  <p:cNvPicPr>
                    <a:picLocks noChangeAspect="1" noChangeArrowheads="1"/>
                  </p:cNvPicPr>
                  <p:nvPr/>
                </p:nvPicPr>
                <p:blipFill>
                  <a:blip r:embed="rId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ltGray">
                  <a:xfrm>
                    <a:off x="1998" y="2861"/>
                    <a:ext cx="519" cy="388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41066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1791" y="1434"/>
                  <a:ext cx="952" cy="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endParaRPr lang="zh-CN" altLang="zh-CN" sz="1600" b="1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41064" name="Line 172"/>
              <p:cNvSpPr>
                <a:spLocks noChangeShapeType="1"/>
              </p:cNvSpPr>
              <p:nvPr/>
            </p:nvSpPr>
            <p:spPr bwMode="auto">
              <a:xfrm>
                <a:off x="6237287" y="3879056"/>
                <a:ext cx="0" cy="142875"/>
              </a:xfrm>
              <a:prstGeom prst="line">
                <a:avLst/>
              </a:prstGeom>
              <a:noFill/>
              <a:ln w="28575">
                <a:solidFill>
                  <a:srgbClr val="3333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0981" name="组合 153"/>
            <p:cNvGrpSpPr/>
            <p:nvPr/>
          </p:nvGrpSpPr>
          <p:grpSpPr bwMode="auto">
            <a:xfrm>
              <a:off x="1330325" y="3566319"/>
              <a:ext cx="1871662" cy="790575"/>
              <a:chOff x="1916112" y="3879056"/>
              <a:chExt cx="1871662" cy="790575"/>
            </a:xfrm>
          </p:grpSpPr>
          <p:grpSp>
            <p:nvGrpSpPr>
              <p:cNvPr id="41057" name="Group 56"/>
              <p:cNvGrpSpPr/>
              <p:nvPr/>
            </p:nvGrpSpPr>
            <p:grpSpPr bwMode="auto">
              <a:xfrm>
                <a:off x="1916112" y="4020344"/>
                <a:ext cx="1871662" cy="649287"/>
                <a:chOff x="295" y="1434"/>
                <a:chExt cx="1179" cy="409"/>
              </a:xfrm>
            </p:grpSpPr>
            <p:grpSp>
              <p:nvGrpSpPr>
                <p:cNvPr id="41059" name="Group 13"/>
                <p:cNvGrpSpPr/>
                <p:nvPr/>
              </p:nvGrpSpPr>
              <p:grpSpPr bwMode="auto">
                <a:xfrm>
                  <a:off x="295" y="1434"/>
                  <a:ext cx="1179" cy="409"/>
                  <a:chOff x="1973" y="2840"/>
                  <a:chExt cx="1411" cy="454"/>
                </a:xfrm>
              </p:grpSpPr>
              <p:sp>
                <p:nvSpPr>
                  <p:cNvPr id="45" name="AutoShape 75"/>
                  <p:cNvSpPr>
                    <a:spLocks noChangeArrowheads="1"/>
                  </p:cNvSpPr>
                  <p:nvPr/>
                </p:nvSpPr>
                <p:spPr bwMode="ltGray">
                  <a:xfrm>
                    <a:off x="1973" y="2840"/>
                    <a:ext cx="1411" cy="454"/>
                  </a:xfrm>
                  <a:prstGeom prst="roundRect">
                    <a:avLst>
                      <a:gd name="adj" fmla="val 11921"/>
                    </a:avLst>
                  </a:prstGeom>
                  <a:solidFill>
                    <a:schemeClr val="bg2"/>
                  </a:solidFill>
                  <a:ln w="25400">
                    <a:noFill/>
                    <a:round/>
                  </a:ln>
                  <a:effectLst>
                    <a:outerShdw dist="53882" dir="2700000" algn="ctr" rotWithShape="0">
                      <a:srgbClr val="000000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r>
                      <a:rPr lang="en-US" altLang="zh-CN" sz="1400">
                        <a:solidFill>
                          <a:schemeClr val="bg1"/>
                        </a:solidFill>
                      </a:rPr>
                      <a:t>PART II</a:t>
                    </a:r>
                    <a:endParaRPr lang="en-US" altLang="zh-CN" sz="1400">
                      <a:solidFill>
                        <a:schemeClr val="bg1"/>
                      </a:solidFill>
                    </a:endParaRPr>
                  </a:p>
                </p:txBody>
              </p:sp>
              <p:pic>
                <p:nvPicPr>
                  <p:cNvPr id="41062" name="Picture 76" descr="Picture4"/>
                  <p:cNvPicPr>
                    <a:picLocks noChangeAspect="1" noChangeArrowheads="1"/>
                  </p:cNvPicPr>
                  <p:nvPr/>
                </p:nvPicPr>
                <p:blipFill>
                  <a:blip r:embed="rId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ltGray">
                  <a:xfrm>
                    <a:off x="1998" y="2861"/>
                    <a:ext cx="519" cy="388"/>
                  </a:xfrm>
                  <a:prstGeom prst="rect">
                    <a:avLst/>
                  </a:prstGeom>
                  <a:solidFill>
                    <a:schemeClr val="bg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41060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431" y="1434"/>
                  <a:ext cx="952" cy="33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endParaRPr lang="zh-CN" altLang="zh-CN" sz="1600" b="1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41058" name="Line 173"/>
              <p:cNvSpPr>
                <a:spLocks noChangeShapeType="1"/>
              </p:cNvSpPr>
              <p:nvPr/>
            </p:nvSpPr>
            <p:spPr bwMode="auto">
              <a:xfrm>
                <a:off x="2924174" y="3879056"/>
                <a:ext cx="0" cy="142875"/>
              </a:xfrm>
              <a:prstGeom prst="line">
                <a:avLst/>
              </a:prstGeom>
              <a:noFill/>
              <a:ln w="28575">
                <a:solidFill>
                  <a:srgbClr val="3333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4" name="Line 174"/>
            <p:cNvSpPr>
              <a:spLocks noChangeShapeType="1"/>
            </p:cNvSpPr>
            <p:nvPr/>
          </p:nvSpPr>
          <p:spPr bwMode="auto">
            <a:xfrm flipH="1">
              <a:off x="4794276" y="3269458"/>
              <a:ext cx="1588" cy="2873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5" name="Line 175"/>
            <p:cNvSpPr>
              <a:spLocks noChangeShapeType="1"/>
            </p:cNvSpPr>
            <p:nvPr/>
          </p:nvSpPr>
          <p:spPr bwMode="auto">
            <a:xfrm>
              <a:off x="2320938" y="3558383"/>
              <a:ext cx="4876826" cy="79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984" name="Line 177"/>
            <p:cNvSpPr>
              <a:spLocks noChangeShapeType="1"/>
            </p:cNvSpPr>
            <p:nvPr/>
          </p:nvSpPr>
          <p:spPr bwMode="auto">
            <a:xfrm>
              <a:off x="3859212" y="4637881"/>
              <a:ext cx="0" cy="142875"/>
            </a:xfrm>
            <a:prstGeom prst="line">
              <a:avLst/>
            </a:prstGeom>
            <a:noFill/>
            <a:ln w="28575">
              <a:solidFill>
                <a:srgbClr val="3333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18" name="Line 178"/>
            <p:cNvSpPr>
              <a:spLocks noChangeShapeType="1"/>
            </p:cNvSpPr>
            <p:nvPr/>
          </p:nvSpPr>
          <p:spPr bwMode="auto">
            <a:xfrm>
              <a:off x="5515005" y="4572797"/>
              <a:ext cx="0" cy="20637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9" name="Line 179"/>
            <p:cNvSpPr>
              <a:spLocks noChangeShapeType="1"/>
            </p:cNvSpPr>
            <p:nvPr/>
          </p:nvSpPr>
          <p:spPr bwMode="auto">
            <a:xfrm>
              <a:off x="7170777" y="4572797"/>
              <a:ext cx="0" cy="2047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987" name="Line 181"/>
            <p:cNvSpPr>
              <a:spLocks noChangeShapeType="1"/>
            </p:cNvSpPr>
            <p:nvPr/>
          </p:nvSpPr>
          <p:spPr bwMode="auto">
            <a:xfrm>
              <a:off x="7166886" y="4334421"/>
              <a:ext cx="0" cy="238373"/>
            </a:xfrm>
            <a:prstGeom prst="line">
              <a:avLst/>
            </a:prstGeom>
            <a:noFill/>
            <a:ln w="28575">
              <a:solidFill>
                <a:srgbClr val="333333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21" name="Line 182"/>
            <p:cNvSpPr>
              <a:spLocks noChangeShapeType="1"/>
            </p:cNvSpPr>
            <p:nvPr/>
          </p:nvSpPr>
          <p:spPr bwMode="auto">
            <a:xfrm>
              <a:off x="2335226" y="4637885"/>
              <a:ext cx="1509720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0989" name="组合 132"/>
            <p:cNvGrpSpPr/>
            <p:nvPr/>
          </p:nvGrpSpPr>
          <p:grpSpPr bwMode="auto">
            <a:xfrm>
              <a:off x="0" y="4648994"/>
              <a:ext cx="1512887" cy="1150938"/>
              <a:chOff x="201612" y="4939507"/>
              <a:chExt cx="1512887" cy="1150938"/>
            </a:xfrm>
          </p:grpSpPr>
          <p:grpSp>
            <p:nvGrpSpPr>
              <p:cNvPr id="41038" name="Group 73"/>
              <p:cNvGrpSpPr/>
              <p:nvPr/>
            </p:nvGrpSpPr>
            <p:grpSpPr bwMode="auto">
              <a:xfrm>
                <a:off x="201612" y="5009358"/>
                <a:ext cx="1512887" cy="1081087"/>
                <a:chOff x="1292" y="2042"/>
                <a:chExt cx="953" cy="681"/>
              </a:xfrm>
            </p:grpSpPr>
            <p:grpSp>
              <p:nvGrpSpPr>
                <p:cNvPr id="41053" name="Group 74"/>
                <p:cNvGrpSpPr/>
                <p:nvPr/>
              </p:nvGrpSpPr>
              <p:grpSpPr bwMode="auto">
                <a:xfrm>
                  <a:off x="1292" y="2069"/>
                  <a:ext cx="953" cy="654"/>
                  <a:chOff x="113" y="2069"/>
                  <a:chExt cx="1089" cy="654"/>
                </a:xfrm>
              </p:grpSpPr>
              <p:sp>
                <p:nvSpPr>
                  <p:cNvPr id="73" name="AutoShape 75"/>
                  <p:cNvSpPr>
                    <a:spLocks noChangeArrowheads="1"/>
                  </p:cNvSpPr>
                  <p:nvPr/>
                </p:nvSpPr>
                <p:spPr bwMode="ltGray">
                  <a:xfrm>
                    <a:off x="113" y="2069"/>
                    <a:ext cx="1089" cy="654"/>
                  </a:xfrm>
                  <a:prstGeom prst="roundRect">
                    <a:avLst>
                      <a:gd name="adj" fmla="val 11921"/>
                    </a:avLst>
                  </a:prstGeom>
                  <a:solidFill>
                    <a:srgbClr val="DDDDDD"/>
                  </a:solidFill>
                  <a:ln w="25400">
                    <a:noFill/>
                    <a:round/>
                  </a:ln>
                  <a:effectLst>
                    <a:outerShdw dist="53882" dir="2700000" algn="ctr" rotWithShape="0">
                      <a:srgbClr val="000000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zh-CN" sz="1400"/>
                  </a:p>
                </p:txBody>
              </p:sp>
              <p:pic>
                <p:nvPicPr>
                  <p:cNvPr id="41056" name="Picture 76" descr="Picture4"/>
                  <p:cNvPicPr>
                    <a:picLocks noChangeAspect="1" noChangeArrowheads="1"/>
                  </p:cNvPicPr>
                  <p:nvPr/>
                </p:nvPicPr>
                <p:blipFill>
                  <a:blip r:embed="rId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ltGray">
                  <a:xfrm>
                    <a:off x="132" y="2084"/>
                    <a:ext cx="435" cy="271"/>
                  </a:xfrm>
                  <a:prstGeom prst="rect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41054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1338" y="2042"/>
                  <a:ext cx="907" cy="2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endParaRPr lang="zh-CN" altLang="zh-CN" sz="1400"/>
                </a:p>
              </p:txBody>
            </p:sp>
          </p:grpSp>
          <p:grpSp>
            <p:nvGrpSpPr>
              <p:cNvPr id="41039" name="Group 16"/>
              <p:cNvGrpSpPr/>
              <p:nvPr/>
            </p:nvGrpSpPr>
            <p:grpSpPr bwMode="auto">
              <a:xfrm rot="5400000">
                <a:off x="814386" y="5664995"/>
                <a:ext cx="358775" cy="431800"/>
                <a:chOff x="1872" y="2352"/>
                <a:chExt cx="240" cy="240"/>
              </a:xfrm>
            </p:grpSpPr>
            <p:grpSp>
              <p:nvGrpSpPr>
                <p:cNvPr id="41041" name="Group 17"/>
                <p:cNvGrpSpPr/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06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07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2013" y="2405"/>
                    <a:ext cx="51" cy="4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08" name="Oval 20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09" name="Oval 21"/>
                  <p:cNvSpPr>
                    <a:spLocks noChangeArrowheads="1"/>
                  </p:cNvSpPr>
                  <p:nvPr/>
                </p:nvSpPr>
                <p:spPr bwMode="gray">
                  <a:xfrm>
                    <a:off x="2013" y="2497"/>
                    <a:ext cx="51" cy="4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10" name="Oval 2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</p:grpSp>
            <p:grpSp>
              <p:nvGrpSpPr>
                <p:cNvPr id="41042" name="Group 23"/>
                <p:cNvGrpSpPr/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01" name="Oval 24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02" name="Oval 2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5"/>
                    <a:ext cx="52" cy="4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03" name="Oval 26"/>
                  <p:cNvSpPr>
                    <a:spLocks noChangeArrowheads="1"/>
                  </p:cNvSpPr>
                  <p:nvPr/>
                </p:nvSpPr>
                <p:spPr bwMode="gray">
                  <a:xfrm>
                    <a:off x="2068" y="2448"/>
                    <a:ext cx="49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04" name="Oval 27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7"/>
                    <a:ext cx="52" cy="4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05" name="Oval 2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</p:grpSp>
          </p:grpSp>
          <p:sp>
            <p:nvSpPr>
              <p:cNvPr id="41040" name="Line 176"/>
              <p:cNvSpPr>
                <a:spLocks noChangeShapeType="1"/>
              </p:cNvSpPr>
              <p:nvPr/>
            </p:nvSpPr>
            <p:spPr bwMode="auto">
              <a:xfrm>
                <a:off x="993774" y="4939507"/>
                <a:ext cx="0" cy="142875"/>
              </a:xfrm>
              <a:prstGeom prst="line">
                <a:avLst/>
              </a:prstGeom>
              <a:noFill/>
              <a:ln w="28575">
                <a:solidFill>
                  <a:srgbClr val="3333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2" name="Line 183"/>
            <p:cNvSpPr>
              <a:spLocks noChangeShapeType="1"/>
            </p:cNvSpPr>
            <p:nvPr/>
          </p:nvSpPr>
          <p:spPr bwMode="auto">
            <a:xfrm>
              <a:off x="2351101" y="4388647"/>
              <a:ext cx="0" cy="244475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>
              <a:spAutoFit/>
            </a:bodyPr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40991" name="组合 133"/>
            <p:cNvGrpSpPr/>
            <p:nvPr/>
          </p:nvGrpSpPr>
          <p:grpSpPr bwMode="auto">
            <a:xfrm>
              <a:off x="1573212" y="4648994"/>
              <a:ext cx="1512887" cy="1150942"/>
              <a:chOff x="201612" y="4939507"/>
              <a:chExt cx="1512887" cy="1150942"/>
            </a:xfrm>
          </p:grpSpPr>
          <p:grpSp>
            <p:nvGrpSpPr>
              <p:cNvPr id="41019" name="Group 73"/>
              <p:cNvGrpSpPr/>
              <p:nvPr/>
            </p:nvGrpSpPr>
            <p:grpSpPr bwMode="auto">
              <a:xfrm>
                <a:off x="201612" y="5009361"/>
                <a:ext cx="1512887" cy="1081088"/>
                <a:chOff x="1292" y="2042"/>
                <a:chExt cx="953" cy="681"/>
              </a:xfrm>
            </p:grpSpPr>
            <p:grpSp>
              <p:nvGrpSpPr>
                <p:cNvPr id="41034" name="Group 74"/>
                <p:cNvGrpSpPr/>
                <p:nvPr/>
              </p:nvGrpSpPr>
              <p:grpSpPr bwMode="auto">
                <a:xfrm>
                  <a:off x="1292" y="2069"/>
                  <a:ext cx="953" cy="654"/>
                  <a:chOff x="113" y="2069"/>
                  <a:chExt cx="1089" cy="654"/>
                </a:xfrm>
              </p:grpSpPr>
              <p:sp>
                <p:nvSpPr>
                  <p:cNvPr id="152" name="AutoShape 75"/>
                  <p:cNvSpPr>
                    <a:spLocks noChangeArrowheads="1"/>
                  </p:cNvSpPr>
                  <p:nvPr/>
                </p:nvSpPr>
                <p:spPr bwMode="ltGray">
                  <a:xfrm>
                    <a:off x="113" y="2069"/>
                    <a:ext cx="1089" cy="654"/>
                  </a:xfrm>
                  <a:prstGeom prst="roundRect">
                    <a:avLst>
                      <a:gd name="adj" fmla="val 11921"/>
                    </a:avLst>
                  </a:prstGeom>
                  <a:solidFill>
                    <a:srgbClr val="DDDDDD"/>
                  </a:solidFill>
                  <a:ln w="25400">
                    <a:noFill/>
                    <a:round/>
                  </a:ln>
                  <a:effectLst>
                    <a:outerShdw dist="53882" dir="2700000" algn="ctr" rotWithShape="0">
                      <a:srgbClr val="000000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zh-CN" sz="1400"/>
                  </a:p>
                </p:txBody>
              </p:sp>
              <p:pic>
                <p:nvPicPr>
                  <p:cNvPr id="41037" name="Picture 76" descr="Picture4"/>
                  <p:cNvPicPr>
                    <a:picLocks noChangeAspect="1" noChangeArrowheads="1"/>
                  </p:cNvPicPr>
                  <p:nvPr/>
                </p:nvPicPr>
                <p:blipFill>
                  <a:blip r:embed="rId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ltGray">
                  <a:xfrm>
                    <a:off x="132" y="2084"/>
                    <a:ext cx="435" cy="271"/>
                  </a:xfrm>
                  <a:prstGeom prst="rect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41035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1338" y="2042"/>
                  <a:ext cx="907" cy="2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endParaRPr lang="zh-CN" altLang="zh-CN" sz="1400"/>
                </a:p>
              </p:txBody>
            </p:sp>
          </p:grpSp>
          <p:grpSp>
            <p:nvGrpSpPr>
              <p:cNvPr id="41020" name="Group 16"/>
              <p:cNvGrpSpPr/>
              <p:nvPr/>
            </p:nvGrpSpPr>
            <p:grpSpPr bwMode="auto">
              <a:xfrm rot="5400000">
                <a:off x="814388" y="5664997"/>
                <a:ext cx="358775" cy="431800"/>
                <a:chOff x="1872" y="2352"/>
                <a:chExt cx="240" cy="240"/>
              </a:xfrm>
            </p:grpSpPr>
            <p:grpSp>
              <p:nvGrpSpPr>
                <p:cNvPr id="41022" name="Group 17"/>
                <p:cNvGrpSpPr/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45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46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2013" y="2405"/>
                    <a:ext cx="51" cy="4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47" name="Oval 20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48" name="Oval 21"/>
                  <p:cNvSpPr>
                    <a:spLocks noChangeArrowheads="1"/>
                  </p:cNvSpPr>
                  <p:nvPr/>
                </p:nvSpPr>
                <p:spPr bwMode="gray">
                  <a:xfrm>
                    <a:off x="2013" y="2497"/>
                    <a:ext cx="51" cy="4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49" name="Oval 2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</p:grpSp>
            <p:grpSp>
              <p:nvGrpSpPr>
                <p:cNvPr id="41023" name="Group 23"/>
                <p:cNvGrpSpPr/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40" name="Oval 24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41" name="Oval 2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5"/>
                    <a:ext cx="52" cy="4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42" name="Oval 26"/>
                  <p:cNvSpPr>
                    <a:spLocks noChangeArrowheads="1"/>
                  </p:cNvSpPr>
                  <p:nvPr/>
                </p:nvSpPr>
                <p:spPr bwMode="gray">
                  <a:xfrm>
                    <a:off x="2068" y="2448"/>
                    <a:ext cx="49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43" name="Oval 27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7"/>
                    <a:ext cx="52" cy="4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44" name="Oval 2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</p:grpSp>
          </p:grpSp>
          <p:sp>
            <p:nvSpPr>
              <p:cNvPr id="41021" name="Line 176"/>
              <p:cNvSpPr>
                <a:spLocks noChangeShapeType="1"/>
              </p:cNvSpPr>
              <p:nvPr/>
            </p:nvSpPr>
            <p:spPr bwMode="auto">
              <a:xfrm>
                <a:off x="993774" y="4939507"/>
                <a:ext cx="0" cy="142875"/>
              </a:xfrm>
              <a:prstGeom prst="line">
                <a:avLst/>
              </a:prstGeom>
              <a:noFill/>
              <a:ln w="28575">
                <a:solidFill>
                  <a:srgbClr val="333333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</p:grpSp>
        <p:cxnSp>
          <p:nvCxnSpPr>
            <p:cNvPr id="157" name="直接连接符 156"/>
            <p:cNvCxnSpPr>
              <a:endCxn id="119" idx="0"/>
            </p:cNvCxnSpPr>
            <p:nvPr/>
          </p:nvCxnSpPr>
          <p:spPr>
            <a:xfrm>
              <a:off x="5535643" y="4572797"/>
              <a:ext cx="1635134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0" name="直接连接符 159"/>
            <p:cNvCxnSpPr>
              <a:stCxn id="41040" idx="0"/>
              <a:endCxn id="41021" idx="0"/>
            </p:cNvCxnSpPr>
            <p:nvPr/>
          </p:nvCxnSpPr>
          <p:spPr>
            <a:xfrm rot="16200000" flipH="1">
              <a:off x="1578778" y="3862387"/>
              <a:ext cx="0" cy="1573221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40994" name="组合 161"/>
            <p:cNvGrpSpPr/>
            <p:nvPr/>
          </p:nvGrpSpPr>
          <p:grpSpPr bwMode="auto">
            <a:xfrm>
              <a:off x="8062965" y="4572000"/>
              <a:ext cx="1512887" cy="1221351"/>
              <a:chOff x="201612" y="4869098"/>
              <a:chExt cx="1512887" cy="1221351"/>
            </a:xfrm>
          </p:grpSpPr>
          <p:grpSp>
            <p:nvGrpSpPr>
              <p:cNvPr id="41000" name="Group 73"/>
              <p:cNvGrpSpPr/>
              <p:nvPr/>
            </p:nvGrpSpPr>
            <p:grpSpPr bwMode="auto">
              <a:xfrm>
                <a:off x="201612" y="5009361"/>
                <a:ext cx="1512887" cy="1081088"/>
                <a:chOff x="1292" y="2042"/>
                <a:chExt cx="953" cy="681"/>
              </a:xfrm>
            </p:grpSpPr>
            <p:grpSp>
              <p:nvGrpSpPr>
                <p:cNvPr id="41015" name="Group 74"/>
                <p:cNvGrpSpPr/>
                <p:nvPr/>
              </p:nvGrpSpPr>
              <p:grpSpPr bwMode="auto">
                <a:xfrm>
                  <a:off x="1292" y="2069"/>
                  <a:ext cx="953" cy="654"/>
                  <a:chOff x="113" y="2069"/>
                  <a:chExt cx="1089" cy="654"/>
                </a:xfrm>
              </p:grpSpPr>
              <p:sp>
                <p:nvSpPr>
                  <p:cNvPr id="180" name="AutoShape 75"/>
                  <p:cNvSpPr>
                    <a:spLocks noChangeArrowheads="1"/>
                  </p:cNvSpPr>
                  <p:nvPr/>
                </p:nvSpPr>
                <p:spPr bwMode="ltGray">
                  <a:xfrm>
                    <a:off x="113" y="2064"/>
                    <a:ext cx="1089" cy="659"/>
                  </a:xfrm>
                  <a:prstGeom prst="roundRect">
                    <a:avLst>
                      <a:gd name="adj" fmla="val 11921"/>
                    </a:avLst>
                  </a:prstGeom>
                  <a:solidFill>
                    <a:srgbClr val="DDDDDD"/>
                  </a:solidFill>
                  <a:ln w="25400">
                    <a:noFill/>
                    <a:round/>
                  </a:ln>
                  <a:effectLst>
                    <a:outerShdw dist="53882" dir="2700000" algn="ctr" rotWithShape="0">
                      <a:srgbClr val="000000">
                        <a:alpha val="50000"/>
                      </a:srgbClr>
                    </a:outerShdw>
                  </a:effectLst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zh-CN" sz="1400"/>
                  </a:p>
                </p:txBody>
              </p:sp>
              <p:pic>
                <p:nvPicPr>
                  <p:cNvPr id="41018" name="Picture 76" descr="Picture4"/>
                  <p:cNvPicPr>
                    <a:picLocks noChangeAspect="1" noChangeArrowheads="1"/>
                  </p:cNvPicPr>
                  <p:nvPr/>
                </p:nvPicPr>
                <p:blipFill>
                  <a:blip r:embed="rId1" cstate="print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ltGray">
                  <a:xfrm>
                    <a:off x="132" y="2084"/>
                    <a:ext cx="435" cy="271"/>
                  </a:xfrm>
                  <a:prstGeom prst="rect">
                    <a:avLst/>
                  </a:prstGeom>
                  <a:solidFill>
                    <a:srgbClr val="DDDDDD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</p:grpSp>
            <p:sp>
              <p:nvSpPr>
                <p:cNvPr id="41016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1338" y="2042"/>
                  <a:ext cx="907" cy="2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pitchFamily="34" charset="0"/>
                      <a:ea typeface="宋体" pitchFamily="2" charset="-122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</a:pPr>
                  <a:endParaRPr lang="zh-CN" altLang="zh-CN" sz="1400"/>
                </a:p>
              </p:txBody>
            </p:sp>
          </p:grpSp>
          <p:grpSp>
            <p:nvGrpSpPr>
              <p:cNvPr id="41001" name="Group 16"/>
              <p:cNvGrpSpPr/>
              <p:nvPr/>
            </p:nvGrpSpPr>
            <p:grpSpPr bwMode="auto">
              <a:xfrm rot="5400000">
                <a:off x="814390" y="5664999"/>
                <a:ext cx="358775" cy="431800"/>
                <a:chOff x="1872" y="2352"/>
                <a:chExt cx="240" cy="240"/>
              </a:xfrm>
            </p:grpSpPr>
            <p:grpSp>
              <p:nvGrpSpPr>
                <p:cNvPr id="41003" name="Group 17"/>
                <p:cNvGrpSpPr/>
                <p:nvPr/>
              </p:nvGrpSpPr>
              <p:grpSpPr bwMode="auto">
                <a:xfrm>
                  <a:off x="1968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73" name="Oval 1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74" name="Oval 19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5"/>
                    <a:ext cx="52" cy="4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75" name="Oval 20"/>
                  <p:cNvSpPr>
                    <a:spLocks noChangeArrowheads="1"/>
                  </p:cNvSpPr>
                  <p:nvPr/>
                </p:nvSpPr>
                <p:spPr bwMode="gray">
                  <a:xfrm>
                    <a:off x="2064" y="2448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76" name="Oval 21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7"/>
                    <a:ext cx="52" cy="4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77" name="Oval 22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</p:grpSp>
            <p:grpSp>
              <p:nvGrpSpPr>
                <p:cNvPr id="41004" name="Group 23"/>
                <p:cNvGrpSpPr/>
                <p:nvPr/>
              </p:nvGrpSpPr>
              <p:grpSpPr bwMode="auto">
                <a:xfrm>
                  <a:off x="1872" y="2352"/>
                  <a:ext cx="144" cy="240"/>
                  <a:chOff x="1968" y="2352"/>
                  <a:chExt cx="144" cy="240"/>
                </a:xfrm>
              </p:grpSpPr>
              <p:sp>
                <p:nvSpPr>
                  <p:cNvPr id="168" name="Oval 24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352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69" name="Oval 25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05"/>
                    <a:ext cx="52" cy="4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70" name="Oval 26"/>
                  <p:cNvSpPr>
                    <a:spLocks noChangeArrowheads="1"/>
                  </p:cNvSpPr>
                  <p:nvPr/>
                </p:nvSpPr>
                <p:spPr bwMode="gray">
                  <a:xfrm>
                    <a:off x="2068" y="2448"/>
                    <a:ext cx="49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71" name="Oval 27"/>
                  <p:cNvSpPr>
                    <a:spLocks noChangeArrowheads="1"/>
                  </p:cNvSpPr>
                  <p:nvPr/>
                </p:nvSpPr>
                <p:spPr bwMode="gray">
                  <a:xfrm>
                    <a:off x="2016" y="2497"/>
                    <a:ext cx="52" cy="49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  <p:sp>
                <p:nvSpPr>
                  <p:cNvPr id="172" name="Oval 28"/>
                  <p:cNvSpPr>
                    <a:spLocks noChangeArrowheads="1"/>
                  </p:cNvSpPr>
                  <p:nvPr/>
                </p:nvSpPr>
                <p:spPr bwMode="gray">
                  <a:xfrm>
                    <a:off x="1968" y="2544"/>
                    <a:ext cx="48" cy="48"/>
                  </a:xfrm>
                  <a:prstGeom prst="ellipse">
                    <a:avLst/>
                  </a:prstGeom>
                  <a:solidFill>
                    <a:schemeClr val="bg1"/>
                  </a:solidFill>
                  <a:ln w="9525">
                    <a:noFill/>
                    <a:round/>
                  </a:ln>
                </p:spPr>
                <p:txBody>
                  <a:bodyPr rot="10800000" vert="eaVert" wrap="none" anchor="ctr"/>
                  <a:lstStyle/>
                  <a:p>
                    <a:pPr>
                      <a:defRPr/>
                    </a:pPr>
                    <a:endParaRPr lang="zh-CN" altLang="en-US">
                      <a:solidFill>
                        <a:srgbClr val="000000"/>
                      </a:solidFill>
                      <a:latin typeface="Arial" charset="0"/>
                      <a:ea typeface="+mn-ea"/>
                    </a:endParaRPr>
                  </a:p>
                </p:txBody>
              </p:sp>
            </p:grpSp>
          </p:grpSp>
          <p:sp>
            <p:nvSpPr>
              <p:cNvPr id="165" name="Line 176"/>
              <p:cNvSpPr>
                <a:spLocks noChangeShapeType="1"/>
              </p:cNvSpPr>
              <p:nvPr/>
            </p:nvSpPr>
            <p:spPr bwMode="auto">
              <a:xfrm flipH="1">
                <a:off x="993770" y="4868307"/>
                <a:ext cx="4763" cy="212725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  <p:txBody>
              <a:bodyPr anchor="ctr">
                <a:spAutoFit/>
              </a:bodyPr>
              <a:lstStyle/>
              <a:p>
                <a:pPr>
                  <a:defRPr/>
                </a:pPr>
                <a:endParaRPr lang="zh-CN" altLang="en-US"/>
              </a:p>
            </p:txBody>
          </p:sp>
        </p:grpSp>
        <p:cxnSp>
          <p:nvCxnSpPr>
            <p:cNvPr id="189" name="直接连接符 188"/>
            <p:cNvCxnSpPr>
              <a:stCxn id="119" idx="0"/>
            </p:cNvCxnSpPr>
            <p:nvPr/>
          </p:nvCxnSpPr>
          <p:spPr>
            <a:xfrm rot="16200000" flipH="1">
              <a:off x="8029620" y="3713955"/>
              <a:ext cx="0" cy="171768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90" name="TextBox 189"/>
            <p:cNvSpPr txBox="1"/>
            <p:nvPr/>
          </p:nvSpPr>
          <p:spPr>
            <a:xfrm>
              <a:off x="4087835" y="1905794"/>
              <a:ext cx="1524008" cy="369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Chair man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191" name="TextBox 190"/>
            <p:cNvSpPr txBox="1"/>
            <p:nvPr/>
          </p:nvSpPr>
          <p:spPr>
            <a:xfrm>
              <a:off x="4011635" y="2820195"/>
              <a:ext cx="1524008" cy="3810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Manager</a:t>
              </a:r>
              <a:endParaRPr lang="zh-CN" alt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192" name="TextBox 191"/>
            <p:cNvSpPr txBox="1"/>
            <p:nvPr/>
          </p:nvSpPr>
          <p:spPr>
            <a:xfrm>
              <a:off x="1420821" y="3886997"/>
              <a:ext cx="1752610" cy="369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Vice-manager</a:t>
              </a:r>
              <a:endPara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  <p:sp>
          <p:nvSpPr>
            <p:cNvPr id="193" name="TextBox 192"/>
            <p:cNvSpPr txBox="1"/>
            <p:nvPr/>
          </p:nvSpPr>
          <p:spPr>
            <a:xfrm>
              <a:off x="6297647" y="3886997"/>
              <a:ext cx="1752610" cy="36988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Vice-manager</a:t>
              </a:r>
              <a:endPara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196" name="TextBox 195"/>
          <p:cNvSpPr txBox="1"/>
          <p:nvPr/>
        </p:nvSpPr>
        <p:spPr>
          <a:xfrm>
            <a:off x="-179388" y="5183188"/>
            <a:ext cx="1878013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Sales &amp; design department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7" name="TextBox 196"/>
          <p:cNvSpPr txBox="1"/>
          <p:nvPr/>
        </p:nvSpPr>
        <p:spPr>
          <a:xfrm>
            <a:off x="1573213" y="5183188"/>
            <a:ext cx="15240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Financial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department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3173413" y="5183188"/>
            <a:ext cx="15240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HR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department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9" name="TextBox 198"/>
          <p:cNvSpPr txBox="1"/>
          <p:nvPr/>
        </p:nvSpPr>
        <p:spPr>
          <a:xfrm>
            <a:off x="6450013" y="5183188"/>
            <a:ext cx="14478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Legal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department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8050213" y="5183188"/>
            <a:ext cx="1497012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Information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department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1" name="TextBox 200"/>
          <p:cNvSpPr txBox="1"/>
          <p:nvPr/>
        </p:nvSpPr>
        <p:spPr>
          <a:xfrm>
            <a:off x="4621213" y="5183188"/>
            <a:ext cx="190500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Sale promotion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department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116013" y="5349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Management Company</a:t>
            </a:r>
            <a:endParaRPr lang="zh-CN" altLang="en-US" dirty="0" smtClean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41987" name="组合 24"/>
          <p:cNvGrpSpPr/>
          <p:nvPr/>
        </p:nvGrpSpPr>
        <p:grpSpPr bwMode="auto">
          <a:xfrm>
            <a:off x="277813" y="1754188"/>
            <a:ext cx="8610600" cy="5424487"/>
            <a:chOff x="277217" y="1753394"/>
            <a:chExt cx="8611195" cy="5425094"/>
          </a:xfrm>
        </p:grpSpPr>
        <p:sp>
          <p:nvSpPr>
            <p:cNvPr id="3" name="Freeform 3"/>
            <p:cNvSpPr/>
            <p:nvPr/>
          </p:nvSpPr>
          <p:spPr bwMode="gray">
            <a:xfrm>
              <a:off x="5271837" y="1753394"/>
              <a:ext cx="1681278" cy="1227274"/>
            </a:xfrm>
            <a:custGeom>
              <a:avLst/>
              <a:gdLst/>
              <a:ahLst/>
              <a:cxnLst>
                <a:cxn ang="0">
                  <a:pos x="0" y="774"/>
                </a:cxn>
                <a:cxn ang="0">
                  <a:pos x="2" y="770"/>
                </a:cxn>
                <a:cxn ang="0">
                  <a:pos x="8" y="754"/>
                </a:cxn>
                <a:cxn ang="0">
                  <a:pos x="16" y="730"/>
                </a:cxn>
                <a:cxn ang="0">
                  <a:pos x="32" y="698"/>
                </a:cxn>
                <a:cxn ang="0">
                  <a:pos x="50" y="660"/>
                </a:cxn>
                <a:cxn ang="0">
                  <a:pos x="76" y="618"/>
                </a:cxn>
                <a:cxn ang="0">
                  <a:pos x="106" y="574"/>
                </a:cxn>
                <a:cxn ang="0">
                  <a:pos x="142" y="528"/>
                </a:cxn>
                <a:cxn ang="0">
                  <a:pos x="186" y="482"/>
                </a:cxn>
                <a:cxn ang="0">
                  <a:pos x="236" y="438"/>
                </a:cxn>
                <a:cxn ang="0">
                  <a:pos x="294" y="398"/>
                </a:cxn>
                <a:cxn ang="0">
                  <a:pos x="360" y="360"/>
                </a:cxn>
                <a:cxn ang="0">
                  <a:pos x="426" y="332"/>
                </a:cxn>
                <a:cxn ang="0">
                  <a:pos x="488" y="314"/>
                </a:cxn>
                <a:cxn ang="0">
                  <a:pos x="544" y="304"/>
                </a:cxn>
                <a:cxn ang="0">
                  <a:pos x="594" y="300"/>
                </a:cxn>
                <a:cxn ang="0">
                  <a:pos x="638" y="300"/>
                </a:cxn>
                <a:cxn ang="0">
                  <a:pos x="678" y="304"/>
                </a:cxn>
                <a:cxn ang="0">
                  <a:pos x="710" y="312"/>
                </a:cxn>
                <a:cxn ang="0">
                  <a:pos x="736" y="320"/>
                </a:cxn>
                <a:cxn ang="0">
                  <a:pos x="754" y="326"/>
                </a:cxn>
                <a:cxn ang="0">
                  <a:pos x="766" y="332"/>
                </a:cxn>
                <a:cxn ang="0">
                  <a:pos x="770" y="334"/>
                </a:cxn>
                <a:cxn ang="0">
                  <a:pos x="680" y="476"/>
                </a:cxn>
                <a:cxn ang="0">
                  <a:pos x="982" y="370"/>
                </a:cxn>
                <a:cxn ang="0">
                  <a:pos x="912" y="0"/>
                </a:cxn>
                <a:cxn ang="0">
                  <a:pos x="854" y="150"/>
                </a:cxn>
                <a:cxn ang="0">
                  <a:pos x="850" y="148"/>
                </a:cxn>
                <a:cxn ang="0">
                  <a:pos x="838" y="142"/>
                </a:cxn>
                <a:cxn ang="0">
                  <a:pos x="822" y="134"/>
                </a:cxn>
                <a:cxn ang="0">
                  <a:pos x="798" y="126"/>
                </a:cxn>
                <a:cxn ang="0">
                  <a:pos x="768" y="120"/>
                </a:cxn>
                <a:cxn ang="0">
                  <a:pos x="732" y="114"/>
                </a:cxn>
                <a:cxn ang="0">
                  <a:pos x="692" y="110"/>
                </a:cxn>
                <a:cxn ang="0">
                  <a:pos x="646" y="110"/>
                </a:cxn>
                <a:cxn ang="0">
                  <a:pos x="596" y="116"/>
                </a:cxn>
                <a:cxn ang="0">
                  <a:pos x="540" y="126"/>
                </a:cxn>
                <a:cxn ang="0">
                  <a:pos x="482" y="146"/>
                </a:cxn>
                <a:cxn ang="0">
                  <a:pos x="422" y="172"/>
                </a:cxn>
                <a:cxn ang="0">
                  <a:pos x="356" y="210"/>
                </a:cxn>
                <a:cxn ang="0">
                  <a:pos x="290" y="258"/>
                </a:cxn>
                <a:cxn ang="0">
                  <a:pos x="230" y="310"/>
                </a:cxn>
                <a:cxn ang="0">
                  <a:pos x="178" y="364"/>
                </a:cxn>
                <a:cxn ang="0">
                  <a:pos x="136" y="422"/>
                </a:cxn>
                <a:cxn ang="0">
                  <a:pos x="100" y="480"/>
                </a:cxn>
                <a:cxn ang="0">
                  <a:pos x="72" y="536"/>
                </a:cxn>
                <a:cxn ang="0">
                  <a:pos x="48" y="590"/>
                </a:cxn>
                <a:cxn ang="0">
                  <a:pos x="30" y="640"/>
                </a:cxn>
                <a:cxn ang="0">
                  <a:pos x="18" y="684"/>
                </a:cxn>
                <a:cxn ang="0">
                  <a:pos x="8" y="722"/>
                </a:cxn>
                <a:cxn ang="0">
                  <a:pos x="4" y="750"/>
                </a:cxn>
                <a:cxn ang="0">
                  <a:pos x="0" y="768"/>
                </a:cxn>
                <a:cxn ang="0">
                  <a:pos x="0" y="774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90980"/>
                    <a:invGamma/>
                    <a:alpha val="32001"/>
                  </a:schemeClr>
                </a:gs>
                <a:gs pos="100000">
                  <a:schemeClr val="hlink"/>
                </a:gs>
              </a:gsLst>
              <a:lin ang="0" scaled="1"/>
            </a:gradFill>
            <a:ln w="1270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989" name="AutoShape 4"/>
            <p:cNvSpPr>
              <a:spLocks noChangeArrowheads="1"/>
            </p:cNvSpPr>
            <p:nvPr/>
          </p:nvSpPr>
          <p:spPr bwMode="auto">
            <a:xfrm>
              <a:off x="3382268" y="3276672"/>
              <a:ext cx="2630289" cy="335357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accent2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gray">
            <a:xfrm>
              <a:off x="3649300" y="2972730"/>
              <a:ext cx="2135335" cy="462014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991" name="AutoShape 6"/>
            <p:cNvSpPr>
              <a:spLocks noChangeArrowheads="1"/>
            </p:cNvSpPr>
            <p:nvPr/>
          </p:nvSpPr>
          <p:spPr bwMode="auto">
            <a:xfrm flipH="1">
              <a:off x="5570537" y="3210882"/>
              <a:ext cx="83674" cy="153509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2" name="AutoShape 7"/>
            <p:cNvSpPr>
              <a:spLocks noChangeArrowheads="1"/>
            </p:cNvSpPr>
            <p:nvPr/>
          </p:nvSpPr>
          <p:spPr bwMode="auto">
            <a:xfrm flipH="1">
              <a:off x="3747889" y="3200760"/>
              <a:ext cx="81856" cy="153509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3" name="AutoShape 8"/>
            <p:cNvSpPr>
              <a:spLocks noChangeArrowheads="1"/>
            </p:cNvSpPr>
            <p:nvPr/>
          </p:nvSpPr>
          <p:spPr bwMode="auto">
            <a:xfrm>
              <a:off x="6258123" y="2743609"/>
              <a:ext cx="2630289" cy="3353571"/>
            </a:xfrm>
            <a:prstGeom prst="roundRect">
              <a:avLst>
                <a:gd name="adj" fmla="val 4690"/>
              </a:avLst>
            </a:prstGeom>
            <a:noFill/>
            <a:ln w="57150">
              <a:solidFill>
                <a:schemeClr val="hlink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AutoShape 9"/>
            <p:cNvSpPr>
              <a:spLocks noChangeArrowheads="1"/>
            </p:cNvSpPr>
            <p:nvPr/>
          </p:nvSpPr>
          <p:spPr bwMode="gray">
            <a:xfrm>
              <a:off x="6505409" y="2439271"/>
              <a:ext cx="2135336" cy="457251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995" name="AutoShape 10"/>
            <p:cNvSpPr>
              <a:spLocks noChangeArrowheads="1"/>
            </p:cNvSpPr>
            <p:nvPr/>
          </p:nvSpPr>
          <p:spPr bwMode="auto">
            <a:xfrm flipH="1">
              <a:off x="8437297" y="2667698"/>
              <a:ext cx="81856" cy="151822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996" name="AutoShape 11"/>
            <p:cNvSpPr>
              <a:spLocks noChangeArrowheads="1"/>
            </p:cNvSpPr>
            <p:nvPr/>
          </p:nvSpPr>
          <p:spPr bwMode="auto">
            <a:xfrm flipH="1">
              <a:off x="6623745" y="2667698"/>
              <a:ext cx="81855" cy="151822"/>
            </a:xfrm>
            <a:prstGeom prst="octagon">
              <a:avLst>
                <a:gd name="adj" fmla="val 29287"/>
              </a:avLst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Freeform 12"/>
            <p:cNvSpPr/>
            <p:nvPr/>
          </p:nvSpPr>
          <p:spPr bwMode="gray">
            <a:xfrm>
              <a:off x="2314120" y="2286854"/>
              <a:ext cx="1681279" cy="1228862"/>
            </a:xfrm>
            <a:custGeom>
              <a:avLst/>
              <a:gdLst/>
              <a:ahLst/>
              <a:cxnLst>
                <a:cxn ang="0">
                  <a:pos x="0" y="774"/>
                </a:cxn>
                <a:cxn ang="0">
                  <a:pos x="2" y="770"/>
                </a:cxn>
                <a:cxn ang="0">
                  <a:pos x="8" y="754"/>
                </a:cxn>
                <a:cxn ang="0">
                  <a:pos x="16" y="730"/>
                </a:cxn>
                <a:cxn ang="0">
                  <a:pos x="32" y="698"/>
                </a:cxn>
                <a:cxn ang="0">
                  <a:pos x="50" y="660"/>
                </a:cxn>
                <a:cxn ang="0">
                  <a:pos x="76" y="618"/>
                </a:cxn>
                <a:cxn ang="0">
                  <a:pos x="106" y="574"/>
                </a:cxn>
                <a:cxn ang="0">
                  <a:pos x="142" y="528"/>
                </a:cxn>
                <a:cxn ang="0">
                  <a:pos x="186" y="482"/>
                </a:cxn>
                <a:cxn ang="0">
                  <a:pos x="236" y="438"/>
                </a:cxn>
                <a:cxn ang="0">
                  <a:pos x="294" y="398"/>
                </a:cxn>
                <a:cxn ang="0">
                  <a:pos x="360" y="360"/>
                </a:cxn>
                <a:cxn ang="0">
                  <a:pos x="426" y="332"/>
                </a:cxn>
                <a:cxn ang="0">
                  <a:pos x="488" y="314"/>
                </a:cxn>
                <a:cxn ang="0">
                  <a:pos x="544" y="304"/>
                </a:cxn>
                <a:cxn ang="0">
                  <a:pos x="594" y="300"/>
                </a:cxn>
                <a:cxn ang="0">
                  <a:pos x="638" y="300"/>
                </a:cxn>
                <a:cxn ang="0">
                  <a:pos x="678" y="304"/>
                </a:cxn>
                <a:cxn ang="0">
                  <a:pos x="710" y="312"/>
                </a:cxn>
                <a:cxn ang="0">
                  <a:pos x="736" y="320"/>
                </a:cxn>
                <a:cxn ang="0">
                  <a:pos x="754" y="326"/>
                </a:cxn>
                <a:cxn ang="0">
                  <a:pos x="766" y="332"/>
                </a:cxn>
                <a:cxn ang="0">
                  <a:pos x="770" y="334"/>
                </a:cxn>
                <a:cxn ang="0">
                  <a:pos x="680" y="476"/>
                </a:cxn>
                <a:cxn ang="0">
                  <a:pos x="982" y="370"/>
                </a:cxn>
                <a:cxn ang="0">
                  <a:pos x="912" y="0"/>
                </a:cxn>
                <a:cxn ang="0">
                  <a:pos x="854" y="150"/>
                </a:cxn>
                <a:cxn ang="0">
                  <a:pos x="850" y="148"/>
                </a:cxn>
                <a:cxn ang="0">
                  <a:pos x="838" y="142"/>
                </a:cxn>
                <a:cxn ang="0">
                  <a:pos x="822" y="134"/>
                </a:cxn>
                <a:cxn ang="0">
                  <a:pos x="798" y="126"/>
                </a:cxn>
                <a:cxn ang="0">
                  <a:pos x="768" y="120"/>
                </a:cxn>
                <a:cxn ang="0">
                  <a:pos x="732" y="114"/>
                </a:cxn>
                <a:cxn ang="0">
                  <a:pos x="692" y="110"/>
                </a:cxn>
                <a:cxn ang="0">
                  <a:pos x="646" y="110"/>
                </a:cxn>
                <a:cxn ang="0">
                  <a:pos x="596" y="116"/>
                </a:cxn>
                <a:cxn ang="0">
                  <a:pos x="540" y="126"/>
                </a:cxn>
                <a:cxn ang="0">
                  <a:pos x="482" y="146"/>
                </a:cxn>
                <a:cxn ang="0">
                  <a:pos x="422" y="172"/>
                </a:cxn>
                <a:cxn ang="0">
                  <a:pos x="356" y="210"/>
                </a:cxn>
                <a:cxn ang="0">
                  <a:pos x="290" y="258"/>
                </a:cxn>
                <a:cxn ang="0">
                  <a:pos x="230" y="310"/>
                </a:cxn>
                <a:cxn ang="0">
                  <a:pos x="178" y="364"/>
                </a:cxn>
                <a:cxn ang="0">
                  <a:pos x="136" y="422"/>
                </a:cxn>
                <a:cxn ang="0">
                  <a:pos x="100" y="480"/>
                </a:cxn>
                <a:cxn ang="0">
                  <a:pos x="72" y="536"/>
                </a:cxn>
                <a:cxn ang="0">
                  <a:pos x="48" y="590"/>
                </a:cxn>
                <a:cxn ang="0">
                  <a:pos x="30" y="640"/>
                </a:cxn>
                <a:cxn ang="0">
                  <a:pos x="18" y="684"/>
                </a:cxn>
                <a:cxn ang="0">
                  <a:pos x="8" y="722"/>
                </a:cxn>
                <a:cxn ang="0">
                  <a:pos x="4" y="750"/>
                </a:cxn>
                <a:cxn ang="0">
                  <a:pos x="0" y="768"/>
                </a:cxn>
                <a:cxn ang="0">
                  <a:pos x="0" y="774"/>
                </a:cxn>
              </a:cxnLst>
              <a:rect l="0" t="0" r="r" b="b"/>
              <a:pathLst>
                <a:path w="982" h="774">
                  <a:moveTo>
                    <a:pt x="0" y="774"/>
                  </a:moveTo>
                  <a:lnTo>
                    <a:pt x="2" y="770"/>
                  </a:lnTo>
                  <a:lnTo>
                    <a:pt x="8" y="754"/>
                  </a:lnTo>
                  <a:lnTo>
                    <a:pt x="16" y="730"/>
                  </a:lnTo>
                  <a:lnTo>
                    <a:pt x="32" y="698"/>
                  </a:lnTo>
                  <a:lnTo>
                    <a:pt x="50" y="660"/>
                  </a:lnTo>
                  <a:lnTo>
                    <a:pt x="76" y="618"/>
                  </a:lnTo>
                  <a:lnTo>
                    <a:pt x="106" y="574"/>
                  </a:lnTo>
                  <a:lnTo>
                    <a:pt x="142" y="528"/>
                  </a:lnTo>
                  <a:lnTo>
                    <a:pt x="186" y="482"/>
                  </a:lnTo>
                  <a:lnTo>
                    <a:pt x="236" y="438"/>
                  </a:lnTo>
                  <a:lnTo>
                    <a:pt x="294" y="398"/>
                  </a:lnTo>
                  <a:lnTo>
                    <a:pt x="360" y="360"/>
                  </a:lnTo>
                  <a:lnTo>
                    <a:pt x="426" y="332"/>
                  </a:lnTo>
                  <a:lnTo>
                    <a:pt x="488" y="314"/>
                  </a:lnTo>
                  <a:lnTo>
                    <a:pt x="544" y="304"/>
                  </a:lnTo>
                  <a:lnTo>
                    <a:pt x="594" y="300"/>
                  </a:lnTo>
                  <a:lnTo>
                    <a:pt x="638" y="300"/>
                  </a:lnTo>
                  <a:lnTo>
                    <a:pt x="678" y="304"/>
                  </a:lnTo>
                  <a:lnTo>
                    <a:pt x="710" y="312"/>
                  </a:lnTo>
                  <a:lnTo>
                    <a:pt x="736" y="320"/>
                  </a:lnTo>
                  <a:lnTo>
                    <a:pt x="754" y="326"/>
                  </a:lnTo>
                  <a:lnTo>
                    <a:pt x="766" y="332"/>
                  </a:lnTo>
                  <a:lnTo>
                    <a:pt x="770" y="334"/>
                  </a:lnTo>
                  <a:lnTo>
                    <a:pt x="680" y="476"/>
                  </a:lnTo>
                  <a:lnTo>
                    <a:pt x="982" y="370"/>
                  </a:lnTo>
                  <a:lnTo>
                    <a:pt x="912" y="0"/>
                  </a:lnTo>
                  <a:lnTo>
                    <a:pt x="854" y="150"/>
                  </a:lnTo>
                  <a:lnTo>
                    <a:pt x="850" y="148"/>
                  </a:lnTo>
                  <a:lnTo>
                    <a:pt x="838" y="142"/>
                  </a:lnTo>
                  <a:lnTo>
                    <a:pt x="822" y="134"/>
                  </a:lnTo>
                  <a:lnTo>
                    <a:pt x="798" y="126"/>
                  </a:lnTo>
                  <a:lnTo>
                    <a:pt x="768" y="120"/>
                  </a:lnTo>
                  <a:lnTo>
                    <a:pt x="732" y="114"/>
                  </a:lnTo>
                  <a:lnTo>
                    <a:pt x="692" y="110"/>
                  </a:lnTo>
                  <a:lnTo>
                    <a:pt x="646" y="110"/>
                  </a:lnTo>
                  <a:lnTo>
                    <a:pt x="596" y="116"/>
                  </a:lnTo>
                  <a:lnTo>
                    <a:pt x="540" y="126"/>
                  </a:lnTo>
                  <a:lnTo>
                    <a:pt x="482" y="146"/>
                  </a:lnTo>
                  <a:lnTo>
                    <a:pt x="422" y="172"/>
                  </a:lnTo>
                  <a:lnTo>
                    <a:pt x="356" y="210"/>
                  </a:lnTo>
                  <a:lnTo>
                    <a:pt x="290" y="258"/>
                  </a:lnTo>
                  <a:lnTo>
                    <a:pt x="230" y="310"/>
                  </a:lnTo>
                  <a:lnTo>
                    <a:pt x="178" y="364"/>
                  </a:lnTo>
                  <a:lnTo>
                    <a:pt x="136" y="422"/>
                  </a:lnTo>
                  <a:lnTo>
                    <a:pt x="100" y="480"/>
                  </a:lnTo>
                  <a:lnTo>
                    <a:pt x="72" y="536"/>
                  </a:lnTo>
                  <a:lnTo>
                    <a:pt x="48" y="590"/>
                  </a:lnTo>
                  <a:lnTo>
                    <a:pt x="30" y="640"/>
                  </a:lnTo>
                  <a:lnTo>
                    <a:pt x="18" y="684"/>
                  </a:lnTo>
                  <a:lnTo>
                    <a:pt x="8" y="722"/>
                  </a:lnTo>
                  <a:lnTo>
                    <a:pt x="4" y="750"/>
                  </a:lnTo>
                  <a:lnTo>
                    <a:pt x="0" y="768"/>
                  </a:lnTo>
                  <a:lnTo>
                    <a:pt x="0" y="774"/>
                  </a:lnTo>
                </a:path>
              </a:pathLst>
            </a:custGeom>
            <a:gradFill rotWithShape="1">
              <a:gsLst>
                <a:gs pos="0">
                  <a:schemeClr val="folHlink">
                    <a:gamma/>
                    <a:tint val="57647"/>
                    <a:invGamma/>
                    <a:alpha val="32001"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12700">
              <a:noFill/>
              <a:prstDash val="solid"/>
              <a:rou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998" name="Text Box 13"/>
            <p:cNvSpPr txBox="1">
              <a:spLocks noChangeArrowheads="1"/>
            </p:cNvSpPr>
            <p:nvPr/>
          </p:nvSpPr>
          <p:spPr bwMode="gray">
            <a:xfrm>
              <a:off x="3706812" y="3048794"/>
              <a:ext cx="20441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b="1"/>
                <a:t>Incentive system</a:t>
              </a:r>
              <a:endParaRPr lang="en-US" altLang="zh-CN" b="1"/>
            </a:p>
          </p:txBody>
        </p:sp>
        <p:sp>
          <p:nvSpPr>
            <p:cNvPr id="41999" name="Text Box 14"/>
            <p:cNvSpPr txBox="1">
              <a:spLocks noChangeArrowheads="1"/>
            </p:cNvSpPr>
            <p:nvPr/>
          </p:nvSpPr>
          <p:spPr bwMode="gray">
            <a:xfrm>
              <a:off x="6602412" y="2515394"/>
              <a:ext cx="1941558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algn="ctr"/>
              <a:r>
                <a:rPr lang="en-US" altLang="zh-CN" b="1"/>
                <a:t>Business Model</a:t>
              </a:r>
              <a:endParaRPr lang="en-US" altLang="zh-CN" b="1"/>
            </a:p>
          </p:txBody>
        </p:sp>
        <p:grpSp>
          <p:nvGrpSpPr>
            <p:cNvPr id="42000" name="Group 15"/>
            <p:cNvGrpSpPr/>
            <p:nvPr/>
          </p:nvGrpSpPr>
          <p:grpSpPr bwMode="auto">
            <a:xfrm>
              <a:off x="277217" y="3313784"/>
              <a:ext cx="3199640" cy="3864704"/>
              <a:chOff x="450" y="1693"/>
              <a:chExt cx="1759" cy="2291"/>
            </a:xfrm>
          </p:grpSpPr>
          <p:sp>
            <p:nvSpPr>
              <p:cNvPr id="42003" name="AutoShape 16"/>
              <p:cNvSpPr>
                <a:spLocks noChangeArrowheads="1"/>
              </p:cNvSpPr>
              <p:nvPr/>
            </p:nvSpPr>
            <p:spPr bwMode="auto">
              <a:xfrm>
                <a:off x="492" y="1942"/>
                <a:ext cx="1530" cy="1988"/>
              </a:xfrm>
              <a:prstGeom prst="roundRect">
                <a:avLst>
                  <a:gd name="adj" fmla="val 4690"/>
                </a:avLst>
              </a:prstGeom>
              <a:noFill/>
              <a:ln w="57150">
                <a:solidFill>
                  <a:schemeClr val="folHlink"/>
                </a:solidFill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AutoShape 17"/>
              <p:cNvSpPr>
                <a:spLocks noChangeArrowheads="1"/>
              </p:cNvSpPr>
              <p:nvPr/>
            </p:nvSpPr>
            <p:spPr bwMode="gray">
              <a:xfrm>
                <a:off x="712" y="1762"/>
                <a:ext cx="1174" cy="27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folHlink">
                      <a:gamma/>
                      <a:shade val="38824"/>
                      <a:invGamma/>
                    </a:schemeClr>
                  </a:gs>
                  <a:gs pos="50000">
                    <a:schemeClr val="folHlink"/>
                  </a:gs>
                  <a:gs pos="100000">
                    <a:schemeClr val="folHlink">
                      <a:gamma/>
                      <a:shade val="38824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42005" name="AutoShape 18"/>
              <p:cNvSpPr>
                <a:spLocks noChangeArrowheads="1"/>
              </p:cNvSpPr>
              <p:nvPr/>
            </p:nvSpPr>
            <p:spPr bwMode="auto">
              <a:xfrm flipH="1">
                <a:off x="1773" y="1897"/>
                <a:ext cx="45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06" name="AutoShape 19"/>
              <p:cNvSpPr>
                <a:spLocks noChangeArrowheads="1"/>
              </p:cNvSpPr>
              <p:nvPr/>
            </p:nvSpPr>
            <p:spPr bwMode="auto">
              <a:xfrm flipH="1">
                <a:off x="776" y="1897"/>
                <a:ext cx="46" cy="91"/>
              </a:xfrm>
              <a:prstGeom prst="octagon">
                <a:avLst>
                  <a:gd name="adj" fmla="val 2928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007" name="Text Box 20"/>
              <p:cNvSpPr txBox="1">
                <a:spLocks noChangeArrowheads="1"/>
              </p:cNvSpPr>
              <p:nvPr/>
            </p:nvSpPr>
            <p:spPr bwMode="gray">
              <a:xfrm>
                <a:off x="811" y="1693"/>
                <a:ext cx="909" cy="3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b="1"/>
                  <a:t>Performance evaluation</a:t>
                </a:r>
                <a:endParaRPr lang="en-US" altLang="zh-CN" b="1"/>
              </a:p>
            </p:txBody>
          </p:sp>
          <p:sp>
            <p:nvSpPr>
              <p:cNvPr id="21" name="Text Box 21"/>
              <p:cNvSpPr txBox="1">
                <a:spLocks noChangeArrowheads="1"/>
              </p:cNvSpPr>
              <p:nvPr/>
            </p:nvSpPr>
            <p:spPr bwMode="auto">
              <a:xfrm>
                <a:off x="450" y="2123"/>
                <a:ext cx="1759" cy="1861"/>
              </a:xfrm>
              <a:prstGeom prst="rect">
                <a:avLst/>
              </a:prstGeom>
              <a:noFill/>
              <a:ln w="9525" algn="ctr">
                <a:noFill/>
                <a:miter lim="800000"/>
              </a:ln>
              <a:effectLst/>
            </p:spPr>
            <p:txBody>
              <a:bodyPr>
                <a:spAutoFit/>
              </a:bodyPr>
              <a:lstStyle/>
              <a:p>
                <a:pPr eaLnBrk="0" hangingPunct="0">
                  <a:defRPr/>
                </a:pPr>
                <a:r>
                  <a:rPr lang="en-US" altLang="zh-CN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   The “352”method of     </a:t>
                </a:r>
                <a:endPara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eaLnBrk="0" hangingPunct="0">
                  <a:defRPr/>
                </a:pPr>
                <a:r>
                  <a:rPr lang="en-US" altLang="zh-CN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          evaluation</a:t>
                </a:r>
                <a:endPara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algn="ctr" eaLnBrk="0" hangingPunct="0">
                  <a:defRPr/>
                </a:pPr>
                <a:endParaRPr lang="en-US" altLang="zh-CN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eaLnBrk="0" hangingPunct="0">
                  <a:buFont typeface="Wingdings" pitchFamily="2" charset="2"/>
                  <a:buChar char="Ø"/>
                  <a:defRPr/>
                </a:pPr>
                <a:r>
                  <a:rPr lang="en-US" altLang="zh-CN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“3”</a:t>
                </a:r>
                <a:r>
                  <a:rPr lang="en-US" altLang="zh-CN" dirty="0"/>
                  <a:t> </a:t>
                </a:r>
                <a:r>
                  <a:rPr lang="en-US" altLang="zh-CN" b="1" dirty="0"/>
                  <a:t>Category of index</a:t>
                </a:r>
                <a:endParaRPr lang="en-US" altLang="zh-CN" b="1" dirty="0"/>
              </a:p>
              <a:p>
                <a:pPr eaLnBrk="0" hangingPunct="0">
                  <a:buFont typeface="Wingdings" pitchFamily="2" charset="2"/>
                  <a:buChar char="Ø"/>
                  <a:defRPr/>
                </a:pPr>
                <a:endParaRPr lang="en-US" altLang="zh-CN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  <a:p>
                <a:pPr eaLnBrk="0" hangingPunct="0">
                  <a:buFont typeface="Wingdings" pitchFamily="2" charset="2"/>
                  <a:buChar char="Ø"/>
                  <a:defRPr/>
                </a:pPr>
                <a:r>
                  <a:rPr lang="en-US" altLang="zh-CN" b="1" dirty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“5” </a:t>
                </a:r>
                <a:r>
                  <a:rPr lang="en-US" altLang="zh-CN" b="1" dirty="0"/>
                  <a:t>Level of performance of each position</a:t>
                </a:r>
                <a:endParaRPr lang="en-US" altLang="zh-CN" b="1" dirty="0"/>
              </a:p>
              <a:p>
                <a:pPr eaLnBrk="0" hangingPunct="0">
                  <a:buFont typeface="Wingdings" pitchFamily="2" charset="2"/>
                  <a:buChar char="Ø"/>
                  <a:defRPr/>
                </a:pPr>
                <a:endParaRPr lang="en-US" altLang="zh-CN" b="1" dirty="0"/>
              </a:p>
              <a:p>
                <a:pPr eaLnBrk="0" hangingPunct="0">
                  <a:buFont typeface="Wingdings" pitchFamily="2" charset="2"/>
                  <a:buChar char="Ø"/>
                  <a:defRPr/>
                </a:pPr>
                <a:r>
                  <a:rPr lang="en-US" altLang="zh-CN" b="1" dirty="0"/>
                  <a:t>“2” Classes of index</a:t>
                </a:r>
                <a:endParaRPr lang="en-US" altLang="zh-CN" b="1" dirty="0"/>
              </a:p>
              <a:p>
                <a:pPr eaLnBrk="0" hangingPunct="0">
                  <a:defRPr/>
                </a:pPr>
                <a:endParaRPr lang="zh-CN" altLang="zh-CN" b="1" dirty="0"/>
              </a:p>
              <a:p>
                <a:pPr eaLnBrk="0" hangingPunct="0">
                  <a:buFont typeface="Wingdings" pitchFamily="2" charset="2"/>
                  <a:buChar char="Ø"/>
                  <a:defRPr/>
                </a:pPr>
                <a:endParaRPr lang="en-US" altLang="zh-CN" b="1" dirty="0">
                  <a:solidFill>
                    <a:srgbClr val="0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42001" name="Text Box 22"/>
            <p:cNvSpPr txBox="1">
              <a:spLocks noChangeArrowheads="1"/>
            </p:cNvSpPr>
            <p:nvPr/>
          </p:nvSpPr>
          <p:spPr bwMode="auto">
            <a:xfrm>
              <a:off x="3402012" y="3810794"/>
              <a:ext cx="2743200" cy="23083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buFont typeface="Wingdings" pitchFamily="2" charset="2"/>
                <a:buChar char="Ø"/>
              </a:pPr>
              <a:r>
                <a:rPr lang="en-US" altLang="zh-CN" b="1"/>
                <a:t>“the gold handcuff”   </a:t>
              </a:r>
              <a:endParaRPr lang="en-US" altLang="zh-CN" b="1"/>
            </a:p>
            <a:p>
              <a:r>
                <a:rPr lang="en-US" altLang="zh-CN" b="1"/>
                <a:t>for the seniors</a:t>
              </a:r>
              <a:endParaRPr lang="en-US" altLang="zh-CN" b="1"/>
            </a:p>
            <a:p>
              <a:endParaRPr lang="en-US" altLang="zh-CN" b="1">
                <a:solidFill>
                  <a:srgbClr val="000000"/>
                </a:solidFill>
              </a:endParaRPr>
            </a:p>
            <a:p>
              <a:pPr>
                <a:buFont typeface="Wingdings" pitchFamily="2" charset="2"/>
                <a:buChar char="Ø"/>
              </a:pPr>
              <a:r>
                <a:rPr lang="en-US" altLang="zh-CN" b="1"/>
                <a:t>“Silver-ladder” for the middle level</a:t>
              </a:r>
              <a:endParaRPr lang="en-US" altLang="zh-CN" b="1"/>
            </a:p>
            <a:p>
              <a:pPr>
                <a:buFont typeface="Wingdings" pitchFamily="2" charset="2"/>
                <a:buChar char="Ø"/>
              </a:pPr>
              <a:endParaRPr lang="en-US" altLang="zh-CN" b="1">
                <a:solidFill>
                  <a:srgbClr val="000000"/>
                </a:solidFill>
              </a:endParaRPr>
            </a:p>
            <a:p>
              <a:pPr>
                <a:buFont typeface="Wingdings" pitchFamily="2" charset="2"/>
                <a:buChar char="Ø"/>
              </a:pPr>
              <a:r>
                <a:rPr lang="en-US" altLang="zh-CN" b="1"/>
                <a:t>To fulfill the promises in time</a:t>
              </a:r>
              <a:endParaRPr lang="en-US" altLang="zh-CN" b="1">
                <a:solidFill>
                  <a:srgbClr val="000000"/>
                </a:solidFill>
              </a:endParaRPr>
            </a:p>
          </p:txBody>
        </p:sp>
        <p:sp>
          <p:nvSpPr>
            <p:cNvPr id="42002" name="Text Box 23"/>
            <p:cNvSpPr txBox="1">
              <a:spLocks noChangeArrowheads="1"/>
            </p:cNvSpPr>
            <p:nvPr/>
          </p:nvSpPr>
          <p:spPr bwMode="auto">
            <a:xfrm>
              <a:off x="6297612" y="3048794"/>
              <a:ext cx="2590800" cy="3139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>
                <a:buFont typeface="Wingdings" pitchFamily="2" charset="2"/>
                <a:buChar char="Ø"/>
              </a:pPr>
              <a:r>
                <a:rPr lang="en-US" altLang="zh-CN" b="1"/>
                <a:t>the system of </a:t>
              </a:r>
              <a:endParaRPr lang="en-US" altLang="zh-CN" b="1"/>
            </a:p>
            <a:p>
              <a:r>
                <a:rPr lang="en-US" altLang="zh-CN" b="1"/>
                <a:t>                membership</a:t>
              </a:r>
              <a:endParaRPr lang="en-US" altLang="zh-CN" b="1">
                <a:solidFill>
                  <a:srgbClr val="000000"/>
                </a:solidFill>
              </a:endParaRPr>
            </a:p>
            <a:p>
              <a:pPr>
                <a:buFont typeface="Wingdings" pitchFamily="2" charset="2"/>
                <a:buChar char="Ø"/>
              </a:pPr>
              <a:endParaRPr lang="en-US" altLang="zh-CN" b="1">
                <a:solidFill>
                  <a:srgbClr val="000000"/>
                </a:solidFill>
              </a:endParaRPr>
            </a:p>
            <a:p>
              <a:pPr>
                <a:buFont typeface="Wingdings" pitchFamily="2" charset="2"/>
                <a:buChar char="Ø"/>
              </a:pPr>
              <a:r>
                <a:rPr lang="en-US" altLang="zh-CN" b="1"/>
                <a:t>To establish an effective process of safety management</a:t>
              </a:r>
              <a:endParaRPr lang="en-US" altLang="zh-CN" b="1"/>
            </a:p>
            <a:p>
              <a:pPr>
                <a:buFont typeface="Wingdings" pitchFamily="2" charset="2"/>
                <a:buChar char="Ø"/>
              </a:pPr>
              <a:endParaRPr lang="en-US" altLang="zh-CN" b="1">
                <a:solidFill>
                  <a:srgbClr val="000000"/>
                </a:solidFill>
              </a:endParaRPr>
            </a:p>
            <a:p>
              <a:pPr>
                <a:buFont typeface="Wingdings" pitchFamily="2" charset="2"/>
                <a:buChar char="Ø"/>
              </a:pPr>
              <a:r>
                <a:rPr lang="en-US" altLang="zh-CN" b="1">
                  <a:solidFill>
                    <a:srgbClr val="000000"/>
                  </a:solidFill>
                </a:rPr>
                <a:t>Non Disclosure  </a:t>
              </a:r>
              <a:endParaRPr lang="en-US" altLang="zh-CN" b="1">
                <a:solidFill>
                  <a:srgbClr val="000000"/>
                </a:solidFill>
              </a:endParaRPr>
            </a:p>
            <a:p>
              <a:r>
                <a:rPr lang="en-US" altLang="zh-CN" b="1">
                  <a:solidFill>
                    <a:srgbClr val="000000"/>
                  </a:solidFill>
                </a:rPr>
                <a:t>Agreement of </a:t>
              </a:r>
              <a:r>
                <a:rPr lang="en-US" altLang="zh-CN" b="1"/>
                <a:t>customer information</a:t>
              </a:r>
              <a:endParaRPr lang="en-US" altLang="zh-CN" b="1">
                <a:solidFill>
                  <a:srgbClr val="000000"/>
                </a:solidFill>
              </a:endParaRPr>
            </a:p>
            <a:p>
              <a:endParaRPr lang="en-US" altLang="zh-CN" b="1">
                <a:solidFill>
                  <a:srgbClr val="000000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6042025" y="762794"/>
            <a:ext cx="36576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  <a:latin typeface="Arial Black" pitchFamily="34" charset="0"/>
              </a:rPr>
              <a:t>Conclusion</a:t>
            </a:r>
            <a:endParaRPr lang="zh-CN" altLang="en-US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60000" endA="900" endPos="60000" dist="29997" dir="5400000" sy="-100000" algn="bl" rotWithShape="0"/>
              </a:effectLst>
              <a:latin typeface="Arial Black" pitchFamily="34" charset="0"/>
            </a:endParaRPr>
          </a:p>
        </p:txBody>
      </p:sp>
      <p:grpSp>
        <p:nvGrpSpPr>
          <p:cNvPr id="2" name="组合 59"/>
          <p:cNvGrpSpPr/>
          <p:nvPr/>
        </p:nvGrpSpPr>
        <p:grpSpPr bwMode="auto">
          <a:xfrm>
            <a:off x="201613" y="2058988"/>
            <a:ext cx="4487862" cy="685800"/>
            <a:chOff x="4773612" y="1905794"/>
            <a:chExt cx="4487862" cy="685800"/>
          </a:xfrm>
        </p:grpSpPr>
        <p:grpSp>
          <p:nvGrpSpPr>
            <p:cNvPr id="43040" name="组合 13"/>
            <p:cNvGrpSpPr/>
            <p:nvPr/>
          </p:nvGrpSpPr>
          <p:grpSpPr bwMode="auto">
            <a:xfrm>
              <a:off x="5501199" y="1905794"/>
              <a:ext cx="3760275" cy="628650"/>
              <a:chOff x="5501199" y="1905794"/>
              <a:chExt cx="3760275" cy="628650"/>
            </a:xfrm>
          </p:grpSpPr>
          <p:sp>
            <p:nvSpPr>
              <p:cNvPr id="9" name="圆角矩形 8"/>
              <p:cNvSpPr/>
              <p:nvPr/>
            </p:nvSpPr>
            <p:spPr bwMode="auto">
              <a:xfrm>
                <a:off x="5501199" y="1905794"/>
                <a:ext cx="3686405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045" name="矩形 87"/>
              <p:cNvSpPr>
                <a:spLocks noChangeArrowheads="1"/>
              </p:cNvSpPr>
              <p:nvPr/>
            </p:nvSpPr>
            <p:spPr bwMode="auto">
              <a:xfrm>
                <a:off x="5535612" y="1981994"/>
                <a:ext cx="3725862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457200" indent="-457200"/>
                <a:r>
                  <a:rPr lang="en-US" altLang="zh-CN" sz="2400" b="1"/>
                  <a:t>A huge potential market</a:t>
                </a:r>
                <a:endParaRPr lang="en-US" altLang="zh-CN" sz="2400" b="1"/>
              </a:p>
            </p:txBody>
          </p:sp>
        </p:grpSp>
        <p:grpSp>
          <p:nvGrpSpPr>
            <p:cNvPr id="43041" name="组合 39"/>
            <p:cNvGrpSpPr/>
            <p:nvPr/>
          </p:nvGrpSpPr>
          <p:grpSpPr bwMode="auto">
            <a:xfrm>
              <a:off x="4773612" y="1905794"/>
              <a:ext cx="685800" cy="685800"/>
              <a:chOff x="642910" y="2500306"/>
              <a:chExt cx="685800" cy="685800"/>
            </a:xfrm>
          </p:grpSpPr>
          <p:sp>
            <p:nvSpPr>
              <p:cNvPr id="7" name="AutoShape 48"/>
              <p:cNvSpPr>
                <a:spLocks noChangeArrowheads="1"/>
              </p:cNvSpPr>
              <p:nvPr/>
            </p:nvSpPr>
            <p:spPr bwMode="gray">
              <a:xfrm>
                <a:off x="642910" y="2500306"/>
                <a:ext cx="685800" cy="685800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43043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1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" name="组合 60"/>
          <p:cNvGrpSpPr/>
          <p:nvPr/>
        </p:nvGrpSpPr>
        <p:grpSpPr bwMode="auto">
          <a:xfrm>
            <a:off x="201613" y="3049588"/>
            <a:ext cx="5486400" cy="685800"/>
            <a:chOff x="4087812" y="2896394"/>
            <a:chExt cx="5485858" cy="685800"/>
          </a:xfrm>
        </p:grpSpPr>
        <p:grpSp>
          <p:nvGrpSpPr>
            <p:cNvPr id="43034" name="组合 14"/>
            <p:cNvGrpSpPr/>
            <p:nvPr/>
          </p:nvGrpSpPr>
          <p:grpSpPr bwMode="auto">
            <a:xfrm>
              <a:off x="4803109" y="2928348"/>
              <a:ext cx="4770561" cy="628650"/>
              <a:chOff x="4803109" y="2928348"/>
              <a:chExt cx="4770561" cy="628650"/>
            </a:xfrm>
          </p:grpSpPr>
          <p:sp>
            <p:nvSpPr>
              <p:cNvPr id="17" name="圆角矩形 16"/>
              <p:cNvSpPr/>
              <p:nvPr/>
            </p:nvSpPr>
            <p:spPr bwMode="auto">
              <a:xfrm>
                <a:off x="4803109" y="2928348"/>
                <a:ext cx="4770561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039" name="矩形 87"/>
              <p:cNvSpPr>
                <a:spLocks noChangeArrowheads="1"/>
              </p:cNvSpPr>
              <p:nvPr/>
            </p:nvSpPr>
            <p:spPr bwMode="auto">
              <a:xfrm>
                <a:off x="4849736" y="2972594"/>
                <a:ext cx="4236620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457200" indent="-457200"/>
                <a:r>
                  <a:rPr lang="en-US" altLang="zh-CN" sz="2400" b="1"/>
                  <a:t>Cooperation with university</a:t>
                </a:r>
                <a:endParaRPr lang="en-US" altLang="zh-CN" sz="2400" b="1"/>
              </a:p>
            </p:txBody>
          </p:sp>
        </p:grpSp>
        <p:grpSp>
          <p:nvGrpSpPr>
            <p:cNvPr id="43035" name="组合 46"/>
            <p:cNvGrpSpPr/>
            <p:nvPr/>
          </p:nvGrpSpPr>
          <p:grpSpPr bwMode="auto">
            <a:xfrm>
              <a:off x="4087812" y="2896394"/>
              <a:ext cx="685732" cy="685800"/>
              <a:chOff x="642910" y="2500306"/>
              <a:chExt cx="685732" cy="685800"/>
            </a:xfrm>
          </p:grpSpPr>
          <p:sp>
            <p:nvSpPr>
              <p:cNvPr id="15" name="AutoShape 48"/>
              <p:cNvSpPr>
                <a:spLocks noChangeArrowheads="1"/>
              </p:cNvSpPr>
              <p:nvPr/>
            </p:nvSpPr>
            <p:spPr bwMode="gray">
              <a:xfrm>
                <a:off x="642910" y="2500306"/>
                <a:ext cx="685732" cy="685800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43037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2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" name="组合 61"/>
          <p:cNvGrpSpPr/>
          <p:nvPr/>
        </p:nvGrpSpPr>
        <p:grpSpPr bwMode="auto">
          <a:xfrm>
            <a:off x="201613" y="4113213"/>
            <a:ext cx="6781800" cy="687387"/>
            <a:chOff x="3478212" y="3962400"/>
            <a:chExt cx="6699604" cy="686594"/>
          </a:xfrm>
        </p:grpSpPr>
        <p:grpSp>
          <p:nvGrpSpPr>
            <p:cNvPr id="43028" name="组合 15"/>
            <p:cNvGrpSpPr/>
            <p:nvPr/>
          </p:nvGrpSpPr>
          <p:grpSpPr bwMode="auto">
            <a:xfrm>
              <a:off x="4168877" y="3962400"/>
              <a:ext cx="6008939" cy="628650"/>
              <a:chOff x="4168877" y="3962400"/>
              <a:chExt cx="6008939" cy="628650"/>
            </a:xfrm>
          </p:grpSpPr>
          <p:sp>
            <p:nvSpPr>
              <p:cNvPr id="24" name="圆角矩形 3"/>
              <p:cNvSpPr/>
              <p:nvPr/>
            </p:nvSpPr>
            <p:spPr bwMode="auto">
              <a:xfrm>
                <a:off x="4168877" y="3962400"/>
                <a:ext cx="6008939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3033" name="矩形 87"/>
              <p:cNvSpPr>
                <a:spLocks noChangeArrowheads="1"/>
              </p:cNvSpPr>
              <p:nvPr/>
            </p:nvSpPr>
            <p:spPr bwMode="auto">
              <a:xfrm>
                <a:off x="4240270" y="4040105"/>
                <a:ext cx="5937546" cy="4611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marL="457200" indent="-457200"/>
                <a:r>
                  <a:rPr lang="en-US" altLang="zh-CN" sz="2400"/>
                  <a:t> </a:t>
                </a:r>
                <a:r>
                  <a:rPr lang="en-US" altLang="zh-CN" sz="2400" b="1"/>
                  <a:t>Various service to attrctive customer</a:t>
                </a:r>
                <a:endParaRPr lang="en-US" altLang="zh-CN" sz="2400" b="1"/>
              </a:p>
            </p:txBody>
          </p:sp>
        </p:grpSp>
        <p:grpSp>
          <p:nvGrpSpPr>
            <p:cNvPr id="43029" name="组合 49"/>
            <p:cNvGrpSpPr/>
            <p:nvPr/>
          </p:nvGrpSpPr>
          <p:grpSpPr bwMode="auto">
            <a:xfrm>
              <a:off x="3478212" y="3963986"/>
              <a:ext cx="685852" cy="685008"/>
              <a:chOff x="642910" y="2501098"/>
              <a:chExt cx="685852" cy="685008"/>
            </a:xfrm>
          </p:grpSpPr>
          <p:sp>
            <p:nvSpPr>
              <p:cNvPr id="22" name="AutoShape 48"/>
              <p:cNvSpPr>
                <a:spLocks noChangeArrowheads="1"/>
              </p:cNvSpPr>
              <p:nvPr/>
            </p:nvSpPr>
            <p:spPr bwMode="gray">
              <a:xfrm>
                <a:off x="642910" y="2501097"/>
                <a:ext cx="685328" cy="685009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43031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3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4" name="组合 62"/>
          <p:cNvGrpSpPr/>
          <p:nvPr/>
        </p:nvGrpSpPr>
        <p:grpSpPr bwMode="auto">
          <a:xfrm>
            <a:off x="192088" y="5183188"/>
            <a:ext cx="7858125" cy="685800"/>
            <a:chOff x="2792412" y="5029994"/>
            <a:chExt cx="7858125" cy="685800"/>
          </a:xfrm>
        </p:grpSpPr>
        <p:grpSp>
          <p:nvGrpSpPr>
            <p:cNvPr id="43022" name="组合 16"/>
            <p:cNvGrpSpPr/>
            <p:nvPr/>
          </p:nvGrpSpPr>
          <p:grpSpPr bwMode="auto">
            <a:xfrm>
              <a:off x="3487737" y="5029994"/>
              <a:ext cx="7162800" cy="628650"/>
              <a:chOff x="3487737" y="5029994"/>
              <a:chExt cx="7162800" cy="628650"/>
            </a:xfrm>
          </p:grpSpPr>
          <p:sp>
            <p:nvSpPr>
              <p:cNvPr id="31" name="圆角矩形 11"/>
              <p:cNvSpPr/>
              <p:nvPr/>
            </p:nvSpPr>
            <p:spPr bwMode="auto">
              <a:xfrm>
                <a:off x="3490502" y="5029994"/>
                <a:ext cx="7160035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矩形 87"/>
              <p:cNvSpPr>
                <a:spLocks noChangeArrowheads="1"/>
              </p:cNvSpPr>
              <p:nvPr/>
            </p:nvSpPr>
            <p:spPr bwMode="auto">
              <a:xfrm>
                <a:off x="3487737" y="5106194"/>
                <a:ext cx="7086600" cy="4619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400" b="1" dirty="0"/>
                  <a:t>Innovation model: teaching with entertainment</a:t>
                </a:r>
                <a:endParaRPr lang="zh-CN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</p:txBody>
          </p:sp>
        </p:grpSp>
        <p:grpSp>
          <p:nvGrpSpPr>
            <p:cNvPr id="43023" name="组合 52"/>
            <p:cNvGrpSpPr/>
            <p:nvPr/>
          </p:nvGrpSpPr>
          <p:grpSpPr bwMode="auto">
            <a:xfrm>
              <a:off x="2792412" y="5029994"/>
              <a:ext cx="685800" cy="685800"/>
              <a:chOff x="642910" y="2500306"/>
              <a:chExt cx="685800" cy="685800"/>
            </a:xfrm>
          </p:grpSpPr>
          <p:sp>
            <p:nvSpPr>
              <p:cNvPr id="29" name="AutoShape 48"/>
              <p:cNvSpPr>
                <a:spLocks noChangeArrowheads="1"/>
              </p:cNvSpPr>
              <p:nvPr/>
            </p:nvSpPr>
            <p:spPr bwMode="gray">
              <a:xfrm>
                <a:off x="642910" y="2500306"/>
                <a:ext cx="685800" cy="685800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43025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4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9" name="组合 63"/>
          <p:cNvGrpSpPr/>
          <p:nvPr/>
        </p:nvGrpSpPr>
        <p:grpSpPr bwMode="auto">
          <a:xfrm>
            <a:off x="201613" y="6249988"/>
            <a:ext cx="9118600" cy="685800"/>
            <a:chOff x="2106612" y="6096794"/>
            <a:chExt cx="9118160" cy="685800"/>
          </a:xfrm>
        </p:grpSpPr>
        <p:grpSp>
          <p:nvGrpSpPr>
            <p:cNvPr id="43016" name="组合 17"/>
            <p:cNvGrpSpPr/>
            <p:nvPr/>
          </p:nvGrpSpPr>
          <p:grpSpPr bwMode="auto">
            <a:xfrm>
              <a:off x="2772747" y="6099252"/>
              <a:ext cx="8452025" cy="628650"/>
              <a:chOff x="2772747" y="6099252"/>
              <a:chExt cx="8452025" cy="628650"/>
            </a:xfrm>
          </p:grpSpPr>
          <p:sp>
            <p:nvSpPr>
              <p:cNvPr id="38" name="圆角矩形 5"/>
              <p:cNvSpPr/>
              <p:nvPr/>
            </p:nvSpPr>
            <p:spPr bwMode="auto">
              <a:xfrm>
                <a:off x="2772747" y="6099252"/>
                <a:ext cx="8096442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9" name="矩形 87"/>
              <p:cNvSpPr>
                <a:spLocks noChangeArrowheads="1"/>
              </p:cNvSpPr>
              <p:nvPr/>
            </p:nvSpPr>
            <p:spPr bwMode="auto">
              <a:xfrm>
                <a:off x="2792379" y="6172994"/>
                <a:ext cx="8432393" cy="4619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400" b="1" dirty="0"/>
                  <a:t>one-time, reusable, low-cost and high-profit investment</a:t>
                </a:r>
                <a:endParaRPr lang="zh-CN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</p:txBody>
          </p:sp>
        </p:grpSp>
        <p:grpSp>
          <p:nvGrpSpPr>
            <p:cNvPr id="43017" name="组合 55"/>
            <p:cNvGrpSpPr/>
            <p:nvPr/>
          </p:nvGrpSpPr>
          <p:grpSpPr bwMode="auto">
            <a:xfrm>
              <a:off x="2106612" y="6096794"/>
              <a:ext cx="685767" cy="685800"/>
              <a:chOff x="642910" y="2500306"/>
              <a:chExt cx="685767" cy="685800"/>
            </a:xfrm>
          </p:grpSpPr>
          <p:sp>
            <p:nvSpPr>
              <p:cNvPr id="36" name="AutoShape 48"/>
              <p:cNvSpPr>
                <a:spLocks noChangeArrowheads="1"/>
              </p:cNvSpPr>
              <p:nvPr/>
            </p:nvSpPr>
            <p:spPr bwMode="gray">
              <a:xfrm>
                <a:off x="642910" y="2500306"/>
                <a:ext cx="685767" cy="685800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43019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5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32" presetClass="emph" presetSubtype="0" repeatCount="3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4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5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>
                <a:alpha val="0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6"/>
          <p:cNvGrpSpPr/>
          <p:nvPr/>
        </p:nvGrpSpPr>
        <p:grpSpPr>
          <a:xfrm>
            <a:off x="0" y="0"/>
            <a:ext cx="9699625" cy="4891134"/>
            <a:chOff x="928662" y="1257300"/>
            <a:chExt cx="7215238" cy="4314825"/>
          </a:xfrm>
          <a:gradFill flip="none" rotWithShape="1">
            <a:gsLst>
              <a:gs pos="0">
                <a:schemeClr val="tx2">
                  <a:lumMod val="20000"/>
                  <a:lumOff val="80000"/>
                  <a:shade val="30000"/>
                  <a:satMod val="115000"/>
                </a:schemeClr>
              </a:gs>
              <a:gs pos="50000">
                <a:schemeClr val="tx2">
                  <a:lumMod val="20000"/>
                  <a:lumOff val="80000"/>
                  <a:shade val="67500"/>
                  <a:satMod val="115000"/>
                </a:schemeClr>
              </a:gs>
              <a:gs pos="100000">
                <a:schemeClr val="tx2">
                  <a:lumMod val="20000"/>
                  <a:lumOff val="80000"/>
                  <a:shade val="100000"/>
                  <a:satMod val="115000"/>
                </a:schemeClr>
              </a:gs>
            </a:gsLst>
            <a:lin ang="5400000" scaled="1"/>
            <a:tileRect/>
          </a:gradFill>
        </p:grpSpPr>
        <p:sp>
          <p:nvSpPr>
            <p:cNvPr id="18" name="矩形 17"/>
            <p:cNvSpPr/>
            <p:nvPr/>
          </p:nvSpPr>
          <p:spPr>
            <a:xfrm>
              <a:off x="3643306" y="1428736"/>
              <a:ext cx="4500594" cy="1428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3643306" y="1785926"/>
              <a:ext cx="4500594" cy="1428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0" name="矩形 19"/>
            <p:cNvSpPr/>
            <p:nvPr/>
          </p:nvSpPr>
          <p:spPr>
            <a:xfrm>
              <a:off x="3643306" y="2143116"/>
              <a:ext cx="4500594" cy="14287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942975" y="2133600"/>
              <a:ext cx="2724150" cy="3438525"/>
            </a:xfrm>
            <a:custGeom>
              <a:avLst/>
              <a:gdLst>
                <a:gd name="connsiteX0" fmla="*/ 2714625 w 2724150"/>
                <a:gd name="connsiteY0" fmla="*/ 0 h 3438525"/>
                <a:gd name="connsiteX1" fmla="*/ 2724150 w 2724150"/>
                <a:gd name="connsiteY1" fmla="*/ 152400 h 3438525"/>
                <a:gd name="connsiteX2" fmla="*/ 0 w 2724150"/>
                <a:gd name="connsiteY2" fmla="*/ 3438525 h 3438525"/>
                <a:gd name="connsiteX3" fmla="*/ 9525 w 2724150"/>
                <a:gd name="connsiteY3" fmla="*/ 2371725 h 3438525"/>
                <a:gd name="connsiteX4" fmla="*/ 2714625 w 2724150"/>
                <a:gd name="connsiteY4" fmla="*/ 0 h 3438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24150" h="3438525">
                  <a:moveTo>
                    <a:pt x="2714625" y="0"/>
                  </a:moveTo>
                  <a:lnTo>
                    <a:pt x="2724150" y="152400"/>
                  </a:lnTo>
                  <a:lnTo>
                    <a:pt x="0" y="3438525"/>
                  </a:lnTo>
                  <a:lnTo>
                    <a:pt x="9525" y="2371725"/>
                  </a:lnTo>
                  <a:lnTo>
                    <a:pt x="271462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928662" y="1785926"/>
              <a:ext cx="2714625" cy="1104900"/>
            </a:xfrm>
            <a:custGeom>
              <a:avLst/>
              <a:gdLst>
                <a:gd name="connsiteX0" fmla="*/ 2714625 w 2714625"/>
                <a:gd name="connsiteY0" fmla="*/ 0 h 1104900"/>
                <a:gd name="connsiteX1" fmla="*/ 2714625 w 2714625"/>
                <a:gd name="connsiteY1" fmla="*/ 142875 h 1104900"/>
                <a:gd name="connsiteX2" fmla="*/ 0 w 2714625"/>
                <a:gd name="connsiteY2" fmla="*/ 1104900 h 1104900"/>
                <a:gd name="connsiteX3" fmla="*/ 0 w 2714625"/>
                <a:gd name="connsiteY3" fmla="*/ 428625 h 1104900"/>
                <a:gd name="connsiteX4" fmla="*/ 2714625 w 2714625"/>
                <a:gd name="connsiteY4" fmla="*/ 0 h 1104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14625" h="1104900">
                  <a:moveTo>
                    <a:pt x="2714625" y="0"/>
                  </a:moveTo>
                  <a:lnTo>
                    <a:pt x="2714625" y="142875"/>
                  </a:lnTo>
                  <a:lnTo>
                    <a:pt x="0" y="1104900"/>
                  </a:lnTo>
                  <a:lnTo>
                    <a:pt x="0" y="428625"/>
                  </a:lnTo>
                  <a:lnTo>
                    <a:pt x="2714625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962025" y="1257300"/>
              <a:ext cx="2695575" cy="304800"/>
            </a:xfrm>
            <a:custGeom>
              <a:avLst/>
              <a:gdLst>
                <a:gd name="connsiteX0" fmla="*/ 2695575 w 2695575"/>
                <a:gd name="connsiteY0" fmla="*/ 171450 h 304800"/>
                <a:gd name="connsiteX1" fmla="*/ 2676525 w 2695575"/>
                <a:gd name="connsiteY1" fmla="*/ 304800 h 304800"/>
                <a:gd name="connsiteX2" fmla="*/ 0 w 2695575"/>
                <a:gd name="connsiteY2" fmla="*/ 304800 h 304800"/>
                <a:gd name="connsiteX3" fmla="*/ 0 w 2695575"/>
                <a:gd name="connsiteY3" fmla="*/ 0 h 304800"/>
                <a:gd name="connsiteX4" fmla="*/ 2695575 w 2695575"/>
                <a:gd name="connsiteY4" fmla="*/ 17145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5575" h="304800">
                  <a:moveTo>
                    <a:pt x="2695575" y="171450"/>
                  </a:moveTo>
                  <a:lnTo>
                    <a:pt x="2676525" y="304800"/>
                  </a:lnTo>
                  <a:lnTo>
                    <a:pt x="0" y="304800"/>
                  </a:lnTo>
                  <a:lnTo>
                    <a:pt x="0" y="0"/>
                  </a:lnTo>
                  <a:lnTo>
                    <a:pt x="2695575" y="17145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27" name="矩形 26"/>
          <p:cNvSpPr/>
          <p:nvPr/>
        </p:nvSpPr>
        <p:spPr>
          <a:xfrm>
            <a:off x="3448672" y="2134394"/>
            <a:ext cx="3604812" cy="1008760"/>
          </a:xfrm>
          <a:prstGeom prst="rect">
            <a:avLst/>
          </a:prstGeom>
          <a:noFill/>
        </p:spPr>
        <p:txBody>
          <a:bodyPr wrap="none" lIns="99843" tIns="49922" rIns="99843" bIns="49922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900" b="1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ea typeface="+mn-ea"/>
              </a:rPr>
              <a:t>Our Team</a:t>
            </a:r>
            <a:endParaRPr lang="zh-CN" altLang="en-US" sz="5900" b="1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+mn-ea"/>
            </a:endParaRPr>
          </a:p>
        </p:txBody>
      </p:sp>
      <p:pic>
        <p:nvPicPr>
          <p:cNvPr id="30" name="Picture 64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40" b="5556"/>
          <a:stretch>
            <a:fillRect/>
          </a:stretch>
        </p:blipFill>
        <p:spPr bwMode="auto">
          <a:xfrm>
            <a:off x="1397000" y="4646613"/>
            <a:ext cx="5365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64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40" b="5556"/>
          <a:stretch>
            <a:fillRect/>
          </a:stretch>
        </p:blipFill>
        <p:spPr bwMode="auto">
          <a:xfrm>
            <a:off x="911225" y="6081713"/>
            <a:ext cx="534988" cy="49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Picture 648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40" b="5556"/>
          <a:stretch>
            <a:fillRect/>
          </a:stretch>
        </p:blipFill>
        <p:spPr bwMode="auto">
          <a:xfrm>
            <a:off x="2022475" y="5634038"/>
            <a:ext cx="2698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Picture 64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40" b="5556"/>
          <a:stretch>
            <a:fillRect/>
          </a:stretch>
        </p:blipFill>
        <p:spPr bwMode="auto">
          <a:xfrm>
            <a:off x="1268413" y="5756275"/>
            <a:ext cx="357187" cy="325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" name="Picture 64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40" b="5556"/>
          <a:stretch>
            <a:fillRect/>
          </a:stretch>
        </p:blipFill>
        <p:spPr bwMode="auto">
          <a:xfrm>
            <a:off x="2068513" y="5878513"/>
            <a:ext cx="223837" cy="20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" name="Picture 64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40" b="5556"/>
          <a:stretch>
            <a:fillRect/>
          </a:stretch>
        </p:blipFill>
        <p:spPr bwMode="auto">
          <a:xfrm>
            <a:off x="1446213" y="6572250"/>
            <a:ext cx="5365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Picture 64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540" b="5556"/>
          <a:stretch>
            <a:fillRect/>
          </a:stretch>
        </p:blipFill>
        <p:spPr bwMode="auto">
          <a:xfrm>
            <a:off x="731838" y="5103813"/>
            <a:ext cx="5365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" name="矩形 45"/>
          <p:cNvSpPr/>
          <p:nvPr/>
        </p:nvSpPr>
        <p:spPr>
          <a:xfrm>
            <a:off x="3935412" y="4267994"/>
            <a:ext cx="5481928" cy="1193426"/>
          </a:xfrm>
          <a:prstGeom prst="rect">
            <a:avLst/>
          </a:prstGeom>
          <a:noFill/>
        </p:spPr>
        <p:txBody>
          <a:bodyPr wrap="none" lIns="99843" tIns="49922" rIns="99843" bIns="4992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 err="1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+mn-ea"/>
              </a:rPr>
              <a:t>Shen</a:t>
            </a:r>
            <a:r>
              <a:rPr lang="en-US" altLang="zh-CN" sz="32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+mn-ea"/>
              </a:rPr>
              <a:t> Ting  Fu Bin  </a:t>
            </a:r>
            <a:r>
              <a:rPr lang="en-US" altLang="zh-CN" sz="3200" dirty="0" err="1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+mn-ea"/>
              </a:rPr>
              <a:t>Tian</a:t>
            </a:r>
            <a:r>
              <a:rPr lang="en-US" altLang="zh-CN" sz="32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+mn-ea"/>
              </a:rPr>
              <a:t> </a:t>
            </a:r>
            <a:r>
              <a:rPr lang="en-US" altLang="zh-CN" sz="3200" dirty="0" err="1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+mn-ea"/>
              </a:rPr>
              <a:t>Jie</a:t>
            </a:r>
            <a:endParaRPr lang="zh-CN" altLang="en-US" sz="3200" dirty="0">
              <a:ln w="18415" cmpd="sng">
                <a:noFill/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Schoolbook" pitchFamily="18" charset="0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3900" dirty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402013" y="3430588"/>
            <a:ext cx="5727700" cy="592137"/>
          </a:xfrm>
          <a:prstGeom prst="rect">
            <a:avLst/>
          </a:prstGeom>
          <a:noFill/>
        </p:spPr>
        <p:txBody>
          <a:bodyPr wrap="none" lIns="99843" tIns="49922" rIns="99843" bIns="49922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微软雅黑" pitchFamily="34" charset="-122"/>
              </a:rPr>
              <a:t>Li </a:t>
            </a:r>
            <a:r>
              <a:rPr lang="en-US" altLang="zh-CN" sz="3200" dirty="0" err="1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微软雅黑" pitchFamily="34" charset="-122"/>
              </a:rPr>
              <a:t>Siqi</a:t>
            </a:r>
            <a:r>
              <a:rPr lang="zh-CN" altLang="en-US" sz="32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微软雅黑" pitchFamily="34" charset="-122"/>
              </a:rPr>
              <a:t>  </a:t>
            </a:r>
            <a:r>
              <a:rPr lang="en-US" altLang="zh-CN" sz="32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微软雅黑" pitchFamily="34" charset="-122"/>
              </a:rPr>
              <a:t>Liu Ying</a:t>
            </a:r>
            <a:r>
              <a:rPr lang="zh-CN" altLang="en-US" sz="32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微软雅黑" pitchFamily="34" charset="-122"/>
              </a:rPr>
              <a:t> </a:t>
            </a:r>
            <a:r>
              <a:rPr lang="en-US" altLang="zh-CN" sz="32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微软雅黑" pitchFamily="34" charset="-122"/>
              </a:rPr>
              <a:t>Gong Hang</a:t>
            </a:r>
            <a:r>
              <a:rPr lang="zh-CN" altLang="en-US" sz="32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微软雅黑" pitchFamily="34" charset="-122"/>
              </a:rPr>
              <a:t> </a:t>
            </a:r>
            <a:endParaRPr lang="en-US" altLang="zh-CN" sz="3200" dirty="0">
              <a:ln w="18415" cmpd="sng">
                <a:noFill/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Schoolbook" pitchFamily="18" charset="0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01813" y="5183188"/>
            <a:ext cx="7239000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altLang="zh-CN" sz="3200" dirty="0">
                <a:ln w="18415" cmpd="sng">
                  <a:noFill/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entury Schoolbook" pitchFamily="18" charset="0"/>
                <a:ea typeface="+mn-ea"/>
              </a:rPr>
              <a:t>Welcome to join in our team</a:t>
            </a:r>
            <a:endParaRPr lang="en-US" altLang="zh-CN" sz="3200" dirty="0">
              <a:ln w="18415" cmpd="sng">
                <a:noFill/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entury Schoolbook" pitchFamily="18" charset="0"/>
              <a:ea typeface="+mn-ea"/>
            </a:endParaRPr>
          </a:p>
        </p:txBody>
      </p:sp>
      <p:pic>
        <p:nvPicPr>
          <p:cNvPr id="35" name="Picture 2" descr="D:\PPT模版\素材\背景和图片\landscape\sea\wat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59388"/>
            <a:ext cx="10336213" cy="309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5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3" dur="1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9.82659E-7 L 0.41736 -9.82659E-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8" y="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7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41736 1.38728E-6 L 0.72743 1.38728E-6 " pathEditMode="relative" rAng="0" ptsTypes="AA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85549E-6 L 0.39704 4.85549E-6 " pathEditMode="relative" rAng="0" ptsTypes="AA">
                                      <p:cBhvr>
                                        <p:cTn id="3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44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7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3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0.41736 1.38728E-6 L 0.72743 1.38728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3" y="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3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46821E-7 L 0.41736 3.46821E-7 " pathEditMode="relative" rAng="0" ptsTypes="AA">
                                      <p:cBhvr>
                                        <p:cTn id="4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868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7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00"/>
                            </p:stCondLst>
                            <p:childTnLst>
                              <p:par>
                                <p:cTn id="5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41736 3.46821E-7 L 0.79774 3.46821E-7 " pathEditMode="relative" rAng="0" ptsTypes="AA">
                                      <p:cBhvr>
                                        <p:cTn id="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0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232 1.38728E-6 L 0.41736 1.38728E-6 " pathEditMode="relative" rAng="0" ptsTypes="AA">
                                      <p:cBhvr>
                                        <p:cTn id="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43" y="0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7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41736 1.38728E-6 L 0.72743 1.38728E-6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3" y="0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-2.96296E-6 L 0.29549 -2.96296E-6 " pathEditMode="relative" rAng="0" ptsTypes="AA">
                                      <p:cBhvr>
                                        <p:cTn id="7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74" y="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29861 1.84971E-6 L 0.72743 1.84971E-6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41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232 1.84971E-6 L 0.29861 1.84971E-6 " pathEditMode="relative" rAng="0" ptsTypes="AA">
                                      <p:cBhvr>
                                        <p:cTn id="8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06" y="0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7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29861 1.84971E-6 L 0.72743 1.84971E-6 " pathEditMode="relative" rAng="0" ptsTypes="AA">
                                      <p:cBhvr>
                                        <p:cTn id="8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44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4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232 1.38728E-6 L 0.41736 1.38728E-6 " pathEditMode="relative" rAng="0" ptsTypes="AA">
                                      <p:cBhvr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243" y="0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7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6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63" presetClass="path" presetSubtype="0" accel="50000" decel="5000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0.41736 1.38728E-6 L 0.72743 1.38728E-6 " pathEditMode="relative" rAng="0" ptsTypes="AA">
                                      <p:cBhvr>
                                        <p:cTn id="10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03" y="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1039813" y="534988"/>
            <a:ext cx="6858000" cy="627062"/>
          </a:xfrm>
        </p:spPr>
        <p:txBody>
          <a:bodyPr/>
          <a:lstStyle/>
          <a:p>
            <a:pPr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tantia" pitchFamily="18" charset="0"/>
              </a:rPr>
              <a:t>Theme Club Utopia</a:t>
            </a: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45059" name="Picture 4" descr="2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2913" y="2211388"/>
            <a:ext cx="4176712" cy="417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5432425" y="3430588"/>
            <a:ext cx="4267200" cy="23622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7128" y="5410994"/>
            <a:ext cx="340484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Unversity</a:t>
            </a:r>
            <a:r>
              <a:rPr lang="en-US" altLang="zh-CN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 of Science </a:t>
            </a:r>
            <a:endParaRPr lang="en-US" altLang="zh-CN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&amp; </a:t>
            </a:r>
            <a:endParaRPr lang="en-US" altLang="zh-CN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Technology Beijing</a:t>
            </a:r>
            <a:endParaRPr lang="zh-CN" altLang="en-US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 descr="veeqi.com_png_02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497388"/>
            <a:ext cx="1208087" cy="1208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标注 12"/>
          <p:cNvSpPr/>
          <p:nvPr/>
        </p:nvSpPr>
        <p:spPr>
          <a:xfrm>
            <a:off x="506413" y="2058988"/>
            <a:ext cx="6019800" cy="1533525"/>
          </a:xfrm>
          <a:prstGeom prst="wedgeRoundRectCallout">
            <a:avLst>
              <a:gd name="adj1" fmla="val 55055"/>
              <a:gd name="adj2" fmla="val 84631"/>
              <a:gd name="adj3" fmla="val 16667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11212" y="5563394"/>
            <a:ext cx="3871573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http://2009.ustb.edu.cn</a:t>
            </a:r>
            <a:endParaRPr lang="en-US" altLang="zh-CN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itchFamily="34" charset="-122"/>
                <a:ea typeface="微软雅黑" pitchFamily="34" charset="-122"/>
              </a:rPr>
              <a:t>http://www.5470.cn</a:t>
            </a:r>
            <a:endParaRPr lang="zh-CN" altLang="en-US" sz="2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1801813" y="2439988"/>
            <a:ext cx="41910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48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云形 16"/>
          <p:cNvSpPr/>
          <p:nvPr/>
        </p:nvSpPr>
        <p:spPr>
          <a:xfrm>
            <a:off x="8812213" y="4268788"/>
            <a:ext cx="234950" cy="247650"/>
          </a:xfrm>
          <a:prstGeom prst="cloud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xit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4*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4*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216 -0.03431 C 0.13364 -0.01859 0.14494 -0.03758 0.13413 -0.02451 C 0.13266 -0.02287 0.13233 -0.02001 0.13085 -0.01859 C 0.12954 -0.01736 0.12742 -0.01756 0.12594 -0.01654 C 0.12267 -0.0143 0.11955 -0.01144 0.11644 -0.00899 C 0.11431 -0.00735 0.09286 -0.00367 0.08877 -0.00286 C 0.0814 -0.00613 0.07615 -0.00143 0.06928 0.00102 C 0.05273 0.00695 0.03587 0.01124 0.01933 0.01675 C 0.00786 0.01185 0.02096 0.01614 -0.00033 0.02063 C -0.0077 0.02226 -0.01539 0.02206 -0.02293 0.02267 C -0.04127 0.02676 -0.01867 0.02267 -0.04553 0.02267 C -0.0547 0.02267 -0.06387 0.02553 -0.07321 0.02655 C -0.09482 0.03268 -0.11071 0.03493 -0.13446 0.03636 C -0.1492 0.03901 -0.1605 0.04269 -0.17491 0.04412 C -0.22748 0.04146 -0.28005 0.04432 -0.33213 0.04228 C -0.33639 0.04167 -0.34081 0.04106 -0.34491 0.04024 C -0.34884 0.03963 -0.3526 0.03881 -0.35637 0.0382 C -0.36865 0.03615 -0.39355 0.03227 -0.39355 0.03248 C -0.40108 0.03289 -0.40861 0.03411 -0.41631 0.03411 C -0.44104 0.03411 -0.42679 0.02962 -0.43908 0.03411 C -0.45447 0.03166 -0.47036 0.03186 -0.48624 0.02839 C -0.48804 0.02778 -0.48837 0.02329 -0.49083 0.02267 C -0.49754 0.02063 -0.50459 0.02124 -0.51212 0.02063 C -0.52293 0.01716 -0.53423 0.01532 -0.54569 0.01266 C -0.55306 0.01103 -0.55945 0.00838 -0.56682 0.00695 C -0.57697 0.00266 -0.585 -0.00429 -0.59581 -0.00694 C -0.6017 -0.0096 -0.60776 -0.01205 -0.61366 -0.0147 C -0.61546 -0.01532 -0.61857 -0.01654 -0.61857 -0.01634 C -0.62545 -0.02553 -0.63822 -0.02757 -0.64772 -0.03043 C -0.65821 -0.04309 -0.64625 -0.03023 -0.65919 -0.03819 C -0.66426 -0.04126 -0.66787 -0.04881 -0.6736 -0.05004 C -0.68506 -0.05269 -0.67917 -0.05086 -0.69145 -0.05576 C -0.69784 -0.06168 -0.70504 -0.06658 -0.71274 -0.06965 C -0.71422 -0.0723 -0.71503 -0.07557 -0.71716 -0.07741 C -0.72011 -0.07966 -0.72699 -0.08129 -0.72699 -0.08109 C -0.73207 -0.09068 -0.73845 -0.10192 -0.74648 -0.10682 C -0.75025 -0.11397 -0.75434 -0.12193 -0.76105 -0.12439 C -0.76417 -0.13582 -0.76548 -0.1395 -0.77236 -0.14808 C -0.77825 -0.17034 -0.77416 -0.19465 -0.78038 -0.21671 C -0.7794 -0.23917 -0.77334 -0.27573 -0.77874 -0.29698 C -0.77825 -0.29963 -0.77727 -0.30229 -0.77727 -0.30494 C -0.77727 -0.30698 -0.77907 -0.30862 -0.77874 -0.31066 C -0.77825 -0.31311 -0.7717 -0.31781 -0.77088 -0.31863 C -0.76826 -0.32782 -0.76973 -0.33047 -0.76253 -0.33619 C -0.76171 -0.33823 -0.76024 -0.33987 -0.75958 -0.34211 C -0.7586 -0.34457 -0.75958 -0.34804 -0.75778 -0.34988 C -0.75254 -0.35539 -0.72945 -0.35886 -0.72388 -0.35968 C -0.70963 -0.36622 -0.69489 -0.375 -0.68015 -0.37929 C -0.67409 -0.38664 -0.66508 -0.38501 -0.65739 -0.38909 C -0.63921 -0.39869 -0.62037 -0.40768 -0.60072 -0.41074 C -0.57501 -0.41891 -0.54782 -0.4183 -0.52145 -0.42259 C -0.46397 -0.43178 -0.52276 -0.42688 -0.44858 -0.43035 C -0.42843 -0.43832 -0.40649 -0.43668 -0.38536 -0.43811 C -0.34294 -0.45343 -0.26187 -0.44281 -0.22846 -0.4422 C -0.21929 -0.43852 -0.21045 -0.43443 -0.20095 -0.43239 C -0.19243 -0.43301 -0.18359 -0.43423 -0.17491 -0.43423 C -0.15526 -0.43423 -0.13511 -0.42504 -0.11546 -0.42259 C -0.1035 -0.41748 -0.10121 -0.41299 -0.09106 -0.40482 C -0.08729 -0.39624 -0.08434 -0.39032 -0.07632 -0.38725 C -0.07075 -0.37336 -0.07026 -0.37949 -0.06829 -0.36172 C -0.07026 -0.35417 -0.06878 -0.34947 -0.06666 -0.34211 C -0.06698 -0.34089 -0.0696 -0.33149 -0.06977 -0.33027 C -0.07272 -0.30167 -0.06633 -0.31148 -0.07468 -0.30086 C -0.0791 -0.28574 -0.07304 -0.30515 -0.07959 -0.28921 C -0.08664 -0.27226 -0.07599 -0.29432 -0.08271 -0.27737 C -0.0868 -0.26736 -0.08467 -0.27512 -0.08942 -0.26756 C -0.09401 -0.26021 -0.09794 -0.25184 -0.10219 -0.24408 C -0.1035 -0.24183 -0.10858 -0.23713 -0.11022 -0.23631 C -0.11349 -0.23468 -0.12005 -0.23223 -0.12005 -0.23202 C -0.12791 -0.22304 -0.13806 -0.21895 -0.14756 -0.21262 C -0.15837 -0.20588 -0.16164 -0.19812 -0.1736 -0.19506 C -0.17966 -0.19077 -0.18621 -0.18893 -0.19178 -0.18341 C -0.19653 -0.17708 -0.20095 -0.17014 -0.20586 -0.1636 C -0.20603 -0.1634 -0.2206 -0.15196 -0.22224 -0.14992 C -0.23223 -0.1346 -0.24369 -0.1203 -0.2527 -0.10478 C -0.25401 -0.10253 -0.25614 -0.1011 -0.25762 -0.09906 C -0.26269 -0.09191 -0.26793 -0.08517 -0.27219 -0.07741 C -0.27858 -0.06597 -0.28185 -0.05351 -0.28824 -0.04207 C -0.30151 -0.01859 -0.28906 -0.04289 -0.29971 -0.02655 C -0.30871 -0.01246 -0.3056 -0.00878 -0.31739 0.00307 C -0.32575 0.02839 -0.31444 -0.00245 -0.32722 0.02063 C -0.32886 0.02349 -0.32869 0.02758 -0.33049 0.03023 C -0.33213 0.03329 -0.33508 0.03534 -0.33688 0.0382 C -0.34802 0.05556 -0.33377 0.04167 -0.35146 0.05597 C -0.35735 0.06699 -0.36505 0.07619 -0.37406 0.08333 C -0.3793 0.09293 -0.38339 0.10172 -0.39191 0.10662 C -0.39928 0.11601 -0.39011 0.10519 -0.40321 0.11663 C -0.40796 0.12071 -0.41042 0.12418 -0.41631 0.12623 C -0.42237 0.13787 -0.43138 0.13848 -0.44202 0.14032 C -0.44252 0.14052 -0.45136 0.14379 -0.45185 0.1442 C -0.4602 0.15196 -0.44858 0.14951 -0.46184 0.15584 C -0.46479 0.15727 -0.46806 0.15707 -0.47118 0.15789 C -0.47805 0.15952 -0.48313 0.16258 -0.48935 0.16544 C -0.50049 0.17116 -0.49607 0.16646 -0.50033 0.17157 " pathEditMode="relative" rAng="0" ptsTypes="fffffffffffffffffffffffffffffffffffffffffffffffffffffffffffffffffffffffffffffffffffffffffffffA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988" y="-10662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-86400000">
                                      <p:cBhvr>
                                        <p:cTn id="3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6E-6 2.02614E-6 C -0.00196 0.02083 -0.0054 0.05167 -2.7776E-6 0.06883 C 0.00213 0.07557 0.00917 0.0676 0.01392 0.06679 C 0.02883 0.05862 0.02572 0.03104 0.03227 0.01246 C 0.03423 0.00715 0.03652 0.00245 0.03849 -0.00245 C 0.03964 -0.0049 0.04144 -0.00981 0.04144 -0.0096 C 0.0624 0.00143 0.03538 0.05862 0.05388 0.07884 C 0.066 0.07557 0.06322 0.07332 0.07239 0.06413 C 0.07501 0.04718 0.07845 0.02941 0.08467 0.01491 C 0.08713 0.00224 0.09057 -0.00286 0.09843 -0.00715 C 0.1153 0.01899 0.08648 0.0864 0.10924 0.07394 C 0.11088 0.06577 0.11219 0.0576 0.11383 0.04943 C 0.11546 0.03411 0.11776 0.02144 0.12152 0.00756 C 0.12676 -0.01164 0.12103 -0.00327 0.12938 -0.01226 C 0.13757 0.00837 0.12971 0.0337 0.13856 0.05412 C 0.1415 0.06883 0.14134 0.08068 0.14936 0.08864 C 0.15821 0.07945 0.16165 0.06495 0.16443 0.04943 C 0.16574 0.02778 0.16623 0.00613 0.17393 -0.01226 C 0.18327 -0.00204 0.18195 0.01307 0.18441 0.02982 C 0.1872 0.06311 0.18392 0.03799 0.18883 0.05923 C 0.19047 0.06393 0.19129 0.06883 0.19244 0.07394 C 0.19293 0.07639 0.19391 0.08149 0.19391 0.0817 C 0.19604 0.07639 0.19784 0.07148 0.19997 0.06679 C 0.20161 0.06331 0.20472 0.05678 0.20472 0.05698 C 0.20685 0.04391 0.20996 0.03227 0.21225 0.01981 C 0.21258 0.01899 0.21455 0.00408 0.21553 0.00245 C 0.21766 -0.00225 0.22142 -0.00307 0.2247 -0.0047 C 0.22847 0.01307 0.22699 0.0049 0.22929 0.01981 C 0.2301 0.04493 0.22732 0.06413 0.23535 0.08394 C 0.24124 0.07761 0.24124 0.07189 0.24468 0.06168 C 0.24566 0.05494 0.24665 0.04861 0.24779 0.04187 C 0.24828 0.0386 0.24927 0.03227 0.24927 0.03247 C 0.25058 0.01205 0.24943 -0.00082 0.26007 -0.01226 C 0.26171 -0.00899 0.26368 -0.00633 0.26466 -0.00245 C 0.26581 0.00388 0.26548 0.01082 0.26613 0.01715 C 0.26777 0.03084 0.26974 0.04616 0.27236 0.05923 C 0.27416 0.06781 0.27416 0.07884 0.28153 0.07884 " pathEditMode="relative" rAng="0" ptsTypes="ffffffffffffffffffffffffffffffffffffA">
                                      <p:cBhvr>
                                        <p:cTn id="40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806" y="3819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0" presetClass="path" presetSubtype="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28152 0.07884 C 0.28414 0.07087 0.28152 0.07516 0.29069 0.06597 C 0.29282 0.06373 0.30101 0.0627 0.30511 0.06066 C 0.30707 0.05984 0.31362 0.05821 0.31362 0.05801 C 0.31592 0.05637 0.31673 0.05453 0.32083 0.0529 C 0.32509 0.05127 0.33491 0.04779 0.33491 0.04759 C 0.3449 0.04024 0.33115 0.04922 0.34654 0.0435 C 0.35309 0.04044 0.35833 0.03738 0.36456 0.03452 C 0.37193 0.03207 0.38044 0.03002 0.38732 0.02778 C 0.3978 0.02002 0.38339 0.029 0.39928 0.02328 C 0.40157 0.02267 0.40059 0.02165 0.40206 0.02063 C 0.40763 0.01859 0.41369 0.01736 0.42139 0.01532 C 0.42581 0.01225 0.43334 0.01123 0.43924 0.00837 C 0.45267 0.00245 0.46741 -0.00327 0.48804 -0.00817 C 0.49377 -0.01164 0.50425 -0.01409 0.51359 -0.01675 C 0.52407 -0.01961 0.53504 -0.02328 0.54422 -0.02676 C 0.55191 -0.03207 0.54209 -0.02635 0.55453 -0.03084 C 0.56485 -0.03452 0.57009 -0.03901 0.58156 -0.04208 C 0.58925 -0.04453 0.59908 -0.04657 0.6076 -0.04922 C 0.61038 -0.04984 0.61202 -0.05127 0.6148 -0.05188 C 0.62021 -0.05331 0.62774 -0.05453 0.63265 -0.05637 C 0.63593 -0.05658 0.64117 -0.05801 0.64117 -0.0578 C 0.6469 -0.06127 0.6564 -0.0627 0.66344 -0.06577 C 0.67835 -0.07251 0.69947 -0.07945 0.72289 -0.08517 C 0.72862 -0.08885 0.75532 -0.09334 0.74533 -0.09722 " pathEditMode="relative" rAng="0" ptsTypes="ffffffffffffffffffffffffA">
                                      <p:cBhvr>
                                        <p:cTn id="4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82" y="-8803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86400000">
                                      <p:cBhvr>
                                        <p:cTn id="5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500"/>
                            </p:stCondLst>
                            <p:childTnLst>
                              <p:par>
                                <p:cTn id="52" presetID="4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3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8" grpId="2" animBg="1"/>
      <p:bldP spid="13" grpId="0" animBg="1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4012" y="991394"/>
            <a:ext cx="3048000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  <a:reflection blurRad="6350" stA="60000" endA="900" endPos="60000" dist="29997" dir="5400000" sy="-100000" algn="bl" rotWithShape="0"/>
                </a:effectLst>
                <a:latin typeface="Arial Black" pitchFamily="34" charset="0"/>
              </a:rPr>
              <a:t>Content</a:t>
            </a:r>
            <a:endParaRPr lang="zh-CN" altLang="en-US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  <a:reflection blurRad="6350" stA="60000" endA="900" endPos="60000" dist="29997" dir="5400000" sy="-100000" algn="bl" rotWithShape="0"/>
              </a:effectLst>
              <a:latin typeface="Arial Black" pitchFamily="34" charset="0"/>
            </a:endParaRPr>
          </a:p>
        </p:txBody>
      </p:sp>
      <p:grpSp>
        <p:nvGrpSpPr>
          <p:cNvPr id="2" name="组合 59"/>
          <p:cNvGrpSpPr/>
          <p:nvPr/>
        </p:nvGrpSpPr>
        <p:grpSpPr bwMode="auto">
          <a:xfrm>
            <a:off x="4773613" y="1906588"/>
            <a:ext cx="4487862" cy="685800"/>
            <a:chOff x="4773612" y="1905794"/>
            <a:chExt cx="4487862" cy="685800"/>
          </a:xfrm>
        </p:grpSpPr>
        <p:grpSp>
          <p:nvGrpSpPr>
            <p:cNvPr id="22561" name="组合 13"/>
            <p:cNvGrpSpPr/>
            <p:nvPr/>
          </p:nvGrpSpPr>
          <p:grpSpPr bwMode="auto">
            <a:xfrm>
              <a:off x="5501199" y="1905794"/>
              <a:ext cx="3760275" cy="628650"/>
              <a:chOff x="5501199" y="1905794"/>
              <a:chExt cx="3760275" cy="628650"/>
            </a:xfrm>
          </p:grpSpPr>
          <p:sp>
            <p:nvSpPr>
              <p:cNvPr id="10" name="圆角矩形 9"/>
              <p:cNvSpPr/>
              <p:nvPr/>
            </p:nvSpPr>
            <p:spPr bwMode="auto">
              <a:xfrm>
                <a:off x="5501199" y="1905794"/>
                <a:ext cx="3686405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矩形 87"/>
              <p:cNvSpPr>
                <a:spLocks noChangeArrowheads="1"/>
              </p:cNvSpPr>
              <p:nvPr/>
            </p:nvSpPr>
            <p:spPr bwMode="auto">
              <a:xfrm>
                <a:off x="5840412" y="1981994"/>
                <a:ext cx="3421062" cy="4619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eaLnBrk="0" fontAlgn="ctr" hangingPunct="0">
                  <a:buClr>
                    <a:srgbClr val="FF0000"/>
                  </a:buClr>
                  <a:buSzPct val="70000"/>
                  <a:defRPr/>
                </a:pPr>
                <a:r>
                  <a:rPr lang="en-US" altLang="zh-CN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Prospect  </a:t>
                </a:r>
                <a:r>
                  <a:rPr lang="en-US" altLang="zh-CN" sz="2400" b="1" dirty="0" err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Analyse</a:t>
                </a:r>
                <a:endParaRPr lang="zh-CN" altLang="en-US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2562" name="组合 39"/>
            <p:cNvGrpSpPr/>
            <p:nvPr/>
          </p:nvGrpSpPr>
          <p:grpSpPr bwMode="auto">
            <a:xfrm>
              <a:off x="4773612" y="1905794"/>
              <a:ext cx="685800" cy="685800"/>
              <a:chOff x="642910" y="2500306"/>
              <a:chExt cx="685800" cy="685800"/>
            </a:xfrm>
          </p:grpSpPr>
          <p:sp>
            <p:nvSpPr>
              <p:cNvPr id="41" name="AutoShape 48"/>
              <p:cNvSpPr>
                <a:spLocks noChangeArrowheads="1"/>
              </p:cNvSpPr>
              <p:nvPr/>
            </p:nvSpPr>
            <p:spPr bwMode="gray">
              <a:xfrm>
                <a:off x="642910" y="2500306"/>
                <a:ext cx="685800" cy="685800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2564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1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22532" name="Text Box 55"/>
          <p:cNvSpPr txBox="1">
            <a:spLocks noChangeArrowheads="1"/>
          </p:cNvSpPr>
          <p:nvPr/>
        </p:nvSpPr>
        <p:spPr bwMode="gray">
          <a:xfrm>
            <a:off x="744538" y="2157413"/>
            <a:ext cx="1857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/>
            <a:endParaRPr lang="en-US" altLang="zh-CN" sz="2400">
              <a:solidFill>
                <a:schemeClr val="bg1"/>
              </a:solidFill>
            </a:endParaRPr>
          </a:p>
        </p:txBody>
      </p:sp>
      <p:grpSp>
        <p:nvGrpSpPr>
          <p:cNvPr id="16" name="组合 60"/>
          <p:cNvGrpSpPr/>
          <p:nvPr/>
        </p:nvGrpSpPr>
        <p:grpSpPr bwMode="auto">
          <a:xfrm>
            <a:off x="4087813" y="2897188"/>
            <a:ext cx="4402137" cy="685800"/>
            <a:chOff x="4087812" y="2896394"/>
            <a:chExt cx="4401702" cy="685800"/>
          </a:xfrm>
        </p:grpSpPr>
        <p:grpSp>
          <p:nvGrpSpPr>
            <p:cNvPr id="22555" name="组合 14"/>
            <p:cNvGrpSpPr/>
            <p:nvPr/>
          </p:nvGrpSpPr>
          <p:grpSpPr bwMode="auto">
            <a:xfrm>
              <a:off x="4803109" y="2928348"/>
              <a:ext cx="3686405" cy="628650"/>
              <a:chOff x="4803109" y="2928348"/>
              <a:chExt cx="3686405" cy="628650"/>
            </a:xfrm>
          </p:grpSpPr>
          <p:sp>
            <p:nvSpPr>
              <p:cNvPr id="8" name="圆角矩形 7"/>
              <p:cNvSpPr/>
              <p:nvPr/>
            </p:nvSpPr>
            <p:spPr bwMode="auto">
              <a:xfrm>
                <a:off x="4803109" y="2928348"/>
                <a:ext cx="3686405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矩形 87"/>
              <p:cNvSpPr>
                <a:spLocks noChangeArrowheads="1"/>
              </p:cNvSpPr>
              <p:nvPr/>
            </p:nvSpPr>
            <p:spPr bwMode="auto">
              <a:xfrm>
                <a:off x="5108473" y="3004344"/>
                <a:ext cx="3147702" cy="4619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Corporate  Strategy</a:t>
                </a:r>
                <a:endParaRPr lang="zh-CN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</p:txBody>
          </p:sp>
        </p:grpSp>
        <p:grpSp>
          <p:nvGrpSpPr>
            <p:cNvPr id="22556" name="组合 46"/>
            <p:cNvGrpSpPr/>
            <p:nvPr/>
          </p:nvGrpSpPr>
          <p:grpSpPr bwMode="auto">
            <a:xfrm>
              <a:off x="4087812" y="2896394"/>
              <a:ext cx="685800" cy="685800"/>
              <a:chOff x="642910" y="2500306"/>
              <a:chExt cx="685800" cy="685800"/>
            </a:xfrm>
          </p:grpSpPr>
          <p:sp>
            <p:nvSpPr>
              <p:cNvPr id="48" name="AutoShape 48"/>
              <p:cNvSpPr>
                <a:spLocks noChangeArrowheads="1"/>
              </p:cNvSpPr>
              <p:nvPr/>
            </p:nvSpPr>
            <p:spPr bwMode="gray">
              <a:xfrm>
                <a:off x="642910" y="2500306"/>
                <a:ext cx="685732" cy="685800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2558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2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9" name="组合 61"/>
          <p:cNvGrpSpPr/>
          <p:nvPr/>
        </p:nvGrpSpPr>
        <p:grpSpPr bwMode="auto">
          <a:xfrm>
            <a:off x="3478213" y="3962400"/>
            <a:ext cx="4376737" cy="687388"/>
            <a:chOff x="3478212" y="3962400"/>
            <a:chExt cx="4377070" cy="686594"/>
          </a:xfrm>
        </p:grpSpPr>
        <p:grpSp>
          <p:nvGrpSpPr>
            <p:cNvPr id="22549" name="组合 15"/>
            <p:cNvGrpSpPr/>
            <p:nvPr/>
          </p:nvGrpSpPr>
          <p:grpSpPr bwMode="auto">
            <a:xfrm>
              <a:off x="4168877" y="3962400"/>
              <a:ext cx="3686405" cy="628650"/>
              <a:chOff x="4168877" y="3962400"/>
              <a:chExt cx="3686405" cy="628650"/>
            </a:xfrm>
          </p:grpSpPr>
          <p:sp>
            <p:nvSpPr>
              <p:cNvPr id="4" name="圆角矩形 3"/>
              <p:cNvSpPr/>
              <p:nvPr/>
            </p:nvSpPr>
            <p:spPr bwMode="auto">
              <a:xfrm>
                <a:off x="4168877" y="3962400"/>
                <a:ext cx="3686405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" name="矩形 87"/>
              <p:cNvSpPr>
                <a:spLocks noChangeArrowheads="1"/>
              </p:cNvSpPr>
              <p:nvPr/>
            </p:nvSpPr>
            <p:spPr bwMode="auto">
              <a:xfrm>
                <a:off x="4240270" y="4040098"/>
                <a:ext cx="3581672" cy="45984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400" dirty="0">
                    <a:latin typeface="Arial" charset="0"/>
                  </a:rPr>
                  <a:t> </a:t>
                </a:r>
                <a:r>
                  <a:rPr lang="en-US" altLang="zh-CN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Core  competitiveness</a:t>
                </a:r>
                <a:endParaRPr lang="zh-CN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</p:txBody>
          </p:sp>
        </p:grpSp>
        <p:grpSp>
          <p:nvGrpSpPr>
            <p:cNvPr id="22550" name="组合 49"/>
            <p:cNvGrpSpPr/>
            <p:nvPr/>
          </p:nvGrpSpPr>
          <p:grpSpPr bwMode="auto">
            <a:xfrm>
              <a:off x="3478212" y="3963194"/>
              <a:ext cx="685800" cy="685800"/>
              <a:chOff x="642910" y="2500306"/>
              <a:chExt cx="685800" cy="685800"/>
            </a:xfrm>
          </p:grpSpPr>
          <p:sp>
            <p:nvSpPr>
              <p:cNvPr id="51" name="AutoShape 48"/>
              <p:cNvSpPr>
                <a:spLocks noChangeArrowheads="1"/>
              </p:cNvSpPr>
              <p:nvPr/>
            </p:nvSpPr>
            <p:spPr bwMode="gray">
              <a:xfrm>
                <a:off x="642910" y="2501098"/>
                <a:ext cx="685852" cy="685008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2552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3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2" name="组合 62"/>
          <p:cNvGrpSpPr/>
          <p:nvPr/>
        </p:nvGrpSpPr>
        <p:grpSpPr bwMode="auto">
          <a:xfrm>
            <a:off x="2792413" y="5030788"/>
            <a:ext cx="4581525" cy="685800"/>
            <a:chOff x="2792412" y="5029994"/>
            <a:chExt cx="4581525" cy="685800"/>
          </a:xfrm>
        </p:grpSpPr>
        <p:grpSp>
          <p:nvGrpSpPr>
            <p:cNvPr id="22543" name="组合 16"/>
            <p:cNvGrpSpPr/>
            <p:nvPr/>
          </p:nvGrpSpPr>
          <p:grpSpPr bwMode="auto">
            <a:xfrm>
              <a:off x="3490502" y="5029994"/>
              <a:ext cx="3883435" cy="628650"/>
              <a:chOff x="3490502" y="5029994"/>
              <a:chExt cx="3883435" cy="628650"/>
            </a:xfrm>
          </p:grpSpPr>
          <p:sp>
            <p:nvSpPr>
              <p:cNvPr id="12" name="圆角矩形 11"/>
              <p:cNvSpPr/>
              <p:nvPr/>
            </p:nvSpPr>
            <p:spPr bwMode="auto">
              <a:xfrm>
                <a:off x="3490502" y="5029994"/>
                <a:ext cx="3686405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3" name="矩形 87"/>
              <p:cNvSpPr>
                <a:spLocks noChangeArrowheads="1"/>
              </p:cNvSpPr>
              <p:nvPr/>
            </p:nvSpPr>
            <p:spPr bwMode="auto">
              <a:xfrm>
                <a:off x="4011612" y="5106194"/>
                <a:ext cx="3362325" cy="46196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Financial  Plan</a:t>
                </a:r>
                <a:endParaRPr lang="zh-CN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</p:txBody>
          </p:sp>
        </p:grpSp>
        <p:grpSp>
          <p:nvGrpSpPr>
            <p:cNvPr id="22544" name="组合 52"/>
            <p:cNvGrpSpPr/>
            <p:nvPr/>
          </p:nvGrpSpPr>
          <p:grpSpPr bwMode="auto">
            <a:xfrm>
              <a:off x="2792412" y="5029994"/>
              <a:ext cx="685800" cy="685800"/>
              <a:chOff x="642910" y="2500306"/>
              <a:chExt cx="685800" cy="685800"/>
            </a:xfrm>
          </p:grpSpPr>
          <p:sp>
            <p:nvSpPr>
              <p:cNvPr id="54" name="AutoShape 48"/>
              <p:cNvSpPr>
                <a:spLocks noChangeArrowheads="1"/>
              </p:cNvSpPr>
              <p:nvPr/>
            </p:nvSpPr>
            <p:spPr bwMode="gray">
              <a:xfrm>
                <a:off x="642910" y="2500306"/>
                <a:ext cx="685800" cy="685800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2546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4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63"/>
          <p:cNvGrpSpPr/>
          <p:nvPr/>
        </p:nvGrpSpPr>
        <p:grpSpPr bwMode="auto">
          <a:xfrm>
            <a:off x="2106613" y="6097588"/>
            <a:ext cx="5302250" cy="685800"/>
            <a:chOff x="2106612" y="6096794"/>
            <a:chExt cx="5301994" cy="685800"/>
          </a:xfrm>
        </p:grpSpPr>
        <p:grpSp>
          <p:nvGrpSpPr>
            <p:cNvPr id="22537" name="组合 17"/>
            <p:cNvGrpSpPr/>
            <p:nvPr/>
          </p:nvGrpSpPr>
          <p:grpSpPr bwMode="auto">
            <a:xfrm>
              <a:off x="2772747" y="6099252"/>
              <a:ext cx="4635859" cy="628650"/>
              <a:chOff x="2772747" y="6099252"/>
              <a:chExt cx="4635859" cy="628650"/>
            </a:xfrm>
          </p:grpSpPr>
          <p:sp>
            <p:nvSpPr>
              <p:cNvPr id="6" name="圆角矩形 5"/>
              <p:cNvSpPr/>
              <p:nvPr/>
            </p:nvSpPr>
            <p:spPr bwMode="auto">
              <a:xfrm>
                <a:off x="2772747" y="6099252"/>
                <a:ext cx="3686405" cy="62865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" name="矩形 87"/>
              <p:cNvSpPr>
                <a:spLocks noChangeArrowheads="1"/>
              </p:cNvSpPr>
              <p:nvPr/>
            </p:nvSpPr>
            <p:spPr bwMode="auto">
              <a:xfrm>
                <a:off x="2817778" y="6196806"/>
                <a:ext cx="4590828" cy="46196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4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Management  Company</a:t>
                </a:r>
                <a:endParaRPr lang="zh-CN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</p:txBody>
          </p:sp>
        </p:grpSp>
        <p:grpSp>
          <p:nvGrpSpPr>
            <p:cNvPr id="22538" name="组合 55"/>
            <p:cNvGrpSpPr/>
            <p:nvPr/>
          </p:nvGrpSpPr>
          <p:grpSpPr bwMode="auto">
            <a:xfrm>
              <a:off x="2106612" y="6096794"/>
              <a:ext cx="685800" cy="685800"/>
              <a:chOff x="642910" y="2500306"/>
              <a:chExt cx="685800" cy="685800"/>
            </a:xfrm>
          </p:grpSpPr>
          <p:sp>
            <p:nvSpPr>
              <p:cNvPr id="57" name="AutoShape 48"/>
              <p:cNvSpPr>
                <a:spLocks noChangeArrowheads="1"/>
              </p:cNvSpPr>
              <p:nvPr/>
            </p:nvSpPr>
            <p:spPr bwMode="gray">
              <a:xfrm>
                <a:off x="642910" y="2500306"/>
                <a:ext cx="685767" cy="685800"/>
              </a:xfrm>
              <a:prstGeom prst="diamond">
                <a:avLst/>
              </a:prstGeom>
              <a:solidFill>
                <a:schemeClr val="accent1"/>
              </a:solidFill>
              <a:ln w="25400" algn="ctr">
                <a:solidFill>
                  <a:schemeClr val="bg1"/>
                </a:solidFill>
                <a:miter lim="800000"/>
              </a:ln>
              <a:effectLst>
                <a:outerShdw dist="63500" dir="2212194" algn="ctr" rotWithShape="0">
                  <a:srgbClr val="333333">
                    <a:alpha val="50000"/>
                  </a:srgbClr>
                </a:outerShdw>
              </a:effectLst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latin typeface="Arial" charset="0"/>
                </a:endParaRPr>
              </a:p>
            </p:txBody>
          </p:sp>
          <p:sp>
            <p:nvSpPr>
              <p:cNvPr id="22540" name="Text Box 50"/>
              <p:cNvSpPr txBox="1">
                <a:spLocks noChangeArrowheads="1"/>
              </p:cNvSpPr>
              <p:nvPr/>
            </p:nvSpPr>
            <p:spPr bwMode="gray">
              <a:xfrm>
                <a:off x="796898" y="2598731"/>
                <a:ext cx="354013" cy="4572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itchFamily="34" charset="0"/>
                    <a:ea typeface="宋体" pitchFamily="2" charset="-122"/>
                  </a:defRPr>
                </a:lvl9pPr>
              </a:lstStyle>
              <a:p>
                <a:pPr algn="ctr"/>
                <a:r>
                  <a:rPr lang="en-US" altLang="zh-CN" sz="2400">
                    <a:solidFill>
                      <a:schemeClr val="bg1"/>
                    </a:solidFill>
                  </a:rPr>
                  <a:t>5</a:t>
                </a:r>
                <a:endParaRPr lang="en-US" altLang="zh-CN" sz="2400">
                  <a:solidFill>
                    <a:schemeClr val="bg1"/>
                  </a:solidFill>
                </a:endParaRPr>
              </a:p>
            </p:txBody>
          </p:sp>
        </p:grp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32" presetClass="emph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6" dur="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268413" y="5349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Prospect  </a:t>
            </a:r>
            <a:r>
              <a:rPr lang="en-US" altLang="zh-CN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Analyse</a:t>
            </a:r>
            <a:br>
              <a:rPr lang="zh-CN" alt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微软雅黑" pitchFamily="34" charset="-122"/>
              </a:rPr>
            </a:br>
            <a:endParaRPr lang="zh-CN" altLang="en-US" dirty="0" smtClean="0">
              <a:solidFill>
                <a:schemeClr val="tx1"/>
              </a:solidFill>
              <a:latin typeface="+mn-lt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30213" y="5991225"/>
            <a:ext cx="4926012" cy="0"/>
          </a:xfrm>
          <a:prstGeom prst="line">
            <a:avLst/>
          </a:prstGeom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0" y="5334794"/>
            <a:ext cx="54594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Psychological problems have become the top incentive of suspension and drop-out of school</a:t>
            </a:r>
            <a:endParaRPr lang="zh-CN" altLang="en-US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V="1">
            <a:off x="430213" y="3201988"/>
            <a:ext cx="5014912" cy="3175"/>
          </a:xfrm>
          <a:prstGeom prst="line">
            <a:avLst/>
          </a:prstGeom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30213" y="4237038"/>
            <a:ext cx="4938712" cy="0"/>
          </a:xfrm>
          <a:prstGeom prst="line">
            <a:avLst/>
          </a:prstGeom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96875" y="5095875"/>
            <a:ext cx="4959350" cy="25400"/>
          </a:xfrm>
          <a:prstGeom prst="line">
            <a:avLst/>
          </a:prstGeom>
          <a:ln w="3175">
            <a:solidFill>
              <a:schemeClr val="tx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354012" y="3505994"/>
            <a:ext cx="500221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Psychological problem is the prime cause of suicide among university students</a:t>
            </a:r>
            <a:endParaRPr lang="zh-CN" altLang="en-US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2613" y="3354388"/>
            <a:ext cx="4572000" cy="762000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6412" y="4191794"/>
            <a:ext cx="488810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the lacking of social supporting system 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means no opportunities for </a:t>
            </a:r>
            <a:endParaRPr lang="en-US" altLang="zh-CN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overseas students to communicate</a:t>
            </a:r>
            <a:endParaRPr lang="zh-CN" altLang="en-US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06413" y="4268788"/>
            <a:ext cx="4495800" cy="762000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3564" name="图片 5" descr="Apple_pro_10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1"/>
          <a:stretch>
            <a:fillRect/>
          </a:stretch>
        </p:blipFill>
        <p:spPr bwMode="auto">
          <a:xfrm>
            <a:off x="5237163" y="2625725"/>
            <a:ext cx="4133850" cy="407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 descr="z111111111111111111111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71160" y="2818735"/>
            <a:ext cx="3684587" cy="2428001"/>
          </a:xfrm>
          <a:prstGeom prst="roundRect">
            <a:avLst>
              <a:gd name="adj" fmla="val 1499"/>
            </a:avLst>
          </a:prstGeom>
        </p:spPr>
      </p:pic>
      <p:pic>
        <p:nvPicPr>
          <p:cNvPr id="18" name="图片 17" descr="Apple_pro_10.png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765"/>
          <a:stretch>
            <a:fillRect/>
          </a:stretch>
        </p:blipFill>
        <p:spPr bwMode="auto">
          <a:xfrm>
            <a:off x="5230813" y="2592388"/>
            <a:ext cx="4132262" cy="286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230813" y="1068388"/>
            <a:ext cx="33528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b="1"/>
              <a:t>——Mental Status Quo</a:t>
            </a:r>
            <a:endParaRPr lang="zh-CN" altLang="en-US" sz="2000"/>
          </a:p>
        </p:txBody>
      </p:sp>
      <p:sp>
        <p:nvSpPr>
          <p:cNvPr id="38" name="TextBox 37"/>
          <p:cNvSpPr txBox="1"/>
          <p:nvPr/>
        </p:nvSpPr>
        <p:spPr>
          <a:xfrm>
            <a:off x="430213" y="2820988"/>
            <a:ext cx="523081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Every two seconds, one dies of suicide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5335588"/>
            <a:ext cx="5307013" cy="571500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1613" y="2668588"/>
            <a:ext cx="5105400" cy="533400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aphicFrame>
        <p:nvGraphicFramePr>
          <p:cNvPr id="20" name="图表 18"/>
          <p:cNvGraphicFramePr/>
          <p:nvPr/>
        </p:nvGraphicFramePr>
        <p:xfrm>
          <a:off x="277813" y="1906588"/>
          <a:ext cx="5029200" cy="419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4" name="图表" r:id="rId3" imgW="5029200" imgH="4187825" progId="Office12.wks.Sheet.8">
                  <p:embed/>
                </p:oleObj>
              </mc:Choice>
              <mc:Fallback>
                <p:oleObj name="图表" r:id="rId3" imgW="5029200" imgH="4187825" progId="Office12.wks.Sheet.8">
                  <p:embed/>
                  <p:pic>
                    <p:nvPicPr>
                      <p:cNvPr id="0" name="图表 18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813" y="1906588"/>
                        <a:ext cx="5029200" cy="41910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10" fill="hold"/>
                                        <p:tgtEl>
                                          <p:spTgt spid="17"/>
                                        </p:tgtEl>
                                      </p:cBhvr>
                                      <p:by x="5000" y="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4982E-6 1.89542E-6 L 0.10875 0.13889 " pathEditMode="relative" rAng="0" ptsTypes="AA">
                                      <p:cBhvr>
                                        <p:cTn id="36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37" y="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2000000" y="200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97 0.13971 L -3.3115E-6 -2.0915E-6 " pathEditMode="relative" rAng="0" ptsTypes="AA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48" y="-69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5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10" presetClass="entr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13"/>
                            </p:stCondLst>
                            <p:childTnLst>
                              <p:par>
                                <p:cTn id="74" presetID="10" presetClass="entr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13"/>
                            </p:stCondLst>
                            <p:childTnLst>
                              <p:par>
                                <p:cTn id="7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513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013"/>
                            </p:stCondLst>
                            <p:childTnLst>
                              <p:par>
                                <p:cTn id="85" presetID="10" presetClass="entr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513"/>
                            </p:stCondLst>
                            <p:childTnLst>
                              <p:par>
                                <p:cTn id="8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513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13"/>
                            </p:stCondLst>
                            <p:childTnLst>
                              <p:par>
                                <p:cTn id="96" presetID="10" presetClass="entr" presetSubtype="0" repeatCount="4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4513"/>
                            </p:stCondLst>
                            <p:childTnLst>
                              <p:par>
                                <p:cTn id="10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513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2" presetClass="exit" presetSubtype="1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slide(fromTop)">
                                      <p:cBhvr>
                                        <p:cTn id="10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presetID="1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16" presetID="1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500"/>
                            </p:stCondLst>
                            <p:childTnLst>
                              <p:par>
                                <p:cTn id="120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22" presetClass="exit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7917E-6 1.63399E-6 L -0.00098 0.09579 " pathEditMode="relative" rAng="0" ptsTypes="AA">
                                      <p:cBhvr>
                                        <p:cTn id="13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" y="47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4000"/>
                            </p:stCondLst>
                            <p:childTnLst>
                              <p:par>
                                <p:cTn id="1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13" grpId="0" animBg="1"/>
      <p:bldP spid="13" grpId="1" animBg="1"/>
      <p:bldP spid="15" grpId="0" animBg="1"/>
      <p:bldP spid="15" grpId="1" animBg="1"/>
      <p:bldP spid="37" grpId="0"/>
      <p:bldP spid="38" grpId="0"/>
      <p:bldP spid="38" grpId="1"/>
      <p:bldP spid="11" grpId="0" animBg="1"/>
      <p:bldP spid="11" grpId="1" animBg="1"/>
      <p:bldP spid="6" grpId="0" animBg="1"/>
      <p:bldP spid="6" grpId="1" animBg="1"/>
      <p:bldOleChart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8"/>
          <p:cNvGrpSpPr/>
          <p:nvPr/>
        </p:nvGrpSpPr>
        <p:grpSpPr bwMode="auto">
          <a:xfrm>
            <a:off x="3444875" y="4344988"/>
            <a:ext cx="6254750" cy="2133600"/>
            <a:chOff x="3402012" y="4344196"/>
            <a:chExt cx="6297613" cy="2133601"/>
          </a:xfrm>
        </p:grpSpPr>
        <p:grpSp>
          <p:nvGrpSpPr>
            <p:cNvPr id="24604" name="组合 70"/>
            <p:cNvGrpSpPr/>
            <p:nvPr/>
          </p:nvGrpSpPr>
          <p:grpSpPr bwMode="auto">
            <a:xfrm>
              <a:off x="3402012" y="4344196"/>
              <a:ext cx="6297613" cy="2133601"/>
              <a:chOff x="3404427" y="4725194"/>
              <a:chExt cx="6098069" cy="1673297"/>
            </a:xfrm>
          </p:grpSpPr>
          <p:sp>
            <p:nvSpPr>
              <p:cNvPr id="40" name="圆角矩形 39"/>
              <p:cNvSpPr/>
              <p:nvPr/>
            </p:nvSpPr>
            <p:spPr bwMode="auto">
              <a:xfrm>
                <a:off x="3404427" y="4725194"/>
                <a:ext cx="5943734" cy="1673297"/>
              </a:xfrm>
              <a:prstGeom prst="roundRect">
                <a:avLst>
                  <a:gd name="adj" fmla="val 9992"/>
                </a:avLst>
              </a:prstGeom>
              <a:solidFill>
                <a:schemeClr val="bg1">
                  <a:alpha val="60000"/>
                </a:schemeClr>
              </a:soli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016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TextBox 32"/>
              <p:cNvSpPr txBox="1">
                <a:spLocks noChangeArrowheads="1"/>
              </p:cNvSpPr>
              <p:nvPr/>
            </p:nvSpPr>
            <p:spPr bwMode="auto">
              <a:xfrm>
                <a:off x="4179842" y="4844715"/>
                <a:ext cx="5322654" cy="1279873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en-US" altLang="zh-CN" sz="2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   The international market could also be compared as vacancy. With an increasing number of Chinese oversea students, </a:t>
                </a:r>
                <a:endParaRPr lang="en-US" altLang="zh-CN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  <a:p>
                <a:pPr>
                  <a:defRPr/>
                </a:pPr>
                <a:r>
                  <a:rPr lang="en-US" altLang="zh-CN" sz="2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we predict vast market space.</a:t>
                </a:r>
                <a:endParaRPr lang="zh-CN" altLang="zh-CN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  <a:p>
                <a:pPr>
                  <a:defRPr/>
                </a:pPr>
                <a:r>
                  <a:rPr lang="en-US" altLang="zh-CN" sz="2000" dirty="0">
                    <a:latin typeface="Arial" charset="0"/>
                  </a:rPr>
                  <a:t> </a:t>
                </a:r>
                <a:endParaRPr lang="zh-CN" altLang="zh-CN" sz="2000" dirty="0">
                  <a:latin typeface="Arial" charset="0"/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4316285" y="5944397"/>
              <a:ext cx="5383340" cy="4000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the market capacity would be </a:t>
              </a:r>
              <a:r>
                <a:rPr lang="en-US" altLang="zh-CN" sz="20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576 million</a:t>
              </a:r>
              <a:endParaRPr lang="zh-CN" altLang="en-US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4" name="组合 77"/>
          <p:cNvGrpSpPr/>
          <p:nvPr/>
        </p:nvGrpSpPr>
        <p:grpSpPr bwMode="auto">
          <a:xfrm>
            <a:off x="3478213" y="1906588"/>
            <a:ext cx="6019800" cy="2057400"/>
            <a:chOff x="3478212" y="1905794"/>
            <a:chExt cx="6019800" cy="2057400"/>
          </a:xfrm>
        </p:grpSpPr>
        <p:sp>
          <p:nvSpPr>
            <p:cNvPr id="42" name="圆角矩形 41"/>
            <p:cNvSpPr/>
            <p:nvPr/>
          </p:nvSpPr>
          <p:spPr bwMode="auto">
            <a:xfrm>
              <a:off x="3478212" y="1905794"/>
              <a:ext cx="6019800" cy="2057400"/>
            </a:xfrm>
            <a:prstGeom prst="roundRect">
              <a:avLst>
                <a:gd name="adj" fmla="val 9992"/>
              </a:avLst>
            </a:prstGeom>
            <a:solidFill>
              <a:schemeClr val="bg1">
                <a:alpha val="60000"/>
              </a:scheme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-635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4773612" y="2134394"/>
              <a:ext cx="3962400" cy="461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First—mover advantage</a:t>
              </a:r>
              <a:endParaRPr lang="zh-CN" alt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164012" y="2896394"/>
              <a:ext cx="5257800" cy="8302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the market capacity </a:t>
              </a:r>
              <a:endParaRPr lang="en-US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  <a:p>
              <a:pPr>
                <a:defRPr/>
              </a:pPr>
              <a:r>
                <a:rPr lang="en-US" altLang="zh-CN" sz="2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would be more than </a:t>
              </a:r>
              <a:r>
                <a:rPr lang="en-US" altLang="zh-CN" sz="2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1.12 billion</a:t>
              </a:r>
              <a:endPara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963613" y="4587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Prospect  </a:t>
            </a:r>
            <a:r>
              <a:rPr lang="en-US" altLang="zh-CN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Analyse</a:t>
            </a:r>
            <a:endParaRPr lang="zh-CN" altLang="en-US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5" name="组合 67"/>
          <p:cNvGrpSpPr/>
          <p:nvPr/>
        </p:nvGrpSpPr>
        <p:grpSpPr bwMode="auto">
          <a:xfrm>
            <a:off x="2563813" y="2668588"/>
            <a:ext cx="1835150" cy="722312"/>
            <a:chOff x="2650396" y="2023304"/>
            <a:chExt cx="1835928" cy="722531"/>
          </a:xfrm>
        </p:grpSpPr>
        <p:sp>
          <p:nvSpPr>
            <p:cNvPr id="44" name="五边形 43"/>
            <p:cNvSpPr/>
            <p:nvPr/>
          </p:nvSpPr>
          <p:spPr bwMode="auto">
            <a:xfrm>
              <a:off x="2650396" y="2023304"/>
              <a:ext cx="1835928" cy="698002"/>
            </a:xfrm>
            <a:prstGeom prst="homePlat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22"/>
            <p:cNvSpPr txBox="1">
              <a:spLocks noChangeArrowheads="1"/>
            </p:cNvSpPr>
            <p:nvPr/>
          </p:nvSpPr>
          <p:spPr bwMode="auto">
            <a:xfrm>
              <a:off x="2650396" y="2099527"/>
              <a:ext cx="1534175" cy="6463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Domestic market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" name="组合 72"/>
          <p:cNvGrpSpPr/>
          <p:nvPr/>
        </p:nvGrpSpPr>
        <p:grpSpPr bwMode="auto">
          <a:xfrm>
            <a:off x="1624013" y="3048000"/>
            <a:ext cx="863600" cy="2211388"/>
            <a:chOff x="1624313" y="3048793"/>
            <a:chExt cx="939500" cy="2209801"/>
          </a:xfrm>
        </p:grpSpPr>
        <p:sp>
          <p:nvSpPr>
            <p:cNvPr id="61" name="任意多边形 60"/>
            <p:cNvSpPr/>
            <p:nvPr/>
          </p:nvSpPr>
          <p:spPr>
            <a:xfrm>
              <a:off x="1624313" y="3048793"/>
              <a:ext cx="939500" cy="887663"/>
            </a:xfrm>
            <a:custGeom>
              <a:avLst/>
              <a:gdLst>
                <a:gd name="connsiteX0" fmla="*/ 0 w 1092530"/>
                <a:gd name="connsiteY0" fmla="*/ 1068780 h 1068780"/>
                <a:gd name="connsiteX1" fmla="*/ 1092530 w 1092530"/>
                <a:gd name="connsiteY1" fmla="*/ 0 h 106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2530" h="1068780">
                  <a:moveTo>
                    <a:pt x="0" y="1068780"/>
                  </a:moveTo>
                  <a:lnTo>
                    <a:pt x="1092530" y="0"/>
                  </a:ln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  <a:alpha val="50000"/>
                </a:schemeClr>
              </a:solidFill>
              <a:headEnd type="oval"/>
              <a:tailEnd type="oval"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flat" dir="t"/>
            </a:scene3d>
            <a:sp3d contourW="12700"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3" name="任意多边形 62"/>
            <p:cNvSpPr/>
            <p:nvPr/>
          </p:nvSpPr>
          <p:spPr>
            <a:xfrm flipV="1">
              <a:off x="1624313" y="4338266"/>
              <a:ext cx="939500" cy="920328"/>
            </a:xfrm>
            <a:custGeom>
              <a:avLst/>
              <a:gdLst>
                <a:gd name="connsiteX0" fmla="*/ 0 w 1092530"/>
                <a:gd name="connsiteY0" fmla="*/ 1068780 h 1068780"/>
                <a:gd name="connsiteX1" fmla="*/ 1092530 w 1092530"/>
                <a:gd name="connsiteY1" fmla="*/ 0 h 1068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92530" h="1068780">
                  <a:moveTo>
                    <a:pt x="0" y="1068780"/>
                  </a:moveTo>
                  <a:lnTo>
                    <a:pt x="1092530" y="0"/>
                  </a:lnTo>
                </a:path>
              </a:pathLst>
            </a:custGeom>
            <a:noFill/>
            <a:ln w="38100">
              <a:solidFill>
                <a:schemeClr val="tx1">
                  <a:lumMod val="65000"/>
                  <a:lumOff val="35000"/>
                  <a:alpha val="50000"/>
                </a:schemeClr>
              </a:solidFill>
              <a:headEnd type="oval"/>
              <a:tailEnd type="oval"/>
            </a:ln>
            <a:effectLst>
              <a:outerShdw blurRad="50800" dist="25400" dir="2700000" algn="tl" rotWithShape="0">
                <a:prstClr val="black">
                  <a:alpha val="50000"/>
                </a:prstClr>
              </a:outerShdw>
            </a:effectLst>
            <a:scene3d>
              <a:camera prst="orthographicFront"/>
              <a:lightRig rig="flat" dir="t"/>
            </a:scene3d>
            <a:sp3d contourW="12700"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" name="组合 71"/>
          <p:cNvGrpSpPr/>
          <p:nvPr/>
        </p:nvGrpSpPr>
        <p:grpSpPr bwMode="auto">
          <a:xfrm>
            <a:off x="0" y="2668588"/>
            <a:ext cx="2057400" cy="2432050"/>
            <a:chOff x="0" y="2667794"/>
            <a:chExt cx="2057400" cy="2432577"/>
          </a:xfrm>
        </p:grpSpPr>
        <p:sp>
          <p:nvSpPr>
            <p:cNvPr id="64" name="Oval 93"/>
            <p:cNvSpPr>
              <a:spLocks noChangeAspect="1" noChangeArrowheads="1"/>
            </p:cNvSpPr>
            <p:nvPr/>
          </p:nvSpPr>
          <p:spPr bwMode="auto">
            <a:xfrm>
              <a:off x="0" y="2667794"/>
              <a:ext cx="1953616" cy="2432577"/>
            </a:xfrm>
            <a:prstGeom prst="ellipse">
              <a:avLst/>
            </a:prstGeom>
            <a:gradFill flip="none" rotWithShape="1">
              <a:gsLst>
                <a:gs pos="0">
                  <a:srgbClr val="00DFF6"/>
                </a:gs>
                <a:gs pos="90000">
                  <a:srgbClr val="002774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isometricOffAxis1Top">
                <a:rot lat="17699988" lon="0" rev="0"/>
              </a:camera>
              <a:lightRig rig="flat" dir="t"/>
            </a:scene3d>
            <a:sp3d extrusionH="177800" contourW="19050">
              <a:bevelT w="101600" prst="convex"/>
              <a:bevelB w="0" h="25400"/>
              <a:contourClr>
                <a:srgbClr val="AFEAFF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endParaRPr lang="zh-CN" altLang="en-US" sz="16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TextBox 64"/>
            <p:cNvSpPr txBox="1"/>
            <p:nvPr/>
          </p:nvSpPr>
          <p:spPr bwMode="auto">
            <a:xfrm>
              <a:off x="0" y="3277394"/>
              <a:ext cx="2057400" cy="1077218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sz="2400" b="1" dirty="0">
                  <a:latin typeface="Arial" charset="0"/>
                </a:rPr>
                <a:t>Analysis of Environment</a:t>
              </a:r>
              <a:endParaRPr lang="zh-CN" altLang="zh-CN" sz="2400" dirty="0">
                <a:latin typeface="Arial" charset="0"/>
              </a:endParaRPr>
            </a:p>
            <a:p>
              <a:pPr>
                <a:defRPr/>
              </a:pPr>
              <a:r>
                <a:rPr lang="en-US" altLang="zh-CN" sz="1600" dirty="0">
                  <a:latin typeface="Arial" charset="0"/>
                </a:rPr>
                <a:t> </a:t>
              </a:r>
              <a:endParaRPr lang="zh-CN" altLang="zh-CN" sz="1600" dirty="0">
                <a:latin typeface="Arial" charset="0"/>
              </a:endParaRPr>
            </a:p>
          </p:txBody>
        </p:sp>
      </p:grpSp>
      <p:grpSp>
        <p:nvGrpSpPr>
          <p:cNvPr id="8" name="组合 68"/>
          <p:cNvGrpSpPr/>
          <p:nvPr/>
        </p:nvGrpSpPr>
        <p:grpSpPr bwMode="auto">
          <a:xfrm>
            <a:off x="2563813" y="5030788"/>
            <a:ext cx="1835150" cy="706437"/>
            <a:chOff x="2650396" y="5537145"/>
            <a:chExt cx="1835928" cy="706497"/>
          </a:xfrm>
        </p:grpSpPr>
        <p:sp>
          <p:nvSpPr>
            <p:cNvPr id="48" name="五边形 47"/>
            <p:cNvSpPr/>
            <p:nvPr/>
          </p:nvSpPr>
          <p:spPr bwMode="auto">
            <a:xfrm>
              <a:off x="2650396" y="5537145"/>
              <a:ext cx="1835928" cy="698003"/>
            </a:xfrm>
            <a:prstGeom prst="homePlat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22"/>
            <p:cNvSpPr txBox="1">
              <a:spLocks noChangeArrowheads="1"/>
            </p:cNvSpPr>
            <p:nvPr/>
          </p:nvSpPr>
          <p:spPr bwMode="auto">
            <a:xfrm>
              <a:off x="2677394" y="5597475"/>
              <a:ext cx="1534175" cy="64616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Foreign market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85"/>
          <p:cNvGrpSpPr/>
          <p:nvPr/>
        </p:nvGrpSpPr>
        <p:grpSpPr bwMode="auto">
          <a:xfrm>
            <a:off x="3478213" y="3049588"/>
            <a:ext cx="6221412" cy="2057400"/>
            <a:chOff x="3478212" y="1905794"/>
            <a:chExt cx="6221413" cy="2057400"/>
          </a:xfrm>
        </p:grpSpPr>
        <p:sp>
          <p:nvSpPr>
            <p:cNvPr id="87" name="圆角矩形 86"/>
            <p:cNvSpPr/>
            <p:nvPr/>
          </p:nvSpPr>
          <p:spPr bwMode="auto">
            <a:xfrm>
              <a:off x="3478212" y="1905794"/>
              <a:ext cx="6019800" cy="2057400"/>
            </a:xfrm>
            <a:prstGeom prst="roundRect">
              <a:avLst>
                <a:gd name="adj" fmla="val 9992"/>
              </a:avLst>
            </a:prstGeom>
            <a:solidFill>
              <a:schemeClr val="bg1">
                <a:alpha val="60000"/>
              </a:scheme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-635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3859212" y="2667794"/>
              <a:ext cx="5840413" cy="70802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The  industry will grow rapidly and eventually become a fixed market in the next 3 to 5 years.</a:t>
              </a:r>
              <a:endPara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</p:grpSp>
      <p:grpSp>
        <p:nvGrpSpPr>
          <p:cNvPr id="10" name="组合 79"/>
          <p:cNvGrpSpPr/>
          <p:nvPr/>
        </p:nvGrpSpPr>
        <p:grpSpPr bwMode="auto">
          <a:xfrm>
            <a:off x="2106613" y="3811588"/>
            <a:ext cx="1835150" cy="722312"/>
            <a:chOff x="2650396" y="2023304"/>
            <a:chExt cx="1835928" cy="722531"/>
          </a:xfrm>
        </p:grpSpPr>
        <p:sp>
          <p:nvSpPr>
            <p:cNvPr id="81" name="五边形 80"/>
            <p:cNvSpPr/>
            <p:nvPr/>
          </p:nvSpPr>
          <p:spPr bwMode="auto">
            <a:xfrm>
              <a:off x="2650396" y="2023304"/>
              <a:ext cx="1835928" cy="698002"/>
            </a:xfrm>
            <a:prstGeom prst="homePlate">
              <a:avLst/>
            </a:prstGeom>
            <a:gradFill flip="none" rotWithShape="1">
              <a:gsLst>
                <a:gs pos="0">
                  <a:srgbClr val="FFCF01"/>
                </a:gs>
                <a:gs pos="90000">
                  <a:srgbClr val="E22000"/>
                </a:gs>
              </a:gsLst>
              <a:lin ang="2700000" scaled="1"/>
              <a:tileRect/>
            </a:gra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extrusionH="304800" contourW="19050">
              <a:bevelT w="101600" prst="convex"/>
              <a:bevelB w="0" h="63500"/>
              <a:contourClr>
                <a:srgbClr val="FFE593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defRPr/>
              </a:pP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" name="TextBox 22"/>
            <p:cNvSpPr txBox="1">
              <a:spLocks noChangeArrowheads="1"/>
            </p:cNvSpPr>
            <p:nvPr/>
          </p:nvSpPr>
          <p:spPr bwMode="auto">
            <a:xfrm>
              <a:off x="2650396" y="2099527"/>
              <a:ext cx="1534175" cy="64630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en-US" altLang="zh-CN" b="1" dirty="0">
                  <a:latin typeface="Arial" charset="0"/>
                </a:rPr>
                <a:t>Market trends</a:t>
              </a:r>
              <a:endParaRPr lang="zh-CN" alt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92958E-6 4.11765E-6 L -4.92958E-6 0.13991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985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6171E-6 -2.67974E-6 L 2.6171E-6 -0.16666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33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3118E-6 2.81046E-6 L -1.63118E-6 0.15502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7741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6 -0.01368 L -0.00786 -0.17054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963613" y="4587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Prospect  </a:t>
            </a:r>
            <a:r>
              <a:rPr lang="en-US" altLang="zh-CN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Analyse</a:t>
            </a:r>
            <a:endParaRPr lang="zh-CN" altLang="en-US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grpSp>
        <p:nvGrpSpPr>
          <p:cNvPr id="2" name="组合 21"/>
          <p:cNvGrpSpPr/>
          <p:nvPr/>
        </p:nvGrpSpPr>
        <p:grpSpPr bwMode="auto">
          <a:xfrm>
            <a:off x="0" y="2211388"/>
            <a:ext cx="6613525" cy="4419600"/>
            <a:chOff x="0" y="2210594"/>
            <a:chExt cx="6614160" cy="4419600"/>
          </a:xfrm>
        </p:grpSpPr>
        <p:sp>
          <p:nvSpPr>
            <p:cNvPr id="3" name="AutoShape 60"/>
            <p:cNvSpPr>
              <a:spLocks noChangeArrowheads="1"/>
            </p:cNvSpPr>
            <p:nvPr/>
          </p:nvSpPr>
          <p:spPr bwMode="auto">
            <a:xfrm>
              <a:off x="0" y="3051914"/>
              <a:ext cx="6614160" cy="2708757"/>
            </a:xfrm>
            <a:prstGeom prst="rightArrow">
              <a:avLst>
                <a:gd name="adj1" fmla="val 68556"/>
                <a:gd name="adj2" fmla="val 38969"/>
              </a:avLst>
            </a:prstGeom>
            <a:solidFill>
              <a:schemeClr val="bg1">
                <a:alpha val="60000"/>
              </a:schemeClr>
            </a:solidFill>
            <a:ln w="25400">
              <a:noFill/>
            </a:ln>
            <a:effectLst>
              <a:outerShdw blurRad="225425" dist="38100" dir="5220000" algn="ctr">
                <a:srgbClr val="000000">
                  <a:alpha val="33000"/>
                </a:srgbClr>
              </a:outerShdw>
            </a:effectLst>
            <a:scene3d>
              <a:camera prst="orthographicFront"/>
              <a:lightRig rig="flat" dir="t"/>
            </a:scene3d>
            <a:sp3d contourW="19050">
              <a:bevelT w="101600" prst="artDeco"/>
              <a:bevelB w="0" h="0"/>
              <a:contourClr>
                <a:schemeClr val="bg1"/>
              </a:contourClr>
            </a:sp3d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lvl="2" algn="ctr" defTabSz="-635" eaLnBrk="0" fontAlgn="ctr" hangingPunct="0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buFont typeface="Wingdings" pitchFamily="2" charset="2"/>
                <a:buChar char="u"/>
                <a:tabLst>
                  <a:tab pos="136525" algn="l"/>
                </a:tabLst>
                <a:defRPr/>
              </a:pPr>
              <a:endParaRPr lang="zh-CN" alt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614" name="组合 23"/>
            <p:cNvGrpSpPr/>
            <p:nvPr/>
          </p:nvGrpSpPr>
          <p:grpSpPr bwMode="auto">
            <a:xfrm>
              <a:off x="91441" y="4914115"/>
              <a:ext cx="5943599" cy="1716079"/>
              <a:chOff x="4938688" y="3803655"/>
              <a:chExt cx="3160156" cy="1363190"/>
            </a:xfrm>
          </p:grpSpPr>
          <p:sp>
            <p:nvSpPr>
              <p:cNvPr id="5" name="圆角矩形 4"/>
              <p:cNvSpPr/>
              <p:nvPr/>
            </p:nvSpPr>
            <p:spPr bwMode="auto">
              <a:xfrm>
                <a:off x="4938688" y="3803655"/>
                <a:ext cx="3160156" cy="1363190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5400000" scaled="0"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" name="矩形 87"/>
              <p:cNvSpPr>
                <a:spLocks noChangeArrowheads="1"/>
              </p:cNvSpPr>
              <p:nvPr/>
            </p:nvSpPr>
            <p:spPr bwMode="auto">
              <a:xfrm>
                <a:off x="4997276" y="4077296"/>
                <a:ext cx="2932542" cy="781852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defRPr/>
                </a:pPr>
                <a:r>
                  <a:rPr lang="en-US" altLang="zh-CN" sz="2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Parks, Psychological Consultations, Pubs</a:t>
                </a:r>
                <a:endPara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  <a:p>
                <a:pPr algn="ctr" eaLnBrk="0" fontAlgn="ctr" hangingPunct="0">
                  <a:buClr>
                    <a:srgbClr val="FF0000"/>
                  </a:buClr>
                  <a:buSzPct val="70000"/>
                  <a:defRPr/>
                </a:pPr>
                <a:r>
                  <a:rPr lang="en-US" altLang="zh-CN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none of them could combine </a:t>
                </a:r>
                <a:endParaRPr lang="en-US" altLang="zh-CN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endParaRPr>
              </a:p>
              <a:p>
                <a:pPr algn="ctr" eaLnBrk="0" fontAlgn="ctr" hangingPunct="0">
                  <a:buClr>
                    <a:srgbClr val="FF0000"/>
                  </a:buClr>
                  <a:buSzPct val="70000"/>
                  <a:defRPr/>
                </a:pPr>
                <a:r>
                  <a:rPr lang="en-US" altLang="zh-CN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" charset="0"/>
                  </a:rPr>
                  <a:t>entertainment with psychological alleviation.</a:t>
                </a:r>
                <a:endParaRPr lang="zh-CN" alt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5615" name="组合 23"/>
            <p:cNvGrpSpPr/>
            <p:nvPr/>
          </p:nvGrpSpPr>
          <p:grpSpPr bwMode="auto">
            <a:xfrm>
              <a:off x="121917" y="2210594"/>
              <a:ext cx="6148707" cy="1714087"/>
              <a:chOff x="4938689" y="3803653"/>
              <a:chExt cx="3286062" cy="1208243"/>
            </a:xfrm>
          </p:grpSpPr>
          <p:sp>
            <p:nvSpPr>
              <p:cNvPr id="8" name="圆角矩形 7"/>
              <p:cNvSpPr/>
              <p:nvPr/>
            </p:nvSpPr>
            <p:spPr bwMode="auto">
              <a:xfrm>
                <a:off x="4938689" y="3803653"/>
                <a:ext cx="3160156" cy="1208243"/>
              </a:xfrm>
              <a:prstGeom prst="roundRect">
                <a:avLst>
                  <a:gd name="adj" fmla="val 7848"/>
                </a:avLst>
              </a:prstGeom>
              <a:gradFill flip="none" rotWithShape="1">
                <a:gsLst>
                  <a:gs pos="3000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38100">
                <a:gradFill flip="none" rotWithShape="1">
                  <a:gsLst>
                    <a:gs pos="0">
                      <a:srgbClr val="00B0F0"/>
                    </a:gs>
                    <a:gs pos="100000">
                      <a:srgbClr val="002060"/>
                    </a:gs>
                  </a:gsLst>
                  <a:lin ang="16200000" scaled="1"/>
                  <a:tileRect/>
                </a:gradFill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w="165100" h="127000" prst="artDeco"/>
                <a:bevelB w="0" h="0"/>
                <a:contourClr>
                  <a:schemeClr val="bg1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lvl="2" algn="ctr" defTabSz="-635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n"/>
                  <a:tabLst>
                    <a:tab pos="136525" algn="l"/>
                  </a:tabLst>
                  <a:defRPr/>
                </a:pPr>
                <a:endParaRPr lang="zh-CN" altLang="en-US" sz="1400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" name="矩形 87"/>
              <p:cNvSpPr>
                <a:spLocks noChangeArrowheads="1"/>
              </p:cNvSpPr>
              <p:nvPr/>
            </p:nvSpPr>
            <p:spPr bwMode="auto">
              <a:xfrm>
                <a:off x="4981292" y="3857366"/>
                <a:ext cx="3243782" cy="868354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  <a:defRPr/>
                </a:pPr>
                <a:r>
                  <a:rPr lang="en-US" altLang="zh-CN" sz="2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A Crying bar and Emotion catharsis bar</a:t>
                </a:r>
                <a:endParaRPr lang="zh-CN" alt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>
                  <a:defRPr/>
                </a:pPr>
                <a:r>
                  <a:rPr lang="en-US" altLang="zh-CN" b="1" dirty="0">
                    <a:latin typeface="Arial" charset="0"/>
                  </a:rPr>
                  <a:t>    These  bars  focus  on alleviation of pressure temporarily  and  fail  to  solve  psychological  problems. </a:t>
                </a:r>
                <a:endParaRPr lang="zh-CN" altLang="zh-CN" b="1" dirty="0">
                  <a:latin typeface="Arial" charset="0"/>
                </a:endParaRPr>
              </a:p>
            </p:txBody>
          </p:sp>
        </p:grpSp>
        <p:grpSp>
          <p:nvGrpSpPr>
            <p:cNvPr id="25616" name="组合 26"/>
            <p:cNvGrpSpPr>
              <a:grpSpLocks noChangeAspect="1"/>
            </p:cNvGrpSpPr>
            <p:nvPr/>
          </p:nvGrpSpPr>
          <p:grpSpPr bwMode="auto">
            <a:xfrm>
              <a:off x="735013" y="3602170"/>
              <a:ext cx="3657600" cy="694794"/>
              <a:chOff x="768417" y="3513439"/>
              <a:chExt cx="1489546" cy="987727"/>
            </a:xfrm>
          </p:grpSpPr>
          <p:sp>
            <p:nvSpPr>
              <p:cNvPr id="11" name="圆角矩形 10"/>
              <p:cNvSpPr/>
              <p:nvPr/>
            </p:nvSpPr>
            <p:spPr>
              <a:xfrm>
                <a:off x="855540" y="3513439"/>
                <a:ext cx="1399872" cy="987727"/>
              </a:xfrm>
              <a:prstGeom prst="roundRect">
                <a:avLst>
                  <a:gd name="adj" fmla="val 10568"/>
                </a:avLst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rgbClr val="AFEA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2" name="矩形 14"/>
              <p:cNvSpPr>
                <a:spLocks noChangeArrowheads="1"/>
              </p:cNvSpPr>
              <p:nvPr/>
            </p:nvSpPr>
            <p:spPr bwMode="auto">
              <a:xfrm>
                <a:off x="768446" y="3701694"/>
                <a:ext cx="1489689" cy="6567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r>
                  <a:rPr lang="en-US" altLang="zh-CN" sz="20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 </a:t>
                </a:r>
                <a:r>
                  <a:rPr lang="en-US" altLang="zh-CN" sz="24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  <a:reflection blurRad="6350" stA="55000" endA="300" endPos="45500" dir="5400000" sy="-100000" algn="bl" rotWithShape="0"/>
                    </a:effectLst>
                    <a:latin typeface="微软雅黑" pitchFamily="34" charset="-122"/>
                    <a:ea typeface="微软雅黑" pitchFamily="34" charset="-122"/>
                  </a:rPr>
                  <a:t> </a:t>
                </a:r>
                <a:r>
                  <a:rPr lang="en-US" altLang="zh-CN" sz="20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  <a:reflection blurRad="6350" stA="55000" endA="300" endPos="45500" dir="5400000" sy="-100000" algn="bl" rotWithShape="0"/>
                    </a:effectLst>
                    <a:latin typeface="微软雅黑" pitchFamily="34" charset="-122"/>
                    <a:ea typeface="微软雅黑" pitchFamily="34" charset="-122"/>
                  </a:rPr>
                  <a:t>craft brother competition</a:t>
                </a:r>
                <a:endParaRPr kumimoji="1"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5000" endA="300" endPos="45500" dir="5400000" sy="-100000" algn="bl" rotWithShape="0"/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25617" name="组合 26"/>
            <p:cNvGrpSpPr>
              <a:grpSpLocks noChangeAspect="1"/>
            </p:cNvGrpSpPr>
            <p:nvPr/>
          </p:nvGrpSpPr>
          <p:grpSpPr bwMode="auto">
            <a:xfrm>
              <a:off x="948944" y="4551788"/>
              <a:ext cx="3437404" cy="696784"/>
              <a:chOff x="855540" y="3513439"/>
              <a:chExt cx="1399872" cy="987727"/>
            </a:xfrm>
          </p:grpSpPr>
          <p:sp>
            <p:nvSpPr>
              <p:cNvPr id="14" name="圆角矩形 13"/>
              <p:cNvSpPr/>
              <p:nvPr/>
            </p:nvSpPr>
            <p:spPr>
              <a:xfrm>
                <a:off x="855540" y="3513439"/>
                <a:ext cx="1399872" cy="987727"/>
              </a:xfrm>
              <a:prstGeom prst="roundRect">
                <a:avLst>
                  <a:gd name="adj" fmla="val 10568"/>
                </a:avLst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rgbClr val="AFEA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buFont typeface="Wingdings" pitchFamily="2" charset="2"/>
                  <a:buChar char="u"/>
                  <a:defRPr/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矩形 14"/>
              <p:cNvSpPr>
                <a:spLocks noChangeArrowheads="1"/>
              </p:cNvSpPr>
              <p:nvPr/>
            </p:nvSpPr>
            <p:spPr bwMode="auto">
              <a:xfrm>
                <a:off x="930088" y="3723245"/>
                <a:ext cx="1251106" cy="56934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 fontAlgn="ctr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r>
                  <a:rPr kumimoji="1" lang="en-US" altLang="zh-CN" sz="20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  <a:reflection blurRad="6350" stA="50000" endA="300" endPos="50000" dist="29997" dir="5400000" sy="-100000" algn="bl" rotWithShape="0"/>
                    </a:effectLst>
                    <a:latin typeface="微软雅黑" pitchFamily="34" charset="-122"/>
                    <a:ea typeface="微软雅黑" pitchFamily="34" charset="-122"/>
                  </a:rPr>
                  <a:t>intertype competition</a:t>
                </a:r>
                <a:endParaRPr kumimoji="1" lang="zh-CN" altLang="en-US" sz="2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6" name="组合 22"/>
          <p:cNvGrpSpPr/>
          <p:nvPr/>
        </p:nvGrpSpPr>
        <p:grpSpPr bwMode="auto">
          <a:xfrm>
            <a:off x="6678613" y="3201988"/>
            <a:ext cx="2286000" cy="2209800"/>
            <a:chOff x="6678612" y="3201194"/>
            <a:chExt cx="2286000" cy="2209800"/>
          </a:xfrm>
        </p:grpSpPr>
        <p:grpSp>
          <p:nvGrpSpPr>
            <p:cNvPr id="25606" name="组合 43"/>
            <p:cNvGrpSpPr/>
            <p:nvPr/>
          </p:nvGrpSpPr>
          <p:grpSpPr bwMode="auto">
            <a:xfrm>
              <a:off x="6678612" y="3201194"/>
              <a:ext cx="2286000" cy="2209800"/>
              <a:chOff x="5217600" y="3058600"/>
              <a:chExt cx="1116000" cy="1116000"/>
            </a:xfrm>
          </p:grpSpPr>
          <p:sp>
            <p:nvSpPr>
              <p:cNvPr id="17" name="Oval 2"/>
              <p:cNvSpPr>
                <a:spLocks noChangeAspect="1" noChangeArrowheads="1"/>
              </p:cNvSpPr>
              <p:nvPr/>
            </p:nvSpPr>
            <p:spPr bwMode="auto">
              <a:xfrm>
                <a:off x="5217600" y="3058600"/>
                <a:ext cx="1116000" cy="1116000"/>
              </a:xfrm>
              <a:prstGeom prst="ellipse">
                <a:avLst/>
              </a:prstGeom>
              <a:gradFill flip="none" rotWithShape="1">
                <a:gsLst>
                  <a:gs pos="0">
                    <a:srgbClr val="FFCF01"/>
                  </a:gs>
                  <a:gs pos="90000">
                    <a:srgbClr val="E22000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extrusionH="304800" contourW="19050">
                <a:bevelT prst="convex"/>
                <a:bevelB w="0" h="0"/>
                <a:contourClr>
                  <a:srgbClr val="FFE593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 rot="19388639">
                <a:off x="5222250" y="3126746"/>
                <a:ext cx="756400" cy="539561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5327131" y="3179241"/>
                <a:ext cx="846138" cy="849318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FFC000">
                      <a:alpha val="6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20" name="Text Box 29"/>
            <p:cNvSpPr txBox="1">
              <a:spLocks noChangeArrowheads="1"/>
            </p:cNvSpPr>
            <p:nvPr/>
          </p:nvSpPr>
          <p:spPr bwMode="gray">
            <a:xfrm>
              <a:off x="6754812" y="3734594"/>
              <a:ext cx="2155155" cy="1200329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2400" b="1" spc="300" dirty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Welcome</a:t>
              </a:r>
              <a:endParaRPr lang="en-US" altLang="zh-CN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2400" b="1" spc="300" dirty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To</a:t>
              </a:r>
              <a:endParaRPr lang="en-US" altLang="zh-CN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endParaRP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buClr>
                  <a:schemeClr val="tx1"/>
                </a:buClr>
                <a:buSzPct val="120000"/>
                <a:defRPr/>
              </a:pPr>
              <a:r>
                <a:rPr lang="en-US" altLang="zh-CN" sz="2400" b="1" spc="300" dirty="0">
                  <a:ln w="1270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00B0F0"/>
                      </a:gs>
                      <a:gs pos="75000">
                        <a:srgbClr val="002774"/>
                      </a:gs>
                    </a:gsLst>
                    <a:lin ang="5400000"/>
                  </a:gradFill>
                  <a:effectLst>
                    <a:glow rad="45500">
                      <a:srgbClr val="00B0F0">
                        <a:alpha val="35000"/>
                      </a:srgbClr>
                    </a:glow>
                  </a:effectLst>
                  <a:latin typeface="微软雅黑" pitchFamily="34" charset="-122"/>
                  <a:ea typeface="微软雅黑" pitchFamily="34" charset="-122"/>
                </a:rPr>
                <a:t>Utopia</a:t>
              </a:r>
              <a:endParaRPr lang="zh-CN" altLang="en-US" sz="2400" b="1" spc="300" dirty="0">
                <a:ln w="1270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00B0F0"/>
                    </a:gs>
                    <a:gs pos="75000">
                      <a:srgbClr val="002774"/>
                    </a:gs>
                  </a:gsLst>
                  <a:lin ang="5400000"/>
                </a:gradFill>
                <a:effectLst>
                  <a:glow rad="45500">
                    <a:srgbClr val="00B0F0">
                      <a:alpha val="35000"/>
                    </a:srgbClr>
                  </a:glo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4849813" y="1068388"/>
            <a:ext cx="3810000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——Analysis of competition</a:t>
            </a:r>
            <a:endParaRPr lang="zh-CN" alt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963613" y="4587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Corporate  Strategy</a:t>
            </a:r>
            <a:br>
              <a:rPr lang="zh-CN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endParaRPr lang="zh-CN" altLang="en-US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26627" name="Picture 55" descr="08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2" b="6706"/>
          <a:stretch>
            <a:fillRect/>
          </a:stretch>
        </p:blipFill>
        <p:spPr bwMode="auto">
          <a:xfrm>
            <a:off x="0" y="1693863"/>
            <a:ext cx="9699625" cy="608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420813" y="3049588"/>
            <a:ext cx="38862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en-US" altLang="zh-CN" sz="7200">
                <a:latin typeface="Forte" pitchFamily="66" charset="0"/>
                <a:ea typeface="微软雅黑" pitchFamily="34" charset="-122"/>
              </a:rPr>
              <a:t>4P principle</a:t>
            </a:r>
            <a:endParaRPr lang="zh-CN" altLang="en-US" sz="7200">
              <a:latin typeface="Forte" pitchFamily="66" charset="0"/>
              <a:ea typeface="微软雅黑" pitchFamily="34" charset="-122"/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662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6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039813" y="5349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Corporate  Strategy</a:t>
            </a:r>
            <a:endParaRPr lang="zh-CN" altLang="en-US" dirty="0" smtClean="0">
              <a:latin typeface="+mn-lt"/>
            </a:endParaRPr>
          </a:p>
        </p:txBody>
      </p:sp>
      <p:grpSp>
        <p:nvGrpSpPr>
          <p:cNvPr id="2" name="组合 19"/>
          <p:cNvGrpSpPr/>
          <p:nvPr/>
        </p:nvGrpSpPr>
        <p:grpSpPr bwMode="auto">
          <a:xfrm>
            <a:off x="354013" y="1373188"/>
            <a:ext cx="8902700" cy="5319712"/>
            <a:chOff x="354012" y="1372394"/>
            <a:chExt cx="8902705" cy="5319714"/>
          </a:xfrm>
        </p:grpSpPr>
        <p:grpSp>
          <p:nvGrpSpPr>
            <p:cNvPr id="27652" name="Group 55"/>
            <p:cNvGrpSpPr/>
            <p:nvPr/>
          </p:nvGrpSpPr>
          <p:grpSpPr bwMode="auto">
            <a:xfrm>
              <a:off x="354012" y="1372394"/>
              <a:ext cx="8902705" cy="5319714"/>
              <a:chOff x="102" y="352"/>
              <a:chExt cx="5608" cy="3351"/>
            </a:xfrm>
          </p:grpSpPr>
          <p:pic>
            <p:nvPicPr>
              <p:cNvPr id="27654" name="Picture 48" descr="gel box"/>
              <p:cNvPicPr>
                <a:picLocks noChangeAspect="1"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2" y="352"/>
                <a:ext cx="5608" cy="33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55" name="Picture 53" descr="gel button orange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08" y="2824"/>
                <a:ext cx="2064" cy="5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56" name="Picture 52" descr="gel button orange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008" y="1616"/>
                <a:ext cx="2064" cy="5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27657" name="Picture 51" descr="gel button orange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" y="2824"/>
                <a:ext cx="2064" cy="5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658" name="AutoShape 30"/>
              <p:cNvSpPr>
                <a:spLocks noChangeArrowheads="1"/>
              </p:cNvSpPr>
              <p:nvPr/>
            </p:nvSpPr>
            <p:spPr bwMode="auto">
              <a:xfrm>
                <a:off x="3311" y="1716"/>
                <a:ext cx="1554" cy="304"/>
              </a:xfrm>
              <a:prstGeom prst="roundRect">
                <a:avLst>
                  <a:gd name="adj" fmla="val 50000"/>
                </a:avLst>
              </a:prstGeom>
              <a:noFill/>
              <a:ln w="19050" algn="ctr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b="1" dirty="0">
                    <a:latin typeface="+mn-lt"/>
                  </a:rPr>
                  <a:t>PRICE</a:t>
                </a:r>
                <a:endParaRPr lang="en-US" altLang="zh-CN" b="1" dirty="0">
                  <a:latin typeface="+mn-lt"/>
                </a:endParaRPr>
              </a:p>
            </p:txBody>
          </p:sp>
          <p:sp>
            <p:nvSpPr>
              <p:cNvPr id="27659" name="AutoShape 35"/>
              <p:cNvSpPr>
                <a:spLocks noChangeArrowheads="1"/>
              </p:cNvSpPr>
              <p:nvPr/>
            </p:nvSpPr>
            <p:spPr bwMode="auto">
              <a:xfrm>
                <a:off x="3258" y="2931"/>
                <a:ext cx="1624" cy="304"/>
              </a:xfrm>
              <a:prstGeom prst="roundRect">
                <a:avLst>
                  <a:gd name="adj" fmla="val 50000"/>
                </a:avLst>
              </a:prstGeom>
              <a:noFill/>
              <a:ln w="19050" algn="ctr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b="1" dirty="0">
                    <a:latin typeface="+mn-lt"/>
                  </a:rPr>
                  <a:t>PROMOTION</a:t>
                </a:r>
                <a:endParaRPr lang="en-US" altLang="zh-CN" b="1" dirty="0">
                  <a:latin typeface="+mn-lt"/>
                </a:endParaRPr>
              </a:p>
            </p:txBody>
          </p:sp>
          <p:sp>
            <p:nvSpPr>
              <p:cNvPr id="27660" name="AutoShape 40"/>
              <p:cNvSpPr>
                <a:spLocks noChangeArrowheads="1"/>
              </p:cNvSpPr>
              <p:nvPr/>
            </p:nvSpPr>
            <p:spPr bwMode="auto">
              <a:xfrm>
                <a:off x="991" y="2978"/>
                <a:ext cx="1578" cy="188"/>
              </a:xfrm>
              <a:prstGeom prst="roundRect">
                <a:avLst>
                  <a:gd name="adj" fmla="val 50000"/>
                </a:avLst>
              </a:prstGeom>
              <a:noFill/>
              <a:ln w="19050" algn="ctr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b="1" dirty="0">
                    <a:latin typeface="+mn-lt"/>
                  </a:rPr>
                  <a:t>PLACE</a:t>
                </a:r>
                <a:endParaRPr lang="en-US" altLang="zh-CN" b="1" dirty="0">
                  <a:latin typeface="+mn-lt"/>
                </a:endParaRPr>
              </a:p>
            </p:txBody>
          </p:sp>
          <p:pic>
            <p:nvPicPr>
              <p:cNvPr id="27661" name="Picture 50" descr="gel button orange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" y="1616"/>
                <a:ext cx="2064" cy="5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" name="Picture 46" descr="precision 2"/>
              <p:cNvPicPr>
                <a:picLocks noChangeAspect="1"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1302" y="815"/>
                <a:ext cx="975" cy="994"/>
              </a:xfrm>
              <a:prstGeom prst="rect">
                <a:avLst/>
              </a:prstGeom>
              <a:noFill/>
              <a:effectLst>
                <a:outerShdw dist="40161" dir="4293903" algn="ctr" rotWithShape="0">
                  <a:schemeClr val="tx1">
                    <a:alpha val="50000"/>
                  </a:schemeClr>
                </a:outerShdw>
              </a:effectLst>
            </p:spPr>
          </p:pic>
          <p:sp>
            <p:nvSpPr>
              <p:cNvPr id="27663" name="AutoShape 45"/>
              <p:cNvSpPr>
                <a:spLocks noChangeArrowheads="1"/>
              </p:cNvSpPr>
              <p:nvPr/>
            </p:nvSpPr>
            <p:spPr bwMode="auto">
              <a:xfrm>
                <a:off x="962" y="1720"/>
                <a:ext cx="1636" cy="304"/>
              </a:xfrm>
              <a:prstGeom prst="roundRect">
                <a:avLst>
                  <a:gd name="adj" fmla="val 50000"/>
                </a:avLst>
              </a:prstGeom>
              <a:noFill/>
              <a:ln w="19050" algn="ctr">
                <a:noFill/>
                <a:miter lim="800000"/>
              </a:ln>
            </p:spPr>
            <p:txBody>
              <a:bodyPr anchor="ctr"/>
              <a:lstStyle/>
              <a:p>
                <a:pPr algn="ctr">
                  <a:defRPr/>
                </a:pPr>
                <a:r>
                  <a:rPr lang="en-US" altLang="zh-CN" b="1" dirty="0">
                    <a:latin typeface="+mn-lt"/>
                  </a:rPr>
                  <a:t>PRODUCT</a:t>
                </a:r>
                <a:endParaRPr lang="en-US" altLang="zh-CN" b="1" dirty="0">
                  <a:latin typeface="+mn-lt"/>
                </a:endParaRPr>
              </a:p>
            </p:txBody>
          </p:sp>
          <p:pic>
            <p:nvPicPr>
              <p:cNvPr id="15" name="Picture 31" descr="Data"/>
              <p:cNvPicPr>
                <a:picLocks noChangeAspect="1"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558" y="831"/>
                <a:ext cx="975" cy="9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40161" dir="4293903" algn="ctr" rotWithShape="0">
                  <a:schemeClr val="tx1">
                    <a:alpha val="50000"/>
                  </a:schemeClr>
                </a:outerShdw>
              </a:effectLst>
            </p:spPr>
          </p:pic>
          <p:pic>
            <p:nvPicPr>
              <p:cNvPr id="16" name="Picture 36" descr="intelligence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3558" y="2032"/>
                <a:ext cx="975" cy="994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dist="40161" dir="4293903" algn="ctr" rotWithShape="0">
                  <a:schemeClr val="tx1">
                    <a:alpha val="50000"/>
                  </a:schemeClr>
                </a:outerShdw>
              </a:effectLst>
            </p:spPr>
          </p:pic>
        </p:grpSp>
        <p:pic>
          <p:nvPicPr>
            <p:cNvPr id="18" name="Picture 9" descr="EMPLOYEES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335213" y="4115595"/>
              <a:ext cx="1420813" cy="1431926"/>
            </a:xfrm>
            <a:prstGeom prst="rect">
              <a:avLst/>
            </a:prstGeom>
            <a:noFill/>
            <a:effectLst>
              <a:outerShdw dist="35921" dir="2700000" algn="ctr" rotWithShape="0">
                <a:schemeClr val="tx1">
                  <a:alpha val="50000"/>
                </a:scheme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5332E-6 -4.57516E-6 L 0.30658 -0.3059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29" y="-152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8"/>
          <p:cNvGrpSpPr/>
          <p:nvPr/>
        </p:nvGrpSpPr>
        <p:grpSpPr bwMode="auto">
          <a:xfrm>
            <a:off x="342900" y="2763838"/>
            <a:ext cx="8926513" cy="4392612"/>
            <a:chOff x="342900" y="2763838"/>
            <a:chExt cx="8926513" cy="4393029"/>
          </a:xfrm>
        </p:grpSpPr>
        <p:grpSp>
          <p:nvGrpSpPr>
            <p:cNvPr id="28698" name="Group 86"/>
            <p:cNvGrpSpPr/>
            <p:nvPr/>
          </p:nvGrpSpPr>
          <p:grpSpPr bwMode="auto">
            <a:xfrm>
              <a:off x="342900" y="2763838"/>
              <a:ext cx="8926513" cy="4194175"/>
              <a:chOff x="168" y="1228"/>
              <a:chExt cx="5592" cy="2641"/>
            </a:xfrm>
          </p:grpSpPr>
          <p:pic>
            <p:nvPicPr>
              <p:cNvPr id="28700" name="Picture 57" descr="gel box"/>
              <p:cNvPicPr preferRelativeResize="0">
                <a:picLocks noChangeArrowheads="1"/>
              </p:cNvPicPr>
              <p:nvPr/>
            </p:nvPicPr>
            <p:blipFill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1287"/>
              <a:stretch>
                <a:fillRect/>
              </a:stretch>
            </p:blipFill>
            <p:spPr bwMode="auto">
              <a:xfrm>
                <a:off x="168" y="1228"/>
                <a:ext cx="5592" cy="26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701" name="AutoShape 29"/>
              <p:cNvSpPr>
                <a:spLocks noChangeArrowheads="1"/>
              </p:cNvSpPr>
              <p:nvPr/>
            </p:nvSpPr>
            <p:spPr bwMode="auto">
              <a:xfrm>
                <a:off x="696" y="1308"/>
                <a:ext cx="4512" cy="2268"/>
              </a:xfrm>
              <a:prstGeom prst="roundRect">
                <a:avLst>
                  <a:gd name="adj" fmla="val 8190"/>
                </a:avLst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>
                  <a:spcAft>
                    <a:spcPct val="140000"/>
                  </a:spcAft>
                </a:pPr>
                <a:endParaRPr lang="en-US" altLang="zh-CN" sz="2000">
                  <a:solidFill>
                    <a:srgbClr val="FFFFFF"/>
                  </a:solidFill>
                  <a:latin typeface="Century Gothic" pitchFamily="34" charset="0"/>
                </a:endParaRPr>
              </a:p>
            </p:txBody>
          </p:sp>
        </p:grpSp>
        <p:sp>
          <p:nvSpPr>
            <p:cNvPr id="28699" name="TextBox 97"/>
            <p:cNvSpPr txBox="1">
              <a:spLocks noChangeArrowheads="1"/>
            </p:cNvSpPr>
            <p:nvPr/>
          </p:nvSpPr>
          <p:spPr bwMode="auto">
            <a:xfrm>
              <a:off x="811212" y="3124994"/>
              <a:ext cx="8229600" cy="40318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>
                <a:buFont typeface="Wingdings" pitchFamily="2" charset="2"/>
                <a:buChar char="Ø"/>
              </a:pPr>
              <a:r>
                <a:rPr lang="en-US" altLang="zh-CN" sz="2200" b="1"/>
                <a:t>Cathartic method of emotion:</a:t>
              </a:r>
              <a:endParaRPr lang="en-US" altLang="zh-CN" sz="2200" b="1"/>
            </a:p>
            <a:p>
              <a:pPr eaLnBrk="1" hangingPunct="1"/>
              <a:r>
                <a:rPr lang="en-US" altLang="zh-CN" sz="2000" b="1"/>
                <a:t>       Crying bar</a:t>
              </a:r>
              <a:r>
                <a:rPr lang="zh-CN" altLang="en-US" sz="2000" b="1"/>
                <a:t>、</a:t>
              </a:r>
              <a:r>
                <a:rPr lang="en-US" altLang="zh-CN" sz="2000" b="1"/>
                <a:t>Laughing bar</a:t>
              </a:r>
              <a:r>
                <a:rPr lang="zh-CN" altLang="en-US" sz="2000" b="1"/>
                <a:t>、</a:t>
              </a:r>
              <a:r>
                <a:rPr lang="en-US" altLang="zh-CN" sz="2000" b="1"/>
                <a:t>Talking bar</a:t>
              </a:r>
              <a:r>
                <a:rPr lang="zh-CN" altLang="en-US" sz="2000" b="1"/>
                <a:t>、</a:t>
              </a:r>
              <a:r>
                <a:rPr lang="en-US" altLang="zh-CN" sz="2000" b="1"/>
                <a:t>Cooling down bar</a:t>
              </a:r>
              <a:endParaRPr lang="en-US" altLang="zh-CN" sz="2000" b="1"/>
            </a:p>
            <a:p>
              <a:pPr eaLnBrk="1" hangingPunct="1">
                <a:buFont typeface="Wingdings" pitchFamily="2" charset="2"/>
                <a:buChar char="Ø"/>
              </a:pPr>
              <a:endParaRPr lang="en-US" altLang="zh-CN" sz="2200" b="1"/>
            </a:p>
            <a:p>
              <a:pPr eaLnBrk="1" hangingPunct="1">
                <a:buFont typeface="Wingdings" pitchFamily="2" charset="2"/>
                <a:buChar char="Ø"/>
              </a:pPr>
              <a:r>
                <a:rPr lang="en-US" altLang="zh-CN" sz="2200" b="1"/>
                <a:t>Psychological relaxation:</a:t>
              </a:r>
              <a:endParaRPr lang="en-US" altLang="zh-CN" sz="2200" b="1"/>
            </a:p>
            <a:p>
              <a:pPr eaLnBrk="1" hangingPunct="1"/>
              <a:r>
                <a:rPr lang="en-US" altLang="zh-CN" sz="2000" b="1"/>
                <a:t>       Cafe</a:t>
              </a:r>
              <a:r>
                <a:rPr lang="zh-CN" altLang="en-US" sz="2000" b="1"/>
                <a:t>、</a:t>
              </a:r>
              <a:r>
                <a:rPr lang="en-US" altLang="zh-CN" sz="2000" b="1"/>
                <a:t>Chat room</a:t>
              </a:r>
              <a:r>
                <a:rPr lang="zh-CN" altLang="en-US" sz="2000" b="1"/>
                <a:t>、</a:t>
              </a:r>
              <a:r>
                <a:rPr lang="en-US" altLang="zh-CN" sz="2000" b="1"/>
                <a:t>populace BBS</a:t>
              </a:r>
              <a:endParaRPr lang="en-US" altLang="zh-CN" sz="2000" b="1"/>
            </a:p>
            <a:p>
              <a:pPr eaLnBrk="1" hangingPunct="1"/>
              <a:endParaRPr lang="en-US" altLang="zh-CN" sz="2000" b="1"/>
            </a:p>
            <a:p>
              <a:pPr eaLnBrk="1" hangingPunct="1">
                <a:buFont typeface="Wingdings" pitchFamily="2" charset="2"/>
                <a:buChar char="Ø"/>
              </a:pPr>
              <a:r>
                <a:rPr lang="en-US" altLang="zh-CN" sz="2200" b="1"/>
                <a:t>Professional psychological consultation:</a:t>
              </a:r>
              <a:endParaRPr lang="en-US" altLang="zh-CN" sz="2200" b="1"/>
            </a:p>
            <a:p>
              <a:pPr eaLnBrk="1" hangingPunct="1"/>
              <a:r>
                <a:rPr lang="en-US" altLang="zh-CN" sz="2000" b="1"/>
                <a:t>       Meditation room</a:t>
              </a:r>
              <a:r>
                <a:rPr lang="zh-CN" altLang="en-US" sz="2000" b="1"/>
                <a:t>、</a:t>
              </a:r>
              <a:r>
                <a:rPr lang="en-US" altLang="zh-CN" sz="2000" b="1"/>
                <a:t>Psychological consulting room</a:t>
              </a:r>
              <a:endParaRPr lang="zh-CN" altLang="zh-CN" sz="2000" b="1"/>
            </a:p>
            <a:p>
              <a:pPr eaLnBrk="1" hangingPunct="1"/>
              <a:endParaRPr lang="en-US" altLang="zh-CN" sz="2200" b="1"/>
            </a:p>
            <a:p>
              <a:pPr eaLnBrk="1" hangingPunct="1">
                <a:buFont typeface="Wingdings" pitchFamily="2" charset="2"/>
                <a:buChar char="Ø"/>
              </a:pPr>
              <a:r>
                <a:rPr lang="en-US" altLang="zh-CN" sz="2200" b="1"/>
                <a:t>Provide services in university town</a:t>
              </a:r>
              <a:endParaRPr lang="zh-CN" altLang="zh-CN" sz="2200" b="1"/>
            </a:p>
            <a:p>
              <a:pPr eaLnBrk="1" hangingPunct="1"/>
              <a:endParaRPr lang="zh-CN" altLang="zh-CN" sz="2000" b="1"/>
            </a:p>
            <a:p>
              <a:pPr eaLnBrk="1" hangingPunct="1"/>
              <a:endParaRPr lang="zh-CN" altLang="en-US" sz="2400"/>
            </a:p>
          </p:txBody>
        </p:sp>
      </p:grpSp>
      <p:sp>
        <p:nvSpPr>
          <p:cNvPr id="8194" name="标题 2"/>
          <p:cNvSpPr>
            <a:spLocks noGrp="1"/>
          </p:cNvSpPr>
          <p:nvPr>
            <p:ph type="ctrTitle"/>
          </p:nvPr>
        </p:nvSpPr>
        <p:spPr>
          <a:xfrm>
            <a:off x="1039813" y="534988"/>
            <a:ext cx="6858000" cy="625475"/>
          </a:xfrm>
        </p:spPr>
        <p:txBody>
          <a:bodyPr anchor="t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Corporate  Strategy</a:t>
            </a:r>
            <a:endParaRPr lang="zh-CN" altLang="en-US" dirty="0" smtClean="0">
              <a:latin typeface="+mn-lt"/>
            </a:endParaRPr>
          </a:p>
        </p:txBody>
      </p:sp>
      <p:grpSp>
        <p:nvGrpSpPr>
          <p:cNvPr id="28676" name="Group 58"/>
          <p:cNvGrpSpPr/>
          <p:nvPr/>
        </p:nvGrpSpPr>
        <p:grpSpPr bwMode="auto">
          <a:xfrm>
            <a:off x="6678613" y="992188"/>
            <a:ext cx="2230437" cy="1333500"/>
            <a:chOff x="102" y="352"/>
            <a:chExt cx="5608" cy="3351"/>
          </a:xfrm>
        </p:grpSpPr>
        <p:pic>
          <p:nvPicPr>
            <p:cNvPr id="28686" name="Picture 59" descr="gel box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" y="352"/>
              <a:ext cx="5608" cy="33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7" name="Picture 60" descr="gel button oran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" y="2824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8" name="Picture 61" descr="gel button oran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08" y="1616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689" name="Picture 62" descr="gel button oran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" y="2824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8690" name="AutoShape 63"/>
            <p:cNvSpPr>
              <a:spLocks noChangeArrowheads="1"/>
            </p:cNvSpPr>
            <p:nvPr/>
          </p:nvSpPr>
          <p:spPr bwMode="auto">
            <a:xfrm>
              <a:off x="3311" y="1716"/>
              <a:ext cx="1554" cy="30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DATA ACCESSIBILITY</a:t>
              </a:r>
              <a:endParaRPr lang="en-US" altLang="zh-CN" sz="300">
                <a:latin typeface="Century Gothic" pitchFamily="34" charset="0"/>
              </a:endParaRPr>
            </a:p>
          </p:txBody>
        </p:sp>
        <p:sp>
          <p:nvSpPr>
            <p:cNvPr id="28691" name="AutoShape 64"/>
            <p:cNvSpPr>
              <a:spLocks noChangeArrowheads="1"/>
            </p:cNvSpPr>
            <p:nvPr/>
          </p:nvSpPr>
          <p:spPr bwMode="auto">
            <a:xfrm>
              <a:off x="3258" y="2931"/>
              <a:ext cx="1624" cy="30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INTELLIGENCE</a:t>
              </a:r>
              <a:endParaRPr lang="en-US" altLang="zh-CN" sz="300">
                <a:latin typeface="Century Gothic" pitchFamily="34" charset="0"/>
              </a:endParaRPr>
            </a:p>
          </p:txBody>
        </p:sp>
        <p:sp>
          <p:nvSpPr>
            <p:cNvPr id="28692" name="AutoShape 65"/>
            <p:cNvSpPr>
              <a:spLocks noChangeArrowheads="1"/>
            </p:cNvSpPr>
            <p:nvPr/>
          </p:nvSpPr>
          <p:spPr bwMode="auto">
            <a:xfrm>
              <a:off x="991" y="2978"/>
              <a:ext cx="1578" cy="188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ACCURATE</a:t>
              </a:r>
              <a:endParaRPr lang="en-US" altLang="zh-CN" sz="300">
                <a:latin typeface="Century Gothic" pitchFamily="34" charset="0"/>
              </a:endParaRPr>
            </a:p>
          </p:txBody>
        </p:sp>
        <p:pic>
          <p:nvPicPr>
            <p:cNvPr id="28693" name="Picture 67" descr="gel button orange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" y="1616"/>
              <a:ext cx="2064" cy="5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Picture 68" descr="precision 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271" y="871"/>
              <a:ext cx="974" cy="993"/>
            </a:xfrm>
            <a:prstGeom prst="rect">
              <a:avLst/>
            </a:prstGeom>
            <a:noFill/>
            <a:effectLst>
              <a:outerShdw dist="40161" dir="4293903" algn="ctr" rotWithShape="0">
                <a:schemeClr val="tx1">
                  <a:alpha val="50000"/>
                </a:schemeClr>
              </a:outerShdw>
            </a:effectLst>
          </p:spPr>
        </p:pic>
        <p:sp>
          <p:nvSpPr>
            <p:cNvPr id="28695" name="AutoShape 69"/>
            <p:cNvSpPr>
              <a:spLocks noChangeArrowheads="1"/>
            </p:cNvSpPr>
            <p:nvPr/>
          </p:nvSpPr>
          <p:spPr bwMode="auto">
            <a:xfrm>
              <a:off x="962" y="1720"/>
              <a:ext cx="1636" cy="304"/>
            </a:xfrm>
            <a:prstGeom prst="roundRect">
              <a:avLst>
                <a:gd name="adj" fmla="val 5000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300">
                  <a:latin typeface="Century Gothic" pitchFamily="34" charset="0"/>
                </a:rPr>
                <a:t>PRECISION, DETAIL</a:t>
              </a:r>
              <a:endParaRPr lang="en-US" altLang="zh-CN" sz="300">
                <a:latin typeface="Century Gothic" pitchFamily="34" charset="0"/>
              </a:endParaRPr>
            </a:p>
          </p:txBody>
        </p:sp>
        <p:pic>
          <p:nvPicPr>
            <p:cNvPr id="15" name="Picture 70" descr="Data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71" y="871"/>
              <a:ext cx="974" cy="9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40161" dir="4293903" algn="ctr" rotWithShape="0">
                <a:schemeClr val="tx1">
                  <a:alpha val="50000"/>
                </a:schemeClr>
              </a:outerShdw>
            </a:effectLst>
          </p:spPr>
        </p:pic>
        <p:pic>
          <p:nvPicPr>
            <p:cNvPr id="16" name="Picture 71" descr="intelligence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571" y="2075"/>
              <a:ext cx="974" cy="99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dist="40161" dir="4293903" algn="ctr" rotWithShape="0">
                <a:schemeClr val="tx1">
                  <a:alpha val="50000"/>
                </a:schemeClr>
              </a:outerShdw>
            </a:effectLst>
          </p:spPr>
        </p:pic>
      </p:grpSp>
      <p:grpSp>
        <p:nvGrpSpPr>
          <p:cNvPr id="5" name="Group 87"/>
          <p:cNvGrpSpPr/>
          <p:nvPr/>
        </p:nvGrpSpPr>
        <p:grpSpPr bwMode="auto">
          <a:xfrm>
            <a:off x="3076575" y="1220788"/>
            <a:ext cx="4610100" cy="2012950"/>
            <a:chOff x="1890" y="255"/>
            <a:chExt cx="2904" cy="1268"/>
          </a:xfrm>
        </p:grpSpPr>
        <p:sp>
          <p:nvSpPr>
            <p:cNvPr id="21" name="Freeform 45"/>
            <p:cNvSpPr/>
            <p:nvPr/>
          </p:nvSpPr>
          <p:spPr bwMode="auto">
            <a:xfrm>
              <a:off x="2172" y="450"/>
              <a:ext cx="2622" cy="930"/>
            </a:xfrm>
            <a:custGeom>
              <a:avLst/>
              <a:gdLst/>
              <a:ahLst/>
              <a:cxnLst>
                <a:cxn ang="0">
                  <a:pos x="2214" y="0"/>
                </a:cxn>
                <a:cxn ang="0">
                  <a:pos x="0" y="648"/>
                </a:cxn>
                <a:cxn ang="0">
                  <a:pos x="1572" y="930"/>
                </a:cxn>
                <a:cxn ang="0">
                  <a:pos x="2607" y="72"/>
                </a:cxn>
                <a:cxn ang="0">
                  <a:pos x="2622" y="45"/>
                </a:cxn>
                <a:cxn ang="0">
                  <a:pos x="2604" y="0"/>
                </a:cxn>
                <a:cxn ang="0">
                  <a:pos x="2214" y="0"/>
                </a:cxn>
              </a:cxnLst>
              <a:rect l="0" t="0" r="r" b="b"/>
              <a:pathLst>
                <a:path w="2622" h="930">
                  <a:moveTo>
                    <a:pt x="2214" y="0"/>
                  </a:moveTo>
                  <a:lnTo>
                    <a:pt x="0" y="648"/>
                  </a:lnTo>
                  <a:lnTo>
                    <a:pt x="1572" y="930"/>
                  </a:lnTo>
                  <a:lnTo>
                    <a:pt x="2607" y="72"/>
                  </a:lnTo>
                  <a:lnTo>
                    <a:pt x="2622" y="45"/>
                  </a:lnTo>
                  <a:lnTo>
                    <a:pt x="2604" y="0"/>
                  </a:lnTo>
                  <a:lnTo>
                    <a:pt x="221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>
                    <a:alpha val="35001"/>
                  </a:schemeClr>
                </a:gs>
              </a:gsLst>
              <a:lin ang="18900000" scaled="1"/>
            </a:gradFill>
            <a:ln w="9525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sp>
          <p:nvSpPr>
            <p:cNvPr id="22" name="Freeform 46"/>
            <p:cNvSpPr/>
            <p:nvPr/>
          </p:nvSpPr>
          <p:spPr bwMode="auto">
            <a:xfrm>
              <a:off x="2850" y="255"/>
              <a:ext cx="1833" cy="906"/>
            </a:xfrm>
            <a:custGeom>
              <a:avLst/>
              <a:gdLst/>
              <a:ahLst/>
              <a:cxnLst>
                <a:cxn ang="0">
                  <a:pos x="0" y="123"/>
                </a:cxn>
                <a:cxn ang="0">
                  <a:pos x="1698" y="9"/>
                </a:cxn>
                <a:cxn ang="0">
                  <a:pos x="1764" y="0"/>
                </a:cxn>
                <a:cxn ang="0">
                  <a:pos x="1800" y="39"/>
                </a:cxn>
                <a:cxn ang="0">
                  <a:pos x="1824" y="90"/>
                </a:cxn>
                <a:cxn ang="0">
                  <a:pos x="1833" y="138"/>
                </a:cxn>
                <a:cxn ang="0">
                  <a:pos x="1797" y="186"/>
                </a:cxn>
                <a:cxn ang="0">
                  <a:pos x="174" y="906"/>
                </a:cxn>
                <a:cxn ang="0">
                  <a:pos x="0" y="123"/>
                </a:cxn>
              </a:cxnLst>
              <a:rect l="0" t="0" r="r" b="b"/>
              <a:pathLst>
                <a:path w="1833" h="906">
                  <a:moveTo>
                    <a:pt x="0" y="123"/>
                  </a:moveTo>
                  <a:lnTo>
                    <a:pt x="1698" y="9"/>
                  </a:lnTo>
                  <a:lnTo>
                    <a:pt x="1764" y="0"/>
                  </a:lnTo>
                  <a:lnTo>
                    <a:pt x="1800" y="39"/>
                  </a:lnTo>
                  <a:lnTo>
                    <a:pt x="1824" y="90"/>
                  </a:lnTo>
                  <a:lnTo>
                    <a:pt x="1833" y="138"/>
                  </a:lnTo>
                  <a:lnTo>
                    <a:pt x="1797" y="186"/>
                  </a:lnTo>
                  <a:lnTo>
                    <a:pt x="174" y="906"/>
                  </a:lnTo>
                  <a:lnTo>
                    <a:pt x="0" y="123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0"/>
                    <a:invGamma/>
                  </a:schemeClr>
                </a:gs>
                <a:gs pos="100000">
                  <a:schemeClr val="hlink">
                    <a:alpha val="35001"/>
                  </a:schemeClr>
                </a:gs>
              </a:gsLst>
              <a:lin ang="18900000" scaled="1"/>
            </a:gradFill>
            <a:ln w="9525" cap="flat" cmpd="sng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wrap="none"/>
            <a:lstStyle/>
            <a:p>
              <a:pPr>
                <a:defRPr/>
              </a:pPr>
              <a:endParaRPr lang="zh-CN" altLang="en-US">
                <a:latin typeface="Arial" charset="0"/>
              </a:endParaRPr>
            </a:p>
          </p:txBody>
        </p:sp>
        <p:grpSp>
          <p:nvGrpSpPr>
            <p:cNvPr id="28681" name="Group 52"/>
            <p:cNvGrpSpPr/>
            <p:nvPr/>
          </p:nvGrpSpPr>
          <p:grpSpPr bwMode="auto">
            <a:xfrm>
              <a:off x="1890" y="270"/>
              <a:ext cx="2064" cy="1253"/>
              <a:chOff x="708" y="870"/>
              <a:chExt cx="2064" cy="1253"/>
            </a:xfrm>
          </p:grpSpPr>
          <p:pic>
            <p:nvPicPr>
              <p:cNvPr id="28682" name="Picture 53" descr="gel button orange"/>
              <p:cNvPicPr>
                <a:picLocks noChangeAspect="1"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8" y="1616"/>
                <a:ext cx="2064" cy="5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28683" name="Group 54"/>
              <p:cNvGrpSpPr/>
              <p:nvPr/>
            </p:nvGrpSpPr>
            <p:grpSpPr bwMode="auto">
              <a:xfrm>
                <a:off x="962" y="870"/>
                <a:ext cx="1636" cy="1154"/>
                <a:chOff x="962" y="870"/>
                <a:chExt cx="1636" cy="1154"/>
              </a:xfrm>
            </p:grpSpPr>
            <p:pic>
              <p:nvPicPr>
                <p:cNvPr id="26" name="Picture 55" descr="precision 2"/>
                <p:cNvPicPr>
                  <a:picLocks noChangeAspect="1" noChangeArrowheads="1"/>
                </p:cNvPicPr>
                <p:nvPr/>
              </p:nvPicPr>
              <p:blipFill>
                <a:blip r:embed="rId8"/>
                <a:srcRect/>
                <a:stretch>
                  <a:fillRect/>
                </a:stretch>
              </p:blipFill>
              <p:spPr bwMode="auto">
                <a:xfrm>
                  <a:off x="1270" y="870"/>
                  <a:ext cx="975" cy="994"/>
                </a:xfrm>
                <a:prstGeom prst="rect">
                  <a:avLst/>
                </a:prstGeom>
                <a:noFill/>
                <a:effectLst>
                  <a:outerShdw dist="40161" dir="4293903" algn="ctr" rotWithShape="0">
                    <a:schemeClr val="tx1">
                      <a:alpha val="50000"/>
                    </a:schemeClr>
                  </a:outerShdw>
                </a:effectLst>
              </p:spPr>
            </p:pic>
            <p:sp>
              <p:nvSpPr>
                <p:cNvPr id="28685" name="AutoShape 56"/>
                <p:cNvSpPr>
                  <a:spLocks noChangeArrowheads="1"/>
                </p:cNvSpPr>
                <p:nvPr/>
              </p:nvSpPr>
              <p:spPr bwMode="auto">
                <a:xfrm>
                  <a:off x="962" y="1720"/>
                  <a:ext cx="1636" cy="304"/>
                </a:xfrm>
                <a:prstGeom prst="roundRect">
                  <a:avLst>
                    <a:gd name="adj" fmla="val 50000"/>
                  </a:avLst>
                </a:prstGeom>
                <a:noFill/>
                <a:ln w="19050" algn="ctr">
                  <a:noFill/>
                  <a:miter lim="800000"/>
                </a:ln>
              </p:spPr>
              <p:txBody>
                <a:bodyPr anchor="ctr"/>
                <a:lstStyle/>
                <a:p>
                  <a:pPr algn="ctr">
                    <a:defRPr/>
                  </a:pPr>
                  <a:r>
                    <a:rPr lang="en-US" altLang="zh-CN" sz="2000" b="1" dirty="0">
                      <a:latin typeface="+mn-lt"/>
                    </a:rPr>
                    <a:t>Product</a:t>
                  </a:r>
                  <a:endParaRPr lang="en-US" altLang="zh-CN" sz="2000" b="1" dirty="0">
                    <a:latin typeface="+mn-lt"/>
                  </a:endParaRPr>
                </a:p>
              </p:txBody>
            </p:sp>
          </p:grpSp>
        </p:grpSp>
      </p:grpSp>
      <p:pic>
        <p:nvPicPr>
          <p:cNvPr id="28" name="Picture 105" descr="EMPLOYEES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7161213" y="1701800"/>
            <a:ext cx="355600" cy="357188"/>
          </a:xfrm>
          <a:prstGeom prst="rect">
            <a:avLst/>
          </a:prstGeom>
          <a:noFill/>
          <a:effectLst>
            <a:outerShdw dist="35921" dir="2700000" algn="ctr" rotWithShape="0">
              <a:schemeClr val="tx1">
                <a:alpha val="50000"/>
              </a:scheme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To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5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기본 디자인">
  <a:themeElements>
    <a:clrScheme name="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굴림" pitchFamily="50" charset="-127"/>
            <a:ea typeface="굴림" pitchFamily="50" charset="-127"/>
          </a:defRPr>
        </a:defPPr>
      </a:lstStyle>
    </a:lnDef>
  </a:objectDefaults>
  <a:extraClrSchemeLst>
    <a:extraClrScheme>
      <a:clrScheme name="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流畅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Phoenix</Template>
  <TotalTime>0</TotalTime>
  <Words>6693</Words>
  <Application>WPS 演示</Application>
  <PresentationFormat>自定义</PresentationFormat>
  <Paragraphs>635</Paragraphs>
  <Slides>25</Slides>
  <Notes>18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流畅</vt:lpstr>
      <vt:lpstr>기본 디자인</vt:lpstr>
      <vt:lpstr>Office12.wks.Sheet.8</vt:lpstr>
      <vt:lpstr>PowerPoint 演示文稿</vt:lpstr>
      <vt:lpstr>PowerPoint 演示文稿</vt:lpstr>
      <vt:lpstr>PowerPoint 演示文稿</vt:lpstr>
      <vt:lpstr>Prospect  Analyse </vt:lpstr>
      <vt:lpstr>Prospect  Analyse</vt:lpstr>
      <vt:lpstr>Prospect  Analyse</vt:lpstr>
      <vt:lpstr>Corporate  Strategy </vt:lpstr>
      <vt:lpstr>Corporate  Strategy</vt:lpstr>
      <vt:lpstr>Corporate  Strategy</vt:lpstr>
      <vt:lpstr>Corporate  Strategy</vt:lpstr>
      <vt:lpstr>Corporate  Strategy</vt:lpstr>
      <vt:lpstr>Corporate  Strategy</vt:lpstr>
      <vt:lpstr>PowerPoint 演示文稿</vt:lpstr>
      <vt:lpstr>Core  competitiveness</vt:lpstr>
      <vt:lpstr>Core  competitiveness</vt:lpstr>
      <vt:lpstr>Core  competitiveness</vt:lpstr>
      <vt:lpstr>Financial  Plan </vt:lpstr>
      <vt:lpstr>Financial  Plan </vt:lpstr>
      <vt:lpstr>Financial  Plan </vt:lpstr>
      <vt:lpstr>Management  Company</vt:lpstr>
      <vt:lpstr>PowerPoint 演示文稿</vt:lpstr>
      <vt:lpstr>Management Company</vt:lpstr>
      <vt:lpstr>PowerPoint 演示文稿</vt:lpstr>
      <vt:lpstr>PowerPoint 演示文稿</vt:lpstr>
      <vt:lpstr>Theme Club Utopia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rocklee</dc:creator>
  <cp:lastModifiedBy>Administrator</cp:lastModifiedBy>
  <cp:revision>386</cp:revision>
  <cp:lastPrinted>2113-01-01T00:00:00Z</cp:lastPrinted>
  <dcterms:created xsi:type="dcterms:W3CDTF">2010-05-25T08:52:00Z</dcterms:created>
  <dcterms:modified xsi:type="dcterms:W3CDTF">2016-06-17T05:02:34Z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2052-10.1.0.5777</vt:lpwstr>
  </property>
</Properties>
</file>