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67" r:id="rId7"/>
    <p:sldId id="259" r:id="rId8"/>
    <p:sldId id="264" r:id="rId9"/>
    <p:sldId id="262" r:id="rId10"/>
    <p:sldId id="260" r:id="rId11"/>
    <p:sldId id="268" r:id="rId12"/>
    <p:sldId id="261" r:id="rId13"/>
    <p:sldId id="265" r:id="rId14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664E00"/>
    <a:srgbClr val="987400"/>
    <a:srgbClr val="A88000"/>
    <a:srgbClr val="866600"/>
    <a:srgbClr val="B4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09" autoAdjust="0"/>
  </p:normalViewPr>
  <p:slideViewPr>
    <p:cSldViewPr>
      <p:cViewPr>
        <p:scale>
          <a:sx n="75" d="100"/>
          <a:sy n="75" d="100"/>
        </p:scale>
        <p:origin x="-1008" y="-51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19FA59-895B-466B-A18E-EE70ABCDFF6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30611B8-6150-420E-B45B-D027DCF4B86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CE2092-95A7-4354-A04A-6F425339FF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B73CF-D4F5-4220-946A-1BDDBB0840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0DA0E-CC3D-44DF-A61A-609C6588BAD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47443-7378-4DF1-87DC-D4A2B6AB87C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4BDA-D4E1-473C-995D-BC0F2E3FD0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133B4-4A68-42FF-8B50-B514CE0A5C8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B0F7-BA0A-4149-9A67-6CFB396251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817563"/>
            <a:ext cx="4027487" cy="44780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17563"/>
            <a:ext cx="4027488" cy="44780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123D-0091-47C8-9A11-60C45345D36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5A50-9E1D-4E56-A8D8-BDA55CA3BA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96574"/>
            <a:ext cx="2051050" cy="51990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4" y="96574"/>
            <a:ext cx="6003925" cy="51990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1B042-C2EB-405A-868E-3A56E0F52A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DDD7-7417-48D3-B710-04598193CE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C8185-2778-4D67-8B58-83C2460D3FB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98F5B-FD64-4D86-9931-3887CC20C8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032D3-734D-40E6-9C68-1FBBF002A4B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A85F7-9382-4159-A7D7-EFD267E97D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AA707-2319-4E18-A19C-0E057B96EB4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4897-1C8F-4747-A6E5-A48A33E66C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7969E-64BC-49F2-9725-2360FBABF35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9201-C035-4769-ABE9-12C3AA69A7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AE44C-986E-4CB3-A30F-60B61654382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5CA56-2501-4910-9F8C-82512605C9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A9909-FB95-49A3-9E4A-FBBDE54618B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7DDFC-3B1E-4294-821B-38430E0BE8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84A44D-4EDB-4606-9539-4DE8851B3D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2CB62B3-5A67-4275-BEF7-626E068219B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2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6838"/>
            <a:ext cx="8207375" cy="54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817563"/>
            <a:ext cx="8207375" cy="4478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65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6030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157413" y="1992313"/>
            <a:ext cx="6127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endParaRPr lang="zh-CN" altLang="en-US" sz="3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59150" y="2857500"/>
            <a:ext cx="26622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Title: 51PPT</a:t>
            </a:r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模板网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30513" y="1992313"/>
            <a:ext cx="6477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科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3853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生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46563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毕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95458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业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62613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答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37063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辩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3" name="Rectangle 7"/>
          <p:cNvSpPr>
            <a:spLocks noChangeArrowheads="1"/>
          </p:cNvSpPr>
          <p:nvPr/>
        </p:nvSpPr>
        <p:spPr bwMode="auto">
          <a:xfrm>
            <a:off x="2157413" y="1995488"/>
            <a:ext cx="6127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endParaRPr lang="zh-CN" altLang="en-US" sz="3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矩形 20"/>
          <p:cNvSpPr>
            <a:spLocks noChangeArrowheads="1"/>
          </p:cNvSpPr>
          <p:nvPr/>
        </p:nvSpPr>
        <p:spPr bwMode="auto">
          <a:xfrm>
            <a:off x="2830513" y="1995488"/>
            <a:ext cx="6477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科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26635" name="矩形 21"/>
          <p:cNvSpPr>
            <a:spLocks noChangeArrowheads="1"/>
          </p:cNvSpPr>
          <p:nvPr/>
        </p:nvSpPr>
        <p:spPr bwMode="auto">
          <a:xfrm>
            <a:off x="353853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生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26636" name="矩形 22"/>
          <p:cNvSpPr>
            <a:spLocks noChangeArrowheads="1"/>
          </p:cNvSpPr>
          <p:nvPr/>
        </p:nvSpPr>
        <p:spPr bwMode="auto">
          <a:xfrm>
            <a:off x="4246563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毕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26637" name="矩形 23"/>
          <p:cNvSpPr>
            <a:spLocks noChangeArrowheads="1"/>
          </p:cNvSpPr>
          <p:nvPr/>
        </p:nvSpPr>
        <p:spPr bwMode="auto">
          <a:xfrm>
            <a:off x="495458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业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26638" name="矩形 24"/>
          <p:cNvSpPr>
            <a:spLocks noChangeArrowheads="1"/>
          </p:cNvSpPr>
          <p:nvPr/>
        </p:nvSpPr>
        <p:spPr bwMode="auto">
          <a:xfrm>
            <a:off x="5662613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答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26639" name="矩形 25"/>
          <p:cNvSpPr>
            <a:spLocks noChangeArrowheads="1"/>
          </p:cNvSpPr>
          <p:nvPr/>
        </p:nvSpPr>
        <p:spPr bwMode="auto">
          <a:xfrm>
            <a:off x="637063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辩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81450" y="3332163"/>
            <a:ext cx="136048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jellylover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653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4700000">
                                      <p:cBhvr>
                                        <p:cTn id="6" dur="5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decel="6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9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decel="60000" fill="hold" grpId="2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6600000">
                                      <p:cBhvr>
                                        <p:cTn id="11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decel="6000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6000000">
                                      <p:cBhvr>
                                        <p:cTn id="13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4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15" dur="5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5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mph" presetSubtype="0" accel="653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4700000">
                                      <p:cBhvr>
                                        <p:cTn id="20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22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2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2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29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accel="65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34" dur="6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3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38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41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8" presetClass="emph" presetSubtype="0" accel="65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48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5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5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5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57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mph" presetSubtype="0" accel="653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14700000">
                                      <p:cBhvr>
                                        <p:cTn id="62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decel="6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7200000">
                                      <p:cBhvr>
                                        <p:cTn id="64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decel="6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600000">
                                      <p:cBhvr>
                                        <p:cTn id="66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decel="60000" fill="hold" grpId="3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6000000">
                                      <p:cBhvr>
                                        <p:cTn id="68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4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5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8" presetClass="emph" presetSubtype="0" accel="65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75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7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79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8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84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8" presetClass="emph" presetSubtype="0" accel="65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89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9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93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96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98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8" presetClass="emph" presetSubtype="0" accel="65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103" dur="6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105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10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110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112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18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2.22222E-6 L 0 0.36305 " pathEditMode="relative" rAng="0" ptsTypes="AA"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139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900000">
                                      <p:cBhvr>
                                        <p:cTn id="12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36194 L 0.37795 0.36028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  <p:bldP spid="17" grpId="3"/>
      <p:bldP spid="17" grpId="4"/>
      <p:bldP spid="17" grpId="5"/>
      <p:bldP spid="18" grpId="0"/>
      <p:bldP spid="18" grpId="1"/>
      <p:bldP spid="18" grpId="2"/>
      <p:bldP spid="18" grpId="3"/>
      <p:bldP spid="6" grpId="0"/>
      <p:bldP spid="6" grpId="1"/>
      <p:bldP spid="6" grpId="2"/>
      <p:bldP spid="6" grpId="3"/>
      <p:bldP spid="6" grpId="4"/>
      <p:bldP spid="6" grpId="5"/>
      <p:bldP spid="8" grpId="0"/>
      <p:bldP spid="8" grpId="1"/>
      <p:bldP spid="8" grpId="2"/>
      <p:bldP spid="8" grpId="3"/>
      <p:bldP spid="8" grpId="4"/>
      <p:bldP spid="8" grpId="5"/>
      <p:bldP spid="10" grpId="0"/>
      <p:bldP spid="10" grpId="1"/>
      <p:bldP spid="10" grpId="2"/>
      <p:bldP spid="10" grpId="3"/>
      <p:bldP spid="10" grpId="4"/>
      <p:bldP spid="10" grpId="5"/>
      <p:bldP spid="12" grpId="0"/>
      <p:bldP spid="12" grpId="1"/>
      <p:bldP spid="12" grpId="2"/>
      <p:bldP spid="12" grpId="3"/>
      <p:bldP spid="12" grpId="4"/>
      <p:bldP spid="12" grpId="5"/>
      <p:bldP spid="14" grpId="0"/>
      <p:bldP spid="14" grpId="1"/>
      <p:bldP spid="14" grpId="2"/>
      <p:bldP spid="14" grpId="3"/>
      <p:bldP spid="14" grpId="4"/>
      <p:bldP spid="14" grpId="5"/>
      <p:bldP spid="16" grpId="0"/>
      <p:bldP spid="16" grpId="1"/>
      <p:bldP spid="16" grpId="2"/>
      <p:bldP spid="16" grpId="3"/>
      <p:bldP spid="16" grpId="4"/>
      <p:bldP spid="16" grpId="5"/>
      <p:bldP spid="27" grpId="0"/>
      <p:bldP spid="27" grpId="1"/>
      <p:bldP spid="27" grpId="2"/>
      <p:bldP spid="27" grpId="3"/>
      <p:bldP spid="27" grpId="4"/>
      <p:bldP spid="27" grpId="5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49913" y="-741363"/>
            <a:ext cx="28575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07100" y="-741363"/>
            <a:ext cx="71438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5550" y="-741363"/>
            <a:ext cx="142875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19863" y="-741363"/>
            <a:ext cx="21431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64350" y="-741363"/>
            <a:ext cx="71438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49913" y="2259013"/>
            <a:ext cx="285750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10275" y="2259013"/>
            <a:ext cx="71438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07138" y="2259013"/>
            <a:ext cx="142875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1450" y="2259013"/>
            <a:ext cx="214313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67525" y="2259013"/>
            <a:ext cx="71438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72100" y="1804988"/>
            <a:ext cx="1000125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谢</a:t>
            </a:r>
            <a:endParaRPr lang="zh-CN" altLang="en-US" sz="6000">
              <a:solidFill>
                <a:srgbClr val="FFC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64263" y="2012950"/>
            <a:ext cx="1000125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谢</a:t>
            </a:r>
            <a:endParaRPr lang="zh-CN" altLang="en-US" sz="6000">
              <a:solidFill>
                <a:srgbClr val="FFC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49913" y="-741363"/>
            <a:ext cx="285750" cy="26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007100" y="-741363"/>
            <a:ext cx="71438" cy="26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05550" y="-741363"/>
            <a:ext cx="14287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519863" y="-741363"/>
            <a:ext cx="214312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864350" y="-741363"/>
            <a:ext cx="71438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34468" y="1131590"/>
            <a:ext cx="2349500" cy="25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xit" presetSubtype="4" accel="5000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55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5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2500313" y="4905375"/>
            <a:ext cx="26622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Title: 51PPT</a:t>
            </a:r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模板网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69850" y="5160963"/>
            <a:ext cx="33496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89625" y="5160963"/>
            <a:ext cx="33496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979613" y="3001963"/>
            <a:ext cx="1300162" cy="21590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979613" y="1201738"/>
            <a:ext cx="1008062" cy="1800225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987675" y="1201738"/>
            <a:ext cx="2736850" cy="2159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724525" y="1417638"/>
            <a:ext cx="1223963" cy="2160587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5889625" y="3578225"/>
            <a:ext cx="1058863" cy="1582738"/>
          </a:xfrm>
          <a:prstGeom prst="line">
            <a:avLst/>
          </a:prstGeom>
          <a:ln w="57150">
            <a:solidFill>
              <a:srgbClr val="FFC000"/>
            </a:solidFill>
            <a:headEnd type="non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190875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92350" y="454025"/>
            <a:ext cx="1390650" cy="1443038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619625" y="284163"/>
            <a:ext cx="2209800" cy="219551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实证验证模型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299200" y="2884488"/>
            <a:ext cx="1252538" cy="13001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73163" y="2281238"/>
            <a:ext cx="1527175" cy="1584325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63698 0.0047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40" y="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14427 -0.37889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2" y="-18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37889 L -0.03402 -0.69389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5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-0.69389 L 0.26528 -0.65611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1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28 -0.65611 L 0.39914 -0.2908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18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14 -0.2775 L 0.28091 -0.0002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3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091 -0.00084 L 0.69046 -0.0008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3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3" grpId="0" animBg="1"/>
      <p:bldP spid="4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808413" y="1849438"/>
            <a:ext cx="1527175" cy="1584325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69850" y="5160963"/>
            <a:ext cx="1041400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71550" y="2641600"/>
            <a:ext cx="1800225" cy="2519363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771775" y="2641600"/>
            <a:ext cx="1008063" cy="9525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314950" y="2651125"/>
            <a:ext cx="1417638" cy="793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32588" y="2659063"/>
            <a:ext cx="935037" cy="250190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67625" y="5160963"/>
            <a:ext cx="15843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0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076E-6 L 0.09444 -0.00083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4 -0.00083 L 0.29132 -0.44169 " pathEditMode="relative" rAng="0" ptsTypes="AA">
                                      <p:cBhvr>
                                        <p:cTn id="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44169 L 0.40156 -0.44169 " pathEditMode="relative" rAng="0" ptsTypes="AA">
                                      <p:cBhvr>
                                        <p:cTn id="1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75 -0.44169 C 0.39513 -0.45141 0.39757 -0.46113 0.39878 -0.47084 C 0.4 -0.48139 0.39843 -0.49361 0.40208 -0.50249 C 0.40555 -0.51166 0.41041 -0.51582 0.41527 -0.52359 C 0.41736 -0.5347 0.41979 -0.53498 0.42517 -0.54219 C 0.43072 -0.54913 0.43541 -0.55802 0.4401 -0.56635 C 0.44375 -0.57218 0.44288 -0.57634 0.44843 -0.5794 C 0.45225 -0.58106 0.45625 -0.58134 0.46007 -0.58217 C 0.46736 -0.58606 0.47447 -0.58883 0.48159 -0.59244 C 0.50243 -0.58939 0.50052 -0.58661 0.51805 -0.57662 C 0.5217 -0.57468 0.52604 -0.5744 0.52968 -0.57134 C 0.53784 -0.56496 0.53177 -0.56829 0.53802 -0.56079 C 0.54132 -0.55691 0.54809 -0.55025 0.54809 -0.54997 C 0.5526 -0.5397 0.55538 -0.52887 0.55972 -0.51832 C 0.56145 -0.50666 0.56267 -0.49555 0.56788 -0.48667 C 0.57135 -0.47084 0.57465 -0.45585 0.57465 -0.43892 " pathEditMode="relative" rAng="0" ptsTypes="fffffffffffffffA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74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465 -0.43892 L 0.72447 -0.44169 " pathEditMode="relative" rAng="0" ptsTypes="AA">
                                      <p:cBhvr>
                                        <p:cTn id="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447 -0.44169 L 0.82673 -0.00083 " pathEditMode="relative" rAng="0" ptsTypes="AA">
                                      <p:cBhvr>
                                        <p:cTn id="2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673 -0.00083 L 1.00798 -0.00083 " pathEditMode="relative" rAng="0" ptsTypes="AA">
                                      <p:cBhvr>
                                        <p:cTn id="25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19165155">
            <a:off x="-847725" y="319088"/>
            <a:ext cx="3600450" cy="71913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品牌资产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6956425" y="-1768475"/>
            <a:ext cx="1930400" cy="1457325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722" y="-939148"/>
              <a:ext cx="219075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4009" y="-939148"/>
              <a:ext cx="217488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402"/>
              <a:ext cx="1930400" cy="595242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55" name="TextBox 23"/>
            <p:cNvSpPr txBox="1">
              <a:spLocks noChangeArrowheads="1"/>
            </p:cNvSpPr>
            <p:nvPr/>
          </p:nvSpPr>
          <p:spPr bwMode="auto">
            <a:xfrm>
              <a:off x="7020272" y="-735648"/>
              <a:ext cx="1845249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Firm-based</a:t>
              </a:r>
              <a:endPara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259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3547" y="-1669310"/>
              <a:ext cx="317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9" name="矩形 41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0" name="矩形 42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1" name="矩形 43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2" name="矩形 44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0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 bwMode="auto">
          <a:xfrm>
            <a:off x="684213" y="1906588"/>
            <a:ext cx="1511300" cy="1511300"/>
            <a:chOff x="684213" y="1906652"/>
            <a:chExt cx="1511300" cy="1511300"/>
          </a:xfrm>
        </p:grpSpPr>
        <p:sp>
          <p:nvSpPr>
            <p:cNvPr id="34" name="椭圆​​ 2"/>
            <p:cNvSpPr/>
            <p:nvPr/>
          </p:nvSpPr>
          <p:spPr>
            <a:xfrm>
              <a:off x="684213" y="1906652"/>
              <a:ext cx="1511300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751" name="矩形​​ 11"/>
            <p:cNvSpPr>
              <a:spLocks noChangeArrowheads="1"/>
            </p:cNvSpPr>
            <p:nvPr/>
          </p:nvSpPr>
          <p:spPr bwMode="auto">
            <a:xfrm>
              <a:off x="723426" y="2459102"/>
              <a:ext cx="1431289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Firm-based</a:t>
              </a:r>
              <a:endParaRPr lang="zh-CN" altLang="en-US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3725863" y="1916113"/>
            <a:ext cx="1944687" cy="1943100"/>
            <a:chOff x="3725863" y="1916177"/>
            <a:chExt cx="1944687" cy="1943100"/>
          </a:xfrm>
        </p:grpSpPr>
        <p:sp>
          <p:nvSpPr>
            <p:cNvPr id="47" name="椭圆​​ 3"/>
            <p:cNvSpPr/>
            <p:nvPr/>
          </p:nvSpPr>
          <p:spPr>
            <a:xfrm>
              <a:off x="3725863" y="1916177"/>
              <a:ext cx="1944687" cy="19431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749" name="矩形​​ 12"/>
            <p:cNvSpPr>
              <a:spLocks noChangeArrowheads="1"/>
            </p:cNvSpPr>
            <p:nvPr/>
          </p:nvSpPr>
          <p:spPr bwMode="auto">
            <a:xfrm>
              <a:off x="3845060" y="2694052"/>
              <a:ext cx="1745991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Brand Equity</a:t>
              </a:r>
              <a:endParaRPr lang="zh-CN" altLang="en-US" sz="200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7019925" y="1906588"/>
            <a:ext cx="1512888" cy="1511300"/>
            <a:chOff x="7019925" y="1906652"/>
            <a:chExt cx="1512888" cy="1511300"/>
          </a:xfrm>
        </p:grpSpPr>
        <p:sp>
          <p:nvSpPr>
            <p:cNvPr id="48" name="椭圆​​ 4"/>
            <p:cNvSpPr/>
            <p:nvPr/>
          </p:nvSpPr>
          <p:spPr>
            <a:xfrm>
              <a:off x="7019925" y="1906652"/>
              <a:ext cx="1512888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747" name="矩形​​ 13"/>
            <p:cNvSpPr>
              <a:spLocks noChangeArrowheads="1"/>
            </p:cNvSpPr>
            <p:nvPr/>
          </p:nvSpPr>
          <p:spPr bwMode="auto">
            <a:xfrm>
              <a:off x="7105685" y="2353444"/>
              <a:ext cx="1398524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Consumer-</a:t>
              </a:r>
              <a:endParaRPr lang="en-US" altLang="zh-CN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en-US" altLang="zh-CN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based</a:t>
              </a:r>
              <a:endParaRPr lang="zh-CN" altLang="en-US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5" name="直接连接符 4"/>
          <p:cNvCxnSpPr>
            <a:stCxn id="34" idx="6"/>
            <a:endCxn id="47" idx="2"/>
          </p:cNvCxnSpPr>
          <p:nvPr/>
        </p:nvCxnSpPr>
        <p:spPr>
          <a:xfrm>
            <a:off x="2195513" y="2662238"/>
            <a:ext cx="1530350" cy="2254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endCxn id="48" idx="2"/>
          </p:cNvCxnSpPr>
          <p:nvPr/>
        </p:nvCxnSpPr>
        <p:spPr>
          <a:xfrm flipV="1">
            <a:off x="5705475" y="2662238"/>
            <a:ext cx="1314450" cy="2984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 bwMode="auto">
          <a:xfrm>
            <a:off x="6907213" y="-1768475"/>
            <a:ext cx="2057400" cy="1457325"/>
            <a:chOff x="6913226" y="-1669310"/>
            <a:chExt cx="2057294" cy="1457150"/>
          </a:xfrm>
        </p:grpSpPr>
        <p:sp>
          <p:nvSpPr>
            <p:cNvPr id="60" name="椭圆​​ 24"/>
            <p:cNvSpPr/>
            <p:nvPr/>
          </p:nvSpPr>
          <p:spPr>
            <a:xfrm>
              <a:off x="7179912" y="-939148"/>
              <a:ext cx="219064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椭圆​​ 25"/>
            <p:cNvSpPr/>
            <p:nvPr/>
          </p:nvSpPr>
          <p:spPr>
            <a:xfrm>
              <a:off x="8464133" y="-939148"/>
              <a:ext cx="217477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圆角矩形​​ 26"/>
            <p:cNvSpPr/>
            <p:nvPr/>
          </p:nvSpPr>
          <p:spPr>
            <a:xfrm>
              <a:off x="6956086" y="-807402"/>
              <a:ext cx="1930301" cy="595242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43" name="TextBox 62"/>
            <p:cNvSpPr txBox="1">
              <a:spLocks noChangeArrowheads="1"/>
            </p:cNvSpPr>
            <p:nvPr/>
          </p:nvSpPr>
          <p:spPr bwMode="auto">
            <a:xfrm>
              <a:off x="6913226" y="-716598"/>
              <a:ext cx="2057294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Consumer-based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4" name="直接连接符​​ 22"/>
            <p:cNvCxnSpPr>
              <a:stCxn id="60" idx="0"/>
            </p:cNvCxnSpPr>
            <p:nvPr/>
          </p:nvCxnSpPr>
          <p:spPr>
            <a:xfrm flipV="1">
              <a:off x="7289444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​​ 23"/>
            <p:cNvCxnSpPr>
              <a:stCxn id="61" idx="0"/>
            </p:cNvCxnSpPr>
            <p:nvPr/>
          </p:nvCxnSpPr>
          <p:spPr>
            <a:xfrm flipV="1">
              <a:off x="8572078" y="-1669310"/>
              <a:ext cx="4763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07083 -0.00084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0084 L 0.07083 -0.6813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3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6" grpId="0" animBg="1"/>
      <p:bldP spid="4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16163" y="2078038"/>
            <a:ext cx="35512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Add Explanation Here</a:t>
            </a:r>
            <a:endParaRPr lang="zh-CN" altLang="en-US" sz="240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6353175" y="539750"/>
            <a:ext cx="3600451" cy="720725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产品伤害危机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1204913" y="-1766888"/>
            <a:ext cx="1930400" cy="1457325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721" y="-939148"/>
              <a:ext cx="219075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4009" y="-939148"/>
              <a:ext cx="217487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401"/>
              <a:ext cx="1930400" cy="595241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62" name="TextBox 23"/>
            <p:cNvSpPr txBox="1">
              <a:spLocks noChangeArrowheads="1"/>
            </p:cNvSpPr>
            <p:nvPr/>
          </p:nvSpPr>
          <p:spPr bwMode="auto">
            <a:xfrm>
              <a:off x="7069483" y="-735648"/>
              <a:ext cx="1775358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Main Point</a:t>
              </a:r>
              <a:endPara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259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3546" y="-1669310"/>
              <a:ext cx="317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4" name="矩形 41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5" name="矩形 42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6" name="矩形 43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7" name="矩形 44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605838" y="5065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1.38889E-6 -0.5563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7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path" presetSubtype="0" accel="50000" decel="50000" fill="hold" grpId="2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33333E-6 -2.22222E-6 L 0.38541 -2.22222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3" grpId="1" animBg="1"/>
      <p:bldP spid="13" grpId="2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1688" y="2444750"/>
            <a:ext cx="49672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Add Explanation Here</a:t>
            </a:r>
            <a:endParaRPr lang="en-US" altLang="zh-CN" sz="2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2776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7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8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9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07950" y="534988"/>
            <a:ext cx="4708525" cy="71913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产品伤害危机对品牌资产的影响</a:t>
            </a:r>
            <a:endParaRPr lang="zh-CN" altLang="en-US" sz="2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6024 -0.00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93646 0.0044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2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/>
      <p:bldP spid="4" grpId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8" name="TextBox 3"/>
          <p:cNvSpPr txBox="1">
            <a:spLocks noChangeArrowheads="1"/>
          </p:cNvSpPr>
          <p:nvPr/>
        </p:nvSpPr>
        <p:spPr bwMode="auto">
          <a:xfrm>
            <a:off x="2124075" y="1963738"/>
            <a:ext cx="496887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Arial" charset="0"/>
              </a:rPr>
              <a:t>Add Explanation Here</a:t>
            </a:r>
            <a:endParaRPr lang="en-US" altLang="zh-CN" sz="24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3799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0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1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燕尾形 14"/>
          <p:cNvSpPr/>
          <p:nvPr/>
        </p:nvSpPr>
        <p:spPr bwMode="auto">
          <a:xfrm>
            <a:off x="-1476375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3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47517 0.0041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2890838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3" name="TextBox 3"/>
          <p:cNvSpPr txBox="1">
            <a:spLocks noChangeArrowheads="1"/>
          </p:cNvSpPr>
          <p:nvPr/>
        </p:nvSpPr>
        <p:spPr bwMode="auto">
          <a:xfrm>
            <a:off x="2087563" y="1920875"/>
            <a:ext cx="49688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Add Explanation Here</a:t>
            </a:r>
            <a:endParaRPr lang="en-US" altLang="zh-CN" sz="2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24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5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6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7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4884738" y="4886325"/>
            <a:ext cx="1441450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7" name="TextBox 3"/>
          <p:cNvSpPr txBox="1">
            <a:spLocks noChangeArrowheads="1"/>
          </p:cNvSpPr>
          <p:nvPr/>
        </p:nvSpPr>
        <p:spPr bwMode="auto">
          <a:xfrm>
            <a:off x="2087563" y="1920875"/>
            <a:ext cx="49688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jellylover PPT</a:t>
            </a:r>
            <a:endParaRPr lang="zh-CN" altLang="en-US" sz="2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5848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9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0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1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WPS 演示</Application>
  <PresentationFormat>On-screen Show (16:10)</PresentationFormat>
  <Paragraphs>125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主题​​</vt:lpstr>
      <vt:lpstr>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锐得PPT论坛</dc:creator>
  <cp:lastModifiedBy>Administrator</cp:lastModifiedBy>
  <cp:revision>100</cp:revision>
  <dcterms:created xsi:type="dcterms:W3CDTF">2011-02-15T16:08:00Z</dcterms:created>
  <dcterms:modified xsi:type="dcterms:W3CDTF">2016-06-17T05:16:43Z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