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汉仪大黑简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709">
          <p15:clr>
            <a:srgbClr val="A4A3A4"/>
          </p15:clr>
        </p15:guide>
        <p15:guide id="2" orient="horz" pos="713">
          <p15:clr>
            <a:srgbClr val="A4A3A4"/>
          </p15:clr>
        </p15:guide>
        <p15:guide id="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6" d="100"/>
          <a:sy n="136" d="100"/>
        </p:scale>
        <p:origin x="-246" y="-84"/>
      </p:cViewPr>
      <p:guideLst>
        <p:guide orient="horz" pos="2709"/>
        <p:guide orient="horz" pos="713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D359AB-8DD1-468A-A268-990222179A94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4C119-7550-499A-A192-111C325A49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690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4C119-7550-499A-A192-111C325A49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12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tx1">
              <a:lumMod val="9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843558"/>
            <a:ext cx="9144000" cy="3528392"/>
          </a:xfrm>
          <a:prstGeom prst="rect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58" t="21991" r="28283" b="37452"/>
          <a:stretch/>
        </p:blipFill>
        <p:spPr bwMode="auto">
          <a:xfrm>
            <a:off x="6444208" y="709811"/>
            <a:ext cx="2962066" cy="3723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6" y="1995686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</a:rPr>
              <a:t>未来十年我们拼什么</a:t>
            </a:r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6" descr="c:\DOCUME~1\ADMINI~1\APPLIC~1\360se6\USERDA~1\Temp\201101~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9" t="406" r="19608"/>
          <a:stretch/>
        </p:blipFill>
        <p:spPr bwMode="auto">
          <a:xfrm>
            <a:off x="467544" y="1419622"/>
            <a:ext cx="2298488" cy="230425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3059832" y="2805093"/>
            <a:ext cx="473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WHAT SHOULD WE SPELL IN THE NEXT DECADE </a:t>
            </a:r>
            <a:endParaRPr lang="zh-CN" altLang="en-US" b="1" dirty="0"/>
          </a:p>
        </p:txBody>
      </p:sp>
      <p:sp>
        <p:nvSpPr>
          <p:cNvPr id="18" name="直角三角形 17"/>
          <p:cNvSpPr/>
          <p:nvPr/>
        </p:nvSpPr>
        <p:spPr>
          <a:xfrm>
            <a:off x="0" y="1995686"/>
            <a:ext cx="2195736" cy="2376264"/>
          </a:xfrm>
          <a:prstGeom prst="rtTriangle">
            <a:avLst/>
          </a:prstGeom>
          <a:solidFill>
            <a:schemeClr val="tx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6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33281" y="3458493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四个</a:t>
            </a:r>
            <a:r>
              <a:rPr lang="zh-CN" altLang="zh-CN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rot="1672307">
            <a:off x="1691680" y="-452586"/>
            <a:ext cx="1224136" cy="3024336"/>
          </a:xfrm>
          <a:prstGeom prst="rect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672307">
            <a:off x="3367819" y="-452586"/>
            <a:ext cx="1224136" cy="3024336"/>
          </a:xfrm>
          <a:prstGeom prst="rect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72307">
            <a:off x="5043958" y="-452586"/>
            <a:ext cx="1224136" cy="3024336"/>
          </a:xfrm>
          <a:prstGeom prst="rect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672307">
            <a:off x="6720097" y="-452586"/>
            <a:ext cx="1224136" cy="3024336"/>
          </a:xfrm>
          <a:prstGeom prst="rect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8004735">
            <a:off x="1458897" y="1520875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itchFamily="34" charset="-122"/>
                <a:ea typeface="微软雅黑" pitchFamily="34" charset="-122"/>
              </a:rPr>
              <a:t>整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rot="18004735">
            <a:off x="3151635" y="1520875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微软雅黑" pitchFamily="34" charset="-122"/>
                <a:ea typeface="微软雅黑" pitchFamily="34" charset="-122"/>
              </a:rPr>
              <a:t>借</a:t>
            </a:r>
          </a:p>
        </p:txBody>
      </p:sp>
      <p:sp>
        <p:nvSpPr>
          <p:cNvPr id="10" name="矩形 9"/>
          <p:cNvSpPr/>
          <p:nvPr/>
        </p:nvSpPr>
        <p:spPr>
          <a:xfrm rot="18004735">
            <a:off x="4893277" y="1520876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微软雅黑" pitchFamily="34" charset="-122"/>
                <a:ea typeface="微软雅黑" pitchFamily="34" charset="-122"/>
              </a:rPr>
              <a:t>学</a:t>
            </a:r>
          </a:p>
        </p:txBody>
      </p:sp>
      <p:sp>
        <p:nvSpPr>
          <p:cNvPr id="11" name="矩形 10"/>
          <p:cNvSpPr/>
          <p:nvPr/>
        </p:nvSpPr>
        <p:spPr>
          <a:xfrm rot="18004735">
            <a:off x="6546816" y="1520877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微软雅黑" pitchFamily="34" charset="-122"/>
                <a:ea typeface="微软雅黑" pitchFamily="34" charset="-122"/>
              </a:rPr>
              <a:t>变</a:t>
            </a:r>
          </a:p>
        </p:txBody>
      </p:sp>
      <p:sp>
        <p:nvSpPr>
          <p:cNvPr id="14" name="矩形 13"/>
          <p:cNvSpPr/>
          <p:nvPr/>
        </p:nvSpPr>
        <p:spPr>
          <a:xfrm>
            <a:off x="3707904" y="4227934"/>
            <a:ext cx="1656184" cy="915566"/>
          </a:xfrm>
          <a:prstGeom prst="rect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79912" y="4227934"/>
            <a:ext cx="1525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FOUR WORDS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16645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11008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/>
              <a:t>一：整；资源整合</a:t>
            </a:r>
            <a:r>
              <a:rPr lang="en-US" altLang="zh-CN" dirty="0"/>
              <a:t>!</a:t>
            </a:r>
            <a:br>
              <a:rPr lang="en-US" altLang="zh-CN" dirty="0"/>
            </a:br>
            <a:r>
              <a:rPr lang="zh-CN" altLang="zh-CN" dirty="0"/>
              <a:t>你能整合多少资源，多少渠道，你将来就会得到多少财富！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340774" y="976022"/>
            <a:ext cx="2169078" cy="2070936"/>
            <a:chOff x="1378566" y="730515"/>
            <a:chExt cx="2169078" cy="2070936"/>
          </a:xfrm>
        </p:grpSpPr>
        <p:grpSp>
          <p:nvGrpSpPr>
            <p:cNvPr id="6" name="组合 5"/>
            <p:cNvGrpSpPr/>
            <p:nvPr/>
          </p:nvGrpSpPr>
          <p:grpSpPr>
            <a:xfrm>
              <a:off x="1378566" y="1765983"/>
              <a:ext cx="862012" cy="1035468"/>
              <a:chOff x="397620" y="641896"/>
              <a:chExt cx="862012" cy="1035468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397620" y="641896"/>
                <a:ext cx="504056" cy="1008112"/>
              </a:xfrm>
              <a:custGeom>
                <a:avLst/>
                <a:gdLst>
                  <a:gd name="connsiteX0" fmla="*/ 0 w 504056"/>
                  <a:gd name="connsiteY0" fmla="*/ 0 h 1008112"/>
                  <a:gd name="connsiteX1" fmla="*/ 504056 w 504056"/>
                  <a:gd name="connsiteY1" fmla="*/ 0 h 1008112"/>
                  <a:gd name="connsiteX2" fmla="*/ 504056 w 504056"/>
                  <a:gd name="connsiteY2" fmla="*/ 1008112 h 1008112"/>
                  <a:gd name="connsiteX3" fmla="*/ 0 w 504056"/>
                  <a:gd name="connsiteY3" fmla="*/ 1008112 h 1008112"/>
                  <a:gd name="connsiteX4" fmla="*/ 0 w 504056"/>
                  <a:gd name="connsiteY4" fmla="*/ 0 h 1008112"/>
                  <a:gd name="connsiteX0" fmla="*/ 311150 w 504056"/>
                  <a:gd name="connsiteY0" fmla="*/ 6350 h 1008112"/>
                  <a:gd name="connsiteX1" fmla="*/ 504056 w 504056"/>
                  <a:gd name="connsiteY1" fmla="*/ 0 h 1008112"/>
                  <a:gd name="connsiteX2" fmla="*/ 504056 w 504056"/>
                  <a:gd name="connsiteY2" fmla="*/ 1008112 h 1008112"/>
                  <a:gd name="connsiteX3" fmla="*/ 0 w 504056"/>
                  <a:gd name="connsiteY3" fmla="*/ 1008112 h 1008112"/>
                  <a:gd name="connsiteX4" fmla="*/ 311150 w 504056"/>
                  <a:gd name="connsiteY4" fmla="*/ 6350 h 100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056" h="1008112">
                    <a:moveTo>
                      <a:pt x="311150" y="6350"/>
                    </a:moveTo>
                    <a:lnTo>
                      <a:pt x="504056" y="0"/>
                    </a:lnTo>
                    <a:lnTo>
                      <a:pt x="504056" y="1008112"/>
                    </a:lnTo>
                    <a:lnTo>
                      <a:pt x="0" y="1008112"/>
                    </a:lnTo>
                    <a:lnTo>
                      <a:pt x="311150" y="6350"/>
                    </a:lnTo>
                    <a:close/>
                  </a:path>
                </a:pathLst>
              </a:custGeom>
              <a:solidFill>
                <a:srgbClr val="C119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 rot="16200000">
                <a:off x="627746" y="1045479"/>
                <a:ext cx="401759" cy="862012"/>
              </a:xfrm>
              <a:custGeom>
                <a:avLst/>
                <a:gdLst>
                  <a:gd name="connsiteX0" fmla="*/ 0 w 504056"/>
                  <a:gd name="connsiteY0" fmla="*/ 0 h 1008112"/>
                  <a:gd name="connsiteX1" fmla="*/ 504056 w 504056"/>
                  <a:gd name="connsiteY1" fmla="*/ 0 h 1008112"/>
                  <a:gd name="connsiteX2" fmla="*/ 504056 w 504056"/>
                  <a:gd name="connsiteY2" fmla="*/ 1008112 h 1008112"/>
                  <a:gd name="connsiteX3" fmla="*/ 0 w 504056"/>
                  <a:gd name="connsiteY3" fmla="*/ 1008112 h 1008112"/>
                  <a:gd name="connsiteX4" fmla="*/ 0 w 504056"/>
                  <a:gd name="connsiteY4" fmla="*/ 0 h 1008112"/>
                  <a:gd name="connsiteX0" fmla="*/ 0 w 504056"/>
                  <a:gd name="connsiteY0" fmla="*/ 0 h 1008112"/>
                  <a:gd name="connsiteX1" fmla="*/ 504056 w 504056"/>
                  <a:gd name="connsiteY1" fmla="*/ 146050 h 1008112"/>
                  <a:gd name="connsiteX2" fmla="*/ 504056 w 504056"/>
                  <a:gd name="connsiteY2" fmla="*/ 1008112 h 1008112"/>
                  <a:gd name="connsiteX3" fmla="*/ 0 w 504056"/>
                  <a:gd name="connsiteY3" fmla="*/ 1008112 h 1008112"/>
                  <a:gd name="connsiteX4" fmla="*/ 0 w 504056"/>
                  <a:gd name="connsiteY4" fmla="*/ 0 h 100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056" h="1008112">
                    <a:moveTo>
                      <a:pt x="0" y="0"/>
                    </a:moveTo>
                    <a:lnTo>
                      <a:pt x="504056" y="146050"/>
                    </a:lnTo>
                    <a:lnTo>
                      <a:pt x="504056" y="1008112"/>
                    </a:lnTo>
                    <a:lnTo>
                      <a:pt x="0" y="1008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19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0800000">
              <a:off x="2685632" y="730515"/>
              <a:ext cx="862012" cy="1035468"/>
              <a:chOff x="397620" y="641896"/>
              <a:chExt cx="862012" cy="1035468"/>
            </a:xfrm>
          </p:grpSpPr>
          <p:sp>
            <p:nvSpPr>
              <p:cNvPr id="8" name="矩形 3"/>
              <p:cNvSpPr/>
              <p:nvPr/>
            </p:nvSpPr>
            <p:spPr>
              <a:xfrm>
                <a:off x="397620" y="641896"/>
                <a:ext cx="504056" cy="1008112"/>
              </a:xfrm>
              <a:custGeom>
                <a:avLst/>
                <a:gdLst>
                  <a:gd name="connsiteX0" fmla="*/ 0 w 504056"/>
                  <a:gd name="connsiteY0" fmla="*/ 0 h 1008112"/>
                  <a:gd name="connsiteX1" fmla="*/ 504056 w 504056"/>
                  <a:gd name="connsiteY1" fmla="*/ 0 h 1008112"/>
                  <a:gd name="connsiteX2" fmla="*/ 504056 w 504056"/>
                  <a:gd name="connsiteY2" fmla="*/ 1008112 h 1008112"/>
                  <a:gd name="connsiteX3" fmla="*/ 0 w 504056"/>
                  <a:gd name="connsiteY3" fmla="*/ 1008112 h 1008112"/>
                  <a:gd name="connsiteX4" fmla="*/ 0 w 504056"/>
                  <a:gd name="connsiteY4" fmla="*/ 0 h 1008112"/>
                  <a:gd name="connsiteX0" fmla="*/ 311150 w 504056"/>
                  <a:gd name="connsiteY0" fmla="*/ 6350 h 1008112"/>
                  <a:gd name="connsiteX1" fmla="*/ 504056 w 504056"/>
                  <a:gd name="connsiteY1" fmla="*/ 0 h 1008112"/>
                  <a:gd name="connsiteX2" fmla="*/ 504056 w 504056"/>
                  <a:gd name="connsiteY2" fmla="*/ 1008112 h 1008112"/>
                  <a:gd name="connsiteX3" fmla="*/ 0 w 504056"/>
                  <a:gd name="connsiteY3" fmla="*/ 1008112 h 1008112"/>
                  <a:gd name="connsiteX4" fmla="*/ 311150 w 504056"/>
                  <a:gd name="connsiteY4" fmla="*/ 6350 h 100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056" h="1008112">
                    <a:moveTo>
                      <a:pt x="311150" y="6350"/>
                    </a:moveTo>
                    <a:lnTo>
                      <a:pt x="504056" y="0"/>
                    </a:lnTo>
                    <a:lnTo>
                      <a:pt x="504056" y="1008112"/>
                    </a:lnTo>
                    <a:lnTo>
                      <a:pt x="0" y="1008112"/>
                    </a:lnTo>
                    <a:lnTo>
                      <a:pt x="311150" y="6350"/>
                    </a:lnTo>
                    <a:close/>
                  </a:path>
                </a:pathLst>
              </a:custGeom>
              <a:solidFill>
                <a:srgbClr val="C119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4"/>
              <p:cNvSpPr/>
              <p:nvPr/>
            </p:nvSpPr>
            <p:spPr>
              <a:xfrm rot="16200000">
                <a:off x="627746" y="1045479"/>
                <a:ext cx="401759" cy="862012"/>
              </a:xfrm>
              <a:custGeom>
                <a:avLst/>
                <a:gdLst>
                  <a:gd name="connsiteX0" fmla="*/ 0 w 504056"/>
                  <a:gd name="connsiteY0" fmla="*/ 0 h 1008112"/>
                  <a:gd name="connsiteX1" fmla="*/ 504056 w 504056"/>
                  <a:gd name="connsiteY1" fmla="*/ 0 h 1008112"/>
                  <a:gd name="connsiteX2" fmla="*/ 504056 w 504056"/>
                  <a:gd name="connsiteY2" fmla="*/ 1008112 h 1008112"/>
                  <a:gd name="connsiteX3" fmla="*/ 0 w 504056"/>
                  <a:gd name="connsiteY3" fmla="*/ 1008112 h 1008112"/>
                  <a:gd name="connsiteX4" fmla="*/ 0 w 504056"/>
                  <a:gd name="connsiteY4" fmla="*/ 0 h 1008112"/>
                  <a:gd name="connsiteX0" fmla="*/ 0 w 504056"/>
                  <a:gd name="connsiteY0" fmla="*/ 0 h 1008112"/>
                  <a:gd name="connsiteX1" fmla="*/ 504056 w 504056"/>
                  <a:gd name="connsiteY1" fmla="*/ 146050 h 1008112"/>
                  <a:gd name="connsiteX2" fmla="*/ 504056 w 504056"/>
                  <a:gd name="connsiteY2" fmla="*/ 1008112 h 1008112"/>
                  <a:gd name="connsiteX3" fmla="*/ 0 w 504056"/>
                  <a:gd name="connsiteY3" fmla="*/ 1008112 h 1008112"/>
                  <a:gd name="connsiteX4" fmla="*/ 0 w 504056"/>
                  <a:gd name="connsiteY4" fmla="*/ 0 h 100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056" h="1008112">
                    <a:moveTo>
                      <a:pt x="0" y="0"/>
                    </a:moveTo>
                    <a:lnTo>
                      <a:pt x="504056" y="146050"/>
                    </a:lnTo>
                    <a:lnTo>
                      <a:pt x="504056" y="1008112"/>
                    </a:lnTo>
                    <a:lnTo>
                      <a:pt x="0" y="1008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19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1954630" y="1162044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6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整</a:t>
              </a:r>
              <a:endPara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026" name="Picture 2" descr="c:\DOCUME~1\ADMINI~1\APPLIC~1\360se6\USERDA~1\Temp\063014~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2" t="522" r="522" b="522"/>
          <a:stretch/>
        </p:blipFill>
        <p:spPr bwMode="auto">
          <a:xfrm>
            <a:off x="4596834" y="963517"/>
            <a:ext cx="4451372" cy="3338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27584" y="3243239"/>
            <a:ext cx="324036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你</a:t>
            </a: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能整合多少资源，多少渠道，你将来就会得到多少财富！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3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2905656"/>
            <a:ext cx="29523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造船过河不如借船过河。</a:t>
            </a:r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趋势，无法阻挡；</a:t>
            </a:r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抉择，要有智慧！</a:t>
            </a:r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饼形 2"/>
          <p:cNvSpPr/>
          <p:nvPr/>
        </p:nvSpPr>
        <p:spPr>
          <a:xfrm>
            <a:off x="1547664" y="1105456"/>
            <a:ext cx="1512168" cy="1512168"/>
          </a:xfrm>
          <a:prstGeom prst="pie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8958" y="1117650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借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c:\DOCUME~1\ADMINI~1\APPLIC~1\360se6\USERDA~1\Temp\141210~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5" t="2599" r="7845" b="2599"/>
          <a:stretch/>
        </p:blipFill>
        <p:spPr bwMode="auto">
          <a:xfrm>
            <a:off x="4572000" y="994200"/>
            <a:ext cx="4407656" cy="330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38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2817098"/>
            <a:ext cx="17704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今天</a:t>
            </a: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企业家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赢</a:t>
            </a: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胜</a:t>
            </a: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改变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6818" y="1304930"/>
            <a:ext cx="1368152" cy="13681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676818" y="1304930"/>
            <a:ext cx="1368152" cy="1368152"/>
          </a:xfrm>
          <a:prstGeom prst="line">
            <a:avLst/>
          </a:prstGeom>
          <a:ln w="63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676818" y="1304930"/>
            <a:ext cx="1368152" cy="1368152"/>
          </a:xfrm>
          <a:prstGeom prst="line">
            <a:avLst/>
          </a:prstGeom>
          <a:ln w="63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3" idx="1"/>
            <a:endCxn id="3" idx="3"/>
          </p:cNvCxnSpPr>
          <p:nvPr/>
        </p:nvCxnSpPr>
        <p:spPr>
          <a:xfrm>
            <a:off x="1676818" y="1989006"/>
            <a:ext cx="1368152" cy="0"/>
          </a:xfrm>
          <a:prstGeom prst="line">
            <a:avLst/>
          </a:prstGeom>
          <a:ln w="63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3" idx="0"/>
            <a:endCxn id="3" idx="2"/>
          </p:cNvCxnSpPr>
          <p:nvPr/>
        </p:nvCxnSpPr>
        <p:spPr>
          <a:xfrm>
            <a:off x="2360894" y="1304930"/>
            <a:ext cx="0" cy="1368152"/>
          </a:xfrm>
          <a:prstGeom prst="line">
            <a:avLst/>
          </a:prstGeom>
          <a:ln w="63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845368" y="1435008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 descr="c:\DOCUME~1\ADMINI~1\APPLIC~1\360se6\USERDA~1\Temp\T01F9D~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" r="5667"/>
          <a:stretch/>
        </p:blipFill>
        <p:spPr bwMode="auto">
          <a:xfrm>
            <a:off x="4552634" y="987424"/>
            <a:ext cx="4417484" cy="331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5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2499742"/>
            <a:ext cx="36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想改变口袋，先要改变脑袋！</a:t>
            </a:r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      </a:t>
            </a:r>
            <a:r>
              <a:rPr lang="zh-CN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这个社会一直在淘汰有学历的人，但是不会淘汰有学习力愿意改变的人</a:t>
            </a:r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读万卷书不如行万里路，行万里路不如阅人无数，阅人无数不如明师指路！</a:t>
            </a:r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sz="1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3688" y="1289544"/>
            <a:ext cx="1080120" cy="10801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5632" y="1275606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变</a:t>
            </a:r>
            <a:endParaRPr lang="en-US" altLang="zh-CN" sz="6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1098" y="1289544"/>
            <a:ext cx="540060" cy="1080120"/>
          </a:xfrm>
          <a:prstGeom prst="rect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49" t="12202" r="49601" b="25369"/>
          <a:stretch/>
        </p:blipFill>
        <p:spPr bwMode="auto">
          <a:xfrm>
            <a:off x="1763687" y="1275607"/>
            <a:ext cx="547471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DOCUME~1\ADMINI~1\APPLIC~1\360se6\USERDA~1\Temp\201201~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 bwMode="auto">
          <a:xfrm>
            <a:off x="4572000" y="987425"/>
            <a:ext cx="4417484" cy="331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33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75856" y="843558"/>
            <a:ext cx="28083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马云说：成功就是三步</a:t>
            </a: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67644" y="1707654"/>
            <a:ext cx="1944216" cy="1944216"/>
          </a:xfrm>
          <a:prstGeom prst="ellipse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635896" y="1707654"/>
            <a:ext cx="1944216" cy="1944216"/>
          </a:xfrm>
          <a:prstGeom prst="ellipse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904148" y="1707654"/>
            <a:ext cx="1944216" cy="1944216"/>
          </a:xfrm>
          <a:prstGeom prst="ellipse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5696" y="21250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latin typeface="微软雅黑" pitchFamily="34" charset="-122"/>
                <a:ea typeface="微软雅黑" pitchFamily="34" charset="-122"/>
              </a:rPr>
              <a:t>选择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8196" y="21250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坚持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62452" y="21250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坚持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7704" y="2771423"/>
            <a:ext cx="936104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03948" y="2771423"/>
            <a:ext cx="936104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08204" y="2771423"/>
            <a:ext cx="936104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07704" y="281714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第一步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7049" y="281714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步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37674" y="281714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步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11860" y="0"/>
            <a:ext cx="2592288" cy="915566"/>
          </a:xfrm>
          <a:prstGeom prst="rect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29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0882754">
            <a:off x="611560" y="1277691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今天</a:t>
            </a: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很残酷、明天很美好、后天更美好、大多数人死在明天晚上、看不到后天的早晨的太阳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你的圈子对了、你人生就对了、近墨者黑、近朱者赤</a:t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你如果懂得选择正能量的人做朋友、我坚信你未来不会太差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改变会痛苦、但不改变会吃苦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改变很难、想改变、是一件很痛苦的事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在很多时候、我们必须要改变自己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斩断自己的退路、才能更好地赢得出路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很多时候、我们都需要一种斩断自己退路的勇气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因为身后有退路、就会心存侥幸和安逸、身后无退路、才会为自己赢得出路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sz="1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-22076" y="-9526"/>
            <a:ext cx="9194651" cy="1978943"/>
          </a:xfrm>
          <a:custGeom>
            <a:avLst/>
            <a:gdLst>
              <a:gd name="connsiteX0" fmla="*/ 19050 w 5848350"/>
              <a:gd name="connsiteY0" fmla="*/ 1485900 h 1485900"/>
              <a:gd name="connsiteX1" fmla="*/ 5848350 w 5848350"/>
              <a:gd name="connsiteY1" fmla="*/ 19050 h 1485900"/>
              <a:gd name="connsiteX2" fmla="*/ 0 w 5848350"/>
              <a:gd name="connsiteY2" fmla="*/ 0 h 1485900"/>
              <a:gd name="connsiteX3" fmla="*/ 19050 w 5848350"/>
              <a:gd name="connsiteY3" fmla="*/ 1485900 h 1485900"/>
              <a:gd name="connsiteX0" fmla="*/ 19050 w 8451793"/>
              <a:gd name="connsiteY0" fmla="*/ 1912268 h 1912268"/>
              <a:gd name="connsiteX1" fmla="*/ 5848350 w 8451793"/>
              <a:gd name="connsiteY1" fmla="*/ 445418 h 1912268"/>
              <a:gd name="connsiteX2" fmla="*/ 8451701 w 8451793"/>
              <a:gd name="connsiteY2" fmla="*/ 0 h 1912268"/>
              <a:gd name="connsiteX3" fmla="*/ 0 w 8451793"/>
              <a:gd name="connsiteY3" fmla="*/ 426368 h 1912268"/>
              <a:gd name="connsiteX4" fmla="*/ 19050 w 8451793"/>
              <a:gd name="connsiteY4" fmla="*/ 1912268 h 1912268"/>
              <a:gd name="connsiteX0" fmla="*/ 8451701 w 8451701"/>
              <a:gd name="connsiteY0" fmla="*/ 0 h 1912268"/>
              <a:gd name="connsiteX1" fmla="*/ 0 w 8451701"/>
              <a:gd name="connsiteY1" fmla="*/ 426368 h 1912268"/>
              <a:gd name="connsiteX2" fmla="*/ 19050 w 8451701"/>
              <a:gd name="connsiteY2" fmla="*/ 1912268 h 1912268"/>
              <a:gd name="connsiteX3" fmla="*/ 5939790 w 8451701"/>
              <a:gd name="connsiteY3" fmla="*/ 536858 h 1912268"/>
              <a:gd name="connsiteX0" fmla="*/ 8451701 w 8451701"/>
              <a:gd name="connsiteY0" fmla="*/ 0 h 1912268"/>
              <a:gd name="connsiteX1" fmla="*/ 0 w 8451701"/>
              <a:gd name="connsiteY1" fmla="*/ 426368 h 1912268"/>
              <a:gd name="connsiteX2" fmla="*/ 19050 w 8451701"/>
              <a:gd name="connsiteY2" fmla="*/ 1912268 h 1912268"/>
              <a:gd name="connsiteX0" fmla="*/ 9185126 w 9185126"/>
              <a:gd name="connsiteY0" fmla="*/ 0 h 1978943"/>
              <a:gd name="connsiteX1" fmla="*/ 0 w 9185126"/>
              <a:gd name="connsiteY1" fmla="*/ 493043 h 1978943"/>
              <a:gd name="connsiteX2" fmla="*/ 19050 w 9185126"/>
              <a:gd name="connsiteY2" fmla="*/ 1978943 h 1978943"/>
              <a:gd name="connsiteX0" fmla="*/ 9194651 w 9194651"/>
              <a:gd name="connsiteY0" fmla="*/ 0 h 1978943"/>
              <a:gd name="connsiteX1" fmla="*/ 0 w 9194651"/>
              <a:gd name="connsiteY1" fmla="*/ 16793 h 1978943"/>
              <a:gd name="connsiteX2" fmla="*/ 28575 w 9194651"/>
              <a:gd name="connsiteY2" fmla="*/ 1978943 h 197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4651" h="1978943">
                <a:moveTo>
                  <a:pt x="9194651" y="0"/>
                </a:moveTo>
                <a:lnTo>
                  <a:pt x="0" y="16793"/>
                </a:lnTo>
                <a:lnTo>
                  <a:pt x="28575" y="1978943"/>
                </a:lnTo>
              </a:path>
            </a:pathLst>
          </a:cu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0800000">
            <a:off x="-22076" y="3164557"/>
            <a:ext cx="9194651" cy="1978943"/>
          </a:xfrm>
          <a:custGeom>
            <a:avLst/>
            <a:gdLst>
              <a:gd name="connsiteX0" fmla="*/ 19050 w 5848350"/>
              <a:gd name="connsiteY0" fmla="*/ 1485900 h 1485900"/>
              <a:gd name="connsiteX1" fmla="*/ 5848350 w 5848350"/>
              <a:gd name="connsiteY1" fmla="*/ 19050 h 1485900"/>
              <a:gd name="connsiteX2" fmla="*/ 0 w 5848350"/>
              <a:gd name="connsiteY2" fmla="*/ 0 h 1485900"/>
              <a:gd name="connsiteX3" fmla="*/ 19050 w 5848350"/>
              <a:gd name="connsiteY3" fmla="*/ 1485900 h 1485900"/>
              <a:gd name="connsiteX0" fmla="*/ 19050 w 8451793"/>
              <a:gd name="connsiteY0" fmla="*/ 1912268 h 1912268"/>
              <a:gd name="connsiteX1" fmla="*/ 5848350 w 8451793"/>
              <a:gd name="connsiteY1" fmla="*/ 445418 h 1912268"/>
              <a:gd name="connsiteX2" fmla="*/ 8451701 w 8451793"/>
              <a:gd name="connsiteY2" fmla="*/ 0 h 1912268"/>
              <a:gd name="connsiteX3" fmla="*/ 0 w 8451793"/>
              <a:gd name="connsiteY3" fmla="*/ 426368 h 1912268"/>
              <a:gd name="connsiteX4" fmla="*/ 19050 w 8451793"/>
              <a:gd name="connsiteY4" fmla="*/ 1912268 h 1912268"/>
              <a:gd name="connsiteX0" fmla="*/ 8451701 w 8451701"/>
              <a:gd name="connsiteY0" fmla="*/ 0 h 1912268"/>
              <a:gd name="connsiteX1" fmla="*/ 0 w 8451701"/>
              <a:gd name="connsiteY1" fmla="*/ 426368 h 1912268"/>
              <a:gd name="connsiteX2" fmla="*/ 19050 w 8451701"/>
              <a:gd name="connsiteY2" fmla="*/ 1912268 h 1912268"/>
              <a:gd name="connsiteX3" fmla="*/ 5939790 w 8451701"/>
              <a:gd name="connsiteY3" fmla="*/ 536858 h 1912268"/>
              <a:gd name="connsiteX0" fmla="*/ 8451701 w 8451701"/>
              <a:gd name="connsiteY0" fmla="*/ 0 h 1912268"/>
              <a:gd name="connsiteX1" fmla="*/ 0 w 8451701"/>
              <a:gd name="connsiteY1" fmla="*/ 426368 h 1912268"/>
              <a:gd name="connsiteX2" fmla="*/ 19050 w 8451701"/>
              <a:gd name="connsiteY2" fmla="*/ 1912268 h 1912268"/>
              <a:gd name="connsiteX0" fmla="*/ 9185126 w 9185126"/>
              <a:gd name="connsiteY0" fmla="*/ 0 h 1978943"/>
              <a:gd name="connsiteX1" fmla="*/ 0 w 9185126"/>
              <a:gd name="connsiteY1" fmla="*/ 493043 h 1978943"/>
              <a:gd name="connsiteX2" fmla="*/ 19050 w 9185126"/>
              <a:gd name="connsiteY2" fmla="*/ 1978943 h 1978943"/>
              <a:gd name="connsiteX0" fmla="*/ 9194651 w 9194651"/>
              <a:gd name="connsiteY0" fmla="*/ 0 h 1978943"/>
              <a:gd name="connsiteX1" fmla="*/ 0 w 9194651"/>
              <a:gd name="connsiteY1" fmla="*/ 16793 h 1978943"/>
              <a:gd name="connsiteX2" fmla="*/ 28575 w 9194651"/>
              <a:gd name="connsiteY2" fmla="*/ 1978943 h 197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4651" h="1978943">
                <a:moveTo>
                  <a:pt x="9194651" y="0"/>
                </a:moveTo>
                <a:lnTo>
                  <a:pt x="0" y="16793"/>
                </a:lnTo>
                <a:lnTo>
                  <a:pt x="28575" y="1978943"/>
                </a:lnTo>
              </a:path>
            </a:pathLst>
          </a:cu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6" descr="c:\DOCUME~1\ADMINI~1\APPLIC~1\360se6\USERDA~1\Temp\201101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9" t="406" r="19608"/>
          <a:stretch/>
        </p:blipFill>
        <p:spPr bwMode="auto">
          <a:xfrm>
            <a:off x="447977" y="267494"/>
            <a:ext cx="1221073" cy="122413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 rot="20841125">
            <a:off x="6455339" y="3515713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latin typeface="微软雅黑" pitchFamily="34" charset="-122"/>
                <a:ea typeface="微软雅黑" pitchFamily="34" charset="-122"/>
              </a:rPr>
              <a:t>马云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581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10800000">
            <a:off x="0" y="771550"/>
            <a:ext cx="4175448" cy="3528988"/>
          </a:xfrm>
          <a:custGeom>
            <a:avLst/>
            <a:gdLst>
              <a:gd name="connsiteX0" fmla="*/ 0 w 6084168"/>
              <a:gd name="connsiteY0" fmla="*/ 0 h 5143500"/>
              <a:gd name="connsiteX1" fmla="*/ 6084168 w 6084168"/>
              <a:gd name="connsiteY1" fmla="*/ 0 h 5143500"/>
              <a:gd name="connsiteX2" fmla="*/ 6084168 w 6084168"/>
              <a:gd name="connsiteY2" fmla="*/ 5143500 h 5143500"/>
              <a:gd name="connsiteX3" fmla="*/ 0 w 6084168"/>
              <a:gd name="connsiteY3" fmla="*/ 5143500 h 5143500"/>
              <a:gd name="connsiteX4" fmla="*/ 0 w 6084168"/>
              <a:gd name="connsiteY4" fmla="*/ 0 h 5143500"/>
              <a:gd name="connsiteX0" fmla="*/ 1200150 w 7284318"/>
              <a:gd name="connsiteY0" fmla="*/ 0 h 5143500"/>
              <a:gd name="connsiteX1" fmla="*/ 7284318 w 7284318"/>
              <a:gd name="connsiteY1" fmla="*/ 0 h 5143500"/>
              <a:gd name="connsiteX2" fmla="*/ 7284318 w 7284318"/>
              <a:gd name="connsiteY2" fmla="*/ 5143500 h 5143500"/>
              <a:gd name="connsiteX3" fmla="*/ 0 w 7284318"/>
              <a:gd name="connsiteY3" fmla="*/ 5143500 h 5143500"/>
              <a:gd name="connsiteX4" fmla="*/ 1200150 w 7284318"/>
              <a:gd name="connsiteY4" fmla="*/ 0 h 5143500"/>
              <a:gd name="connsiteX0" fmla="*/ 729181 w 7284318"/>
              <a:gd name="connsiteY0" fmla="*/ 12693 h 5143500"/>
              <a:gd name="connsiteX1" fmla="*/ 7284318 w 7284318"/>
              <a:gd name="connsiteY1" fmla="*/ 0 h 5143500"/>
              <a:gd name="connsiteX2" fmla="*/ 7284318 w 7284318"/>
              <a:gd name="connsiteY2" fmla="*/ 5143500 h 5143500"/>
              <a:gd name="connsiteX3" fmla="*/ 0 w 7284318"/>
              <a:gd name="connsiteY3" fmla="*/ 5143500 h 5143500"/>
              <a:gd name="connsiteX4" fmla="*/ 729181 w 7284318"/>
              <a:gd name="connsiteY4" fmla="*/ 12693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4318" h="5143500">
                <a:moveTo>
                  <a:pt x="729181" y="12693"/>
                </a:moveTo>
                <a:lnTo>
                  <a:pt x="7284318" y="0"/>
                </a:lnTo>
                <a:lnTo>
                  <a:pt x="7284318" y="5143500"/>
                </a:lnTo>
                <a:lnTo>
                  <a:pt x="0" y="5143500"/>
                </a:lnTo>
                <a:lnTo>
                  <a:pt x="729181" y="12693"/>
                </a:lnTo>
                <a:close/>
              </a:path>
            </a:pathLst>
          </a:cu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6" descr="c:\DOCUME~1\ADMINI~1\APPLIC~1\360se6\USERDA~1\Temp\201101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9" t="406" r="19608"/>
          <a:stretch/>
        </p:blipFill>
        <p:spPr bwMode="auto">
          <a:xfrm>
            <a:off x="1043608" y="1491630"/>
            <a:ext cx="1616126" cy="1620181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392488" y="827768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成功的人和不成功的人就差一点点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成功的人可以无数次修改方法、但绝不轻易放弃目标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不成功的人总改目标、就是不改方法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在每一次逆境中、都隐藏着成功的契机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命运能给予你哭的境遇、也给了你笑的权力！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只有你爬到山顶了、这座山才会支撑着你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只有你的境界提高了、这个境界才来提升你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只有你关心别人、别人才会关心你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只有你爱护这个环境了、这个环境才会爱护你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只有你的亲人幸福了、你才会幸福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只有你自己成功了、朋友才会离你更近</a:t>
            </a:r>
            <a: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一切、从自己做起</a:t>
            </a:r>
            <a:r>
              <a:rPr lang="zh-CN" altLang="zh-CN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2"/>
          <p:cNvSpPr/>
          <p:nvPr/>
        </p:nvSpPr>
        <p:spPr>
          <a:xfrm>
            <a:off x="8244408" y="771550"/>
            <a:ext cx="4175448" cy="3528988"/>
          </a:xfrm>
          <a:custGeom>
            <a:avLst/>
            <a:gdLst>
              <a:gd name="connsiteX0" fmla="*/ 0 w 6084168"/>
              <a:gd name="connsiteY0" fmla="*/ 0 h 5143500"/>
              <a:gd name="connsiteX1" fmla="*/ 6084168 w 6084168"/>
              <a:gd name="connsiteY1" fmla="*/ 0 h 5143500"/>
              <a:gd name="connsiteX2" fmla="*/ 6084168 w 6084168"/>
              <a:gd name="connsiteY2" fmla="*/ 5143500 h 5143500"/>
              <a:gd name="connsiteX3" fmla="*/ 0 w 6084168"/>
              <a:gd name="connsiteY3" fmla="*/ 5143500 h 5143500"/>
              <a:gd name="connsiteX4" fmla="*/ 0 w 6084168"/>
              <a:gd name="connsiteY4" fmla="*/ 0 h 5143500"/>
              <a:gd name="connsiteX0" fmla="*/ 1200150 w 7284318"/>
              <a:gd name="connsiteY0" fmla="*/ 0 h 5143500"/>
              <a:gd name="connsiteX1" fmla="*/ 7284318 w 7284318"/>
              <a:gd name="connsiteY1" fmla="*/ 0 h 5143500"/>
              <a:gd name="connsiteX2" fmla="*/ 7284318 w 7284318"/>
              <a:gd name="connsiteY2" fmla="*/ 5143500 h 5143500"/>
              <a:gd name="connsiteX3" fmla="*/ 0 w 7284318"/>
              <a:gd name="connsiteY3" fmla="*/ 5143500 h 5143500"/>
              <a:gd name="connsiteX4" fmla="*/ 1200150 w 7284318"/>
              <a:gd name="connsiteY4" fmla="*/ 0 h 5143500"/>
              <a:gd name="connsiteX0" fmla="*/ 729181 w 7284318"/>
              <a:gd name="connsiteY0" fmla="*/ 12693 h 5143500"/>
              <a:gd name="connsiteX1" fmla="*/ 7284318 w 7284318"/>
              <a:gd name="connsiteY1" fmla="*/ 0 h 5143500"/>
              <a:gd name="connsiteX2" fmla="*/ 7284318 w 7284318"/>
              <a:gd name="connsiteY2" fmla="*/ 5143500 h 5143500"/>
              <a:gd name="connsiteX3" fmla="*/ 0 w 7284318"/>
              <a:gd name="connsiteY3" fmla="*/ 5143500 h 5143500"/>
              <a:gd name="connsiteX4" fmla="*/ 729181 w 7284318"/>
              <a:gd name="connsiteY4" fmla="*/ 12693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4318" h="5143500">
                <a:moveTo>
                  <a:pt x="729181" y="12693"/>
                </a:moveTo>
                <a:lnTo>
                  <a:pt x="7284318" y="0"/>
                </a:lnTo>
                <a:lnTo>
                  <a:pt x="7284318" y="5143500"/>
                </a:lnTo>
                <a:lnTo>
                  <a:pt x="0" y="5143500"/>
                </a:lnTo>
                <a:lnTo>
                  <a:pt x="729181" y="12693"/>
                </a:lnTo>
                <a:close/>
              </a:path>
            </a:pathLst>
          </a:cu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348969" y="319196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马云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092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~1\ADMINI~1\APPLIC~1\360se6\USERDA~1\Temp\DNZDYP~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7" t="32559" r="36109" b="32559"/>
          <a:stretch/>
        </p:blipFill>
        <p:spPr bwMode="auto">
          <a:xfrm>
            <a:off x="3897941" y="1559863"/>
            <a:ext cx="1178115" cy="1185219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3275856" y="2783999"/>
            <a:ext cx="2592288" cy="415498"/>
            <a:chOff x="2389188" y="3451242"/>
            <a:chExt cx="2592288" cy="415498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2389188" y="3538141"/>
              <a:ext cx="2448272" cy="290512"/>
            </a:xfrm>
            <a:prstGeom prst="roundRect">
              <a:avLst>
                <a:gd name="adj" fmla="val 50000"/>
              </a:avLst>
            </a:prstGeom>
            <a:solidFill>
              <a:srgbClr val="C119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2616201" y="3573067"/>
              <a:ext cx="219075" cy="22066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>
              <a:grpSpLocks/>
            </p:cNvGrpSpPr>
            <p:nvPr/>
          </p:nvGrpSpPr>
          <p:grpSpPr bwMode="auto">
            <a:xfrm>
              <a:off x="2696939" y="3612753"/>
              <a:ext cx="57150" cy="168275"/>
              <a:chOff x="3553707" y="4585015"/>
              <a:chExt cx="95051" cy="279406"/>
            </a:xfrm>
            <a:solidFill>
              <a:schemeClr val="tx2">
                <a:lumMod val="75000"/>
              </a:schemeClr>
            </a:solidFill>
          </p:grpSpPr>
          <p:sp>
            <p:nvSpPr>
              <p:cNvPr id="7" name="椭圆 6"/>
              <p:cNvSpPr/>
              <p:nvPr/>
            </p:nvSpPr>
            <p:spPr>
              <a:xfrm>
                <a:off x="3577471" y="4585015"/>
                <a:ext cx="47526" cy="44811"/>
              </a:xfrm>
              <a:prstGeom prst="ellipse">
                <a:avLst/>
              </a:prstGeom>
              <a:solidFill>
                <a:srgbClr val="C119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3553707" y="4656185"/>
                <a:ext cx="95051" cy="208236"/>
              </a:xfrm>
              <a:prstGeom prst="triangle">
                <a:avLst/>
              </a:prstGeom>
              <a:solidFill>
                <a:srgbClr val="C119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2818885" y="3451242"/>
              <a:ext cx="2162591" cy="415498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1" dirty="0" smtClean="0">
                  <a:latin typeface="微软雅黑" pitchFamily="34" charset="-122"/>
                  <a:ea typeface="微软雅黑" pitchFamily="34" charset="-122"/>
                </a:rPr>
                <a:t>Design:@</a:t>
              </a: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花生</a:t>
              </a:r>
              <a:r>
                <a:rPr lang="en-US" altLang="zh-CN" sz="1400" b="1" dirty="0" smtClean="0">
                  <a:latin typeface="微软雅黑" pitchFamily="34" charset="-122"/>
                  <a:ea typeface="微软雅黑" pitchFamily="34" charset="-122"/>
                </a:rPr>
                <a:t>PPTer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915816" y="3216047"/>
            <a:ext cx="302433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爱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爱分享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爱生活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235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91680" y="0"/>
            <a:ext cx="7452320" cy="5143500"/>
          </a:xfrm>
          <a:prstGeom prst="rect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AutoShape 6" descr="c:\documents and settings\administrator\application data\360se6\User Data\Temp\dMW0L5*SKAAA&amp;bo=HAL4ExwC.BMBACc!&amp;rf=photoDetailHDViewer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-972616" y="-1820738"/>
            <a:ext cx="4007828" cy="92486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9000" b="1" dirty="0" smtClean="0">
                <a:ln w="76200">
                  <a:solidFill>
                    <a:schemeClr val="tx1"/>
                  </a:solidFill>
                </a:ln>
                <a:solidFill>
                  <a:srgbClr val="C11920"/>
                </a:solidFill>
                <a:latin typeface="汉仪大黑简" pitchFamily="49" charset="-122"/>
                <a:ea typeface="汉仪大黑简" pitchFamily="49" charset="-122"/>
              </a:rPr>
              <a:t>1</a:t>
            </a:r>
            <a:endParaRPr lang="zh-CN" altLang="en-US" sz="59000" b="1" dirty="0">
              <a:ln w="76200">
                <a:solidFill>
                  <a:schemeClr val="tx1"/>
                </a:solidFill>
              </a:ln>
              <a:solidFill>
                <a:srgbClr val="C11920"/>
              </a:solidFill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71800" y="858597"/>
            <a:ext cx="2040161" cy="204016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270204" y="858597"/>
            <a:ext cx="2040161" cy="204016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DOCUME~1\ADMINI~1\APPLIC~1\360se6\USERDA~1\Temp\728692~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069809"/>
            <a:ext cx="1892829" cy="141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~1\ADMINI~1\APPLIC~1\360se6\USERDA~1\Temp\PIC225~1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24"/>
          <a:stretch/>
        </p:blipFill>
        <p:spPr bwMode="auto">
          <a:xfrm>
            <a:off x="6314380" y="1265295"/>
            <a:ext cx="2028293" cy="1021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808312" y="349754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摩托罗拉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还沉醉在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V808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的时候，不知道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诺基亚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已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迎头赶上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7138981" y="490974"/>
            <a:ext cx="379090" cy="32680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3617184" y="2954717"/>
            <a:ext cx="379090" cy="32680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8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2392001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b="1" dirty="0" smtClean="0">
                <a:solidFill>
                  <a:srgbClr val="C11920"/>
                </a:solidFill>
                <a:latin typeface="汉仪大黑简" pitchFamily="49" charset="-122"/>
                <a:ea typeface="汉仪大黑简" pitchFamily="49" charset="-122"/>
              </a:rPr>
              <a:t>2</a:t>
            </a:r>
            <a:endParaRPr lang="zh-CN" altLang="en-US" sz="34400" b="1" dirty="0">
              <a:solidFill>
                <a:srgbClr val="C11920"/>
              </a:solidFill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3435846"/>
            <a:ext cx="8892480" cy="660772"/>
          </a:xfrm>
          <a:custGeom>
            <a:avLst/>
            <a:gdLst>
              <a:gd name="connsiteX0" fmla="*/ 0 w 8172400"/>
              <a:gd name="connsiteY0" fmla="*/ 0 h 648072"/>
              <a:gd name="connsiteX1" fmla="*/ 8172400 w 8172400"/>
              <a:gd name="connsiteY1" fmla="*/ 0 h 648072"/>
              <a:gd name="connsiteX2" fmla="*/ 8172400 w 8172400"/>
              <a:gd name="connsiteY2" fmla="*/ 648072 h 648072"/>
              <a:gd name="connsiteX3" fmla="*/ 0 w 8172400"/>
              <a:gd name="connsiteY3" fmla="*/ 648072 h 648072"/>
              <a:gd name="connsiteX4" fmla="*/ 0 w 8172400"/>
              <a:gd name="connsiteY4" fmla="*/ 0 h 648072"/>
              <a:gd name="connsiteX0" fmla="*/ 0 w 8172400"/>
              <a:gd name="connsiteY0" fmla="*/ 0 h 660772"/>
              <a:gd name="connsiteX1" fmla="*/ 8172400 w 8172400"/>
              <a:gd name="connsiteY1" fmla="*/ 0 h 660772"/>
              <a:gd name="connsiteX2" fmla="*/ 8172400 w 8172400"/>
              <a:gd name="connsiteY2" fmla="*/ 648072 h 660772"/>
              <a:gd name="connsiteX3" fmla="*/ 6350 w 8172400"/>
              <a:gd name="connsiteY3" fmla="*/ 660772 h 660772"/>
              <a:gd name="connsiteX4" fmla="*/ 0 w 8172400"/>
              <a:gd name="connsiteY4" fmla="*/ 0 h 66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400" h="660772">
                <a:moveTo>
                  <a:pt x="0" y="0"/>
                </a:moveTo>
                <a:lnTo>
                  <a:pt x="8172400" y="0"/>
                </a:lnTo>
                <a:lnTo>
                  <a:pt x="8172400" y="648072"/>
                </a:lnTo>
                <a:lnTo>
                  <a:pt x="6350" y="660772"/>
                </a:lnTo>
                <a:cubicBezTo>
                  <a:pt x="4233" y="440515"/>
                  <a:pt x="2117" y="220257"/>
                  <a:pt x="0" y="0"/>
                </a:cubicBezTo>
                <a:close/>
              </a:path>
            </a:pathLst>
          </a:cu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1720" y="3535399"/>
            <a:ext cx="6859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诺基亚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还在注重低端机市场时，乔布斯的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苹果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已经潜入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DOCUME~1\ADMINI~1\APPLIC~1\360se6\USERDA~1\Temp\147_11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3595"/>
          <a:stretch/>
        </p:blipFill>
        <p:spPr bwMode="auto">
          <a:xfrm>
            <a:off x="2987824" y="1004392"/>
            <a:ext cx="2160962" cy="212389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~1\ADMINI~1\APPLIC~1\360se6\USERDA~1\Temp\CENKKJ~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9" t="30309" r="30309" b="30309"/>
          <a:stretch/>
        </p:blipFill>
        <p:spPr bwMode="auto">
          <a:xfrm>
            <a:off x="5940152" y="1004392"/>
            <a:ext cx="2123898" cy="212389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97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32240" y="0"/>
            <a:ext cx="2411760" cy="5143500"/>
          </a:xfrm>
          <a:prstGeom prst="rect">
            <a:avLst/>
          </a:pr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31138" r="31830" b="46357"/>
          <a:stretch/>
        </p:blipFill>
        <p:spPr bwMode="auto">
          <a:xfrm>
            <a:off x="2489169" y="1"/>
            <a:ext cx="645222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6732240" y="1294477"/>
            <a:ext cx="207275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en-US" altLang="zh-CN" sz="3600" b="1" dirty="0">
                <a:latin typeface="微软雅黑" pitchFamily="34" charset="-122"/>
                <a:ea typeface="微软雅黑" pitchFamily="34" charset="-122"/>
              </a:rPr>
              <a:t>苹果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成为街机的时候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4000" b="1" dirty="0" smtClean="0">
                <a:latin typeface="微软雅黑" pitchFamily="34" charset="-122"/>
                <a:ea typeface="微软雅黑" pitchFamily="34" charset="-122"/>
              </a:rPr>
              <a:t>三星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已经傲视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天下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2" name="Picture 4" descr="c:\DOCUME~1\ADMINI~1\APPLIC~1\360se6\USERDA~1\Temp\540906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5" r="6688"/>
          <a:stretch/>
        </p:blipFill>
        <p:spPr bwMode="auto">
          <a:xfrm>
            <a:off x="467544" y="1276349"/>
            <a:ext cx="2508834" cy="249066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06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5" t="28429" r="30749" b="32312"/>
          <a:stretch/>
        </p:blipFill>
        <p:spPr bwMode="auto">
          <a:xfrm>
            <a:off x="-1647463" y="0"/>
            <a:ext cx="6192688" cy="6756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3075806"/>
            <a:ext cx="9144000" cy="1224136"/>
          </a:xfrm>
          <a:custGeom>
            <a:avLst/>
            <a:gdLst>
              <a:gd name="connsiteX0" fmla="*/ 0 w 8172400"/>
              <a:gd name="connsiteY0" fmla="*/ 0 h 648072"/>
              <a:gd name="connsiteX1" fmla="*/ 8172400 w 8172400"/>
              <a:gd name="connsiteY1" fmla="*/ 0 h 648072"/>
              <a:gd name="connsiteX2" fmla="*/ 8172400 w 8172400"/>
              <a:gd name="connsiteY2" fmla="*/ 648072 h 648072"/>
              <a:gd name="connsiteX3" fmla="*/ 0 w 8172400"/>
              <a:gd name="connsiteY3" fmla="*/ 648072 h 648072"/>
              <a:gd name="connsiteX4" fmla="*/ 0 w 8172400"/>
              <a:gd name="connsiteY4" fmla="*/ 0 h 648072"/>
              <a:gd name="connsiteX0" fmla="*/ 0 w 8172400"/>
              <a:gd name="connsiteY0" fmla="*/ 0 h 660772"/>
              <a:gd name="connsiteX1" fmla="*/ 8172400 w 8172400"/>
              <a:gd name="connsiteY1" fmla="*/ 0 h 660772"/>
              <a:gd name="connsiteX2" fmla="*/ 8172400 w 8172400"/>
              <a:gd name="connsiteY2" fmla="*/ 648072 h 660772"/>
              <a:gd name="connsiteX3" fmla="*/ 6350 w 8172400"/>
              <a:gd name="connsiteY3" fmla="*/ 660772 h 660772"/>
              <a:gd name="connsiteX4" fmla="*/ 0 w 8172400"/>
              <a:gd name="connsiteY4" fmla="*/ 0 h 66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400" h="660772">
                <a:moveTo>
                  <a:pt x="0" y="0"/>
                </a:moveTo>
                <a:lnTo>
                  <a:pt x="8172400" y="0"/>
                </a:lnTo>
                <a:lnTo>
                  <a:pt x="8172400" y="648072"/>
                </a:lnTo>
                <a:lnTo>
                  <a:pt x="6350" y="660772"/>
                </a:lnTo>
                <a:cubicBezTo>
                  <a:pt x="4233" y="440515"/>
                  <a:pt x="2117" y="220257"/>
                  <a:pt x="0" y="0"/>
                </a:cubicBezTo>
                <a:close/>
              </a:path>
            </a:pathLst>
          </a:cu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6492" y="3491691"/>
            <a:ext cx="4968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沾沾自喜为中国最大的通讯商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时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66492" y="2217807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浑然不觉</a:t>
            </a:r>
            <a:r>
              <a:rPr lang="en-US" altLang="zh-CN" sz="4000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微信</a:t>
            </a:r>
            <a:r>
              <a:rPr lang="zh-CN" altLang="zh-CN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客户已突破</a:t>
            </a:r>
            <a:r>
              <a:rPr lang="en-US" altLang="zh-CN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个亿</a:t>
            </a:r>
            <a:endParaRPr lang="zh-CN" altLang="en-US" dirty="0">
              <a:solidFill>
                <a:srgbClr val="C119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6" name="Picture 4" descr="c:\DOCUME~1\ADMINI~1\APPLIC~1\360se6\USERDA~1\Temp\4D4642~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" t="10055" r="50000" b="58503"/>
          <a:stretch/>
        </p:blipFill>
        <p:spPr bwMode="auto">
          <a:xfrm>
            <a:off x="7661473" y="525103"/>
            <a:ext cx="1086991" cy="1069099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~1\ADMINI~1\APPLIC~1\360se6\USERDA~1\Temp\T01DE6~1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8"/>
          <a:stretch/>
        </p:blipFill>
        <p:spPr bwMode="auto">
          <a:xfrm>
            <a:off x="5807807" y="339502"/>
            <a:ext cx="1498259" cy="144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11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49" t="31468" r="32158" b="41813"/>
          <a:stretch/>
        </p:blipFill>
        <p:spPr bwMode="auto">
          <a:xfrm>
            <a:off x="26093" y="1"/>
            <a:ext cx="4886325" cy="5092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355976" y="627534"/>
            <a:ext cx="4788024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en-US" altLang="zh-CN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中国银行业</a:t>
            </a:r>
            <a:r>
              <a:rPr lang="zh-CN" altLang="zh-CN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赚的盆满钵满高歌猛进时</a:t>
            </a:r>
            <a:r>
              <a:rPr lang="zh-CN" altLang="zh-CN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阿里巴巴</a:t>
            </a:r>
            <a:r>
              <a:rPr lang="zh-CN" altLang="zh-CN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已经推出网络虚拟信用卡</a:t>
            </a:r>
            <a:endParaRPr lang="zh-CN" altLang="en-US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00" name="Picture 4" descr="c:\DOCUME~1\ADMINI~1\APPLIC~1\360se6\USERDA~1\Temp\632505~1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0" t="8426" r="1641" b="66712"/>
          <a:stretch/>
        </p:blipFill>
        <p:spPr bwMode="auto">
          <a:xfrm>
            <a:off x="4211960" y="2355726"/>
            <a:ext cx="5394226" cy="176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95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55913" y="-1892746"/>
            <a:ext cx="3996607" cy="92486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9500" b="1" dirty="0" smtClean="0">
                <a:solidFill>
                  <a:srgbClr val="C11920"/>
                </a:solidFill>
                <a:latin typeface="汉仪大黑简" pitchFamily="49" charset="-122"/>
                <a:ea typeface="汉仪大黑简" pitchFamily="49" charset="-122"/>
              </a:rPr>
              <a:t>6</a:t>
            </a:r>
            <a:endParaRPr lang="zh-CN" altLang="en-US" sz="59500" b="1" dirty="0">
              <a:solidFill>
                <a:srgbClr val="C11920"/>
              </a:solidFill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913" y="843265"/>
            <a:ext cx="45720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en-US" altLang="zh-CN" sz="2800" b="1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工商银行</a:t>
            </a:r>
            <a:r>
              <a:rPr lang="zh-CN" altLang="zh-CN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独行天下时</a:t>
            </a:r>
            <a:r>
              <a:rPr lang="zh-CN" altLang="zh-CN" dirty="0" smtClean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srgbClr val="C1192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殊不知</a:t>
            </a:r>
            <a:r>
              <a:rPr lang="zh-CN" altLang="zh-CN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小弟</a:t>
            </a:r>
            <a:r>
              <a:rPr lang="en-US" altLang="zh-CN" sz="2800" b="1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平安银行</a:t>
            </a:r>
            <a:r>
              <a:rPr lang="zh-CN" altLang="zh-CN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已偷窥多日</a:t>
            </a:r>
            <a:r>
              <a:rPr lang="zh-CN" altLang="zh-CN" dirty="0" smtClean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srgbClr val="C1192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迅速</a:t>
            </a:r>
            <a:r>
              <a:rPr lang="zh-CN" altLang="zh-CN" dirty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在全国</a:t>
            </a:r>
            <a:r>
              <a:rPr lang="zh-CN" altLang="zh-CN" dirty="0" smtClean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铺开</a:t>
            </a:r>
            <a:r>
              <a:rPr lang="en-US" altLang="zh-CN" dirty="0" smtClean="0">
                <a:solidFill>
                  <a:srgbClr val="C1192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dirty="0">
              <a:solidFill>
                <a:srgbClr val="C119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 descr="c:\DOCUME~1\ADMINI~1\APPLIC~1\360se6\USERDA~1\Temp\200902~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83" t="-5453" r="30083" b="50000"/>
          <a:stretch/>
        </p:blipFill>
        <p:spPr bwMode="auto">
          <a:xfrm>
            <a:off x="395536" y="2625546"/>
            <a:ext cx="1872208" cy="187220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~1\ADMINI~1\APPLIC~1\360se6\USERDA~1\Temp\196425~1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0" t="8972" r="7149" b="19456"/>
          <a:stretch/>
        </p:blipFill>
        <p:spPr bwMode="auto">
          <a:xfrm>
            <a:off x="2588541" y="2878854"/>
            <a:ext cx="2667372" cy="136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443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28287"/>
            <a:ext cx="2837636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b="1" dirty="0" smtClean="0">
                <a:solidFill>
                  <a:srgbClr val="C11920"/>
                </a:solidFill>
                <a:latin typeface="汉仪大黑简" pitchFamily="49" charset="-122"/>
                <a:ea typeface="汉仪大黑简" pitchFamily="49" charset="-122"/>
              </a:rPr>
              <a:t>7</a:t>
            </a:r>
            <a:endParaRPr lang="zh-CN" altLang="en-US" sz="41300" b="1" dirty="0">
              <a:solidFill>
                <a:srgbClr val="C11920"/>
              </a:solidFill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9682" y="0"/>
            <a:ext cx="7284318" cy="5143500"/>
          </a:xfrm>
          <a:custGeom>
            <a:avLst/>
            <a:gdLst>
              <a:gd name="connsiteX0" fmla="*/ 0 w 6084168"/>
              <a:gd name="connsiteY0" fmla="*/ 0 h 5143500"/>
              <a:gd name="connsiteX1" fmla="*/ 6084168 w 6084168"/>
              <a:gd name="connsiteY1" fmla="*/ 0 h 5143500"/>
              <a:gd name="connsiteX2" fmla="*/ 6084168 w 6084168"/>
              <a:gd name="connsiteY2" fmla="*/ 5143500 h 5143500"/>
              <a:gd name="connsiteX3" fmla="*/ 0 w 6084168"/>
              <a:gd name="connsiteY3" fmla="*/ 5143500 h 5143500"/>
              <a:gd name="connsiteX4" fmla="*/ 0 w 6084168"/>
              <a:gd name="connsiteY4" fmla="*/ 0 h 5143500"/>
              <a:gd name="connsiteX0" fmla="*/ 1200150 w 7284318"/>
              <a:gd name="connsiteY0" fmla="*/ 0 h 5143500"/>
              <a:gd name="connsiteX1" fmla="*/ 7284318 w 7284318"/>
              <a:gd name="connsiteY1" fmla="*/ 0 h 5143500"/>
              <a:gd name="connsiteX2" fmla="*/ 7284318 w 7284318"/>
              <a:gd name="connsiteY2" fmla="*/ 5143500 h 5143500"/>
              <a:gd name="connsiteX3" fmla="*/ 0 w 7284318"/>
              <a:gd name="connsiteY3" fmla="*/ 5143500 h 5143500"/>
              <a:gd name="connsiteX4" fmla="*/ 1200150 w 7284318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4318" h="5143500">
                <a:moveTo>
                  <a:pt x="1200150" y="0"/>
                </a:moveTo>
                <a:lnTo>
                  <a:pt x="7284318" y="0"/>
                </a:lnTo>
                <a:lnTo>
                  <a:pt x="7284318" y="5143500"/>
                </a:lnTo>
                <a:lnTo>
                  <a:pt x="0" y="5143500"/>
                </a:lnTo>
                <a:lnTo>
                  <a:pt x="1200150" y="0"/>
                </a:lnTo>
                <a:close/>
              </a:path>
            </a:pathLst>
          </a:cu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8405" y="2344250"/>
            <a:ext cx="567663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当很多人还在想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租个门面房开个小生意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时，光棍节一天中国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互联网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天猫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上创造天价成交额。不要说停止学习，就是慢一点都有可能被淘汰出局。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000" dirty="0">
                <a:latin typeface="微软雅黑" pitchFamily="34" charset="-122"/>
                <a:ea typeface="微软雅黑" pitchFamily="34" charset="-122"/>
              </a:rPr>
            </a:b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9" name="Picture 5" descr="c:\DOCUME~1\ADMINI~1\APPLIC~1\360se6\USERDA~1\Temp\761844~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" r="69805" b="59896"/>
          <a:stretch/>
        </p:blipFill>
        <p:spPr bwMode="auto">
          <a:xfrm>
            <a:off x="683568" y="699542"/>
            <a:ext cx="1625496" cy="192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98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3540" y="1419622"/>
            <a:ext cx="7396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未来十年拼什么</a:t>
            </a:r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4"/>
          <p:cNvSpPr/>
          <p:nvPr/>
        </p:nvSpPr>
        <p:spPr>
          <a:xfrm>
            <a:off x="703500" y="2643758"/>
            <a:ext cx="7756932" cy="864096"/>
          </a:xfrm>
          <a:custGeom>
            <a:avLst/>
            <a:gdLst>
              <a:gd name="connsiteX0" fmla="*/ 0 w 8172400"/>
              <a:gd name="connsiteY0" fmla="*/ 0 h 648072"/>
              <a:gd name="connsiteX1" fmla="*/ 8172400 w 8172400"/>
              <a:gd name="connsiteY1" fmla="*/ 0 h 648072"/>
              <a:gd name="connsiteX2" fmla="*/ 8172400 w 8172400"/>
              <a:gd name="connsiteY2" fmla="*/ 648072 h 648072"/>
              <a:gd name="connsiteX3" fmla="*/ 0 w 8172400"/>
              <a:gd name="connsiteY3" fmla="*/ 648072 h 648072"/>
              <a:gd name="connsiteX4" fmla="*/ 0 w 8172400"/>
              <a:gd name="connsiteY4" fmla="*/ 0 h 648072"/>
              <a:gd name="connsiteX0" fmla="*/ 0 w 8172400"/>
              <a:gd name="connsiteY0" fmla="*/ 0 h 660772"/>
              <a:gd name="connsiteX1" fmla="*/ 8172400 w 8172400"/>
              <a:gd name="connsiteY1" fmla="*/ 0 h 660772"/>
              <a:gd name="connsiteX2" fmla="*/ 8172400 w 8172400"/>
              <a:gd name="connsiteY2" fmla="*/ 648072 h 660772"/>
              <a:gd name="connsiteX3" fmla="*/ 6350 w 8172400"/>
              <a:gd name="connsiteY3" fmla="*/ 660772 h 660772"/>
              <a:gd name="connsiteX4" fmla="*/ 0 w 8172400"/>
              <a:gd name="connsiteY4" fmla="*/ 0 h 66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400" h="660772">
                <a:moveTo>
                  <a:pt x="0" y="0"/>
                </a:moveTo>
                <a:lnTo>
                  <a:pt x="8172400" y="0"/>
                </a:lnTo>
                <a:lnTo>
                  <a:pt x="8172400" y="648072"/>
                </a:lnTo>
                <a:lnTo>
                  <a:pt x="6350" y="660772"/>
                </a:lnTo>
                <a:cubicBezTo>
                  <a:pt x="4233" y="440515"/>
                  <a:pt x="2117" y="220257"/>
                  <a:pt x="0" y="0"/>
                </a:cubicBezTo>
                <a:close/>
              </a:path>
            </a:pathLst>
          </a:custGeom>
          <a:solidFill>
            <a:srgbClr val="C1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5656" y="2830165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WHAT SHOULD WE SPELL IN THE NEXT DECADE 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07773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283</Words>
  <Application>Microsoft Office PowerPoint</Application>
  <PresentationFormat>全屏显示(16:9)</PresentationFormat>
  <Paragraphs>50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Arial</vt:lpstr>
      <vt:lpstr>宋体</vt:lpstr>
      <vt:lpstr>Calibri</vt:lpstr>
      <vt:lpstr>汉仪大黑简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</cp:lastModifiedBy>
  <cp:revision>22</cp:revision>
  <dcterms:modified xsi:type="dcterms:W3CDTF">2016-06-04T06:20:35Z</dcterms:modified>
</cp:coreProperties>
</file>