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69" r:id="rId16"/>
    <p:sldId id="270" r:id="rId17"/>
    <p:sldId id="271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184C"/>
    <a:srgbClr val="F8C429"/>
    <a:srgbClr val="0D0B0E"/>
    <a:srgbClr val="1B2B2B"/>
    <a:srgbClr val="3B27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81" autoAdjust="0"/>
  </p:normalViewPr>
  <p:slideViewPr>
    <p:cSldViewPr snapToGrid="0">
      <p:cViewPr>
        <p:scale>
          <a:sx n="68" d="100"/>
          <a:sy n="68" d="100"/>
        </p:scale>
        <p:origin x="-1578" y="-8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场均得分</c:v>
                </c:pt>
              </c:strCache>
            </c:strRef>
          </c:tx>
          <c:spPr>
            <a:solidFill>
              <a:srgbClr val="F8C429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96-97</c:v>
                </c:pt>
                <c:pt idx="1">
                  <c:v>97-98</c:v>
                </c:pt>
                <c:pt idx="2">
                  <c:v>98-99</c:v>
                </c:pt>
                <c:pt idx="3">
                  <c:v>99-00</c:v>
                </c:pt>
                <c:pt idx="4">
                  <c:v>00-01</c:v>
                </c:pt>
                <c:pt idx="5">
                  <c:v>01-02</c:v>
                </c:pt>
                <c:pt idx="6">
                  <c:v>02-03</c:v>
                </c:pt>
                <c:pt idx="7">
                  <c:v>03-04</c:v>
                </c:pt>
                <c:pt idx="8">
                  <c:v>04-05</c:v>
                </c:pt>
                <c:pt idx="9">
                  <c:v>05-06</c:v>
                </c:pt>
                <c:pt idx="10">
                  <c:v>06-07</c:v>
                </c:pt>
                <c:pt idx="11">
                  <c:v>07-08</c:v>
                </c:pt>
                <c:pt idx="12">
                  <c:v>08-09</c:v>
                </c:pt>
                <c:pt idx="13">
                  <c:v>09-10</c:v>
                </c:pt>
                <c:pt idx="14">
                  <c:v>10-11</c:v>
                </c:pt>
                <c:pt idx="15">
                  <c:v>11-12</c:v>
                </c:pt>
                <c:pt idx="16">
                  <c:v>12-13</c:v>
                </c:pt>
                <c:pt idx="17">
                  <c:v>13-14</c:v>
                </c:pt>
                <c:pt idx="18">
                  <c:v>14-15</c:v>
                </c:pt>
                <c:pt idx="19">
                  <c:v>15-16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7.6</c:v>
                </c:pt>
                <c:pt idx="1">
                  <c:v>15.4</c:v>
                </c:pt>
                <c:pt idx="2">
                  <c:v>19.899999999999999</c:v>
                </c:pt>
                <c:pt idx="3">
                  <c:v>22.5</c:v>
                </c:pt>
                <c:pt idx="4">
                  <c:v>28.5</c:v>
                </c:pt>
                <c:pt idx="5">
                  <c:v>25.2</c:v>
                </c:pt>
                <c:pt idx="6">
                  <c:v>30</c:v>
                </c:pt>
                <c:pt idx="7">
                  <c:v>24</c:v>
                </c:pt>
                <c:pt idx="8">
                  <c:v>27.6</c:v>
                </c:pt>
                <c:pt idx="9">
                  <c:v>35.4</c:v>
                </c:pt>
                <c:pt idx="10">
                  <c:v>31.6</c:v>
                </c:pt>
                <c:pt idx="11">
                  <c:v>28.3</c:v>
                </c:pt>
                <c:pt idx="12">
                  <c:v>26.8</c:v>
                </c:pt>
                <c:pt idx="13">
                  <c:v>27</c:v>
                </c:pt>
                <c:pt idx="14">
                  <c:v>25.3</c:v>
                </c:pt>
                <c:pt idx="15">
                  <c:v>27.9</c:v>
                </c:pt>
                <c:pt idx="16">
                  <c:v>27.3</c:v>
                </c:pt>
                <c:pt idx="17">
                  <c:v>13.8</c:v>
                </c:pt>
                <c:pt idx="18">
                  <c:v>22.3</c:v>
                </c:pt>
                <c:pt idx="19">
                  <c:v>17.600000000000001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41438208"/>
        <c:axId val="34068672"/>
      </c:barChart>
      <c:catAx>
        <c:axId val="4143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34068672"/>
        <c:crosses val="autoZero"/>
        <c:auto val="1"/>
        <c:lblAlgn val="ctr"/>
        <c:lblOffset val="100"/>
        <c:noMultiLvlLbl val="0"/>
      </c:catAx>
      <c:valAx>
        <c:axId val="34068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4143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8D7C2-A314-4AB5-90CF-95E17ED8C64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BE26F-06FA-4AF5-9C20-13170DAB47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3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BE26F-06FA-4AF5-9C20-13170DAB47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46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BE26F-06FA-4AF5-9C20-13170DAB47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61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BE26F-06FA-4AF5-9C20-13170DAB47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63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BE26F-06FA-4AF5-9C20-13170DAB47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98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BE26F-06FA-4AF5-9C20-13170DAB47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23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678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64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9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94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3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96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6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79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905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60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A044-5935-4BC0-B39E-6793DA99AA2B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E2EE-7223-43FF-A2A2-7DCF390DB3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1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11" Type="http://schemas.openxmlformats.org/officeDocument/2006/relationships/image" Target="../media/image7.jpe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jpeg"/><Relationship Id="rId21" Type="http://schemas.openxmlformats.org/officeDocument/2006/relationships/image" Target="../media/image38.png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17" Type="http://schemas.openxmlformats.org/officeDocument/2006/relationships/image" Target="../media/image34.jpeg"/><Relationship Id="rId2" Type="http://schemas.openxmlformats.org/officeDocument/2006/relationships/image" Target="../media/image19.png"/><Relationship Id="rId16" Type="http://schemas.openxmlformats.org/officeDocument/2006/relationships/image" Target="../media/image33.jpe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59"/>
          <a:stretch/>
        </p:blipFill>
        <p:spPr>
          <a:xfrm>
            <a:off x="1324128" y="1435100"/>
            <a:ext cx="9575800" cy="398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1435100"/>
          </a:xfrm>
          <a:prstGeom prst="rect">
            <a:avLst/>
          </a:prstGeom>
          <a:solidFill>
            <a:srgbClr val="2A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422900"/>
            <a:ext cx="12192000" cy="1435100"/>
          </a:xfrm>
          <a:prstGeom prst="rect">
            <a:avLst/>
          </a:prstGeom>
          <a:solidFill>
            <a:srgbClr val="2A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183527" y="382958"/>
            <a:ext cx="7857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Forever  Number  24</a:t>
            </a:r>
            <a:endParaRPr lang="zh-CN" altLang="en-US" sz="48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 descr="http://img2.imgtn.bdimg.com/it/u=512314079,4060102663&amp;fm=206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" t="2740" r="22942" b="42033"/>
          <a:stretch>
            <a:fillRect/>
          </a:stretch>
        </p:blipFill>
        <p:spPr bwMode="auto">
          <a:xfrm>
            <a:off x="2710551" y="5682145"/>
            <a:ext cx="1027332" cy="1027332"/>
          </a:xfrm>
          <a:custGeom>
            <a:avLst/>
            <a:gdLst>
              <a:gd name="connsiteX0" fmla="*/ 513666 w 1027332"/>
              <a:gd name="connsiteY0" fmla="*/ 0 h 1027332"/>
              <a:gd name="connsiteX1" fmla="*/ 1027332 w 1027332"/>
              <a:gd name="connsiteY1" fmla="*/ 513666 h 1027332"/>
              <a:gd name="connsiteX2" fmla="*/ 513666 w 1027332"/>
              <a:gd name="connsiteY2" fmla="*/ 1027332 h 1027332"/>
              <a:gd name="connsiteX3" fmla="*/ 0 w 1027332"/>
              <a:gd name="connsiteY3" fmla="*/ 513666 h 1027332"/>
              <a:gd name="connsiteX4" fmla="*/ 513666 w 1027332"/>
              <a:gd name="connsiteY4" fmla="*/ 0 h 102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332" h="1027332">
                <a:moveTo>
                  <a:pt x="513666" y="0"/>
                </a:moveTo>
                <a:cubicBezTo>
                  <a:pt x="797356" y="0"/>
                  <a:pt x="1027332" y="229976"/>
                  <a:pt x="1027332" y="513666"/>
                </a:cubicBezTo>
                <a:cubicBezTo>
                  <a:pt x="1027332" y="797356"/>
                  <a:pt x="797356" y="1027332"/>
                  <a:pt x="513666" y="1027332"/>
                </a:cubicBezTo>
                <a:cubicBezTo>
                  <a:pt x="229976" y="1027332"/>
                  <a:pt x="0" y="797356"/>
                  <a:pt x="0" y="513666"/>
                </a:cubicBezTo>
                <a:cubicBezTo>
                  <a:pt x="0" y="229976"/>
                  <a:pt x="229976" y="0"/>
                  <a:pt x="51366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rcRect l="10948" t="12697" r="10948" b="31228"/>
          <a:stretch>
            <a:fillRect/>
          </a:stretch>
        </p:blipFill>
        <p:spPr>
          <a:xfrm>
            <a:off x="6543147" y="5682145"/>
            <a:ext cx="1027332" cy="1027332"/>
          </a:xfrm>
          <a:custGeom>
            <a:avLst/>
            <a:gdLst>
              <a:gd name="connsiteX0" fmla="*/ 513666 w 1027332"/>
              <a:gd name="connsiteY0" fmla="*/ 0 h 1027332"/>
              <a:gd name="connsiteX1" fmla="*/ 1027332 w 1027332"/>
              <a:gd name="connsiteY1" fmla="*/ 513666 h 1027332"/>
              <a:gd name="connsiteX2" fmla="*/ 513666 w 1027332"/>
              <a:gd name="connsiteY2" fmla="*/ 1027332 h 1027332"/>
              <a:gd name="connsiteX3" fmla="*/ 0 w 1027332"/>
              <a:gd name="connsiteY3" fmla="*/ 513666 h 1027332"/>
              <a:gd name="connsiteX4" fmla="*/ 513666 w 1027332"/>
              <a:gd name="connsiteY4" fmla="*/ 0 h 102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332" h="1027332">
                <a:moveTo>
                  <a:pt x="513666" y="0"/>
                </a:moveTo>
                <a:cubicBezTo>
                  <a:pt x="797356" y="0"/>
                  <a:pt x="1027332" y="229976"/>
                  <a:pt x="1027332" y="513666"/>
                </a:cubicBezTo>
                <a:cubicBezTo>
                  <a:pt x="1027332" y="797356"/>
                  <a:pt x="797356" y="1027332"/>
                  <a:pt x="513666" y="1027332"/>
                </a:cubicBezTo>
                <a:cubicBezTo>
                  <a:pt x="229976" y="1027332"/>
                  <a:pt x="0" y="797356"/>
                  <a:pt x="0" y="513666"/>
                </a:cubicBezTo>
                <a:cubicBezTo>
                  <a:pt x="0" y="229976"/>
                  <a:pt x="229976" y="0"/>
                  <a:pt x="513666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rcRect l="12208" r="12208" b="5521"/>
          <a:stretch>
            <a:fillRect/>
          </a:stretch>
        </p:blipFill>
        <p:spPr>
          <a:xfrm>
            <a:off x="8461109" y="5664884"/>
            <a:ext cx="1027332" cy="1027332"/>
          </a:xfrm>
          <a:custGeom>
            <a:avLst/>
            <a:gdLst>
              <a:gd name="connsiteX0" fmla="*/ 513666 w 1027332"/>
              <a:gd name="connsiteY0" fmla="*/ 0 h 1027332"/>
              <a:gd name="connsiteX1" fmla="*/ 1027332 w 1027332"/>
              <a:gd name="connsiteY1" fmla="*/ 513666 h 1027332"/>
              <a:gd name="connsiteX2" fmla="*/ 513666 w 1027332"/>
              <a:gd name="connsiteY2" fmla="*/ 1027332 h 1027332"/>
              <a:gd name="connsiteX3" fmla="*/ 0 w 1027332"/>
              <a:gd name="connsiteY3" fmla="*/ 513666 h 1027332"/>
              <a:gd name="connsiteX4" fmla="*/ 513666 w 1027332"/>
              <a:gd name="connsiteY4" fmla="*/ 0 h 102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332" h="1027332">
                <a:moveTo>
                  <a:pt x="513666" y="0"/>
                </a:moveTo>
                <a:cubicBezTo>
                  <a:pt x="797356" y="0"/>
                  <a:pt x="1027332" y="229976"/>
                  <a:pt x="1027332" y="513666"/>
                </a:cubicBezTo>
                <a:cubicBezTo>
                  <a:pt x="1027332" y="797356"/>
                  <a:pt x="797356" y="1027332"/>
                  <a:pt x="513666" y="1027332"/>
                </a:cubicBezTo>
                <a:cubicBezTo>
                  <a:pt x="229976" y="1027332"/>
                  <a:pt x="0" y="797356"/>
                  <a:pt x="0" y="513666"/>
                </a:cubicBezTo>
                <a:cubicBezTo>
                  <a:pt x="0" y="229976"/>
                  <a:pt x="229976" y="0"/>
                  <a:pt x="513666" y="0"/>
                </a:cubicBez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rcRect l="16294" r="27101" b="15152"/>
          <a:stretch>
            <a:fillRect/>
          </a:stretch>
        </p:blipFill>
        <p:spPr>
          <a:xfrm>
            <a:off x="10379071" y="5664884"/>
            <a:ext cx="1027332" cy="1027332"/>
          </a:xfrm>
          <a:custGeom>
            <a:avLst/>
            <a:gdLst>
              <a:gd name="connsiteX0" fmla="*/ 513666 w 1027332"/>
              <a:gd name="connsiteY0" fmla="*/ 0 h 1027332"/>
              <a:gd name="connsiteX1" fmla="*/ 1027332 w 1027332"/>
              <a:gd name="connsiteY1" fmla="*/ 513666 h 1027332"/>
              <a:gd name="connsiteX2" fmla="*/ 513666 w 1027332"/>
              <a:gd name="connsiteY2" fmla="*/ 1027332 h 1027332"/>
              <a:gd name="connsiteX3" fmla="*/ 0 w 1027332"/>
              <a:gd name="connsiteY3" fmla="*/ 513666 h 1027332"/>
              <a:gd name="connsiteX4" fmla="*/ 513666 w 1027332"/>
              <a:gd name="connsiteY4" fmla="*/ 0 h 102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332" h="1027332">
                <a:moveTo>
                  <a:pt x="513666" y="0"/>
                </a:moveTo>
                <a:cubicBezTo>
                  <a:pt x="797356" y="0"/>
                  <a:pt x="1027332" y="229976"/>
                  <a:pt x="1027332" y="513666"/>
                </a:cubicBezTo>
                <a:cubicBezTo>
                  <a:pt x="1027332" y="797356"/>
                  <a:pt x="797356" y="1027332"/>
                  <a:pt x="513666" y="1027332"/>
                </a:cubicBezTo>
                <a:cubicBezTo>
                  <a:pt x="229976" y="1027332"/>
                  <a:pt x="0" y="797356"/>
                  <a:pt x="0" y="513666"/>
                </a:cubicBezTo>
                <a:cubicBezTo>
                  <a:pt x="0" y="229976"/>
                  <a:pt x="229976" y="0"/>
                  <a:pt x="513666" y="0"/>
                </a:cubicBez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/>
          <a:srcRect l="14615" r="20096" b="1888"/>
          <a:stretch>
            <a:fillRect/>
          </a:stretch>
        </p:blipFill>
        <p:spPr>
          <a:xfrm>
            <a:off x="4625185" y="5664884"/>
            <a:ext cx="1027332" cy="1027332"/>
          </a:xfrm>
          <a:custGeom>
            <a:avLst/>
            <a:gdLst>
              <a:gd name="connsiteX0" fmla="*/ 513666 w 1027332"/>
              <a:gd name="connsiteY0" fmla="*/ 0 h 1027332"/>
              <a:gd name="connsiteX1" fmla="*/ 1027332 w 1027332"/>
              <a:gd name="connsiteY1" fmla="*/ 513666 h 1027332"/>
              <a:gd name="connsiteX2" fmla="*/ 513666 w 1027332"/>
              <a:gd name="connsiteY2" fmla="*/ 1027332 h 1027332"/>
              <a:gd name="connsiteX3" fmla="*/ 0 w 1027332"/>
              <a:gd name="connsiteY3" fmla="*/ 513666 h 1027332"/>
              <a:gd name="connsiteX4" fmla="*/ 513666 w 1027332"/>
              <a:gd name="connsiteY4" fmla="*/ 0 h 102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332" h="1027332">
                <a:moveTo>
                  <a:pt x="513666" y="0"/>
                </a:moveTo>
                <a:cubicBezTo>
                  <a:pt x="797356" y="0"/>
                  <a:pt x="1027332" y="229976"/>
                  <a:pt x="1027332" y="513666"/>
                </a:cubicBezTo>
                <a:cubicBezTo>
                  <a:pt x="1027332" y="797356"/>
                  <a:pt x="797356" y="1027332"/>
                  <a:pt x="513666" y="1027332"/>
                </a:cubicBezTo>
                <a:cubicBezTo>
                  <a:pt x="229976" y="1027332"/>
                  <a:pt x="0" y="797356"/>
                  <a:pt x="0" y="513666"/>
                </a:cubicBezTo>
                <a:cubicBezTo>
                  <a:pt x="0" y="229976"/>
                  <a:pt x="229976" y="0"/>
                  <a:pt x="513666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8" t="851" r="38267" b="30304"/>
          <a:stretch>
            <a:fillRect/>
          </a:stretch>
        </p:blipFill>
        <p:spPr>
          <a:xfrm>
            <a:off x="795917" y="5682145"/>
            <a:ext cx="1027332" cy="1027332"/>
          </a:xfrm>
          <a:custGeom>
            <a:avLst/>
            <a:gdLst>
              <a:gd name="connsiteX0" fmla="*/ 513666 w 1027332"/>
              <a:gd name="connsiteY0" fmla="*/ 0 h 1027332"/>
              <a:gd name="connsiteX1" fmla="*/ 1027332 w 1027332"/>
              <a:gd name="connsiteY1" fmla="*/ 513666 h 1027332"/>
              <a:gd name="connsiteX2" fmla="*/ 513666 w 1027332"/>
              <a:gd name="connsiteY2" fmla="*/ 1027332 h 1027332"/>
              <a:gd name="connsiteX3" fmla="*/ 0 w 1027332"/>
              <a:gd name="connsiteY3" fmla="*/ 513666 h 1027332"/>
              <a:gd name="connsiteX4" fmla="*/ 513666 w 1027332"/>
              <a:gd name="connsiteY4" fmla="*/ 0 h 102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332" h="1027332">
                <a:moveTo>
                  <a:pt x="513666" y="0"/>
                </a:moveTo>
                <a:cubicBezTo>
                  <a:pt x="797356" y="0"/>
                  <a:pt x="1027332" y="229976"/>
                  <a:pt x="1027332" y="513666"/>
                </a:cubicBezTo>
                <a:cubicBezTo>
                  <a:pt x="1027332" y="797356"/>
                  <a:pt x="797356" y="1027332"/>
                  <a:pt x="513666" y="1027332"/>
                </a:cubicBezTo>
                <a:cubicBezTo>
                  <a:pt x="229976" y="1027332"/>
                  <a:pt x="0" y="797356"/>
                  <a:pt x="0" y="513666"/>
                </a:cubicBezTo>
                <a:cubicBezTo>
                  <a:pt x="0" y="229976"/>
                  <a:pt x="229976" y="0"/>
                  <a:pt x="513666" y="0"/>
                </a:cubicBezTo>
                <a:close/>
              </a:path>
            </a:pathLst>
          </a:custGeom>
        </p:spPr>
      </p:pic>
      <p:pic>
        <p:nvPicPr>
          <p:cNvPr id="40" name="Diddy、Skylar Grey - Coming Ho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2506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9" b="56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1420" y="4390992"/>
            <a:ext cx="12192000" cy="2467008"/>
          </a:xfrm>
          <a:prstGeom prst="rect">
            <a:avLst/>
          </a:prstGeom>
          <a:solidFill>
            <a:srgbClr val="F8C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32217" y="1414899"/>
            <a:ext cx="5136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职业生涯总共  </a:t>
            </a:r>
            <a:r>
              <a:rPr lang="en-US" altLang="zh-CN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39138</a:t>
            </a:r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2217" y="2327213"/>
            <a:ext cx="5136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常规赛共  </a:t>
            </a:r>
            <a:r>
              <a:rPr lang="en-US" altLang="zh-CN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33498</a:t>
            </a:r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2217" y="3239527"/>
            <a:ext cx="5136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季后赛共  </a:t>
            </a:r>
            <a:r>
              <a:rPr lang="en-US" altLang="zh-CN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5640</a:t>
            </a:r>
            <a:r>
              <a:rPr lang="en-US" altLang="zh-CN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7280" y="4984321"/>
            <a:ext cx="9706708" cy="1160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的告别赛，科比上场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分钟，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投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中疯狂砍下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篮板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助攻！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分是本赛季个人单场比赛最高得分，也是科比职业生涯第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高得分。同时，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235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天的科比也成为了历史上拿到</a:t>
            </a:r>
            <a:r>
              <a:rPr lang="en-US" altLang="zh-CN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600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分球员里年龄最大的一位。</a:t>
            </a:r>
            <a:endParaRPr lang="zh-CN" altLang="en-US" sz="1600" dirty="0">
              <a:solidFill>
                <a:srgbClr val="2A18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48791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3"/>
          <a:stretch/>
        </p:blipFill>
        <p:spPr>
          <a:xfrm>
            <a:off x="0" y="-1"/>
            <a:ext cx="12192000" cy="6875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414" y="642609"/>
            <a:ext cx="4232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七项荣誉大满贯</a:t>
            </a:r>
            <a:endParaRPr lang="zh-CN" altLang="en-US" sz="4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86261" y="2630658"/>
            <a:ext cx="1195755" cy="1195755"/>
            <a:chOff x="886261" y="2630658"/>
            <a:chExt cx="1195755" cy="1195755"/>
          </a:xfrm>
        </p:grpSpPr>
        <p:sp>
          <p:nvSpPr>
            <p:cNvPr id="6" name="椭圆 5"/>
            <p:cNvSpPr/>
            <p:nvPr/>
          </p:nvSpPr>
          <p:spPr>
            <a:xfrm>
              <a:off x="956601" y="2700998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86261" y="2630658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28463" y="2874592"/>
              <a:ext cx="111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</a:p>
            <a:p>
              <a:pPr algn="ctr"/>
              <a:r>
                <a:rPr lang="zh-CN" altLang="en-US" sz="2000" b="1" dirty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总冠军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2378" y="2630658"/>
            <a:ext cx="1195755" cy="1195755"/>
            <a:chOff x="2642378" y="2630658"/>
            <a:chExt cx="1195755" cy="1195755"/>
          </a:xfrm>
        </p:grpSpPr>
        <p:sp>
          <p:nvSpPr>
            <p:cNvPr id="9" name="椭圆 8"/>
            <p:cNvSpPr/>
            <p:nvPr/>
          </p:nvSpPr>
          <p:spPr>
            <a:xfrm>
              <a:off x="2712718" y="2700998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642378" y="2630658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684580" y="3028480"/>
              <a:ext cx="11113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得分王</a:t>
              </a:r>
              <a:endParaRPr lang="zh-CN" altLang="en-US" sz="2000" b="1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98495" y="2630658"/>
            <a:ext cx="1195755" cy="1195755"/>
            <a:chOff x="4398495" y="2630658"/>
            <a:chExt cx="1195755" cy="1195755"/>
          </a:xfrm>
        </p:grpSpPr>
        <p:sp>
          <p:nvSpPr>
            <p:cNvPr id="12" name="椭圆 11"/>
            <p:cNvSpPr/>
            <p:nvPr/>
          </p:nvSpPr>
          <p:spPr>
            <a:xfrm>
              <a:off x="4468835" y="2700998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398495" y="2630658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40697" y="2874592"/>
              <a:ext cx="111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最佳</a:t>
              </a:r>
              <a:endPara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阵容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54612" y="2630658"/>
            <a:ext cx="1195755" cy="1195755"/>
            <a:chOff x="6154612" y="2630658"/>
            <a:chExt cx="1195755" cy="1195755"/>
          </a:xfrm>
        </p:grpSpPr>
        <p:sp>
          <p:nvSpPr>
            <p:cNvPr id="15" name="椭圆 14"/>
            <p:cNvSpPr/>
            <p:nvPr/>
          </p:nvSpPr>
          <p:spPr>
            <a:xfrm>
              <a:off x="6224952" y="2700998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54612" y="2630658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96814" y="2886943"/>
              <a:ext cx="111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最佳防守阵容</a:t>
              </a:r>
              <a:endParaRPr lang="zh-CN" altLang="en-US" sz="2000" b="1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42045" y="4252370"/>
            <a:ext cx="1195755" cy="1195755"/>
            <a:chOff x="1742045" y="4252370"/>
            <a:chExt cx="1195755" cy="1195755"/>
          </a:xfrm>
        </p:grpSpPr>
        <p:sp>
          <p:nvSpPr>
            <p:cNvPr id="18" name="椭圆 17"/>
            <p:cNvSpPr/>
            <p:nvPr/>
          </p:nvSpPr>
          <p:spPr>
            <a:xfrm>
              <a:off x="1812385" y="4322710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742045" y="4252370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84247" y="4516509"/>
              <a:ext cx="111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常规赛</a:t>
              </a:r>
              <a:endPara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endParaRPr lang="zh-CN" altLang="en-US" sz="2000" b="1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98162" y="4252370"/>
            <a:ext cx="1195755" cy="1195755"/>
            <a:chOff x="3498162" y="4252370"/>
            <a:chExt cx="1195755" cy="1195755"/>
          </a:xfrm>
        </p:grpSpPr>
        <p:sp>
          <p:nvSpPr>
            <p:cNvPr id="21" name="椭圆 20"/>
            <p:cNvSpPr/>
            <p:nvPr/>
          </p:nvSpPr>
          <p:spPr>
            <a:xfrm>
              <a:off x="3568502" y="4322710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98162" y="4252370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40364" y="4496304"/>
              <a:ext cx="111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总决赛</a:t>
              </a:r>
              <a:endPara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endParaRPr lang="zh-CN" altLang="en-US" sz="2000" b="1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54279" y="4252370"/>
            <a:ext cx="1195755" cy="1195755"/>
            <a:chOff x="5254279" y="4252370"/>
            <a:chExt cx="1195755" cy="1195755"/>
          </a:xfrm>
        </p:grpSpPr>
        <p:sp>
          <p:nvSpPr>
            <p:cNvPr id="24" name="椭圆 23"/>
            <p:cNvSpPr/>
            <p:nvPr/>
          </p:nvSpPr>
          <p:spPr>
            <a:xfrm>
              <a:off x="5324619" y="4322710"/>
              <a:ext cx="1055077" cy="1055077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254279" y="4252370"/>
              <a:ext cx="1195755" cy="1195755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296481" y="4508655"/>
              <a:ext cx="11113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全明星</a:t>
              </a:r>
              <a:endPara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000" b="1" dirty="0" smtClean="0">
                  <a:solidFill>
                    <a:srgbClr val="2A18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endParaRPr lang="zh-CN" altLang="en-US" sz="2000" b="1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2084573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g.ivsky.com/img/bizhi/pre/201212/18/kobe_bryant-0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1"/>
          <a:stretch/>
        </p:blipFill>
        <p:spPr bwMode="auto">
          <a:xfrm>
            <a:off x="0" y="0"/>
            <a:ext cx="12192000" cy="68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2A18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902554615"/>
              </p:ext>
            </p:extLst>
          </p:nvPr>
        </p:nvGraphicFramePr>
        <p:xfrm>
          <a:off x="1017563" y="1603717"/>
          <a:ext cx="10156874" cy="4689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945" y="11305368"/>
            <a:ext cx="6953250" cy="56864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21558" y="545021"/>
            <a:ext cx="6148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各赛季场均得分情况</a:t>
            </a:r>
            <a:endParaRPr lang="zh-CN" altLang="en-US" sz="4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304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8000">
        <p14:ripple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2.hoopchina.com.cn/user/438/3872438/127684683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929" y="0"/>
            <a:ext cx="4933072" cy="687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700392" y="488750"/>
            <a:ext cx="6148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职业生涯最高数据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527" y="1318621"/>
            <a:ext cx="557380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单场得分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日对猛龙）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投篮命中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日对猛龙）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投篮出手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日对爵士）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三分球命中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日对超音速）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罚球命中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 （两场比赛达到这一数字）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篮板球总数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日对猛龙）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助攻次数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日对骑士）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抢断次数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日对爵士）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盖帽次数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（三场比赛达到这一数字）</a:t>
            </a:r>
          </a:p>
          <a:p>
            <a:pPr>
              <a:lnSpc>
                <a:spcPct val="200000"/>
              </a:lnSpc>
            </a:pPr>
            <a:r>
              <a:rPr lang="zh-CN" altLang="en-US" sz="16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出场时间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分钟（三场比赛达到这一数字）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013474"/>
      </p:ext>
    </p:extLst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6875348"/>
            <a:chOff x="0" y="0"/>
            <a:chExt cx="12192000" cy="6875348"/>
          </a:xfrm>
        </p:grpSpPr>
        <p:pic>
          <p:nvPicPr>
            <p:cNvPr id="16386" name="Picture 2" descr="http://c.hiphotos.baidu.com/zhidao/pic/item/43a7d933c895d143d734a15072f082025aaf070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87"/>
            <a:stretch/>
          </p:blipFill>
          <p:spPr bwMode="auto">
            <a:xfrm>
              <a:off x="0" y="0"/>
              <a:ext cx="12192000" cy="6875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8947052" y="1871003"/>
              <a:ext cx="1927274" cy="182880"/>
            </a:xfrm>
            <a:prstGeom prst="rect">
              <a:avLst/>
            </a:prstGeom>
            <a:solidFill>
              <a:srgbClr val="1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377267" y="2053883"/>
              <a:ext cx="1155896" cy="255563"/>
            </a:xfrm>
            <a:prstGeom prst="rect">
              <a:avLst/>
            </a:prstGeom>
            <a:solidFill>
              <a:srgbClr val="1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513296" y="1066799"/>
              <a:ext cx="3120685" cy="987084"/>
            </a:xfrm>
            <a:prstGeom prst="rect">
              <a:avLst/>
            </a:prstGeom>
            <a:solidFill>
              <a:srgbClr val="1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874326" y="928468"/>
              <a:ext cx="1155896" cy="255563"/>
            </a:xfrm>
            <a:prstGeom prst="rect">
              <a:avLst/>
            </a:prstGeom>
            <a:solidFill>
              <a:srgbClr val="1B2B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736047" y="0"/>
            <a:ext cx="4046806" cy="6894105"/>
          </a:xfrm>
          <a:prstGeom prst="rect">
            <a:avLst/>
          </a:prstGeom>
          <a:solidFill>
            <a:srgbClr val="F8C42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10617" y="1774153"/>
            <a:ext cx="2497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个人荣誉</a:t>
            </a:r>
            <a:endParaRPr lang="zh-CN" altLang="en-US" sz="32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3530" y="2461843"/>
            <a:ext cx="3291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奥运会冠军：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总冠军：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得分王：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西部冠军：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总决赛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MVP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常规赛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MVP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全明星赛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MVP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全明星：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最佳阵容第一阵容：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1600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96073" y="491030"/>
            <a:ext cx="1126754" cy="1126754"/>
            <a:chOff x="5232398" y="2888955"/>
            <a:chExt cx="1727203" cy="1727203"/>
          </a:xfrm>
        </p:grpSpPr>
        <p:pic>
          <p:nvPicPr>
            <p:cNvPr id="15" name="图片 14" descr="http://sports.kaiwind.com/tytp/201511/04/W02015110463004010500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67" t="2496" r="27634" b="66622"/>
            <a:stretch>
              <a:fillRect/>
            </a:stretch>
          </p:blipFill>
          <p:spPr bwMode="auto">
            <a:xfrm>
              <a:off x="5293455" y="2950012"/>
              <a:ext cx="1605089" cy="1605089"/>
            </a:xfrm>
            <a:custGeom>
              <a:avLst/>
              <a:gdLst>
                <a:gd name="connsiteX0" fmla="*/ 1470758 w 2941516"/>
                <a:gd name="connsiteY0" fmla="*/ 0 h 2941516"/>
                <a:gd name="connsiteX1" fmla="*/ 2941516 w 2941516"/>
                <a:gd name="connsiteY1" fmla="*/ 1470758 h 2941516"/>
                <a:gd name="connsiteX2" fmla="*/ 1470758 w 2941516"/>
                <a:gd name="connsiteY2" fmla="*/ 2941516 h 2941516"/>
                <a:gd name="connsiteX3" fmla="*/ 0 w 2941516"/>
                <a:gd name="connsiteY3" fmla="*/ 1470758 h 2941516"/>
                <a:gd name="connsiteX4" fmla="*/ 1470758 w 2941516"/>
                <a:gd name="connsiteY4" fmla="*/ 0 h 294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516" h="2941516">
                  <a:moveTo>
                    <a:pt x="1470758" y="0"/>
                  </a:moveTo>
                  <a:cubicBezTo>
                    <a:pt x="2283035" y="0"/>
                    <a:pt x="2941516" y="658481"/>
                    <a:pt x="2941516" y="1470758"/>
                  </a:cubicBezTo>
                  <a:cubicBezTo>
                    <a:pt x="2941516" y="2283035"/>
                    <a:pt x="2283035" y="2941516"/>
                    <a:pt x="1470758" y="2941516"/>
                  </a:cubicBezTo>
                  <a:cubicBezTo>
                    <a:pt x="658481" y="2941516"/>
                    <a:pt x="0" y="2283035"/>
                    <a:pt x="0" y="1470758"/>
                  </a:cubicBezTo>
                  <a:cubicBezTo>
                    <a:pt x="0" y="658481"/>
                    <a:pt x="658481" y="0"/>
                    <a:pt x="147075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椭圆 15"/>
            <p:cNvSpPr/>
            <p:nvPr/>
          </p:nvSpPr>
          <p:spPr>
            <a:xfrm>
              <a:off x="5232398" y="2888955"/>
              <a:ext cx="1727203" cy="1727203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079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7000">
        <p14:flash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21558" y="545021"/>
            <a:ext cx="6148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职业生涯总薪金排行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70198" y="2888955"/>
            <a:ext cx="1727203" cy="1727203"/>
            <a:chOff x="1470198" y="2888955"/>
            <a:chExt cx="1727203" cy="172720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5341" r="12585" b="3902"/>
            <a:stretch>
              <a:fillRect/>
            </a:stretch>
          </p:blipFill>
          <p:spPr>
            <a:xfrm>
              <a:off x="1531255" y="2963147"/>
              <a:ext cx="1605089" cy="1605089"/>
            </a:xfrm>
            <a:custGeom>
              <a:avLst/>
              <a:gdLst>
                <a:gd name="connsiteX0" fmla="*/ 1716259 w 3432518"/>
                <a:gd name="connsiteY0" fmla="*/ 0 h 3432518"/>
                <a:gd name="connsiteX1" fmla="*/ 3432518 w 3432518"/>
                <a:gd name="connsiteY1" fmla="*/ 1716259 h 3432518"/>
                <a:gd name="connsiteX2" fmla="*/ 1716259 w 3432518"/>
                <a:gd name="connsiteY2" fmla="*/ 3432518 h 3432518"/>
                <a:gd name="connsiteX3" fmla="*/ 0 w 3432518"/>
                <a:gd name="connsiteY3" fmla="*/ 1716259 h 3432518"/>
                <a:gd name="connsiteX4" fmla="*/ 1716259 w 3432518"/>
                <a:gd name="connsiteY4" fmla="*/ 0 h 343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2518" h="3432518">
                  <a:moveTo>
                    <a:pt x="1716259" y="0"/>
                  </a:moveTo>
                  <a:cubicBezTo>
                    <a:pt x="2664123" y="0"/>
                    <a:pt x="3432518" y="768395"/>
                    <a:pt x="3432518" y="1716259"/>
                  </a:cubicBezTo>
                  <a:cubicBezTo>
                    <a:pt x="3432518" y="2664123"/>
                    <a:pt x="2664123" y="3432518"/>
                    <a:pt x="1716259" y="3432518"/>
                  </a:cubicBezTo>
                  <a:cubicBezTo>
                    <a:pt x="768395" y="3432518"/>
                    <a:pt x="0" y="2664123"/>
                    <a:pt x="0" y="1716259"/>
                  </a:cubicBezTo>
                  <a:cubicBezTo>
                    <a:pt x="0" y="768395"/>
                    <a:pt x="768395" y="0"/>
                    <a:pt x="1716259" y="0"/>
                  </a:cubicBezTo>
                  <a:close/>
                </a:path>
              </a:pathLst>
            </a:custGeom>
          </p:spPr>
        </p:pic>
        <p:sp>
          <p:nvSpPr>
            <p:cNvPr id="8" name="椭圆 7"/>
            <p:cNvSpPr/>
            <p:nvPr/>
          </p:nvSpPr>
          <p:spPr>
            <a:xfrm>
              <a:off x="1470198" y="2888955"/>
              <a:ext cx="1727203" cy="1727203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32398" y="2888955"/>
            <a:ext cx="1727203" cy="1727203"/>
            <a:chOff x="5232398" y="2888955"/>
            <a:chExt cx="1727203" cy="1727203"/>
          </a:xfrm>
        </p:grpSpPr>
        <p:pic>
          <p:nvPicPr>
            <p:cNvPr id="11" name="图片 10" descr="http://sports.kaiwind.com/tytp/201511/04/W02015110463004010500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67" t="2496" r="27634" b="66622"/>
            <a:stretch>
              <a:fillRect/>
            </a:stretch>
          </p:blipFill>
          <p:spPr bwMode="auto">
            <a:xfrm>
              <a:off x="5293455" y="2950012"/>
              <a:ext cx="1605089" cy="1605089"/>
            </a:xfrm>
            <a:custGeom>
              <a:avLst/>
              <a:gdLst>
                <a:gd name="connsiteX0" fmla="*/ 1470758 w 2941516"/>
                <a:gd name="connsiteY0" fmla="*/ 0 h 2941516"/>
                <a:gd name="connsiteX1" fmla="*/ 2941516 w 2941516"/>
                <a:gd name="connsiteY1" fmla="*/ 1470758 h 2941516"/>
                <a:gd name="connsiteX2" fmla="*/ 1470758 w 2941516"/>
                <a:gd name="connsiteY2" fmla="*/ 2941516 h 2941516"/>
                <a:gd name="connsiteX3" fmla="*/ 0 w 2941516"/>
                <a:gd name="connsiteY3" fmla="*/ 1470758 h 2941516"/>
                <a:gd name="connsiteX4" fmla="*/ 1470758 w 2941516"/>
                <a:gd name="connsiteY4" fmla="*/ 0 h 294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516" h="2941516">
                  <a:moveTo>
                    <a:pt x="1470758" y="0"/>
                  </a:moveTo>
                  <a:cubicBezTo>
                    <a:pt x="2283035" y="0"/>
                    <a:pt x="2941516" y="658481"/>
                    <a:pt x="2941516" y="1470758"/>
                  </a:cubicBezTo>
                  <a:cubicBezTo>
                    <a:pt x="2941516" y="2283035"/>
                    <a:pt x="2283035" y="2941516"/>
                    <a:pt x="1470758" y="2941516"/>
                  </a:cubicBezTo>
                  <a:cubicBezTo>
                    <a:pt x="658481" y="2941516"/>
                    <a:pt x="0" y="2283035"/>
                    <a:pt x="0" y="1470758"/>
                  </a:cubicBezTo>
                  <a:cubicBezTo>
                    <a:pt x="0" y="658481"/>
                    <a:pt x="658481" y="0"/>
                    <a:pt x="147075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椭圆 11"/>
            <p:cNvSpPr/>
            <p:nvPr/>
          </p:nvSpPr>
          <p:spPr>
            <a:xfrm>
              <a:off x="5232398" y="2888955"/>
              <a:ext cx="1727203" cy="1727203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4598" y="2888955"/>
            <a:ext cx="1727203" cy="1727203"/>
            <a:chOff x="8994598" y="2888955"/>
            <a:chExt cx="1727203" cy="1727203"/>
          </a:xfrm>
        </p:grpSpPr>
        <p:sp>
          <p:nvSpPr>
            <p:cNvPr id="14" name="椭圆 13"/>
            <p:cNvSpPr/>
            <p:nvPr/>
          </p:nvSpPr>
          <p:spPr>
            <a:xfrm>
              <a:off x="8994598" y="2888955"/>
              <a:ext cx="1727203" cy="1727203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 descr="http://fj2.eastday.com/slideshow/20110603_3/images/0191698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08" r="25908" b="27948"/>
            <a:stretch>
              <a:fillRect/>
            </a:stretch>
          </p:blipFill>
          <p:spPr bwMode="auto">
            <a:xfrm>
              <a:off x="9055654" y="2963147"/>
              <a:ext cx="1605089" cy="1605089"/>
            </a:xfrm>
            <a:custGeom>
              <a:avLst/>
              <a:gdLst>
                <a:gd name="connsiteX0" fmla="*/ 1835834 w 3671668"/>
                <a:gd name="connsiteY0" fmla="*/ 0 h 3671668"/>
                <a:gd name="connsiteX1" fmla="*/ 3671668 w 3671668"/>
                <a:gd name="connsiteY1" fmla="*/ 1835834 h 3671668"/>
                <a:gd name="connsiteX2" fmla="*/ 1835834 w 3671668"/>
                <a:gd name="connsiteY2" fmla="*/ 3671668 h 3671668"/>
                <a:gd name="connsiteX3" fmla="*/ 0 w 3671668"/>
                <a:gd name="connsiteY3" fmla="*/ 1835834 h 3671668"/>
                <a:gd name="connsiteX4" fmla="*/ 1835834 w 3671668"/>
                <a:gd name="connsiteY4" fmla="*/ 0 h 367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1668" h="3671668">
                  <a:moveTo>
                    <a:pt x="1835834" y="0"/>
                  </a:moveTo>
                  <a:cubicBezTo>
                    <a:pt x="2849737" y="0"/>
                    <a:pt x="3671668" y="821931"/>
                    <a:pt x="3671668" y="1835834"/>
                  </a:cubicBezTo>
                  <a:cubicBezTo>
                    <a:pt x="3671668" y="2849737"/>
                    <a:pt x="2849737" y="3671668"/>
                    <a:pt x="1835834" y="3671668"/>
                  </a:cubicBezTo>
                  <a:cubicBezTo>
                    <a:pt x="821931" y="3671668"/>
                    <a:pt x="0" y="2849737"/>
                    <a:pt x="0" y="1835834"/>
                  </a:cubicBezTo>
                  <a:cubicBezTo>
                    <a:pt x="0" y="821931"/>
                    <a:pt x="821931" y="0"/>
                    <a:pt x="1835834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文本框 21"/>
          <p:cNvSpPr txBox="1"/>
          <p:nvPr/>
        </p:nvSpPr>
        <p:spPr>
          <a:xfrm>
            <a:off x="1541452" y="2278125"/>
            <a:ext cx="15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1</a:t>
            </a:r>
            <a:endParaRPr lang="zh-CN" altLang="en-US" b="1" i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8670" y="2272456"/>
            <a:ext cx="15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2</a:t>
            </a:r>
            <a:endParaRPr lang="zh-CN" altLang="en-US" b="1" i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94598" y="2269518"/>
            <a:ext cx="1594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3</a:t>
            </a:r>
            <a:endParaRPr lang="zh-CN" altLang="en-US" b="1" i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63935" y="4857656"/>
            <a:ext cx="213972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凯文</a:t>
            </a:r>
            <a:r>
              <a: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加内特</a:t>
            </a:r>
            <a:endParaRPr lang="en-US" altLang="zh-CN" sz="2000" b="1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3.43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16252" y="4857656"/>
            <a:ext cx="213972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</a:t>
            </a:r>
            <a:r>
              <a: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布莱恩特</a:t>
            </a:r>
            <a:endParaRPr lang="en-US" altLang="zh-CN" sz="2000" b="1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3.28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88334" y="4857656"/>
            <a:ext cx="213972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沙奎尔</a:t>
            </a:r>
            <a:r>
              <a:rPr lang="en-US" altLang="zh-CN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奥尼尔</a:t>
            </a:r>
            <a:endParaRPr lang="en-US" altLang="zh-CN" sz="2000" b="1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2.92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89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split orient="vert"/>
      </p:transition>
    </mc:Choice>
    <mc:Fallback xmlns="">
      <p:transition spd="slow" advClick="0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ww.weartrends.com/Files/Others/63553651815552468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9" b="21663"/>
          <a:stretch/>
        </p:blipFill>
        <p:spPr bwMode="auto">
          <a:xfrm>
            <a:off x="992809" y="2560326"/>
            <a:ext cx="1676014" cy="928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8390" t="14552"/>
          <a:stretch/>
        </p:blipFill>
        <p:spPr>
          <a:xfrm>
            <a:off x="3418447" y="2609563"/>
            <a:ext cx="2845044" cy="8301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337" y="2374593"/>
            <a:ext cx="2979420" cy="1022934"/>
          </a:xfrm>
          <a:prstGeom prst="rect">
            <a:avLst/>
          </a:prstGeom>
        </p:spPr>
      </p:pic>
      <p:pic>
        <p:nvPicPr>
          <p:cNvPr id="15368" name="Picture 8" descr="http://d.hiphotos.baidu.com/zhidao/wh%3D450%2C600/sign=6136b0450f24ab18e043e93300cacafb/3b292df5e0fe99258f613c3332a85edf8db1716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417" y="2374593"/>
            <a:ext cx="1108552" cy="108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imgsrc.baidu.com/forum/w%3D580/sign=df944284c0cec3fd8b3ea77de689d4b6/b08a622762d0f703f7092a940bfa513d2797c55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235" y="4343408"/>
            <a:ext cx="2513623" cy="116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static5.photo.sina.com.cn/middle/536d9dc8t976b9bb06744&amp;69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1" b="16239"/>
          <a:stretch/>
        </p:blipFill>
        <p:spPr bwMode="auto">
          <a:xfrm>
            <a:off x="3191126" y="4518693"/>
            <a:ext cx="3299686" cy="98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4" name="Picture 14" descr="http://www.amikshop.com/blog/wp-content/uploads/2013/04/Adidaslogo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5" t="17354" r="23578" b="19507"/>
          <a:stretch/>
        </p:blipFill>
        <p:spPr bwMode="auto">
          <a:xfrm>
            <a:off x="9751084" y="4343407"/>
            <a:ext cx="1589153" cy="113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http://img1.niutuku.com/vector/201101/2705/img083623813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3" t="19207" r="17448" b="34751"/>
          <a:stretch/>
        </p:blipFill>
        <p:spPr bwMode="auto">
          <a:xfrm>
            <a:off x="852381" y="4667126"/>
            <a:ext cx="1956455" cy="68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/>
          <p:cNvSpPr txBox="1"/>
          <p:nvPr/>
        </p:nvSpPr>
        <p:spPr>
          <a:xfrm>
            <a:off x="3021558" y="545021"/>
            <a:ext cx="6148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代言过的部分品牌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721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img.blog.163.com/photo/PhGTQ5bBZVxKJlEOz27qlw==/8919942011975328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2" b="11939"/>
          <a:stretch/>
        </p:blipFill>
        <p:spPr bwMode="auto">
          <a:xfrm>
            <a:off x="-1" y="777239"/>
            <a:ext cx="12192000" cy="530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777239"/>
            <a:ext cx="12192000" cy="5303521"/>
          </a:xfrm>
          <a:prstGeom prst="rect">
            <a:avLst/>
          </a:prstGeom>
          <a:solidFill>
            <a:srgbClr val="2A184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21764" y="1538467"/>
            <a:ext cx="1148472" cy="1148472"/>
            <a:chOff x="5521764" y="1538467"/>
            <a:chExt cx="1148472" cy="1148472"/>
          </a:xfrm>
        </p:grpSpPr>
        <p:sp>
          <p:nvSpPr>
            <p:cNvPr id="7" name="椭圆 6"/>
            <p:cNvSpPr/>
            <p:nvPr/>
          </p:nvSpPr>
          <p:spPr>
            <a:xfrm>
              <a:off x="5521764" y="1538467"/>
              <a:ext cx="1148472" cy="1148472"/>
            </a:xfrm>
            <a:prstGeom prst="ellipse">
              <a:avLst/>
            </a:prstGeom>
            <a:noFill/>
            <a:ln>
              <a:solidFill>
                <a:srgbClr val="F8C4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http://fj2.eastday.com/slideshow/20110603_3/images/0191698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08" r="25908" b="27948"/>
            <a:stretch>
              <a:fillRect/>
            </a:stretch>
          </p:blipFill>
          <p:spPr bwMode="auto">
            <a:xfrm>
              <a:off x="5562362" y="1587800"/>
              <a:ext cx="1067275" cy="1067275"/>
            </a:xfrm>
            <a:custGeom>
              <a:avLst/>
              <a:gdLst>
                <a:gd name="connsiteX0" fmla="*/ 1835834 w 3671668"/>
                <a:gd name="connsiteY0" fmla="*/ 0 h 3671668"/>
                <a:gd name="connsiteX1" fmla="*/ 3671668 w 3671668"/>
                <a:gd name="connsiteY1" fmla="*/ 1835834 h 3671668"/>
                <a:gd name="connsiteX2" fmla="*/ 1835834 w 3671668"/>
                <a:gd name="connsiteY2" fmla="*/ 3671668 h 3671668"/>
                <a:gd name="connsiteX3" fmla="*/ 0 w 3671668"/>
                <a:gd name="connsiteY3" fmla="*/ 1835834 h 3671668"/>
                <a:gd name="connsiteX4" fmla="*/ 1835834 w 3671668"/>
                <a:gd name="connsiteY4" fmla="*/ 0 h 367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1668" h="3671668">
                  <a:moveTo>
                    <a:pt x="1835834" y="0"/>
                  </a:moveTo>
                  <a:cubicBezTo>
                    <a:pt x="2849737" y="0"/>
                    <a:pt x="3671668" y="821931"/>
                    <a:pt x="3671668" y="1835834"/>
                  </a:cubicBezTo>
                  <a:cubicBezTo>
                    <a:pt x="3671668" y="2849737"/>
                    <a:pt x="2849737" y="3671668"/>
                    <a:pt x="1835834" y="3671668"/>
                  </a:cubicBezTo>
                  <a:cubicBezTo>
                    <a:pt x="821931" y="3671668"/>
                    <a:pt x="0" y="2849737"/>
                    <a:pt x="0" y="1835834"/>
                  </a:cubicBezTo>
                  <a:cubicBezTo>
                    <a:pt x="0" y="821931"/>
                    <a:pt x="821931" y="0"/>
                    <a:pt x="1835834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文本框 9"/>
          <p:cNvSpPr txBox="1"/>
          <p:nvPr/>
        </p:nvSpPr>
        <p:spPr>
          <a:xfrm>
            <a:off x="2320493" y="3704947"/>
            <a:ext cx="7551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比作为这个时代甚至是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史上最伟大的球员之一，他的整个职业生涯都在不断地接受挑战和挑战自己，他曾经带领湖人队取得过巨大的成功，他个人的荣誉更是数不胜数，也许他也该休息下了，坐下来看看他所创造的一切。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6177" y="3174765"/>
            <a:ext cx="1662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>
                    <a:lumMod val="6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“</a:t>
            </a:r>
            <a:endParaRPr lang="zh-CN" altLang="en-US" sz="9600" b="1" dirty="0">
              <a:solidFill>
                <a:schemeClr val="bg1">
                  <a:lumMod val="6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86303" y="4555825"/>
            <a:ext cx="1662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>
                    <a:lumMod val="6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”</a:t>
            </a:r>
            <a:endParaRPr lang="zh-CN" altLang="en-US" sz="9600" b="1" dirty="0">
              <a:solidFill>
                <a:schemeClr val="bg1">
                  <a:lumMod val="6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26135" y="2765555"/>
            <a:ext cx="2139727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沙奎尔</a:t>
            </a:r>
            <a:r>
              <a:rPr lang="en-US" altLang="zh-CN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奥尼尔</a:t>
            </a:r>
            <a:endParaRPr lang="en-US" altLang="zh-CN" sz="2000" b="1" dirty="0" smtClean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58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6000">
        <p:checker/>
      </p:transition>
    </mc:Choice>
    <mc:Fallback xmlns="">
      <p:transition spd="slow" advClick="0" advTm="6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727938"/>
            <a:ext cx="12191999" cy="3130061"/>
          </a:xfrm>
          <a:prstGeom prst="rect">
            <a:avLst/>
          </a:prstGeom>
          <a:solidFill>
            <a:srgbClr val="F8C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21558" y="4230760"/>
            <a:ext cx="6148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像是一代人青春的终结</a:t>
            </a:r>
            <a:endParaRPr lang="zh-CN" altLang="en-US" sz="28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2725" y="4873510"/>
            <a:ext cx="842654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 smtClean="0">
                <a:solidFill>
                  <a:srgbClr val="2A184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今天，我们告别科比，像是在告别一个时代。告别曾经陪伴自己的青葱岁月，告别曾经那些懵懵懂懂的年少轻狂。也许信仰和情怀对于这个时代来说有些格格不入，但人生终须有些仪式感，去为自己的每一段路画上一个完美的句号。</a:t>
            </a:r>
            <a:endParaRPr lang="zh-CN" altLang="en-US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370068"/>
      </p:ext>
    </p:extLst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1.hoopchina.com.cn/u/1304/14/142/4636142/e5cd459fb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9"/>
          <a:stretch/>
        </p:blipFill>
        <p:spPr bwMode="auto">
          <a:xfrm>
            <a:off x="-2" y="0"/>
            <a:ext cx="12192001" cy="685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277164" y="2401960"/>
            <a:ext cx="3266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传奇，永不谢幕</a:t>
            </a:r>
            <a:endParaRPr lang="zh-CN" altLang="en-US" sz="2800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7164" y="1550576"/>
            <a:ext cx="785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Forever  Number  24</a:t>
            </a:r>
            <a:endParaRPr lang="zh-CN" altLang="en-US" sz="36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447275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29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4627" y="3202358"/>
            <a:ext cx="3264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</a:t>
            </a:r>
            <a:r>
              <a:rPr lang="en-US" altLang="zh-CN" sz="28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布莱恩特</a:t>
            </a:r>
            <a:endParaRPr lang="zh-CN" altLang="en-US" sz="28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4627" y="389890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科比·布莱恩特（Kobe Bryant），美国职业篮球运动员，从1996年起一直效力于NBA洛杉矶湖人队，司职得分后卫/小前锋（锋卫摇摆人），五个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NBA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总冠军得主，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NBA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史上最强得分手之一。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日，这个经历无数光辉与荣耀的传奇王者正式告别篮球。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371847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1"/>
          <a:stretch/>
        </p:blipFill>
        <p:spPr>
          <a:xfrm flipH="1">
            <a:off x="0" y="0"/>
            <a:ext cx="5526165" cy="6858000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4890292" y="399171"/>
            <a:ext cx="3010773" cy="1803400"/>
            <a:chOff x="4890292" y="399171"/>
            <a:chExt cx="3010773" cy="1803400"/>
          </a:xfrm>
        </p:grpSpPr>
        <p:sp>
          <p:nvSpPr>
            <p:cNvPr id="7" name="矩形 6"/>
            <p:cNvSpPr/>
            <p:nvPr/>
          </p:nvSpPr>
          <p:spPr>
            <a:xfrm>
              <a:off x="5526165" y="399171"/>
              <a:ext cx="2374900" cy="1803400"/>
            </a:xfrm>
            <a:prstGeom prst="rect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>
              <a:off x="4306529" y="982934"/>
              <a:ext cx="1803400" cy="635873"/>
            </a:xfrm>
            <a:prstGeom prst="triangle">
              <a:avLst>
                <a:gd name="adj" fmla="val 49288"/>
              </a:avLst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944725" y="577595"/>
            <a:ext cx="18042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</a:t>
            </a:r>
            <a:endParaRPr lang="en-US" altLang="zh-CN" sz="6000" b="1" dirty="0" smtClean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个人资料</a:t>
            </a:r>
            <a:endParaRPr lang="zh-CN" altLang="en-US" sz="28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4725" y="3075618"/>
            <a:ext cx="4876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</a:t>
            </a:r>
            <a:r>
              <a:rPr lang="en-US" altLang="zh-CN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布莱恩特</a:t>
            </a:r>
            <a:r>
              <a:rPr lang="en-US" altLang="zh-CN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/Kobe Bryant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059466" y="3915185"/>
            <a:ext cx="436099" cy="436099"/>
            <a:chOff x="6451860" y="3830138"/>
            <a:chExt cx="436099" cy="436099"/>
          </a:xfrm>
        </p:grpSpPr>
        <p:grpSp>
          <p:nvGrpSpPr>
            <p:cNvPr id="17" name="组合 16"/>
            <p:cNvGrpSpPr/>
            <p:nvPr/>
          </p:nvGrpSpPr>
          <p:grpSpPr>
            <a:xfrm>
              <a:off x="6482753" y="3856140"/>
              <a:ext cx="393362" cy="380955"/>
              <a:chOff x="7526748" y="5269425"/>
              <a:chExt cx="855663" cy="828675"/>
            </a:xfrm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7526748" y="5428175"/>
                <a:ext cx="549275" cy="669925"/>
              </a:xfrm>
              <a:custGeom>
                <a:avLst/>
                <a:gdLst>
                  <a:gd name="T0" fmla="*/ 42 w 145"/>
                  <a:gd name="T1" fmla="*/ 0 h 177"/>
                  <a:gd name="T2" fmla="*/ 43 w 145"/>
                  <a:gd name="T3" fmla="*/ 16 h 177"/>
                  <a:gd name="T4" fmla="*/ 78 w 145"/>
                  <a:gd name="T5" fmla="*/ 41 h 177"/>
                  <a:gd name="T6" fmla="*/ 112 w 145"/>
                  <a:gd name="T7" fmla="*/ 88 h 177"/>
                  <a:gd name="T8" fmla="*/ 131 w 145"/>
                  <a:gd name="T9" fmla="*/ 114 h 177"/>
                  <a:gd name="T10" fmla="*/ 138 w 145"/>
                  <a:gd name="T11" fmla="*/ 135 h 177"/>
                  <a:gd name="T12" fmla="*/ 118 w 145"/>
                  <a:gd name="T13" fmla="*/ 172 h 177"/>
                  <a:gd name="T14" fmla="*/ 19 w 145"/>
                  <a:gd name="T15" fmla="*/ 115 h 177"/>
                  <a:gd name="T16" fmla="*/ 42 w 145"/>
                  <a:gd name="T17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77">
                    <a:moveTo>
                      <a:pt x="42" y="0"/>
                    </a:moveTo>
                    <a:cubicBezTo>
                      <a:pt x="42" y="7"/>
                      <a:pt x="43" y="11"/>
                      <a:pt x="43" y="16"/>
                    </a:cubicBezTo>
                    <a:cubicBezTo>
                      <a:pt x="69" y="8"/>
                      <a:pt x="74" y="13"/>
                      <a:pt x="78" y="41"/>
                    </a:cubicBezTo>
                    <a:cubicBezTo>
                      <a:pt x="81" y="61"/>
                      <a:pt x="89" y="80"/>
                      <a:pt x="112" y="88"/>
                    </a:cubicBezTo>
                    <a:cubicBezTo>
                      <a:pt x="123" y="92"/>
                      <a:pt x="133" y="99"/>
                      <a:pt x="131" y="114"/>
                    </a:cubicBezTo>
                    <a:cubicBezTo>
                      <a:pt x="130" y="121"/>
                      <a:pt x="134" y="128"/>
                      <a:pt x="138" y="135"/>
                    </a:cubicBezTo>
                    <a:cubicBezTo>
                      <a:pt x="145" y="149"/>
                      <a:pt x="134" y="170"/>
                      <a:pt x="118" y="172"/>
                    </a:cubicBezTo>
                    <a:cubicBezTo>
                      <a:pt x="78" y="177"/>
                      <a:pt x="37" y="153"/>
                      <a:pt x="19" y="115"/>
                    </a:cubicBezTo>
                    <a:cubicBezTo>
                      <a:pt x="0" y="76"/>
                      <a:pt x="9" y="31"/>
                      <a:pt x="42" y="0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7748998" y="5269425"/>
                <a:ext cx="633413" cy="760413"/>
              </a:xfrm>
              <a:custGeom>
                <a:avLst/>
                <a:gdLst>
                  <a:gd name="T0" fmla="*/ 73 w 167"/>
                  <a:gd name="T1" fmla="*/ 111 h 201"/>
                  <a:gd name="T2" fmla="*/ 110 w 167"/>
                  <a:gd name="T3" fmla="*/ 80 h 201"/>
                  <a:gd name="T4" fmla="*/ 87 w 167"/>
                  <a:gd name="T5" fmla="*/ 45 h 201"/>
                  <a:gd name="T6" fmla="*/ 78 w 167"/>
                  <a:gd name="T7" fmla="*/ 65 h 201"/>
                  <a:gd name="T8" fmla="*/ 63 w 167"/>
                  <a:gd name="T9" fmla="*/ 51 h 201"/>
                  <a:gd name="T10" fmla="*/ 79 w 167"/>
                  <a:gd name="T11" fmla="*/ 40 h 201"/>
                  <a:gd name="T12" fmla="*/ 78 w 167"/>
                  <a:gd name="T13" fmla="*/ 35 h 201"/>
                  <a:gd name="T14" fmla="*/ 0 w 167"/>
                  <a:gd name="T15" fmla="*/ 30 h 201"/>
                  <a:gd name="T16" fmla="*/ 135 w 167"/>
                  <a:gd name="T17" fmla="*/ 58 h 201"/>
                  <a:gd name="T18" fmla="*/ 101 w 167"/>
                  <a:gd name="T19" fmla="*/ 201 h 201"/>
                  <a:gd name="T20" fmla="*/ 111 w 167"/>
                  <a:gd name="T21" fmla="*/ 183 h 201"/>
                  <a:gd name="T22" fmla="*/ 115 w 167"/>
                  <a:gd name="T23" fmla="*/ 155 h 201"/>
                  <a:gd name="T24" fmla="*/ 86 w 167"/>
                  <a:gd name="T25" fmla="*/ 135 h 201"/>
                  <a:gd name="T26" fmla="*/ 53 w 167"/>
                  <a:gd name="T27" fmla="*/ 121 h 201"/>
                  <a:gd name="T28" fmla="*/ 53 w 167"/>
                  <a:gd name="T29" fmla="*/ 114 h 201"/>
                  <a:gd name="T30" fmla="*/ 73 w 167"/>
                  <a:gd name="T31" fmla="*/ 11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7" h="201">
                    <a:moveTo>
                      <a:pt x="73" y="111"/>
                    </a:moveTo>
                    <a:cubicBezTo>
                      <a:pt x="85" y="101"/>
                      <a:pt x="96" y="92"/>
                      <a:pt x="110" y="80"/>
                    </a:cubicBezTo>
                    <a:cubicBezTo>
                      <a:pt x="104" y="71"/>
                      <a:pt x="97" y="59"/>
                      <a:pt x="87" y="45"/>
                    </a:cubicBezTo>
                    <a:cubicBezTo>
                      <a:pt x="83" y="54"/>
                      <a:pt x="81" y="59"/>
                      <a:pt x="78" y="65"/>
                    </a:cubicBezTo>
                    <a:cubicBezTo>
                      <a:pt x="73" y="60"/>
                      <a:pt x="68" y="56"/>
                      <a:pt x="63" y="51"/>
                    </a:cubicBezTo>
                    <a:cubicBezTo>
                      <a:pt x="69" y="47"/>
                      <a:pt x="74" y="44"/>
                      <a:pt x="79" y="40"/>
                    </a:cubicBezTo>
                    <a:cubicBezTo>
                      <a:pt x="78" y="38"/>
                      <a:pt x="78" y="37"/>
                      <a:pt x="78" y="35"/>
                    </a:cubicBezTo>
                    <a:cubicBezTo>
                      <a:pt x="53" y="33"/>
                      <a:pt x="28" y="32"/>
                      <a:pt x="0" y="30"/>
                    </a:cubicBezTo>
                    <a:cubicBezTo>
                      <a:pt x="44" y="0"/>
                      <a:pt x="105" y="14"/>
                      <a:pt x="135" y="58"/>
                    </a:cubicBezTo>
                    <a:cubicBezTo>
                      <a:pt x="167" y="105"/>
                      <a:pt x="153" y="168"/>
                      <a:pt x="101" y="201"/>
                    </a:cubicBezTo>
                    <a:cubicBezTo>
                      <a:pt x="105" y="193"/>
                      <a:pt x="109" y="188"/>
                      <a:pt x="111" y="183"/>
                    </a:cubicBezTo>
                    <a:cubicBezTo>
                      <a:pt x="113" y="174"/>
                      <a:pt x="117" y="163"/>
                      <a:pt x="115" y="155"/>
                    </a:cubicBezTo>
                    <a:cubicBezTo>
                      <a:pt x="112" y="141"/>
                      <a:pt x="101" y="136"/>
                      <a:pt x="86" y="135"/>
                    </a:cubicBezTo>
                    <a:cubicBezTo>
                      <a:pt x="75" y="133"/>
                      <a:pt x="64" y="126"/>
                      <a:pt x="53" y="121"/>
                    </a:cubicBezTo>
                    <a:cubicBezTo>
                      <a:pt x="53" y="118"/>
                      <a:pt x="53" y="116"/>
                      <a:pt x="53" y="114"/>
                    </a:cubicBezTo>
                    <a:cubicBezTo>
                      <a:pt x="61" y="113"/>
                      <a:pt x="68" y="112"/>
                      <a:pt x="73" y="111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6451860" y="3830138"/>
              <a:ext cx="436099" cy="436099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616786" y="3963957"/>
            <a:ext cx="1917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国籍：美国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8642721" y="3915185"/>
            <a:ext cx="436099" cy="436099"/>
            <a:chOff x="8642721" y="3915185"/>
            <a:chExt cx="436099" cy="436099"/>
          </a:xfrm>
        </p:grpSpPr>
        <p:sp>
          <p:nvSpPr>
            <p:cNvPr id="19" name="椭圆 18"/>
            <p:cNvSpPr/>
            <p:nvPr/>
          </p:nvSpPr>
          <p:spPr>
            <a:xfrm>
              <a:off x="8642721" y="3915185"/>
              <a:ext cx="436099" cy="436099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8739693" y="4021682"/>
              <a:ext cx="254366" cy="254366"/>
              <a:chOff x="5590182" y="2889120"/>
              <a:chExt cx="1931987" cy="1931988"/>
            </a:xfrm>
          </p:grpSpPr>
          <p:sp>
            <p:nvSpPr>
              <p:cNvPr id="25" name="Freeform 11"/>
              <p:cNvSpPr>
                <a:spLocks noEditPoints="1"/>
              </p:cNvSpPr>
              <p:nvPr/>
            </p:nvSpPr>
            <p:spPr bwMode="auto">
              <a:xfrm>
                <a:off x="5590182" y="3327270"/>
                <a:ext cx="1931987" cy="1493838"/>
              </a:xfrm>
              <a:custGeom>
                <a:avLst/>
                <a:gdLst>
                  <a:gd name="T0" fmla="*/ 512 w 512"/>
                  <a:gd name="T1" fmla="*/ 4 h 396"/>
                  <a:gd name="T2" fmla="*/ 512 w 512"/>
                  <a:gd name="T3" fmla="*/ 396 h 396"/>
                  <a:gd name="T4" fmla="*/ 0 w 512"/>
                  <a:gd name="T5" fmla="*/ 396 h 396"/>
                  <a:gd name="T6" fmla="*/ 0 w 512"/>
                  <a:gd name="T7" fmla="*/ 0 h 396"/>
                  <a:gd name="T8" fmla="*/ 20 w 512"/>
                  <a:gd name="T9" fmla="*/ 1 h 396"/>
                  <a:gd name="T10" fmla="*/ 489 w 512"/>
                  <a:gd name="T11" fmla="*/ 1 h 396"/>
                  <a:gd name="T12" fmla="*/ 512 w 512"/>
                  <a:gd name="T13" fmla="*/ 4 h 396"/>
                  <a:gd name="T14" fmla="*/ 130 w 512"/>
                  <a:gd name="T15" fmla="*/ 114 h 396"/>
                  <a:gd name="T16" fmla="*/ 163 w 512"/>
                  <a:gd name="T17" fmla="*/ 102 h 396"/>
                  <a:gd name="T18" fmla="*/ 208 w 512"/>
                  <a:gd name="T19" fmla="*/ 150 h 396"/>
                  <a:gd name="T20" fmla="*/ 188 w 512"/>
                  <a:gd name="T21" fmla="*/ 190 h 396"/>
                  <a:gd name="T22" fmla="*/ 127 w 512"/>
                  <a:gd name="T23" fmla="*/ 253 h 396"/>
                  <a:gd name="T24" fmla="*/ 113 w 512"/>
                  <a:gd name="T25" fmla="*/ 278 h 396"/>
                  <a:gd name="T26" fmla="*/ 241 w 512"/>
                  <a:gd name="T27" fmla="*/ 278 h 396"/>
                  <a:gd name="T28" fmla="*/ 240 w 512"/>
                  <a:gd name="T29" fmla="*/ 257 h 396"/>
                  <a:gd name="T30" fmla="*/ 157 w 512"/>
                  <a:gd name="T31" fmla="*/ 257 h 396"/>
                  <a:gd name="T32" fmla="*/ 223 w 512"/>
                  <a:gd name="T33" fmla="*/ 179 h 396"/>
                  <a:gd name="T34" fmla="*/ 221 w 512"/>
                  <a:gd name="T35" fmla="*/ 98 h 396"/>
                  <a:gd name="T36" fmla="*/ 135 w 512"/>
                  <a:gd name="T37" fmla="*/ 90 h 396"/>
                  <a:gd name="T38" fmla="*/ 130 w 512"/>
                  <a:gd name="T39" fmla="*/ 114 h 396"/>
                  <a:gd name="T40" fmla="*/ 286 w 512"/>
                  <a:gd name="T41" fmla="*/ 111 h 396"/>
                  <a:gd name="T42" fmla="*/ 349 w 512"/>
                  <a:gd name="T43" fmla="*/ 110 h 396"/>
                  <a:gd name="T44" fmla="*/ 356 w 512"/>
                  <a:gd name="T45" fmla="*/ 138 h 396"/>
                  <a:gd name="T46" fmla="*/ 303 w 512"/>
                  <a:gd name="T47" fmla="*/ 165 h 396"/>
                  <a:gd name="T48" fmla="*/ 314 w 512"/>
                  <a:gd name="T49" fmla="*/ 184 h 396"/>
                  <a:gd name="T50" fmla="*/ 341 w 512"/>
                  <a:gd name="T51" fmla="*/ 190 h 396"/>
                  <a:gd name="T52" fmla="*/ 365 w 512"/>
                  <a:gd name="T53" fmla="*/ 229 h 396"/>
                  <a:gd name="T54" fmla="*/ 333 w 512"/>
                  <a:gd name="T55" fmla="*/ 259 h 396"/>
                  <a:gd name="T56" fmla="*/ 284 w 512"/>
                  <a:gd name="T57" fmla="*/ 253 h 396"/>
                  <a:gd name="T58" fmla="*/ 277 w 512"/>
                  <a:gd name="T59" fmla="*/ 253 h 396"/>
                  <a:gd name="T60" fmla="*/ 272 w 512"/>
                  <a:gd name="T61" fmla="*/ 269 h 396"/>
                  <a:gd name="T62" fmla="*/ 352 w 512"/>
                  <a:gd name="T63" fmla="*/ 277 h 396"/>
                  <a:gd name="T64" fmla="*/ 392 w 512"/>
                  <a:gd name="T65" fmla="*/ 225 h 396"/>
                  <a:gd name="T66" fmla="*/ 351 w 512"/>
                  <a:gd name="T67" fmla="*/ 173 h 396"/>
                  <a:gd name="T68" fmla="*/ 366 w 512"/>
                  <a:gd name="T69" fmla="*/ 163 h 396"/>
                  <a:gd name="T70" fmla="*/ 383 w 512"/>
                  <a:gd name="T71" fmla="*/ 118 h 396"/>
                  <a:gd name="T72" fmla="*/ 349 w 512"/>
                  <a:gd name="T73" fmla="*/ 84 h 396"/>
                  <a:gd name="T74" fmla="*/ 292 w 512"/>
                  <a:gd name="T75" fmla="*/ 88 h 396"/>
                  <a:gd name="T76" fmla="*/ 286 w 512"/>
                  <a:gd name="T77" fmla="*/ 111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2" h="396">
                    <a:moveTo>
                      <a:pt x="512" y="4"/>
                    </a:moveTo>
                    <a:cubicBezTo>
                      <a:pt x="512" y="135"/>
                      <a:pt x="512" y="265"/>
                      <a:pt x="512" y="396"/>
                    </a:cubicBezTo>
                    <a:cubicBezTo>
                      <a:pt x="341" y="396"/>
                      <a:pt x="171" y="396"/>
                      <a:pt x="0" y="396"/>
                    </a:cubicBezTo>
                    <a:cubicBezTo>
                      <a:pt x="0" y="264"/>
                      <a:pt x="0" y="132"/>
                      <a:pt x="0" y="0"/>
                    </a:cubicBezTo>
                    <a:cubicBezTo>
                      <a:pt x="7" y="0"/>
                      <a:pt x="13" y="1"/>
                      <a:pt x="20" y="1"/>
                    </a:cubicBezTo>
                    <a:cubicBezTo>
                      <a:pt x="176" y="1"/>
                      <a:pt x="332" y="1"/>
                      <a:pt x="489" y="1"/>
                    </a:cubicBezTo>
                    <a:cubicBezTo>
                      <a:pt x="496" y="1"/>
                      <a:pt x="504" y="3"/>
                      <a:pt x="512" y="4"/>
                    </a:cubicBezTo>
                    <a:close/>
                    <a:moveTo>
                      <a:pt x="130" y="114"/>
                    </a:moveTo>
                    <a:cubicBezTo>
                      <a:pt x="141" y="110"/>
                      <a:pt x="152" y="104"/>
                      <a:pt x="163" y="102"/>
                    </a:cubicBezTo>
                    <a:cubicBezTo>
                      <a:pt x="195" y="97"/>
                      <a:pt x="216" y="119"/>
                      <a:pt x="208" y="150"/>
                    </a:cubicBezTo>
                    <a:cubicBezTo>
                      <a:pt x="205" y="164"/>
                      <a:pt x="197" y="179"/>
                      <a:pt x="188" y="190"/>
                    </a:cubicBezTo>
                    <a:cubicBezTo>
                      <a:pt x="169" y="212"/>
                      <a:pt x="147" y="232"/>
                      <a:pt x="127" y="253"/>
                    </a:cubicBezTo>
                    <a:cubicBezTo>
                      <a:pt x="122" y="259"/>
                      <a:pt x="119" y="268"/>
                      <a:pt x="113" y="278"/>
                    </a:cubicBezTo>
                    <a:cubicBezTo>
                      <a:pt x="159" y="278"/>
                      <a:pt x="199" y="278"/>
                      <a:pt x="241" y="278"/>
                    </a:cubicBezTo>
                    <a:cubicBezTo>
                      <a:pt x="240" y="271"/>
                      <a:pt x="240" y="265"/>
                      <a:pt x="240" y="257"/>
                    </a:cubicBezTo>
                    <a:cubicBezTo>
                      <a:pt x="212" y="257"/>
                      <a:pt x="185" y="257"/>
                      <a:pt x="157" y="257"/>
                    </a:cubicBezTo>
                    <a:cubicBezTo>
                      <a:pt x="180" y="230"/>
                      <a:pt x="204" y="206"/>
                      <a:pt x="223" y="179"/>
                    </a:cubicBezTo>
                    <a:cubicBezTo>
                      <a:pt x="242" y="151"/>
                      <a:pt x="239" y="117"/>
                      <a:pt x="221" y="98"/>
                    </a:cubicBezTo>
                    <a:cubicBezTo>
                      <a:pt x="202" y="78"/>
                      <a:pt x="164" y="75"/>
                      <a:pt x="135" y="90"/>
                    </a:cubicBezTo>
                    <a:cubicBezTo>
                      <a:pt x="123" y="97"/>
                      <a:pt x="119" y="104"/>
                      <a:pt x="130" y="114"/>
                    </a:cubicBezTo>
                    <a:close/>
                    <a:moveTo>
                      <a:pt x="286" y="111"/>
                    </a:moveTo>
                    <a:cubicBezTo>
                      <a:pt x="307" y="102"/>
                      <a:pt x="329" y="93"/>
                      <a:pt x="349" y="110"/>
                    </a:cubicBezTo>
                    <a:cubicBezTo>
                      <a:pt x="355" y="115"/>
                      <a:pt x="358" y="129"/>
                      <a:pt x="356" y="138"/>
                    </a:cubicBezTo>
                    <a:cubicBezTo>
                      <a:pt x="349" y="165"/>
                      <a:pt x="324" y="163"/>
                      <a:pt x="303" y="165"/>
                    </a:cubicBezTo>
                    <a:cubicBezTo>
                      <a:pt x="298" y="178"/>
                      <a:pt x="301" y="183"/>
                      <a:pt x="314" y="184"/>
                    </a:cubicBezTo>
                    <a:cubicBezTo>
                      <a:pt x="323" y="184"/>
                      <a:pt x="333" y="186"/>
                      <a:pt x="341" y="190"/>
                    </a:cubicBezTo>
                    <a:cubicBezTo>
                      <a:pt x="359" y="196"/>
                      <a:pt x="367" y="210"/>
                      <a:pt x="365" y="229"/>
                    </a:cubicBezTo>
                    <a:cubicBezTo>
                      <a:pt x="362" y="247"/>
                      <a:pt x="350" y="259"/>
                      <a:pt x="333" y="259"/>
                    </a:cubicBezTo>
                    <a:cubicBezTo>
                      <a:pt x="317" y="260"/>
                      <a:pt x="300" y="255"/>
                      <a:pt x="284" y="253"/>
                    </a:cubicBezTo>
                    <a:cubicBezTo>
                      <a:pt x="282" y="253"/>
                      <a:pt x="280" y="253"/>
                      <a:pt x="277" y="253"/>
                    </a:cubicBezTo>
                    <a:cubicBezTo>
                      <a:pt x="275" y="258"/>
                      <a:pt x="274" y="263"/>
                      <a:pt x="272" y="269"/>
                    </a:cubicBezTo>
                    <a:cubicBezTo>
                      <a:pt x="298" y="285"/>
                      <a:pt x="325" y="284"/>
                      <a:pt x="352" y="277"/>
                    </a:cubicBezTo>
                    <a:cubicBezTo>
                      <a:pt x="376" y="270"/>
                      <a:pt x="392" y="248"/>
                      <a:pt x="392" y="225"/>
                    </a:cubicBezTo>
                    <a:cubicBezTo>
                      <a:pt x="392" y="198"/>
                      <a:pt x="376" y="183"/>
                      <a:pt x="351" y="173"/>
                    </a:cubicBezTo>
                    <a:cubicBezTo>
                      <a:pt x="357" y="169"/>
                      <a:pt x="362" y="166"/>
                      <a:pt x="366" y="163"/>
                    </a:cubicBezTo>
                    <a:cubicBezTo>
                      <a:pt x="381" y="152"/>
                      <a:pt x="387" y="136"/>
                      <a:pt x="383" y="118"/>
                    </a:cubicBezTo>
                    <a:cubicBezTo>
                      <a:pt x="380" y="99"/>
                      <a:pt x="367" y="86"/>
                      <a:pt x="349" y="84"/>
                    </a:cubicBezTo>
                    <a:cubicBezTo>
                      <a:pt x="330" y="82"/>
                      <a:pt x="311" y="85"/>
                      <a:pt x="292" y="88"/>
                    </a:cubicBezTo>
                    <a:cubicBezTo>
                      <a:pt x="279" y="90"/>
                      <a:pt x="277" y="99"/>
                      <a:pt x="286" y="111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5590182" y="2889120"/>
                <a:ext cx="1931987" cy="369888"/>
              </a:xfrm>
              <a:custGeom>
                <a:avLst/>
                <a:gdLst>
                  <a:gd name="T0" fmla="*/ 404 w 512"/>
                  <a:gd name="T1" fmla="*/ 0 h 98"/>
                  <a:gd name="T2" fmla="*/ 512 w 512"/>
                  <a:gd name="T3" fmla="*/ 0 h 98"/>
                  <a:gd name="T4" fmla="*/ 512 w 512"/>
                  <a:gd name="T5" fmla="*/ 96 h 98"/>
                  <a:gd name="T6" fmla="*/ 490 w 512"/>
                  <a:gd name="T7" fmla="*/ 98 h 98"/>
                  <a:gd name="T8" fmla="*/ 22 w 512"/>
                  <a:gd name="T9" fmla="*/ 98 h 98"/>
                  <a:gd name="T10" fmla="*/ 0 w 512"/>
                  <a:gd name="T11" fmla="*/ 96 h 98"/>
                  <a:gd name="T12" fmla="*/ 0 w 512"/>
                  <a:gd name="T13" fmla="*/ 0 h 98"/>
                  <a:gd name="T14" fmla="*/ 104 w 512"/>
                  <a:gd name="T15" fmla="*/ 0 h 98"/>
                  <a:gd name="T16" fmla="*/ 108 w 512"/>
                  <a:gd name="T17" fmla="*/ 31 h 98"/>
                  <a:gd name="T18" fmla="*/ 126 w 512"/>
                  <a:gd name="T19" fmla="*/ 19 h 98"/>
                  <a:gd name="T20" fmla="*/ 128 w 512"/>
                  <a:gd name="T21" fmla="*/ 0 h 98"/>
                  <a:gd name="T22" fmla="*/ 384 w 512"/>
                  <a:gd name="T23" fmla="*/ 0 h 98"/>
                  <a:gd name="T24" fmla="*/ 384 w 512"/>
                  <a:gd name="T25" fmla="*/ 31 h 98"/>
                  <a:gd name="T26" fmla="*/ 403 w 512"/>
                  <a:gd name="T27" fmla="*/ 20 h 98"/>
                  <a:gd name="T28" fmla="*/ 404 w 512"/>
                  <a:gd name="T2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98">
                    <a:moveTo>
                      <a:pt x="404" y="0"/>
                    </a:moveTo>
                    <a:cubicBezTo>
                      <a:pt x="440" y="0"/>
                      <a:pt x="475" y="0"/>
                      <a:pt x="512" y="0"/>
                    </a:cubicBezTo>
                    <a:cubicBezTo>
                      <a:pt x="512" y="32"/>
                      <a:pt x="512" y="64"/>
                      <a:pt x="512" y="96"/>
                    </a:cubicBezTo>
                    <a:cubicBezTo>
                      <a:pt x="505" y="97"/>
                      <a:pt x="497" y="98"/>
                      <a:pt x="490" y="98"/>
                    </a:cubicBezTo>
                    <a:cubicBezTo>
                      <a:pt x="334" y="98"/>
                      <a:pt x="178" y="98"/>
                      <a:pt x="22" y="98"/>
                    </a:cubicBezTo>
                    <a:cubicBezTo>
                      <a:pt x="15" y="98"/>
                      <a:pt x="7" y="97"/>
                      <a:pt x="0" y="96"/>
                    </a:cubicBezTo>
                    <a:cubicBezTo>
                      <a:pt x="0" y="64"/>
                      <a:pt x="0" y="33"/>
                      <a:pt x="0" y="0"/>
                    </a:cubicBezTo>
                    <a:cubicBezTo>
                      <a:pt x="35" y="0"/>
                      <a:pt x="69" y="0"/>
                      <a:pt x="104" y="0"/>
                    </a:cubicBezTo>
                    <a:cubicBezTo>
                      <a:pt x="105" y="11"/>
                      <a:pt x="107" y="21"/>
                      <a:pt x="108" y="31"/>
                    </a:cubicBezTo>
                    <a:cubicBezTo>
                      <a:pt x="121" y="36"/>
                      <a:pt x="126" y="32"/>
                      <a:pt x="126" y="19"/>
                    </a:cubicBezTo>
                    <a:cubicBezTo>
                      <a:pt x="125" y="13"/>
                      <a:pt x="127" y="6"/>
                      <a:pt x="128" y="0"/>
                    </a:cubicBezTo>
                    <a:cubicBezTo>
                      <a:pt x="213" y="0"/>
                      <a:pt x="299" y="0"/>
                      <a:pt x="384" y="0"/>
                    </a:cubicBezTo>
                    <a:cubicBezTo>
                      <a:pt x="384" y="10"/>
                      <a:pt x="384" y="21"/>
                      <a:pt x="384" y="31"/>
                    </a:cubicBezTo>
                    <a:cubicBezTo>
                      <a:pt x="402" y="33"/>
                      <a:pt x="402" y="33"/>
                      <a:pt x="403" y="20"/>
                    </a:cubicBezTo>
                    <a:cubicBezTo>
                      <a:pt x="403" y="13"/>
                      <a:pt x="404" y="7"/>
                      <a:pt x="404" y="0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9200041" y="3963957"/>
            <a:ext cx="2451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生日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1978.8.23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059465" y="4617041"/>
            <a:ext cx="436099" cy="436099"/>
            <a:chOff x="6059465" y="4617041"/>
            <a:chExt cx="436099" cy="436099"/>
          </a:xfrm>
        </p:grpSpPr>
        <p:sp>
          <p:nvSpPr>
            <p:cNvPr id="35" name="椭圆 34"/>
            <p:cNvSpPr/>
            <p:nvPr/>
          </p:nvSpPr>
          <p:spPr>
            <a:xfrm>
              <a:off x="6059465" y="4617041"/>
              <a:ext cx="436099" cy="436099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159856" y="4733214"/>
              <a:ext cx="254366" cy="222801"/>
              <a:chOff x="8910929" y="5126871"/>
              <a:chExt cx="574304" cy="503037"/>
            </a:xfrm>
          </p:grpSpPr>
          <p:sp>
            <p:nvSpPr>
              <p:cNvPr id="40" name="Freeform 22"/>
              <p:cNvSpPr>
                <a:spLocks/>
              </p:cNvSpPr>
              <p:nvPr/>
            </p:nvSpPr>
            <p:spPr bwMode="auto">
              <a:xfrm>
                <a:off x="8910929" y="5126871"/>
                <a:ext cx="360503" cy="503037"/>
              </a:xfrm>
              <a:custGeom>
                <a:avLst/>
                <a:gdLst>
                  <a:gd name="T0" fmla="*/ 364 w 364"/>
                  <a:gd name="T1" fmla="*/ 0 h 508"/>
                  <a:gd name="T2" fmla="*/ 364 w 364"/>
                  <a:gd name="T3" fmla="*/ 135 h 508"/>
                  <a:gd name="T4" fmla="*/ 359 w 364"/>
                  <a:gd name="T5" fmla="*/ 137 h 508"/>
                  <a:gd name="T6" fmla="*/ 334 w 364"/>
                  <a:gd name="T7" fmla="*/ 87 h 508"/>
                  <a:gd name="T8" fmla="*/ 311 w 364"/>
                  <a:gd name="T9" fmla="*/ 73 h 508"/>
                  <a:gd name="T10" fmla="*/ 220 w 364"/>
                  <a:gd name="T11" fmla="*/ 73 h 508"/>
                  <a:gd name="T12" fmla="*/ 220 w 364"/>
                  <a:gd name="T13" fmla="*/ 470 h 508"/>
                  <a:gd name="T14" fmla="*/ 289 w 364"/>
                  <a:gd name="T15" fmla="*/ 470 h 508"/>
                  <a:gd name="T16" fmla="*/ 292 w 364"/>
                  <a:gd name="T17" fmla="*/ 508 h 508"/>
                  <a:gd name="T18" fmla="*/ 72 w 364"/>
                  <a:gd name="T19" fmla="*/ 508 h 508"/>
                  <a:gd name="T20" fmla="*/ 74 w 364"/>
                  <a:gd name="T21" fmla="*/ 470 h 508"/>
                  <a:gd name="T22" fmla="*/ 144 w 364"/>
                  <a:gd name="T23" fmla="*/ 470 h 508"/>
                  <a:gd name="T24" fmla="*/ 144 w 364"/>
                  <a:gd name="T25" fmla="*/ 74 h 508"/>
                  <a:gd name="T26" fmla="*/ 47 w 364"/>
                  <a:gd name="T27" fmla="*/ 74 h 508"/>
                  <a:gd name="T28" fmla="*/ 31 w 364"/>
                  <a:gd name="T29" fmla="*/ 86 h 508"/>
                  <a:gd name="T30" fmla="*/ 0 w 364"/>
                  <a:gd name="T31" fmla="*/ 144 h 508"/>
                  <a:gd name="T32" fmla="*/ 0 w 364"/>
                  <a:gd name="T33" fmla="*/ 0 h 508"/>
                  <a:gd name="T34" fmla="*/ 364 w 364"/>
                  <a:gd name="T35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4" h="508">
                    <a:moveTo>
                      <a:pt x="364" y="0"/>
                    </a:moveTo>
                    <a:cubicBezTo>
                      <a:pt x="364" y="45"/>
                      <a:pt x="364" y="90"/>
                      <a:pt x="364" y="135"/>
                    </a:cubicBezTo>
                    <a:cubicBezTo>
                      <a:pt x="362" y="136"/>
                      <a:pt x="361" y="137"/>
                      <a:pt x="359" y="137"/>
                    </a:cubicBezTo>
                    <a:cubicBezTo>
                      <a:pt x="350" y="121"/>
                      <a:pt x="341" y="104"/>
                      <a:pt x="334" y="87"/>
                    </a:cubicBezTo>
                    <a:cubicBezTo>
                      <a:pt x="329" y="77"/>
                      <a:pt x="322" y="73"/>
                      <a:pt x="311" y="73"/>
                    </a:cubicBezTo>
                    <a:cubicBezTo>
                      <a:pt x="281" y="74"/>
                      <a:pt x="251" y="73"/>
                      <a:pt x="220" y="73"/>
                    </a:cubicBezTo>
                    <a:cubicBezTo>
                      <a:pt x="220" y="206"/>
                      <a:pt x="220" y="337"/>
                      <a:pt x="220" y="470"/>
                    </a:cubicBezTo>
                    <a:cubicBezTo>
                      <a:pt x="242" y="470"/>
                      <a:pt x="265" y="470"/>
                      <a:pt x="289" y="470"/>
                    </a:cubicBezTo>
                    <a:cubicBezTo>
                      <a:pt x="290" y="484"/>
                      <a:pt x="291" y="496"/>
                      <a:pt x="292" y="508"/>
                    </a:cubicBezTo>
                    <a:cubicBezTo>
                      <a:pt x="219" y="508"/>
                      <a:pt x="145" y="508"/>
                      <a:pt x="72" y="508"/>
                    </a:cubicBezTo>
                    <a:cubicBezTo>
                      <a:pt x="73" y="496"/>
                      <a:pt x="73" y="485"/>
                      <a:pt x="74" y="470"/>
                    </a:cubicBezTo>
                    <a:cubicBezTo>
                      <a:pt x="98" y="470"/>
                      <a:pt x="121" y="470"/>
                      <a:pt x="144" y="470"/>
                    </a:cubicBezTo>
                    <a:cubicBezTo>
                      <a:pt x="144" y="337"/>
                      <a:pt x="144" y="206"/>
                      <a:pt x="144" y="74"/>
                    </a:cubicBezTo>
                    <a:cubicBezTo>
                      <a:pt x="110" y="74"/>
                      <a:pt x="78" y="73"/>
                      <a:pt x="47" y="74"/>
                    </a:cubicBezTo>
                    <a:cubicBezTo>
                      <a:pt x="41" y="74"/>
                      <a:pt x="34" y="81"/>
                      <a:pt x="31" y="86"/>
                    </a:cubicBezTo>
                    <a:cubicBezTo>
                      <a:pt x="20" y="105"/>
                      <a:pt x="10" y="125"/>
                      <a:pt x="0" y="144"/>
                    </a:cubicBezTo>
                    <a:cubicBezTo>
                      <a:pt x="0" y="96"/>
                      <a:pt x="0" y="48"/>
                      <a:pt x="0" y="0"/>
                    </a:cubicBezTo>
                    <a:cubicBezTo>
                      <a:pt x="121" y="0"/>
                      <a:pt x="243" y="0"/>
                      <a:pt x="364" y="0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4"/>
              <p:cNvSpPr>
                <a:spLocks/>
              </p:cNvSpPr>
              <p:nvPr/>
            </p:nvSpPr>
            <p:spPr bwMode="auto">
              <a:xfrm>
                <a:off x="9306857" y="5126871"/>
                <a:ext cx="178376" cy="503037"/>
              </a:xfrm>
              <a:custGeom>
                <a:avLst/>
                <a:gdLst>
                  <a:gd name="T0" fmla="*/ 88 w 180"/>
                  <a:gd name="T1" fmla="*/ 508 h 508"/>
                  <a:gd name="T2" fmla="*/ 1 w 180"/>
                  <a:gd name="T3" fmla="*/ 400 h 508"/>
                  <a:gd name="T4" fmla="*/ 70 w 180"/>
                  <a:gd name="T5" fmla="*/ 400 h 508"/>
                  <a:gd name="T6" fmla="*/ 70 w 180"/>
                  <a:gd name="T7" fmla="*/ 110 h 508"/>
                  <a:gd name="T8" fmla="*/ 0 w 180"/>
                  <a:gd name="T9" fmla="*/ 110 h 508"/>
                  <a:gd name="T10" fmla="*/ 88 w 180"/>
                  <a:gd name="T11" fmla="*/ 0 h 508"/>
                  <a:gd name="T12" fmla="*/ 92 w 180"/>
                  <a:gd name="T13" fmla="*/ 0 h 508"/>
                  <a:gd name="T14" fmla="*/ 180 w 180"/>
                  <a:gd name="T15" fmla="*/ 104 h 508"/>
                  <a:gd name="T16" fmla="*/ 180 w 180"/>
                  <a:gd name="T17" fmla="*/ 108 h 508"/>
                  <a:gd name="T18" fmla="*/ 109 w 180"/>
                  <a:gd name="T19" fmla="*/ 108 h 508"/>
                  <a:gd name="T20" fmla="*/ 109 w 180"/>
                  <a:gd name="T21" fmla="*/ 400 h 508"/>
                  <a:gd name="T22" fmla="*/ 180 w 180"/>
                  <a:gd name="T23" fmla="*/ 400 h 508"/>
                  <a:gd name="T24" fmla="*/ 180 w 180"/>
                  <a:gd name="T25" fmla="*/ 404 h 508"/>
                  <a:gd name="T26" fmla="*/ 92 w 180"/>
                  <a:gd name="T27" fmla="*/ 508 h 508"/>
                  <a:gd name="T28" fmla="*/ 88 w 180"/>
                  <a:gd name="T29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0" h="508">
                    <a:moveTo>
                      <a:pt x="88" y="508"/>
                    </a:moveTo>
                    <a:cubicBezTo>
                      <a:pt x="60" y="473"/>
                      <a:pt x="32" y="438"/>
                      <a:pt x="1" y="400"/>
                    </a:cubicBezTo>
                    <a:cubicBezTo>
                      <a:pt x="25" y="400"/>
                      <a:pt x="47" y="400"/>
                      <a:pt x="70" y="400"/>
                    </a:cubicBezTo>
                    <a:cubicBezTo>
                      <a:pt x="70" y="302"/>
                      <a:pt x="70" y="207"/>
                      <a:pt x="70" y="110"/>
                    </a:cubicBezTo>
                    <a:cubicBezTo>
                      <a:pt x="48" y="110"/>
                      <a:pt x="26" y="110"/>
                      <a:pt x="0" y="110"/>
                    </a:cubicBezTo>
                    <a:cubicBezTo>
                      <a:pt x="31" y="71"/>
                      <a:pt x="60" y="35"/>
                      <a:pt x="88" y="0"/>
                    </a:cubicBezTo>
                    <a:cubicBezTo>
                      <a:pt x="89" y="0"/>
                      <a:pt x="91" y="0"/>
                      <a:pt x="92" y="0"/>
                    </a:cubicBezTo>
                    <a:cubicBezTo>
                      <a:pt x="121" y="35"/>
                      <a:pt x="151" y="69"/>
                      <a:pt x="180" y="104"/>
                    </a:cubicBezTo>
                    <a:cubicBezTo>
                      <a:pt x="180" y="105"/>
                      <a:pt x="180" y="107"/>
                      <a:pt x="180" y="108"/>
                    </a:cubicBezTo>
                    <a:cubicBezTo>
                      <a:pt x="156" y="108"/>
                      <a:pt x="133" y="108"/>
                      <a:pt x="109" y="108"/>
                    </a:cubicBezTo>
                    <a:cubicBezTo>
                      <a:pt x="109" y="207"/>
                      <a:pt x="109" y="302"/>
                      <a:pt x="109" y="400"/>
                    </a:cubicBezTo>
                    <a:cubicBezTo>
                      <a:pt x="134" y="400"/>
                      <a:pt x="157" y="400"/>
                      <a:pt x="180" y="400"/>
                    </a:cubicBezTo>
                    <a:cubicBezTo>
                      <a:pt x="180" y="401"/>
                      <a:pt x="180" y="403"/>
                      <a:pt x="180" y="404"/>
                    </a:cubicBezTo>
                    <a:cubicBezTo>
                      <a:pt x="151" y="439"/>
                      <a:pt x="121" y="473"/>
                      <a:pt x="92" y="508"/>
                    </a:cubicBezTo>
                    <a:cubicBezTo>
                      <a:pt x="91" y="508"/>
                      <a:pt x="89" y="508"/>
                      <a:pt x="88" y="508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6616786" y="4675337"/>
            <a:ext cx="1917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198cm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00041" y="4665812"/>
            <a:ext cx="1917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96kg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642720" y="4617040"/>
            <a:ext cx="436099" cy="436099"/>
            <a:chOff x="8642720" y="4617040"/>
            <a:chExt cx="436099" cy="436099"/>
          </a:xfrm>
        </p:grpSpPr>
        <p:sp>
          <p:nvSpPr>
            <p:cNvPr id="49" name="椭圆 48"/>
            <p:cNvSpPr/>
            <p:nvPr/>
          </p:nvSpPr>
          <p:spPr>
            <a:xfrm>
              <a:off x="8642720" y="4617040"/>
              <a:ext cx="436099" cy="436099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8738752" y="4704599"/>
              <a:ext cx="251035" cy="241929"/>
            </a:xfrm>
            <a:custGeom>
              <a:avLst/>
              <a:gdLst>
                <a:gd name="T0" fmla="*/ 534 w 534"/>
                <a:gd name="T1" fmla="*/ 496 h 514"/>
                <a:gd name="T2" fmla="*/ 534 w 534"/>
                <a:gd name="T3" fmla="*/ 508 h 514"/>
                <a:gd name="T4" fmla="*/ 16 w 534"/>
                <a:gd name="T5" fmla="*/ 508 h 514"/>
                <a:gd name="T6" fmla="*/ 2 w 534"/>
                <a:gd name="T7" fmla="*/ 500 h 514"/>
                <a:gd name="T8" fmla="*/ 7 w 534"/>
                <a:gd name="T9" fmla="*/ 483 h 514"/>
                <a:gd name="T10" fmla="*/ 66 w 534"/>
                <a:gd name="T11" fmla="*/ 139 h 514"/>
                <a:gd name="T12" fmla="*/ 101 w 534"/>
                <a:gd name="T13" fmla="*/ 109 h 514"/>
                <a:gd name="T14" fmla="*/ 192 w 534"/>
                <a:gd name="T15" fmla="*/ 109 h 514"/>
                <a:gd name="T16" fmla="*/ 199 w 534"/>
                <a:gd name="T17" fmla="*/ 54 h 514"/>
                <a:gd name="T18" fmla="*/ 262 w 534"/>
                <a:gd name="T19" fmla="*/ 0 h 514"/>
                <a:gd name="T20" fmla="*/ 274 w 534"/>
                <a:gd name="T21" fmla="*/ 0 h 514"/>
                <a:gd name="T22" fmla="*/ 281 w 534"/>
                <a:gd name="T23" fmla="*/ 3 h 514"/>
                <a:gd name="T24" fmla="*/ 340 w 534"/>
                <a:gd name="T25" fmla="*/ 67 h 514"/>
                <a:gd name="T26" fmla="*/ 343 w 534"/>
                <a:gd name="T27" fmla="*/ 109 h 514"/>
                <a:gd name="T28" fmla="*/ 448 w 534"/>
                <a:gd name="T29" fmla="*/ 108 h 514"/>
                <a:gd name="T30" fmla="*/ 469 w 534"/>
                <a:gd name="T31" fmla="*/ 127 h 514"/>
                <a:gd name="T32" fmla="*/ 507 w 534"/>
                <a:gd name="T33" fmla="*/ 349 h 514"/>
                <a:gd name="T34" fmla="*/ 534 w 534"/>
                <a:gd name="T35" fmla="*/ 496 h 514"/>
                <a:gd name="T36" fmla="*/ 313 w 534"/>
                <a:gd name="T37" fmla="*/ 101 h 514"/>
                <a:gd name="T38" fmla="*/ 291 w 534"/>
                <a:gd name="T39" fmla="*/ 36 h 514"/>
                <a:gd name="T40" fmla="*/ 241 w 534"/>
                <a:gd name="T41" fmla="*/ 39 h 514"/>
                <a:gd name="T42" fmla="*/ 223 w 534"/>
                <a:gd name="T43" fmla="*/ 101 h 514"/>
                <a:gd name="T44" fmla="*/ 313 w 534"/>
                <a:gd name="T45" fmla="*/ 101 h 514"/>
                <a:gd name="T46" fmla="*/ 361 w 534"/>
                <a:gd name="T47" fmla="*/ 277 h 514"/>
                <a:gd name="T48" fmla="*/ 322 w 534"/>
                <a:gd name="T49" fmla="*/ 270 h 514"/>
                <a:gd name="T50" fmla="*/ 312 w 534"/>
                <a:gd name="T51" fmla="*/ 270 h 514"/>
                <a:gd name="T52" fmla="*/ 276 w 534"/>
                <a:gd name="T53" fmla="*/ 303 h 514"/>
                <a:gd name="T54" fmla="*/ 292 w 534"/>
                <a:gd name="T55" fmla="*/ 358 h 514"/>
                <a:gd name="T56" fmla="*/ 340 w 534"/>
                <a:gd name="T57" fmla="*/ 356 h 514"/>
                <a:gd name="T58" fmla="*/ 345 w 534"/>
                <a:gd name="T59" fmla="*/ 356 h 514"/>
                <a:gd name="T60" fmla="*/ 299 w 534"/>
                <a:gd name="T61" fmla="*/ 393 h 514"/>
                <a:gd name="T62" fmla="*/ 293 w 534"/>
                <a:gd name="T63" fmla="*/ 391 h 514"/>
                <a:gd name="T64" fmla="*/ 284 w 534"/>
                <a:gd name="T65" fmla="*/ 395 h 514"/>
                <a:gd name="T66" fmla="*/ 289 w 534"/>
                <a:gd name="T67" fmla="*/ 404 h 514"/>
                <a:gd name="T68" fmla="*/ 361 w 534"/>
                <a:gd name="T69" fmla="*/ 368 h 514"/>
                <a:gd name="T70" fmla="*/ 361 w 534"/>
                <a:gd name="T71" fmla="*/ 277 h 514"/>
                <a:gd name="T72" fmla="*/ 201 w 534"/>
                <a:gd name="T73" fmla="*/ 298 h 514"/>
                <a:gd name="T74" fmla="*/ 231 w 534"/>
                <a:gd name="T75" fmla="*/ 341 h 514"/>
                <a:gd name="T76" fmla="*/ 265 w 534"/>
                <a:gd name="T77" fmla="*/ 363 h 514"/>
                <a:gd name="T78" fmla="*/ 223 w 534"/>
                <a:gd name="T79" fmla="*/ 302 h 514"/>
                <a:gd name="T80" fmla="*/ 225 w 534"/>
                <a:gd name="T81" fmla="*/ 278 h 514"/>
                <a:gd name="T82" fmla="*/ 260 w 534"/>
                <a:gd name="T83" fmla="*/ 238 h 514"/>
                <a:gd name="T84" fmla="*/ 254 w 534"/>
                <a:gd name="T85" fmla="*/ 231 h 514"/>
                <a:gd name="T86" fmla="*/ 190 w 534"/>
                <a:gd name="T87" fmla="*/ 295 h 514"/>
                <a:gd name="T88" fmla="*/ 190 w 534"/>
                <a:gd name="T89" fmla="*/ 253 h 514"/>
                <a:gd name="T90" fmla="*/ 182 w 534"/>
                <a:gd name="T91" fmla="*/ 234 h 514"/>
                <a:gd name="T92" fmla="*/ 174 w 534"/>
                <a:gd name="T93" fmla="*/ 252 h 514"/>
                <a:gd name="T94" fmla="*/ 174 w 534"/>
                <a:gd name="T95" fmla="*/ 348 h 514"/>
                <a:gd name="T96" fmla="*/ 182 w 534"/>
                <a:gd name="T97" fmla="*/ 367 h 514"/>
                <a:gd name="T98" fmla="*/ 190 w 534"/>
                <a:gd name="T99" fmla="*/ 348 h 514"/>
                <a:gd name="T100" fmla="*/ 190 w 534"/>
                <a:gd name="T101" fmla="*/ 328 h 514"/>
                <a:gd name="T102" fmla="*/ 201 w 534"/>
                <a:gd name="T103" fmla="*/ 29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4" h="514">
                  <a:moveTo>
                    <a:pt x="534" y="496"/>
                  </a:moveTo>
                  <a:cubicBezTo>
                    <a:pt x="534" y="500"/>
                    <a:pt x="534" y="504"/>
                    <a:pt x="534" y="508"/>
                  </a:cubicBezTo>
                  <a:cubicBezTo>
                    <a:pt x="361" y="508"/>
                    <a:pt x="189" y="508"/>
                    <a:pt x="16" y="508"/>
                  </a:cubicBezTo>
                  <a:cubicBezTo>
                    <a:pt x="11" y="508"/>
                    <a:pt x="0" y="514"/>
                    <a:pt x="2" y="500"/>
                  </a:cubicBezTo>
                  <a:cubicBezTo>
                    <a:pt x="4" y="494"/>
                    <a:pt x="6" y="489"/>
                    <a:pt x="7" y="483"/>
                  </a:cubicBezTo>
                  <a:cubicBezTo>
                    <a:pt x="27" y="368"/>
                    <a:pt x="46" y="253"/>
                    <a:pt x="66" y="139"/>
                  </a:cubicBezTo>
                  <a:cubicBezTo>
                    <a:pt x="72" y="101"/>
                    <a:pt x="68" y="109"/>
                    <a:pt x="101" y="109"/>
                  </a:cubicBezTo>
                  <a:cubicBezTo>
                    <a:pt x="132" y="108"/>
                    <a:pt x="163" y="109"/>
                    <a:pt x="192" y="109"/>
                  </a:cubicBezTo>
                  <a:cubicBezTo>
                    <a:pt x="195" y="88"/>
                    <a:pt x="195" y="70"/>
                    <a:pt x="199" y="54"/>
                  </a:cubicBezTo>
                  <a:cubicBezTo>
                    <a:pt x="207" y="21"/>
                    <a:pt x="233" y="9"/>
                    <a:pt x="262" y="0"/>
                  </a:cubicBezTo>
                  <a:cubicBezTo>
                    <a:pt x="266" y="0"/>
                    <a:pt x="270" y="0"/>
                    <a:pt x="274" y="0"/>
                  </a:cubicBezTo>
                  <a:cubicBezTo>
                    <a:pt x="276" y="1"/>
                    <a:pt x="279" y="3"/>
                    <a:pt x="281" y="3"/>
                  </a:cubicBezTo>
                  <a:cubicBezTo>
                    <a:pt x="316" y="11"/>
                    <a:pt x="335" y="33"/>
                    <a:pt x="340" y="67"/>
                  </a:cubicBezTo>
                  <a:cubicBezTo>
                    <a:pt x="342" y="80"/>
                    <a:pt x="342" y="93"/>
                    <a:pt x="343" y="109"/>
                  </a:cubicBezTo>
                  <a:cubicBezTo>
                    <a:pt x="379" y="109"/>
                    <a:pt x="413" y="109"/>
                    <a:pt x="448" y="108"/>
                  </a:cubicBezTo>
                  <a:cubicBezTo>
                    <a:pt x="462" y="108"/>
                    <a:pt x="467" y="113"/>
                    <a:pt x="469" y="127"/>
                  </a:cubicBezTo>
                  <a:cubicBezTo>
                    <a:pt x="481" y="201"/>
                    <a:pt x="494" y="275"/>
                    <a:pt x="507" y="349"/>
                  </a:cubicBezTo>
                  <a:cubicBezTo>
                    <a:pt x="515" y="398"/>
                    <a:pt x="525" y="447"/>
                    <a:pt x="534" y="496"/>
                  </a:cubicBezTo>
                  <a:close/>
                  <a:moveTo>
                    <a:pt x="313" y="101"/>
                  </a:moveTo>
                  <a:cubicBezTo>
                    <a:pt x="315" y="74"/>
                    <a:pt x="316" y="50"/>
                    <a:pt x="291" y="36"/>
                  </a:cubicBezTo>
                  <a:cubicBezTo>
                    <a:pt x="274" y="26"/>
                    <a:pt x="256" y="27"/>
                    <a:pt x="241" y="39"/>
                  </a:cubicBezTo>
                  <a:cubicBezTo>
                    <a:pt x="220" y="55"/>
                    <a:pt x="221" y="78"/>
                    <a:pt x="223" y="101"/>
                  </a:cubicBezTo>
                  <a:cubicBezTo>
                    <a:pt x="254" y="101"/>
                    <a:pt x="282" y="101"/>
                    <a:pt x="313" y="101"/>
                  </a:cubicBezTo>
                  <a:close/>
                  <a:moveTo>
                    <a:pt x="361" y="277"/>
                  </a:moveTo>
                  <a:cubicBezTo>
                    <a:pt x="347" y="275"/>
                    <a:pt x="334" y="272"/>
                    <a:pt x="322" y="270"/>
                  </a:cubicBezTo>
                  <a:cubicBezTo>
                    <a:pt x="319" y="270"/>
                    <a:pt x="316" y="270"/>
                    <a:pt x="312" y="270"/>
                  </a:cubicBezTo>
                  <a:cubicBezTo>
                    <a:pt x="293" y="273"/>
                    <a:pt x="282" y="284"/>
                    <a:pt x="276" y="303"/>
                  </a:cubicBezTo>
                  <a:cubicBezTo>
                    <a:pt x="270" y="326"/>
                    <a:pt x="276" y="348"/>
                    <a:pt x="292" y="358"/>
                  </a:cubicBezTo>
                  <a:cubicBezTo>
                    <a:pt x="308" y="369"/>
                    <a:pt x="325" y="368"/>
                    <a:pt x="340" y="356"/>
                  </a:cubicBezTo>
                  <a:cubicBezTo>
                    <a:pt x="341" y="355"/>
                    <a:pt x="343" y="356"/>
                    <a:pt x="345" y="356"/>
                  </a:cubicBezTo>
                  <a:cubicBezTo>
                    <a:pt x="344" y="389"/>
                    <a:pt x="330" y="399"/>
                    <a:pt x="299" y="393"/>
                  </a:cubicBezTo>
                  <a:cubicBezTo>
                    <a:pt x="297" y="393"/>
                    <a:pt x="295" y="391"/>
                    <a:pt x="293" y="391"/>
                  </a:cubicBezTo>
                  <a:cubicBezTo>
                    <a:pt x="290" y="392"/>
                    <a:pt x="287" y="394"/>
                    <a:pt x="284" y="395"/>
                  </a:cubicBezTo>
                  <a:cubicBezTo>
                    <a:pt x="286" y="398"/>
                    <a:pt x="287" y="402"/>
                    <a:pt x="289" y="404"/>
                  </a:cubicBezTo>
                  <a:cubicBezTo>
                    <a:pt x="318" y="420"/>
                    <a:pt x="358" y="401"/>
                    <a:pt x="361" y="368"/>
                  </a:cubicBezTo>
                  <a:cubicBezTo>
                    <a:pt x="363" y="337"/>
                    <a:pt x="361" y="305"/>
                    <a:pt x="361" y="277"/>
                  </a:cubicBezTo>
                  <a:close/>
                  <a:moveTo>
                    <a:pt x="201" y="298"/>
                  </a:moveTo>
                  <a:cubicBezTo>
                    <a:pt x="213" y="316"/>
                    <a:pt x="222" y="328"/>
                    <a:pt x="231" y="341"/>
                  </a:cubicBezTo>
                  <a:cubicBezTo>
                    <a:pt x="249" y="368"/>
                    <a:pt x="249" y="368"/>
                    <a:pt x="265" y="363"/>
                  </a:cubicBezTo>
                  <a:cubicBezTo>
                    <a:pt x="251" y="342"/>
                    <a:pt x="238" y="322"/>
                    <a:pt x="223" y="302"/>
                  </a:cubicBezTo>
                  <a:cubicBezTo>
                    <a:pt x="216" y="293"/>
                    <a:pt x="217" y="286"/>
                    <a:pt x="225" y="278"/>
                  </a:cubicBezTo>
                  <a:cubicBezTo>
                    <a:pt x="237" y="265"/>
                    <a:pt x="248" y="251"/>
                    <a:pt x="260" y="238"/>
                  </a:cubicBezTo>
                  <a:cubicBezTo>
                    <a:pt x="258" y="236"/>
                    <a:pt x="256" y="234"/>
                    <a:pt x="254" y="231"/>
                  </a:cubicBezTo>
                  <a:cubicBezTo>
                    <a:pt x="225" y="242"/>
                    <a:pt x="216" y="275"/>
                    <a:pt x="190" y="295"/>
                  </a:cubicBezTo>
                  <a:cubicBezTo>
                    <a:pt x="190" y="279"/>
                    <a:pt x="191" y="266"/>
                    <a:pt x="190" y="253"/>
                  </a:cubicBezTo>
                  <a:cubicBezTo>
                    <a:pt x="189" y="246"/>
                    <a:pt x="185" y="240"/>
                    <a:pt x="182" y="234"/>
                  </a:cubicBezTo>
                  <a:cubicBezTo>
                    <a:pt x="180" y="240"/>
                    <a:pt x="174" y="246"/>
                    <a:pt x="174" y="252"/>
                  </a:cubicBezTo>
                  <a:cubicBezTo>
                    <a:pt x="173" y="284"/>
                    <a:pt x="173" y="316"/>
                    <a:pt x="174" y="348"/>
                  </a:cubicBezTo>
                  <a:cubicBezTo>
                    <a:pt x="174" y="354"/>
                    <a:pt x="179" y="360"/>
                    <a:pt x="182" y="367"/>
                  </a:cubicBezTo>
                  <a:cubicBezTo>
                    <a:pt x="185" y="360"/>
                    <a:pt x="188" y="354"/>
                    <a:pt x="190" y="348"/>
                  </a:cubicBezTo>
                  <a:cubicBezTo>
                    <a:pt x="191" y="341"/>
                    <a:pt x="189" y="334"/>
                    <a:pt x="190" y="328"/>
                  </a:cubicBezTo>
                  <a:cubicBezTo>
                    <a:pt x="192" y="319"/>
                    <a:pt x="196" y="311"/>
                    <a:pt x="201" y="298"/>
                  </a:cubicBezTo>
                  <a:close/>
                </a:path>
              </a:pathLst>
            </a:custGeom>
            <a:solidFill>
              <a:srgbClr val="2A18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6616786" y="5398255"/>
            <a:ext cx="1917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球队：湖人队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200041" y="5388730"/>
            <a:ext cx="1917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号码：</a:t>
            </a:r>
            <a:r>
              <a:rPr lang="en-US" altLang="zh-CN" sz="1600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600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059465" y="5339959"/>
            <a:ext cx="436099" cy="436099"/>
            <a:chOff x="6059465" y="5339959"/>
            <a:chExt cx="436099" cy="436099"/>
          </a:xfrm>
        </p:grpSpPr>
        <p:sp>
          <p:nvSpPr>
            <p:cNvPr id="62" name="椭圆 61"/>
            <p:cNvSpPr/>
            <p:nvPr/>
          </p:nvSpPr>
          <p:spPr>
            <a:xfrm>
              <a:off x="6059465" y="5339959"/>
              <a:ext cx="436099" cy="436099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145213" y="5439480"/>
              <a:ext cx="269009" cy="237053"/>
              <a:chOff x="4386289" y="2212381"/>
              <a:chExt cx="2787651" cy="1917700"/>
            </a:xfrm>
          </p:grpSpPr>
          <p:sp>
            <p:nvSpPr>
              <p:cNvPr id="69" name="Freeform 41"/>
              <p:cNvSpPr>
                <a:spLocks/>
              </p:cNvSpPr>
              <p:nvPr/>
            </p:nvSpPr>
            <p:spPr bwMode="auto">
              <a:xfrm>
                <a:off x="4921277" y="2212381"/>
                <a:ext cx="1709738" cy="1917700"/>
              </a:xfrm>
              <a:custGeom>
                <a:avLst/>
                <a:gdLst>
                  <a:gd name="T0" fmla="*/ 434 w 454"/>
                  <a:gd name="T1" fmla="*/ 508 h 508"/>
                  <a:gd name="T2" fmla="*/ 18 w 454"/>
                  <a:gd name="T3" fmla="*/ 508 h 508"/>
                  <a:gd name="T4" fmla="*/ 1 w 454"/>
                  <a:gd name="T5" fmla="*/ 466 h 508"/>
                  <a:gd name="T6" fmla="*/ 1 w 454"/>
                  <a:gd name="T7" fmla="*/ 368 h 508"/>
                  <a:gd name="T8" fmla="*/ 35 w 454"/>
                  <a:gd name="T9" fmla="*/ 318 h 508"/>
                  <a:gd name="T10" fmla="*/ 170 w 454"/>
                  <a:gd name="T11" fmla="*/ 256 h 508"/>
                  <a:gd name="T12" fmla="*/ 133 w 454"/>
                  <a:gd name="T13" fmla="*/ 212 h 508"/>
                  <a:gd name="T14" fmla="*/ 210 w 454"/>
                  <a:gd name="T15" fmla="*/ 0 h 508"/>
                  <a:gd name="T16" fmla="*/ 246 w 454"/>
                  <a:gd name="T17" fmla="*/ 0 h 508"/>
                  <a:gd name="T18" fmla="*/ 294 w 454"/>
                  <a:gd name="T19" fmla="*/ 27 h 508"/>
                  <a:gd name="T20" fmla="*/ 294 w 454"/>
                  <a:gd name="T21" fmla="*/ 243 h 508"/>
                  <a:gd name="T22" fmla="*/ 282 w 454"/>
                  <a:gd name="T23" fmla="*/ 249 h 508"/>
                  <a:gd name="T24" fmla="*/ 425 w 454"/>
                  <a:gd name="T25" fmla="*/ 320 h 508"/>
                  <a:gd name="T26" fmla="*/ 453 w 454"/>
                  <a:gd name="T27" fmla="*/ 363 h 508"/>
                  <a:gd name="T28" fmla="*/ 453 w 454"/>
                  <a:gd name="T29" fmla="*/ 467 h 508"/>
                  <a:gd name="T30" fmla="*/ 434 w 454"/>
                  <a:gd name="T31" fmla="*/ 50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4" h="508">
                    <a:moveTo>
                      <a:pt x="434" y="508"/>
                    </a:moveTo>
                    <a:cubicBezTo>
                      <a:pt x="295" y="508"/>
                      <a:pt x="157" y="508"/>
                      <a:pt x="18" y="508"/>
                    </a:cubicBezTo>
                    <a:cubicBezTo>
                      <a:pt x="5" y="497"/>
                      <a:pt x="0" y="483"/>
                      <a:pt x="1" y="466"/>
                    </a:cubicBezTo>
                    <a:cubicBezTo>
                      <a:pt x="2" y="433"/>
                      <a:pt x="1" y="401"/>
                      <a:pt x="1" y="368"/>
                    </a:cubicBezTo>
                    <a:cubicBezTo>
                      <a:pt x="1" y="334"/>
                      <a:pt x="4" y="332"/>
                      <a:pt x="35" y="318"/>
                    </a:cubicBezTo>
                    <a:cubicBezTo>
                      <a:pt x="80" y="298"/>
                      <a:pt x="125" y="276"/>
                      <a:pt x="170" y="256"/>
                    </a:cubicBezTo>
                    <a:cubicBezTo>
                      <a:pt x="157" y="240"/>
                      <a:pt x="143" y="227"/>
                      <a:pt x="133" y="212"/>
                    </a:cubicBezTo>
                    <a:cubicBezTo>
                      <a:pt x="86" y="139"/>
                      <a:pt x="117" y="25"/>
                      <a:pt x="210" y="0"/>
                    </a:cubicBezTo>
                    <a:cubicBezTo>
                      <a:pt x="222" y="0"/>
                      <a:pt x="234" y="0"/>
                      <a:pt x="246" y="0"/>
                    </a:cubicBezTo>
                    <a:cubicBezTo>
                      <a:pt x="262" y="9"/>
                      <a:pt x="280" y="15"/>
                      <a:pt x="294" y="27"/>
                    </a:cubicBezTo>
                    <a:cubicBezTo>
                      <a:pt x="358" y="81"/>
                      <a:pt x="358" y="188"/>
                      <a:pt x="294" y="243"/>
                    </a:cubicBezTo>
                    <a:cubicBezTo>
                      <a:pt x="291" y="246"/>
                      <a:pt x="286" y="247"/>
                      <a:pt x="282" y="249"/>
                    </a:cubicBezTo>
                    <a:cubicBezTo>
                      <a:pt x="332" y="276"/>
                      <a:pt x="378" y="299"/>
                      <a:pt x="425" y="320"/>
                    </a:cubicBezTo>
                    <a:cubicBezTo>
                      <a:pt x="445" y="329"/>
                      <a:pt x="454" y="341"/>
                      <a:pt x="453" y="363"/>
                    </a:cubicBezTo>
                    <a:cubicBezTo>
                      <a:pt x="452" y="397"/>
                      <a:pt x="452" y="432"/>
                      <a:pt x="453" y="467"/>
                    </a:cubicBezTo>
                    <a:cubicBezTo>
                      <a:pt x="453" y="484"/>
                      <a:pt x="449" y="498"/>
                      <a:pt x="434" y="508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4"/>
              <p:cNvSpPr>
                <a:spLocks/>
              </p:cNvSpPr>
              <p:nvPr/>
            </p:nvSpPr>
            <p:spPr bwMode="auto">
              <a:xfrm>
                <a:off x="6238902" y="2318744"/>
                <a:ext cx="935038" cy="1630363"/>
              </a:xfrm>
              <a:custGeom>
                <a:avLst/>
                <a:gdLst>
                  <a:gd name="T0" fmla="*/ 248 w 248"/>
                  <a:gd name="T1" fmla="*/ 416 h 432"/>
                  <a:gd name="T2" fmla="*/ 213 w 248"/>
                  <a:gd name="T3" fmla="*/ 430 h 432"/>
                  <a:gd name="T4" fmla="*/ 140 w 248"/>
                  <a:gd name="T5" fmla="*/ 431 h 432"/>
                  <a:gd name="T6" fmla="*/ 140 w 248"/>
                  <a:gd name="T7" fmla="*/ 335 h 432"/>
                  <a:gd name="T8" fmla="*/ 93 w 248"/>
                  <a:gd name="T9" fmla="*/ 259 h 432"/>
                  <a:gd name="T10" fmla="*/ 22 w 248"/>
                  <a:gd name="T11" fmla="*/ 226 h 432"/>
                  <a:gd name="T12" fmla="*/ 10 w 248"/>
                  <a:gd name="T13" fmla="*/ 189 h 432"/>
                  <a:gd name="T14" fmla="*/ 23 w 248"/>
                  <a:gd name="T15" fmla="*/ 55 h 432"/>
                  <a:gd name="T16" fmla="*/ 18 w 248"/>
                  <a:gd name="T17" fmla="*/ 40 h 432"/>
                  <a:gd name="T18" fmla="*/ 19 w 248"/>
                  <a:gd name="T19" fmla="*/ 38 h 432"/>
                  <a:gd name="T20" fmla="*/ 156 w 248"/>
                  <a:gd name="T21" fmla="*/ 107 h 432"/>
                  <a:gd name="T22" fmla="*/ 111 w 248"/>
                  <a:gd name="T23" fmla="*/ 226 h 432"/>
                  <a:gd name="T24" fmla="*/ 216 w 248"/>
                  <a:gd name="T25" fmla="*/ 276 h 432"/>
                  <a:gd name="T26" fmla="*/ 248 w 248"/>
                  <a:gd name="T27" fmla="*/ 296 h 432"/>
                  <a:gd name="T28" fmla="*/ 248 w 248"/>
                  <a:gd name="T29" fmla="*/ 416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8" h="432">
                    <a:moveTo>
                      <a:pt x="248" y="416"/>
                    </a:moveTo>
                    <a:cubicBezTo>
                      <a:pt x="236" y="421"/>
                      <a:pt x="225" y="429"/>
                      <a:pt x="213" y="430"/>
                    </a:cubicBezTo>
                    <a:cubicBezTo>
                      <a:pt x="190" y="432"/>
                      <a:pt x="166" y="431"/>
                      <a:pt x="140" y="431"/>
                    </a:cubicBezTo>
                    <a:cubicBezTo>
                      <a:pt x="140" y="397"/>
                      <a:pt x="139" y="366"/>
                      <a:pt x="140" y="335"/>
                    </a:cubicBezTo>
                    <a:cubicBezTo>
                      <a:pt x="141" y="299"/>
                      <a:pt x="126" y="274"/>
                      <a:pt x="93" y="259"/>
                    </a:cubicBezTo>
                    <a:cubicBezTo>
                      <a:pt x="69" y="249"/>
                      <a:pt x="45" y="238"/>
                      <a:pt x="22" y="226"/>
                    </a:cubicBezTo>
                    <a:cubicBezTo>
                      <a:pt x="1" y="214"/>
                      <a:pt x="0" y="210"/>
                      <a:pt x="10" y="189"/>
                    </a:cubicBezTo>
                    <a:cubicBezTo>
                      <a:pt x="32" y="146"/>
                      <a:pt x="34" y="101"/>
                      <a:pt x="23" y="55"/>
                    </a:cubicBezTo>
                    <a:cubicBezTo>
                      <a:pt x="21" y="50"/>
                      <a:pt x="20" y="45"/>
                      <a:pt x="18" y="40"/>
                    </a:cubicBezTo>
                    <a:cubicBezTo>
                      <a:pt x="18" y="39"/>
                      <a:pt x="19" y="39"/>
                      <a:pt x="19" y="38"/>
                    </a:cubicBezTo>
                    <a:cubicBezTo>
                      <a:pt x="74" y="0"/>
                      <a:pt x="144" y="35"/>
                      <a:pt x="156" y="107"/>
                    </a:cubicBezTo>
                    <a:cubicBezTo>
                      <a:pt x="164" y="154"/>
                      <a:pt x="148" y="192"/>
                      <a:pt x="111" y="226"/>
                    </a:cubicBezTo>
                    <a:cubicBezTo>
                      <a:pt x="148" y="243"/>
                      <a:pt x="182" y="259"/>
                      <a:pt x="216" y="276"/>
                    </a:cubicBezTo>
                    <a:cubicBezTo>
                      <a:pt x="227" y="282"/>
                      <a:pt x="237" y="289"/>
                      <a:pt x="248" y="296"/>
                    </a:cubicBezTo>
                    <a:cubicBezTo>
                      <a:pt x="248" y="336"/>
                      <a:pt x="248" y="376"/>
                      <a:pt x="248" y="416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5"/>
              <p:cNvSpPr>
                <a:spLocks/>
              </p:cNvSpPr>
              <p:nvPr/>
            </p:nvSpPr>
            <p:spPr bwMode="auto">
              <a:xfrm>
                <a:off x="4386289" y="2352081"/>
                <a:ext cx="927100" cy="1592263"/>
              </a:xfrm>
              <a:custGeom>
                <a:avLst/>
                <a:gdLst>
                  <a:gd name="T0" fmla="*/ 0 w 246"/>
                  <a:gd name="T1" fmla="*/ 287 h 422"/>
                  <a:gd name="T2" fmla="*/ 34 w 246"/>
                  <a:gd name="T3" fmla="*/ 267 h 422"/>
                  <a:gd name="T4" fmla="*/ 137 w 246"/>
                  <a:gd name="T5" fmla="*/ 218 h 422"/>
                  <a:gd name="T6" fmla="*/ 108 w 246"/>
                  <a:gd name="T7" fmla="*/ 56 h 422"/>
                  <a:gd name="T8" fmla="*/ 228 w 246"/>
                  <a:gd name="T9" fmla="*/ 29 h 422"/>
                  <a:gd name="T10" fmla="*/ 246 w 246"/>
                  <a:gd name="T11" fmla="*/ 201 h 422"/>
                  <a:gd name="T12" fmla="*/ 221 w 246"/>
                  <a:gd name="T13" fmla="*/ 219 h 422"/>
                  <a:gd name="T14" fmla="*/ 149 w 246"/>
                  <a:gd name="T15" fmla="*/ 253 h 422"/>
                  <a:gd name="T16" fmla="*/ 106 w 246"/>
                  <a:gd name="T17" fmla="*/ 321 h 422"/>
                  <a:gd name="T18" fmla="*/ 106 w 246"/>
                  <a:gd name="T19" fmla="*/ 421 h 422"/>
                  <a:gd name="T20" fmla="*/ 19 w 246"/>
                  <a:gd name="T21" fmla="*/ 420 h 422"/>
                  <a:gd name="T22" fmla="*/ 0 w 246"/>
                  <a:gd name="T23" fmla="*/ 407 h 422"/>
                  <a:gd name="T24" fmla="*/ 0 w 246"/>
                  <a:gd name="T25" fmla="*/ 287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422">
                    <a:moveTo>
                      <a:pt x="0" y="287"/>
                    </a:moveTo>
                    <a:cubicBezTo>
                      <a:pt x="11" y="280"/>
                      <a:pt x="22" y="272"/>
                      <a:pt x="34" y="267"/>
                    </a:cubicBezTo>
                    <a:cubicBezTo>
                      <a:pt x="68" y="250"/>
                      <a:pt x="102" y="235"/>
                      <a:pt x="137" y="218"/>
                    </a:cubicBezTo>
                    <a:cubicBezTo>
                      <a:pt x="86" y="163"/>
                      <a:pt x="76" y="107"/>
                      <a:pt x="108" y="56"/>
                    </a:cubicBezTo>
                    <a:cubicBezTo>
                      <a:pt x="136" y="12"/>
                      <a:pt x="186" y="0"/>
                      <a:pt x="228" y="29"/>
                    </a:cubicBezTo>
                    <a:cubicBezTo>
                      <a:pt x="207" y="87"/>
                      <a:pt x="211" y="144"/>
                      <a:pt x="246" y="201"/>
                    </a:cubicBezTo>
                    <a:cubicBezTo>
                      <a:pt x="237" y="207"/>
                      <a:pt x="230" y="214"/>
                      <a:pt x="221" y="219"/>
                    </a:cubicBezTo>
                    <a:cubicBezTo>
                      <a:pt x="197" y="231"/>
                      <a:pt x="173" y="242"/>
                      <a:pt x="149" y="253"/>
                    </a:cubicBezTo>
                    <a:cubicBezTo>
                      <a:pt x="119" y="266"/>
                      <a:pt x="106" y="289"/>
                      <a:pt x="106" y="321"/>
                    </a:cubicBezTo>
                    <a:cubicBezTo>
                      <a:pt x="106" y="354"/>
                      <a:pt x="106" y="386"/>
                      <a:pt x="106" y="421"/>
                    </a:cubicBezTo>
                    <a:cubicBezTo>
                      <a:pt x="75" y="421"/>
                      <a:pt x="47" y="422"/>
                      <a:pt x="19" y="420"/>
                    </a:cubicBezTo>
                    <a:cubicBezTo>
                      <a:pt x="12" y="420"/>
                      <a:pt x="6" y="412"/>
                      <a:pt x="0" y="407"/>
                    </a:cubicBezTo>
                    <a:cubicBezTo>
                      <a:pt x="0" y="367"/>
                      <a:pt x="0" y="327"/>
                      <a:pt x="0" y="287"/>
                    </a:cubicBezTo>
                    <a:close/>
                  </a:path>
                </a:pathLst>
              </a:custGeom>
              <a:solidFill>
                <a:srgbClr val="2A18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8642720" y="5339958"/>
            <a:ext cx="436099" cy="436099"/>
            <a:chOff x="8642720" y="5339958"/>
            <a:chExt cx="436099" cy="436099"/>
          </a:xfrm>
        </p:grpSpPr>
        <p:sp>
          <p:nvSpPr>
            <p:cNvPr id="64" name="椭圆 63"/>
            <p:cNvSpPr/>
            <p:nvPr/>
          </p:nvSpPr>
          <p:spPr>
            <a:xfrm>
              <a:off x="8642720" y="5339958"/>
              <a:ext cx="436099" cy="436099"/>
            </a:xfrm>
            <a:prstGeom prst="ellipse">
              <a:avLst/>
            </a:prstGeom>
            <a:noFill/>
            <a:ln>
              <a:solidFill>
                <a:srgbClr val="2A18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50"/>
            <p:cNvSpPr>
              <a:spLocks/>
            </p:cNvSpPr>
            <p:nvPr/>
          </p:nvSpPr>
          <p:spPr bwMode="auto">
            <a:xfrm>
              <a:off x="8717873" y="5443103"/>
              <a:ext cx="285791" cy="231309"/>
            </a:xfrm>
            <a:custGeom>
              <a:avLst/>
              <a:gdLst>
                <a:gd name="T0" fmla="*/ 26 w 125"/>
                <a:gd name="T1" fmla="*/ 41 h 101"/>
                <a:gd name="T2" fmla="*/ 0 w 125"/>
                <a:gd name="T3" fmla="*/ 34 h 101"/>
                <a:gd name="T4" fmla="*/ 23 w 125"/>
                <a:gd name="T5" fmla="*/ 12 h 101"/>
                <a:gd name="T6" fmla="*/ 49 w 125"/>
                <a:gd name="T7" fmla="*/ 12 h 101"/>
                <a:gd name="T8" fmla="*/ 76 w 125"/>
                <a:gd name="T9" fmla="*/ 12 h 101"/>
                <a:gd name="T10" fmla="*/ 102 w 125"/>
                <a:gd name="T11" fmla="*/ 13 h 101"/>
                <a:gd name="T12" fmla="*/ 125 w 125"/>
                <a:gd name="T13" fmla="*/ 34 h 101"/>
                <a:gd name="T14" fmla="*/ 113 w 125"/>
                <a:gd name="T15" fmla="*/ 47 h 101"/>
                <a:gd name="T16" fmla="*/ 98 w 125"/>
                <a:gd name="T17" fmla="*/ 42 h 101"/>
                <a:gd name="T18" fmla="*/ 98 w 125"/>
                <a:gd name="T19" fmla="*/ 100 h 101"/>
                <a:gd name="T20" fmla="*/ 33 w 125"/>
                <a:gd name="T21" fmla="*/ 100 h 101"/>
                <a:gd name="T22" fmla="*/ 26 w 125"/>
                <a:gd name="T23" fmla="*/ 90 h 101"/>
                <a:gd name="T24" fmla="*/ 26 w 125"/>
                <a:gd name="T25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01">
                  <a:moveTo>
                    <a:pt x="26" y="41"/>
                  </a:moveTo>
                  <a:cubicBezTo>
                    <a:pt x="13" y="51"/>
                    <a:pt x="6" y="45"/>
                    <a:pt x="0" y="34"/>
                  </a:cubicBezTo>
                  <a:cubicBezTo>
                    <a:pt x="7" y="27"/>
                    <a:pt x="14" y="18"/>
                    <a:pt x="23" y="12"/>
                  </a:cubicBezTo>
                  <a:cubicBezTo>
                    <a:pt x="31" y="6"/>
                    <a:pt x="39" y="1"/>
                    <a:pt x="49" y="12"/>
                  </a:cubicBezTo>
                  <a:cubicBezTo>
                    <a:pt x="56" y="20"/>
                    <a:pt x="68" y="20"/>
                    <a:pt x="76" y="12"/>
                  </a:cubicBezTo>
                  <a:cubicBezTo>
                    <a:pt x="86" y="0"/>
                    <a:pt x="94" y="6"/>
                    <a:pt x="102" y="13"/>
                  </a:cubicBezTo>
                  <a:cubicBezTo>
                    <a:pt x="110" y="19"/>
                    <a:pt x="117" y="26"/>
                    <a:pt x="125" y="34"/>
                  </a:cubicBezTo>
                  <a:cubicBezTo>
                    <a:pt x="121" y="39"/>
                    <a:pt x="117" y="43"/>
                    <a:pt x="113" y="47"/>
                  </a:cubicBezTo>
                  <a:cubicBezTo>
                    <a:pt x="109" y="46"/>
                    <a:pt x="104" y="44"/>
                    <a:pt x="98" y="42"/>
                  </a:cubicBezTo>
                  <a:cubicBezTo>
                    <a:pt x="98" y="61"/>
                    <a:pt x="98" y="80"/>
                    <a:pt x="98" y="100"/>
                  </a:cubicBezTo>
                  <a:cubicBezTo>
                    <a:pt x="75" y="100"/>
                    <a:pt x="54" y="101"/>
                    <a:pt x="33" y="100"/>
                  </a:cubicBezTo>
                  <a:cubicBezTo>
                    <a:pt x="31" y="100"/>
                    <a:pt x="27" y="93"/>
                    <a:pt x="26" y="90"/>
                  </a:cubicBezTo>
                  <a:cubicBezTo>
                    <a:pt x="26" y="74"/>
                    <a:pt x="26" y="59"/>
                    <a:pt x="26" y="41"/>
                  </a:cubicBezTo>
                  <a:close/>
                </a:path>
              </a:pathLst>
            </a:custGeom>
            <a:solidFill>
              <a:srgbClr val="2A18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863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11000">
        <p:split orient="vert"/>
      </p:transition>
    </mc:Choice>
    <mc:Fallback xmlns="">
      <p:transition spd="slow" advClick="0" advTm="1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21" grpId="0"/>
      <p:bldP spid="34" grpId="0"/>
      <p:bldP spid="48" grpId="0"/>
      <p:bldP spid="50" grpId="0"/>
      <p:bldP spid="63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4" b="44222"/>
          <a:stretch/>
        </p:blipFill>
        <p:spPr>
          <a:xfrm>
            <a:off x="0" y="1676396"/>
            <a:ext cx="12192000" cy="26185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690249"/>
            <a:ext cx="12192000" cy="2604657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79858" y="514573"/>
            <a:ext cx="4232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技术特点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1131" y="2466980"/>
            <a:ext cx="7551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科比擅长突破、投篮、罚球、三分球他都驾轻就熟，几乎没有进攻盲区，单场比赛</a:t>
            </a:r>
            <a:r>
              <a:rPr lang="en-US" altLang="zh-CN" sz="1600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81</a:t>
            </a:r>
            <a:r>
              <a:rPr lang="zh-CN" altLang="en-US" sz="1600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分的个人纪录就有力的证明了这一点。除了疯狂的得分外，外科比还是联盟中最好的防守人之一，贴身防守非常具有压迫性。</a:t>
            </a:r>
            <a:endParaRPr lang="zh-CN" altLang="en-US" sz="1600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6815" y="1936798"/>
            <a:ext cx="1662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>
                    <a:lumMod val="6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“</a:t>
            </a:r>
            <a:endParaRPr lang="zh-CN" altLang="en-US" sz="9600" b="1" dirty="0">
              <a:solidFill>
                <a:schemeClr val="bg1">
                  <a:lumMod val="6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06941" y="3317858"/>
            <a:ext cx="1662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>
                    <a:lumMod val="65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”</a:t>
            </a:r>
            <a:endParaRPr lang="zh-CN" altLang="en-US" sz="9600" b="1" dirty="0">
              <a:solidFill>
                <a:schemeClr val="bg1">
                  <a:lumMod val="65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48691" y="4131442"/>
            <a:ext cx="1648689" cy="1648689"/>
            <a:chOff x="1648691" y="4131442"/>
            <a:chExt cx="1648689" cy="1648689"/>
          </a:xfrm>
        </p:grpSpPr>
        <p:sp>
          <p:nvSpPr>
            <p:cNvPr id="11" name="椭圆 10"/>
            <p:cNvSpPr/>
            <p:nvPr/>
          </p:nvSpPr>
          <p:spPr>
            <a:xfrm>
              <a:off x="1648691" y="4131442"/>
              <a:ext cx="1648689" cy="1648689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 descr="http://img2.imgtn.bdimg.com/it/u=512314079,4060102663&amp;fm=206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5" t="2740" r="22942" b="42033"/>
            <a:stretch>
              <a:fillRect/>
            </a:stretch>
          </p:blipFill>
          <p:spPr bwMode="auto">
            <a:xfrm>
              <a:off x="1710327" y="4197491"/>
              <a:ext cx="1525415" cy="1525415"/>
            </a:xfrm>
            <a:custGeom>
              <a:avLst/>
              <a:gdLst>
                <a:gd name="connsiteX0" fmla="*/ 513666 w 1027332"/>
                <a:gd name="connsiteY0" fmla="*/ 0 h 1027332"/>
                <a:gd name="connsiteX1" fmla="*/ 1027332 w 1027332"/>
                <a:gd name="connsiteY1" fmla="*/ 513666 h 1027332"/>
                <a:gd name="connsiteX2" fmla="*/ 513666 w 1027332"/>
                <a:gd name="connsiteY2" fmla="*/ 1027332 h 1027332"/>
                <a:gd name="connsiteX3" fmla="*/ 0 w 1027332"/>
                <a:gd name="connsiteY3" fmla="*/ 513666 h 1027332"/>
                <a:gd name="connsiteX4" fmla="*/ 513666 w 1027332"/>
                <a:gd name="connsiteY4" fmla="*/ 0 h 102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7332" h="1027332">
                  <a:moveTo>
                    <a:pt x="513666" y="0"/>
                  </a:moveTo>
                  <a:cubicBezTo>
                    <a:pt x="797356" y="0"/>
                    <a:pt x="1027332" y="229976"/>
                    <a:pt x="1027332" y="513666"/>
                  </a:cubicBezTo>
                  <a:cubicBezTo>
                    <a:pt x="1027332" y="797356"/>
                    <a:pt x="797356" y="1027332"/>
                    <a:pt x="513666" y="1027332"/>
                  </a:cubicBezTo>
                  <a:cubicBezTo>
                    <a:pt x="229976" y="1027332"/>
                    <a:pt x="0" y="797356"/>
                    <a:pt x="0" y="513666"/>
                  </a:cubicBezTo>
                  <a:cubicBezTo>
                    <a:pt x="0" y="229976"/>
                    <a:pt x="229976" y="0"/>
                    <a:pt x="513666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5278437" y="4131442"/>
            <a:ext cx="1648689" cy="1648689"/>
            <a:chOff x="5278437" y="4131442"/>
            <a:chExt cx="1648689" cy="1648689"/>
          </a:xfrm>
        </p:grpSpPr>
        <p:sp>
          <p:nvSpPr>
            <p:cNvPr id="12" name="椭圆 11"/>
            <p:cNvSpPr/>
            <p:nvPr/>
          </p:nvSpPr>
          <p:spPr>
            <a:xfrm>
              <a:off x="5278437" y="4131442"/>
              <a:ext cx="1648689" cy="1648689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rcRect l="10948" t="12697" r="10948" b="31228"/>
            <a:stretch>
              <a:fillRect/>
            </a:stretch>
          </p:blipFill>
          <p:spPr>
            <a:xfrm>
              <a:off x="5339581" y="4197491"/>
              <a:ext cx="1526400" cy="1526400"/>
            </a:xfrm>
            <a:custGeom>
              <a:avLst/>
              <a:gdLst>
                <a:gd name="connsiteX0" fmla="*/ 513666 w 1027332"/>
                <a:gd name="connsiteY0" fmla="*/ 0 h 1027332"/>
                <a:gd name="connsiteX1" fmla="*/ 1027332 w 1027332"/>
                <a:gd name="connsiteY1" fmla="*/ 513666 h 1027332"/>
                <a:gd name="connsiteX2" fmla="*/ 513666 w 1027332"/>
                <a:gd name="connsiteY2" fmla="*/ 1027332 h 1027332"/>
                <a:gd name="connsiteX3" fmla="*/ 0 w 1027332"/>
                <a:gd name="connsiteY3" fmla="*/ 513666 h 1027332"/>
                <a:gd name="connsiteX4" fmla="*/ 513666 w 1027332"/>
                <a:gd name="connsiteY4" fmla="*/ 0 h 102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7332" h="1027332">
                  <a:moveTo>
                    <a:pt x="513666" y="0"/>
                  </a:moveTo>
                  <a:cubicBezTo>
                    <a:pt x="797356" y="0"/>
                    <a:pt x="1027332" y="229976"/>
                    <a:pt x="1027332" y="513666"/>
                  </a:cubicBezTo>
                  <a:cubicBezTo>
                    <a:pt x="1027332" y="797356"/>
                    <a:pt x="797356" y="1027332"/>
                    <a:pt x="513666" y="1027332"/>
                  </a:cubicBezTo>
                  <a:cubicBezTo>
                    <a:pt x="229976" y="1027332"/>
                    <a:pt x="0" y="797356"/>
                    <a:pt x="0" y="513666"/>
                  </a:cubicBezTo>
                  <a:cubicBezTo>
                    <a:pt x="0" y="229976"/>
                    <a:pt x="229976" y="0"/>
                    <a:pt x="513666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8908183" y="4131442"/>
            <a:ext cx="1648689" cy="1648689"/>
            <a:chOff x="8908183" y="4131442"/>
            <a:chExt cx="1648689" cy="1648689"/>
          </a:xfrm>
        </p:grpSpPr>
        <p:sp>
          <p:nvSpPr>
            <p:cNvPr id="13" name="椭圆 12"/>
            <p:cNvSpPr/>
            <p:nvPr/>
          </p:nvSpPr>
          <p:spPr>
            <a:xfrm>
              <a:off x="8908183" y="4131442"/>
              <a:ext cx="1648689" cy="1648689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 descr="http://file21.mafengwo.net/M00/67/9D/wKgB3FDxo3SASzLYAAI29rFo_rs23.jpe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6" t="387" r="38869" b="18920"/>
            <a:stretch>
              <a:fillRect/>
            </a:stretch>
          </p:blipFill>
          <p:spPr bwMode="auto">
            <a:xfrm>
              <a:off x="8969327" y="4197491"/>
              <a:ext cx="1526400" cy="1526400"/>
            </a:xfrm>
            <a:custGeom>
              <a:avLst/>
              <a:gdLst>
                <a:gd name="connsiteX0" fmla="*/ 824345 w 1648690"/>
                <a:gd name="connsiteY0" fmla="*/ 0 h 1648690"/>
                <a:gd name="connsiteX1" fmla="*/ 1648690 w 1648690"/>
                <a:gd name="connsiteY1" fmla="*/ 824345 h 1648690"/>
                <a:gd name="connsiteX2" fmla="*/ 824345 w 1648690"/>
                <a:gd name="connsiteY2" fmla="*/ 1648690 h 1648690"/>
                <a:gd name="connsiteX3" fmla="*/ 0 w 1648690"/>
                <a:gd name="connsiteY3" fmla="*/ 824345 h 1648690"/>
                <a:gd name="connsiteX4" fmla="*/ 824345 w 1648690"/>
                <a:gd name="connsiteY4" fmla="*/ 0 h 164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690" h="1648690">
                  <a:moveTo>
                    <a:pt x="824345" y="0"/>
                  </a:moveTo>
                  <a:cubicBezTo>
                    <a:pt x="1279618" y="0"/>
                    <a:pt x="1648690" y="369072"/>
                    <a:pt x="1648690" y="824345"/>
                  </a:cubicBezTo>
                  <a:cubicBezTo>
                    <a:pt x="1648690" y="1279618"/>
                    <a:pt x="1279618" y="1648690"/>
                    <a:pt x="824345" y="1648690"/>
                  </a:cubicBezTo>
                  <a:cubicBezTo>
                    <a:pt x="369072" y="1648690"/>
                    <a:pt x="0" y="1279618"/>
                    <a:pt x="0" y="824345"/>
                  </a:cubicBezTo>
                  <a:cubicBezTo>
                    <a:pt x="0" y="369072"/>
                    <a:pt x="369072" y="0"/>
                    <a:pt x="824345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文本框 18"/>
          <p:cNvSpPr txBox="1"/>
          <p:nvPr/>
        </p:nvSpPr>
        <p:spPr>
          <a:xfrm>
            <a:off x="2036614" y="5846180"/>
            <a:ext cx="872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进攻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80217" y="5850207"/>
            <a:ext cx="872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防守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96107" y="5846180"/>
            <a:ext cx="872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992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0">
        <p14:honeycomb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9858" y="514573"/>
            <a:ext cx="4232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技术特长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61998" y="2121027"/>
            <a:ext cx="2248040" cy="3699164"/>
          </a:xfrm>
          <a:prstGeom prst="roundRect">
            <a:avLst/>
          </a:prstGeom>
          <a:solidFill>
            <a:srgbClr val="2A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184C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l="24714" r="18456" b="17312"/>
          <a:stretch/>
        </p:blipFill>
        <p:spPr>
          <a:xfrm>
            <a:off x="761998" y="2121027"/>
            <a:ext cx="2248040" cy="2130136"/>
          </a:xfrm>
          <a:custGeom>
            <a:avLst/>
            <a:gdLst>
              <a:gd name="connsiteX0" fmla="*/ 355030 w 2248040"/>
              <a:gd name="connsiteY0" fmla="*/ 0 h 2130136"/>
              <a:gd name="connsiteX1" fmla="*/ 1893010 w 2248040"/>
              <a:gd name="connsiteY1" fmla="*/ 0 h 2130136"/>
              <a:gd name="connsiteX2" fmla="*/ 2248040 w 2248040"/>
              <a:gd name="connsiteY2" fmla="*/ 355030 h 2130136"/>
              <a:gd name="connsiteX3" fmla="*/ 2248040 w 2248040"/>
              <a:gd name="connsiteY3" fmla="*/ 1775106 h 2130136"/>
              <a:gd name="connsiteX4" fmla="*/ 1893010 w 2248040"/>
              <a:gd name="connsiteY4" fmla="*/ 2130136 h 2130136"/>
              <a:gd name="connsiteX5" fmla="*/ 355030 w 2248040"/>
              <a:gd name="connsiteY5" fmla="*/ 2130136 h 2130136"/>
              <a:gd name="connsiteX6" fmla="*/ 0 w 2248040"/>
              <a:gd name="connsiteY6" fmla="*/ 1775106 h 2130136"/>
              <a:gd name="connsiteX7" fmla="*/ 0 w 2248040"/>
              <a:gd name="connsiteY7" fmla="*/ 355030 h 2130136"/>
              <a:gd name="connsiteX8" fmla="*/ 355030 w 2248040"/>
              <a:gd name="connsiteY8" fmla="*/ 0 h 213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8040" h="2130136">
                <a:moveTo>
                  <a:pt x="355030" y="0"/>
                </a:moveTo>
                <a:lnTo>
                  <a:pt x="1893010" y="0"/>
                </a:lnTo>
                <a:cubicBezTo>
                  <a:pt x="2089088" y="0"/>
                  <a:pt x="2248040" y="158952"/>
                  <a:pt x="2248040" y="355030"/>
                </a:cubicBezTo>
                <a:lnTo>
                  <a:pt x="2248040" y="1775106"/>
                </a:lnTo>
                <a:cubicBezTo>
                  <a:pt x="2248040" y="1971184"/>
                  <a:pt x="2089088" y="2130136"/>
                  <a:pt x="1893010" y="2130136"/>
                </a:cubicBezTo>
                <a:lnTo>
                  <a:pt x="355030" y="2130136"/>
                </a:lnTo>
                <a:cubicBezTo>
                  <a:pt x="158952" y="2130136"/>
                  <a:pt x="0" y="1971184"/>
                  <a:pt x="0" y="1775106"/>
                </a:cubicBezTo>
                <a:lnTo>
                  <a:pt x="0" y="355030"/>
                </a:lnTo>
                <a:cubicBezTo>
                  <a:pt x="0" y="158952"/>
                  <a:pt x="158952" y="0"/>
                  <a:pt x="355030" y="0"/>
                </a:cubicBezTo>
                <a:close/>
              </a:path>
            </a:pathLst>
          </a:custGeom>
        </p:spPr>
      </p:pic>
      <p:sp>
        <p:nvSpPr>
          <p:cNvPr id="10" name="圆角矩形 9"/>
          <p:cNvSpPr/>
          <p:nvPr/>
        </p:nvSpPr>
        <p:spPr>
          <a:xfrm>
            <a:off x="3580244" y="2116408"/>
            <a:ext cx="2248040" cy="3699164"/>
          </a:xfrm>
          <a:prstGeom prst="roundRect">
            <a:avLst/>
          </a:prstGeom>
          <a:solidFill>
            <a:srgbClr val="2A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184C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399644" y="2116408"/>
            <a:ext cx="2248040" cy="3699164"/>
          </a:xfrm>
          <a:prstGeom prst="roundRect">
            <a:avLst/>
          </a:prstGeom>
          <a:solidFill>
            <a:srgbClr val="2A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184C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219044" y="2116408"/>
            <a:ext cx="2248040" cy="3699164"/>
          </a:xfrm>
          <a:prstGeom prst="roundRect">
            <a:avLst/>
          </a:prstGeom>
          <a:solidFill>
            <a:srgbClr val="2A1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184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0107" y="4489719"/>
            <a:ext cx="173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假动作虚晃</a:t>
            </a:r>
            <a:endParaRPr lang="zh-CN" altLang="en-US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0270" y="4859051"/>
            <a:ext cx="2037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科比的富于创造性假动作是联盟最难防的之一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 l="17049" t="89" r="17049" b="17582"/>
          <a:stretch>
            <a:fillRect/>
          </a:stretch>
        </p:blipFill>
        <p:spPr>
          <a:xfrm>
            <a:off x="3580244" y="2109481"/>
            <a:ext cx="2248040" cy="2134755"/>
          </a:xfrm>
          <a:custGeom>
            <a:avLst/>
            <a:gdLst>
              <a:gd name="connsiteX0" fmla="*/ 355800 w 2248040"/>
              <a:gd name="connsiteY0" fmla="*/ 0 h 2134755"/>
              <a:gd name="connsiteX1" fmla="*/ 1892240 w 2248040"/>
              <a:gd name="connsiteY1" fmla="*/ 0 h 2134755"/>
              <a:gd name="connsiteX2" fmla="*/ 2248040 w 2248040"/>
              <a:gd name="connsiteY2" fmla="*/ 355800 h 2134755"/>
              <a:gd name="connsiteX3" fmla="*/ 2248040 w 2248040"/>
              <a:gd name="connsiteY3" fmla="*/ 1778955 h 2134755"/>
              <a:gd name="connsiteX4" fmla="*/ 1892240 w 2248040"/>
              <a:gd name="connsiteY4" fmla="*/ 2134755 h 2134755"/>
              <a:gd name="connsiteX5" fmla="*/ 355800 w 2248040"/>
              <a:gd name="connsiteY5" fmla="*/ 2134755 h 2134755"/>
              <a:gd name="connsiteX6" fmla="*/ 0 w 2248040"/>
              <a:gd name="connsiteY6" fmla="*/ 1778955 h 2134755"/>
              <a:gd name="connsiteX7" fmla="*/ 0 w 2248040"/>
              <a:gd name="connsiteY7" fmla="*/ 355800 h 2134755"/>
              <a:gd name="connsiteX8" fmla="*/ 355800 w 2248040"/>
              <a:gd name="connsiteY8" fmla="*/ 0 h 2134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8040" h="2134755">
                <a:moveTo>
                  <a:pt x="355800" y="0"/>
                </a:moveTo>
                <a:lnTo>
                  <a:pt x="1892240" y="0"/>
                </a:lnTo>
                <a:cubicBezTo>
                  <a:pt x="2088743" y="0"/>
                  <a:pt x="2248040" y="159297"/>
                  <a:pt x="2248040" y="355800"/>
                </a:cubicBezTo>
                <a:lnTo>
                  <a:pt x="2248040" y="1778955"/>
                </a:lnTo>
                <a:cubicBezTo>
                  <a:pt x="2248040" y="1975458"/>
                  <a:pt x="2088743" y="2134755"/>
                  <a:pt x="1892240" y="2134755"/>
                </a:cubicBezTo>
                <a:lnTo>
                  <a:pt x="355800" y="2134755"/>
                </a:lnTo>
                <a:cubicBezTo>
                  <a:pt x="159297" y="2134755"/>
                  <a:pt x="0" y="1975458"/>
                  <a:pt x="0" y="1778955"/>
                </a:cubicBezTo>
                <a:lnTo>
                  <a:pt x="0" y="355800"/>
                </a:lnTo>
                <a:cubicBezTo>
                  <a:pt x="0" y="159297"/>
                  <a:pt x="159297" y="0"/>
                  <a:pt x="355800" y="0"/>
                </a:cubicBez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845791" y="4489719"/>
            <a:ext cx="173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背身单打</a:t>
            </a:r>
            <a:endParaRPr lang="zh-CN" altLang="en-US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85954" y="4859051"/>
            <a:ext cx="2037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科比的背身单打比一般的前锋更加灵活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72118" y="4489719"/>
            <a:ext cx="173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后仰跳投</a:t>
            </a:r>
            <a:endParaRPr lang="zh-CN" altLang="en-US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12281" y="4859051"/>
            <a:ext cx="2037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科比的后仰跳投因其幅度和命中率著称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86114" y="4489719"/>
            <a:ext cx="1731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急停跳投</a:t>
            </a:r>
            <a:endParaRPr lang="zh-CN" altLang="en-US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26277" y="4859051"/>
            <a:ext cx="2037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科比的急停跳投是联盟大多数防守者的噩梦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rcRect l="28949" t="5086" r="29205" b="35055"/>
          <a:stretch>
            <a:fillRect/>
          </a:stretch>
        </p:blipFill>
        <p:spPr>
          <a:xfrm>
            <a:off x="6398490" y="2116408"/>
            <a:ext cx="2240536" cy="2141682"/>
          </a:xfrm>
          <a:custGeom>
            <a:avLst/>
            <a:gdLst>
              <a:gd name="connsiteX0" fmla="*/ 356954 w 2248040"/>
              <a:gd name="connsiteY0" fmla="*/ 0 h 2141682"/>
              <a:gd name="connsiteX1" fmla="*/ 1891086 w 2248040"/>
              <a:gd name="connsiteY1" fmla="*/ 0 h 2141682"/>
              <a:gd name="connsiteX2" fmla="*/ 2248040 w 2248040"/>
              <a:gd name="connsiteY2" fmla="*/ 356954 h 2141682"/>
              <a:gd name="connsiteX3" fmla="*/ 2248040 w 2248040"/>
              <a:gd name="connsiteY3" fmla="*/ 1784728 h 2141682"/>
              <a:gd name="connsiteX4" fmla="*/ 1891086 w 2248040"/>
              <a:gd name="connsiteY4" fmla="*/ 2141682 h 2141682"/>
              <a:gd name="connsiteX5" fmla="*/ 356954 w 2248040"/>
              <a:gd name="connsiteY5" fmla="*/ 2141682 h 2141682"/>
              <a:gd name="connsiteX6" fmla="*/ 0 w 2248040"/>
              <a:gd name="connsiteY6" fmla="*/ 1784728 h 2141682"/>
              <a:gd name="connsiteX7" fmla="*/ 0 w 2248040"/>
              <a:gd name="connsiteY7" fmla="*/ 356954 h 2141682"/>
              <a:gd name="connsiteX8" fmla="*/ 356954 w 2248040"/>
              <a:gd name="connsiteY8" fmla="*/ 0 h 214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8040" h="2141682">
                <a:moveTo>
                  <a:pt x="356954" y="0"/>
                </a:moveTo>
                <a:lnTo>
                  <a:pt x="1891086" y="0"/>
                </a:lnTo>
                <a:cubicBezTo>
                  <a:pt x="2088226" y="0"/>
                  <a:pt x="2248040" y="159814"/>
                  <a:pt x="2248040" y="356954"/>
                </a:cubicBezTo>
                <a:lnTo>
                  <a:pt x="2248040" y="1784728"/>
                </a:lnTo>
                <a:cubicBezTo>
                  <a:pt x="2248040" y="1981868"/>
                  <a:pt x="2088226" y="2141682"/>
                  <a:pt x="1891086" y="2141682"/>
                </a:cubicBezTo>
                <a:lnTo>
                  <a:pt x="356954" y="2141682"/>
                </a:lnTo>
                <a:cubicBezTo>
                  <a:pt x="159814" y="2141682"/>
                  <a:pt x="0" y="1981868"/>
                  <a:pt x="0" y="1784728"/>
                </a:cubicBezTo>
                <a:lnTo>
                  <a:pt x="0" y="356954"/>
                </a:lnTo>
                <a:cubicBezTo>
                  <a:pt x="0" y="159814"/>
                  <a:pt x="159814" y="0"/>
                  <a:pt x="356954" y="0"/>
                </a:cubicBezTo>
                <a:close/>
              </a:path>
            </a:pathLst>
          </a:custGeom>
        </p:spPr>
      </p:pic>
      <p:pic>
        <p:nvPicPr>
          <p:cNvPr id="31" name="图片 30" descr="http://easyread.ph.126.net/3c0LxTQ4MDO4HnjVsaGADQ==/791669922426714062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3" r="16737" b="13707"/>
          <a:stretch>
            <a:fillRect/>
          </a:stretch>
        </p:blipFill>
        <p:spPr bwMode="auto">
          <a:xfrm>
            <a:off x="9219044" y="2109481"/>
            <a:ext cx="2248040" cy="2121730"/>
          </a:xfrm>
          <a:custGeom>
            <a:avLst/>
            <a:gdLst>
              <a:gd name="connsiteX0" fmla="*/ 294154 w 2248040"/>
              <a:gd name="connsiteY0" fmla="*/ 0 h 2121730"/>
              <a:gd name="connsiteX1" fmla="*/ 1953886 w 2248040"/>
              <a:gd name="connsiteY1" fmla="*/ 0 h 2121730"/>
              <a:gd name="connsiteX2" fmla="*/ 1964869 w 2248040"/>
              <a:gd name="connsiteY2" fmla="*/ 1107 h 2121730"/>
              <a:gd name="connsiteX3" fmla="*/ 2248040 w 2248040"/>
              <a:gd name="connsiteY3" fmla="*/ 348547 h 2121730"/>
              <a:gd name="connsiteX4" fmla="*/ 2248040 w 2248040"/>
              <a:gd name="connsiteY4" fmla="*/ 1767085 h 2121730"/>
              <a:gd name="connsiteX5" fmla="*/ 1893395 w 2248040"/>
              <a:gd name="connsiteY5" fmla="*/ 2121730 h 2121730"/>
              <a:gd name="connsiteX6" fmla="*/ 354645 w 2248040"/>
              <a:gd name="connsiteY6" fmla="*/ 2121730 h 2121730"/>
              <a:gd name="connsiteX7" fmla="*/ 0 w 2248040"/>
              <a:gd name="connsiteY7" fmla="*/ 1767085 h 2121730"/>
              <a:gd name="connsiteX8" fmla="*/ 0 w 2248040"/>
              <a:gd name="connsiteY8" fmla="*/ 348547 h 2121730"/>
              <a:gd name="connsiteX9" fmla="*/ 283172 w 2248040"/>
              <a:gd name="connsiteY9" fmla="*/ 1107 h 212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8040" h="2121730">
                <a:moveTo>
                  <a:pt x="294154" y="0"/>
                </a:moveTo>
                <a:lnTo>
                  <a:pt x="1953886" y="0"/>
                </a:lnTo>
                <a:lnTo>
                  <a:pt x="1964869" y="1107"/>
                </a:lnTo>
                <a:cubicBezTo>
                  <a:pt x="2126474" y="34177"/>
                  <a:pt x="2248040" y="177165"/>
                  <a:pt x="2248040" y="348547"/>
                </a:cubicBezTo>
                <a:lnTo>
                  <a:pt x="2248040" y="1767085"/>
                </a:lnTo>
                <a:cubicBezTo>
                  <a:pt x="2248040" y="1962950"/>
                  <a:pt x="2089260" y="2121730"/>
                  <a:pt x="1893395" y="2121730"/>
                </a:cubicBezTo>
                <a:lnTo>
                  <a:pt x="354645" y="2121730"/>
                </a:lnTo>
                <a:cubicBezTo>
                  <a:pt x="158780" y="2121730"/>
                  <a:pt x="0" y="1962950"/>
                  <a:pt x="0" y="1767085"/>
                </a:cubicBezTo>
                <a:lnTo>
                  <a:pt x="0" y="348547"/>
                </a:lnTo>
                <a:cubicBezTo>
                  <a:pt x="0" y="177165"/>
                  <a:pt x="121566" y="34177"/>
                  <a:pt x="283172" y="110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7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h.hiphotos.baidu.com/zhidao/pic/item/0b55b319ebc4b74524841706cefc1e178a8215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79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2A18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79858" y="514573"/>
            <a:ext cx="4232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</a:t>
            </a:r>
            <a:r>
              <a:rPr lang="en-US" altLang="zh-CN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endParaRPr lang="zh-CN" altLang="en-US" sz="4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08364" y="3816931"/>
            <a:ext cx="989214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108364" y="1904765"/>
            <a:ext cx="1263452" cy="1584021"/>
            <a:chOff x="1108364" y="1904765"/>
            <a:chExt cx="1263452" cy="1584021"/>
          </a:xfrm>
        </p:grpSpPr>
        <p:sp>
          <p:nvSpPr>
            <p:cNvPr id="11" name="椭圆 10"/>
            <p:cNvSpPr/>
            <p:nvPr/>
          </p:nvSpPr>
          <p:spPr>
            <a:xfrm>
              <a:off x="1108364" y="1904765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1283795" y="2965147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07078" y="2103792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376" y="4137498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最初的赛季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1283" y="4561123"/>
            <a:ext cx="1917614" cy="62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历史上最年轻的出场球员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flipV="1">
            <a:off x="3753276" y="4137498"/>
            <a:ext cx="1263452" cy="1584021"/>
            <a:chOff x="1108364" y="1946969"/>
            <a:chExt cx="1263452" cy="1584021"/>
          </a:xfrm>
        </p:grpSpPr>
        <p:sp>
          <p:nvSpPr>
            <p:cNvPr id="23" name="椭圆 22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276288" y="2474621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三连冠时期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26195" y="2898246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科比和奥尼尔的组合横扫全联盟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51990" y="4618781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2002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442804" y="1904765"/>
            <a:ext cx="1263452" cy="1584021"/>
            <a:chOff x="1108364" y="1946969"/>
            <a:chExt cx="1263452" cy="1584021"/>
          </a:xfrm>
        </p:grpSpPr>
        <p:sp>
          <p:nvSpPr>
            <p:cNvPr id="29" name="椭圆 28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41518" y="2103792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2002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65816" y="4137498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短暂的低潮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723" y="4561123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科比因性侵犯指控被捕，缺席了一些比赛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60514" y="2474621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失望季后赛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10421" y="2898246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几个赛季的季后赛均不尽如人意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V="1">
            <a:off x="9137502" y="4137498"/>
            <a:ext cx="1263452" cy="1584021"/>
            <a:chOff x="1108364" y="1946969"/>
            <a:chExt cx="1263452" cy="1584021"/>
          </a:xfrm>
        </p:grpSpPr>
        <p:sp>
          <p:nvSpPr>
            <p:cNvPr id="37" name="椭圆 36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036216" y="4618781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06351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1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0" grpId="0"/>
      <p:bldP spid="21" grpId="0"/>
      <p:bldP spid="25" grpId="0"/>
      <p:bldP spid="26" grpId="0"/>
      <p:bldP spid="27" grpId="0"/>
      <p:bldP spid="31" grpId="0"/>
      <p:bldP spid="34" grpId="0"/>
      <p:bldP spid="35" grpId="0"/>
      <p:bldP spid="32" grpId="0"/>
      <p:bldP spid="33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2A184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79858" y="514573"/>
            <a:ext cx="4232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</a:t>
            </a:r>
            <a:r>
              <a:rPr lang="en-US" altLang="zh-CN" sz="4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endParaRPr lang="zh-CN" altLang="en-US" sz="4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08364" y="3816931"/>
            <a:ext cx="9892145" cy="0"/>
          </a:xfrm>
          <a:prstGeom prst="line">
            <a:avLst/>
          </a:prstGeom>
          <a:ln w="222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108364" y="1904765"/>
            <a:ext cx="1263452" cy="1584021"/>
            <a:chOff x="1108364" y="1946969"/>
            <a:chExt cx="1263452" cy="1584021"/>
          </a:xfrm>
        </p:grpSpPr>
        <p:sp>
          <p:nvSpPr>
            <p:cNvPr id="11" name="椭圆 10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07078" y="2103792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376" y="4137498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MVP</a:t>
            </a:r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的赛季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1283" y="4561123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科比第一次获得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最具价值球员称号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flipV="1">
            <a:off x="3781412" y="4137498"/>
            <a:ext cx="1263452" cy="1584021"/>
            <a:chOff x="1108364" y="1946969"/>
            <a:chExt cx="1263452" cy="1584021"/>
          </a:xfrm>
        </p:grpSpPr>
        <p:sp>
          <p:nvSpPr>
            <p:cNvPr id="23" name="椭圆 22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304424" y="2474621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蝉联总冠军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54331" y="2898246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科比连续两次带领湖人队赢得总冠军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80126" y="4618781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456872" y="1904765"/>
            <a:ext cx="1263452" cy="1584021"/>
            <a:chOff x="1108364" y="1946969"/>
            <a:chExt cx="1263452" cy="1584021"/>
          </a:xfrm>
        </p:grpSpPr>
        <p:sp>
          <p:nvSpPr>
            <p:cNvPr id="29" name="椭圆 28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5586" y="2103792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79884" y="4137498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追逐第六冠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29791" y="4561123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科比在追逐第六个冠军的路上艰难前行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60514" y="2474621"/>
            <a:ext cx="221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最后的赛季</a:t>
            </a:r>
            <a:endParaRPr lang="zh-CN" altLang="en-US" sz="2000" b="1" dirty="0">
              <a:solidFill>
                <a:srgbClr val="F8C4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10421" y="2898246"/>
            <a:ext cx="191761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状态下滑，但却上演了完美的谢幕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V="1">
            <a:off x="9137502" y="4137498"/>
            <a:ext cx="1263452" cy="1584021"/>
            <a:chOff x="1108364" y="1946969"/>
            <a:chExt cx="1263452" cy="1584021"/>
          </a:xfrm>
        </p:grpSpPr>
        <p:sp>
          <p:nvSpPr>
            <p:cNvPr id="37" name="椭圆 36"/>
            <p:cNvSpPr/>
            <p:nvPr/>
          </p:nvSpPr>
          <p:spPr>
            <a:xfrm>
              <a:off x="1108364" y="1946969"/>
              <a:ext cx="1263452" cy="1263454"/>
            </a:xfrm>
            <a:prstGeom prst="ellipse">
              <a:avLst/>
            </a:pr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12"/>
            <p:cNvSpPr/>
            <p:nvPr/>
          </p:nvSpPr>
          <p:spPr>
            <a:xfrm flipV="1">
              <a:off x="1283795" y="3007351"/>
              <a:ext cx="915528" cy="523639"/>
            </a:xfrm>
            <a:custGeom>
              <a:avLst/>
              <a:gdLst>
                <a:gd name="connsiteX0" fmla="*/ 0 w 807384"/>
                <a:gd name="connsiteY0" fmla="*/ 445477 h 445477"/>
                <a:gd name="connsiteX1" fmla="*/ 403692 w 807384"/>
                <a:gd name="connsiteY1" fmla="*/ 0 h 445477"/>
                <a:gd name="connsiteX2" fmla="*/ 807384 w 807384"/>
                <a:gd name="connsiteY2" fmla="*/ 445477 h 445477"/>
                <a:gd name="connsiteX3" fmla="*/ 0 w 807384"/>
                <a:gd name="connsiteY3" fmla="*/ 445477 h 445477"/>
                <a:gd name="connsiteX0" fmla="*/ 0 w 690153"/>
                <a:gd name="connsiteY0" fmla="*/ 328246 h 445477"/>
                <a:gd name="connsiteX1" fmla="*/ 286461 w 690153"/>
                <a:gd name="connsiteY1" fmla="*/ 0 h 445477"/>
                <a:gd name="connsiteX2" fmla="*/ 690153 w 690153"/>
                <a:gd name="connsiteY2" fmla="*/ 445477 h 445477"/>
                <a:gd name="connsiteX3" fmla="*/ 0 w 690153"/>
                <a:gd name="connsiteY3" fmla="*/ 328246 h 445477"/>
                <a:gd name="connsiteX0" fmla="*/ 0 w 596368"/>
                <a:gd name="connsiteY0" fmla="*/ 328246 h 339969"/>
                <a:gd name="connsiteX1" fmla="*/ 286461 w 596368"/>
                <a:gd name="connsiteY1" fmla="*/ 0 h 339969"/>
                <a:gd name="connsiteX2" fmla="*/ 596368 w 596368"/>
                <a:gd name="connsiteY2" fmla="*/ 339969 h 339969"/>
                <a:gd name="connsiteX3" fmla="*/ 0 w 596368"/>
                <a:gd name="connsiteY3" fmla="*/ 328246 h 339969"/>
                <a:gd name="connsiteX0" fmla="*/ 0 w 580737"/>
                <a:gd name="connsiteY0" fmla="*/ 328246 h 332154"/>
                <a:gd name="connsiteX1" fmla="*/ 286461 w 580737"/>
                <a:gd name="connsiteY1" fmla="*/ 0 h 332154"/>
                <a:gd name="connsiteX2" fmla="*/ 580737 w 580737"/>
                <a:gd name="connsiteY2" fmla="*/ 332154 h 332154"/>
                <a:gd name="connsiteX3" fmla="*/ 0 w 580737"/>
                <a:gd name="connsiteY3" fmla="*/ 328246 h 3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737" h="332154">
                  <a:moveTo>
                    <a:pt x="0" y="328246"/>
                  </a:moveTo>
                  <a:lnTo>
                    <a:pt x="286461" y="0"/>
                  </a:lnTo>
                  <a:lnTo>
                    <a:pt x="580737" y="332154"/>
                  </a:lnTo>
                  <a:lnTo>
                    <a:pt x="0" y="328246"/>
                  </a:lnTo>
                  <a:close/>
                </a:path>
              </a:pathLst>
            </a:custGeom>
            <a:solidFill>
              <a:srgbClr val="F8C4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·</a:t>
              </a:r>
              <a:endParaRPr lang="zh-CN" altLang="en-US" dirty="0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036216" y="4618781"/>
            <a:ext cx="1466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pPr algn="ctr"/>
            <a:r>
              <a:rPr lang="en-US" altLang="zh-CN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1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1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20" grpId="0"/>
      <p:bldP spid="21" grpId="0"/>
      <p:bldP spid="25" grpId="0"/>
      <p:bldP spid="26" grpId="0"/>
      <p:bldP spid="27" grpId="0"/>
      <p:bldP spid="31" grpId="0"/>
      <p:bldP spid="34" grpId="0"/>
      <p:bldP spid="35" grpId="0"/>
      <p:bldP spid="32" grpId="0"/>
      <p:bldP spid="33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7172"/>
          <p:cNvPicPr>
            <a:picLocks noChangeAspect="1"/>
          </p:cNvPicPr>
          <p:nvPr/>
        </p:nvPicPr>
        <p:blipFill rotWithShape="1">
          <a:blip r:embed="rId2"/>
          <a:srcRect b="26026"/>
          <a:stretch/>
        </p:blipFill>
        <p:spPr>
          <a:xfrm>
            <a:off x="6077577" y="3290077"/>
            <a:ext cx="2926112" cy="1493218"/>
          </a:xfrm>
          <a:prstGeom prst="rect">
            <a:avLst/>
          </a:prstGeom>
        </p:spPr>
      </p:pic>
      <p:pic>
        <p:nvPicPr>
          <p:cNvPr id="7174" name="Picture 6" descr="http://www.zsnews.cn/data/photo/Backup/2015/10/30/tw_201510301016229521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0"/>
          <a:stretch/>
        </p:blipFill>
        <p:spPr bwMode="auto">
          <a:xfrm>
            <a:off x="3121777" y="3290516"/>
            <a:ext cx="2910118" cy="149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/>
          <a:srcRect b="31914"/>
          <a:stretch/>
        </p:blipFill>
        <p:spPr>
          <a:xfrm>
            <a:off x="140605" y="3277492"/>
            <a:ext cx="2919499" cy="1505804"/>
          </a:xfrm>
          <a:prstGeom prst="rect">
            <a:avLst/>
          </a:prstGeom>
        </p:spPr>
      </p:pic>
      <p:pic>
        <p:nvPicPr>
          <p:cNvPr id="41" name="Picture 3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770" b="18462"/>
          <a:stretch/>
        </p:blipFill>
        <p:spPr bwMode="auto">
          <a:xfrm>
            <a:off x="9049401" y="3279207"/>
            <a:ext cx="297182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87" b="29687"/>
          <a:stretch/>
        </p:blipFill>
        <p:spPr bwMode="auto">
          <a:xfrm>
            <a:off x="6077609" y="4833669"/>
            <a:ext cx="2926080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559" b="20309"/>
          <a:stretch/>
        </p:blipFill>
        <p:spPr bwMode="auto">
          <a:xfrm>
            <a:off x="3105822" y="4833669"/>
            <a:ext cx="2926080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48"/>
          <p:cNvGrpSpPr/>
          <p:nvPr/>
        </p:nvGrpSpPr>
        <p:grpSpPr>
          <a:xfrm>
            <a:off x="6077609" y="1724743"/>
            <a:ext cx="2926080" cy="1508760"/>
            <a:chOff x="6259229" y="2034238"/>
            <a:chExt cx="2926080" cy="1508760"/>
          </a:xfrm>
        </p:grpSpPr>
        <p:pic>
          <p:nvPicPr>
            <p:cNvPr id="33" name="Picture 34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3846" b="14591"/>
            <a:stretch/>
          </p:blipFill>
          <p:spPr bwMode="auto">
            <a:xfrm>
              <a:off x="6259229" y="2034238"/>
              <a:ext cx="2926080" cy="1508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14"/>
            <p:cNvSpPr/>
            <p:nvPr/>
          </p:nvSpPr>
          <p:spPr bwMode="auto">
            <a:xfrm>
              <a:off x="6259229" y="2720038"/>
              <a:ext cx="2926080" cy="822960"/>
            </a:xfrm>
            <a:prstGeom prst="rect">
              <a:avLst/>
            </a:prstGeom>
            <a:gradFill flip="none" rotWithShape="1">
              <a:gsLst>
                <a:gs pos="0">
                  <a:srgbClr val="000000">
                    <a:alpha val="9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46304" tIns="91440" rIns="146304" bIns="91440" numCol="1" rtlCol="0" anchor="b" anchorCtr="0" compatLnSpc="1">
              <a:prstTxWarp prst="textNoShape">
                <a:avLst/>
              </a:prstTxWarp>
            </a:bodyPr>
            <a:lstStyle/>
            <a:p>
              <a:pPr defTabSz="1165616">
                <a:spcAft>
                  <a:spcPts val="765"/>
                </a:spcAft>
              </a:pPr>
              <a:r>
                <a:rPr lang="en-US" sz="16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16200000" scaled="1"/>
                  </a:gradFill>
                  <a:cs typeface="Segoe UI" pitchFamily="34" charset="0"/>
                </a:rPr>
                <a:t>Fraud detection</a:t>
              </a:r>
            </a:p>
          </p:txBody>
        </p:sp>
      </p:grpSp>
      <p:grpSp>
        <p:nvGrpSpPr>
          <p:cNvPr id="12" name="Group 47"/>
          <p:cNvGrpSpPr/>
          <p:nvPr/>
        </p:nvGrpSpPr>
        <p:grpSpPr>
          <a:xfrm>
            <a:off x="3105817" y="1724743"/>
            <a:ext cx="2926080" cy="1508760"/>
            <a:chOff x="3287437" y="2034238"/>
            <a:chExt cx="2926080" cy="1508760"/>
          </a:xfrm>
        </p:grpSpPr>
        <p:pic>
          <p:nvPicPr>
            <p:cNvPr id="27" name="Picture 16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8462" b="29976"/>
            <a:stretch/>
          </p:blipFill>
          <p:spPr bwMode="auto">
            <a:xfrm>
              <a:off x="3287437" y="2034238"/>
              <a:ext cx="2926080" cy="15087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 26"/>
            <p:cNvSpPr/>
            <p:nvPr/>
          </p:nvSpPr>
          <p:spPr bwMode="auto">
            <a:xfrm>
              <a:off x="3287437" y="2720038"/>
              <a:ext cx="2926080" cy="822960"/>
            </a:xfrm>
            <a:prstGeom prst="rect">
              <a:avLst/>
            </a:prstGeom>
            <a:gradFill flip="none" rotWithShape="1">
              <a:gsLst>
                <a:gs pos="0">
                  <a:srgbClr val="000000">
                    <a:alpha val="9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46304" tIns="91440" rIns="146304" bIns="91440" numCol="1" rtlCol="0" anchor="b" anchorCtr="0" compatLnSpc="1">
              <a:prstTxWarp prst="textNoShape">
                <a:avLst/>
              </a:prstTxWarp>
            </a:bodyPr>
            <a:lstStyle/>
            <a:p>
              <a:pPr defTabSz="1165616">
                <a:spcAft>
                  <a:spcPts val="765"/>
                </a:spcAft>
                <a:defRPr/>
              </a:pPr>
              <a:r>
                <a:rPr lang="en-US" sz="16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16200000" scaled="1"/>
                  </a:gradFill>
                  <a:cs typeface="Segoe UI" pitchFamily="34" charset="0"/>
                </a:rPr>
                <a:t>Churn analysis</a:t>
              </a:r>
            </a:p>
          </p:txBody>
        </p:sp>
      </p:grpSp>
      <p:sp>
        <p:nvSpPr>
          <p:cNvPr id="25" name="Rectangle 28"/>
          <p:cNvSpPr/>
          <p:nvPr/>
        </p:nvSpPr>
        <p:spPr bwMode="auto">
          <a:xfrm>
            <a:off x="134025" y="4833669"/>
            <a:ext cx="2926080" cy="155448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7151" tIns="48575" rIns="97151" bIns="48575" numCol="1" rtlCol="0" anchor="ctr" anchorCtr="0" compatLnSpc="1">
            <a:prstTxWarp prst="textNoShape">
              <a:avLst/>
            </a:prstTxWarp>
          </a:bodyPr>
          <a:lstStyle/>
          <a:p>
            <a:pPr algn="ctr" defTabSz="116523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4" name="Group 49"/>
          <p:cNvGrpSpPr/>
          <p:nvPr/>
        </p:nvGrpSpPr>
        <p:grpSpPr>
          <a:xfrm>
            <a:off x="134025" y="1724743"/>
            <a:ext cx="2926080" cy="1508760"/>
            <a:chOff x="274701" y="2034238"/>
            <a:chExt cx="2926080" cy="1508760"/>
          </a:xfrm>
        </p:grpSpPr>
        <p:sp>
          <p:nvSpPr>
            <p:cNvPr id="23" name="Rectangle 34"/>
            <p:cNvSpPr/>
            <p:nvPr/>
          </p:nvSpPr>
          <p:spPr bwMode="auto">
            <a:xfrm>
              <a:off x="274701" y="2034238"/>
              <a:ext cx="2926080" cy="150876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7151" tIns="48575" rIns="97151" bIns="48575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16523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24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 rotWithShape="1">
            <a:blip r:embed="rId10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50569" y="2329130"/>
              <a:ext cx="1574345" cy="9189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" name="Group 50"/>
          <p:cNvGrpSpPr/>
          <p:nvPr/>
        </p:nvGrpSpPr>
        <p:grpSpPr>
          <a:xfrm>
            <a:off x="9049401" y="1724743"/>
            <a:ext cx="2971824" cy="1508760"/>
            <a:chOff x="9190077" y="2034238"/>
            <a:chExt cx="2971824" cy="1508760"/>
          </a:xfrm>
        </p:grpSpPr>
        <p:sp>
          <p:nvSpPr>
            <p:cNvPr id="19" name="Rectangle 37"/>
            <p:cNvSpPr/>
            <p:nvPr/>
          </p:nvSpPr>
          <p:spPr bwMode="auto">
            <a:xfrm>
              <a:off x="9190077" y="2034238"/>
              <a:ext cx="2971824" cy="150876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7151" tIns="48575" rIns="97151" bIns="48575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16523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0" name="Group 38"/>
            <p:cNvGrpSpPr/>
            <p:nvPr/>
          </p:nvGrpSpPr>
          <p:grpSpPr>
            <a:xfrm>
              <a:off x="9190078" y="2137459"/>
              <a:ext cx="1462618" cy="1302319"/>
              <a:chOff x="-2511045" y="4714496"/>
              <a:chExt cx="1557674" cy="1386956"/>
            </a:xfrm>
          </p:grpSpPr>
          <p:pic>
            <p:nvPicPr>
              <p:cNvPr id="21" name="Picture 2" descr="\\MAGNUM\Projects\Microsoft\Cloud Power FY12\Design\ICONS_PNG\Devices.png"/>
              <p:cNvPicPr>
                <a:picLocks noChangeAspect="1" noChangeArrowheads="1"/>
              </p:cNvPicPr>
              <p:nvPr/>
            </p:nvPicPr>
            <p:blipFill rotWithShape="1">
              <a:blip r:embed="rId11" cstate="email">
                <a:lum bright="10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1824395" y="4714496"/>
                <a:ext cx="871024" cy="138695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Picture 2" descr="\\MAGNUM\Projects\Microsoft\Cloud Power FY12\Design\ICONS_PNG\Devices.png"/>
              <p:cNvPicPr>
                <a:picLocks noChangeAspect="1" noChangeArrowheads="1"/>
              </p:cNvPicPr>
              <p:nvPr/>
            </p:nvPicPr>
            <p:blipFill rotWithShape="1">
              <a:blip r:embed="rId12" cstate="email">
                <a:lum bright="10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2511045" y="4766114"/>
                <a:ext cx="997339" cy="120098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7" name="Rectangle 31"/>
          <p:cNvSpPr/>
          <p:nvPr/>
        </p:nvSpPr>
        <p:spPr bwMode="auto">
          <a:xfrm>
            <a:off x="9049401" y="4833669"/>
            <a:ext cx="2971800" cy="155448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7151" tIns="48575" rIns="97151" bIns="48575" numCol="1" rtlCol="0" anchor="ctr" anchorCtr="0" compatLnSpc="1">
            <a:prstTxWarp prst="textNoShape">
              <a:avLst/>
            </a:prstTxWarp>
          </a:bodyPr>
          <a:lstStyle/>
          <a:p>
            <a:pPr algn="ctr" defTabSz="116523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21558" y="446545"/>
            <a:ext cx="6148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职业生涯光辉瞬间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3"/>
          <a:srcRect b="28703"/>
          <a:stretch/>
        </p:blipFill>
        <p:spPr>
          <a:xfrm>
            <a:off x="135884" y="1724744"/>
            <a:ext cx="2924222" cy="1508759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140605" y="1740284"/>
            <a:ext cx="2919499" cy="1493219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5" name="组合 7174"/>
          <p:cNvGrpSpPr/>
          <p:nvPr/>
        </p:nvGrpSpPr>
        <p:grpSpPr>
          <a:xfrm>
            <a:off x="512155" y="2000278"/>
            <a:ext cx="2217428" cy="1080215"/>
            <a:chOff x="512155" y="2000278"/>
            <a:chExt cx="2217428" cy="1080215"/>
          </a:xfrm>
        </p:grpSpPr>
        <p:sp>
          <p:nvSpPr>
            <p:cNvPr id="46" name="文本框 45"/>
            <p:cNvSpPr txBox="1"/>
            <p:nvPr/>
          </p:nvSpPr>
          <p:spPr>
            <a:xfrm>
              <a:off x="512155" y="2000278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1997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62062" y="2423903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史上最年轻的首发球员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4"/>
          <a:srcRect b="16782"/>
          <a:stretch/>
        </p:blipFill>
        <p:spPr>
          <a:xfrm>
            <a:off x="3115201" y="1724744"/>
            <a:ext cx="2916696" cy="150876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21782" y="1729649"/>
            <a:ext cx="2919499" cy="1491853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7" name="组合 7176"/>
          <p:cNvGrpSpPr/>
          <p:nvPr/>
        </p:nvGrpSpPr>
        <p:grpSpPr>
          <a:xfrm>
            <a:off x="3493332" y="1989643"/>
            <a:ext cx="2217428" cy="1080215"/>
            <a:chOff x="3493332" y="1989643"/>
            <a:chExt cx="2217428" cy="1080215"/>
          </a:xfrm>
        </p:grpSpPr>
        <p:sp>
          <p:nvSpPr>
            <p:cNvPr id="50" name="文本框 49"/>
            <p:cNvSpPr txBox="1"/>
            <p:nvPr/>
          </p:nvSpPr>
          <p:spPr>
            <a:xfrm>
              <a:off x="3493332" y="1989643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1997-1998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643239" y="2413268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史上最年轻的全明星球员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70" name="Picture 2" descr="http://img1.gtimg.com/sports/pics/hv1/61/183/1908/124114426.jp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 b="16389"/>
          <a:stretch/>
        </p:blipFill>
        <p:spPr bwMode="auto">
          <a:xfrm>
            <a:off x="6086988" y="1730326"/>
            <a:ext cx="2916701" cy="149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矩形 52"/>
          <p:cNvSpPr/>
          <p:nvPr/>
        </p:nvSpPr>
        <p:spPr>
          <a:xfrm>
            <a:off x="6077608" y="1731081"/>
            <a:ext cx="2919499" cy="1493219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8" name="组合 7177"/>
          <p:cNvGrpSpPr/>
          <p:nvPr/>
        </p:nvGrpSpPr>
        <p:grpSpPr>
          <a:xfrm>
            <a:off x="6449158" y="1991075"/>
            <a:ext cx="2217428" cy="1080215"/>
            <a:chOff x="6449158" y="1991075"/>
            <a:chExt cx="2217428" cy="1080215"/>
          </a:xfrm>
        </p:grpSpPr>
        <p:sp>
          <p:nvSpPr>
            <p:cNvPr id="54" name="文本框 53"/>
            <p:cNvSpPr txBox="1"/>
            <p:nvPr/>
          </p:nvSpPr>
          <p:spPr>
            <a:xfrm>
              <a:off x="6449158" y="1991075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2001-2002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599065" y="2414700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科比第一个全明星赛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72" name="Picture 4" descr="http://img3.doubanio.com/view/note/large/public/p31830576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11"/>
          <a:stretch/>
        </p:blipFill>
        <p:spPr bwMode="auto">
          <a:xfrm>
            <a:off x="9045526" y="1733829"/>
            <a:ext cx="2975675" cy="148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矩形 56"/>
          <p:cNvSpPr/>
          <p:nvPr/>
        </p:nvSpPr>
        <p:spPr>
          <a:xfrm>
            <a:off x="9045526" y="1729649"/>
            <a:ext cx="2968283" cy="1505920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79" name="组合 7178"/>
          <p:cNvGrpSpPr/>
          <p:nvPr/>
        </p:nvGrpSpPr>
        <p:grpSpPr>
          <a:xfrm>
            <a:off x="9445188" y="1989643"/>
            <a:ext cx="2217428" cy="1080215"/>
            <a:chOff x="9445188" y="1989643"/>
            <a:chExt cx="2217428" cy="1080215"/>
          </a:xfrm>
        </p:grpSpPr>
        <p:sp>
          <p:nvSpPr>
            <p:cNvPr id="58" name="文本框 57"/>
            <p:cNvSpPr txBox="1"/>
            <p:nvPr/>
          </p:nvSpPr>
          <p:spPr>
            <a:xfrm>
              <a:off x="9445188" y="1989643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2003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595095" y="2413268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单场比赛命中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个三分球刷新历史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3128359" y="3277492"/>
            <a:ext cx="2903539" cy="1505803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1" name="组合 7180"/>
          <p:cNvGrpSpPr/>
          <p:nvPr/>
        </p:nvGrpSpPr>
        <p:grpSpPr>
          <a:xfrm>
            <a:off x="3521444" y="3537486"/>
            <a:ext cx="2173974" cy="1080215"/>
            <a:chOff x="3521444" y="3537486"/>
            <a:chExt cx="2173974" cy="1080215"/>
          </a:xfrm>
        </p:grpSpPr>
        <p:sp>
          <p:nvSpPr>
            <p:cNvPr id="61" name="文本框 60"/>
            <p:cNvSpPr txBox="1"/>
            <p:nvPr/>
          </p:nvSpPr>
          <p:spPr>
            <a:xfrm>
              <a:off x="3521444" y="3537486"/>
              <a:ext cx="21739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2005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671351" y="3961111"/>
              <a:ext cx="1880035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史上最年轻拿到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14000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的球员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140605" y="3290078"/>
            <a:ext cx="2935465" cy="1493218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0" name="组合 7179"/>
          <p:cNvGrpSpPr/>
          <p:nvPr/>
        </p:nvGrpSpPr>
        <p:grpSpPr>
          <a:xfrm>
            <a:off x="524833" y="3550071"/>
            <a:ext cx="2217428" cy="1080215"/>
            <a:chOff x="524833" y="3550071"/>
            <a:chExt cx="2217428" cy="1080215"/>
          </a:xfrm>
        </p:grpSpPr>
        <p:sp>
          <p:nvSpPr>
            <p:cNvPr id="64" name="文本框 63"/>
            <p:cNvSpPr txBox="1"/>
            <p:nvPr/>
          </p:nvSpPr>
          <p:spPr>
            <a:xfrm>
              <a:off x="524833" y="3550071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2004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年夏天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74740" y="3973696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跻身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历史最强得分手行列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6077608" y="3288645"/>
            <a:ext cx="2919499" cy="1494649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2" name="组合 7181"/>
          <p:cNvGrpSpPr/>
          <p:nvPr/>
        </p:nvGrpSpPr>
        <p:grpSpPr>
          <a:xfrm>
            <a:off x="6449158" y="3550071"/>
            <a:ext cx="2217428" cy="1080215"/>
            <a:chOff x="6449158" y="3550071"/>
            <a:chExt cx="2217428" cy="1080215"/>
          </a:xfrm>
        </p:grpSpPr>
        <p:sp>
          <p:nvSpPr>
            <p:cNvPr id="69" name="文本框 68"/>
            <p:cNvSpPr txBox="1"/>
            <p:nvPr/>
          </p:nvSpPr>
          <p:spPr>
            <a:xfrm>
              <a:off x="6449158" y="3550071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26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599065" y="3973696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史上最年轻的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18000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分先生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76" name="Picture 8" descr="http://news.405400.com/upload/editor/2016-3-23/201632395024125cbdzd.jpe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8" t="4162" b="29608"/>
          <a:stretch/>
        </p:blipFill>
        <p:spPr bwMode="auto">
          <a:xfrm>
            <a:off x="9049400" y="3290077"/>
            <a:ext cx="2971794" cy="149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矩形 73"/>
          <p:cNvSpPr/>
          <p:nvPr/>
        </p:nvSpPr>
        <p:spPr>
          <a:xfrm>
            <a:off x="9052911" y="3277375"/>
            <a:ext cx="2968283" cy="1505920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3" name="组合 7182"/>
          <p:cNvGrpSpPr/>
          <p:nvPr/>
        </p:nvGrpSpPr>
        <p:grpSpPr>
          <a:xfrm>
            <a:off x="9452573" y="3537369"/>
            <a:ext cx="2217428" cy="1080215"/>
            <a:chOff x="9452573" y="3537369"/>
            <a:chExt cx="2217428" cy="1080215"/>
          </a:xfrm>
        </p:grpSpPr>
        <p:sp>
          <p:nvSpPr>
            <p:cNvPr id="75" name="文本框 74"/>
            <p:cNvSpPr txBox="1"/>
            <p:nvPr/>
          </p:nvSpPr>
          <p:spPr>
            <a:xfrm>
              <a:off x="9452573" y="3537369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602480" y="3960994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张伯伦之后第一个背靠背中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60+50+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球员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18"/>
          <a:srcRect b="24672"/>
          <a:stretch/>
        </p:blipFill>
        <p:spPr>
          <a:xfrm>
            <a:off x="140605" y="4840307"/>
            <a:ext cx="2910821" cy="1543155"/>
          </a:xfrm>
          <a:prstGeom prst="rect">
            <a:avLst/>
          </a:prstGeom>
        </p:spPr>
      </p:pic>
      <p:sp>
        <p:nvSpPr>
          <p:cNvPr id="78" name="矩形 77"/>
          <p:cNvSpPr/>
          <p:nvPr/>
        </p:nvSpPr>
        <p:spPr>
          <a:xfrm>
            <a:off x="134025" y="4851538"/>
            <a:ext cx="2929367" cy="1531924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4" name="组合 7183"/>
          <p:cNvGrpSpPr/>
          <p:nvPr/>
        </p:nvGrpSpPr>
        <p:grpSpPr>
          <a:xfrm>
            <a:off x="512155" y="5111531"/>
            <a:ext cx="2217428" cy="1080215"/>
            <a:chOff x="512155" y="5111531"/>
            <a:chExt cx="2217428" cy="1080215"/>
          </a:xfrm>
        </p:grpSpPr>
        <p:sp>
          <p:nvSpPr>
            <p:cNvPr id="79" name="文本框 78"/>
            <p:cNvSpPr txBox="1"/>
            <p:nvPr/>
          </p:nvSpPr>
          <p:spPr>
            <a:xfrm>
              <a:off x="512155" y="5111531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2007-2008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62062" y="5535156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常规赛第一座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奖杯</a:t>
              </a:r>
            </a:p>
          </p:txBody>
        </p:sp>
      </p:grpSp>
      <p:pic>
        <p:nvPicPr>
          <p:cNvPr id="7168" name="图片 7167"/>
          <p:cNvPicPr>
            <a:picLocks noChangeAspect="1"/>
          </p:cNvPicPr>
          <p:nvPr/>
        </p:nvPicPr>
        <p:blipFill rotWithShape="1">
          <a:blip r:embed="rId19"/>
          <a:srcRect b="22000"/>
          <a:stretch/>
        </p:blipFill>
        <p:spPr>
          <a:xfrm>
            <a:off x="3128359" y="4836467"/>
            <a:ext cx="2903536" cy="1546993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3128359" y="4827233"/>
            <a:ext cx="2903539" cy="1556227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5" name="组合 7184"/>
          <p:cNvGrpSpPr/>
          <p:nvPr/>
        </p:nvGrpSpPr>
        <p:grpSpPr>
          <a:xfrm>
            <a:off x="3521444" y="5087227"/>
            <a:ext cx="2173974" cy="1080215"/>
            <a:chOff x="3521444" y="5087227"/>
            <a:chExt cx="2173974" cy="1080215"/>
          </a:xfrm>
        </p:grpSpPr>
        <p:sp>
          <p:nvSpPr>
            <p:cNvPr id="83" name="文本框 82"/>
            <p:cNvSpPr txBox="1"/>
            <p:nvPr/>
          </p:nvSpPr>
          <p:spPr>
            <a:xfrm>
              <a:off x="3521444" y="5087227"/>
              <a:ext cx="21739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671351" y="5510852"/>
              <a:ext cx="1880035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单场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罚全中刷新魔术师的队史纪录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69" name="图片 7168"/>
          <p:cNvPicPr>
            <a:picLocks noChangeAspect="1"/>
          </p:cNvPicPr>
          <p:nvPr/>
        </p:nvPicPr>
        <p:blipFill rotWithShape="1">
          <a:blip r:embed="rId20"/>
          <a:srcRect t="23120" b="6402"/>
          <a:stretch/>
        </p:blipFill>
        <p:spPr>
          <a:xfrm>
            <a:off x="6074332" y="4840307"/>
            <a:ext cx="2929357" cy="1543153"/>
          </a:xfrm>
          <a:prstGeom prst="rect">
            <a:avLst/>
          </a:prstGeom>
        </p:spPr>
      </p:pic>
      <p:sp>
        <p:nvSpPr>
          <p:cNvPr id="86" name="矩形 85"/>
          <p:cNvSpPr/>
          <p:nvPr/>
        </p:nvSpPr>
        <p:spPr>
          <a:xfrm>
            <a:off x="6088503" y="4821450"/>
            <a:ext cx="2919499" cy="1562010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6" name="组合 7185"/>
          <p:cNvGrpSpPr/>
          <p:nvPr/>
        </p:nvGrpSpPr>
        <p:grpSpPr>
          <a:xfrm>
            <a:off x="6460053" y="5081444"/>
            <a:ext cx="2217428" cy="1080215"/>
            <a:chOff x="6460053" y="5081444"/>
            <a:chExt cx="2217428" cy="1080215"/>
          </a:xfrm>
        </p:grpSpPr>
        <p:sp>
          <p:nvSpPr>
            <p:cNvPr id="87" name="文本框 86"/>
            <p:cNvSpPr txBox="1"/>
            <p:nvPr/>
          </p:nvSpPr>
          <p:spPr>
            <a:xfrm>
              <a:off x="6460053" y="5081444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2008-2009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赛季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609960" y="5505069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夺取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NBA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总冠军并获得总决赛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171" name="图片 7170"/>
          <p:cNvPicPr>
            <a:picLocks noChangeAspect="1"/>
          </p:cNvPicPr>
          <p:nvPr/>
        </p:nvPicPr>
        <p:blipFill rotWithShape="1">
          <a:blip r:embed="rId21"/>
          <a:srcRect t="26789" b="27110"/>
          <a:stretch/>
        </p:blipFill>
        <p:spPr>
          <a:xfrm>
            <a:off x="9045087" y="4825218"/>
            <a:ext cx="2968721" cy="1558242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9037694" y="4837868"/>
            <a:ext cx="2968283" cy="1535076"/>
          </a:xfrm>
          <a:prstGeom prst="rect">
            <a:avLst/>
          </a:prstGeom>
          <a:solidFill>
            <a:srgbClr val="2A184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87" name="组合 7186"/>
          <p:cNvGrpSpPr/>
          <p:nvPr/>
        </p:nvGrpSpPr>
        <p:grpSpPr>
          <a:xfrm>
            <a:off x="9437356" y="5097862"/>
            <a:ext cx="2217428" cy="1080215"/>
            <a:chOff x="9437356" y="5097862"/>
            <a:chExt cx="2217428" cy="1080215"/>
          </a:xfrm>
        </p:grpSpPr>
        <p:sp>
          <p:nvSpPr>
            <p:cNvPr id="91" name="文本框 90"/>
            <p:cNvSpPr txBox="1"/>
            <p:nvPr/>
          </p:nvSpPr>
          <p:spPr>
            <a:xfrm>
              <a:off x="9437356" y="5097862"/>
              <a:ext cx="2217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r>
                <a:rPr lang="zh-CN" altLang="en-US" sz="2000" b="1" dirty="0" smtClean="0">
                  <a:solidFill>
                    <a:srgbClr val="F8C4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000" b="1" dirty="0">
                <a:solidFill>
                  <a:srgbClr val="F8C42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9587263" y="5521487"/>
              <a:ext cx="191761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职业生涯最后一场比赛，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分完美谢幕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54570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75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25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75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1"/>
            <a:ext cx="12192000" cy="4656406"/>
          </a:xfrm>
          <a:prstGeom prst="rect">
            <a:avLst/>
          </a:prstGeom>
          <a:solidFill>
            <a:srgbClr val="F8C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1558" y="545021"/>
            <a:ext cx="6148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为湖人献出的全部青春</a:t>
            </a:r>
            <a:endParaRPr lang="zh-CN" altLang="en-US" sz="40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0871" y="1346760"/>
            <a:ext cx="705025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科比全部的职业生涯时光都献给了湖人，尽管也遇到了挫折和伤病，但传奇的职业生涯和无数的辉煌都见证了这个王者的所有岁月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9900" y="2610619"/>
            <a:ext cx="1383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72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3874" y="3810948"/>
            <a:ext cx="1156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赛季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4377" y="2610619"/>
            <a:ext cx="2497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1346</a:t>
            </a:r>
            <a:endParaRPr lang="zh-CN" altLang="en-US" sz="72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9004" y="3810948"/>
            <a:ext cx="1156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2152" y="2610619"/>
            <a:ext cx="3078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48637</a:t>
            </a:r>
            <a:endParaRPr lang="zh-CN" altLang="en-US" sz="72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13359" y="3810947"/>
            <a:ext cx="1156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A18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zh-CN" altLang="en-US" sz="2400" b="1" dirty="0">
              <a:solidFill>
                <a:srgbClr val="2A18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http://h.hiphotos.baidu.com/zhidao/pic/item/0b55b319ebc4b74524841706cefc1e178a8215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01" b="51382"/>
          <a:stretch/>
        </p:blipFill>
        <p:spPr bwMode="auto">
          <a:xfrm>
            <a:off x="2" y="4656406"/>
            <a:ext cx="12192001" cy="220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4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5629</TotalTime>
  <Words>1119</Words>
  <Application>Microsoft Office PowerPoint</Application>
  <PresentationFormat>自定义</PresentationFormat>
  <Paragraphs>176</Paragraphs>
  <Slides>19</Slides>
  <Notes>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 chen</dc:creator>
  <cp:lastModifiedBy>admin</cp:lastModifiedBy>
  <cp:revision>78</cp:revision>
  <dcterms:created xsi:type="dcterms:W3CDTF">2016-04-17T05:45:42Z</dcterms:created>
  <dcterms:modified xsi:type="dcterms:W3CDTF">2016-06-04T06:06:49Z</dcterms:modified>
</cp:coreProperties>
</file>