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0" r:id="rId2"/>
    <p:sldId id="288" r:id="rId3"/>
    <p:sldId id="285" r:id="rId4"/>
    <p:sldId id="267" r:id="rId5"/>
    <p:sldId id="302" r:id="rId6"/>
    <p:sldId id="268" r:id="rId7"/>
    <p:sldId id="300" r:id="rId8"/>
    <p:sldId id="294" r:id="rId9"/>
    <p:sldId id="282" r:id="rId10"/>
    <p:sldId id="290" r:id="rId11"/>
    <p:sldId id="278" r:id="rId12"/>
    <p:sldId id="299" r:id="rId13"/>
    <p:sldId id="271" r:id="rId14"/>
  </p:sldIdLst>
  <p:sldSz cx="12192000" cy="6858000"/>
  <p:notesSz cx="6858000" cy="9144000"/>
  <p:embeddedFontLst>
    <p:embeddedFont>
      <p:font typeface="微软雅黑" pitchFamily="34" charset="-122"/>
      <p:regular r:id="rId15"/>
      <p:bold r:id="rId16"/>
    </p:embeddedFont>
    <p:embeddedFont>
      <p:font typeface="微软雅黑 Light" charset="-122"/>
      <p:regular r:id="rId17"/>
    </p:embeddedFont>
    <p:embeddedFont>
      <p:font typeface="方正细等线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1016"/>
    <a:srgbClr val="531C22"/>
    <a:srgbClr val="3B3D41"/>
    <a:srgbClr val="222327"/>
    <a:srgbClr val="FFFFFF"/>
    <a:srgbClr val="D70110"/>
    <a:srgbClr val="D22E3F"/>
    <a:srgbClr val="050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96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r="999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5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r="999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749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163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>
            <a:off x="0" y="0"/>
            <a:ext cx="12192000" cy="6858000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0416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2" t="2139" r="174" b="2139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28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2" t="2139" r="174" b="2139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493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886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4"/>
          <a:stretch/>
        </p:blipFill>
        <p:spPr>
          <a:xfrm>
            <a:off x="0" y="0"/>
            <a:ext cx="12191999" cy="3780462"/>
          </a:xfrm>
          <a:prstGeom prst="rect">
            <a:avLst/>
          </a:prstGeom>
          <a:solidFill>
            <a:srgbClr val="161617"/>
          </a:solidFill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4" t="85555"/>
          <a:stretch/>
        </p:blipFill>
        <p:spPr>
          <a:xfrm flipV="1">
            <a:off x="0" y="3724977"/>
            <a:ext cx="12191999" cy="3137836"/>
          </a:xfrm>
          <a:prstGeom prst="rect">
            <a:avLst/>
          </a:prstGeom>
          <a:solidFill>
            <a:srgbClr val="161617"/>
          </a:solidFill>
        </p:spPr>
      </p:pic>
    </p:spTree>
    <p:extLst>
      <p:ext uri="{BB962C8B-B14F-4D97-AF65-F5344CB8AC3E}">
        <p14:creationId xmlns:p14="http://schemas.microsoft.com/office/powerpoint/2010/main" val="2237945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917FE6-7AE6-434D-99D3-486EFBFC5A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egoe UI Light 8"/>
                <a:ea typeface="微软雅黑 Light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2016-06-04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B16E67-5434-44FA-98D3-DE3015CBAA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egoe UI Light 8"/>
                <a:ea typeface="微软雅黑 Light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569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t="4053" r="11999" b="8257"/>
          <a:stretch/>
        </p:blipFill>
        <p:spPr>
          <a:xfrm>
            <a:off x="0" y="1912478"/>
            <a:ext cx="12192000" cy="494552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7441964" y="1871458"/>
            <a:ext cx="1638407" cy="1638407"/>
          </a:xfrm>
          <a:prstGeom prst="ellipse">
            <a:avLst/>
          </a:prstGeom>
          <a:solidFill>
            <a:srgbClr val="B11016">
              <a:alpha val="3400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9739" y="2352488"/>
            <a:ext cx="54374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prstClr val="white"/>
                </a:solidFill>
                <a:latin typeface="BetaSans Normal" pitchFamily="50" charset="0"/>
              </a:rPr>
              <a:t>smartisan T2</a:t>
            </a:r>
            <a:endParaRPr lang="zh-CN" altLang="en-US" sz="4400" dirty="0">
              <a:solidFill>
                <a:prstClr val="white"/>
              </a:solidFill>
              <a:latin typeface="BetaSans Normal" pitchFamily="5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79325" y="650798"/>
            <a:ext cx="800219" cy="2719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prstClr val="white"/>
                </a:solidFill>
                <a:latin typeface="BetaSans Normal" pitchFamily="50" charset="0"/>
              </a:rPr>
              <a:t>处女</a:t>
            </a:r>
            <a:r>
              <a:rPr lang="zh-CN" altLang="en-US" sz="4000" dirty="0" smtClean="0">
                <a:solidFill>
                  <a:prstClr val="white"/>
                </a:solidFill>
                <a:latin typeface="BetaSans Normal" pitchFamily="50" charset="0"/>
              </a:rPr>
              <a:t>座特质</a:t>
            </a:r>
            <a:endParaRPr lang="zh-CN" altLang="en-US" sz="4000" dirty="0">
              <a:solidFill>
                <a:prstClr val="white"/>
              </a:solidFill>
              <a:latin typeface="BetaSans Normal" pitchFamily="50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49926" y="1967386"/>
            <a:ext cx="1422482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BetaSans Normal" pitchFamily="50" charset="0"/>
              </a:rPr>
              <a:t>的</a:t>
            </a:r>
            <a:endParaRPr lang="zh-CN" altLang="en-US" sz="8800" b="1" dirty="0">
              <a:solidFill>
                <a:schemeClr val="bg1"/>
              </a:solidFill>
              <a:latin typeface="BetaSans Normal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43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1387050">
            <a:off x="-184576" y="5752164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罗永浩是大骗子，锤子要倒闭了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罗</a:t>
            </a:r>
            <a:r>
              <a:rPr lang="zh-CN" altLang="en-US" sz="2400" dirty="0">
                <a:solidFill>
                  <a:schemeClr val="bg1"/>
                </a:solidFill>
              </a:rPr>
              <a:t>永浩是大骗子，锤子要倒闭</a:t>
            </a:r>
            <a:r>
              <a:rPr lang="zh-CN" altLang="en-US" sz="2400" dirty="0" smtClean="0">
                <a:solidFill>
                  <a:schemeClr val="bg1"/>
                </a:solidFill>
              </a:rPr>
              <a:t>了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罗</a:t>
            </a:r>
            <a:r>
              <a:rPr lang="zh-CN" altLang="en-US" sz="2400" dirty="0">
                <a:solidFill>
                  <a:schemeClr val="bg1"/>
                </a:solidFill>
              </a:rPr>
              <a:t>永浩是大骗子</a:t>
            </a:r>
            <a:r>
              <a:rPr lang="zh-CN" altLang="en-US" sz="2400" dirty="0" smtClean="0">
                <a:solidFill>
                  <a:schemeClr val="bg1"/>
                </a:solidFill>
              </a:rPr>
              <a:t>，锤子要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251064">
            <a:off x="-302686" y="1653337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到手</a:t>
            </a:r>
            <a:r>
              <a:rPr lang="zh-CN" altLang="en-US" sz="2400" dirty="0" smtClean="0">
                <a:solidFill>
                  <a:schemeClr val="bg1"/>
                </a:solidFill>
              </a:rPr>
              <a:t>就降价，次品</a:t>
            </a:r>
            <a:r>
              <a:rPr lang="zh-CN" altLang="en-US" sz="2400" dirty="0">
                <a:solidFill>
                  <a:schemeClr val="bg1"/>
                </a:solidFill>
              </a:rPr>
              <a:t>都比正品</a:t>
            </a:r>
            <a:r>
              <a:rPr lang="zh-CN" altLang="en-US" sz="2400" dirty="0" smtClean="0">
                <a:solidFill>
                  <a:schemeClr val="bg1"/>
                </a:solidFill>
              </a:rPr>
              <a:t>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到手</a:t>
            </a:r>
            <a:r>
              <a:rPr lang="zh-CN" altLang="en-US" sz="2400" dirty="0">
                <a:solidFill>
                  <a:schemeClr val="bg1"/>
                </a:solidFill>
              </a:rPr>
              <a:t>就降价，次品都比正品</a:t>
            </a:r>
            <a:r>
              <a:rPr lang="zh-CN" altLang="en-US" sz="2400" dirty="0" smtClean="0">
                <a:solidFill>
                  <a:schemeClr val="bg1"/>
                </a:solidFill>
              </a:rPr>
              <a:t>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到手就降价，次品都比</a:t>
            </a:r>
            <a:r>
              <a:rPr lang="zh-CN" altLang="en-US" sz="2400" dirty="0" smtClean="0">
                <a:solidFill>
                  <a:schemeClr val="bg1"/>
                </a:solidFill>
              </a:rPr>
              <a:t>正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rot="251064">
            <a:off x="-291924" y="2334257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卖的不是手机是情怀，买的都是傻帽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卖的不是手机是情怀，买的都是</a:t>
            </a:r>
            <a:r>
              <a:rPr lang="zh-CN" altLang="en-US" sz="2400" dirty="0" smtClean="0">
                <a:solidFill>
                  <a:schemeClr val="bg1"/>
                </a:solidFill>
              </a:rPr>
              <a:t>傻帽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卖的</a:t>
            </a:r>
            <a:r>
              <a:rPr lang="zh-CN" altLang="en-US" sz="2400" dirty="0" smtClean="0">
                <a:solidFill>
                  <a:schemeClr val="bg1"/>
                </a:solidFill>
              </a:rPr>
              <a:t>不是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51064">
            <a:off x="-302686" y="2891588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锤子高管与罗永浩反目，相继离职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锤子</a:t>
            </a:r>
            <a:r>
              <a:rPr lang="zh-CN" altLang="en-US" sz="2400" dirty="0">
                <a:solidFill>
                  <a:schemeClr val="bg1"/>
                </a:solidFill>
              </a:rPr>
              <a:t>高管与罗永浩反目，相继</a:t>
            </a:r>
            <a:r>
              <a:rPr lang="zh-CN" altLang="en-US" sz="2400" dirty="0" smtClean="0">
                <a:solidFill>
                  <a:schemeClr val="bg1"/>
                </a:solidFill>
              </a:rPr>
              <a:t>离职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锤子高管</a:t>
            </a:r>
            <a:r>
              <a:rPr lang="zh-CN" altLang="en-US" sz="2400" dirty="0" smtClean="0">
                <a:solidFill>
                  <a:schemeClr val="bg1"/>
                </a:solidFill>
              </a:rPr>
              <a:t>与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453252">
            <a:off x="-302686" y="3510712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老师也想混科技圈捞钱，滚回去教书吧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老师也想混科技圈捞钱，滚回去教书吧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老师也想</a:t>
            </a:r>
            <a:r>
              <a:rPr lang="zh-CN" altLang="en-US" sz="2400" dirty="0" smtClean="0">
                <a:solidFill>
                  <a:schemeClr val="bg1"/>
                </a:solidFill>
              </a:rPr>
              <a:t>混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1033210">
            <a:off x="-302686" y="3301163"/>
            <a:ext cx="12781313" cy="461665"/>
          </a:xfrm>
          <a:prstGeom prst="rect">
            <a:avLst/>
          </a:prstGeom>
          <a:solidFill>
            <a:srgbClr val="B1101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罗永浩是大骗子，锤子要倒闭了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罗</a:t>
            </a:r>
            <a:r>
              <a:rPr lang="zh-CN" altLang="en-US" sz="2400" dirty="0">
                <a:solidFill>
                  <a:schemeClr val="bg1"/>
                </a:solidFill>
              </a:rPr>
              <a:t>永浩是大骗子，锤子要倒闭</a:t>
            </a:r>
            <a:r>
              <a:rPr lang="zh-CN" altLang="en-US" sz="2400" dirty="0" smtClean="0">
                <a:solidFill>
                  <a:schemeClr val="bg1"/>
                </a:solidFill>
              </a:rPr>
              <a:t>了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罗</a:t>
            </a:r>
            <a:r>
              <a:rPr lang="zh-CN" altLang="en-US" sz="2400" dirty="0">
                <a:solidFill>
                  <a:schemeClr val="bg1"/>
                </a:solidFill>
              </a:rPr>
              <a:t>永浩是大骗子</a:t>
            </a:r>
            <a:r>
              <a:rPr lang="zh-CN" altLang="en-US" sz="2400" dirty="0" smtClean="0">
                <a:solidFill>
                  <a:schemeClr val="bg1"/>
                </a:solidFill>
              </a:rPr>
              <a:t>，锤子要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251064">
            <a:off x="-289131" y="4295410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到手</a:t>
            </a:r>
            <a:r>
              <a:rPr lang="zh-CN" altLang="en-US" sz="2400" dirty="0" smtClean="0">
                <a:solidFill>
                  <a:schemeClr val="bg1"/>
                </a:solidFill>
              </a:rPr>
              <a:t>就降价，次品</a:t>
            </a:r>
            <a:r>
              <a:rPr lang="zh-CN" altLang="en-US" sz="2400" dirty="0">
                <a:solidFill>
                  <a:schemeClr val="bg1"/>
                </a:solidFill>
              </a:rPr>
              <a:t>都比正品</a:t>
            </a:r>
            <a:r>
              <a:rPr lang="zh-CN" altLang="en-US" sz="2400" dirty="0" smtClean="0">
                <a:solidFill>
                  <a:schemeClr val="bg1"/>
                </a:solidFill>
              </a:rPr>
              <a:t>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到手</a:t>
            </a:r>
            <a:r>
              <a:rPr lang="zh-CN" altLang="en-US" sz="2400" dirty="0">
                <a:solidFill>
                  <a:schemeClr val="bg1"/>
                </a:solidFill>
              </a:rPr>
              <a:t>就降价，次品都比正品</a:t>
            </a:r>
            <a:r>
              <a:rPr lang="zh-CN" altLang="en-US" sz="2400" dirty="0" smtClean="0">
                <a:solidFill>
                  <a:schemeClr val="bg1"/>
                </a:solidFill>
              </a:rPr>
              <a:t>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到手就降价，次品都比</a:t>
            </a:r>
            <a:r>
              <a:rPr lang="zh-CN" altLang="en-US" sz="2400" dirty="0" smtClean="0">
                <a:solidFill>
                  <a:schemeClr val="bg1"/>
                </a:solidFill>
              </a:rPr>
              <a:t>正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21094729">
            <a:off x="-302686" y="4539414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卖的不是手机是情怀，买的都是傻帽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卖的不是手机是情怀，买的都是</a:t>
            </a:r>
            <a:r>
              <a:rPr lang="zh-CN" altLang="en-US" sz="2400" dirty="0" smtClean="0">
                <a:solidFill>
                  <a:schemeClr val="bg1"/>
                </a:solidFill>
              </a:rPr>
              <a:t>傻帽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卖的</a:t>
            </a:r>
            <a:r>
              <a:rPr lang="zh-CN" altLang="en-US" sz="2400" dirty="0" smtClean="0">
                <a:solidFill>
                  <a:schemeClr val="bg1"/>
                </a:solidFill>
              </a:rPr>
              <a:t>不是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381502">
            <a:off x="-302686" y="5158539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锤子高管与罗永浩反目，相继离职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锤子</a:t>
            </a:r>
            <a:r>
              <a:rPr lang="zh-CN" altLang="en-US" sz="2400" dirty="0">
                <a:solidFill>
                  <a:schemeClr val="bg1"/>
                </a:solidFill>
              </a:rPr>
              <a:t>高管与罗永浩反目，相继</a:t>
            </a:r>
            <a:r>
              <a:rPr lang="zh-CN" altLang="en-US" sz="2400" dirty="0" smtClean="0">
                <a:solidFill>
                  <a:schemeClr val="bg1"/>
                </a:solidFill>
              </a:rPr>
              <a:t>离职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锤子高管</a:t>
            </a:r>
            <a:r>
              <a:rPr lang="zh-CN" altLang="en-US" sz="2400" dirty="0" smtClean="0">
                <a:solidFill>
                  <a:schemeClr val="bg1"/>
                </a:solidFill>
              </a:rPr>
              <a:t>与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385228">
            <a:off x="-351462" y="6071257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老师也想混科技圈捞钱，滚回去教书吧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老师也想混科技圈捞钱，滚回去教书吧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老师也想</a:t>
            </a:r>
            <a:r>
              <a:rPr lang="zh-CN" altLang="en-US" sz="2400" dirty="0" smtClean="0">
                <a:solidFill>
                  <a:schemeClr val="bg1"/>
                </a:solidFill>
              </a:rPr>
              <a:t>混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 rot="20609733">
            <a:off x="-645586" y="1101683"/>
            <a:ext cx="12781313" cy="461665"/>
          </a:xfrm>
          <a:prstGeom prst="rect">
            <a:avLst/>
          </a:prstGeom>
          <a:solidFill>
            <a:srgbClr val="B1101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到手</a:t>
            </a:r>
            <a:r>
              <a:rPr lang="zh-CN" altLang="en-US" sz="2400" dirty="0" smtClean="0">
                <a:solidFill>
                  <a:schemeClr val="bg1"/>
                </a:solidFill>
              </a:rPr>
              <a:t>就降价，次品</a:t>
            </a:r>
            <a:r>
              <a:rPr lang="zh-CN" altLang="en-US" sz="2400" dirty="0">
                <a:solidFill>
                  <a:schemeClr val="bg1"/>
                </a:solidFill>
              </a:rPr>
              <a:t>都比正品</a:t>
            </a:r>
            <a:r>
              <a:rPr lang="zh-CN" altLang="en-US" sz="2400" dirty="0" smtClean="0">
                <a:solidFill>
                  <a:schemeClr val="bg1"/>
                </a:solidFill>
              </a:rPr>
              <a:t>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到手</a:t>
            </a:r>
            <a:r>
              <a:rPr lang="zh-CN" altLang="en-US" sz="2400" dirty="0">
                <a:solidFill>
                  <a:schemeClr val="bg1"/>
                </a:solidFill>
              </a:rPr>
              <a:t>就降价，次品都比正品</a:t>
            </a:r>
            <a:r>
              <a:rPr lang="zh-CN" altLang="en-US" sz="2400" dirty="0" smtClean="0">
                <a:solidFill>
                  <a:schemeClr val="bg1"/>
                </a:solidFill>
              </a:rPr>
              <a:t>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到手就降价，次品都比</a:t>
            </a:r>
            <a:r>
              <a:rPr lang="zh-CN" altLang="en-US" sz="2400" dirty="0" smtClean="0">
                <a:solidFill>
                  <a:schemeClr val="bg1"/>
                </a:solidFill>
              </a:rPr>
              <a:t>正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251064">
            <a:off x="-302686" y="190766"/>
            <a:ext cx="12781313" cy="461665"/>
          </a:xfrm>
          <a:prstGeom prst="rect">
            <a:avLst/>
          </a:prstGeom>
          <a:solidFill>
            <a:srgbClr val="B1101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锤子高管与罗永浩反目，相继离职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锤子</a:t>
            </a:r>
            <a:r>
              <a:rPr lang="zh-CN" altLang="en-US" sz="2400" dirty="0">
                <a:solidFill>
                  <a:schemeClr val="bg1"/>
                </a:solidFill>
              </a:rPr>
              <a:t>高管与罗永浩反目，相继</a:t>
            </a:r>
            <a:r>
              <a:rPr lang="zh-CN" altLang="en-US" sz="2400" dirty="0" smtClean="0">
                <a:solidFill>
                  <a:schemeClr val="bg1"/>
                </a:solidFill>
              </a:rPr>
              <a:t>离职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锤子高管</a:t>
            </a:r>
            <a:r>
              <a:rPr lang="zh-CN" altLang="en-US" sz="2400" dirty="0" smtClean="0">
                <a:solidFill>
                  <a:schemeClr val="bg1"/>
                </a:solidFill>
              </a:rPr>
              <a:t>与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641832">
            <a:off x="-302686" y="1779662"/>
            <a:ext cx="12781313" cy="461665"/>
          </a:xfrm>
          <a:prstGeom prst="rect">
            <a:avLst/>
          </a:prstGeom>
          <a:solidFill>
            <a:srgbClr val="B1101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老师也想混科技圈捞钱，滚回去教书吧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老师也想混科技圈捞钱，滚回去教书吧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老师也想</a:t>
            </a:r>
            <a:r>
              <a:rPr lang="zh-CN" altLang="en-US" sz="2400" dirty="0" smtClean="0">
                <a:solidFill>
                  <a:schemeClr val="bg1"/>
                </a:solidFill>
              </a:rPr>
              <a:t>混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 rot="20901634">
            <a:off x="-319319" y="5562694"/>
            <a:ext cx="12781313" cy="461665"/>
          </a:xfrm>
          <a:prstGeom prst="rect">
            <a:avLst/>
          </a:prstGeom>
          <a:solidFill>
            <a:srgbClr val="B1101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到手就降价，次品都比正品好</a:t>
            </a:r>
            <a:r>
              <a:rPr lang="en-US" altLang="zh-CN" sz="2400" dirty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到手就降价，次品都比正品好</a:t>
            </a:r>
            <a:r>
              <a:rPr lang="en-US" altLang="zh-CN" sz="2400" dirty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到手就降价，次品都比正</a:t>
            </a:r>
          </a:p>
        </p:txBody>
      </p:sp>
      <p:sp>
        <p:nvSpPr>
          <p:cNvPr id="19" name="矩形 18"/>
          <p:cNvSpPr/>
          <p:nvPr/>
        </p:nvSpPr>
        <p:spPr>
          <a:xfrm rot="802254">
            <a:off x="-302686" y="4358041"/>
            <a:ext cx="12781313" cy="461665"/>
          </a:xfrm>
          <a:prstGeom prst="rect">
            <a:avLst/>
          </a:prstGeom>
          <a:solidFill>
            <a:srgbClr val="B1101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卖的不是手机是情怀，买的都是傻帽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卖的不是手机是情怀，买的都是</a:t>
            </a:r>
            <a:r>
              <a:rPr lang="zh-CN" altLang="en-US" sz="2400" dirty="0" smtClean="0">
                <a:solidFill>
                  <a:schemeClr val="bg1"/>
                </a:solidFill>
              </a:rPr>
              <a:t>傻帽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>
                <a:solidFill>
                  <a:schemeClr val="bg1"/>
                </a:solidFill>
              </a:rPr>
              <a:t>卖的</a:t>
            </a:r>
            <a:r>
              <a:rPr lang="zh-CN" altLang="en-US" sz="2400" dirty="0" smtClean="0">
                <a:solidFill>
                  <a:schemeClr val="bg1"/>
                </a:solidFill>
              </a:rPr>
              <a:t>不是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rot="486469">
            <a:off x="-302686" y="2832200"/>
            <a:ext cx="12781313" cy="461665"/>
          </a:xfrm>
          <a:prstGeom prst="rect">
            <a:avLst/>
          </a:prstGeom>
          <a:solidFill>
            <a:srgbClr val="B1101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罗永浩是大骗子，锤子要倒闭了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罗</a:t>
            </a:r>
            <a:r>
              <a:rPr lang="zh-CN" altLang="en-US" sz="2400" dirty="0">
                <a:solidFill>
                  <a:schemeClr val="bg1"/>
                </a:solidFill>
              </a:rPr>
              <a:t>永浩是大骗子，锤子要倒闭</a:t>
            </a:r>
            <a:r>
              <a:rPr lang="zh-CN" altLang="en-US" sz="2400" dirty="0" smtClean="0">
                <a:solidFill>
                  <a:schemeClr val="bg1"/>
                </a:solidFill>
              </a:rPr>
              <a:t>了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罗</a:t>
            </a:r>
            <a:r>
              <a:rPr lang="zh-CN" altLang="en-US" sz="2400" dirty="0">
                <a:solidFill>
                  <a:schemeClr val="bg1"/>
                </a:solidFill>
              </a:rPr>
              <a:t>永浩是大骗子</a:t>
            </a:r>
            <a:r>
              <a:rPr lang="zh-CN" altLang="en-US" sz="2400" dirty="0" smtClean="0">
                <a:solidFill>
                  <a:schemeClr val="bg1"/>
                </a:solidFill>
              </a:rPr>
              <a:t>，锤子要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360587">
            <a:off x="-302687" y="749523"/>
            <a:ext cx="12781313" cy="461665"/>
          </a:xfrm>
          <a:prstGeom prst="rect">
            <a:avLst/>
          </a:prstGeom>
          <a:solidFill>
            <a:srgbClr val="B11016">
              <a:alpha val="2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罗永浩是大骗子，锤子要倒闭了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罗</a:t>
            </a:r>
            <a:r>
              <a:rPr lang="zh-CN" altLang="en-US" sz="2400" dirty="0">
                <a:solidFill>
                  <a:schemeClr val="bg1"/>
                </a:solidFill>
              </a:rPr>
              <a:t>永浩是大骗子，锤子要倒闭</a:t>
            </a:r>
            <a:r>
              <a:rPr lang="zh-CN" altLang="en-US" sz="2400" dirty="0" smtClean="0">
                <a:solidFill>
                  <a:schemeClr val="bg1"/>
                </a:solidFill>
              </a:rPr>
              <a:t>了</a:t>
            </a:r>
            <a:r>
              <a:rPr lang="en-US" altLang="zh-CN" sz="2400" dirty="0" smtClean="0">
                <a:solidFill>
                  <a:schemeClr val="bg1"/>
                </a:solidFill>
              </a:rPr>
              <a:t>	</a:t>
            </a:r>
            <a:r>
              <a:rPr lang="zh-CN" altLang="en-US" sz="2400" dirty="0" smtClean="0">
                <a:solidFill>
                  <a:schemeClr val="bg1"/>
                </a:solidFill>
              </a:rPr>
              <a:t>罗</a:t>
            </a:r>
            <a:r>
              <a:rPr lang="zh-CN" altLang="en-US" sz="2400" dirty="0">
                <a:solidFill>
                  <a:schemeClr val="bg1"/>
                </a:solidFill>
              </a:rPr>
              <a:t>永浩是大骗子</a:t>
            </a:r>
            <a:r>
              <a:rPr lang="zh-CN" altLang="en-US" sz="2400" dirty="0" smtClean="0">
                <a:solidFill>
                  <a:schemeClr val="bg1"/>
                </a:solidFill>
              </a:rPr>
              <a:t>，锤子要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31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4288" y="735955"/>
            <a:ext cx="454342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400" b="1" dirty="0" smtClean="0">
                <a:solidFill>
                  <a:prstClr val="white"/>
                </a:solidFill>
                <a:latin typeface="+mn-ea"/>
              </a:rPr>
              <a:t>但</a:t>
            </a:r>
            <a:endParaRPr lang="zh-CN" altLang="en-US" sz="34400" b="1" dirty="0">
              <a:solidFill>
                <a:prstClr val="whit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80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20119" y="3161262"/>
            <a:ext cx="5085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我们仍爱这个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60452" y="3160549"/>
            <a:ext cx="32027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</a:rPr>
              <a:t>的世界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6847080" y="1746653"/>
            <a:ext cx="1107996" cy="36763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B11016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千疮百孔</a:t>
            </a:r>
            <a:endParaRPr lang="zh-CN" altLang="en-US" sz="6000" dirty="0">
              <a:solidFill>
                <a:srgbClr val="B11016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524000" y="4083879"/>
            <a:ext cx="914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646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29250" y="940832"/>
            <a:ext cx="57307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prstClr val="white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以傲慢与偏执</a:t>
            </a:r>
            <a:endParaRPr lang="en-US" altLang="zh-CN" sz="6000" dirty="0" smtClean="0">
              <a:solidFill>
                <a:prstClr val="white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  <a:p>
            <a:pPr algn="r"/>
            <a:r>
              <a:rPr lang="zh-CN" altLang="en-US" sz="6000" dirty="0" smtClean="0">
                <a:solidFill>
                  <a:prstClr val="white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回敬傲慢与偏见</a:t>
            </a:r>
            <a:endParaRPr lang="zh-CN" altLang="en-US" sz="4000" dirty="0">
              <a:solidFill>
                <a:prstClr val="white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7148" y="3189667"/>
            <a:ext cx="3216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prstClr val="white"/>
                </a:solidFill>
                <a:latin typeface="BetaSans Normal" pitchFamily="50" charset="0"/>
              </a:rPr>
              <a:t>smartisan T2</a:t>
            </a:r>
            <a:endParaRPr lang="zh-CN" altLang="en-US" sz="2400" dirty="0">
              <a:solidFill>
                <a:prstClr val="white"/>
              </a:solidFill>
              <a:latin typeface="BetaSans Normal" pitchFamily="50" charset="0"/>
            </a:endParaRPr>
          </a:p>
        </p:txBody>
      </p:sp>
      <p:pic>
        <p:nvPicPr>
          <p:cNvPr id="9" name="Picture 4" descr="http://static.smartisanos.cn/buy/asset/img/home/loop-image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3663">
            <a:off x="884976" y="748022"/>
            <a:ext cx="3810000" cy="660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7728024" y="3133733"/>
            <a:ext cx="3235251" cy="819754"/>
          </a:xfrm>
          <a:prstGeom prst="rect">
            <a:avLst/>
          </a:prstGeom>
          <a:noFill/>
          <a:ln w="19050">
            <a:solidFill>
              <a:srgbClr val="B11016">
                <a:alpha val="34000"/>
              </a:srgb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rgbClr val="B11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80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333569" y="-2110978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rgbClr val="B11016">
                    <a:alpha val="10000"/>
                  </a:srgbClr>
                </a:solidFill>
              </a:rPr>
              <a:t>1</a:t>
            </a:r>
            <a:endParaRPr lang="zh-CN" altLang="en-US" dirty="0">
              <a:solidFill>
                <a:srgbClr val="B11016">
                  <a:alpha val="10000"/>
                </a:srgb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2125" y="4368726"/>
            <a:ext cx="6038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bg1"/>
                </a:solidFill>
              </a:rPr>
              <a:t>我们的字典里没有“差不多”这个词，要么做到完美，要么做到更完美。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5325" y="2403061"/>
            <a:ext cx="6191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>
                    <a:lumMod val="85000"/>
                  </a:schemeClr>
                </a:solidFill>
              </a:rPr>
              <a:t>追求完美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576632" y="2590800"/>
            <a:ext cx="0" cy="1285875"/>
          </a:xfrm>
          <a:prstGeom prst="line">
            <a:avLst/>
          </a:prstGeom>
          <a:ln w="76200" cmpd="thickThin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33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>
            <a:stCxn id="15" idx="1"/>
          </p:cNvCxnSpPr>
          <p:nvPr/>
        </p:nvCxnSpPr>
        <p:spPr>
          <a:xfrm flipH="1">
            <a:off x="6314177" y="3110984"/>
            <a:ext cx="2302731" cy="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>
            <a:stCxn id="5" idx="3"/>
          </p:cNvCxnSpPr>
          <p:nvPr/>
        </p:nvCxnSpPr>
        <p:spPr>
          <a:xfrm>
            <a:off x="3773123" y="686484"/>
            <a:ext cx="1562099" cy="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5"/>
          <a:stretch/>
        </p:blipFill>
        <p:spPr>
          <a:xfrm>
            <a:off x="4213590" y="67900"/>
            <a:ext cx="3764820" cy="67222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6275" y="501818"/>
            <a:ext cx="3096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“全”</a:t>
            </a:r>
            <a:r>
              <a:rPr lang="zh-CN" altLang="en-US" dirty="0">
                <a:solidFill>
                  <a:schemeClr val="bg1"/>
                </a:solidFill>
              </a:rPr>
              <a:t>金属中</a:t>
            </a:r>
            <a:r>
              <a:rPr lang="zh-CN" altLang="en-US" dirty="0" smtClean="0">
                <a:solidFill>
                  <a:schemeClr val="bg1"/>
                </a:solidFill>
              </a:rPr>
              <a:t>框，消除</a:t>
            </a:r>
            <a:r>
              <a:rPr lang="zh-CN" altLang="en-US" dirty="0">
                <a:solidFill>
                  <a:schemeClr val="bg1"/>
                </a:solidFill>
              </a:rPr>
              <a:t>结合</a:t>
            </a:r>
            <a:r>
              <a:rPr lang="zh-CN" altLang="en-US" dirty="0" smtClean="0">
                <a:solidFill>
                  <a:schemeClr val="bg1"/>
                </a:solidFill>
              </a:rPr>
              <a:t>断点 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305551" y="863084"/>
            <a:ext cx="1762124" cy="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067675" y="678418"/>
            <a:ext cx="368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延续经典，传感器与听筒完美结合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16908" y="2926318"/>
            <a:ext cx="368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SIM</a:t>
            </a:r>
            <a:r>
              <a:rPr lang="zh-CN" altLang="en-US" dirty="0" smtClean="0">
                <a:solidFill>
                  <a:schemeClr val="bg1"/>
                </a:solidFill>
              </a:rPr>
              <a:t>卡槽隐藏至右侧音量键内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274343" y="5944284"/>
            <a:ext cx="907257" cy="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717388" y="6378743"/>
            <a:ext cx="3096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将电源</a:t>
            </a:r>
            <a:r>
              <a:rPr lang="zh-CN" altLang="en-US" dirty="0" smtClean="0">
                <a:solidFill>
                  <a:schemeClr val="bg1"/>
                </a:solidFill>
              </a:rPr>
              <a:t>键整合</a:t>
            </a:r>
            <a:r>
              <a:rPr lang="zh-CN" altLang="en-US" dirty="0">
                <a:solidFill>
                  <a:schemeClr val="bg1"/>
                </a:solidFill>
              </a:rPr>
              <a:t>至 </a:t>
            </a:r>
            <a:r>
              <a:rPr lang="en-US" altLang="zh-CN" dirty="0">
                <a:solidFill>
                  <a:schemeClr val="bg1"/>
                </a:solidFill>
              </a:rPr>
              <a:t>Home </a:t>
            </a:r>
            <a:r>
              <a:rPr lang="zh-CN" altLang="en-US" dirty="0">
                <a:solidFill>
                  <a:schemeClr val="bg1"/>
                </a:solidFill>
              </a:rPr>
              <a:t>键内</a:t>
            </a:r>
          </a:p>
        </p:txBody>
      </p:sp>
      <p:pic>
        <p:nvPicPr>
          <p:cNvPr id="23" name="Picture 2" descr="http://static.smartisanos.cn/t2/img/os/newfeature/glass-theme-2-large_a252d0864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2" y="1171574"/>
            <a:ext cx="2509838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直接连接符 26"/>
          <p:cNvCxnSpPr>
            <a:stCxn id="17" idx="1"/>
          </p:cNvCxnSpPr>
          <p:nvPr/>
        </p:nvCxnSpPr>
        <p:spPr>
          <a:xfrm flipH="1">
            <a:off x="6096000" y="6563409"/>
            <a:ext cx="2621388" cy="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76275" y="5482619"/>
            <a:ext cx="3686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尝试</a:t>
            </a:r>
            <a:r>
              <a:rPr lang="zh-CN" altLang="en-US" dirty="0">
                <a:solidFill>
                  <a:schemeClr val="bg1"/>
                </a:solidFill>
              </a:rPr>
              <a:t>打造安卓世界里的最后一部全实体键</a:t>
            </a:r>
            <a:r>
              <a:rPr lang="zh-CN" altLang="en-US" dirty="0" smtClean="0">
                <a:solidFill>
                  <a:schemeClr val="bg1"/>
                </a:solidFill>
              </a:rPr>
              <a:t>手机，带来眼球和指尖的双重愉悦。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705225" y="3315384"/>
            <a:ext cx="1138237" cy="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676275" y="3130718"/>
            <a:ext cx="3096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磨砂玻璃主题</a:t>
            </a:r>
            <a:r>
              <a:rPr lang="en-US" altLang="zh-CN" dirty="0" smtClean="0">
                <a:solidFill>
                  <a:schemeClr val="bg1"/>
                </a:solidFill>
              </a:rPr>
              <a:t>+</a:t>
            </a:r>
            <a:r>
              <a:rPr lang="zh-CN" altLang="en-US" dirty="0" smtClean="0">
                <a:solidFill>
                  <a:schemeClr val="bg1"/>
                </a:solidFill>
              </a:rPr>
              <a:t>自由切换桌面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038" name="直接连接符 1037"/>
          <p:cNvCxnSpPr/>
          <p:nvPr/>
        </p:nvCxnSpPr>
        <p:spPr>
          <a:xfrm>
            <a:off x="6096000" y="6020484"/>
            <a:ext cx="0" cy="54292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11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9309" y="-2110978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400" b="1" dirty="0" smtClean="0">
                <a:solidFill>
                  <a:srgbClr val="B11016">
                    <a:alpha val="1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71400" b="1" dirty="0">
              <a:solidFill>
                <a:srgbClr val="B11016">
                  <a:alpha val="1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3887" y="2429230"/>
            <a:ext cx="6256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>
                    <a:lumMod val="85000"/>
                  </a:schemeClr>
                </a:solidFill>
              </a:rPr>
              <a:t>情怀依旧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0087" y="4368726"/>
            <a:ext cx="5944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/>
                </a:solidFill>
              </a:rPr>
              <a:t>有些事，总需要有人去做，我们愿意坚持做自己认为有意义的事。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1568482" y="2590800"/>
            <a:ext cx="0" cy="1285875"/>
          </a:xfrm>
          <a:prstGeom prst="line">
            <a:avLst/>
          </a:prstGeom>
          <a:ln w="76200" cmpd="thickThin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55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7221" y="1088495"/>
            <a:ext cx="10099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你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的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Smartisan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手机可以通过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网络操作另一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台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Smartisan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手机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+mn-ea"/>
              </a:rPr>
              <a:t>，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解决了父母不会用智能手机的问题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+mn-ea"/>
              </a:rPr>
              <a:t>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221" y="570957"/>
            <a:ext cx="3624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+mn-ea"/>
              </a:rPr>
              <a:t>温情推出：远程协助功能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26606" y="2066923"/>
            <a:ext cx="1333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</a:rPr>
              <a:t>帮助方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389582" y="2076449"/>
            <a:ext cx="1137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</a:rPr>
              <a:t>求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</a:rPr>
              <a:t>助方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62857" y="5050393"/>
            <a:ext cx="3066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求助方可随时强制中断连接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480615" y="2609333"/>
            <a:ext cx="3025482" cy="3318563"/>
            <a:chOff x="1480615" y="2380733"/>
            <a:chExt cx="3025482" cy="33185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50132"/>
            <a:stretch/>
          </p:blipFill>
          <p:spPr>
            <a:xfrm>
              <a:off x="1480615" y="2380733"/>
              <a:ext cx="3025482" cy="3318563"/>
            </a:xfrm>
            <a:prstGeom prst="ellipse">
              <a:avLst/>
            </a:prstGeom>
            <a:ln>
              <a:noFill/>
            </a:ln>
            <a:effectLst/>
          </p:spPr>
        </p:pic>
        <p:sp>
          <p:nvSpPr>
            <p:cNvPr id="9" name="椭圆 8"/>
            <p:cNvSpPr/>
            <p:nvPr/>
          </p:nvSpPr>
          <p:spPr>
            <a:xfrm>
              <a:off x="1480615" y="2380733"/>
              <a:ext cx="3025482" cy="3318563"/>
            </a:xfrm>
            <a:prstGeom prst="ellipse">
              <a:avLst/>
            </a:prstGeom>
            <a:solidFill>
              <a:srgbClr val="B11016">
                <a:alpha val="10000"/>
              </a:srgb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cxnSp>
        <p:nvCxnSpPr>
          <p:cNvPr id="46" name="直接箭头连接符 45"/>
          <p:cNvCxnSpPr/>
          <p:nvPr/>
        </p:nvCxnSpPr>
        <p:spPr>
          <a:xfrm>
            <a:off x="4048897" y="3001790"/>
            <a:ext cx="3856853" cy="0"/>
          </a:xfrm>
          <a:prstGeom prst="straightConnector1">
            <a:avLst/>
          </a:prstGeom>
          <a:ln w="158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4477970" y="2599172"/>
            <a:ext cx="3236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双方都可以在手机上进行操作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477969" y="3001790"/>
            <a:ext cx="3236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帮助方可屏幕上进行涂画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标记</a:t>
            </a: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4190999" y="5414108"/>
            <a:ext cx="3629026" cy="1514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502331" y="2609333"/>
            <a:ext cx="2912449" cy="3318563"/>
            <a:chOff x="7502331" y="2380733"/>
            <a:chExt cx="2912449" cy="33185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80"/>
            <a:stretch/>
          </p:blipFill>
          <p:spPr>
            <a:xfrm>
              <a:off x="7502331" y="2380733"/>
              <a:ext cx="2912449" cy="3318563"/>
            </a:xfrm>
            <a:prstGeom prst="ellipse">
              <a:avLst/>
            </a:prstGeom>
            <a:ln>
              <a:noFill/>
            </a:ln>
            <a:effectLst/>
          </p:spPr>
        </p:pic>
        <p:sp>
          <p:nvSpPr>
            <p:cNvPr id="10" name="椭圆 9"/>
            <p:cNvSpPr/>
            <p:nvPr/>
          </p:nvSpPr>
          <p:spPr>
            <a:xfrm>
              <a:off x="7502331" y="2380733"/>
              <a:ext cx="2912449" cy="3318563"/>
            </a:xfrm>
            <a:prstGeom prst="ellipse">
              <a:avLst/>
            </a:prstGeom>
            <a:solidFill>
              <a:srgbClr val="B11016">
                <a:alpha val="10000"/>
              </a:srgb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283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33569" y="-2110978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B11016">
                    <a:alpha val="10000"/>
                  </a:srgbClr>
                </a:solidFill>
              </a:rPr>
              <a:t>3</a:t>
            </a:r>
            <a:endParaRPr lang="zh-CN" altLang="en-US" dirty="0">
              <a:solidFill>
                <a:srgbClr val="B11016">
                  <a:alpha val="10000"/>
                </a:srgb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4975" y="4368726"/>
            <a:ext cx="6096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/>
                </a:solidFill>
              </a:rPr>
              <a:t>近乎狂热的偏执于所有的细节，我们不是在设计一款手机，而是在打磨一件有温度的艺术品。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325" y="2403061"/>
            <a:ext cx="6191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>
                    <a:lumMod val="85000"/>
                  </a:schemeClr>
                </a:solidFill>
              </a:rPr>
              <a:t>偏执精神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76632" y="2590800"/>
            <a:ext cx="0" cy="1285875"/>
          </a:xfrm>
          <a:prstGeom prst="line">
            <a:avLst/>
          </a:prstGeom>
          <a:ln w="76200" cmpd="thickThin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68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9742" y="766335"/>
            <a:ext cx="2698354" cy="4758165"/>
            <a:chOff x="547867" y="766335"/>
            <a:chExt cx="2698354" cy="475816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67" y="766335"/>
              <a:ext cx="2698354" cy="475816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89"/>
            <a:stretch/>
          </p:blipFill>
          <p:spPr>
            <a:xfrm>
              <a:off x="1027732" y="1610840"/>
              <a:ext cx="1738623" cy="2970684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63493" y="5626656"/>
            <a:ext cx="299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急救呼叫界面的人性化设计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95985" y="5626656"/>
            <a:ext cx="1790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视频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&amp;GIF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编辑器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159487" y="5626656"/>
            <a:ext cx="271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</a:rPr>
              <a:t>极度简洁易用的导航功能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945374" y="5626656"/>
            <a:ext cx="275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以网页形式分享便签内容</a:t>
            </a:r>
            <a:endParaRPr lang="zh-CN" altLang="en-US" dirty="0" smtClean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55772" y="766335"/>
            <a:ext cx="2698354" cy="4758165"/>
            <a:chOff x="9121576" y="766335"/>
            <a:chExt cx="2698354" cy="475816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1576" y="766335"/>
              <a:ext cx="2698354" cy="4758165"/>
            </a:xfrm>
            <a:prstGeom prst="rect">
              <a:avLst/>
            </a:prstGeom>
          </p:spPr>
        </p:pic>
        <p:pic>
          <p:nvPicPr>
            <p:cNvPr id="2054" name="Picture 6" descr="http://static.smartisanos.cn/t2/img/os/feature/notes-html-medium_407fb9168e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1603" y="1685923"/>
              <a:ext cx="1638300" cy="2895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8928788" y="766335"/>
            <a:ext cx="2698354" cy="4758165"/>
            <a:chOff x="6184298" y="766335"/>
            <a:chExt cx="2698354" cy="475816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4298" y="766335"/>
              <a:ext cx="2698354" cy="4758165"/>
            </a:xfrm>
            <a:prstGeom prst="rect">
              <a:avLst/>
            </a:prstGeom>
          </p:spPr>
        </p:pic>
        <p:pic>
          <p:nvPicPr>
            <p:cNvPr id="1028" name="Picture 4" descr="http://static.smartisanos.cn/t2/img/overview/os/vehicle-mode-large_e27b0d169d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1918" y="1610840"/>
              <a:ext cx="1763114" cy="3115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3182757" y="766335"/>
            <a:ext cx="2698354" cy="4758165"/>
            <a:chOff x="3247020" y="766335"/>
            <a:chExt cx="2698354" cy="475816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7020" y="766335"/>
              <a:ext cx="2698354" cy="4758165"/>
            </a:xfrm>
            <a:prstGeom prst="rect">
              <a:avLst/>
            </a:prstGeom>
          </p:spPr>
        </p:pic>
        <p:pic>
          <p:nvPicPr>
            <p:cNvPr id="1026" name="Picture 2" descr="http://static.smartisanos.cn/t2/img/os/newfeature/video-and-gif-large_7f3bc1d583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91" b="1375"/>
            <a:stretch/>
          </p:blipFill>
          <p:spPr bwMode="auto">
            <a:xfrm>
              <a:off x="3716063" y="1610840"/>
              <a:ext cx="1770307" cy="3028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3472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9566" y="2690154"/>
            <a:ext cx="9420225" cy="1058593"/>
            <a:chOff x="1419566" y="4018232"/>
            <a:chExt cx="9420225" cy="1058593"/>
          </a:xfrm>
        </p:grpSpPr>
        <p:sp>
          <p:nvSpPr>
            <p:cNvPr id="14" name="矩形 13"/>
            <p:cNvSpPr/>
            <p:nvPr/>
          </p:nvSpPr>
          <p:spPr>
            <a:xfrm>
              <a:off x="1419566" y="4018232"/>
              <a:ext cx="9420225" cy="1058593"/>
            </a:xfrm>
            <a:prstGeom prst="rect">
              <a:avLst/>
            </a:prstGeom>
            <a:solidFill>
              <a:srgbClr val="B11016">
                <a:alpha val="20000"/>
              </a:srgb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24186" y="4219754"/>
              <a:ext cx="77725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>
                      <a:lumMod val="85000"/>
                    </a:schemeClr>
                  </a:solidFill>
                </a:rPr>
                <a:t>它不是一部机器，它是你的伙伴。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47755" y="3810609"/>
            <a:ext cx="7277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从实用和人性化角度反复斟酌每一个细节，了解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</a:rPr>
              <a:t>smartisan T2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的过程就像寻宝探险一样，每天都能带给你惊喜。</a:t>
            </a:r>
            <a:endParaRPr lang="en-US" altLang="zh-CN" sz="2000" dirty="0" smtClean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5"/>
          <a:stretch/>
        </p:blipFill>
        <p:spPr>
          <a:xfrm>
            <a:off x="9734721" y="-2157214"/>
            <a:ext cx="6238624" cy="111392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5"/>
          <a:stretch/>
        </p:blipFill>
        <p:spPr>
          <a:xfrm>
            <a:off x="-3781344" y="-2157214"/>
            <a:ext cx="6238624" cy="1113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1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308" y="-2110978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B11016">
                    <a:alpha val="10000"/>
                  </a:srgbClr>
                </a:solidFill>
              </a:rPr>
              <a:t>4</a:t>
            </a:r>
            <a:endParaRPr lang="zh-CN" altLang="en-US" dirty="0">
              <a:solidFill>
                <a:srgbClr val="B11016">
                  <a:alpha val="10000"/>
                </a:srgb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0087" y="4368726"/>
            <a:ext cx="5982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bg1"/>
                </a:solidFill>
              </a:rPr>
              <a:t>一直以来遭受了太多有意的黑，无意的黑，以及不明真相的跟风黑。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63887" y="2429230"/>
            <a:ext cx="6256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>
                    <a:lumMod val="85000"/>
                  </a:schemeClr>
                </a:solidFill>
              </a:rPr>
              <a:t>易黑体质</a:t>
            </a: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11568482" y="2590800"/>
            <a:ext cx="0" cy="1285875"/>
          </a:xfrm>
          <a:prstGeom prst="line">
            <a:avLst/>
          </a:prstGeom>
          <a:ln w="76200" cmpd="thickThin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44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2015模板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1C23"/>
      </a:accent1>
      <a:accent2>
        <a:srgbClr val="25243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imon PPT">
      <a:majorFont>
        <a:latin typeface="Segoe UI Light 8"/>
        <a:ea typeface="微软雅黑"/>
        <a:cs typeface=""/>
      </a:majorFont>
      <a:minorFont>
        <a:latin typeface="Segoe UI Light 8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</a:spPr>
      <a:bodyPr wrap="square" rtlCol="0" anchor="ctr">
        <a:spAutoFit/>
      </a:bodyPr>
      <a:lstStyle>
        <a:defPPr algn="ctr">
          <a:defRPr sz="2800">
            <a:solidFill>
              <a:schemeClr val="bg1"/>
            </a:solidFill>
          </a:defRPr>
        </a:defPPr>
      </a:lst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>
                <a:lumMod val="8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476</Words>
  <Application>Microsoft Office PowerPoint</Application>
  <PresentationFormat>自定义</PresentationFormat>
  <Paragraphs>58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Segoe UI Light 8</vt:lpstr>
      <vt:lpstr>微软雅黑</vt:lpstr>
      <vt:lpstr>微软雅黑 Light</vt:lpstr>
      <vt:lpstr>BetaSans Normal</vt:lpstr>
      <vt:lpstr>方正细等线简体</vt:lpstr>
      <vt:lpstr>文鼎霹雳体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李翾懿</dc:creator>
  <cp:lastModifiedBy>admin</cp:lastModifiedBy>
  <cp:revision>100</cp:revision>
  <dcterms:created xsi:type="dcterms:W3CDTF">2016-01-04T02:34:57Z</dcterms:created>
  <dcterms:modified xsi:type="dcterms:W3CDTF">2016-06-04T06:04:44Z</dcterms:modified>
</cp:coreProperties>
</file>