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9" r:id="rId5"/>
    <p:sldId id="263" r:id="rId6"/>
    <p:sldId id="264" r:id="rId7"/>
    <p:sldId id="260" r:id="rId8"/>
    <p:sldId id="258" r:id="rId9"/>
    <p:sldId id="261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0080625" cy="5715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31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49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739" y="-72"/>
      </p:cViewPr>
      <p:guideLst>
        <p:guide orient="horz" pos="1800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756048" y="1775358"/>
            <a:ext cx="8568532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12095" y="3238500"/>
            <a:ext cx="7056438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308453" y="228867"/>
            <a:ext cx="226814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04031" y="228867"/>
            <a:ext cx="6636412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96300" y="3672420"/>
            <a:ext cx="8568532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96300" y="2422261"/>
            <a:ext cx="8568532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04032" y="1333501"/>
            <a:ext cx="4452276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124318" y="1333501"/>
            <a:ext cx="4452276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032" y="1279264"/>
            <a:ext cx="4454026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4032" y="1812396"/>
            <a:ext cx="4454026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120821" y="1279264"/>
            <a:ext cx="4455777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120821" y="1812396"/>
            <a:ext cx="4455777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4035" y="227545"/>
            <a:ext cx="3316457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941244" y="227543"/>
            <a:ext cx="5635349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04035" y="1195919"/>
            <a:ext cx="3316457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75873" y="4000500"/>
            <a:ext cx="6048375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975873" y="510646"/>
            <a:ext cx="6048375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975873" y="4472782"/>
            <a:ext cx="6048375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2013/10/14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04032" y="228865"/>
            <a:ext cx="9072563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04032" y="1333501"/>
            <a:ext cx="9072563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04031" y="5296961"/>
            <a:ext cx="235214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2013/10/14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444214" y="5296961"/>
            <a:ext cx="3192198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224448" y="5296961"/>
            <a:ext cx="235214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gif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image" Target="../media/image67.png"/><Relationship Id="rId7" Type="http://schemas.openxmlformats.org/officeDocument/2006/relationships/image" Target="../media/image70.pn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2.png"/><Relationship Id="rId4" Type="http://schemas.openxmlformats.org/officeDocument/2006/relationships/image" Target="../media/image6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png"/><Relationship Id="rId5" Type="http://schemas.openxmlformats.org/officeDocument/2006/relationships/image" Target="../media/image2.png"/><Relationship Id="rId4" Type="http://schemas.openxmlformats.org/officeDocument/2006/relationships/image" Target="../media/image75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76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4.png"/><Relationship Id="rId4" Type="http://schemas.openxmlformats.org/officeDocument/2006/relationships/image" Target="../media/image8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image" Target="../media/image86.png"/><Relationship Id="rId4" Type="http://schemas.openxmlformats.org/officeDocument/2006/relationships/image" Target="../media/image8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png"/><Relationship Id="rId4" Type="http://schemas.openxmlformats.org/officeDocument/2006/relationships/image" Target="../media/image6.jp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jpg"/><Relationship Id="rId7" Type="http://schemas.openxmlformats.org/officeDocument/2006/relationships/image" Target="../media/image1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2.png"/><Relationship Id="rId9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jpg"/><Relationship Id="rId7" Type="http://schemas.openxmlformats.org/officeDocument/2006/relationships/image" Target="../media/image28.png"/><Relationship Id="rId12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11" Type="http://schemas.openxmlformats.org/officeDocument/2006/relationships/image" Target="../media/image32.png"/><Relationship Id="rId5" Type="http://schemas.openxmlformats.org/officeDocument/2006/relationships/image" Target="../media/image27.jpeg"/><Relationship Id="rId10" Type="http://schemas.openxmlformats.org/officeDocument/2006/relationships/image" Target="../media/image31.png"/><Relationship Id="rId4" Type="http://schemas.openxmlformats.org/officeDocument/2006/relationships/image" Target="../media/image26.jp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2.png"/><Relationship Id="rId7" Type="http://schemas.openxmlformats.org/officeDocument/2006/relationships/image" Target="../media/image38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g"/><Relationship Id="rId9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2.jpg"/><Relationship Id="rId7" Type="http://schemas.openxmlformats.org/officeDocument/2006/relationships/image" Target="../media/image45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2.png"/><Relationship Id="rId9" Type="http://schemas.openxmlformats.org/officeDocument/2006/relationships/image" Target="../media/image4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6.png"/><Relationship Id="rId5" Type="http://schemas.openxmlformats.org/officeDocument/2006/relationships/image" Target="../media/image51.png"/><Relationship Id="rId10" Type="http://schemas.openxmlformats.org/officeDocument/2006/relationships/image" Target="../media/image55.png"/><Relationship Id="rId4" Type="http://schemas.openxmlformats.org/officeDocument/2006/relationships/image" Target="../media/image50.png"/><Relationship Id="rId9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gif"/><Relationship Id="rId7" Type="http://schemas.openxmlformats.org/officeDocument/2006/relationships/image" Target="../media/image6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2.png"/><Relationship Id="rId4" Type="http://schemas.openxmlformats.org/officeDocument/2006/relationships/image" Target="../media/image5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110274" cy="5715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800" y="258110"/>
            <a:ext cx="438893" cy="94751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931" y="1247715"/>
            <a:ext cx="5449887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096" y="1492984"/>
            <a:ext cx="7042150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2785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istrator\Desktop\青花瓷ppt素材\88_5153461_4fd9bda3294708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23" y="2869873"/>
            <a:ext cx="2232001" cy="2810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Administrator\Desktop\青花瓷ppt素材\99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161" y="0"/>
            <a:ext cx="3048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dministrator\Desktop\青花瓷ppt素材\0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7359">
            <a:off x="7675532" y="3437159"/>
            <a:ext cx="939451" cy="585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1263" y="1777380"/>
            <a:ext cx="5121275" cy="97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6175" y="2654473"/>
            <a:ext cx="52498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0211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Administrator\Desktop\青花瓷ppt素材\处理后的素材\144211dit5hi2eiiqzi28l_副本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649588"/>
            <a:ext cx="1889383" cy="2065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矩形 9"/>
          <p:cNvSpPr/>
          <p:nvPr/>
        </p:nvSpPr>
        <p:spPr>
          <a:xfrm flipV="1">
            <a:off x="-34147" y="-6128"/>
            <a:ext cx="10114772" cy="898525"/>
          </a:xfrm>
          <a:prstGeom prst="rect">
            <a:avLst/>
          </a:prstGeom>
          <a:solidFill>
            <a:srgbClr val="284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pic>
        <p:nvPicPr>
          <p:cNvPr id="11" name="Picture 2" descr="http://ztu68.com/uploads/Psd/c100626/12M555V630330-159E.jpg"/>
          <p:cNvPicPr>
            <a:picLocks noChangeAspect="1" noChangeArrowheads="1"/>
          </p:cNvPicPr>
          <p:nvPr/>
        </p:nvPicPr>
        <p:blipFill rotWithShape="1">
          <a:blip r:embed="rId3"/>
          <a:srcRect t="-3296"/>
          <a:stretch/>
        </p:blipFill>
        <p:spPr bwMode="auto">
          <a:xfrm>
            <a:off x="-183594" y="-191017"/>
            <a:ext cx="1263466" cy="1268303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extLst/>
        </p:spPr>
      </p:pic>
      <p:pic>
        <p:nvPicPr>
          <p:cNvPr id="7170" name="Picture 2" descr="C:\Users\Administrator\Desktop\青花瓷ppt素材\图片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8595" y="1"/>
            <a:ext cx="2281436" cy="2281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201" y="3809389"/>
            <a:ext cx="438893" cy="9475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79871" y="218026"/>
            <a:ext cx="45054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康煕字典體(Demo)" pitchFamily="2" charset="-120"/>
                <a:ea typeface="康煕字典體(Demo)" pitchFamily="2" charset="-120"/>
              </a:rPr>
              <a:t>超以象外，得其</a:t>
            </a:r>
            <a:r>
              <a:rPr lang="zh-CN" altLang="en-US" sz="3200" b="1" dirty="0">
                <a:solidFill>
                  <a:schemeClr val="bg1"/>
                </a:solidFill>
                <a:latin typeface="康煕字典體(Demo)" pitchFamily="2" charset="-120"/>
                <a:ea typeface="康煕字典體(Demo)" pitchFamily="2" charset="-120"/>
              </a:rPr>
              <a:t>环</a:t>
            </a:r>
            <a:r>
              <a:rPr lang="zh-CN" altLang="en-US" sz="3200" dirty="0">
                <a:solidFill>
                  <a:schemeClr val="bg1"/>
                </a:solidFill>
                <a:latin typeface="康煕字典體(Demo)" pitchFamily="2" charset="-120"/>
                <a:ea typeface="康煕字典體(Demo)" pitchFamily="2" charset="-120"/>
              </a:rPr>
              <a:t>中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438" y="1849388"/>
            <a:ext cx="8669337" cy="1023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32" y="2808139"/>
            <a:ext cx="9029700" cy="1633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365" y="4085629"/>
            <a:ext cx="2719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7605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istrator\Desktop\青花瓷ppt素材\图片1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620" y="2989469"/>
            <a:ext cx="2724150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Administrator\Desktop\青花瓷ppt素材\QQ截图2012082915064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305" y="300632"/>
            <a:ext cx="1790700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Administrator\Desktop\青花瓷ppt素材\QQ截图20120829150649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247" y="1273324"/>
            <a:ext cx="1790700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Administrator\Desktop\青花瓷ppt素材\QQ截图20120829150736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4608" y="1029295"/>
            <a:ext cx="2390775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01454" y="1773897"/>
            <a:ext cx="633670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伫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倚危楼</a:t>
            </a:r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风细细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，望极春愁，黯黯生天</a:t>
            </a:r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际</a:t>
            </a:r>
            <a:r>
              <a:rPr lang="zh-CN" altLang="en-US" sz="2000" dirty="0" smtClean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。</a:t>
            </a:r>
            <a:endParaRPr lang="en-US" altLang="zh-CN" sz="2000" dirty="0" smtClean="0">
              <a:solidFill>
                <a:srgbClr val="28498B"/>
              </a:solidFill>
              <a:latin typeface="康煕字典體(Demo)" pitchFamily="2" charset="-120"/>
              <a:ea typeface="康煕字典體(Demo)" pitchFamily="2" charset="-120"/>
            </a:endParaRPr>
          </a:p>
          <a:p>
            <a:r>
              <a:rPr lang="en-US" altLang="zh-CN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 </a:t>
            </a:r>
            <a:r>
              <a:rPr lang="en-US" altLang="zh-CN" sz="2000" dirty="0" smtClean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              </a:t>
            </a:r>
            <a:r>
              <a:rPr lang="zh-CN" altLang="en-US" sz="2000" dirty="0" smtClean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草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色烟光</a:t>
            </a:r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残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照里，</a:t>
            </a:r>
            <a:r>
              <a:rPr lang="zh-CN" altLang="en-US" sz="2000" dirty="0">
                <a:solidFill>
                  <a:srgbClr val="FF0000"/>
                </a:solidFill>
                <a:latin typeface="康煕字典體(Demo)" pitchFamily="2" charset="-120"/>
                <a:ea typeface="康煕字典體(Demo)" pitchFamily="2" charset="-120"/>
              </a:rPr>
              <a:t>无言</a:t>
            </a:r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谁会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凭</a:t>
            </a:r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栏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意。</a:t>
            </a:r>
            <a:r>
              <a:rPr lang="zh-CN" altLang="en-US" dirty="0"/>
              <a:t/>
            </a:r>
            <a:br>
              <a:rPr lang="zh-CN" altLang="en-US" dirty="0"/>
            </a:br>
            <a:endParaRPr lang="zh-CN" alt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872973" y="2758197"/>
            <a:ext cx="56971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拟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把疏狂</a:t>
            </a:r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图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一醉，</a:t>
            </a:r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对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酒</a:t>
            </a:r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当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歌，强</a:t>
            </a:r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乐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还无味</a:t>
            </a:r>
            <a:r>
              <a:rPr lang="zh-CN" altLang="en-US" sz="2000" dirty="0" smtClean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。</a:t>
            </a:r>
            <a:endParaRPr lang="en-US" altLang="zh-CN" sz="2000" dirty="0" smtClean="0">
              <a:solidFill>
                <a:srgbClr val="28498B"/>
              </a:solidFill>
              <a:latin typeface="康煕字典體(Demo)" pitchFamily="2" charset="-120"/>
              <a:ea typeface="康煕字典體(Demo)" pitchFamily="2" charset="-120"/>
            </a:endParaRPr>
          </a:p>
          <a:p>
            <a:r>
              <a:rPr lang="en-US" altLang="zh-CN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 </a:t>
            </a:r>
            <a:r>
              <a:rPr lang="en-US" altLang="zh-CN" sz="2000" dirty="0" smtClean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        </a:t>
            </a:r>
            <a:r>
              <a:rPr lang="zh-CN" altLang="en-US" sz="2000" dirty="0" smtClean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衣</a:t>
            </a:r>
            <a:r>
              <a:rPr lang="zh-CN" altLang="en-US" sz="2000" b="1" dirty="0" smtClean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带渐宽</a:t>
            </a:r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终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不悔，</a:t>
            </a:r>
            <a:r>
              <a:rPr lang="zh-CN" altLang="en-US" sz="2000" b="1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为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伊消得</a:t>
            </a:r>
            <a:r>
              <a:rPr lang="zh-CN" altLang="en-US" sz="2000" dirty="0">
                <a:solidFill>
                  <a:srgbClr val="FF0000"/>
                </a:solidFill>
                <a:latin typeface="康煕字典體(Demo)" pitchFamily="2" charset="-120"/>
                <a:ea typeface="康煕字典體(Demo)" pitchFamily="2" charset="-120"/>
              </a:rPr>
              <a:t>人憔悴</a:t>
            </a:r>
            <a:r>
              <a:rPr lang="zh-CN" altLang="en-US" sz="2000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。</a:t>
            </a:r>
            <a:r>
              <a:rPr lang="zh-CN" altLang="en-US" sz="2000" dirty="0"/>
              <a:t/>
            </a:r>
            <a:br>
              <a:rPr lang="zh-CN" altLang="en-US" sz="2000" dirty="0"/>
            </a:br>
            <a:r>
              <a:rPr lang="zh-CN" altLang="en-US" sz="2000" dirty="0"/>
              <a:t/>
            </a:r>
            <a:br>
              <a:rPr lang="zh-CN" altLang="en-US" sz="2000" dirty="0"/>
            </a:br>
            <a:endParaRPr lang="zh-CN" alt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160001" y="3712304"/>
            <a:ext cx="30273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latin typeface="康煕字典體(Demo)" pitchFamily="2" charset="-120"/>
                <a:ea typeface="康煕字典體(Demo)" pitchFamily="2" charset="-120"/>
              </a:rPr>
              <a:t>—</a:t>
            </a:r>
            <a:r>
              <a:rPr lang="zh-CN" altLang="en-US" dirty="0" smtClean="0">
                <a:latin typeface="康煕字典體(Demo)" pitchFamily="2" charset="-120"/>
                <a:ea typeface="康煕字典體(Demo)" pitchFamily="2" charset="-120"/>
              </a:rPr>
              <a:t>柳永</a:t>
            </a:r>
            <a:r>
              <a:rPr lang="en-US" altLang="zh-CN" dirty="0">
                <a:latin typeface="康煕字典體(Demo)" pitchFamily="2" charset="-120"/>
                <a:ea typeface="康煕字典體(Demo)" pitchFamily="2" charset="-120"/>
              </a:rPr>
              <a:t>《</a:t>
            </a:r>
            <a:r>
              <a:rPr lang="zh-CN" altLang="en-US" dirty="0">
                <a:latin typeface="康煕字典體(Demo)" pitchFamily="2" charset="-120"/>
                <a:ea typeface="康煕字典體(Demo)" pitchFamily="2" charset="-120"/>
              </a:rPr>
              <a:t>蝶恋花</a:t>
            </a:r>
            <a:r>
              <a:rPr lang="en-US" altLang="zh-CN" dirty="0">
                <a:latin typeface="康煕字典體(Demo)" pitchFamily="2" charset="-120"/>
                <a:ea typeface="康煕字典體(Demo)" pitchFamily="2" charset="-120"/>
              </a:rPr>
              <a:t>》 </a:t>
            </a:r>
            <a:endParaRPr lang="zh-CN" altLang="en-US" dirty="0">
              <a:latin typeface="康煕字典體(Demo)" pitchFamily="2" charset="-120"/>
              <a:ea typeface="康煕字典體(Demo)" pitchFamily="2" charset="-120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200" y="85460"/>
            <a:ext cx="438893" cy="947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290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V="1">
            <a:off x="0" y="179510"/>
            <a:ext cx="3384128" cy="627184"/>
          </a:xfrm>
          <a:prstGeom prst="rect">
            <a:avLst/>
          </a:prstGeom>
          <a:solidFill>
            <a:srgbClr val="284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28498B"/>
                </a:solidFill>
                <a:latin typeface="方正姚体" pitchFamily="2" charset="-122"/>
                <a:ea typeface="方正姚体" pitchFamily="2" charset="-122"/>
              </a:rPr>
              <a:t>「</a:t>
            </a:r>
            <a:endParaRPr lang="zh-CN" altLang="en-US" dirty="0"/>
          </a:p>
        </p:txBody>
      </p:sp>
      <p:sp>
        <p:nvSpPr>
          <p:cNvPr id="5" name="圆角矩形 4"/>
          <p:cNvSpPr/>
          <p:nvPr/>
        </p:nvSpPr>
        <p:spPr>
          <a:xfrm>
            <a:off x="833769" y="999044"/>
            <a:ext cx="3529012" cy="4105275"/>
          </a:xfrm>
          <a:prstGeom prst="roundRect">
            <a:avLst>
              <a:gd name="adj" fmla="val 8973"/>
            </a:avLst>
          </a:prstGeom>
          <a:noFill/>
          <a:ln>
            <a:solidFill>
              <a:srgbClr val="2849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5582229" y="970190"/>
            <a:ext cx="3527425" cy="4103688"/>
          </a:xfrm>
          <a:prstGeom prst="roundRect">
            <a:avLst>
              <a:gd name="adj" fmla="val 8973"/>
            </a:avLst>
          </a:prstGeom>
          <a:noFill/>
          <a:ln>
            <a:solidFill>
              <a:srgbClr val="2849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pic>
        <p:nvPicPr>
          <p:cNvPr id="9219" name="Picture 3" descr="C:\Users\Administrator\Desktop\青花瓷ppt素材\BeijingOpera0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4168" y="1620227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Administrator\Desktop\青花瓷ppt素材\1好用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10" y="-12839"/>
            <a:ext cx="1027643" cy="101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2880072" y="308436"/>
            <a:ext cx="417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」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33764"/>
            <a:ext cx="10080625" cy="481236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200" y="85460"/>
            <a:ext cx="438893" cy="947510"/>
          </a:xfrm>
          <a:prstGeom prst="rect">
            <a:avLst/>
          </a:prstGeom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804" y="193204"/>
            <a:ext cx="21463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268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15"/>
          <p:cNvSpPr>
            <a:spLocks noChangeArrowheads="1"/>
          </p:cNvSpPr>
          <p:nvPr/>
        </p:nvSpPr>
        <p:spPr bwMode="auto">
          <a:xfrm>
            <a:off x="1583928" y="841276"/>
            <a:ext cx="7822734" cy="4032448"/>
          </a:xfrm>
          <a:prstGeom prst="roundRect">
            <a:avLst>
              <a:gd name="adj" fmla="val 4329"/>
            </a:avLst>
          </a:prstGeom>
          <a:solidFill>
            <a:schemeClr val="bg1"/>
          </a:solidFill>
          <a:ln w="34925">
            <a:solidFill>
              <a:srgbClr val="28498B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5" name="Picture 6" descr="未标题-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462" y="2205916"/>
            <a:ext cx="1604962" cy="270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Line 18"/>
          <p:cNvSpPr>
            <a:spLocks noChangeShapeType="1"/>
          </p:cNvSpPr>
          <p:nvPr/>
        </p:nvSpPr>
        <p:spPr bwMode="auto">
          <a:xfrm>
            <a:off x="5472360" y="913284"/>
            <a:ext cx="0" cy="1512168"/>
          </a:xfrm>
          <a:prstGeom prst="line">
            <a:avLst/>
          </a:prstGeom>
          <a:solidFill>
            <a:schemeClr val="bg1"/>
          </a:solidFill>
          <a:ln w="34925">
            <a:solidFill>
              <a:srgbClr val="0033CC"/>
            </a:solidFill>
            <a:prstDash val="sysDash"/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0242" name="Picture 2" descr="C:\Users\Administrator\Desktop\青花瓷ppt素材\未标题-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67461" y="-330292"/>
            <a:ext cx="1513164" cy="2343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G:\2PPT\2。ppt中国风元素\水墨的山\水墨山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8782" y="4307591"/>
            <a:ext cx="1931843" cy="14074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0" y="400050"/>
            <a:ext cx="1176337" cy="4913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826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3"/>
          <p:cNvSpPr>
            <a:spLocks noChangeArrowheads="1"/>
          </p:cNvSpPr>
          <p:nvPr/>
        </p:nvSpPr>
        <p:spPr bwMode="auto">
          <a:xfrm>
            <a:off x="668949" y="841375"/>
            <a:ext cx="8740775" cy="2016125"/>
          </a:xfrm>
          <a:prstGeom prst="horizontalScroll">
            <a:avLst>
              <a:gd name="adj" fmla="val 8815"/>
            </a:avLst>
          </a:prstGeom>
          <a:solidFill>
            <a:schemeClr val="bg1"/>
          </a:solidFill>
          <a:ln w="28575">
            <a:solidFill>
              <a:srgbClr val="28498B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" name="AutoShape 23"/>
          <p:cNvSpPr>
            <a:spLocks noChangeArrowheads="1"/>
          </p:cNvSpPr>
          <p:nvPr/>
        </p:nvSpPr>
        <p:spPr bwMode="auto">
          <a:xfrm>
            <a:off x="668949" y="3001615"/>
            <a:ext cx="8740775" cy="2016125"/>
          </a:xfrm>
          <a:prstGeom prst="horizontalScroll">
            <a:avLst>
              <a:gd name="adj" fmla="val 8815"/>
            </a:avLst>
          </a:prstGeom>
          <a:solidFill>
            <a:schemeClr val="bg1"/>
          </a:solidFill>
          <a:ln w="28575">
            <a:solidFill>
              <a:srgbClr val="28498B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pic>
        <p:nvPicPr>
          <p:cNvPr id="11266" name="Picture 2" descr="G:\2PPT\2。ppt中国风元素\水墨具体图案\金鱼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5023" y="4081636"/>
            <a:ext cx="594701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G:\2PPT\2。ppt中国风元素\水墨具体图案\191965934116857746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128" y="1947205"/>
            <a:ext cx="4754382" cy="1532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G:\2PPT\2。ppt中国风元素\青花瓷\W0200703143804040932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837" y="1036302"/>
            <a:ext cx="1026711" cy="88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 descr="G:\2PPT\2。ppt中国风元素\青花瓷\W02007031438040409326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5662" y="3496916"/>
            <a:ext cx="1026711" cy="881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矩形 10"/>
          <p:cNvSpPr/>
          <p:nvPr/>
        </p:nvSpPr>
        <p:spPr>
          <a:xfrm flipV="1">
            <a:off x="0" y="179510"/>
            <a:ext cx="3384128" cy="627184"/>
          </a:xfrm>
          <a:prstGeom prst="rect">
            <a:avLst/>
          </a:prstGeom>
          <a:solidFill>
            <a:srgbClr val="284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 dirty="0">
                <a:solidFill>
                  <a:srgbClr val="28498B"/>
                </a:solidFill>
                <a:latin typeface="方正姚体" pitchFamily="2" charset="-122"/>
                <a:ea typeface="方正姚体" pitchFamily="2" charset="-122"/>
              </a:rPr>
              <a:t>「</a:t>
            </a:r>
            <a:endParaRPr lang="zh-CN" altLang="en-US" dirty="0"/>
          </a:p>
        </p:txBody>
      </p:sp>
      <p:pic>
        <p:nvPicPr>
          <p:cNvPr id="12" name="Picture 4" descr="C:\Users\Administrator\Desktop\青花瓷ppt素材\1好用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310" y="-12839"/>
            <a:ext cx="1027643" cy="101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矩形 5"/>
          <p:cNvSpPr/>
          <p:nvPr/>
        </p:nvSpPr>
        <p:spPr>
          <a:xfrm>
            <a:off x="2880072" y="308436"/>
            <a:ext cx="417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」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200" y="85460"/>
            <a:ext cx="438893" cy="947510"/>
          </a:xfrm>
          <a:prstGeom prst="rect">
            <a:avLst/>
          </a:prstGeom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804" y="203547"/>
            <a:ext cx="2146300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0667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550440" y="853089"/>
            <a:ext cx="2906713" cy="4083050"/>
          </a:xfrm>
          <a:prstGeom prst="rect">
            <a:avLst/>
          </a:prstGeom>
          <a:solidFill>
            <a:schemeClr val="bg1">
              <a:alpha val="16862"/>
            </a:schemeClr>
          </a:solidFill>
          <a:ln w="28575" algn="ctr">
            <a:solidFill>
              <a:srgbClr val="28498B"/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30000"/>
              </a:lnSpc>
            </a:pPr>
            <a:endParaRPr lang="en-US" altLang="zh-CN" dirty="0"/>
          </a:p>
        </p:txBody>
      </p:sp>
      <p:sp>
        <p:nvSpPr>
          <p:cNvPr id="9" name="Rectangle 17"/>
          <p:cNvSpPr>
            <a:spLocks noChangeArrowheads="1"/>
          </p:cNvSpPr>
          <p:nvPr/>
        </p:nvSpPr>
        <p:spPr bwMode="auto">
          <a:xfrm>
            <a:off x="3555577" y="843564"/>
            <a:ext cx="2906713" cy="4083050"/>
          </a:xfrm>
          <a:prstGeom prst="rect">
            <a:avLst/>
          </a:prstGeom>
          <a:solidFill>
            <a:schemeClr val="bg1">
              <a:alpha val="16862"/>
            </a:schemeClr>
          </a:solidFill>
          <a:ln w="28575" algn="ctr">
            <a:solidFill>
              <a:srgbClr val="28498B"/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30000"/>
              </a:lnSpc>
            </a:pPr>
            <a:endParaRPr lang="en-US" altLang="zh-CN" dirty="0"/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6526087" y="841276"/>
            <a:ext cx="2906713" cy="4083050"/>
          </a:xfrm>
          <a:prstGeom prst="rect">
            <a:avLst/>
          </a:prstGeom>
          <a:solidFill>
            <a:schemeClr val="bg1">
              <a:alpha val="16862"/>
            </a:schemeClr>
          </a:solidFill>
          <a:ln w="28575" algn="ctr">
            <a:solidFill>
              <a:srgbClr val="28498B"/>
            </a:solidFill>
            <a:prstDash val="sysDash"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130000"/>
              </a:lnSpc>
            </a:pPr>
            <a:endParaRPr lang="en-US" altLang="zh-CN" dirty="0"/>
          </a:p>
        </p:txBody>
      </p:sp>
      <p:pic>
        <p:nvPicPr>
          <p:cNvPr id="12290" name="Picture 2" descr="G:\2PPT\2。ppt中国风元素\青花瓷\图片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93727" y="-627062"/>
            <a:ext cx="1816100" cy="3121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200" y="85460"/>
            <a:ext cx="438893" cy="947510"/>
          </a:xfrm>
          <a:prstGeom prst="rect">
            <a:avLst/>
          </a:prstGeom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827" y="1717675"/>
            <a:ext cx="3309937" cy="107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2863" y="2217816"/>
            <a:ext cx="2378075" cy="1090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4406" y="1854102"/>
            <a:ext cx="3341687" cy="168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704608" y="5017740"/>
            <a:ext cx="21602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华文琥珀" pitchFamily="2" charset="-122"/>
                <a:ea typeface="华文琥珀" pitchFamily="2" charset="-122"/>
              </a:rPr>
              <a:t>新浪微</a:t>
            </a:r>
            <a:r>
              <a:rPr lang="zh-CN" altLang="en-US" sz="2000" dirty="0" smtClean="0">
                <a:latin typeface="华文琥珀" pitchFamily="2" charset="-122"/>
                <a:ea typeface="华文琥珀" pitchFamily="2" charset="-122"/>
              </a:rPr>
              <a:t>博：</a:t>
            </a:r>
            <a:r>
              <a:rPr lang="en-US" altLang="zh-CN" sz="2000" dirty="0" smtClean="0">
                <a:latin typeface="华文琥珀" pitchFamily="2" charset="-122"/>
                <a:ea typeface="华文琥珀" pitchFamily="2" charset="-122"/>
              </a:rPr>
              <a:t>@</a:t>
            </a:r>
            <a:r>
              <a:rPr lang="zh-CN" altLang="en-US" sz="2000" dirty="0" smtClean="0">
                <a:latin typeface="华文琥珀" pitchFamily="2" charset="-122"/>
                <a:ea typeface="华文琥珀" pitchFamily="2" charset="-122"/>
              </a:rPr>
              <a:t>注龙</a:t>
            </a:r>
            <a:endParaRPr lang="zh-CN" altLang="en-US" sz="2000" dirty="0">
              <a:latin typeface="华文琥珀" pitchFamily="2" charset="-122"/>
              <a:ea typeface="华文琥珀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5145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800" y="258110"/>
            <a:ext cx="438893" cy="947510"/>
          </a:xfrm>
          <a:prstGeom prst="rect">
            <a:avLst/>
          </a:prstGeom>
        </p:spPr>
      </p:pic>
      <p:cxnSp>
        <p:nvCxnSpPr>
          <p:cNvPr id="20" name="直接连接符 19"/>
          <p:cNvCxnSpPr/>
          <p:nvPr/>
        </p:nvCxnSpPr>
        <p:spPr>
          <a:xfrm flipH="1">
            <a:off x="5760392" y="431594"/>
            <a:ext cx="851836" cy="0"/>
          </a:xfrm>
          <a:prstGeom prst="line">
            <a:avLst/>
          </a:prstGeom>
          <a:ln w="50800">
            <a:solidFill>
              <a:srgbClr val="28498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294322" y="625252"/>
            <a:ext cx="865837" cy="0"/>
          </a:xfrm>
          <a:prstGeom prst="line">
            <a:avLst/>
          </a:prstGeom>
          <a:ln w="50800">
            <a:solidFill>
              <a:srgbClr val="28498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圆角矩形 27"/>
          <p:cNvSpPr/>
          <p:nvPr/>
        </p:nvSpPr>
        <p:spPr>
          <a:xfrm>
            <a:off x="2492573" y="1096661"/>
            <a:ext cx="4077606" cy="2530912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0557" y="1205621"/>
            <a:ext cx="2531603" cy="3359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33" name="直接连接符 32"/>
          <p:cNvCxnSpPr/>
          <p:nvPr/>
        </p:nvCxnSpPr>
        <p:spPr>
          <a:xfrm flipH="1" flipV="1">
            <a:off x="8496696" y="5233309"/>
            <a:ext cx="936104" cy="456"/>
          </a:xfrm>
          <a:prstGeom prst="line">
            <a:avLst/>
          </a:prstGeom>
          <a:ln w="50800">
            <a:solidFill>
              <a:srgbClr val="28498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H="1">
            <a:off x="8784728" y="5386164"/>
            <a:ext cx="800472" cy="0"/>
          </a:xfrm>
          <a:prstGeom prst="line">
            <a:avLst/>
          </a:prstGeom>
          <a:ln w="50800">
            <a:solidFill>
              <a:srgbClr val="28498B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4" descr="http://pic1.ooopic.com/uploadfilepic/yuanwenjian/2009-05-31/OOOPIC_changyue1903_20090531132b2e60cd5b27d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433" y="2004135"/>
            <a:ext cx="738187" cy="71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G:\2PPT\2。ppt中国风元素\长条古典窗格PNG素材\长条古典窗格PNG素材\100655451673409663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659" y="866975"/>
            <a:ext cx="2880320" cy="32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G:\2PPT\2。ppt中国风元素\长条古典窗格PNG素材\长条古典窗格PNG素材\100655451673409663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140619" y="2726333"/>
            <a:ext cx="3390898" cy="32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G:\2PPT\2。ppt中国风元素\长条古典窗格PNG素材\长条古典窗格PNG素材\1006554516734096633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840" y="4585692"/>
            <a:ext cx="3232340" cy="32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G:\2PPT\2。ppt中国风元素\长条古典窗格PNG素材\长条古典窗格PNG素材\1006554516734096633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916459" y="2549574"/>
            <a:ext cx="3744416" cy="32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8959" y="704627"/>
            <a:ext cx="1609725" cy="4681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7221" y="528042"/>
            <a:ext cx="1285875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2650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42" y="4513683"/>
            <a:ext cx="10180422" cy="15244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0672" y="841276"/>
            <a:ext cx="1054292" cy="1684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800" y="258110"/>
            <a:ext cx="438893" cy="9475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782" y="2769485"/>
            <a:ext cx="1123911" cy="70031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5546" y="2769484"/>
            <a:ext cx="719073" cy="44805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018" y="1345332"/>
            <a:ext cx="951771" cy="49162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143653" y="299351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—</a:t>
            </a:r>
            <a:r>
              <a:rPr lang="zh-CN" altLang="en-US" dirty="0" smtClean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摘</a:t>
            </a:r>
            <a:r>
              <a:rPr lang="en-US" altLang="zh-CN" dirty="0" smtClean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《</a:t>
            </a:r>
            <a:r>
              <a:rPr lang="zh-CN" altLang="en-US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诗经邶风击鼓</a:t>
            </a:r>
            <a:r>
              <a:rPr lang="en-US" altLang="zh-CN" dirty="0">
                <a:solidFill>
                  <a:srgbClr val="28498B"/>
                </a:solidFill>
                <a:latin typeface="康煕字典體(Demo)" pitchFamily="2" charset="-120"/>
                <a:ea typeface="康煕字典體(Demo)" pitchFamily="2" charset="-120"/>
              </a:rPr>
              <a:t>》</a:t>
            </a:r>
            <a:r>
              <a:rPr lang="en-US" altLang="zh-CN" dirty="0"/>
              <a:t/>
            </a:r>
            <a:br>
              <a:rPr lang="en-US" altLang="zh-CN" dirty="0"/>
            </a:br>
            <a:endParaRPr lang="zh-CN" alt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3888" y="1756221"/>
            <a:ext cx="6621463" cy="9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904" y="2234852"/>
            <a:ext cx="646906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7508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264" y="1885229"/>
            <a:ext cx="3810532" cy="5077534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928744" y="0"/>
            <a:ext cx="1151881" cy="5715000"/>
          </a:xfrm>
          <a:prstGeom prst="rect">
            <a:avLst/>
          </a:prstGeom>
          <a:solidFill>
            <a:srgbClr val="284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92" y="243601"/>
            <a:ext cx="438893" cy="94751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893242" y="1899103"/>
            <a:ext cx="1138773" cy="201622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4400" dirty="0" smtClean="0">
                <a:solidFill>
                  <a:schemeClr val="bg1"/>
                </a:solidFill>
                <a:latin typeface="康煕字典體(Demo)" pitchFamily="2" charset="-120"/>
                <a:ea typeface="康煕字典體(Demo)" pitchFamily="2" charset="-120"/>
              </a:rPr>
              <a:t>上邪</a:t>
            </a:r>
            <a:endParaRPr lang="en-US" altLang="zh-CN" sz="4400" dirty="0">
              <a:solidFill>
                <a:schemeClr val="bg1"/>
              </a:solidFill>
              <a:latin typeface="康煕字典體(Demo)" pitchFamily="2" charset="-120"/>
              <a:ea typeface="康煕字典體(Demo)" pitchFamily="2" charset="-120"/>
            </a:endParaRPr>
          </a:p>
          <a:p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740" y="1573237"/>
            <a:ext cx="5207000" cy="1262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080" y="2114630"/>
            <a:ext cx="4883150" cy="1689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967" y="2797274"/>
            <a:ext cx="5133975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1880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379" y="4767490"/>
            <a:ext cx="438893" cy="9475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1" y="0"/>
            <a:ext cx="1795591" cy="5715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9250" y="0"/>
            <a:ext cx="1795591" cy="5715000"/>
          </a:xfrm>
          <a:prstGeom prst="rect">
            <a:avLst/>
          </a:prstGeom>
        </p:spPr>
      </p:pic>
      <p:grpSp>
        <p:nvGrpSpPr>
          <p:cNvPr id="9" name="Group 51"/>
          <p:cNvGrpSpPr>
            <a:grpSpLocks/>
          </p:cNvGrpSpPr>
          <p:nvPr/>
        </p:nvGrpSpPr>
        <p:grpSpPr bwMode="auto">
          <a:xfrm>
            <a:off x="3528890" y="1201345"/>
            <a:ext cx="3603625" cy="623888"/>
            <a:chOff x="2117" y="1186"/>
            <a:chExt cx="2270" cy="393"/>
          </a:xfrm>
        </p:grpSpPr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2117" y="1558"/>
              <a:ext cx="2060" cy="0"/>
            </a:xfrm>
            <a:prstGeom prst="line">
              <a:avLst/>
            </a:prstGeom>
            <a:noFill/>
            <a:ln w="9525">
              <a:solidFill>
                <a:srgbClr val="28498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11" name="Picture 6" descr="小花纹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6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7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3817" flipH="1">
              <a:off x="4105" y="1186"/>
              <a:ext cx="282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51"/>
          <p:cNvGrpSpPr>
            <a:grpSpLocks/>
          </p:cNvGrpSpPr>
          <p:nvPr/>
        </p:nvGrpSpPr>
        <p:grpSpPr bwMode="auto">
          <a:xfrm>
            <a:off x="3508129" y="1873572"/>
            <a:ext cx="3603625" cy="623888"/>
            <a:chOff x="2117" y="1186"/>
            <a:chExt cx="2270" cy="393"/>
          </a:xfrm>
        </p:grpSpPr>
        <p:sp>
          <p:nvSpPr>
            <p:cNvPr id="19" name="Line 5"/>
            <p:cNvSpPr>
              <a:spLocks noChangeShapeType="1"/>
            </p:cNvSpPr>
            <p:nvPr/>
          </p:nvSpPr>
          <p:spPr bwMode="auto">
            <a:xfrm>
              <a:off x="2117" y="1558"/>
              <a:ext cx="2060" cy="0"/>
            </a:xfrm>
            <a:prstGeom prst="line">
              <a:avLst/>
            </a:prstGeom>
            <a:noFill/>
            <a:ln w="9525">
              <a:solidFill>
                <a:srgbClr val="28498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20" name="Picture 6" descr="小花纹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6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7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3817" flipH="1">
              <a:off x="4105" y="1186"/>
              <a:ext cx="282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51"/>
          <p:cNvGrpSpPr>
            <a:grpSpLocks/>
          </p:cNvGrpSpPr>
          <p:nvPr/>
        </p:nvGrpSpPr>
        <p:grpSpPr bwMode="auto">
          <a:xfrm>
            <a:off x="3528144" y="2497460"/>
            <a:ext cx="3603625" cy="623888"/>
            <a:chOff x="2117" y="1186"/>
            <a:chExt cx="2270" cy="393"/>
          </a:xfrm>
        </p:grpSpPr>
        <p:sp>
          <p:nvSpPr>
            <p:cNvPr id="22" name="Line 5"/>
            <p:cNvSpPr>
              <a:spLocks noChangeShapeType="1"/>
            </p:cNvSpPr>
            <p:nvPr/>
          </p:nvSpPr>
          <p:spPr bwMode="auto">
            <a:xfrm>
              <a:off x="2117" y="1558"/>
              <a:ext cx="2060" cy="0"/>
            </a:xfrm>
            <a:prstGeom prst="line">
              <a:avLst/>
            </a:prstGeom>
            <a:noFill/>
            <a:ln w="9525">
              <a:solidFill>
                <a:srgbClr val="28498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23" name="Picture 6" descr="小花纹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6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7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3817" flipH="1">
              <a:off x="4105" y="1186"/>
              <a:ext cx="282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" name="Group 51"/>
          <p:cNvGrpSpPr>
            <a:grpSpLocks/>
          </p:cNvGrpSpPr>
          <p:nvPr/>
        </p:nvGrpSpPr>
        <p:grpSpPr bwMode="auto">
          <a:xfrm>
            <a:off x="3528144" y="3073524"/>
            <a:ext cx="3603625" cy="623888"/>
            <a:chOff x="2117" y="1186"/>
            <a:chExt cx="2270" cy="393"/>
          </a:xfrm>
        </p:grpSpPr>
        <p:sp>
          <p:nvSpPr>
            <p:cNvPr id="25" name="Line 5"/>
            <p:cNvSpPr>
              <a:spLocks noChangeShapeType="1"/>
            </p:cNvSpPr>
            <p:nvPr/>
          </p:nvSpPr>
          <p:spPr bwMode="auto">
            <a:xfrm>
              <a:off x="2117" y="1558"/>
              <a:ext cx="2060" cy="0"/>
            </a:xfrm>
            <a:prstGeom prst="line">
              <a:avLst/>
            </a:prstGeom>
            <a:noFill/>
            <a:ln w="9525">
              <a:solidFill>
                <a:srgbClr val="28498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26" name="Picture 6" descr="小花纹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6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7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3817" flipH="1">
              <a:off x="4105" y="1186"/>
              <a:ext cx="282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oup 51"/>
          <p:cNvGrpSpPr>
            <a:grpSpLocks/>
          </p:cNvGrpSpPr>
          <p:nvPr/>
        </p:nvGrpSpPr>
        <p:grpSpPr bwMode="auto">
          <a:xfrm>
            <a:off x="3528144" y="3649588"/>
            <a:ext cx="3603625" cy="623888"/>
            <a:chOff x="2117" y="1186"/>
            <a:chExt cx="2270" cy="393"/>
          </a:xfrm>
        </p:grpSpPr>
        <p:sp>
          <p:nvSpPr>
            <p:cNvPr id="28" name="Line 5"/>
            <p:cNvSpPr>
              <a:spLocks noChangeShapeType="1"/>
            </p:cNvSpPr>
            <p:nvPr/>
          </p:nvSpPr>
          <p:spPr bwMode="auto">
            <a:xfrm>
              <a:off x="2117" y="1558"/>
              <a:ext cx="2060" cy="0"/>
            </a:xfrm>
            <a:prstGeom prst="line">
              <a:avLst/>
            </a:prstGeom>
            <a:noFill/>
            <a:ln w="9525">
              <a:solidFill>
                <a:srgbClr val="28498B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pic>
          <p:nvPicPr>
            <p:cNvPr id="29" name="Picture 6" descr="小花纹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lum bright="36000"/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colorTemperature colorTemp="7200"/>
                      </a14:imgEffect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2103817" flipH="1">
              <a:off x="4105" y="1186"/>
              <a:ext cx="282" cy="3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50" name="Picture 2" descr="C:\Users\Administrator\Desktop\青花瓷ppt素材\青花瓷数字\1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088" y="1399196"/>
            <a:ext cx="409948" cy="409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dministrator\Desktop\青花瓷ppt素材\青花瓷数字\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588" y="2065412"/>
            <a:ext cx="424548" cy="424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dministrator\Desktop\青花瓷ppt素材\青花瓷数字\3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567" y="2711963"/>
            <a:ext cx="420925" cy="42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Administrator\Desktop\青花瓷ppt素材\青花瓷数字\4.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568" y="3288028"/>
            <a:ext cx="409686" cy="409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Administrator\Desktop\青花瓷ppt素材\青花瓷数字\5.pn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567" y="3865612"/>
            <a:ext cx="433569" cy="433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0240" y="418121"/>
            <a:ext cx="1987550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74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1" y="0"/>
            <a:ext cx="2380044" cy="2065412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800" y="258110"/>
            <a:ext cx="438893" cy="94751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24" y="3658870"/>
            <a:ext cx="2232001" cy="2059020"/>
          </a:xfrm>
          <a:prstGeom prst="rect">
            <a:avLst/>
          </a:prstGeom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16" y="1633364"/>
            <a:ext cx="4316413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16" y="2065412"/>
            <a:ext cx="52371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6016" y="2516188"/>
            <a:ext cx="3944937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00" y="2947913"/>
            <a:ext cx="538321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5587" y="3615035"/>
            <a:ext cx="2713037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67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6736" y="2647530"/>
            <a:ext cx="1223889" cy="306746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141627"/>
            <a:ext cx="4248224" cy="148391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800" y="258110"/>
            <a:ext cx="438893" cy="947510"/>
          </a:xfrm>
          <a:prstGeom prst="rect">
            <a:avLst/>
          </a:prstGeom>
        </p:spPr>
      </p:pic>
      <p:pic>
        <p:nvPicPr>
          <p:cNvPr id="4098" name="Picture 2" descr="C:\Users\Administrator\Desktop\青花瓷ppt素材\QQ截图2012082915064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2790" y="731865"/>
            <a:ext cx="1790700" cy="103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C:\Users\Administrator\Desktop\青花瓷ppt素材\QQ截图2012082915064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670" y="607387"/>
            <a:ext cx="986541" cy="571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Administrator\Desktop\青花瓷ppt素材\QQ截图20120829150736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3972" y="14511"/>
            <a:ext cx="2390775" cy="6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0129" y="1821879"/>
            <a:ext cx="78406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137" y="2497460"/>
            <a:ext cx="7840663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1673" y="3460601"/>
            <a:ext cx="2212975" cy="981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237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 flipV="1">
            <a:off x="-13968" y="4873231"/>
            <a:ext cx="10166847" cy="898525"/>
          </a:xfrm>
          <a:prstGeom prst="rect">
            <a:avLst/>
          </a:prstGeom>
          <a:solidFill>
            <a:srgbClr val="284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426" y="4877857"/>
            <a:ext cx="936103" cy="9361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380" y="4646341"/>
            <a:ext cx="998515" cy="99851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0786" y="4209496"/>
            <a:ext cx="663735" cy="66373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540" y="4920062"/>
            <a:ext cx="851694" cy="85169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968" y="4395498"/>
            <a:ext cx="831348" cy="83134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085" y="3906636"/>
            <a:ext cx="1121341" cy="1121341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9397" y="2641476"/>
            <a:ext cx="1580282" cy="137260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2800" y="258110"/>
            <a:ext cx="438893" cy="947510"/>
          </a:xfrm>
          <a:prstGeom prst="rect">
            <a:avLst/>
          </a:prstGeom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035" y="1129308"/>
            <a:ext cx="7705725" cy="1401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7955" y="2281436"/>
            <a:ext cx="7462837" cy="198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58685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C:\Users\Administrator\Desktop\青花瓷ppt素材\透明远山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585692"/>
            <a:ext cx="10071968" cy="123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Administrator\Desktop\青花瓷ppt素材\image038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67990"/>
            <a:ext cx="2015977" cy="172720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 flipV="1">
            <a:off x="8563467" y="-1"/>
            <a:ext cx="710406" cy="2162175"/>
          </a:xfrm>
          <a:prstGeom prst="rect">
            <a:avLst/>
          </a:prstGeom>
          <a:solidFill>
            <a:srgbClr val="2849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/>
          </a:p>
        </p:txBody>
      </p:sp>
      <p:pic>
        <p:nvPicPr>
          <p:cNvPr id="5125" name="Picture 5" descr="C:\Users\Administrator\Desktop\青花瓷ppt素材\未标题-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051" y="103934"/>
            <a:ext cx="1147237" cy="1776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7202" y="154755"/>
            <a:ext cx="438893" cy="947510"/>
          </a:xfrm>
          <a:prstGeom prst="rect">
            <a:avLst/>
          </a:prstGeom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4300" y="1817811"/>
            <a:ext cx="7315200" cy="1255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373" y="3149525"/>
            <a:ext cx="2719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900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新浪微博：@注龙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95</Words>
  <Application>Microsoft Office PowerPoint</Application>
  <PresentationFormat>自定义</PresentationFormat>
  <Paragraphs>13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新浪微博：@注龙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Windows User</cp:lastModifiedBy>
  <cp:revision>38</cp:revision>
  <dcterms:created xsi:type="dcterms:W3CDTF">2012-08-29T03:07:57Z</dcterms:created>
  <dcterms:modified xsi:type="dcterms:W3CDTF">2013-10-14T10:06:38Z</dcterms:modified>
</cp:coreProperties>
</file>