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embeddedFontLst>
    <p:embeddedFont>
      <p:font typeface="方正稚艺简体" charset="-122"/>
      <p:regular r:id="rId12"/>
    </p:embeddedFont>
    <p:embeddedFont>
      <p:font typeface="造字工房丁丁体演示版常规体" charset="-122"/>
      <p:regular r:id="rId13"/>
    </p:embeddedFont>
    <p:embeddedFont>
      <p:font typeface="Calibri Light" charset="0"/>
      <p:regular r:id="rId14"/>
      <p:italic r:id="rId15"/>
    </p:embeddedFont>
    <p:embeddedFont>
      <p:font typeface="方正呐喊体" charset="-122"/>
      <p:regular r:id="rId16"/>
    </p:embeddedFont>
    <p:embeddedFont>
      <p:font typeface="迷你简漫步" charset="-122"/>
      <p:regular r:id="rId17"/>
    </p:embeddedFont>
    <p:embeddedFont>
      <p:font typeface="方正字迹-童体毛笔字体" charset="-122"/>
      <p:regular r:id="rId18"/>
    </p:embeddedFont>
    <p:embeddedFont>
      <p:font typeface="迷你简丫丫" charset="-122"/>
      <p:regular r:id="rId19"/>
    </p:embeddedFont>
    <p:embeddedFont>
      <p:font typeface="迷你简卡通" charset="-122"/>
      <p:regular r:id="rId20"/>
    </p:embeddedFont>
    <p:embeddedFont>
      <p:font typeface="Cambria Math" pitchFamily="18" charset="0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迷你简黑棋" charset="-122"/>
      <p:regular r:id="rId26"/>
    </p:embeddedFont>
    <p:embeddedFont>
      <p:font typeface="Broadway" pitchFamily="82" charset="0"/>
      <p:regular r:id="rId27"/>
    </p:embeddedFont>
    <p:embeddedFont>
      <p:font typeface="方正粗倩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9C7C3"/>
    <a:srgbClr val="589870"/>
    <a:srgbClr val="E9F9AD"/>
    <a:srgbClr val="FBD9E3"/>
    <a:srgbClr val="93C9AD"/>
    <a:srgbClr val="F99C63"/>
    <a:srgbClr val="CCF145"/>
    <a:srgbClr val="F4EF2D"/>
    <a:srgbClr val="EDFCB6"/>
    <a:srgbClr val="FCC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-2262" y="-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51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7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02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9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39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05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832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3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952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99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57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72524-BF9B-41B6-BEE0-B60880ACD59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27DBC-9F41-4F09-A47B-B6B564955D4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63"/>
            <a:ext cx="12192000" cy="687515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67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.bin"/><Relationship Id="rId2" Type="http://schemas.openxmlformats.org/officeDocument/2006/relationships/tags" Target="../tags/tag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wmf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171"/>
          <p:cNvSpPr>
            <a:spLocks/>
          </p:cNvSpPr>
          <p:nvPr/>
        </p:nvSpPr>
        <p:spPr bwMode="auto">
          <a:xfrm>
            <a:off x="1082192" y="1811767"/>
            <a:ext cx="1660590" cy="298499"/>
          </a:xfrm>
          <a:custGeom>
            <a:avLst/>
            <a:gdLst>
              <a:gd name="T0" fmla="*/ 5 w 375"/>
              <a:gd name="T1" fmla="*/ 74 h 74"/>
              <a:gd name="T2" fmla="*/ 0 w 375"/>
              <a:gd name="T3" fmla="*/ 68 h 74"/>
              <a:gd name="T4" fmla="*/ 110 w 375"/>
              <a:gd name="T5" fmla="*/ 19 h 74"/>
              <a:gd name="T6" fmla="*/ 375 w 375"/>
              <a:gd name="T7" fmla="*/ 65 h 74"/>
              <a:gd name="T8" fmla="*/ 371 w 375"/>
              <a:gd name="T9" fmla="*/ 71 h 74"/>
              <a:gd name="T10" fmla="*/ 112 w 375"/>
              <a:gd name="T11" fmla="*/ 26 h 74"/>
              <a:gd name="T12" fmla="*/ 5 w 375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74">
                <a:moveTo>
                  <a:pt x="5" y="74"/>
                </a:moveTo>
                <a:cubicBezTo>
                  <a:pt x="0" y="68"/>
                  <a:pt x="0" y="68"/>
                  <a:pt x="0" y="68"/>
                </a:cubicBezTo>
                <a:cubicBezTo>
                  <a:pt x="2" y="67"/>
                  <a:pt x="43" y="35"/>
                  <a:pt x="110" y="19"/>
                </a:cubicBezTo>
                <a:cubicBezTo>
                  <a:pt x="172" y="4"/>
                  <a:pt x="268" y="0"/>
                  <a:pt x="375" y="65"/>
                </a:cubicBezTo>
                <a:cubicBezTo>
                  <a:pt x="371" y="71"/>
                  <a:pt x="371" y="71"/>
                  <a:pt x="371" y="71"/>
                </a:cubicBezTo>
                <a:cubicBezTo>
                  <a:pt x="266" y="7"/>
                  <a:pt x="172" y="11"/>
                  <a:pt x="112" y="26"/>
                </a:cubicBezTo>
                <a:cubicBezTo>
                  <a:pt x="46" y="42"/>
                  <a:pt x="5" y="73"/>
                  <a:pt x="5" y="74"/>
                </a:cubicBezTo>
                <a:close/>
              </a:path>
            </a:pathLst>
          </a:custGeom>
          <a:solidFill>
            <a:srgbClr val="914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963414" y="760291"/>
            <a:ext cx="1865709" cy="2188582"/>
            <a:chOff x="1350689" y="1098660"/>
            <a:chExt cx="1158754" cy="1971616"/>
          </a:xfrm>
        </p:grpSpPr>
        <p:sp>
          <p:nvSpPr>
            <p:cNvPr id="44" name="Freeform 169"/>
            <p:cNvSpPr>
              <a:spLocks/>
            </p:cNvSpPr>
            <p:nvPr/>
          </p:nvSpPr>
          <p:spPr bwMode="auto">
            <a:xfrm>
              <a:off x="1350689" y="1271458"/>
              <a:ext cx="1158754" cy="1616571"/>
            </a:xfrm>
            <a:custGeom>
              <a:avLst/>
              <a:gdLst>
                <a:gd name="T0" fmla="*/ 0 w 393"/>
                <a:gd name="T1" fmla="*/ 354 h 354"/>
                <a:gd name="T2" fmla="*/ 10 w 393"/>
                <a:gd name="T3" fmla="*/ 237 h 354"/>
                <a:gd name="T4" fmla="*/ 62 w 393"/>
                <a:gd name="T5" fmla="*/ 208 h 354"/>
                <a:gd name="T6" fmla="*/ 130 w 393"/>
                <a:gd name="T7" fmla="*/ 34 h 354"/>
                <a:gd name="T8" fmla="*/ 205 w 393"/>
                <a:gd name="T9" fmla="*/ 0 h 354"/>
                <a:gd name="T10" fmla="*/ 282 w 393"/>
                <a:gd name="T11" fmla="*/ 46 h 354"/>
                <a:gd name="T12" fmla="*/ 330 w 393"/>
                <a:gd name="T13" fmla="*/ 203 h 354"/>
                <a:gd name="T14" fmla="*/ 381 w 393"/>
                <a:gd name="T15" fmla="*/ 234 h 354"/>
                <a:gd name="T16" fmla="*/ 393 w 393"/>
                <a:gd name="T17" fmla="*/ 352 h 354"/>
                <a:gd name="T18" fmla="*/ 0 w 393"/>
                <a:gd name="T1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3" h="354">
                  <a:moveTo>
                    <a:pt x="0" y="354"/>
                  </a:moveTo>
                  <a:cubicBezTo>
                    <a:pt x="10" y="237"/>
                    <a:pt x="10" y="237"/>
                    <a:pt x="10" y="237"/>
                  </a:cubicBezTo>
                  <a:cubicBezTo>
                    <a:pt x="62" y="208"/>
                    <a:pt x="62" y="208"/>
                    <a:pt x="62" y="208"/>
                  </a:cubicBezTo>
                  <a:cubicBezTo>
                    <a:pt x="62" y="208"/>
                    <a:pt x="115" y="49"/>
                    <a:pt x="130" y="34"/>
                  </a:cubicBezTo>
                  <a:cubicBezTo>
                    <a:pt x="145" y="18"/>
                    <a:pt x="161" y="0"/>
                    <a:pt x="205" y="0"/>
                  </a:cubicBezTo>
                  <a:cubicBezTo>
                    <a:pt x="249" y="0"/>
                    <a:pt x="273" y="28"/>
                    <a:pt x="282" y="46"/>
                  </a:cubicBezTo>
                  <a:cubicBezTo>
                    <a:pt x="294" y="68"/>
                    <a:pt x="330" y="203"/>
                    <a:pt x="330" y="203"/>
                  </a:cubicBezTo>
                  <a:cubicBezTo>
                    <a:pt x="381" y="234"/>
                    <a:pt x="381" y="234"/>
                    <a:pt x="381" y="234"/>
                  </a:cubicBezTo>
                  <a:cubicBezTo>
                    <a:pt x="393" y="352"/>
                    <a:pt x="393" y="352"/>
                    <a:pt x="393" y="352"/>
                  </a:cubicBezTo>
                  <a:lnTo>
                    <a:pt x="0" y="354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0"/>
            <p:cNvSpPr>
              <a:spLocks/>
            </p:cNvSpPr>
            <p:nvPr/>
          </p:nvSpPr>
          <p:spPr bwMode="auto">
            <a:xfrm>
              <a:off x="1428488" y="2473376"/>
              <a:ext cx="1057275" cy="596900"/>
            </a:xfrm>
            <a:custGeom>
              <a:avLst/>
              <a:gdLst>
                <a:gd name="T0" fmla="*/ 0 w 393"/>
                <a:gd name="T1" fmla="*/ 147 h 222"/>
                <a:gd name="T2" fmla="*/ 393 w 393"/>
                <a:gd name="T3" fmla="*/ 145 h 222"/>
                <a:gd name="T4" fmla="*/ 0 w 393"/>
                <a:gd name="T5" fmla="*/ 14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3" h="222">
                  <a:moveTo>
                    <a:pt x="0" y="147"/>
                  </a:moveTo>
                  <a:cubicBezTo>
                    <a:pt x="0" y="147"/>
                    <a:pt x="168" y="0"/>
                    <a:pt x="393" y="145"/>
                  </a:cubicBezTo>
                  <a:cubicBezTo>
                    <a:pt x="393" y="145"/>
                    <a:pt x="238" y="222"/>
                    <a:pt x="0" y="147"/>
                  </a:cubicBezTo>
                  <a:close/>
                </a:path>
              </a:pathLst>
            </a:custGeom>
            <a:solidFill>
              <a:srgbClr val="914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2"/>
            <p:cNvSpPr>
              <a:spLocks/>
            </p:cNvSpPr>
            <p:nvPr/>
          </p:nvSpPr>
          <p:spPr bwMode="auto">
            <a:xfrm>
              <a:off x="1667670" y="1098660"/>
              <a:ext cx="541338" cy="300038"/>
            </a:xfrm>
            <a:custGeom>
              <a:avLst/>
              <a:gdLst>
                <a:gd name="T0" fmla="*/ 54 w 201"/>
                <a:gd name="T1" fmla="*/ 93 h 111"/>
                <a:gd name="T2" fmla="*/ 37 w 201"/>
                <a:gd name="T3" fmla="*/ 29 h 111"/>
                <a:gd name="T4" fmla="*/ 166 w 201"/>
                <a:gd name="T5" fmla="*/ 29 h 111"/>
                <a:gd name="T6" fmla="*/ 147 w 201"/>
                <a:gd name="T7" fmla="*/ 100 h 111"/>
                <a:gd name="T8" fmla="*/ 157 w 201"/>
                <a:gd name="T9" fmla="*/ 111 h 111"/>
                <a:gd name="T10" fmla="*/ 190 w 201"/>
                <a:gd name="T11" fmla="*/ 17 h 111"/>
                <a:gd name="T12" fmla="*/ 9 w 201"/>
                <a:gd name="T13" fmla="*/ 17 h 111"/>
                <a:gd name="T14" fmla="*/ 49 w 201"/>
                <a:gd name="T15" fmla="*/ 107 h 111"/>
                <a:gd name="T16" fmla="*/ 54 w 201"/>
                <a:gd name="T17" fmla="*/ 9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11">
                  <a:moveTo>
                    <a:pt x="54" y="93"/>
                  </a:moveTo>
                  <a:cubicBezTo>
                    <a:pt x="54" y="93"/>
                    <a:pt x="28" y="38"/>
                    <a:pt x="37" y="29"/>
                  </a:cubicBezTo>
                  <a:cubicBezTo>
                    <a:pt x="46" y="21"/>
                    <a:pt x="156" y="20"/>
                    <a:pt x="166" y="29"/>
                  </a:cubicBezTo>
                  <a:cubicBezTo>
                    <a:pt x="176" y="39"/>
                    <a:pt x="147" y="100"/>
                    <a:pt x="147" y="10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201" y="34"/>
                    <a:pt x="190" y="17"/>
                  </a:cubicBezTo>
                  <a:cubicBezTo>
                    <a:pt x="178" y="0"/>
                    <a:pt x="17" y="2"/>
                    <a:pt x="9" y="17"/>
                  </a:cubicBezTo>
                  <a:cubicBezTo>
                    <a:pt x="0" y="32"/>
                    <a:pt x="49" y="107"/>
                    <a:pt x="49" y="107"/>
                  </a:cubicBezTo>
                  <a:lnTo>
                    <a:pt x="54" y="93"/>
                  </a:lnTo>
                  <a:close/>
                </a:path>
              </a:pathLst>
            </a:custGeom>
            <a:solidFill>
              <a:srgbClr val="EDA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173"/>
          <p:cNvSpPr>
            <a:spLocks/>
          </p:cNvSpPr>
          <p:nvPr/>
        </p:nvSpPr>
        <p:spPr bwMode="auto">
          <a:xfrm>
            <a:off x="1969691" y="328009"/>
            <a:ext cx="471488" cy="334963"/>
          </a:xfrm>
          <a:custGeom>
            <a:avLst/>
            <a:gdLst>
              <a:gd name="T0" fmla="*/ 0 w 175"/>
              <a:gd name="T1" fmla="*/ 116 h 124"/>
              <a:gd name="T2" fmla="*/ 168 w 175"/>
              <a:gd name="T3" fmla="*/ 0 h 124"/>
              <a:gd name="T4" fmla="*/ 175 w 175"/>
              <a:gd name="T5" fmla="*/ 71 h 124"/>
              <a:gd name="T6" fmla="*/ 0 w 175"/>
              <a:gd name="T7" fmla="*/ 124 h 124"/>
              <a:gd name="T8" fmla="*/ 0 w 175"/>
              <a:gd name="T9" fmla="*/ 11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24">
                <a:moveTo>
                  <a:pt x="0" y="116"/>
                </a:moveTo>
                <a:cubicBezTo>
                  <a:pt x="0" y="116"/>
                  <a:pt x="56" y="26"/>
                  <a:pt x="168" y="0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0" y="124"/>
                  <a:pt x="0" y="124"/>
                  <a:pt x="0" y="124"/>
                </a:cubicBezTo>
                <a:lnTo>
                  <a:pt x="0" y="1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74"/>
          <p:cNvSpPr>
            <a:spLocks/>
          </p:cNvSpPr>
          <p:nvPr/>
        </p:nvSpPr>
        <p:spPr bwMode="auto">
          <a:xfrm>
            <a:off x="1969691" y="328009"/>
            <a:ext cx="565150" cy="417513"/>
          </a:xfrm>
          <a:custGeom>
            <a:avLst/>
            <a:gdLst>
              <a:gd name="T0" fmla="*/ 0 w 210"/>
              <a:gd name="T1" fmla="*/ 116 h 155"/>
              <a:gd name="T2" fmla="*/ 168 w 210"/>
              <a:gd name="T3" fmla="*/ 0 h 155"/>
              <a:gd name="T4" fmla="*/ 210 w 210"/>
              <a:gd name="T5" fmla="*/ 111 h 155"/>
              <a:gd name="T6" fmla="*/ 0 w 210"/>
              <a:gd name="T7" fmla="*/ 133 h 155"/>
              <a:gd name="T8" fmla="*/ 0 w 210"/>
              <a:gd name="T9" fmla="*/ 11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155">
                <a:moveTo>
                  <a:pt x="0" y="116"/>
                </a:moveTo>
                <a:cubicBezTo>
                  <a:pt x="0" y="116"/>
                  <a:pt x="120" y="98"/>
                  <a:pt x="168" y="0"/>
                </a:cubicBezTo>
                <a:cubicBezTo>
                  <a:pt x="168" y="0"/>
                  <a:pt x="200" y="54"/>
                  <a:pt x="210" y="111"/>
                </a:cubicBezTo>
                <a:cubicBezTo>
                  <a:pt x="210" y="111"/>
                  <a:pt x="138" y="155"/>
                  <a:pt x="0" y="133"/>
                </a:cubicBezTo>
                <a:lnTo>
                  <a:pt x="0" y="116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75"/>
          <p:cNvSpPr>
            <a:spLocks/>
          </p:cNvSpPr>
          <p:nvPr/>
        </p:nvSpPr>
        <p:spPr bwMode="auto">
          <a:xfrm>
            <a:off x="1466453" y="318484"/>
            <a:ext cx="471488" cy="338138"/>
          </a:xfrm>
          <a:custGeom>
            <a:avLst/>
            <a:gdLst>
              <a:gd name="T0" fmla="*/ 175 w 175"/>
              <a:gd name="T1" fmla="*/ 118 h 126"/>
              <a:gd name="T2" fmla="*/ 0 w 175"/>
              <a:gd name="T3" fmla="*/ 0 h 126"/>
              <a:gd name="T4" fmla="*/ 0 w 175"/>
              <a:gd name="T5" fmla="*/ 73 h 126"/>
              <a:gd name="T6" fmla="*/ 175 w 175"/>
              <a:gd name="T7" fmla="*/ 126 h 126"/>
              <a:gd name="T8" fmla="*/ 175 w 175"/>
              <a:gd name="T9" fmla="*/ 11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26">
                <a:moveTo>
                  <a:pt x="175" y="118"/>
                </a:moveTo>
                <a:cubicBezTo>
                  <a:pt x="175" y="118"/>
                  <a:pt x="112" y="25"/>
                  <a:pt x="0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175" y="126"/>
                  <a:pt x="175" y="126"/>
                  <a:pt x="175" y="126"/>
                </a:cubicBezTo>
                <a:lnTo>
                  <a:pt x="175" y="11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76"/>
          <p:cNvSpPr>
            <a:spLocks/>
          </p:cNvSpPr>
          <p:nvPr/>
        </p:nvSpPr>
        <p:spPr bwMode="auto">
          <a:xfrm>
            <a:off x="1371203" y="318484"/>
            <a:ext cx="566738" cy="419100"/>
          </a:xfrm>
          <a:custGeom>
            <a:avLst/>
            <a:gdLst>
              <a:gd name="T0" fmla="*/ 210 w 210"/>
              <a:gd name="T1" fmla="*/ 118 h 156"/>
              <a:gd name="T2" fmla="*/ 35 w 210"/>
              <a:gd name="T3" fmla="*/ 0 h 156"/>
              <a:gd name="T4" fmla="*/ 0 w 210"/>
              <a:gd name="T5" fmla="*/ 113 h 156"/>
              <a:gd name="T6" fmla="*/ 210 w 210"/>
              <a:gd name="T7" fmla="*/ 135 h 156"/>
              <a:gd name="T8" fmla="*/ 210 w 210"/>
              <a:gd name="T9" fmla="*/ 1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156">
                <a:moveTo>
                  <a:pt x="210" y="118"/>
                </a:moveTo>
                <a:cubicBezTo>
                  <a:pt x="210" y="118"/>
                  <a:pt x="83" y="97"/>
                  <a:pt x="35" y="0"/>
                </a:cubicBezTo>
                <a:cubicBezTo>
                  <a:pt x="35" y="0"/>
                  <a:pt x="10" y="55"/>
                  <a:pt x="0" y="113"/>
                </a:cubicBezTo>
                <a:cubicBezTo>
                  <a:pt x="0" y="113"/>
                  <a:pt x="71" y="156"/>
                  <a:pt x="210" y="135"/>
                </a:cubicBezTo>
                <a:lnTo>
                  <a:pt x="210" y="118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77"/>
          <p:cNvSpPr>
            <a:spLocks/>
          </p:cNvSpPr>
          <p:nvPr/>
        </p:nvSpPr>
        <p:spPr bwMode="auto">
          <a:xfrm>
            <a:off x="1856978" y="567722"/>
            <a:ext cx="182563" cy="187325"/>
          </a:xfrm>
          <a:custGeom>
            <a:avLst/>
            <a:gdLst>
              <a:gd name="T0" fmla="*/ 8 w 68"/>
              <a:gd name="T1" fmla="*/ 8 h 69"/>
              <a:gd name="T2" fmla="*/ 11 w 68"/>
              <a:gd name="T3" fmla="*/ 65 h 69"/>
              <a:gd name="T4" fmla="*/ 63 w 68"/>
              <a:gd name="T5" fmla="*/ 62 h 69"/>
              <a:gd name="T6" fmla="*/ 63 w 68"/>
              <a:gd name="T7" fmla="*/ 8 h 69"/>
              <a:gd name="T8" fmla="*/ 8 w 68"/>
              <a:gd name="T9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9">
                <a:moveTo>
                  <a:pt x="8" y="8"/>
                </a:moveTo>
                <a:cubicBezTo>
                  <a:pt x="0" y="16"/>
                  <a:pt x="2" y="60"/>
                  <a:pt x="11" y="65"/>
                </a:cubicBezTo>
                <a:cubicBezTo>
                  <a:pt x="19" y="69"/>
                  <a:pt x="59" y="66"/>
                  <a:pt x="63" y="62"/>
                </a:cubicBezTo>
                <a:cubicBezTo>
                  <a:pt x="68" y="57"/>
                  <a:pt x="68" y="16"/>
                  <a:pt x="63" y="8"/>
                </a:cubicBezTo>
                <a:cubicBezTo>
                  <a:pt x="58" y="0"/>
                  <a:pt x="16" y="0"/>
                  <a:pt x="8" y="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78"/>
          <p:cNvSpPr>
            <a:spLocks/>
          </p:cNvSpPr>
          <p:nvPr/>
        </p:nvSpPr>
        <p:spPr bwMode="auto">
          <a:xfrm>
            <a:off x="2160191" y="1424972"/>
            <a:ext cx="119063" cy="247650"/>
          </a:xfrm>
          <a:custGeom>
            <a:avLst/>
            <a:gdLst>
              <a:gd name="T0" fmla="*/ 0 w 75"/>
              <a:gd name="T1" fmla="*/ 0 h 156"/>
              <a:gd name="T2" fmla="*/ 56 w 75"/>
              <a:gd name="T3" fmla="*/ 19 h 156"/>
              <a:gd name="T4" fmla="*/ 75 w 75"/>
              <a:gd name="T5" fmla="*/ 156 h 156"/>
              <a:gd name="T6" fmla="*/ 11 w 75"/>
              <a:gd name="T7" fmla="*/ 134 h 156"/>
              <a:gd name="T8" fmla="*/ 0 w 75"/>
              <a:gd name="T9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56">
                <a:moveTo>
                  <a:pt x="0" y="0"/>
                </a:moveTo>
                <a:lnTo>
                  <a:pt x="56" y="19"/>
                </a:lnTo>
                <a:lnTo>
                  <a:pt x="75" y="156"/>
                </a:lnTo>
                <a:lnTo>
                  <a:pt x="11" y="134"/>
                </a:lnTo>
                <a:lnTo>
                  <a:pt x="0" y="0"/>
                </a:lnTo>
                <a:close/>
              </a:path>
            </a:pathLst>
          </a:custGeom>
          <a:solidFill>
            <a:srgbClr val="FAE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79"/>
          <p:cNvSpPr>
            <a:spLocks/>
          </p:cNvSpPr>
          <p:nvPr/>
        </p:nvSpPr>
        <p:spPr bwMode="auto">
          <a:xfrm>
            <a:off x="2104628" y="1015397"/>
            <a:ext cx="104775" cy="309563"/>
          </a:xfrm>
          <a:custGeom>
            <a:avLst/>
            <a:gdLst>
              <a:gd name="T0" fmla="*/ 0 w 66"/>
              <a:gd name="T1" fmla="*/ 0 h 195"/>
              <a:gd name="T2" fmla="*/ 66 w 66"/>
              <a:gd name="T3" fmla="*/ 195 h 195"/>
              <a:gd name="T4" fmla="*/ 0 w 66"/>
              <a:gd name="T5" fmla="*/ 178 h 195"/>
              <a:gd name="T6" fmla="*/ 0 w 66"/>
              <a:gd name="T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195">
                <a:moveTo>
                  <a:pt x="0" y="0"/>
                </a:moveTo>
                <a:lnTo>
                  <a:pt x="66" y="195"/>
                </a:lnTo>
                <a:lnTo>
                  <a:pt x="0" y="178"/>
                </a:lnTo>
                <a:lnTo>
                  <a:pt x="0" y="0"/>
                </a:lnTo>
                <a:close/>
              </a:path>
            </a:pathLst>
          </a:custGeom>
          <a:solidFill>
            <a:srgbClr val="FAE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80"/>
          <p:cNvSpPr>
            <a:spLocks/>
          </p:cNvSpPr>
          <p:nvPr/>
        </p:nvSpPr>
        <p:spPr bwMode="auto">
          <a:xfrm>
            <a:off x="1980801" y="608996"/>
            <a:ext cx="2038699" cy="1200091"/>
          </a:xfrm>
          <a:custGeom>
            <a:avLst/>
            <a:gdLst>
              <a:gd name="T0" fmla="*/ 0 w 280"/>
              <a:gd name="T1" fmla="*/ 4 h 164"/>
              <a:gd name="T2" fmla="*/ 90 w 280"/>
              <a:gd name="T3" fmla="*/ 112 h 164"/>
              <a:gd name="T4" fmla="*/ 160 w 280"/>
              <a:gd name="T5" fmla="*/ 95 h 164"/>
              <a:gd name="T6" fmla="*/ 216 w 280"/>
              <a:gd name="T7" fmla="*/ 164 h 164"/>
              <a:gd name="T8" fmla="*/ 224 w 280"/>
              <a:gd name="T9" fmla="*/ 118 h 164"/>
              <a:gd name="T10" fmla="*/ 280 w 280"/>
              <a:gd name="T11" fmla="*/ 136 h 164"/>
              <a:gd name="T12" fmla="*/ 171 w 280"/>
              <a:gd name="T13" fmla="*/ 59 h 164"/>
              <a:gd name="T14" fmla="*/ 77 w 280"/>
              <a:gd name="T15" fmla="*/ 84 h 164"/>
              <a:gd name="T16" fmla="*/ 9 w 280"/>
              <a:gd name="T17" fmla="*/ 0 h 164"/>
              <a:gd name="T18" fmla="*/ 0 w 280"/>
              <a:gd name="T19" fmla="*/ 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164">
                <a:moveTo>
                  <a:pt x="0" y="4"/>
                </a:moveTo>
                <a:cubicBezTo>
                  <a:pt x="0" y="4"/>
                  <a:pt x="52" y="104"/>
                  <a:pt x="90" y="112"/>
                </a:cubicBezTo>
                <a:cubicBezTo>
                  <a:pt x="118" y="118"/>
                  <a:pt x="138" y="91"/>
                  <a:pt x="160" y="95"/>
                </a:cubicBezTo>
                <a:cubicBezTo>
                  <a:pt x="183" y="99"/>
                  <a:pt x="216" y="164"/>
                  <a:pt x="216" y="164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80" y="136"/>
                  <a:pt x="280" y="136"/>
                  <a:pt x="280" y="136"/>
                </a:cubicBezTo>
                <a:cubicBezTo>
                  <a:pt x="280" y="136"/>
                  <a:pt x="231" y="59"/>
                  <a:pt x="171" y="59"/>
                </a:cubicBezTo>
                <a:cubicBezTo>
                  <a:pt x="128" y="59"/>
                  <a:pt x="102" y="100"/>
                  <a:pt x="77" y="84"/>
                </a:cubicBezTo>
                <a:cubicBezTo>
                  <a:pt x="52" y="69"/>
                  <a:pt x="9" y="0"/>
                  <a:pt x="9" y="0"/>
                </a:cubicBezTo>
                <a:lnTo>
                  <a:pt x="0" y="4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81"/>
          <p:cNvSpPr>
            <a:spLocks/>
          </p:cNvSpPr>
          <p:nvPr/>
        </p:nvSpPr>
        <p:spPr bwMode="auto">
          <a:xfrm>
            <a:off x="171450" y="685990"/>
            <a:ext cx="1584523" cy="986631"/>
          </a:xfrm>
          <a:custGeom>
            <a:avLst/>
            <a:gdLst>
              <a:gd name="T0" fmla="*/ 281 w 281"/>
              <a:gd name="T1" fmla="*/ 4 h 164"/>
              <a:gd name="T2" fmla="*/ 190 w 281"/>
              <a:gd name="T3" fmla="*/ 112 h 164"/>
              <a:gd name="T4" fmla="*/ 120 w 281"/>
              <a:gd name="T5" fmla="*/ 95 h 164"/>
              <a:gd name="T6" fmla="*/ 64 w 281"/>
              <a:gd name="T7" fmla="*/ 164 h 164"/>
              <a:gd name="T8" fmla="*/ 56 w 281"/>
              <a:gd name="T9" fmla="*/ 118 h 164"/>
              <a:gd name="T10" fmla="*/ 0 w 281"/>
              <a:gd name="T11" fmla="*/ 136 h 164"/>
              <a:gd name="T12" fmla="*/ 109 w 281"/>
              <a:gd name="T13" fmla="*/ 59 h 164"/>
              <a:gd name="T14" fmla="*/ 203 w 281"/>
              <a:gd name="T15" fmla="*/ 84 h 164"/>
              <a:gd name="T16" fmla="*/ 271 w 281"/>
              <a:gd name="T17" fmla="*/ 0 h 164"/>
              <a:gd name="T18" fmla="*/ 281 w 281"/>
              <a:gd name="T19" fmla="*/ 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1" h="164">
                <a:moveTo>
                  <a:pt x="281" y="4"/>
                </a:moveTo>
                <a:cubicBezTo>
                  <a:pt x="281" y="4"/>
                  <a:pt x="228" y="104"/>
                  <a:pt x="190" y="112"/>
                </a:cubicBezTo>
                <a:cubicBezTo>
                  <a:pt x="162" y="118"/>
                  <a:pt x="143" y="91"/>
                  <a:pt x="120" y="95"/>
                </a:cubicBezTo>
                <a:cubicBezTo>
                  <a:pt x="98" y="99"/>
                  <a:pt x="64" y="164"/>
                  <a:pt x="64" y="164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49" y="59"/>
                  <a:pt x="109" y="59"/>
                </a:cubicBezTo>
                <a:cubicBezTo>
                  <a:pt x="152" y="59"/>
                  <a:pt x="178" y="100"/>
                  <a:pt x="203" y="84"/>
                </a:cubicBezTo>
                <a:cubicBezTo>
                  <a:pt x="228" y="69"/>
                  <a:pt x="271" y="0"/>
                  <a:pt x="271" y="0"/>
                </a:cubicBezTo>
                <a:lnTo>
                  <a:pt x="281" y="4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82"/>
          <p:cNvSpPr>
            <a:spLocks/>
          </p:cNvSpPr>
          <p:nvPr/>
        </p:nvSpPr>
        <p:spPr bwMode="auto">
          <a:xfrm>
            <a:off x="2318941" y="372459"/>
            <a:ext cx="177800" cy="303213"/>
          </a:xfrm>
          <a:custGeom>
            <a:avLst/>
            <a:gdLst>
              <a:gd name="T0" fmla="*/ 29 w 66"/>
              <a:gd name="T1" fmla="*/ 0 h 113"/>
              <a:gd name="T2" fmla="*/ 66 w 66"/>
              <a:gd name="T3" fmla="*/ 102 h 113"/>
              <a:gd name="T4" fmla="*/ 34 w 66"/>
              <a:gd name="T5" fmla="*/ 113 h 113"/>
              <a:gd name="T6" fmla="*/ 0 w 66"/>
              <a:gd name="T7" fmla="*/ 36 h 113"/>
              <a:gd name="T8" fmla="*/ 29 w 66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13">
                <a:moveTo>
                  <a:pt x="29" y="0"/>
                </a:moveTo>
                <a:cubicBezTo>
                  <a:pt x="29" y="0"/>
                  <a:pt x="50" y="34"/>
                  <a:pt x="66" y="10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21" y="71"/>
                  <a:pt x="0" y="36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83"/>
          <p:cNvSpPr>
            <a:spLocks/>
          </p:cNvSpPr>
          <p:nvPr/>
        </p:nvSpPr>
        <p:spPr bwMode="auto">
          <a:xfrm>
            <a:off x="1522016" y="450247"/>
            <a:ext cx="238125" cy="247650"/>
          </a:xfrm>
          <a:custGeom>
            <a:avLst/>
            <a:gdLst>
              <a:gd name="T0" fmla="*/ 84 w 88"/>
              <a:gd name="T1" fmla="*/ 46 h 92"/>
              <a:gd name="T2" fmla="*/ 84 w 88"/>
              <a:gd name="T3" fmla="*/ 92 h 92"/>
              <a:gd name="T4" fmla="*/ 0 w 88"/>
              <a:gd name="T5" fmla="*/ 84 h 92"/>
              <a:gd name="T6" fmla="*/ 16 w 88"/>
              <a:gd name="T7" fmla="*/ 0 h 92"/>
              <a:gd name="T8" fmla="*/ 84 w 88"/>
              <a:gd name="T9" fmla="*/ 4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92">
                <a:moveTo>
                  <a:pt x="84" y="46"/>
                </a:moveTo>
                <a:cubicBezTo>
                  <a:pt x="84" y="46"/>
                  <a:pt x="88" y="67"/>
                  <a:pt x="84" y="92"/>
                </a:cubicBezTo>
                <a:cubicBezTo>
                  <a:pt x="84" y="92"/>
                  <a:pt x="28" y="92"/>
                  <a:pt x="0" y="84"/>
                </a:cubicBezTo>
                <a:cubicBezTo>
                  <a:pt x="0" y="84"/>
                  <a:pt x="18" y="40"/>
                  <a:pt x="16" y="0"/>
                </a:cubicBezTo>
                <a:cubicBezTo>
                  <a:pt x="16" y="0"/>
                  <a:pt x="47" y="30"/>
                  <a:pt x="84" y="46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2"/>
          <p:cNvSpPr>
            <a:spLocks noEditPoints="1"/>
          </p:cNvSpPr>
          <p:nvPr/>
        </p:nvSpPr>
        <p:spPr bwMode="auto">
          <a:xfrm>
            <a:off x="3017441" y="1874234"/>
            <a:ext cx="112713" cy="188913"/>
          </a:xfrm>
          <a:custGeom>
            <a:avLst/>
            <a:gdLst>
              <a:gd name="T0" fmla="*/ 29 w 42"/>
              <a:gd name="T1" fmla="*/ 56 h 70"/>
              <a:gd name="T2" fmla="*/ 37 w 42"/>
              <a:gd name="T3" fmla="*/ 52 h 70"/>
              <a:gd name="T4" fmla="*/ 42 w 42"/>
              <a:gd name="T5" fmla="*/ 56 h 70"/>
              <a:gd name="T6" fmla="*/ 42 w 42"/>
              <a:gd name="T7" fmla="*/ 60 h 70"/>
              <a:gd name="T8" fmla="*/ 40 w 42"/>
              <a:gd name="T9" fmla="*/ 65 h 70"/>
              <a:gd name="T10" fmla="*/ 35 w 42"/>
              <a:gd name="T11" fmla="*/ 68 h 70"/>
              <a:gd name="T12" fmla="*/ 30 w 42"/>
              <a:gd name="T13" fmla="*/ 70 h 70"/>
              <a:gd name="T14" fmla="*/ 26 w 42"/>
              <a:gd name="T15" fmla="*/ 68 h 70"/>
              <a:gd name="T16" fmla="*/ 25 w 42"/>
              <a:gd name="T17" fmla="*/ 63 h 70"/>
              <a:gd name="T18" fmla="*/ 26 w 42"/>
              <a:gd name="T19" fmla="*/ 59 h 70"/>
              <a:gd name="T20" fmla="*/ 29 w 42"/>
              <a:gd name="T21" fmla="*/ 56 h 70"/>
              <a:gd name="T22" fmla="*/ 14 w 42"/>
              <a:gd name="T23" fmla="*/ 0 h 70"/>
              <a:gd name="T24" fmla="*/ 31 w 42"/>
              <a:gd name="T25" fmla="*/ 49 h 70"/>
              <a:gd name="T26" fmla="*/ 25 w 42"/>
              <a:gd name="T27" fmla="*/ 52 h 70"/>
              <a:gd name="T28" fmla="*/ 0 w 42"/>
              <a:gd name="T29" fmla="*/ 7 h 70"/>
              <a:gd name="T30" fmla="*/ 14 w 42"/>
              <a:gd name="T3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70">
                <a:moveTo>
                  <a:pt x="29" y="56"/>
                </a:moveTo>
                <a:cubicBezTo>
                  <a:pt x="32" y="53"/>
                  <a:pt x="34" y="52"/>
                  <a:pt x="37" y="52"/>
                </a:cubicBezTo>
                <a:cubicBezTo>
                  <a:pt x="39" y="52"/>
                  <a:pt x="41" y="54"/>
                  <a:pt x="42" y="56"/>
                </a:cubicBezTo>
                <a:cubicBezTo>
                  <a:pt x="42" y="57"/>
                  <a:pt x="42" y="59"/>
                  <a:pt x="42" y="60"/>
                </a:cubicBezTo>
                <a:cubicBezTo>
                  <a:pt x="41" y="62"/>
                  <a:pt x="41" y="63"/>
                  <a:pt x="40" y="65"/>
                </a:cubicBezTo>
                <a:cubicBezTo>
                  <a:pt x="38" y="66"/>
                  <a:pt x="37" y="67"/>
                  <a:pt x="35" y="68"/>
                </a:cubicBezTo>
                <a:cubicBezTo>
                  <a:pt x="34" y="69"/>
                  <a:pt x="32" y="70"/>
                  <a:pt x="30" y="70"/>
                </a:cubicBezTo>
                <a:cubicBezTo>
                  <a:pt x="28" y="69"/>
                  <a:pt x="26" y="69"/>
                  <a:pt x="26" y="68"/>
                </a:cubicBezTo>
                <a:cubicBezTo>
                  <a:pt x="25" y="66"/>
                  <a:pt x="25" y="65"/>
                  <a:pt x="25" y="63"/>
                </a:cubicBezTo>
                <a:cubicBezTo>
                  <a:pt x="25" y="62"/>
                  <a:pt x="25" y="60"/>
                  <a:pt x="26" y="59"/>
                </a:cubicBezTo>
                <a:cubicBezTo>
                  <a:pt x="27" y="57"/>
                  <a:pt x="28" y="56"/>
                  <a:pt x="29" y="56"/>
                </a:cubicBezTo>
                <a:close/>
                <a:moveTo>
                  <a:pt x="14" y="0"/>
                </a:moveTo>
                <a:cubicBezTo>
                  <a:pt x="20" y="16"/>
                  <a:pt x="25" y="33"/>
                  <a:pt x="31" y="49"/>
                </a:cubicBezTo>
                <a:cubicBezTo>
                  <a:pt x="29" y="50"/>
                  <a:pt x="27" y="51"/>
                  <a:pt x="25" y="52"/>
                </a:cubicBezTo>
                <a:cubicBezTo>
                  <a:pt x="16" y="37"/>
                  <a:pt x="8" y="22"/>
                  <a:pt x="0" y="7"/>
                </a:cubicBezTo>
                <a:cubicBezTo>
                  <a:pt x="4" y="5"/>
                  <a:pt x="9" y="2"/>
                  <a:pt x="14" y="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03"/>
          <p:cNvSpPr>
            <a:spLocks/>
          </p:cNvSpPr>
          <p:nvPr/>
        </p:nvSpPr>
        <p:spPr bwMode="auto">
          <a:xfrm>
            <a:off x="2508646" y="1299353"/>
            <a:ext cx="239713" cy="247650"/>
          </a:xfrm>
          <a:custGeom>
            <a:avLst/>
            <a:gdLst>
              <a:gd name="T0" fmla="*/ 0 w 89"/>
              <a:gd name="T1" fmla="*/ 16 h 92"/>
              <a:gd name="T2" fmla="*/ 47 w 89"/>
              <a:gd name="T3" fmla="*/ 0 h 92"/>
              <a:gd name="T4" fmla="*/ 48 w 89"/>
              <a:gd name="T5" fmla="*/ 63 h 92"/>
              <a:gd name="T6" fmla="*/ 87 w 89"/>
              <a:gd name="T7" fmla="*/ 49 h 92"/>
              <a:gd name="T8" fmla="*/ 44 w 89"/>
              <a:gd name="T9" fmla="*/ 92 h 92"/>
              <a:gd name="T10" fmla="*/ 39 w 89"/>
              <a:gd name="T11" fmla="*/ 31 h 92"/>
              <a:gd name="T12" fmla="*/ 9 w 89"/>
              <a:gd name="T13" fmla="*/ 45 h 92"/>
              <a:gd name="T14" fmla="*/ 0 w 89"/>
              <a:gd name="T15" fmla="*/ 1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92">
                <a:moveTo>
                  <a:pt x="0" y="16"/>
                </a:moveTo>
                <a:cubicBezTo>
                  <a:pt x="47" y="0"/>
                  <a:pt x="47" y="0"/>
                  <a:pt x="47" y="0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85" y="28"/>
                  <a:pt x="87" y="49"/>
                </a:cubicBezTo>
                <a:cubicBezTo>
                  <a:pt x="89" y="70"/>
                  <a:pt x="44" y="92"/>
                  <a:pt x="44" y="92"/>
                </a:cubicBezTo>
                <a:cubicBezTo>
                  <a:pt x="39" y="31"/>
                  <a:pt x="39" y="31"/>
                  <a:pt x="39" y="31"/>
                </a:cubicBezTo>
                <a:cubicBezTo>
                  <a:pt x="9" y="45"/>
                  <a:pt x="9" y="45"/>
                  <a:pt x="9" y="45"/>
                </a:cubicBezTo>
                <a:lnTo>
                  <a:pt x="0" y="16"/>
                </a:ln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04"/>
          <p:cNvSpPr>
            <a:spLocks/>
          </p:cNvSpPr>
          <p:nvPr/>
        </p:nvSpPr>
        <p:spPr bwMode="auto">
          <a:xfrm>
            <a:off x="859234" y="483775"/>
            <a:ext cx="239713" cy="250825"/>
          </a:xfrm>
          <a:custGeom>
            <a:avLst/>
            <a:gdLst>
              <a:gd name="T0" fmla="*/ 0 w 89"/>
              <a:gd name="T1" fmla="*/ 17 h 93"/>
              <a:gd name="T2" fmla="*/ 47 w 89"/>
              <a:gd name="T3" fmla="*/ 0 h 93"/>
              <a:gd name="T4" fmla="*/ 47 w 89"/>
              <a:gd name="T5" fmla="*/ 63 h 93"/>
              <a:gd name="T6" fmla="*/ 87 w 89"/>
              <a:gd name="T7" fmla="*/ 50 h 93"/>
              <a:gd name="T8" fmla="*/ 43 w 89"/>
              <a:gd name="T9" fmla="*/ 93 h 93"/>
              <a:gd name="T10" fmla="*/ 38 w 89"/>
              <a:gd name="T11" fmla="*/ 31 h 93"/>
              <a:gd name="T12" fmla="*/ 8 w 89"/>
              <a:gd name="T13" fmla="*/ 46 h 93"/>
              <a:gd name="T14" fmla="*/ 0 w 89"/>
              <a:gd name="T15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93">
                <a:moveTo>
                  <a:pt x="0" y="17"/>
                </a:moveTo>
                <a:cubicBezTo>
                  <a:pt x="47" y="0"/>
                  <a:pt x="47" y="0"/>
                  <a:pt x="47" y="0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84" y="29"/>
                  <a:pt x="87" y="50"/>
                </a:cubicBezTo>
                <a:cubicBezTo>
                  <a:pt x="89" y="70"/>
                  <a:pt x="43" y="93"/>
                  <a:pt x="43" y="93"/>
                </a:cubicBezTo>
                <a:cubicBezTo>
                  <a:pt x="38" y="31"/>
                  <a:pt x="38" y="31"/>
                  <a:pt x="38" y="31"/>
                </a:cubicBezTo>
                <a:cubicBezTo>
                  <a:pt x="8" y="46"/>
                  <a:pt x="8" y="46"/>
                  <a:pt x="8" y="46"/>
                </a:cubicBezTo>
                <a:lnTo>
                  <a:pt x="0" y="17"/>
                </a:ln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05"/>
          <p:cNvSpPr>
            <a:spLocks/>
          </p:cNvSpPr>
          <p:nvPr/>
        </p:nvSpPr>
        <p:spPr bwMode="auto">
          <a:xfrm>
            <a:off x="3302159" y="775744"/>
            <a:ext cx="134938" cy="250825"/>
          </a:xfrm>
          <a:custGeom>
            <a:avLst/>
            <a:gdLst>
              <a:gd name="T0" fmla="*/ 12 w 50"/>
              <a:gd name="T1" fmla="*/ 0 h 93"/>
              <a:gd name="T2" fmla="*/ 9 w 50"/>
              <a:gd name="T3" fmla="*/ 63 h 93"/>
              <a:gd name="T4" fmla="*/ 49 w 50"/>
              <a:gd name="T5" fmla="*/ 52 h 93"/>
              <a:gd name="T6" fmla="*/ 3 w 50"/>
              <a:gd name="T7" fmla="*/ 93 h 93"/>
              <a:gd name="T8" fmla="*/ 0 w 50"/>
              <a:gd name="T9" fmla="*/ 0 h 93"/>
              <a:gd name="T10" fmla="*/ 12 w 50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93">
                <a:moveTo>
                  <a:pt x="12" y="0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48" y="31"/>
                  <a:pt x="49" y="52"/>
                </a:cubicBezTo>
                <a:cubicBezTo>
                  <a:pt x="50" y="72"/>
                  <a:pt x="3" y="93"/>
                  <a:pt x="3" y="93"/>
                </a:cubicBezTo>
                <a:cubicBezTo>
                  <a:pt x="0" y="0"/>
                  <a:pt x="0" y="0"/>
                  <a:pt x="0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06"/>
          <p:cNvSpPr>
            <a:spLocks/>
          </p:cNvSpPr>
          <p:nvPr/>
        </p:nvSpPr>
        <p:spPr bwMode="auto">
          <a:xfrm>
            <a:off x="652859" y="799498"/>
            <a:ext cx="134938" cy="250825"/>
          </a:xfrm>
          <a:custGeom>
            <a:avLst/>
            <a:gdLst>
              <a:gd name="T0" fmla="*/ 12 w 50"/>
              <a:gd name="T1" fmla="*/ 0 h 93"/>
              <a:gd name="T2" fmla="*/ 9 w 50"/>
              <a:gd name="T3" fmla="*/ 64 h 93"/>
              <a:gd name="T4" fmla="*/ 49 w 50"/>
              <a:gd name="T5" fmla="*/ 52 h 93"/>
              <a:gd name="T6" fmla="*/ 3 w 50"/>
              <a:gd name="T7" fmla="*/ 93 h 93"/>
              <a:gd name="T8" fmla="*/ 0 w 50"/>
              <a:gd name="T9" fmla="*/ 0 h 93"/>
              <a:gd name="T10" fmla="*/ 12 w 50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93">
                <a:moveTo>
                  <a:pt x="12" y="0"/>
                </a:moveTo>
                <a:cubicBezTo>
                  <a:pt x="9" y="64"/>
                  <a:pt x="9" y="64"/>
                  <a:pt x="9" y="64"/>
                </a:cubicBezTo>
                <a:cubicBezTo>
                  <a:pt x="9" y="64"/>
                  <a:pt x="48" y="31"/>
                  <a:pt x="49" y="52"/>
                </a:cubicBezTo>
                <a:cubicBezTo>
                  <a:pt x="50" y="73"/>
                  <a:pt x="3" y="93"/>
                  <a:pt x="3" y="93"/>
                </a:cubicBezTo>
                <a:cubicBezTo>
                  <a:pt x="0" y="0"/>
                  <a:pt x="0" y="0"/>
                  <a:pt x="0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07"/>
          <p:cNvSpPr>
            <a:spLocks/>
          </p:cNvSpPr>
          <p:nvPr/>
        </p:nvSpPr>
        <p:spPr bwMode="auto">
          <a:xfrm>
            <a:off x="2802734" y="605882"/>
            <a:ext cx="263525" cy="295275"/>
          </a:xfrm>
          <a:custGeom>
            <a:avLst/>
            <a:gdLst>
              <a:gd name="T0" fmla="*/ 95 w 98"/>
              <a:gd name="T1" fmla="*/ 47 h 110"/>
              <a:gd name="T2" fmla="*/ 63 w 98"/>
              <a:gd name="T3" fmla="*/ 56 h 110"/>
              <a:gd name="T4" fmla="*/ 71 w 98"/>
              <a:gd name="T5" fmla="*/ 0 h 110"/>
              <a:gd name="T6" fmla="*/ 0 w 98"/>
              <a:gd name="T7" fmla="*/ 13 h 110"/>
              <a:gd name="T8" fmla="*/ 6 w 98"/>
              <a:gd name="T9" fmla="*/ 110 h 110"/>
              <a:gd name="T10" fmla="*/ 44 w 98"/>
              <a:gd name="T11" fmla="*/ 76 h 110"/>
              <a:gd name="T12" fmla="*/ 10 w 98"/>
              <a:gd name="T13" fmla="*/ 86 h 110"/>
              <a:gd name="T14" fmla="*/ 13 w 98"/>
              <a:gd name="T15" fmla="*/ 39 h 110"/>
              <a:gd name="T16" fmla="*/ 59 w 98"/>
              <a:gd name="T17" fmla="*/ 27 h 110"/>
              <a:gd name="T18" fmla="*/ 56 w 98"/>
              <a:gd name="T19" fmla="*/ 86 h 110"/>
              <a:gd name="T20" fmla="*/ 95 w 98"/>
              <a:gd name="T21" fmla="*/ 4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8" h="110">
                <a:moveTo>
                  <a:pt x="95" y="47"/>
                </a:moveTo>
                <a:cubicBezTo>
                  <a:pt x="91" y="30"/>
                  <a:pt x="63" y="56"/>
                  <a:pt x="63" y="56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45" y="93"/>
                  <a:pt x="44" y="76"/>
                </a:cubicBezTo>
                <a:cubicBezTo>
                  <a:pt x="43" y="59"/>
                  <a:pt x="10" y="86"/>
                  <a:pt x="10" y="86"/>
                </a:cubicBezTo>
                <a:cubicBezTo>
                  <a:pt x="13" y="39"/>
                  <a:pt x="13" y="39"/>
                  <a:pt x="13" y="39"/>
                </a:cubicBezTo>
                <a:cubicBezTo>
                  <a:pt x="59" y="27"/>
                  <a:pt x="59" y="27"/>
                  <a:pt x="59" y="27"/>
                </a:cubicBezTo>
                <a:cubicBezTo>
                  <a:pt x="56" y="86"/>
                  <a:pt x="56" y="86"/>
                  <a:pt x="56" y="86"/>
                </a:cubicBezTo>
                <a:cubicBezTo>
                  <a:pt x="79" y="72"/>
                  <a:pt x="98" y="64"/>
                  <a:pt x="95" y="47"/>
                </a:cubicBez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08"/>
          <p:cNvSpPr>
            <a:spLocks/>
          </p:cNvSpPr>
          <p:nvPr/>
        </p:nvSpPr>
        <p:spPr bwMode="auto">
          <a:xfrm>
            <a:off x="1036835" y="1329721"/>
            <a:ext cx="282575" cy="317500"/>
          </a:xfrm>
          <a:custGeom>
            <a:avLst/>
            <a:gdLst>
              <a:gd name="T0" fmla="*/ 101 w 105"/>
              <a:gd name="T1" fmla="*/ 50 h 118"/>
              <a:gd name="T2" fmla="*/ 68 w 105"/>
              <a:gd name="T3" fmla="*/ 60 h 118"/>
              <a:gd name="T4" fmla="*/ 76 w 105"/>
              <a:gd name="T5" fmla="*/ 0 h 118"/>
              <a:gd name="T6" fmla="*/ 0 w 105"/>
              <a:gd name="T7" fmla="*/ 13 h 118"/>
              <a:gd name="T8" fmla="*/ 6 w 105"/>
              <a:gd name="T9" fmla="*/ 118 h 118"/>
              <a:gd name="T10" fmla="*/ 47 w 105"/>
              <a:gd name="T11" fmla="*/ 82 h 118"/>
              <a:gd name="T12" fmla="*/ 11 w 105"/>
              <a:gd name="T13" fmla="*/ 92 h 118"/>
              <a:gd name="T14" fmla="*/ 13 w 105"/>
              <a:gd name="T15" fmla="*/ 42 h 118"/>
              <a:gd name="T16" fmla="*/ 63 w 105"/>
              <a:gd name="T17" fmla="*/ 29 h 118"/>
              <a:gd name="T18" fmla="*/ 60 w 105"/>
              <a:gd name="T19" fmla="*/ 92 h 118"/>
              <a:gd name="T20" fmla="*/ 101 w 105"/>
              <a:gd name="T21" fmla="*/ 5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118">
                <a:moveTo>
                  <a:pt x="101" y="50"/>
                </a:moveTo>
                <a:cubicBezTo>
                  <a:pt x="98" y="32"/>
                  <a:pt x="68" y="60"/>
                  <a:pt x="68" y="60"/>
                </a:cubicBezTo>
                <a:cubicBezTo>
                  <a:pt x="76" y="0"/>
                  <a:pt x="76" y="0"/>
                  <a:pt x="76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18"/>
                  <a:pt x="6" y="118"/>
                  <a:pt x="6" y="118"/>
                </a:cubicBezTo>
                <a:cubicBezTo>
                  <a:pt x="6" y="118"/>
                  <a:pt x="48" y="100"/>
                  <a:pt x="47" y="82"/>
                </a:cubicBezTo>
                <a:cubicBezTo>
                  <a:pt x="46" y="63"/>
                  <a:pt x="11" y="92"/>
                  <a:pt x="11" y="92"/>
                </a:cubicBezTo>
                <a:cubicBezTo>
                  <a:pt x="13" y="42"/>
                  <a:pt x="13" y="42"/>
                  <a:pt x="13" y="42"/>
                </a:cubicBezTo>
                <a:cubicBezTo>
                  <a:pt x="63" y="29"/>
                  <a:pt x="63" y="29"/>
                  <a:pt x="63" y="29"/>
                </a:cubicBezTo>
                <a:cubicBezTo>
                  <a:pt x="60" y="92"/>
                  <a:pt x="60" y="92"/>
                  <a:pt x="60" y="92"/>
                </a:cubicBezTo>
                <a:cubicBezTo>
                  <a:pt x="85" y="77"/>
                  <a:pt x="105" y="68"/>
                  <a:pt x="101" y="50"/>
                </a:cubicBez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869221" y="2745485"/>
            <a:ext cx="182563" cy="31591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梯形 88"/>
          <p:cNvSpPr/>
          <p:nvPr/>
        </p:nvSpPr>
        <p:spPr>
          <a:xfrm>
            <a:off x="2573338" y="-6908"/>
            <a:ext cx="13380535" cy="6858000"/>
          </a:xfrm>
          <a:prstGeom prst="trapezoid">
            <a:avLst>
              <a:gd name="adj" fmla="val 4956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梯形 89"/>
          <p:cNvSpPr/>
          <p:nvPr/>
        </p:nvSpPr>
        <p:spPr>
          <a:xfrm>
            <a:off x="3104358" y="312820"/>
            <a:ext cx="12368253" cy="6304547"/>
          </a:xfrm>
          <a:prstGeom prst="trapezoid">
            <a:avLst>
              <a:gd name="adj" fmla="val 49561"/>
            </a:avLst>
          </a:prstGeom>
          <a:noFill/>
          <a:ln w="412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1" y="-24063"/>
            <a:ext cx="12192000" cy="687515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5678488" y="1718782"/>
            <a:ext cx="6329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贝叶</a:t>
            </a:r>
            <a:r>
              <a:rPr lang="zh-CN" altLang="en-US" sz="7200" dirty="0" smtClean="0">
                <a:solidFill>
                  <a:schemeClr val="bg1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斯分析</a:t>
            </a:r>
            <a:endParaRPr lang="zh-CN" altLang="en-US" sz="7200" dirty="0">
              <a:solidFill>
                <a:schemeClr val="bg1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019862" y="3238839"/>
            <a:ext cx="6312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FF7C80"/>
                </a:solidFill>
                <a:latin typeface="方正呐喊体" panose="02010600010101010101" pitchFamily="2" charset="-122"/>
                <a:ea typeface="方正呐喊体" panose="02010600010101010101" pitchFamily="2" charset="-122"/>
              </a:rPr>
              <a:t>What are you</a:t>
            </a:r>
            <a:r>
              <a:rPr lang="zh-CN" altLang="en-US" sz="5400" b="1" dirty="0" smtClean="0">
                <a:solidFill>
                  <a:srgbClr val="FF7C80"/>
                </a:solidFill>
                <a:latin typeface="方正呐喊体" panose="02010600010101010101" pitchFamily="2" charset="-122"/>
                <a:ea typeface="方正呐喊体" panose="02010600010101010101" pitchFamily="2" charset="-122"/>
              </a:rPr>
              <a:t>弄啥嘞</a:t>
            </a:r>
            <a:endParaRPr lang="zh-CN" altLang="en-US" sz="5400" b="1" dirty="0">
              <a:solidFill>
                <a:srgbClr val="FF7C80"/>
              </a:solidFill>
              <a:latin typeface="方正呐喊体" panose="02010600010101010101" pitchFamily="2" charset="-122"/>
              <a:ea typeface="方正呐喊体" panose="0201060001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31437" y="4739810"/>
            <a:ext cx="6681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来今雨轩</a:t>
            </a:r>
            <a:endParaRPr lang="en-US" altLang="zh-CN" sz="2800" dirty="0" smtClean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algn="r"/>
            <a:r>
              <a:rPr lang="zh-CN" altLang="en-US" sz="28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学生</a:t>
            </a:r>
            <a:r>
              <a:rPr lang="zh-CN" altLang="en-US" sz="28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狗的管理决策分析课作业</a:t>
            </a:r>
            <a:endParaRPr lang="zh-CN" altLang="en-US" sz="28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0065923" y="1355334"/>
            <a:ext cx="161831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solidFill>
                  <a:schemeClr val="bg1"/>
                </a:solidFill>
                <a:latin typeface="方正呐喊体" panose="02010600010101010101" pitchFamily="2" charset="-122"/>
                <a:ea typeface="方正呐喊体" panose="02010600010101010101" pitchFamily="2" charset="-122"/>
              </a:rPr>
              <a:t>？</a:t>
            </a:r>
            <a:endParaRPr lang="en-US" altLang="zh-CN" sz="23900" dirty="0" smtClean="0">
              <a:solidFill>
                <a:schemeClr val="bg1"/>
              </a:solidFill>
              <a:latin typeface="方正呐喊体" panose="02010600010101010101" pitchFamily="2" charset="-122"/>
              <a:ea typeface="方正呐喊体" panose="0201060001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1450" y="2915031"/>
            <a:ext cx="3682087" cy="758952"/>
            <a:chOff x="634603" y="3276900"/>
            <a:chExt cx="3048556" cy="758952"/>
          </a:xfrm>
        </p:grpSpPr>
        <p:sp>
          <p:nvSpPr>
            <p:cNvPr id="2" name="前凸弯带形 1"/>
            <p:cNvSpPr/>
            <p:nvPr/>
          </p:nvSpPr>
          <p:spPr>
            <a:xfrm>
              <a:off x="634603" y="3276900"/>
              <a:ext cx="3048556" cy="758952"/>
            </a:xfrm>
            <a:prstGeom prst="ellipseRibbon">
              <a:avLst>
                <a:gd name="adj1" fmla="val 25000"/>
                <a:gd name="adj2" fmla="val 50000"/>
                <a:gd name="adj3" fmla="val 9990"/>
              </a:avLst>
            </a:prstGeom>
            <a:solidFill>
              <a:srgbClr val="82F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027494" y="3592813"/>
              <a:ext cx="1860549" cy="260350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3200" dirty="0" smtClean="0">
                  <a:solidFill>
                    <a:srgbClr val="00B05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     上   课   啦</a:t>
              </a:r>
              <a:endParaRPr lang="zh-CN" altLang="en-US" sz="3200" dirty="0">
                <a:solidFill>
                  <a:srgbClr val="00B05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pic>
        <p:nvPicPr>
          <p:cNvPr id="5" name="铃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41" end="11031.9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9634" y="-17076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6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0"/>
    </mc:Choice>
    <mc:Fallback xmlns="">
      <p:transition spd="slow" advTm="9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7000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7" grpId="0" animBg="1"/>
      <p:bldP spid="89" grpId="0" animBg="1"/>
      <p:bldP spid="92" grpId="0"/>
      <p:bldP spid="93" grpId="0"/>
      <p:bldP spid="94" grpId="0"/>
      <p:bldP spid="96" grpId="0"/>
      <p:bldP spid="96" grpId="1"/>
    </p:bldLst>
  </p:timing>
  <p:extLst>
    <p:ext uri="{E180D4A7-C9FB-4DFB-919C-405C955672EB}">
      <p14:showEvtLst xmlns:p14="http://schemas.microsoft.com/office/powerpoint/2010/main">
        <p14:playEvt time="107" objId="5"/>
        <p14:stopEvt time="3756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C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1"/>
          <p:cNvSpPr>
            <a:spLocks/>
          </p:cNvSpPr>
          <p:nvPr/>
        </p:nvSpPr>
        <p:spPr bwMode="auto">
          <a:xfrm>
            <a:off x="5172929" y="2365219"/>
            <a:ext cx="1660590" cy="298499"/>
          </a:xfrm>
          <a:custGeom>
            <a:avLst/>
            <a:gdLst>
              <a:gd name="T0" fmla="*/ 5 w 375"/>
              <a:gd name="T1" fmla="*/ 74 h 74"/>
              <a:gd name="T2" fmla="*/ 0 w 375"/>
              <a:gd name="T3" fmla="*/ 68 h 74"/>
              <a:gd name="T4" fmla="*/ 110 w 375"/>
              <a:gd name="T5" fmla="*/ 19 h 74"/>
              <a:gd name="T6" fmla="*/ 375 w 375"/>
              <a:gd name="T7" fmla="*/ 65 h 74"/>
              <a:gd name="T8" fmla="*/ 371 w 375"/>
              <a:gd name="T9" fmla="*/ 71 h 74"/>
              <a:gd name="T10" fmla="*/ 112 w 375"/>
              <a:gd name="T11" fmla="*/ 26 h 74"/>
              <a:gd name="T12" fmla="*/ 5 w 375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74">
                <a:moveTo>
                  <a:pt x="5" y="74"/>
                </a:moveTo>
                <a:cubicBezTo>
                  <a:pt x="0" y="68"/>
                  <a:pt x="0" y="68"/>
                  <a:pt x="0" y="68"/>
                </a:cubicBezTo>
                <a:cubicBezTo>
                  <a:pt x="2" y="67"/>
                  <a:pt x="43" y="35"/>
                  <a:pt x="110" y="19"/>
                </a:cubicBezTo>
                <a:cubicBezTo>
                  <a:pt x="172" y="4"/>
                  <a:pt x="268" y="0"/>
                  <a:pt x="375" y="65"/>
                </a:cubicBezTo>
                <a:cubicBezTo>
                  <a:pt x="371" y="71"/>
                  <a:pt x="371" y="71"/>
                  <a:pt x="371" y="71"/>
                </a:cubicBezTo>
                <a:cubicBezTo>
                  <a:pt x="266" y="7"/>
                  <a:pt x="172" y="11"/>
                  <a:pt x="112" y="26"/>
                </a:cubicBezTo>
                <a:cubicBezTo>
                  <a:pt x="46" y="42"/>
                  <a:pt x="5" y="73"/>
                  <a:pt x="5" y="74"/>
                </a:cubicBezTo>
                <a:close/>
              </a:path>
            </a:pathLst>
          </a:custGeom>
          <a:solidFill>
            <a:srgbClr val="9147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54151" y="1313743"/>
            <a:ext cx="1865709" cy="2188582"/>
            <a:chOff x="1350689" y="1098660"/>
            <a:chExt cx="1158754" cy="1971616"/>
          </a:xfrm>
        </p:grpSpPr>
        <p:sp>
          <p:nvSpPr>
            <p:cNvPr id="4" name="Freeform 169"/>
            <p:cNvSpPr>
              <a:spLocks/>
            </p:cNvSpPr>
            <p:nvPr/>
          </p:nvSpPr>
          <p:spPr bwMode="auto">
            <a:xfrm>
              <a:off x="1350689" y="1271458"/>
              <a:ext cx="1158754" cy="1616571"/>
            </a:xfrm>
            <a:custGeom>
              <a:avLst/>
              <a:gdLst>
                <a:gd name="T0" fmla="*/ 0 w 393"/>
                <a:gd name="T1" fmla="*/ 354 h 354"/>
                <a:gd name="T2" fmla="*/ 10 w 393"/>
                <a:gd name="T3" fmla="*/ 237 h 354"/>
                <a:gd name="T4" fmla="*/ 62 w 393"/>
                <a:gd name="T5" fmla="*/ 208 h 354"/>
                <a:gd name="T6" fmla="*/ 130 w 393"/>
                <a:gd name="T7" fmla="*/ 34 h 354"/>
                <a:gd name="T8" fmla="*/ 205 w 393"/>
                <a:gd name="T9" fmla="*/ 0 h 354"/>
                <a:gd name="T10" fmla="*/ 282 w 393"/>
                <a:gd name="T11" fmla="*/ 46 h 354"/>
                <a:gd name="T12" fmla="*/ 330 w 393"/>
                <a:gd name="T13" fmla="*/ 203 h 354"/>
                <a:gd name="T14" fmla="*/ 381 w 393"/>
                <a:gd name="T15" fmla="*/ 234 h 354"/>
                <a:gd name="T16" fmla="*/ 393 w 393"/>
                <a:gd name="T17" fmla="*/ 352 h 354"/>
                <a:gd name="T18" fmla="*/ 0 w 393"/>
                <a:gd name="T1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3" h="354">
                  <a:moveTo>
                    <a:pt x="0" y="354"/>
                  </a:moveTo>
                  <a:cubicBezTo>
                    <a:pt x="10" y="237"/>
                    <a:pt x="10" y="237"/>
                    <a:pt x="10" y="237"/>
                  </a:cubicBezTo>
                  <a:cubicBezTo>
                    <a:pt x="62" y="208"/>
                    <a:pt x="62" y="208"/>
                    <a:pt x="62" y="208"/>
                  </a:cubicBezTo>
                  <a:cubicBezTo>
                    <a:pt x="62" y="208"/>
                    <a:pt x="115" y="49"/>
                    <a:pt x="130" y="34"/>
                  </a:cubicBezTo>
                  <a:cubicBezTo>
                    <a:pt x="145" y="18"/>
                    <a:pt x="161" y="0"/>
                    <a:pt x="205" y="0"/>
                  </a:cubicBezTo>
                  <a:cubicBezTo>
                    <a:pt x="249" y="0"/>
                    <a:pt x="273" y="28"/>
                    <a:pt x="282" y="46"/>
                  </a:cubicBezTo>
                  <a:cubicBezTo>
                    <a:pt x="294" y="68"/>
                    <a:pt x="330" y="203"/>
                    <a:pt x="330" y="203"/>
                  </a:cubicBezTo>
                  <a:cubicBezTo>
                    <a:pt x="381" y="234"/>
                    <a:pt x="381" y="234"/>
                    <a:pt x="381" y="234"/>
                  </a:cubicBezTo>
                  <a:cubicBezTo>
                    <a:pt x="393" y="352"/>
                    <a:pt x="393" y="352"/>
                    <a:pt x="393" y="352"/>
                  </a:cubicBezTo>
                  <a:lnTo>
                    <a:pt x="0" y="354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70"/>
            <p:cNvSpPr>
              <a:spLocks/>
            </p:cNvSpPr>
            <p:nvPr/>
          </p:nvSpPr>
          <p:spPr bwMode="auto">
            <a:xfrm>
              <a:off x="1428488" y="2473376"/>
              <a:ext cx="1057275" cy="596900"/>
            </a:xfrm>
            <a:custGeom>
              <a:avLst/>
              <a:gdLst>
                <a:gd name="T0" fmla="*/ 0 w 393"/>
                <a:gd name="T1" fmla="*/ 147 h 222"/>
                <a:gd name="T2" fmla="*/ 393 w 393"/>
                <a:gd name="T3" fmla="*/ 145 h 222"/>
                <a:gd name="T4" fmla="*/ 0 w 393"/>
                <a:gd name="T5" fmla="*/ 14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3" h="222">
                  <a:moveTo>
                    <a:pt x="0" y="147"/>
                  </a:moveTo>
                  <a:cubicBezTo>
                    <a:pt x="0" y="147"/>
                    <a:pt x="168" y="0"/>
                    <a:pt x="393" y="145"/>
                  </a:cubicBezTo>
                  <a:cubicBezTo>
                    <a:pt x="393" y="145"/>
                    <a:pt x="238" y="222"/>
                    <a:pt x="0" y="147"/>
                  </a:cubicBezTo>
                  <a:close/>
                </a:path>
              </a:pathLst>
            </a:custGeom>
            <a:solidFill>
              <a:srgbClr val="914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72"/>
            <p:cNvSpPr>
              <a:spLocks/>
            </p:cNvSpPr>
            <p:nvPr/>
          </p:nvSpPr>
          <p:spPr bwMode="auto">
            <a:xfrm>
              <a:off x="1667670" y="1098660"/>
              <a:ext cx="541338" cy="300038"/>
            </a:xfrm>
            <a:custGeom>
              <a:avLst/>
              <a:gdLst>
                <a:gd name="T0" fmla="*/ 54 w 201"/>
                <a:gd name="T1" fmla="*/ 93 h 111"/>
                <a:gd name="T2" fmla="*/ 37 w 201"/>
                <a:gd name="T3" fmla="*/ 29 h 111"/>
                <a:gd name="T4" fmla="*/ 166 w 201"/>
                <a:gd name="T5" fmla="*/ 29 h 111"/>
                <a:gd name="T6" fmla="*/ 147 w 201"/>
                <a:gd name="T7" fmla="*/ 100 h 111"/>
                <a:gd name="T8" fmla="*/ 157 w 201"/>
                <a:gd name="T9" fmla="*/ 111 h 111"/>
                <a:gd name="T10" fmla="*/ 190 w 201"/>
                <a:gd name="T11" fmla="*/ 17 h 111"/>
                <a:gd name="T12" fmla="*/ 9 w 201"/>
                <a:gd name="T13" fmla="*/ 17 h 111"/>
                <a:gd name="T14" fmla="*/ 49 w 201"/>
                <a:gd name="T15" fmla="*/ 107 h 111"/>
                <a:gd name="T16" fmla="*/ 54 w 201"/>
                <a:gd name="T17" fmla="*/ 9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11">
                  <a:moveTo>
                    <a:pt x="54" y="93"/>
                  </a:moveTo>
                  <a:cubicBezTo>
                    <a:pt x="54" y="93"/>
                    <a:pt x="28" y="38"/>
                    <a:pt x="37" y="29"/>
                  </a:cubicBezTo>
                  <a:cubicBezTo>
                    <a:pt x="46" y="21"/>
                    <a:pt x="156" y="20"/>
                    <a:pt x="166" y="29"/>
                  </a:cubicBezTo>
                  <a:cubicBezTo>
                    <a:pt x="176" y="39"/>
                    <a:pt x="147" y="100"/>
                    <a:pt x="147" y="10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201" y="34"/>
                    <a:pt x="190" y="17"/>
                  </a:cubicBezTo>
                  <a:cubicBezTo>
                    <a:pt x="178" y="0"/>
                    <a:pt x="17" y="2"/>
                    <a:pt x="9" y="17"/>
                  </a:cubicBezTo>
                  <a:cubicBezTo>
                    <a:pt x="0" y="32"/>
                    <a:pt x="49" y="107"/>
                    <a:pt x="49" y="107"/>
                  </a:cubicBezTo>
                  <a:lnTo>
                    <a:pt x="54" y="93"/>
                  </a:lnTo>
                  <a:close/>
                </a:path>
              </a:pathLst>
            </a:custGeom>
            <a:solidFill>
              <a:srgbClr val="EDA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173"/>
          <p:cNvSpPr>
            <a:spLocks/>
          </p:cNvSpPr>
          <p:nvPr/>
        </p:nvSpPr>
        <p:spPr bwMode="auto">
          <a:xfrm>
            <a:off x="6060428" y="881461"/>
            <a:ext cx="471488" cy="334963"/>
          </a:xfrm>
          <a:custGeom>
            <a:avLst/>
            <a:gdLst>
              <a:gd name="T0" fmla="*/ 0 w 175"/>
              <a:gd name="T1" fmla="*/ 116 h 124"/>
              <a:gd name="T2" fmla="*/ 168 w 175"/>
              <a:gd name="T3" fmla="*/ 0 h 124"/>
              <a:gd name="T4" fmla="*/ 175 w 175"/>
              <a:gd name="T5" fmla="*/ 71 h 124"/>
              <a:gd name="T6" fmla="*/ 0 w 175"/>
              <a:gd name="T7" fmla="*/ 124 h 124"/>
              <a:gd name="T8" fmla="*/ 0 w 175"/>
              <a:gd name="T9" fmla="*/ 11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24">
                <a:moveTo>
                  <a:pt x="0" y="116"/>
                </a:moveTo>
                <a:cubicBezTo>
                  <a:pt x="0" y="116"/>
                  <a:pt x="56" y="26"/>
                  <a:pt x="168" y="0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0" y="124"/>
                  <a:pt x="0" y="124"/>
                  <a:pt x="0" y="124"/>
                </a:cubicBezTo>
                <a:lnTo>
                  <a:pt x="0" y="1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74"/>
          <p:cNvSpPr>
            <a:spLocks/>
          </p:cNvSpPr>
          <p:nvPr/>
        </p:nvSpPr>
        <p:spPr bwMode="auto">
          <a:xfrm>
            <a:off x="6060428" y="881461"/>
            <a:ext cx="565150" cy="417513"/>
          </a:xfrm>
          <a:custGeom>
            <a:avLst/>
            <a:gdLst>
              <a:gd name="T0" fmla="*/ 0 w 210"/>
              <a:gd name="T1" fmla="*/ 116 h 155"/>
              <a:gd name="T2" fmla="*/ 168 w 210"/>
              <a:gd name="T3" fmla="*/ 0 h 155"/>
              <a:gd name="T4" fmla="*/ 210 w 210"/>
              <a:gd name="T5" fmla="*/ 111 h 155"/>
              <a:gd name="T6" fmla="*/ 0 w 210"/>
              <a:gd name="T7" fmla="*/ 133 h 155"/>
              <a:gd name="T8" fmla="*/ 0 w 210"/>
              <a:gd name="T9" fmla="*/ 11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155">
                <a:moveTo>
                  <a:pt x="0" y="116"/>
                </a:moveTo>
                <a:cubicBezTo>
                  <a:pt x="0" y="116"/>
                  <a:pt x="120" y="98"/>
                  <a:pt x="168" y="0"/>
                </a:cubicBezTo>
                <a:cubicBezTo>
                  <a:pt x="168" y="0"/>
                  <a:pt x="200" y="54"/>
                  <a:pt x="210" y="111"/>
                </a:cubicBezTo>
                <a:cubicBezTo>
                  <a:pt x="210" y="111"/>
                  <a:pt x="138" y="155"/>
                  <a:pt x="0" y="133"/>
                </a:cubicBezTo>
                <a:lnTo>
                  <a:pt x="0" y="116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75"/>
          <p:cNvSpPr>
            <a:spLocks/>
          </p:cNvSpPr>
          <p:nvPr/>
        </p:nvSpPr>
        <p:spPr bwMode="auto">
          <a:xfrm>
            <a:off x="5557190" y="871936"/>
            <a:ext cx="471488" cy="338138"/>
          </a:xfrm>
          <a:custGeom>
            <a:avLst/>
            <a:gdLst>
              <a:gd name="T0" fmla="*/ 175 w 175"/>
              <a:gd name="T1" fmla="*/ 118 h 126"/>
              <a:gd name="T2" fmla="*/ 0 w 175"/>
              <a:gd name="T3" fmla="*/ 0 h 126"/>
              <a:gd name="T4" fmla="*/ 0 w 175"/>
              <a:gd name="T5" fmla="*/ 73 h 126"/>
              <a:gd name="T6" fmla="*/ 175 w 175"/>
              <a:gd name="T7" fmla="*/ 126 h 126"/>
              <a:gd name="T8" fmla="*/ 175 w 175"/>
              <a:gd name="T9" fmla="*/ 11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26">
                <a:moveTo>
                  <a:pt x="175" y="118"/>
                </a:moveTo>
                <a:cubicBezTo>
                  <a:pt x="175" y="118"/>
                  <a:pt x="112" y="25"/>
                  <a:pt x="0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175" y="126"/>
                  <a:pt x="175" y="126"/>
                  <a:pt x="175" y="126"/>
                </a:cubicBezTo>
                <a:lnTo>
                  <a:pt x="175" y="11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76"/>
          <p:cNvSpPr>
            <a:spLocks/>
          </p:cNvSpPr>
          <p:nvPr/>
        </p:nvSpPr>
        <p:spPr bwMode="auto">
          <a:xfrm>
            <a:off x="5461940" y="871936"/>
            <a:ext cx="566738" cy="419100"/>
          </a:xfrm>
          <a:custGeom>
            <a:avLst/>
            <a:gdLst>
              <a:gd name="T0" fmla="*/ 210 w 210"/>
              <a:gd name="T1" fmla="*/ 118 h 156"/>
              <a:gd name="T2" fmla="*/ 35 w 210"/>
              <a:gd name="T3" fmla="*/ 0 h 156"/>
              <a:gd name="T4" fmla="*/ 0 w 210"/>
              <a:gd name="T5" fmla="*/ 113 h 156"/>
              <a:gd name="T6" fmla="*/ 210 w 210"/>
              <a:gd name="T7" fmla="*/ 135 h 156"/>
              <a:gd name="T8" fmla="*/ 210 w 210"/>
              <a:gd name="T9" fmla="*/ 1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156">
                <a:moveTo>
                  <a:pt x="210" y="118"/>
                </a:moveTo>
                <a:cubicBezTo>
                  <a:pt x="210" y="118"/>
                  <a:pt x="83" y="97"/>
                  <a:pt x="35" y="0"/>
                </a:cubicBezTo>
                <a:cubicBezTo>
                  <a:pt x="35" y="0"/>
                  <a:pt x="10" y="55"/>
                  <a:pt x="0" y="113"/>
                </a:cubicBezTo>
                <a:cubicBezTo>
                  <a:pt x="0" y="113"/>
                  <a:pt x="71" y="156"/>
                  <a:pt x="210" y="135"/>
                </a:cubicBezTo>
                <a:lnTo>
                  <a:pt x="210" y="118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77"/>
          <p:cNvSpPr>
            <a:spLocks/>
          </p:cNvSpPr>
          <p:nvPr/>
        </p:nvSpPr>
        <p:spPr bwMode="auto">
          <a:xfrm>
            <a:off x="5947715" y="1121174"/>
            <a:ext cx="182563" cy="187325"/>
          </a:xfrm>
          <a:custGeom>
            <a:avLst/>
            <a:gdLst>
              <a:gd name="T0" fmla="*/ 8 w 68"/>
              <a:gd name="T1" fmla="*/ 8 h 69"/>
              <a:gd name="T2" fmla="*/ 11 w 68"/>
              <a:gd name="T3" fmla="*/ 65 h 69"/>
              <a:gd name="T4" fmla="*/ 63 w 68"/>
              <a:gd name="T5" fmla="*/ 62 h 69"/>
              <a:gd name="T6" fmla="*/ 63 w 68"/>
              <a:gd name="T7" fmla="*/ 8 h 69"/>
              <a:gd name="T8" fmla="*/ 8 w 68"/>
              <a:gd name="T9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9">
                <a:moveTo>
                  <a:pt x="8" y="8"/>
                </a:moveTo>
                <a:cubicBezTo>
                  <a:pt x="0" y="16"/>
                  <a:pt x="2" y="60"/>
                  <a:pt x="11" y="65"/>
                </a:cubicBezTo>
                <a:cubicBezTo>
                  <a:pt x="19" y="69"/>
                  <a:pt x="59" y="66"/>
                  <a:pt x="63" y="62"/>
                </a:cubicBezTo>
                <a:cubicBezTo>
                  <a:pt x="68" y="57"/>
                  <a:pt x="68" y="16"/>
                  <a:pt x="63" y="8"/>
                </a:cubicBezTo>
                <a:cubicBezTo>
                  <a:pt x="58" y="0"/>
                  <a:pt x="16" y="0"/>
                  <a:pt x="8" y="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78"/>
          <p:cNvSpPr>
            <a:spLocks/>
          </p:cNvSpPr>
          <p:nvPr/>
        </p:nvSpPr>
        <p:spPr bwMode="auto">
          <a:xfrm>
            <a:off x="6250928" y="1978424"/>
            <a:ext cx="119063" cy="247650"/>
          </a:xfrm>
          <a:custGeom>
            <a:avLst/>
            <a:gdLst>
              <a:gd name="T0" fmla="*/ 0 w 75"/>
              <a:gd name="T1" fmla="*/ 0 h 156"/>
              <a:gd name="T2" fmla="*/ 56 w 75"/>
              <a:gd name="T3" fmla="*/ 19 h 156"/>
              <a:gd name="T4" fmla="*/ 75 w 75"/>
              <a:gd name="T5" fmla="*/ 156 h 156"/>
              <a:gd name="T6" fmla="*/ 11 w 75"/>
              <a:gd name="T7" fmla="*/ 134 h 156"/>
              <a:gd name="T8" fmla="*/ 0 w 75"/>
              <a:gd name="T9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56">
                <a:moveTo>
                  <a:pt x="0" y="0"/>
                </a:moveTo>
                <a:lnTo>
                  <a:pt x="56" y="19"/>
                </a:lnTo>
                <a:lnTo>
                  <a:pt x="75" y="156"/>
                </a:lnTo>
                <a:lnTo>
                  <a:pt x="11" y="134"/>
                </a:lnTo>
                <a:lnTo>
                  <a:pt x="0" y="0"/>
                </a:lnTo>
                <a:close/>
              </a:path>
            </a:pathLst>
          </a:custGeom>
          <a:solidFill>
            <a:srgbClr val="FAE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9"/>
          <p:cNvSpPr>
            <a:spLocks/>
          </p:cNvSpPr>
          <p:nvPr/>
        </p:nvSpPr>
        <p:spPr bwMode="auto">
          <a:xfrm>
            <a:off x="6195365" y="1568849"/>
            <a:ext cx="104775" cy="309563"/>
          </a:xfrm>
          <a:custGeom>
            <a:avLst/>
            <a:gdLst>
              <a:gd name="T0" fmla="*/ 0 w 66"/>
              <a:gd name="T1" fmla="*/ 0 h 195"/>
              <a:gd name="T2" fmla="*/ 66 w 66"/>
              <a:gd name="T3" fmla="*/ 195 h 195"/>
              <a:gd name="T4" fmla="*/ 0 w 66"/>
              <a:gd name="T5" fmla="*/ 178 h 195"/>
              <a:gd name="T6" fmla="*/ 0 w 66"/>
              <a:gd name="T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195">
                <a:moveTo>
                  <a:pt x="0" y="0"/>
                </a:moveTo>
                <a:lnTo>
                  <a:pt x="66" y="195"/>
                </a:lnTo>
                <a:lnTo>
                  <a:pt x="0" y="178"/>
                </a:lnTo>
                <a:lnTo>
                  <a:pt x="0" y="0"/>
                </a:lnTo>
                <a:close/>
              </a:path>
            </a:pathLst>
          </a:custGeom>
          <a:solidFill>
            <a:srgbClr val="FAEA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80"/>
          <p:cNvSpPr>
            <a:spLocks/>
          </p:cNvSpPr>
          <p:nvPr/>
        </p:nvSpPr>
        <p:spPr bwMode="auto">
          <a:xfrm>
            <a:off x="6071538" y="1162448"/>
            <a:ext cx="2038699" cy="1200091"/>
          </a:xfrm>
          <a:custGeom>
            <a:avLst/>
            <a:gdLst>
              <a:gd name="T0" fmla="*/ 0 w 280"/>
              <a:gd name="T1" fmla="*/ 4 h 164"/>
              <a:gd name="T2" fmla="*/ 90 w 280"/>
              <a:gd name="T3" fmla="*/ 112 h 164"/>
              <a:gd name="T4" fmla="*/ 160 w 280"/>
              <a:gd name="T5" fmla="*/ 95 h 164"/>
              <a:gd name="T6" fmla="*/ 216 w 280"/>
              <a:gd name="T7" fmla="*/ 164 h 164"/>
              <a:gd name="T8" fmla="*/ 224 w 280"/>
              <a:gd name="T9" fmla="*/ 118 h 164"/>
              <a:gd name="T10" fmla="*/ 280 w 280"/>
              <a:gd name="T11" fmla="*/ 136 h 164"/>
              <a:gd name="T12" fmla="*/ 171 w 280"/>
              <a:gd name="T13" fmla="*/ 59 h 164"/>
              <a:gd name="T14" fmla="*/ 77 w 280"/>
              <a:gd name="T15" fmla="*/ 84 h 164"/>
              <a:gd name="T16" fmla="*/ 9 w 280"/>
              <a:gd name="T17" fmla="*/ 0 h 164"/>
              <a:gd name="T18" fmla="*/ 0 w 280"/>
              <a:gd name="T19" fmla="*/ 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164">
                <a:moveTo>
                  <a:pt x="0" y="4"/>
                </a:moveTo>
                <a:cubicBezTo>
                  <a:pt x="0" y="4"/>
                  <a:pt x="52" y="104"/>
                  <a:pt x="90" y="112"/>
                </a:cubicBezTo>
                <a:cubicBezTo>
                  <a:pt x="118" y="118"/>
                  <a:pt x="138" y="91"/>
                  <a:pt x="160" y="95"/>
                </a:cubicBezTo>
                <a:cubicBezTo>
                  <a:pt x="183" y="99"/>
                  <a:pt x="216" y="164"/>
                  <a:pt x="216" y="164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80" y="136"/>
                  <a:pt x="280" y="136"/>
                  <a:pt x="280" y="136"/>
                </a:cubicBezTo>
                <a:cubicBezTo>
                  <a:pt x="280" y="136"/>
                  <a:pt x="231" y="59"/>
                  <a:pt x="171" y="59"/>
                </a:cubicBezTo>
                <a:cubicBezTo>
                  <a:pt x="128" y="59"/>
                  <a:pt x="102" y="100"/>
                  <a:pt x="77" y="84"/>
                </a:cubicBezTo>
                <a:cubicBezTo>
                  <a:pt x="52" y="69"/>
                  <a:pt x="9" y="0"/>
                  <a:pt x="9" y="0"/>
                </a:cubicBezTo>
                <a:lnTo>
                  <a:pt x="0" y="4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81"/>
          <p:cNvSpPr>
            <a:spLocks/>
          </p:cNvSpPr>
          <p:nvPr/>
        </p:nvSpPr>
        <p:spPr bwMode="auto">
          <a:xfrm>
            <a:off x="4262187" y="1239442"/>
            <a:ext cx="1584523" cy="986631"/>
          </a:xfrm>
          <a:custGeom>
            <a:avLst/>
            <a:gdLst>
              <a:gd name="T0" fmla="*/ 281 w 281"/>
              <a:gd name="T1" fmla="*/ 4 h 164"/>
              <a:gd name="T2" fmla="*/ 190 w 281"/>
              <a:gd name="T3" fmla="*/ 112 h 164"/>
              <a:gd name="T4" fmla="*/ 120 w 281"/>
              <a:gd name="T5" fmla="*/ 95 h 164"/>
              <a:gd name="T6" fmla="*/ 64 w 281"/>
              <a:gd name="T7" fmla="*/ 164 h 164"/>
              <a:gd name="T8" fmla="*/ 56 w 281"/>
              <a:gd name="T9" fmla="*/ 118 h 164"/>
              <a:gd name="T10" fmla="*/ 0 w 281"/>
              <a:gd name="T11" fmla="*/ 136 h 164"/>
              <a:gd name="T12" fmla="*/ 109 w 281"/>
              <a:gd name="T13" fmla="*/ 59 h 164"/>
              <a:gd name="T14" fmla="*/ 203 w 281"/>
              <a:gd name="T15" fmla="*/ 84 h 164"/>
              <a:gd name="T16" fmla="*/ 271 w 281"/>
              <a:gd name="T17" fmla="*/ 0 h 164"/>
              <a:gd name="T18" fmla="*/ 281 w 281"/>
              <a:gd name="T19" fmla="*/ 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1" h="164">
                <a:moveTo>
                  <a:pt x="281" y="4"/>
                </a:moveTo>
                <a:cubicBezTo>
                  <a:pt x="281" y="4"/>
                  <a:pt x="228" y="104"/>
                  <a:pt x="190" y="112"/>
                </a:cubicBezTo>
                <a:cubicBezTo>
                  <a:pt x="162" y="118"/>
                  <a:pt x="143" y="91"/>
                  <a:pt x="120" y="95"/>
                </a:cubicBezTo>
                <a:cubicBezTo>
                  <a:pt x="98" y="99"/>
                  <a:pt x="64" y="164"/>
                  <a:pt x="64" y="164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49" y="59"/>
                  <a:pt x="109" y="59"/>
                </a:cubicBezTo>
                <a:cubicBezTo>
                  <a:pt x="152" y="59"/>
                  <a:pt x="178" y="100"/>
                  <a:pt x="203" y="84"/>
                </a:cubicBezTo>
                <a:cubicBezTo>
                  <a:pt x="228" y="69"/>
                  <a:pt x="271" y="0"/>
                  <a:pt x="271" y="0"/>
                </a:cubicBezTo>
                <a:lnTo>
                  <a:pt x="281" y="4"/>
                </a:lnTo>
                <a:close/>
              </a:path>
            </a:pathLst>
          </a:custGeom>
          <a:solidFill>
            <a:srgbClr val="82F2B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2"/>
          <p:cNvSpPr>
            <a:spLocks/>
          </p:cNvSpPr>
          <p:nvPr/>
        </p:nvSpPr>
        <p:spPr bwMode="auto">
          <a:xfrm>
            <a:off x="6409678" y="925911"/>
            <a:ext cx="177800" cy="303213"/>
          </a:xfrm>
          <a:custGeom>
            <a:avLst/>
            <a:gdLst>
              <a:gd name="T0" fmla="*/ 29 w 66"/>
              <a:gd name="T1" fmla="*/ 0 h 113"/>
              <a:gd name="T2" fmla="*/ 66 w 66"/>
              <a:gd name="T3" fmla="*/ 102 h 113"/>
              <a:gd name="T4" fmla="*/ 34 w 66"/>
              <a:gd name="T5" fmla="*/ 113 h 113"/>
              <a:gd name="T6" fmla="*/ 0 w 66"/>
              <a:gd name="T7" fmla="*/ 36 h 113"/>
              <a:gd name="T8" fmla="*/ 29 w 66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13">
                <a:moveTo>
                  <a:pt x="29" y="0"/>
                </a:moveTo>
                <a:cubicBezTo>
                  <a:pt x="29" y="0"/>
                  <a:pt x="50" y="34"/>
                  <a:pt x="66" y="10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21" y="71"/>
                  <a:pt x="0" y="36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3"/>
          <p:cNvSpPr>
            <a:spLocks/>
          </p:cNvSpPr>
          <p:nvPr/>
        </p:nvSpPr>
        <p:spPr bwMode="auto">
          <a:xfrm>
            <a:off x="5612753" y="1003699"/>
            <a:ext cx="238125" cy="247650"/>
          </a:xfrm>
          <a:custGeom>
            <a:avLst/>
            <a:gdLst>
              <a:gd name="T0" fmla="*/ 84 w 88"/>
              <a:gd name="T1" fmla="*/ 46 h 92"/>
              <a:gd name="T2" fmla="*/ 84 w 88"/>
              <a:gd name="T3" fmla="*/ 92 h 92"/>
              <a:gd name="T4" fmla="*/ 0 w 88"/>
              <a:gd name="T5" fmla="*/ 84 h 92"/>
              <a:gd name="T6" fmla="*/ 16 w 88"/>
              <a:gd name="T7" fmla="*/ 0 h 92"/>
              <a:gd name="T8" fmla="*/ 84 w 88"/>
              <a:gd name="T9" fmla="*/ 4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92">
                <a:moveTo>
                  <a:pt x="84" y="46"/>
                </a:moveTo>
                <a:cubicBezTo>
                  <a:pt x="84" y="46"/>
                  <a:pt x="88" y="67"/>
                  <a:pt x="84" y="92"/>
                </a:cubicBezTo>
                <a:cubicBezTo>
                  <a:pt x="84" y="92"/>
                  <a:pt x="28" y="92"/>
                  <a:pt x="0" y="84"/>
                </a:cubicBezTo>
                <a:cubicBezTo>
                  <a:pt x="0" y="84"/>
                  <a:pt x="18" y="40"/>
                  <a:pt x="16" y="0"/>
                </a:cubicBezTo>
                <a:cubicBezTo>
                  <a:pt x="16" y="0"/>
                  <a:pt x="47" y="30"/>
                  <a:pt x="84" y="46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2"/>
          <p:cNvSpPr>
            <a:spLocks noEditPoints="1"/>
          </p:cNvSpPr>
          <p:nvPr/>
        </p:nvSpPr>
        <p:spPr bwMode="auto">
          <a:xfrm>
            <a:off x="7108178" y="2427686"/>
            <a:ext cx="112713" cy="188913"/>
          </a:xfrm>
          <a:custGeom>
            <a:avLst/>
            <a:gdLst>
              <a:gd name="T0" fmla="*/ 29 w 42"/>
              <a:gd name="T1" fmla="*/ 56 h 70"/>
              <a:gd name="T2" fmla="*/ 37 w 42"/>
              <a:gd name="T3" fmla="*/ 52 h 70"/>
              <a:gd name="T4" fmla="*/ 42 w 42"/>
              <a:gd name="T5" fmla="*/ 56 h 70"/>
              <a:gd name="T6" fmla="*/ 42 w 42"/>
              <a:gd name="T7" fmla="*/ 60 h 70"/>
              <a:gd name="T8" fmla="*/ 40 w 42"/>
              <a:gd name="T9" fmla="*/ 65 h 70"/>
              <a:gd name="T10" fmla="*/ 35 w 42"/>
              <a:gd name="T11" fmla="*/ 68 h 70"/>
              <a:gd name="T12" fmla="*/ 30 w 42"/>
              <a:gd name="T13" fmla="*/ 70 h 70"/>
              <a:gd name="T14" fmla="*/ 26 w 42"/>
              <a:gd name="T15" fmla="*/ 68 h 70"/>
              <a:gd name="T16" fmla="*/ 25 w 42"/>
              <a:gd name="T17" fmla="*/ 63 h 70"/>
              <a:gd name="T18" fmla="*/ 26 w 42"/>
              <a:gd name="T19" fmla="*/ 59 h 70"/>
              <a:gd name="T20" fmla="*/ 29 w 42"/>
              <a:gd name="T21" fmla="*/ 56 h 70"/>
              <a:gd name="T22" fmla="*/ 14 w 42"/>
              <a:gd name="T23" fmla="*/ 0 h 70"/>
              <a:gd name="T24" fmla="*/ 31 w 42"/>
              <a:gd name="T25" fmla="*/ 49 h 70"/>
              <a:gd name="T26" fmla="*/ 25 w 42"/>
              <a:gd name="T27" fmla="*/ 52 h 70"/>
              <a:gd name="T28" fmla="*/ 0 w 42"/>
              <a:gd name="T29" fmla="*/ 7 h 70"/>
              <a:gd name="T30" fmla="*/ 14 w 42"/>
              <a:gd name="T3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70">
                <a:moveTo>
                  <a:pt x="29" y="56"/>
                </a:moveTo>
                <a:cubicBezTo>
                  <a:pt x="32" y="53"/>
                  <a:pt x="34" y="52"/>
                  <a:pt x="37" y="52"/>
                </a:cubicBezTo>
                <a:cubicBezTo>
                  <a:pt x="39" y="52"/>
                  <a:pt x="41" y="54"/>
                  <a:pt x="42" y="56"/>
                </a:cubicBezTo>
                <a:cubicBezTo>
                  <a:pt x="42" y="57"/>
                  <a:pt x="42" y="59"/>
                  <a:pt x="42" y="60"/>
                </a:cubicBezTo>
                <a:cubicBezTo>
                  <a:pt x="41" y="62"/>
                  <a:pt x="41" y="63"/>
                  <a:pt x="40" y="65"/>
                </a:cubicBezTo>
                <a:cubicBezTo>
                  <a:pt x="38" y="66"/>
                  <a:pt x="37" y="67"/>
                  <a:pt x="35" y="68"/>
                </a:cubicBezTo>
                <a:cubicBezTo>
                  <a:pt x="34" y="69"/>
                  <a:pt x="32" y="70"/>
                  <a:pt x="30" y="70"/>
                </a:cubicBezTo>
                <a:cubicBezTo>
                  <a:pt x="28" y="69"/>
                  <a:pt x="26" y="69"/>
                  <a:pt x="26" y="68"/>
                </a:cubicBezTo>
                <a:cubicBezTo>
                  <a:pt x="25" y="66"/>
                  <a:pt x="25" y="65"/>
                  <a:pt x="25" y="63"/>
                </a:cubicBezTo>
                <a:cubicBezTo>
                  <a:pt x="25" y="62"/>
                  <a:pt x="25" y="60"/>
                  <a:pt x="26" y="59"/>
                </a:cubicBezTo>
                <a:cubicBezTo>
                  <a:pt x="27" y="57"/>
                  <a:pt x="28" y="56"/>
                  <a:pt x="29" y="56"/>
                </a:cubicBezTo>
                <a:close/>
                <a:moveTo>
                  <a:pt x="14" y="0"/>
                </a:moveTo>
                <a:cubicBezTo>
                  <a:pt x="20" y="16"/>
                  <a:pt x="25" y="33"/>
                  <a:pt x="31" y="49"/>
                </a:cubicBezTo>
                <a:cubicBezTo>
                  <a:pt x="29" y="50"/>
                  <a:pt x="27" y="51"/>
                  <a:pt x="25" y="52"/>
                </a:cubicBezTo>
                <a:cubicBezTo>
                  <a:pt x="16" y="37"/>
                  <a:pt x="8" y="22"/>
                  <a:pt x="0" y="7"/>
                </a:cubicBezTo>
                <a:cubicBezTo>
                  <a:pt x="4" y="5"/>
                  <a:pt x="9" y="2"/>
                  <a:pt x="14" y="0"/>
                </a:cubicBezTo>
                <a:close/>
              </a:path>
            </a:pathLst>
          </a:custGeom>
          <a:solidFill>
            <a:srgbClr val="F4EA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3"/>
          <p:cNvSpPr>
            <a:spLocks/>
          </p:cNvSpPr>
          <p:nvPr/>
        </p:nvSpPr>
        <p:spPr bwMode="auto">
          <a:xfrm>
            <a:off x="6599383" y="1852805"/>
            <a:ext cx="239713" cy="247650"/>
          </a:xfrm>
          <a:custGeom>
            <a:avLst/>
            <a:gdLst>
              <a:gd name="T0" fmla="*/ 0 w 89"/>
              <a:gd name="T1" fmla="*/ 16 h 92"/>
              <a:gd name="T2" fmla="*/ 47 w 89"/>
              <a:gd name="T3" fmla="*/ 0 h 92"/>
              <a:gd name="T4" fmla="*/ 48 w 89"/>
              <a:gd name="T5" fmla="*/ 63 h 92"/>
              <a:gd name="T6" fmla="*/ 87 w 89"/>
              <a:gd name="T7" fmla="*/ 49 h 92"/>
              <a:gd name="T8" fmla="*/ 44 w 89"/>
              <a:gd name="T9" fmla="*/ 92 h 92"/>
              <a:gd name="T10" fmla="*/ 39 w 89"/>
              <a:gd name="T11" fmla="*/ 31 h 92"/>
              <a:gd name="T12" fmla="*/ 9 w 89"/>
              <a:gd name="T13" fmla="*/ 45 h 92"/>
              <a:gd name="T14" fmla="*/ 0 w 89"/>
              <a:gd name="T15" fmla="*/ 1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92">
                <a:moveTo>
                  <a:pt x="0" y="16"/>
                </a:moveTo>
                <a:cubicBezTo>
                  <a:pt x="47" y="0"/>
                  <a:pt x="47" y="0"/>
                  <a:pt x="47" y="0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85" y="28"/>
                  <a:pt x="87" y="49"/>
                </a:cubicBezTo>
                <a:cubicBezTo>
                  <a:pt x="89" y="70"/>
                  <a:pt x="44" y="92"/>
                  <a:pt x="44" y="92"/>
                </a:cubicBezTo>
                <a:cubicBezTo>
                  <a:pt x="39" y="31"/>
                  <a:pt x="39" y="31"/>
                  <a:pt x="39" y="31"/>
                </a:cubicBezTo>
                <a:cubicBezTo>
                  <a:pt x="9" y="45"/>
                  <a:pt x="9" y="45"/>
                  <a:pt x="9" y="45"/>
                </a:cubicBezTo>
                <a:lnTo>
                  <a:pt x="0" y="16"/>
                </a:ln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4"/>
          <p:cNvSpPr>
            <a:spLocks/>
          </p:cNvSpPr>
          <p:nvPr/>
        </p:nvSpPr>
        <p:spPr bwMode="auto">
          <a:xfrm>
            <a:off x="4949971" y="1037227"/>
            <a:ext cx="239713" cy="250825"/>
          </a:xfrm>
          <a:custGeom>
            <a:avLst/>
            <a:gdLst>
              <a:gd name="T0" fmla="*/ 0 w 89"/>
              <a:gd name="T1" fmla="*/ 17 h 93"/>
              <a:gd name="T2" fmla="*/ 47 w 89"/>
              <a:gd name="T3" fmla="*/ 0 h 93"/>
              <a:gd name="T4" fmla="*/ 47 w 89"/>
              <a:gd name="T5" fmla="*/ 63 h 93"/>
              <a:gd name="T6" fmla="*/ 87 w 89"/>
              <a:gd name="T7" fmla="*/ 50 h 93"/>
              <a:gd name="T8" fmla="*/ 43 w 89"/>
              <a:gd name="T9" fmla="*/ 93 h 93"/>
              <a:gd name="T10" fmla="*/ 38 w 89"/>
              <a:gd name="T11" fmla="*/ 31 h 93"/>
              <a:gd name="T12" fmla="*/ 8 w 89"/>
              <a:gd name="T13" fmla="*/ 46 h 93"/>
              <a:gd name="T14" fmla="*/ 0 w 89"/>
              <a:gd name="T15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93">
                <a:moveTo>
                  <a:pt x="0" y="17"/>
                </a:moveTo>
                <a:cubicBezTo>
                  <a:pt x="47" y="0"/>
                  <a:pt x="47" y="0"/>
                  <a:pt x="47" y="0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84" y="29"/>
                  <a:pt x="87" y="50"/>
                </a:cubicBezTo>
                <a:cubicBezTo>
                  <a:pt x="89" y="70"/>
                  <a:pt x="43" y="93"/>
                  <a:pt x="43" y="93"/>
                </a:cubicBezTo>
                <a:cubicBezTo>
                  <a:pt x="38" y="31"/>
                  <a:pt x="38" y="31"/>
                  <a:pt x="38" y="31"/>
                </a:cubicBezTo>
                <a:cubicBezTo>
                  <a:pt x="8" y="46"/>
                  <a:pt x="8" y="46"/>
                  <a:pt x="8" y="46"/>
                </a:cubicBezTo>
                <a:lnTo>
                  <a:pt x="0" y="17"/>
                </a:ln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5"/>
          <p:cNvSpPr>
            <a:spLocks/>
          </p:cNvSpPr>
          <p:nvPr/>
        </p:nvSpPr>
        <p:spPr bwMode="auto">
          <a:xfrm>
            <a:off x="7392896" y="1329196"/>
            <a:ext cx="134938" cy="250825"/>
          </a:xfrm>
          <a:custGeom>
            <a:avLst/>
            <a:gdLst>
              <a:gd name="T0" fmla="*/ 12 w 50"/>
              <a:gd name="T1" fmla="*/ 0 h 93"/>
              <a:gd name="T2" fmla="*/ 9 w 50"/>
              <a:gd name="T3" fmla="*/ 63 h 93"/>
              <a:gd name="T4" fmla="*/ 49 w 50"/>
              <a:gd name="T5" fmla="*/ 52 h 93"/>
              <a:gd name="T6" fmla="*/ 3 w 50"/>
              <a:gd name="T7" fmla="*/ 93 h 93"/>
              <a:gd name="T8" fmla="*/ 0 w 50"/>
              <a:gd name="T9" fmla="*/ 0 h 93"/>
              <a:gd name="T10" fmla="*/ 12 w 50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93">
                <a:moveTo>
                  <a:pt x="12" y="0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48" y="31"/>
                  <a:pt x="49" y="52"/>
                </a:cubicBezTo>
                <a:cubicBezTo>
                  <a:pt x="50" y="72"/>
                  <a:pt x="3" y="93"/>
                  <a:pt x="3" y="93"/>
                </a:cubicBezTo>
                <a:cubicBezTo>
                  <a:pt x="0" y="0"/>
                  <a:pt x="0" y="0"/>
                  <a:pt x="0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6"/>
          <p:cNvSpPr>
            <a:spLocks/>
          </p:cNvSpPr>
          <p:nvPr/>
        </p:nvSpPr>
        <p:spPr bwMode="auto">
          <a:xfrm>
            <a:off x="4743596" y="1352950"/>
            <a:ext cx="134938" cy="250825"/>
          </a:xfrm>
          <a:custGeom>
            <a:avLst/>
            <a:gdLst>
              <a:gd name="T0" fmla="*/ 12 w 50"/>
              <a:gd name="T1" fmla="*/ 0 h 93"/>
              <a:gd name="T2" fmla="*/ 9 w 50"/>
              <a:gd name="T3" fmla="*/ 64 h 93"/>
              <a:gd name="T4" fmla="*/ 49 w 50"/>
              <a:gd name="T5" fmla="*/ 52 h 93"/>
              <a:gd name="T6" fmla="*/ 3 w 50"/>
              <a:gd name="T7" fmla="*/ 93 h 93"/>
              <a:gd name="T8" fmla="*/ 0 w 50"/>
              <a:gd name="T9" fmla="*/ 0 h 93"/>
              <a:gd name="T10" fmla="*/ 12 w 50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93">
                <a:moveTo>
                  <a:pt x="12" y="0"/>
                </a:moveTo>
                <a:cubicBezTo>
                  <a:pt x="9" y="64"/>
                  <a:pt x="9" y="64"/>
                  <a:pt x="9" y="64"/>
                </a:cubicBezTo>
                <a:cubicBezTo>
                  <a:pt x="9" y="64"/>
                  <a:pt x="48" y="31"/>
                  <a:pt x="49" y="52"/>
                </a:cubicBezTo>
                <a:cubicBezTo>
                  <a:pt x="50" y="73"/>
                  <a:pt x="3" y="93"/>
                  <a:pt x="3" y="93"/>
                </a:cubicBezTo>
                <a:cubicBezTo>
                  <a:pt x="0" y="0"/>
                  <a:pt x="0" y="0"/>
                  <a:pt x="0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7"/>
          <p:cNvSpPr>
            <a:spLocks/>
          </p:cNvSpPr>
          <p:nvPr/>
        </p:nvSpPr>
        <p:spPr bwMode="auto">
          <a:xfrm>
            <a:off x="6893471" y="1159334"/>
            <a:ext cx="263525" cy="295275"/>
          </a:xfrm>
          <a:custGeom>
            <a:avLst/>
            <a:gdLst>
              <a:gd name="T0" fmla="*/ 95 w 98"/>
              <a:gd name="T1" fmla="*/ 47 h 110"/>
              <a:gd name="T2" fmla="*/ 63 w 98"/>
              <a:gd name="T3" fmla="*/ 56 h 110"/>
              <a:gd name="T4" fmla="*/ 71 w 98"/>
              <a:gd name="T5" fmla="*/ 0 h 110"/>
              <a:gd name="T6" fmla="*/ 0 w 98"/>
              <a:gd name="T7" fmla="*/ 13 h 110"/>
              <a:gd name="T8" fmla="*/ 6 w 98"/>
              <a:gd name="T9" fmla="*/ 110 h 110"/>
              <a:gd name="T10" fmla="*/ 44 w 98"/>
              <a:gd name="T11" fmla="*/ 76 h 110"/>
              <a:gd name="T12" fmla="*/ 10 w 98"/>
              <a:gd name="T13" fmla="*/ 86 h 110"/>
              <a:gd name="T14" fmla="*/ 13 w 98"/>
              <a:gd name="T15" fmla="*/ 39 h 110"/>
              <a:gd name="T16" fmla="*/ 59 w 98"/>
              <a:gd name="T17" fmla="*/ 27 h 110"/>
              <a:gd name="T18" fmla="*/ 56 w 98"/>
              <a:gd name="T19" fmla="*/ 86 h 110"/>
              <a:gd name="T20" fmla="*/ 95 w 98"/>
              <a:gd name="T21" fmla="*/ 4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8" h="110">
                <a:moveTo>
                  <a:pt x="95" y="47"/>
                </a:moveTo>
                <a:cubicBezTo>
                  <a:pt x="91" y="30"/>
                  <a:pt x="63" y="56"/>
                  <a:pt x="63" y="56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45" y="93"/>
                  <a:pt x="44" y="76"/>
                </a:cubicBezTo>
                <a:cubicBezTo>
                  <a:pt x="43" y="59"/>
                  <a:pt x="10" y="86"/>
                  <a:pt x="10" y="86"/>
                </a:cubicBezTo>
                <a:cubicBezTo>
                  <a:pt x="13" y="39"/>
                  <a:pt x="13" y="39"/>
                  <a:pt x="13" y="39"/>
                </a:cubicBezTo>
                <a:cubicBezTo>
                  <a:pt x="59" y="27"/>
                  <a:pt x="59" y="27"/>
                  <a:pt x="59" y="27"/>
                </a:cubicBezTo>
                <a:cubicBezTo>
                  <a:pt x="56" y="86"/>
                  <a:pt x="56" y="86"/>
                  <a:pt x="56" y="86"/>
                </a:cubicBezTo>
                <a:cubicBezTo>
                  <a:pt x="79" y="72"/>
                  <a:pt x="98" y="64"/>
                  <a:pt x="95" y="47"/>
                </a:cubicBez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08"/>
          <p:cNvSpPr>
            <a:spLocks/>
          </p:cNvSpPr>
          <p:nvPr/>
        </p:nvSpPr>
        <p:spPr bwMode="auto">
          <a:xfrm>
            <a:off x="5127572" y="1883173"/>
            <a:ext cx="282575" cy="317500"/>
          </a:xfrm>
          <a:custGeom>
            <a:avLst/>
            <a:gdLst>
              <a:gd name="T0" fmla="*/ 101 w 105"/>
              <a:gd name="T1" fmla="*/ 50 h 118"/>
              <a:gd name="T2" fmla="*/ 68 w 105"/>
              <a:gd name="T3" fmla="*/ 60 h 118"/>
              <a:gd name="T4" fmla="*/ 76 w 105"/>
              <a:gd name="T5" fmla="*/ 0 h 118"/>
              <a:gd name="T6" fmla="*/ 0 w 105"/>
              <a:gd name="T7" fmla="*/ 13 h 118"/>
              <a:gd name="T8" fmla="*/ 6 w 105"/>
              <a:gd name="T9" fmla="*/ 118 h 118"/>
              <a:gd name="T10" fmla="*/ 47 w 105"/>
              <a:gd name="T11" fmla="*/ 82 h 118"/>
              <a:gd name="T12" fmla="*/ 11 w 105"/>
              <a:gd name="T13" fmla="*/ 92 h 118"/>
              <a:gd name="T14" fmla="*/ 13 w 105"/>
              <a:gd name="T15" fmla="*/ 42 h 118"/>
              <a:gd name="T16" fmla="*/ 63 w 105"/>
              <a:gd name="T17" fmla="*/ 29 h 118"/>
              <a:gd name="T18" fmla="*/ 60 w 105"/>
              <a:gd name="T19" fmla="*/ 92 h 118"/>
              <a:gd name="T20" fmla="*/ 101 w 105"/>
              <a:gd name="T21" fmla="*/ 5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118">
                <a:moveTo>
                  <a:pt x="101" y="50"/>
                </a:moveTo>
                <a:cubicBezTo>
                  <a:pt x="98" y="32"/>
                  <a:pt x="68" y="60"/>
                  <a:pt x="68" y="60"/>
                </a:cubicBezTo>
                <a:cubicBezTo>
                  <a:pt x="76" y="0"/>
                  <a:pt x="76" y="0"/>
                  <a:pt x="76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18"/>
                  <a:pt x="6" y="118"/>
                  <a:pt x="6" y="118"/>
                </a:cubicBezTo>
                <a:cubicBezTo>
                  <a:pt x="6" y="118"/>
                  <a:pt x="48" y="100"/>
                  <a:pt x="47" y="82"/>
                </a:cubicBezTo>
                <a:cubicBezTo>
                  <a:pt x="46" y="63"/>
                  <a:pt x="11" y="92"/>
                  <a:pt x="11" y="92"/>
                </a:cubicBezTo>
                <a:cubicBezTo>
                  <a:pt x="13" y="42"/>
                  <a:pt x="13" y="42"/>
                  <a:pt x="13" y="42"/>
                </a:cubicBezTo>
                <a:cubicBezTo>
                  <a:pt x="63" y="29"/>
                  <a:pt x="63" y="29"/>
                  <a:pt x="63" y="29"/>
                </a:cubicBezTo>
                <a:cubicBezTo>
                  <a:pt x="60" y="92"/>
                  <a:pt x="60" y="92"/>
                  <a:pt x="60" y="92"/>
                </a:cubicBezTo>
                <a:cubicBezTo>
                  <a:pt x="85" y="77"/>
                  <a:pt x="105" y="68"/>
                  <a:pt x="101" y="50"/>
                </a:cubicBezTo>
                <a:close/>
              </a:path>
            </a:pathLst>
          </a:custGeom>
          <a:solidFill>
            <a:srgbClr val="0594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959958" y="3298937"/>
            <a:ext cx="182563" cy="31591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262187" y="3468483"/>
            <a:ext cx="3682087" cy="758952"/>
            <a:chOff x="634603" y="3276900"/>
            <a:chExt cx="3048556" cy="758952"/>
          </a:xfrm>
        </p:grpSpPr>
        <p:sp>
          <p:nvSpPr>
            <p:cNvPr id="27" name="前凸弯带形 26"/>
            <p:cNvSpPr/>
            <p:nvPr/>
          </p:nvSpPr>
          <p:spPr>
            <a:xfrm>
              <a:off x="634603" y="3276900"/>
              <a:ext cx="3048556" cy="758952"/>
            </a:xfrm>
            <a:prstGeom prst="ellipseRibbon">
              <a:avLst>
                <a:gd name="adj1" fmla="val 25000"/>
                <a:gd name="adj2" fmla="val 50000"/>
                <a:gd name="adj3" fmla="val 9990"/>
              </a:avLst>
            </a:prstGeom>
            <a:solidFill>
              <a:srgbClr val="82F2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27494" y="3592813"/>
              <a:ext cx="1860549" cy="260350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3200" dirty="0" smtClean="0">
                  <a:solidFill>
                    <a:srgbClr val="00B05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     下   课   啦</a:t>
              </a:r>
              <a:endParaRPr lang="zh-CN" altLang="en-US" sz="3200" dirty="0">
                <a:solidFill>
                  <a:srgbClr val="00B05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pic>
        <p:nvPicPr>
          <p:cNvPr id="29" name="铃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41" end="11031.9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9634" y="-1707613"/>
            <a:ext cx="609600" cy="60960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0" y="4360659"/>
            <a:ext cx="12192000" cy="1530347"/>
          </a:xfrm>
          <a:prstGeom prst="rect">
            <a:avLst/>
          </a:prstGeom>
          <a:solidFill>
            <a:srgbClr val="FCC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941617" y="4483805"/>
            <a:ext cx="6737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造字工房丁丁体演示版常规体" pitchFamily="50" charset="-122"/>
                <a:ea typeface="造字工房丁丁体演示版常规体" pitchFamily="50" charset="-122"/>
              </a:rPr>
              <a:t>Thanks for listening</a:t>
            </a:r>
            <a:endParaRPr lang="zh-CN" altLang="en-US" sz="9600" dirty="0">
              <a:latin typeface="造字工房丁丁体演示版常规体" pitchFamily="50" charset="-122"/>
              <a:ea typeface="造字工房丁丁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177524"/>
      </p:ext>
    </p:extLst>
  </p:cSld>
  <p:clrMapOvr>
    <a:masterClrMapping/>
  </p:clrMapOvr>
  <p:transition spd="slow" advTm="431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7000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8" presetClass="entr" presetSubtype="0" ac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5" grpId="0" animBg="1"/>
      <p:bldP spid="30" grpId="0"/>
    </p:bldLst>
  </p:timing>
  <p:extLst>
    <p:ext uri="{E180D4A7-C9FB-4DFB-919C-405C955672EB}">
      <p14:showEvtLst xmlns:p14="http://schemas.microsoft.com/office/powerpoint/2010/main">
        <p14:playEvt time="2" objId="29"/>
        <p14:stopEvt time="3645" objId="29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2880361" y="-5663191"/>
            <a:ext cx="17854105" cy="17852406"/>
            <a:chOff x="-2880361" y="-5663191"/>
            <a:chExt cx="17854105" cy="17852406"/>
          </a:xfrm>
        </p:grpSpPr>
        <p:sp>
          <p:nvSpPr>
            <p:cNvPr id="18" name="矩形 17"/>
            <p:cNvSpPr/>
            <p:nvPr/>
          </p:nvSpPr>
          <p:spPr>
            <a:xfrm rot="-3720000">
              <a:off x="1784298" y="-3267653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-2691429">
              <a:off x="2596313" y="-4362172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-1662857">
              <a:off x="3694867" y="-5168719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-634286">
              <a:off x="4982351" y="-5615628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394286">
              <a:off x="6344362" y="-5663191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1422857">
              <a:off x="7659884" y="-5307180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451429">
              <a:off x="8812024" y="-4579229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3480000">
              <a:off x="9698410" y="-3544020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4508571">
              <a:off x="10240284" y="-2293535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5537142">
              <a:off x="10389497" y="-938886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6565714">
              <a:off x="10132792" y="399561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7594286">
              <a:off x="9492976" y="1602880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8622857">
              <a:off x="8526900" y="2564149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9651428">
              <a:off x="7320407" y="3197957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10680000">
              <a:off x="5980695" y="3447986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1708571">
              <a:off x="4626807" y="3292020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2737142">
              <a:off x="3379040" y="2743917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13765714">
              <a:off x="2348264" y="1852380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4794285">
              <a:off x="1626067" y="696625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15822856">
              <a:off x="1276621" y="-620655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16851427">
              <a:off x="1330974" y="-1982413"/>
              <a:ext cx="427265" cy="8741229"/>
            </a:xfrm>
            <a:prstGeom prst="rect">
              <a:avLst/>
            </a:prstGeom>
            <a:solidFill>
              <a:srgbClr val="35FB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53432" y="2587340"/>
            <a:ext cx="1845247" cy="1165707"/>
            <a:chOff x="647700" y="711218"/>
            <a:chExt cx="7332126" cy="4631961"/>
          </a:xfrm>
        </p:grpSpPr>
        <p:sp>
          <p:nvSpPr>
            <p:cNvPr id="49" name="矩形 48"/>
            <p:cNvSpPr/>
            <p:nvPr/>
          </p:nvSpPr>
          <p:spPr>
            <a:xfrm>
              <a:off x="2419350" y="1079834"/>
              <a:ext cx="2476500" cy="1504950"/>
            </a:xfrm>
            <a:prstGeom prst="rect">
              <a:avLst/>
            </a:prstGeom>
            <a:solidFill>
              <a:srgbClr val="44E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419350" y="711218"/>
              <a:ext cx="2476500" cy="36861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219200" y="1270334"/>
              <a:ext cx="1200150" cy="1314450"/>
            </a:xfrm>
            <a:prstGeom prst="rect">
              <a:avLst/>
            </a:prstGeom>
            <a:solidFill>
              <a:srgbClr val="1DE1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4895850" y="1270334"/>
              <a:ext cx="1200150" cy="1314450"/>
            </a:xfrm>
            <a:prstGeom prst="rect">
              <a:avLst/>
            </a:prstGeom>
            <a:solidFill>
              <a:srgbClr val="1DE1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219200" y="2574934"/>
              <a:ext cx="4876800" cy="36242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47700" y="2937358"/>
              <a:ext cx="6038850" cy="20288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47700" y="3152430"/>
              <a:ext cx="6038850" cy="2162519"/>
            </a:xfrm>
            <a:prstGeom prst="rect">
              <a:avLst/>
            </a:prstGeom>
            <a:solidFill>
              <a:srgbClr val="1DE1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2143125" y="3152430"/>
              <a:ext cx="447675" cy="21625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672013" y="3180660"/>
              <a:ext cx="447675" cy="21625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105151" y="4000500"/>
              <a:ext cx="590550" cy="131444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695701" y="3991320"/>
              <a:ext cx="590550" cy="131444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5743575" y="3486624"/>
              <a:ext cx="2236251" cy="18283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979447" y="3777071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462756" y="3771900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944480" y="3771900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7426204" y="3771900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981032" y="4209831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6462756" y="4209831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6944480" y="4209831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7426204" y="4209831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5981032" y="4647762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462756" y="4647762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6944480" y="4647762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7426204" y="4647762"/>
              <a:ext cx="323850" cy="3028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5308933"/>
      </p:ext>
    </p:extLst>
  </p:cSld>
  <p:clrMapOvr>
    <a:masterClrMapping/>
  </p:clrMapOvr>
  <p:transition advTm="3875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6042" y="16042"/>
            <a:ext cx="12192000" cy="6858000"/>
          </a:xfrm>
          <a:prstGeom prst="rect">
            <a:avLst/>
          </a:prstGeom>
          <a:solidFill>
            <a:srgbClr val="F7F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竖卷形 42"/>
          <p:cNvSpPr/>
          <p:nvPr/>
        </p:nvSpPr>
        <p:spPr>
          <a:xfrm>
            <a:off x="4634782" y="278357"/>
            <a:ext cx="7245925" cy="6264323"/>
          </a:xfrm>
          <a:prstGeom prst="verticalScroll">
            <a:avLst/>
          </a:prstGeom>
          <a:blipFill>
            <a:blip r:embed="rId3"/>
            <a:tile tx="0" ty="0" sx="100000" sy="100000" flip="none" algn="tl"/>
          </a:blip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8200" y="3026484"/>
            <a:ext cx="683326" cy="1222936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6453818" y="1787653"/>
            <a:ext cx="2074987" cy="1288080"/>
            <a:chOff x="598696" y="1071182"/>
            <a:chExt cx="3998092" cy="2290067"/>
          </a:xfrm>
        </p:grpSpPr>
        <p:sp>
          <p:nvSpPr>
            <p:cNvPr id="53" name="半闭框 52"/>
            <p:cNvSpPr/>
            <p:nvPr/>
          </p:nvSpPr>
          <p:spPr>
            <a:xfrm>
              <a:off x="598696" y="1071182"/>
              <a:ext cx="555941" cy="1445481"/>
            </a:xfrm>
            <a:prstGeom prst="halfFrame">
              <a:avLst/>
            </a:prstGeom>
            <a:solidFill>
              <a:srgbClr val="FF7C80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45960" y="1146051"/>
              <a:ext cx="2454441" cy="930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4">
                      <a:lumMod val="50000"/>
                    </a:schemeClr>
                  </a:solidFill>
                  <a:latin typeface="迷你简丫丫" panose="02010604000101010101" pitchFamily="2" charset="-122"/>
                  <a:ea typeface="迷你简丫丫" panose="02010604000101010101" pitchFamily="2" charset="-122"/>
                </a:rPr>
                <a:t>畅销</a:t>
              </a:r>
              <a:endParaRPr lang="zh-CN" altLang="en-US" sz="2800" b="1" dirty="0">
                <a:solidFill>
                  <a:schemeClr val="accent4">
                    <a:lumMod val="50000"/>
                  </a:schemeClr>
                </a:solidFill>
                <a:latin typeface="迷你简丫丫" panose="02010604000101010101" pitchFamily="2" charset="-122"/>
                <a:ea typeface="迷你简丫丫" panose="0201060400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20181" y="1883826"/>
              <a:ext cx="3876607" cy="1477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2">
                      <a:lumMod val="7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获利</a:t>
              </a:r>
              <a:r>
                <a:rPr lang="en-US" altLang="zh-CN" sz="2400" dirty="0" smtClean="0">
                  <a:solidFill>
                    <a:schemeClr val="accent2">
                      <a:lumMod val="7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15000</a:t>
              </a:r>
              <a:r>
                <a:rPr lang="zh-CN" altLang="en-US" sz="2400" dirty="0" smtClean="0">
                  <a:solidFill>
                    <a:schemeClr val="accent2">
                      <a:lumMod val="7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元</a:t>
              </a:r>
              <a:endParaRPr lang="en-US" altLang="zh-CN" sz="2400" dirty="0" smtClean="0">
                <a:solidFill>
                  <a:schemeClr val="accent2">
                    <a:lumMod val="7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  <a:p>
              <a:endParaRPr lang="zh-CN" altLang="en-US" sz="2400" dirty="0">
                <a:solidFill>
                  <a:schemeClr val="accent2">
                    <a:lumMod val="75000"/>
                  </a:schemeClr>
                </a:solidFill>
                <a:latin typeface="方正字迹-童体毛笔字体" panose="02010600010101010101" pitchFamily="2" charset="-122"/>
                <a:ea typeface="方正字迹-童体毛笔字体" panose="0201060001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53818" y="4598768"/>
            <a:ext cx="2095720" cy="924788"/>
            <a:chOff x="598696" y="1071182"/>
            <a:chExt cx="4038041" cy="1644174"/>
          </a:xfrm>
        </p:grpSpPr>
        <p:sp>
          <p:nvSpPr>
            <p:cNvPr id="58" name="半闭框 57"/>
            <p:cNvSpPr/>
            <p:nvPr/>
          </p:nvSpPr>
          <p:spPr>
            <a:xfrm>
              <a:off x="598696" y="1071182"/>
              <a:ext cx="555941" cy="1462457"/>
            </a:xfrm>
            <a:prstGeom prst="halfFrame">
              <a:avLst/>
            </a:prstGeom>
            <a:solidFill>
              <a:srgbClr val="FF7C80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45960" y="1146051"/>
              <a:ext cx="2454441" cy="930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50000"/>
                    </a:schemeClr>
                  </a:solidFill>
                  <a:latin typeface="迷你简丫丫" panose="02010604000101010101" pitchFamily="2" charset="-122"/>
                  <a:ea typeface="迷你简丫丫" panose="02010604000101010101" pitchFamily="2" charset="-122"/>
                </a:rPr>
                <a:t>滞销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45960" y="1894565"/>
              <a:ext cx="3890777" cy="82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2">
                      <a:lumMod val="7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亏损</a:t>
              </a: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5000</a:t>
              </a:r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方正字迹-童体毛笔字体" panose="02010600010101010101" pitchFamily="2" charset="-122"/>
                  <a:ea typeface="方正字迹-童体毛笔字体" panose="02010600010101010101" pitchFamily="2" charset="-122"/>
                </a:rPr>
                <a:t>元</a:t>
              </a: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8218294" y="1907223"/>
            <a:ext cx="871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accent4">
                    <a:lumMod val="50000"/>
                  </a:schemeClr>
                </a:solidFill>
                <a:latin typeface="Broadway" panose="04040905080B02020502" pitchFamily="82" charset="0"/>
              </a:rPr>
              <a:t>0.8</a:t>
            </a:r>
            <a:endParaRPr lang="zh-CN" altLang="en-US" sz="3200" dirty="0">
              <a:solidFill>
                <a:schemeClr val="accent4">
                  <a:lumMod val="50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329741" y="2483790"/>
            <a:ext cx="2983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迷你简丫丫" panose="02010604000101010101" pitchFamily="2" charset="-122"/>
                <a:ea typeface="迷你简丫丫" panose="02010604000101010101" pitchFamily="2" charset="-122"/>
              </a:rPr>
              <a:t>预测发生概率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9610115" y="1951578"/>
            <a:ext cx="1418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accent4">
                    <a:lumMod val="50000"/>
                  </a:schemeClr>
                </a:solidFill>
                <a:latin typeface="Broadway" panose="04040905080B02020502" pitchFamily="82" charset="0"/>
              </a:rPr>
              <a:t>0.95</a:t>
            </a:r>
            <a:endParaRPr lang="zh-CN" altLang="en-US" sz="3200" dirty="0">
              <a:solidFill>
                <a:schemeClr val="accent4">
                  <a:lumMod val="50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190114" y="4769503"/>
            <a:ext cx="871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accent4">
                    <a:lumMod val="50000"/>
                  </a:schemeClr>
                </a:solidFill>
                <a:latin typeface="Broadway" panose="04040905080B02020502" pitchFamily="82" charset="0"/>
              </a:rPr>
              <a:t>0.2</a:t>
            </a:r>
            <a:endParaRPr lang="zh-CN" altLang="en-US" sz="3200" dirty="0">
              <a:solidFill>
                <a:schemeClr val="accent4">
                  <a:lumMod val="50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536935" y="4792114"/>
            <a:ext cx="1337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accent4">
                    <a:lumMod val="50000"/>
                  </a:schemeClr>
                </a:solidFill>
                <a:latin typeface="Broadway" panose="04040905080B02020502" pitchFamily="82" charset="0"/>
              </a:rPr>
              <a:t>0.90</a:t>
            </a:r>
            <a:endParaRPr lang="zh-CN" altLang="en-US" sz="2400" dirty="0">
              <a:solidFill>
                <a:schemeClr val="accent4">
                  <a:lumMod val="50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881143" y="2701887"/>
            <a:ext cx="4380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latin typeface="迷你简丫丫" panose="02010604000101010101" pitchFamily="2" charset="-122"/>
                <a:ea typeface="迷你简丫丫" panose="02010604000101010101" pitchFamily="2" charset="-122"/>
              </a:rPr>
              <a:t>预测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迷你简丫丫" panose="02010604000101010101" pitchFamily="2" charset="-122"/>
                <a:ea typeface="迷你简丫丫" panose="02010604000101010101" pitchFamily="2" charset="-122"/>
              </a:rPr>
              <a:t>准确率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51726" y="278357"/>
            <a:ext cx="3902299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latin typeface="迷你简漫步" panose="02010604000101010101" pitchFamily="2" charset="-122"/>
                <a:ea typeface="迷你简漫步" panose="02010604000101010101" pitchFamily="2" charset="-122"/>
              </a:rPr>
              <a:t>题目</a:t>
            </a:r>
            <a:endParaRPr lang="zh-CN" altLang="en-US" sz="19900" dirty="0">
              <a:latin typeface="迷你简漫步" panose="02010604000101010101" pitchFamily="2" charset="-122"/>
              <a:ea typeface="迷你简漫步" panose="0201060400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rot="19096358">
            <a:off x="562544" y="537406"/>
            <a:ext cx="1426862" cy="1314543"/>
          </a:xfrm>
          <a:prstGeom prst="rect">
            <a:avLst/>
          </a:prstGeom>
          <a:noFill/>
          <a:ln w="349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9096358">
            <a:off x="829511" y="1742803"/>
            <a:ext cx="727980" cy="697139"/>
          </a:xfrm>
          <a:prstGeom prst="rect">
            <a:avLst/>
          </a:prstGeom>
          <a:noFill/>
          <a:ln w="349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9096358">
            <a:off x="2894690" y="4498148"/>
            <a:ext cx="1360932" cy="1281392"/>
          </a:xfrm>
          <a:prstGeom prst="rect">
            <a:avLst/>
          </a:prstGeom>
          <a:noFill/>
          <a:ln w="349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9096358">
            <a:off x="3164326" y="5677398"/>
            <a:ext cx="727980" cy="697139"/>
          </a:xfrm>
          <a:prstGeom prst="rect">
            <a:avLst/>
          </a:prstGeom>
          <a:noFill/>
          <a:ln w="349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 hidden="1"/>
          <p:cNvGrpSpPr/>
          <p:nvPr/>
        </p:nvGrpSpPr>
        <p:grpSpPr>
          <a:xfrm>
            <a:off x="332654" y="1373172"/>
            <a:ext cx="4773068" cy="1805582"/>
            <a:chOff x="1089629" y="1208887"/>
            <a:chExt cx="5123946" cy="2000238"/>
          </a:xfrm>
        </p:grpSpPr>
        <p:grpSp>
          <p:nvGrpSpPr>
            <p:cNvPr id="26" name="组合 25"/>
            <p:cNvGrpSpPr/>
            <p:nvPr/>
          </p:nvGrpSpPr>
          <p:grpSpPr>
            <a:xfrm>
              <a:off x="4660483" y="1208894"/>
              <a:ext cx="1553092" cy="2000231"/>
              <a:chOff x="8600691" y="1873277"/>
              <a:chExt cx="2408288" cy="2561306"/>
            </a:xfrm>
          </p:grpSpPr>
          <p:sp>
            <p:nvSpPr>
              <p:cNvPr id="32" name="流程图: 卡片 31"/>
              <p:cNvSpPr/>
              <p:nvPr/>
            </p:nvSpPr>
            <p:spPr>
              <a:xfrm flipH="1">
                <a:off x="8600691" y="1873277"/>
                <a:ext cx="2313839" cy="2561306"/>
              </a:xfrm>
              <a:prstGeom prst="flowChartPunchedCard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868654" y="2412159"/>
                <a:ext cx="2140325" cy="1839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行动方案</a:t>
                </a:r>
                <a:endParaRPr lang="en-US" altLang="zh-CN" sz="32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89629" y="1208887"/>
              <a:ext cx="3706510" cy="2000238"/>
              <a:chOff x="455315" y="1833838"/>
              <a:chExt cx="2259363" cy="2000238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55316" y="1833838"/>
                <a:ext cx="2255629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20037" y="2000744"/>
                <a:ext cx="209464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经营该产品</a:t>
                </a:r>
                <a:r>
                  <a:rPr lang="en-US" altLang="zh-CN" sz="3200" dirty="0"/>
                  <a:t>a</a:t>
                </a:r>
                <a:r>
                  <a:rPr lang="en-US" altLang="zh-CN" sz="3200" baseline="-25000" dirty="0"/>
                  <a:t>1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55315" y="2843476"/>
                <a:ext cx="2255630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94417" y="3053647"/>
                <a:ext cx="209464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不经营该产品</a:t>
                </a:r>
                <a:r>
                  <a:rPr lang="en-US" altLang="zh-CN" sz="3200" dirty="0"/>
                  <a:t>a</a:t>
                </a:r>
                <a:r>
                  <a:rPr lang="en-US" altLang="zh-CN" sz="3200" baseline="-25000" dirty="0"/>
                  <a:t>2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</p:grpSp>
      </p:grpSp>
      <p:grpSp>
        <p:nvGrpSpPr>
          <p:cNvPr id="34" name="组合 33" hidden="1"/>
          <p:cNvGrpSpPr/>
          <p:nvPr/>
        </p:nvGrpSpPr>
        <p:grpSpPr>
          <a:xfrm>
            <a:off x="301765" y="3909570"/>
            <a:ext cx="4747970" cy="1604342"/>
            <a:chOff x="6158790" y="1208894"/>
            <a:chExt cx="5227317" cy="2000238"/>
          </a:xfrm>
        </p:grpSpPr>
        <p:grpSp>
          <p:nvGrpSpPr>
            <p:cNvPr id="35" name="组合 34"/>
            <p:cNvGrpSpPr/>
            <p:nvPr/>
          </p:nvGrpSpPr>
          <p:grpSpPr>
            <a:xfrm>
              <a:off x="6158790" y="1208894"/>
              <a:ext cx="1607876" cy="2000231"/>
              <a:chOff x="5389661" y="2561079"/>
              <a:chExt cx="2493239" cy="2561306"/>
            </a:xfrm>
          </p:grpSpPr>
          <p:sp>
            <p:nvSpPr>
              <p:cNvPr id="41" name="流程图: 卡片 40"/>
              <p:cNvSpPr/>
              <p:nvPr/>
            </p:nvSpPr>
            <p:spPr>
              <a:xfrm>
                <a:off x="5389661" y="2561079"/>
                <a:ext cx="2313839" cy="2561306"/>
              </a:xfrm>
              <a:prstGeom prst="flowChartPunchedCard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742576" y="3099960"/>
                <a:ext cx="2140324" cy="1839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zh-CN" altLang="en-US" dirty="0"/>
                  <a:t>销售状态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526485" y="1208894"/>
              <a:ext cx="3859622" cy="2000238"/>
              <a:chOff x="455316" y="1833838"/>
              <a:chExt cx="2255629" cy="2000238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55316" y="1833838"/>
                <a:ext cx="2255629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28040" y="2036743"/>
                <a:ext cx="1863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畅销</a:t>
                </a:r>
                <a:r>
                  <a:rPr lang="el-GR" altLang="zh-CN" sz="3200" dirty="0"/>
                  <a:t>θ</a:t>
                </a:r>
                <a:r>
                  <a:rPr lang="en-US" altLang="zh-CN" sz="3200" baseline="-25000" dirty="0"/>
                  <a:t>1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55316" y="2843476"/>
                <a:ext cx="2255629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28040" y="3053640"/>
                <a:ext cx="1863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滞销</a:t>
                </a:r>
                <a:r>
                  <a:rPr lang="el-GR" altLang="zh-CN" sz="3200" dirty="0"/>
                  <a:t>θ</a:t>
                </a:r>
                <a:r>
                  <a:rPr lang="en-US" altLang="zh-CN" sz="3200" baseline="-25000" dirty="0"/>
                  <a:t>2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</p:grpSp>
      </p:grpSp>
      <p:sp>
        <p:nvSpPr>
          <p:cNvPr id="6" name="矩形 5" hidden="1"/>
          <p:cNvSpPr/>
          <p:nvPr/>
        </p:nvSpPr>
        <p:spPr>
          <a:xfrm rot="21075664">
            <a:off x="6580873" y="-227909"/>
            <a:ext cx="6533651" cy="7663216"/>
          </a:xfrm>
          <a:prstGeom prst="rect">
            <a:avLst/>
          </a:prstGeom>
          <a:solidFill>
            <a:srgbClr val="44E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 hidden="1"/>
          <p:cNvSpPr/>
          <p:nvPr/>
        </p:nvSpPr>
        <p:spPr>
          <a:xfrm rot="21075664">
            <a:off x="6113351" y="240706"/>
            <a:ext cx="6533651" cy="7663216"/>
          </a:xfrm>
          <a:prstGeom prst="rect">
            <a:avLst/>
          </a:prstGeom>
          <a:solidFill>
            <a:srgbClr val="82F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0" y="-24063"/>
            <a:ext cx="12246245" cy="687515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hidden="1"/>
          <p:cNvSpPr/>
          <p:nvPr/>
        </p:nvSpPr>
        <p:spPr>
          <a:xfrm rot="21046362">
            <a:off x="6007863" y="148731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状态变量</a:t>
            </a:r>
            <a:r>
              <a:rPr lang="el-GR" altLang="zh-CN" sz="3600" dirty="0">
                <a:ea typeface="迷你简丫丫" panose="02010604000101010101" pitchFamily="2" charset="-122"/>
              </a:rPr>
              <a:t>θ</a:t>
            </a:r>
            <a:r>
              <a:rPr lang="zh-CN" altLang="en-US" sz="3600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的先验分布为</a:t>
            </a:r>
            <a:endParaRPr lang="en-US" altLang="zh-CN" sz="3600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P(</a:t>
            </a:r>
            <a:r>
              <a:rPr lang="el-GR" altLang="zh-CN" sz="3600" dirty="0">
                <a:solidFill>
                  <a:schemeClr val="accent6">
                    <a:lumMod val="75000"/>
                  </a:schemeClr>
                </a:solidFill>
              </a:rPr>
              <a:t>θ</a:t>
            </a:r>
            <a:r>
              <a:rPr lang="en-US" altLang="zh-CN" sz="3600" baseline="-25000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)=0.8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</a:rPr>
              <a:t>，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P(</a:t>
            </a:r>
            <a:r>
              <a:rPr lang="el-GR" altLang="zh-CN" sz="3600" dirty="0">
                <a:solidFill>
                  <a:schemeClr val="accent6">
                    <a:lumMod val="75000"/>
                  </a:schemeClr>
                </a:solidFill>
              </a:rPr>
              <a:t>θ</a:t>
            </a:r>
            <a:r>
              <a:rPr lang="en-US" altLang="zh-CN" sz="3600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)=0.2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 hidden="1"/>
              <p:cNvSpPr/>
              <p:nvPr/>
            </p:nvSpPr>
            <p:spPr>
              <a:xfrm rot="21095138">
                <a:off x="6415441" y="3510257"/>
                <a:ext cx="6096000" cy="213539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36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该</a:t>
                </a:r>
                <a:r>
                  <a:rPr lang="zh-CN" altLang="en-US" sz="3600" dirty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公司的收益矩阵</a:t>
                </a:r>
                <a:r>
                  <a:rPr lang="zh-CN" altLang="en-US" sz="36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为</a:t>
                </a:r>
                <a:endParaRPr lang="en-US" altLang="zh-CN" sz="3600" dirty="0" smtClean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  <a:p>
                <a:endParaRPr lang="en-US" altLang="zh-CN" sz="3600" dirty="0"/>
              </a:p>
              <a:p>
                <a:r>
                  <a:rPr lang="en-US" altLang="zh-CN" sz="3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Q=(</a:t>
                </a:r>
                <a:r>
                  <a:rPr lang="en-US" altLang="zh-CN" sz="3600" dirty="0" err="1">
                    <a:solidFill>
                      <a:schemeClr val="accent6">
                        <a:lumMod val="75000"/>
                      </a:schemeClr>
                    </a:solidFill>
                  </a:rPr>
                  <a:t>q</a:t>
                </a:r>
                <a:r>
                  <a:rPr lang="en-US" altLang="zh-CN" sz="3600" baseline="-25000" dirty="0" err="1">
                    <a:solidFill>
                      <a:schemeClr val="accent6">
                        <a:lumMod val="75000"/>
                      </a:schemeClr>
                    </a:solidFill>
                  </a:rPr>
                  <a:t>ij</a:t>
                </a:r>
                <a:r>
                  <a:rPr lang="en-US" altLang="zh-CN" sz="3600" dirty="0">
                    <a:solidFill>
                      <a:schemeClr val="accent6">
                        <a:lumMod val="75000"/>
                      </a:schemeClr>
                    </a:solidFill>
                  </a:rPr>
                  <a:t>)</a:t>
                </a:r>
                <a:r>
                  <a:rPr lang="en-US" altLang="zh-CN" sz="3600" baseline="-25000" dirty="0">
                    <a:solidFill>
                      <a:schemeClr val="accent6">
                        <a:lumMod val="75000"/>
                      </a:schemeClr>
                    </a:solidFill>
                  </a:rPr>
                  <a:t>2×2</a:t>
                </a:r>
                <a:r>
                  <a:rPr lang="en-US" altLang="zh-CN" sz="3600" dirty="0">
                    <a:solidFill>
                      <a:schemeClr val="accent6">
                        <a:lumMod val="75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3600" i="1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3600" i="1" dirty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5000</m:t>
                              </m:r>
                            </m:e>
                            <m:e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−5000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en-US" sz="3600" dirty="0"/>
              </a:p>
            </p:txBody>
          </p:sp>
        </mc:Choice>
        <mc:Fallback xmlns="">
          <p:sp>
            <p:nvSpPr>
              <p:cNvPr id="8" name="矩形 7" hidden="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095138">
                <a:off x="6415441" y="3510257"/>
                <a:ext cx="6096000" cy="2135393"/>
              </a:xfrm>
              <a:prstGeom prst="rect">
                <a:avLst/>
              </a:prstGeom>
              <a:blipFill rotWithShape="0">
                <a:blip r:embed="rId5"/>
                <a:stretch>
                  <a:fillRect l="-3074" b="-1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" name="直接连接符 60"/>
          <p:cNvCxnSpPr/>
          <p:nvPr/>
        </p:nvCxnSpPr>
        <p:spPr>
          <a:xfrm>
            <a:off x="8190114" y="1753059"/>
            <a:ext cx="0" cy="3770497"/>
          </a:xfrm>
          <a:prstGeom prst="line">
            <a:avLst/>
          </a:prstGeom>
          <a:ln w="47625" cmpd="dbl">
            <a:solidFill>
              <a:srgbClr val="F16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9610115" y="1787653"/>
            <a:ext cx="0" cy="3770497"/>
          </a:xfrm>
          <a:prstGeom prst="line">
            <a:avLst/>
          </a:prstGeom>
          <a:ln w="47625" cmpd="dbl">
            <a:solidFill>
              <a:srgbClr val="F16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7084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850">
        <p14:flythrough/>
      </p:transition>
    </mc:Choice>
    <mc:Fallback xmlns="">
      <p:transition spd="slow" advTm="228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repeatCount="2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repeatCount="2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repeatCount="2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repeatCount="2000" fill="remove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6" grpId="0"/>
      <p:bldP spid="68" grpId="0"/>
      <p:bldP spid="72" grpId="0"/>
      <p:bldP spid="75" grpId="0"/>
      <p:bldP spid="78" grpId="0"/>
      <p:bldP spid="79" grpId="0"/>
      <p:bldP spid="2" grpId="0"/>
      <p:bldP spid="5" grpId="0" animBg="1"/>
      <p:bldP spid="22" grpId="0" animBg="1"/>
      <p:bldP spid="23" grpId="0" animBg="1"/>
      <p:bldP spid="24" grpId="0" animBg="1"/>
      <p:bldP spid="6" grpId="0" animBg="1"/>
      <p:bldP spid="44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32654" y="1373172"/>
            <a:ext cx="4773068" cy="1805582"/>
            <a:chOff x="1089629" y="1208887"/>
            <a:chExt cx="5123946" cy="2000238"/>
          </a:xfrm>
        </p:grpSpPr>
        <p:grpSp>
          <p:nvGrpSpPr>
            <p:cNvPr id="26" name="组合 25"/>
            <p:cNvGrpSpPr/>
            <p:nvPr/>
          </p:nvGrpSpPr>
          <p:grpSpPr>
            <a:xfrm>
              <a:off x="4660483" y="1208894"/>
              <a:ext cx="1553092" cy="2000231"/>
              <a:chOff x="8600691" y="1873277"/>
              <a:chExt cx="2408288" cy="2561306"/>
            </a:xfrm>
          </p:grpSpPr>
          <p:sp>
            <p:nvSpPr>
              <p:cNvPr id="32" name="流程图: 卡片 31"/>
              <p:cNvSpPr/>
              <p:nvPr/>
            </p:nvSpPr>
            <p:spPr>
              <a:xfrm flipH="1">
                <a:off x="8600691" y="1873277"/>
                <a:ext cx="2313839" cy="2561306"/>
              </a:xfrm>
              <a:prstGeom prst="flowChartPunchedCard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868654" y="2412159"/>
                <a:ext cx="2140325" cy="1839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行动方案</a:t>
                </a:r>
                <a:endParaRPr lang="en-US" altLang="zh-CN" sz="32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89629" y="1208887"/>
              <a:ext cx="3706510" cy="2000238"/>
              <a:chOff x="455315" y="1833838"/>
              <a:chExt cx="2259363" cy="2000238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55316" y="1833838"/>
                <a:ext cx="2255629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20037" y="2000744"/>
                <a:ext cx="209464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经营该产品</a:t>
                </a:r>
                <a:r>
                  <a:rPr lang="en-US" altLang="zh-CN" sz="3200" dirty="0"/>
                  <a:t>a</a:t>
                </a:r>
                <a:r>
                  <a:rPr lang="en-US" altLang="zh-CN" sz="3200" baseline="-25000" dirty="0"/>
                  <a:t>1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55315" y="2843476"/>
                <a:ext cx="2255630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94417" y="3053647"/>
                <a:ext cx="209464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不经营该产品</a:t>
                </a:r>
                <a:r>
                  <a:rPr lang="en-US" altLang="zh-CN" sz="3200" dirty="0"/>
                  <a:t>a</a:t>
                </a:r>
                <a:r>
                  <a:rPr lang="en-US" altLang="zh-CN" sz="3200" baseline="-25000" dirty="0"/>
                  <a:t>2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01765" y="3909570"/>
            <a:ext cx="4747970" cy="1893354"/>
            <a:chOff x="6158790" y="1208894"/>
            <a:chExt cx="5227317" cy="2000238"/>
          </a:xfrm>
        </p:grpSpPr>
        <p:grpSp>
          <p:nvGrpSpPr>
            <p:cNvPr id="35" name="组合 34"/>
            <p:cNvGrpSpPr/>
            <p:nvPr/>
          </p:nvGrpSpPr>
          <p:grpSpPr>
            <a:xfrm>
              <a:off x="6158790" y="1208894"/>
              <a:ext cx="1607876" cy="2000231"/>
              <a:chOff x="5389661" y="2561079"/>
              <a:chExt cx="2493239" cy="2561306"/>
            </a:xfrm>
          </p:grpSpPr>
          <p:sp>
            <p:nvSpPr>
              <p:cNvPr id="41" name="流程图: 卡片 40"/>
              <p:cNvSpPr/>
              <p:nvPr/>
            </p:nvSpPr>
            <p:spPr>
              <a:xfrm>
                <a:off x="5389661" y="2561079"/>
                <a:ext cx="2313839" cy="2561306"/>
              </a:xfrm>
              <a:prstGeom prst="flowChartPunchedCard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742576" y="3099960"/>
                <a:ext cx="2140324" cy="1839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zh-CN" altLang="en-US" dirty="0"/>
                  <a:t>销售状态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526485" y="1208894"/>
              <a:ext cx="3859622" cy="2000238"/>
              <a:chOff x="455316" y="1833838"/>
              <a:chExt cx="2255629" cy="2000238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55316" y="1833838"/>
                <a:ext cx="2255629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28040" y="2036743"/>
                <a:ext cx="1863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畅销</a:t>
                </a:r>
                <a:r>
                  <a:rPr lang="el-GR" altLang="zh-CN" sz="3200" dirty="0"/>
                  <a:t>θ</a:t>
                </a:r>
                <a:r>
                  <a:rPr lang="en-US" altLang="zh-CN" sz="3200" baseline="-25000" dirty="0"/>
                  <a:t>1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55316" y="2843476"/>
                <a:ext cx="2255629" cy="990600"/>
              </a:xfrm>
              <a:prstGeom prst="rect">
                <a:avLst/>
              </a:prstGeom>
              <a:solidFill>
                <a:srgbClr val="C6F6C0"/>
              </a:solidFill>
              <a:ln w="73025" cmpd="thinThick"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28040" y="3053640"/>
                <a:ext cx="186362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2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滞销</a:t>
                </a:r>
                <a:r>
                  <a:rPr lang="el-GR" altLang="zh-CN" sz="3200" dirty="0"/>
                  <a:t>θ</a:t>
                </a:r>
                <a:r>
                  <a:rPr lang="en-US" altLang="zh-CN" sz="3200" baseline="-25000" dirty="0"/>
                  <a:t>2</a:t>
                </a:r>
                <a:endParaRPr lang="zh-CN" altLang="en-US" sz="3200" dirty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 rot="21075664">
            <a:off x="6580873" y="-227909"/>
            <a:ext cx="6533651" cy="7663216"/>
          </a:xfrm>
          <a:prstGeom prst="rect">
            <a:avLst/>
          </a:prstGeom>
          <a:solidFill>
            <a:srgbClr val="44E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1075664">
            <a:off x="6113351" y="240706"/>
            <a:ext cx="6533651" cy="7663216"/>
          </a:xfrm>
          <a:prstGeom prst="rect">
            <a:avLst/>
          </a:prstGeom>
          <a:solidFill>
            <a:srgbClr val="82F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1046362">
            <a:off x="6007863" y="148731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状态变量</a:t>
            </a:r>
            <a:r>
              <a:rPr lang="el-GR" altLang="zh-CN" sz="3600" dirty="0">
                <a:ea typeface="迷你简丫丫" panose="02010604000101010101" pitchFamily="2" charset="-122"/>
              </a:rPr>
              <a:t>θ</a:t>
            </a:r>
            <a:r>
              <a:rPr lang="zh-CN" altLang="en-US" sz="3600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的先验分布为</a:t>
            </a:r>
            <a:endParaRPr lang="en-US" altLang="zh-CN" sz="3600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P(</a:t>
            </a:r>
            <a:r>
              <a:rPr lang="el-GR" altLang="zh-CN" sz="3600" dirty="0">
                <a:solidFill>
                  <a:schemeClr val="accent6">
                    <a:lumMod val="75000"/>
                  </a:schemeClr>
                </a:solidFill>
              </a:rPr>
              <a:t>θ</a:t>
            </a:r>
            <a:r>
              <a:rPr lang="en-US" altLang="zh-CN" sz="3600" baseline="-25000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)=0.8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</a:rPr>
              <a:t>，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P(</a:t>
            </a:r>
            <a:r>
              <a:rPr lang="el-GR" altLang="zh-CN" sz="3600" dirty="0">
                <a:solidFill>
                  <a:schemeClr val="accent6">
                    <a:lumMod val="75000"/>
                  </a:schemeClr>
                </a:solidFill>
              </a:rPr>
              <a:t>θ</a:t>
            </a:r>
            <a:r>
              <a:rPr lang="en-US" altLang="zh-CN" sz="3600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</a:rPr>
              <a:t>)=0.2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 rot="21095138">
                <a:off x="6415441" y="3510257"/>
                <a:ext cx="6096000" cy="213539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36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该</a:t>
                </a:r>
                <a:r>
                  <a:rPr lang="zh-CN" altLang="en-US" sz="3600" dirty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公司的收益矩阵</a:t>
                </a:r>
                <a:r>
                  <a:rPr lang="zh-CN" altLang="en-US" sz="3600" dirty="0" smtClean="0">
                    <a:latin typeface="迷你简丫丫" panose="02010604000101010101" pitchFamily="2" charset="-122"/>
                    <a:ea typeface="迷你简丫丫" panose="02010604000101010101" pitchFamily="2" charset="-122"/>
                  </a:rPr>
                  <a:t>为</a:t>
                </a:r>
                <a:endParaRPr lang="en-US" altLang="zh-CN" sz="3600" dirty="0" smtClean="0">
                  <a:latin typeface="迷你简丫丫" panose="02010604000101010101" pitchFamily="2" charset="-122"/>
                  <a:ea typeface="迷你简丫丫" panose="02010604000101010101" pitchFamily="2" charset="-122"/>
                </a:endParaRPr>
              </a:p>
              <a:p>
                <a:endParaRPr lang="en-US" altLang="zh-CN" sz="3600" dirty="0"/>
              </a:p>
              <a:p>
                <a:r>
                  <a:rPr lang="en-US" altLang="zh-CN" sz="3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Q=(</a:t>
                </a:r>
                <a:r>
                  <a:rPr lang="en-US" altLang="zh-CN" sz="3600" dirty="0" err="1">
                    <a:solidFill>
                      <a:schemeClr val="accent6">
                        <a:lumMod val="75000"/>
                      </a:schemeClr>
                    </a:solidFill>
                  </a:rPr>
                  <a:t>q</a:t>
                </a:r>
                <a:r>
                  <a:rPr lang="en-US" altLang="zh-CN" sz="3600" baseline="-25000" dirty="0" err="1">
                    <a:solidFill>
                      <a:schemeClr val="accent6">
                        <a:lumMod val="75000"/>
                      </a:schemeClr>
                    </a:solidFill>
                  </a:rPr>
                  <a:t>ij</a:t>
                </a:r>
                <a:r>
                  <a:rPr lang="en-US" altLang="zh-CN" sz="3600" dirty="0">
                    <a:solidFill>
                      <a:schemeClr val="accent6">
                        <a:lumMod val="75000"/>
                      </a:schemeClr>
                    </a:solidFill>
                  </a:rPr>
                  <a:t>)</a:t>
                </a:r>
                <a:r>
                  <a:rPr lang="en-US" altLang="zh-CN" sz="3600" baseline="-25000" dirty="0">
                    <a:solidFill>
                      <a:schemeClr val="accent6">
                        <a:lumMod val="75000"/>
                      </a:schemeClr>
                    </a:solidFill>
                  </a:rPr>
                  <a:t>2×2</a:t>
                </a:r>
                <a:r>
                  <a:rPr lang="en-US" altLang="zh-CN" sz="3600" dirty="0">
                    <a:solidFill>
                      <a:schemeClr val="accent6">
                        <a:lumMod val="75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3600" i="1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3600" i="1" dirty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5000</m:t>
                              </m:r>
                            </m:e>
                            <m:e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−5000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sz="3600" i="1" dirty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en-US" sz="3600" dirty="0"/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095138">
                <a:off x="6415441" y="3510257"/>
                <a:ext cx="6096000" cy="2135393"/>
              </a:xfrm>
              <a:prstGeom prst="rect">
                <a:avLst/>
              </a:prstGeom>
              <a:blipFill rotWithShape="0">
                <a:blip r:embed="rId3"/>
                <a:stretch>
                  <a:fillRect l="-3074" b="-1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3838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9203">
        <p14:flythrough/>
      </p:transition>
    </mc:Choice>
    <mc:Fallback xmlns="">
      <p:transition spd="slow" advTm="192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F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53453" y="33085"/>
            <a:ext cx="11069052" cy="9014661"/>
            <a:chOff x="553453" y="33085"/>
            <a:chExt cx="11069052" cy="9014661"/>
          </a:xfrm>
        </p:grpSpPr>
        <p:sp>
          <p:nvSpPr>
            <p:cNvPr id="22" name="圆角矩形 21"/>
            <p:cNvSpPr/>
            <p:nvPr/>
          </p:nvSpPr>
          <p:spPr>
            <a:xfrm>
              <a:off x="553453" y="770021"/>
              <a:ext cx="11069052" cy="8277725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347537" y="1431757"/>
              <a:ext cx="9480884" cy="6701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295274" y="33085"/>
              <a:ext cx="3589699" cy="1555083"/>
              <a:chOff x="4295274" y="33085"/>
              <a:chExt cx="3589699" cy="1555083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3"/>
              <a:srcRect b="31021"/>
              <a:stretch/>
            </p:blipFill>
            <p:spPr>
              <a:xfrm>
                <a:off x="4295274" y="1019673"/>
                <a:ext cx="3589699" cy="568495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4"/>
              <a:srcRect b="23628"/>
              <a:stretch/>
            </p:blipFill>
            <p:spPr>
              <a:xfrm>
                <a:off x="5005138" y="33085"/>
                <a:ext cx="2189418" cy="1506958"/>
              </a:xfrm>
              <a:prstGeom prst="rect">
                <a:avLst/>
              </a:prstGeom>
            </p:spPr>
          </p:pic>
          <p:sp>
            <p:nvSpPr>
              <p:cNvPr id="28" name="椭圆 27"/>
              <p:cNvSpPr/>
              <p:nvPr/>
            </p:nvSpPr>
            <p:spPr>
              <a:xfrm>
                <a:off x="5751095" y="360947"/>
                <a:ext cx="658726" cy="658726"/>
              </a:xfrm>
              <a:prstGeom prst="ellipse">
                <a:avLst/>
              </a:prstGeom>
              <a:solidFill>
                <a:srgbClr val="C6F6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5"/>
              <a:srcRect t="58676"/>
              <a:stretch/>
            </p:blipFill>
            <p:spPr>
              <a:xfrm>
                <a:off x="5751095" y="745958"/>
                <a:ext cx="658724" cy="272210"/>
              </a:xfrm>
              <a:prstGeom prst="rect">
                <a:avLst/>
              </a:prstGeom>
            </p:spPr>
          </p:pic>
        </p:grpSp>
      </p:grpSp>
      <p:sp>
        <p:nvSpPr>
          <p:cNvPr id="34" name="矩形 33"/>
          <p:cNvSpPr/>
          <p:nvPr/>
        </p:nvSpPr>
        <p:spPr>
          <a:xfrm>
            <a:off x="0" y="-24063"/>
            <a:ext cx="12536905" cy="687515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1632001" y="2644673"/>
            <a:ext cx="8783053" cy="3942784"/>
            <a:chOff x="1828800" y="2665596"/>
            <a:chExt cx="8351253" cy="39427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830137" y="2665596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828800" y="3455276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828800" y="4243552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828800" y="5031828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828800" y="5820104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828800" y="6608380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1684421" y="2224829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于是，由风险型决策的期望结果值准则</a:t>
            </a:r>
            <a:endParaRPr lang="en-US" altLang="zh-CN" sz="24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矩形 25"/>
              <p:cNvSpPr/>
              <p:nvPr/>
            </p:nvSpPr>
            <p:spPr>
              <a:xfrm>
                <a:off x="2516494" y="2956494"/>
                <a:ext cx="7159011" cy="523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E(a</a:t>
                </a:r>
                <a:r>
                  <a:rPr lang="en-US" altLang="zh-CN" sz="2400" baseline="-250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1</a:t>
                </a: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>
                            <a:latin typeface="Cambria Math"/>
                          </a:rPr>
                          <m:t>𝑞</m:t>
                        </m:r>
                        <m:r>
                          <a:rPr lang="en-US" altLang="zh-CN" sz="2400" i="1" baseline="-25000">
                            <a:latin typeface="Cambria Math"/>
                          </a:rPr>
                          <m:t>1</m:t>
                        </m:r>
                        <m:r>
                          <a:rPr lang="en-US" altLang="zh-CN" sz="2400" i="1" baseline="-25000">
                            <a:latin typeface="Cambria Math"/>
                          </a:rPr>
                          <m:t>𝑗𝑃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l-GR" altLang="zh-CN" sz="2400">
                            <a:ea typeface="方正稚艺简体" panose="03000509000000000000" pitchFamily="65" charset="-122"/>
                          </a:rPr>
                          <m:t>θ</m:t>
                        </m:r>
                        <m:r>
                          <a:rPr lang="en-US" altLang="zh-CN" sz="2400" i="1" baseline="-25000"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=15000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0.8+(-5000)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0.2=11000</a:t>
                </a:r>
                <a:r>
                  <a:rPr lang="zh-CN" altLang="en-US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（元）</a:t>
                </a:r>
                <a:endParaRPr lang="en-US" altLang="zh-CN" sz="2400" dirty="0"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mc:Choice>
        <mc:Fallback xmlns=""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6494" y="2956494"/>
                <a:ext cx="7159011" cy="523477"/>
              </a:xfrm>
              <a:prstGeom prst="rect">
                <a:avLst/>
              </a:prstGeom>
              <a:blipFill rotWithShape="0">
                <a:blip r:embed="rId6"/>
                <a:stretch>
                  <a:fillRect l="-937" t="-4651" r="-852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矩形 28"/>
              <p:cNvSpPr/>
              <p:nvPr/>
            </p:nvSpPr>
            <p:spPr>
              <a:xfrm>
                <a:off x="2517597" y="3742913"/>
                <a:ext cx="3395160" cy="523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E(a</a:t>
                </a:r>
                <a:r>
                  <a:rPr lang="en-US" altLang="zh-CN" sz="2400" baseline="-250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2</a:t>
                </a: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>
                            <a:latin typeface="Cambria Math"/>
                          </a:rPr>
                          <m:t>𝑃</m:t>
                        </m:r>
                        <m:r>
                          <a:rPr lang="en-US" altLang="zh-CN" sz="2400" i="1">
                            <a:latin typeface="Cambria Math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l-GR" altLang="zh-CN" sz="2400">
                            <a:ea typeface="方正稚艺简体" panose="03000509000000000000" pitchFamily="65" charset="-122"/>
                          </a:rPr>
                          <m:t>θ</m:t>
                        </m:r>
                        <m:r>
                          <a:rPr lang="en-US" altLang="zh-CN" sz="2400" i="1" baseline="-25000"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=0</a:t>
                </a:r>
                <a:r>
                  <a:rPr lang="zh-CN" altLang="en-US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（元）</a:t>
                </a:r>
                <a:endParaRPr lang="en-US" altLang="zh-CN" sz="2400" dirty="0"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mc:Choice>
        <mc:Fallback xmlns=""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7597" y="3742913"/>
                <a:ext cx="3395160" cy="523477"/>
              </a:xfrm>
              <a:prstGeom prst="rect">
                <a:avLst/>
              </a:prstGeom>
              <a:blipFill rotWithShape="0">
                <a:blip r:embed="rId7"/>
                <a:stretch>
                  <a:fillRect l="-2154" t="-4651" r="-2334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矩形 53"/>
          <p:cNvSpPr/>
          <p:nvPr/>
        </p:nvSpPr>
        <p:spPr>
          <a:xfrm>
            <a:off x="1564106" y="4614433"/>
            <a:ext cx="88311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因此，按状态变量的先验分布进行决策，最满意的行动方案为</a:t>
            </a:r>
            <a:r>
              <a:rPr lang="en-US" altLang="zh-CN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</a:t>
            </a:r>
            <a:r>
              <a:rPr lang="en-US" altLang="zh-CN" sz="2400" baseline="-250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</a:t>
            </a:r>
            <a:endParaRPr lang="zh-CN" altLang="en-US" sz="24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矩形 54"/>
              <p:cNvSpPr/>
              <p:nvPr/>
            </p:nvSpPr>
            <p:spPr>
              <a:xfrm>
                <a:off x="1684421" y="5375809"/>
                <a:ext cx="40222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即由于    </a:t>
                </a:r>
                <a:r>
                  <a:rPr lang="zh-CN" altLang="en-US" sz="2400" dirty="0" smtClean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  </a:t>
                </a: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E(a</a:t>
                </a:r>
                <a:r>
                  <a:rPr lang="en-US" altLang="zh-CN" sz="2400" baseline="-250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1</a:t>
                </a: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)&gt;E(a</a:t>
                </a:r>
                <a:r>
                  <a:rPr lang="en-US" altLang="zh-CN" sz="2400" baseline="-250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1</a:t>
                </a: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</a:t>
                </a:r>
                <a:r>
                  <a:rPr lang="zh-CN" altLang="en-US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，</a:t>
                </a:r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a</a:t>
                </a:r>
                <a:r>
                  <a:rPr lang="en-US" altLang="zh-CN" sz="2400" baseline="-250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</a:rPr>
                      <m:t>&gt;</m:t>
                    </m:r>
                  </m:oMath>
                </a14:m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a</a:t>
                </a:r>
                <a:r>
                  <a:rPr lang="en-US" altLang="zh-CN" sz="2400" baseline="-250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2</a:t>
                </a:r>
              </a:p>
            </p:txBody>
          </p:sp>
        </mc:Choice>
        <mc:Fallback xmlns="">
          <p:sp>
            <p:nvSpPr>
              <p:cNvPr id="55" name="矩形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421" y="5375809"/>
                <a:ext cx="4022255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2273" t="-10526" b="-2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矩形 55"/>
          <p:cNvSpPr/>
          <p:nvPr/>
        </p:nvSpPr>
        <p:spPr>
          <a:xfrm>
            <a:off x="1684421" y="6156666"/>
            <a:ext cx="4112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故有             </a:t>
            </a:r>
            <a:r>
              <a:rPr lang="zh-CN" altLang="en-US" sz="24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 </a:t>
            </a:r>
            <a:r>
              <a:rPr lang="en-US" altLang="zh-CN" sz="2400" dirty="0" err="1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</a:t>
            </a:r>
            <a:r>
              <a:rPr lang="en-US" altLang="zh-CN" sz="2400" i="1" baseline="-25000" dirty="0" err="1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opt</a:t>
            </a:r>
            <a:r>
              <a:rPr lang="en-US" altLang="zh-CN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=a</a:t>
            </a:r>
            <a:r>
              <a:rPr lang="en-US" altLang="zh-CN" sz="2400" baseline="-250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</a:t>
            </a:r>
            <a:endParaRPr lang="zh-CN" altLang="en-US" sz="2400" baseline="-250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74220000">
            <a:off x="10217702" y="2529424"/>
            <a:ext cx="188623" cy="933187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74220000">
            <a:off x="10238283" y="3313474"/>
            <a:ext cx="188623" cy="93318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74220000">
            <a:off x="10234225" y="4132386"/>
            <a:ext cx="188623" cy="933187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74220000">
            <a:off x="10217703" y="4898832"/>
            <a:ext cx="188623" cy="933187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74220000">
            <a:off x="10237400" y="5664459"/>
            <a:ext cx="188623" cy="93318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74220000">
            <a:off x="10238600" y="1727943"/>
            <a:ext cx="188623" cy="9331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3547670"/>
      </p:ext>
    </p:extLst>
  </p:cSld>
  <p:clrMapOvr>
    <a:masterClrMapping/>
  </p:clrMapOvr>
  <p:transition spd="slow" advTm="102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318 -0.04306 C -0.67084 -0.01621 -0.65677 -0.00602 -0.64258 -0.00232 C -0.62852 0.00162 -0.60391 -0.01991 -0.5892 -0.01991 C -0.57474 -0.02014 -0.57266 0.01157 -0.55547 -0.00278 C -0.53842 -0.01713 -0.52058 -0.02477 -0.50482 -0.02361 C -0.48933 -0.02269 -0.47097 0.00463 -0.46133 0.00347 C -0.45196 0.00254 -0.46315 -0.02847 -0.44727 -0.0294 C -0.43282 -0.03033 -0.38907 0.02153 -0.37045 -0.00209 C -0.35248 -0.0257 -0.34219 -0.01898 -0.32579 -0.02176 C -0.3099 -0.02454 -0.30847 -0.01852 -0.27292 -0.01852 C -0.25196 -0.01852 -0.24948 -0.05139 -0.24701 -0.04306 " pathEditMode="relative" rAng="0" ptsTypes="AAAAAAAAAAA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02" y="22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2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726 -0.0676 C -0.59466 -0.02292 -0.5776 -0.02801 -0.56536 -0.01713 C -0.55338 -0.00625 -0.53659 0.00046 -0.52435 -0.00162 C -0.51224 -0.00371 -0.50521 -0.03403 -0.49271 -0.0294 C -0.48047 -0.02431 -0.47005 -0.01528 -0.44856 -0.03866 C -0.4375 -0.03866 -0.42617 -0.00556 -0.41601 -0.00487 C -0.40573 -0.0044 -0.39817 -0.03334 -0.3875 -0.03542 C -0.37695 -0.03774 -0.36341 -0.01875 -0.35312 -0.01806 C -0.34297 -0.01737 -0.33685 -0.03357 -0.32591 -0.03125 C -0.3151 -0.02894 -0.30286 -0.00764 -0.2875 -0.00463 C -0.27213 -0.00162 -0.25429 -0.01135 -0.23372 -0.01366 C -0.21536 -0.03889 -0.21862 -0.04098 -0.18606 -0.022 C -0.15338 -0.00301 -0.14218 -0.02662 -0.09804 -0.02662 C -0.07187 -0.02662 -0.06862 -0.08125 -0.06536 -0.0676 " pathEditMode="relative" rAng="0" ptsTypes="AAAAAAAAAAAAAA">
                                      <p:cBhvr>
                                        <p:cTn id="1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9" y="319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2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727 -0.06505 C -0.59623 -0.02222 -0.58868 -0.02685 -0.58334 -0.01644 C -0.57813 -0.00579 -0.57071 0.00023 -0.56537 -0.00162 C -0.56003 -0.00347 -0.55704 -0.03287 -0.55144 -0.02847 C -0.5461 -0.02338 -0.54154 -0.01528 -0.53217 -0.03704 C -0.52735 -0.03704 -0.52227 -0.00579 -0.51784 -0.0051 C -0.51342 -0.00417 -0.51003 -0.03218 -0.50534 -0.0338 C -0.50079 -0.03611 -0.4948 -0.01806 -0.49024 -0.01736 C -0.48581 -0.01644 -0.48321 -0.03218 -0.47839 -0.0301 C -0.47357 -0.02755 -0.46823 -0.00741 -0.46146 -0.00417 C -0.45482 -0.00162 -0.44701 -0.01111 -0.43789 -0.01366 C -0.42995 -0.03704 -0.43138 -0.03912 -0.41706 -0.02153 C -0.40274 -0.00255 -0.39779 -0.02523 -0.37852 -0.02523 C -0.36693 -0.02523 -0.3655 -0.07732 -0.36407 -0.06505 " pathEditMode="relative" rAng="0" ptsTypes="AAAAAAAAAAAAAA">
                                      <p:cBhvr>
                                        <p:cTn id="20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54" y="307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75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9428 -0.05903 C -0.69089 -0.00185 -0.66862 -0.00833 -0.65274 0.00556 C -0.63711 0.01945 -0.61511 0.02801 -0.59922 0.02523 C -0.58334 0.02269 -0.57422 -0.0162 -0.55782 -0.01018 C -0.54193 -0.0037 -0.52826 0.00787 -0.50026 -0.02199 C -0.48581 -0.02199 -0.47097 0.02037 -0.45782 0.02107 C -0.44428 0.02176 -0.43451 -0.01528 -0.42058 -0.01782 C -0.40678 -0.02083 -0.38907 0.00347 -0.37566 0.0044 C -0.36237 0.00509 -0.35443 -0.01551 -0.34011 -0.0125 C -0.32605 -0.00949 -0.31003 0.01759 -0.28998 0.02153 C -0.26993 0.02523 -0.24662 0.01296 -0.2198 0.00996 C -0.19584 -0.02222 -0.20013 -0.025 -0.15756 -0.00069 C -0.11498 0.02361 -0.1004 -0.00671 -0.04271 -0.00671 C -0.0086 -0.00671 -0.0043 -0.07639 4.58333E-6 -0.05903 " pathEditMode="relative" rAng="0" ptsTypes="AAAAAAAAAAAAAA">
                                      <p:cBhvr>
                                        <p:cTn id="27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14" y="407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25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708 -0.05347 C -0.67578 -0.00648 -0.66562 -0.01181 -0.65846 -0.00023 C -0.65143 0.01111 -0.64153 0.01828 -0.63424 0.01597 C -0.62721 0.01389 -0.62304 -0.01806 -0.61575 -0.0132 C -0.60859 -0.00787 -0.60247 0.00162 -0.58984 -0.02292 C -0.58333 -0.02292 -0.57669 0.01203 -0.5707 0.01273 C -0.56458 0.01319 -0.56015 -0.01736 -0.5539 -0.01945 C -0.54778 -0.02199 -0.53971 -0.00209 -0.53372 -0.00116 C -0.52773 -0.00047 -0.52409 -0.0176 -0.51771 -0.01505 C -0.51146 -0.01273 -0.50416 0.00972 -0.49505 0.01296 C -0.48606 0.01597 -0.47565 0.00578 -0.46354 0.00347 C -0.45273 -0.02315 -0.45455 -0.02547 -0.43554 -0.00533 C -0.4164 0.01458 -0.40976 -0.01019 -0.38385 -0.01019 C -0.36849 -0.01019 -0.36653 -0.06783 -0.36445 -0.05347 " pathEditMode="relative" rAng="0" ptsTypes="AAAAAAAAAAAAAA">
                                      <p:cBhvr>
                                        <p:cTn id="34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25" y="33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75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071 -0.05185 C -0.66927 -0.00254 -0.65847 -0.00787 -0.65183 0.00394 C -0.64401 0.01621 -0.46185 0.0088 -0.425 0.00671 C -0.3875 0.0044 -0.43789 -0.00995 -0.42891 -0.00949 C -0.4211 -0.00926 -0.38763 0.03426 -0.37435 0.00833 C -0.36758 0.00833 -0.4056 0.00718 -0.40013 0.00787 C -0.39362 0.0081 -0.4043 0.02408 -0.39779 0.02176 C -0.39128 0.01875 -0.42787 0.02593 -0.42188 0.02685 C -0.41524 0.02755 -0.43008 0.02384 -0.42344 0.02662 C -0.4168 0.02871 -0.41211 0.03009 -0.4155 0.02708 C -0.41914 0.02384 -0.45625 0.01019 -0.44323 0.00787 C -0.43151 -0.02014 -0.43334 -0.02245 -0.41316 -0.00139 C -0.39258 0.01968 -0.38581 -0.00648 -0.35847 -0.00648 C -0.34154 -0.00648 -0.33946 -0.06667 -0.33685 -0.05185 " pathEditMode="relative" rAng="0" ptsTypes="AAAAAAAAAAAAAA">
                                      <p:cBhvr>
                                        <p:cTn id="4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93" y="388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25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/>
      <p:bldP spid="26" grpId="0" build="allAtOnce"/>
      <p:bldP spid="29" grpId="0" build="allAtOnce"/>
      <p:bldP spid="54" grpId="0" build="allAtOnce"/>
      <p:bldP spid="55" grpId="0" build="allAtOnce"/>
      <p:bldP spid="5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F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53453" y="-1964154"/>
            <a:ext cx="11069052" cy="9014661"/>
            <a:chOff x="553453" y="33085"/>
            <a:chExt cx="11069052" cy="9014661"/>
          </a:xfrm>
        </p:grpSpPr>
        <p:sp>
          <p:nvSpPr>
            <p:cNvPr id="22" name="圆角矩形 21"/>
            <p:cNvSpPr/>
            <p:nvPr/>
          </p:nvSpPr>
          <p:spPr>
            <a:xfrm>
              <a:off x="553453" y="770021"/>
              <a:ext cx="11069052" cy="8277725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347537" y="1431757"/>
              <a:ext cx="9480884" cy="6701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295274" y="33085"/>
              <a:ext cx="3589699" cy="1555083"/>
              <a:chOff x="4295274" y="33085"/>
              <a:chExt cx="3589699" cy="1555083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3"/>
              <a:srcRect b="31021"/>
              <a:stretch/>
            </p:blipFill>
            <p:spPr>
              <a:xfrm>
                <a:off x="4295274" y="1019673"/>
                <a:ext cx="3589699" cy="568495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4"/>
              <a:srcRect b="23628"/>
              <a:stretch/>
            </p:blipFill>
            <p:spPr>
              <a:xfrm>
                <a:off x="5005138" y="33085"/>
                <a:ext cx="2189418" cy="1506958"/>
              </a:xfrm>
              <a:prstGeom prst="rect">
                <a:avLst/>
              </a:prstGeom>
            </p:spPr>
          </p:pic>
          <p:sp>
            <p:nvSpPr>
              <p:cNvPr id="28" name="椭圆 27"/>
              <p:cNvSpPr/>
              <p:nvPr/>
            </p:nvSpPr>
            <p:spPr>
              <a:xfrm>
                <a:off x="5751095" y="360947"/>
                <a:ext cx="658726" cy="658726"/>
              </a:xfrm>
              <a:prstGeom prst="ellipse">
                <a:avLst/>
              </a:prstGeom>
              <a:solidFill>
                <a:srgbClr val="C6F6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5"/>
              <a:srcRect t="58676"/>
              <a:stretch/>
            </p:blipFill>
            <p:spPr>
              <a:xfrm>
                <a:off x="5751095" y="745958"/>
                <a:ext cx="658724" cy="272210"/>
              </a:xfrm>
              <a:prstGeom prst="rect">
                <a:avLst/>
              </a:prstGeom>
            </p:spPr>
          </p:pic>
        </p:grpSp>
      </p:grpSp>
      <p:sp>
        <p:nvSpPr>
          <p:cNvPr id="34" name="矩形 33"/>
          <p:cNvSpPr/>
          <p:nvPr/>
        </p:nvSpPr>
        <p:spPr>
          <a:xfrm>
            <a:off x="0" y="-24063"/>
            <a:ext cx="12536905" cy="687515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1632001" y="1032442"/>
            <a:ext cx="8806412" cy="4712805"/>
            <a:chOff x="1828800" y="2665596"/>
            <a:chExt cx="8373464" cy="471280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830137" y="2665596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828800" y="3455276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828800" y="4243552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828800" y="5031828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828800" y="5820104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828800" y="6608380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852348" y="7378401"/>
              <a:ext cx="8349916" cy="0"/>
            </a:xfrm>
            <a:prstGeom prst="line">
              <a:avLst/>
            </a:prstGeom>
            <a:ln w="3492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根据市场预测的准确率"/>
          <p:cNvSpPr/>
          <p:nvPr/>
        </p:nvSpPr>
        <p:spPr>
          <a:xfrm>
            <a:off x="1573692" y="51885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根据市场预测的准确率</a:t>
            </a:r>
            <a:endParaRPr lang="en-US" altLang="zh-CN" sz="24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P(𝐻𝑖│&quot;θ&quot; 1) P(𝐻𝑖│&quot;θ&quot; 2)"/>
              <p:cNvSpPr/>
              <p:nvPr/>
            </p:nvSpPr>
            <p:spPr>
              <a:xfrm>
                <a:off x="4233236" y="-33648"/>
                <a:ext cx="3547321" cy="1084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>
                    <a:solidFill>
                      <a:prstClr val="black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       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e>
                      <m:e>
                        <m:r>
                          <m:rPr>
                            <m:nor/>
                          </m:rPr>
                          <a:rPr lang="el-GR" altLang="zh-CN" sz="2400">
                            <a:solidFill>
                              <a:prstClr val="black"/>
                            </a:solidFill>
                            <a:ea typeface="方正稚艺简体" panose="03000509000000000000" pitchFamily="65" charset="-122"/>
                          </a:rPr>
                          <m:t>θ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 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e>
                      <m:e>
                        <m:r>
                          <m:rPr>
                            <m:nor/>
                          </m:rPr>
                          <a:rPr lang="el-GR" altLang="zh-CN" sz="2400">
                            <a:solidFill>
                              <a:prstClr val="black"/>
                            </a:solidFill>
                            <a:ea typeface="方正稚艺简体" panose="03000509000000000000" pitchFamily="65" charset="-122"/>
                          </a:rPr>
                          <m:t>θ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d>
                  </m:oMath>
                </a14:m>
                <a:endParaRPr lang="en-US" altLang="zh-CN" sz="2400" dirty="0"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  <a:p>
                <a:r>
                  <a:rPr lang="en-US" altLang="zh-CN" sz="2400" dirty="0"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type m:val="noBar"/>
                        <m:ctrlPr>
                          <a:rPr lang="en-US" altLang="zh-CN" sz="24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 dirty="0"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2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2400" i="1">
                                  <a:latin typeface="Cambria Math"/>
                                </a:rPr>
                                <m:t>0</m:t>
                              </m:r>
                              <m:r>
                                <a:rPr lang="en-US" altLang="zh-CN" sz="2400" i="1">
                                  <a:latin typeface="Cambria Math"/>
                                </a:rPr>
                                <m:t>.95</m:t>
                              </m:r>
                            </m:e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    0.10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0.05</m:t>
                              </m:r>
                            </m:e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    0.90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400" dirty="0"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mc:Choice>
        <mc:Fallback xmlns="">
          <p:sp>
            <p:nvSpPr>
              <p:cNvPr id="26" name="P(𝐻𝑖│&quot;θ&quot; 1) P(𝐻𝑖│&quot;θ&quot; 2)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236" y="-33648"/>
                <a:ext cx="3547321" cy="1084977"/>
              </a:xfrm>
              <a:prstGeom prst="rect">
                <a:avLst/>
              </a:prstGeom>
              <a:blipFill rotWithShape="0">
                <a:blip r:embed="rId6"/>
                <a:stretch>
                  <a:fillRect t="-4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P(&quot;θ&quot; 2│𝐻1)=(𝑃(𝜃2)𝑃(𝐻1│𝜃2))/(𝑃(𝐻1))=(0.2×0.10)/0.78=0.0256"/>
              <p:cNvSpPr/>
              <p:nvPr/>
            </p:nvSpPr>
            <p:spPr>
              <a:xfrm>
                <a:off x="1827694" y="3528623"/>
                <a:ext cx="5146409" cy="7420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dirty="0">
                    <a:solidFill>
                      <a:prstClr val="black"/>
                    </a:solidFill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l-GR" altLang="zh-CN" sz="2400">
                            <a:solidFill>
                              <a:prstClr val="black"/>
                            </a:solidFill>
                          </a:rPr>
                          <m:t>θ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d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0.2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×0.10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0.78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=0.0256</a:t>
                </a:r>
              </a:p>
            </p:txBody>
          </p:sp>
        </mc:Choice>
        <mc:Fallback xmlns="">
          <p:sp>
            <p:nvSpPr>
              <p:cNvPr id="29" name="P(&quot;θ&quot; 2│𝐻1)=(𝑃(𝜃2)𝑃(𝐻1│𝜃2))/(𝑃(𝐻1))=(0.2×0.10)/0.78=0.02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7694" y="3528623"/>
                <a:ext cx="5146409" cy="742063"/>
              </a:xfrm>
              <a:prstGeom prst="rect">
                <a:avLst/>
              </a:prstGeom>
              <a:blipFill rotWithShape="0">
                <a:blip r:embed="rId7"/>
                <a:stretch>
                  <a:fillRect l="-1896" r="-829" b="-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P(H1)=∑_(𝑗=1)^2▒〖𝑃(&quot;θ&quot; 𝑗)𝑃(𝐻1│&quot;θ&quot; 𝑗) 〗=0.95×0.8+0.10×0.2=0.78"/>
              <p:cNvSpPr/>
              <p:nvPr/>
            </p:nvSpPr>
            <p:spPr>
              <a:xfrm>
                <a:off x="1636970" y="1390668"/>
                <a:ext cx="8831179" cy="523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/>
                  <a:t>P(H</a:t>
                </a:r>
                <a:r>
                  <a:rPr lang="en-US" altLang="zh-CN" sz="2400" baseline="-25000" dirty="0"/>
                  <a:t>1</a:t>
                </a:r>
                <a:r>
                  <a:rPr lang="en-US" altLang="zh-CN" sz="2400" dirty="0"/>
                  <a:t>)=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l-GR" altLang="zh-CN" sz="2400"/>
                              <m:t>θ</m:t>
                            </m:r>
                            <m:r>
                              <a:rPr lang="en-US" altLang="zh-CN" sz="2400" i="1" baseline="-25000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altLang="zh-CN" sz="2400" i="1"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>
                                <a:latin typeface="Cambria Math"/>
                              </a:rPr>
                              <m:t>1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l-GR" altLang="zh-CN" sz="2400"/>
                              <m:t>θ</m:t>
                            </m:r>
                            <m:r>
                              <a:rPr lang="en-US" altLang="zh-CN" sz="2400" i="1" baseline="-25000">
                                <a:latin typeface="Cambria Math"/>
                              </a:rPr>
                              <m:t>𝑗</m:t>
                            </m:r>
                          </m:e>
                        </m:d>
                      </m:e>
                    </m:nary>
                  </m:oMath>
                </a14:m>
                <a:r>
                  <a:rPr lang="en-US" altLang="zh-CN" sz="2400" dirty="0"/>
                  <a:t>=0.95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/>
                  <a:t>0.8+0.10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/>
                  <a:t>0.2=0.78</a:t>
                </a:r>
              </a:p>
            </p:txBody>
          </p:sp>
        </mc:Choice>
        <mc:Fallback xmlns="">
          <p:sp>
            <p:nvSpPr>
              <p:cNvPr id="54" name="P(H1)=∑_(𝑗=1)^2▒〖𝑃(&quot;θ&quot; 𝑗)𝑃(𝐻1│&quot;θ&quot; 𝑗) 〗=0.95×0.8+0.10×0.2=0.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970" y="1390668"/>
                <a:ext cx="8831179" cy="523477"/>
              </a:xfrm>
              <a:prstGeom prst="rect">
                <a:avLst/>
              </a:prstGeom>
              <a:blipFill rotWithShape="0">
                <a:blip r:embed="rId8"/>
                <a:stretch>
                  <a:fillRect l="-1105" t="-4651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P(H2)=∑_(𝑗=1)^2▒〖𝑃(&quot;θ&quot; 𝑗)𝑃(𝐻2│&quot;θ&quot; 𝑗) 〗=0.05×0.8+0.90×0.2=0.22"/>
              <p:cNvSpPr/>
              <p:nvPr/>
            </p:nvSpPr>
            <p:spPr>
              <a:xfrm>
                <a:off x="1684421" y="2150027"/>
                <a:ext cx="6791026" cy="523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dirty="0">
                    <a:solidFill>
                      <a:prstClr val="black"/>
                    </a:solidFill>
                  </a:rPr>
                  <a:t>P(H</a:t>
                </a:r>
                <a:r>
                  <a:rPr lang="en-US" altLang="zh-CN" sz="24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400" dirty="0">
                    <a:solidFill>
                      <a:prstClr val="black"/>
                    </a:solidFill>
                  </a:rPr>
                  <a:t>)=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l-GR" altLang="zh-CN" sz="2400">
                                <a:solidFill>
                                  <a:prstClr val="black"/>
                                </a:solidFill>
                              </a:rPr>
                              <m:t>θ</m:t>
                            </m:r>
                            <m:r>
                              <a:rPr lang="en-US" altLang="zh-CN" sz="2400" i="1" baseline="-250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l-GR" altLang="zh-CN" sz="2400">
                                <a:solidFill>
                                  <a:prstClr val="black"/>
                                </a:solidFill>
                              </a:rPr>
                              <m:t>θ</m:t>
                            </m:r>
                            <m:r>
                              <a:rPr lang="en-US" altLang="zh-CN" sz="2400" i="1" baseline="-250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</m:e>
                        </m:d>
                      </m:e>
                    </m:nary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=0.05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0.8+0.90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0.2=0.22</a:t>
                </a:r>
              </a:p>
            </p:txBody>
          </p:sp>
        </mc:Choice>
        <mc:Fallback xmlns="">
          <p:sp>
            <p:nvSpPr>
              <p:cNvPr id="55" name="P(H2)=∑_(𝑗=1)^2▒〖𝑃(&quot;θ&quot; 𝑗)𝑃(𝐻2│&quot;θ&quot; 𝑗) 〗=0.05×0.8+0.90×0.2=0.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421" y="2150027"/>
                <a:ext cx="6791026" cy="523477"/>
              </a:xfrm>
              <a:prstGeom prst="rect">
                <a:avLst/>
              </a:prstGeom>
              <a:blipFill rotWithShape="0">
                <a:blip r:embed="rId9"/>
                <a:stretch>
                  <a:fillRect l="-1346" t="-4651" r="-449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P(&quot;θ&quot; 1│𝐻1)=(𝑃(𝜃1)𝑃(𝐻1│𝜃1))/(𝑃(𝐻1))=(0.8×0.95)/0.78=0.9744"/>
              <p:cNvSpPr/>
              <p:nvPr/>
            </p:nvSpPr>
            <p:spPr>
              <a:xfrm>
                <a:off x="1754882" y="2719997"/>
                <a:ext cx="5139997" cy="7420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dirty="0">
                    <a:solidFill>
                      <a:prstClr val="black"/>
                    </a:solidFill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l-GR" altLang="zh-CN" sz="2400"/>
                          <m:t>θ</m:t>
                        </m:r>
                        <m:r>
                          <a:rPr lang="en-US" altLang="zh-CN" sz="2400" i="1" baseline="-25000">
                            <a:latin typeface="Cambria Math"/>
                          </a:rPr>
                          <m:t>1</m:t>
                        </m:r>
                      </m:e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>
                                <a:latin typeface="Cambria Math"/>
                              </a:rPr>
                              <m:t>1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0.8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×0.95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0.78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=0.9744</a:t>
                </a:r>
              </a:p>
            </p:txBody>
          </p:sp>
        </mc:Choice>
        <mc:Fallback xmlns="">
          <p:sp>
            <p:nvSpPr>
              <p:cNvPr id="56" name="P(&quot;θ&quot; 1│𝐻1)=(𝑃(𝜃1)𝑃(𝐻1│𝜃1))/(𝑃(𝐻1))=(0.8×0.95)/0.78=0.97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4882" y="2719997"/>
                <a:ext cx="5139997" cy="742063"/>
              </a:xfrm>
              <a:prstGeom prst="rect">
                <a:avLst/>
              </a:prstGeom>
              <a:blipFill rotWithShape="0">
                <a:blip r:embed="rId10"/>
                <a:stretch>
                  <a:fillRect l="-1898" r="-830" b="-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4" name="PEN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74220000">
            <a:off x="10074975" y="927966"/>
            <a:ext cx="188623" cy="933187"/>
          </a:xfrm>
          <a:prstGeom prst="rect">
            <a:avLst/>
          </a:prstGeom>
        </p:spPr>
      </p:pic>
      <p:pic>
        <p:nvPicPr>
          <p:cNvPr id="65" name="PEN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74220000">
            <a:off x="10171904" y="4779342"/>
            <a:ext cx="188623" cy="933187"/>
          </a:xfrm>
          <a:prstGeom prst="rect">
            <a:avLst/>
          </a:prstGeom>
        </p:spPr>
      </p:pic>
      <p:pic>
        <p:nvPicPr>
          <p:cNvPr id="67" name="PEN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74220000">
            <a:off x="10100549" y="3305219"/>
            <a:ext cx="188623" cy="933187"/>
          </a:xfrm>
          <a:prstGeom prst="rect">
            <a:avLst/>
          </a:prstGeom>
        </p:spPr>
      </p:pic>
      <p:pic>
        <p:nvPicPr>
          <p:cNvPr id="68" name="PEN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74220000">
            <a:off x="10144463" y="4028353"/>
            <a:ext cx="188623" cy="933187"/>
          </a:xfrm>
          <a:prstGeom prst="rect">
            <a:avLst/>
          </a:prstGeom>
        </p:spPr>
      </p:pic>
      <p:pic>
        <p:nvPicPr>
          <p:cNvPr id="49" name="PEN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74220000">
            <a:off x="10050210" y="141318"/>
            <a:ext cx="188623" cy="9331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P(&quot;θ&quot; 1│𝐻2)=(𝑃(𝜃1)𝑃(𝐻2│𝜃1))/(𝑃(𝐻2))=(0.8×0.05)/0.22=0.1818"/>
              <p:cNvSpPr/>
              <p:nvPr/>
            </p:nvSpPr>
            <p:spPr>
              <a:xfrm>
                <a:off x="1806303" y="4298835"/>
                <a:ext cx="5146409" cy="7420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dirty="0">
                    <a:solidFill>
                      <a:prstClr val="black"/>
                    </a:solidFill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l-GR" altLang="zh-CN" sz="2400">
                            <a:solidFill>
                              <a:prstClr val="black"/>
                            </a:solidFill>
                          </a:rPr>
                          <m:t>θ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0.8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×0.05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0.22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=0.1818</a:t>
                </a:r>
              </a:p>
            </p:txBody>
          </p:sp>
        </mc:Choice>
        <mc:Fallback xmlns="">
          <p:sp>
            <p:nvSpPr>
              <p:cNvPr id="35" name="P(&quot;θ&quot; 1│𝐻2)=(𝑃(𝜃1)𝑃(𝐻2│𝜃1))/(𝑃(𝐻2))=(0.8×0.05)/0.22=0.18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303" y="4298835"/>
                <a:ext cx="5146409" cy="742063"/>
              </a:xfrm>
              <a:prstGeom prst="rect">
                <a:avLst/>
              </a:prstGeom>
              <a:blipFill rotWithShape="0">
                <a:blip r:embed="rId12"/>
                <a:stretch>
                  <a:fillRect l="-1775" r="-828" b="-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P(&quot;θ&quot; 2│𝐻2)=(𝑃(𝜃2)𝑃(𝐻2│𝜃2))/(𝑃(𝐻2))=(0.2×0.90)/0.22=0.8182"/>
              <p:cNvSpPr/>
              <p:nvPr/>
            </p:nvSpPr>
            <p:spPr>
              <a:xfrm>
                <a:off x="1827694" y="5044930"/>
                <a:ext cx="5139997" cy="7420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dirty="0">
                    <a:solidFill>
                      <a:prstClr val="black"/>
                    </a:solidFill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l-GR" altLang="zh-CN" sz="2400">
                            <a:solidFill>
                              <a:prstClr val="black"/>
                            </a:solidFill>
                          </a:rPr>
                          <m:t>θ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e>
                            <m:r>
                              <a:rPr lang="el-GR" altLang="zh-CN" sz="2400" i="1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altLang="zh-CN" sz="2400" i="1" baseline="-25000" dirty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d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𝑃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0.2</m:t>
                        </m:r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×0.90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0.22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prstClr val="black"/>
                    </a:solidFill>
                  </a:rPr>
                  <a:t>=0.8182</a:t>
                </a:r>
              </a:p>
            </p:txBody>
          </p:sp>
        </mc:Choice>
        <mc:Fallback xmlns="">
          <p:sp>
            <p:nvSpPr>
              <p:cNvPr id="36" name="P(&quot;θ&quot; 2│𝐻2)=(𝑃(𝜃2)𝑃(𝐻2│𝜃2))/(𝑃(𝐻2))=(0.2×0.90)/0.22=0.81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7694" y="5044930"/>
                <a:ext cx="5139997" cy="742063"/>
              </a:xfrm>
              <a:prstGeom prst="rect">
                <a:avLst/>
              </a:prstGeom>
              <a:blipFill rotWithShape="0">
                <a:blip r:embed="rId13"/>
                <a:stretch>
                  <a:fillRect l="-1898" r="-830" b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PEN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74220000">
            <a:off x="10100548" y="2472696"/>
            <a:ext cx="188623" cy="933187"/>
          </a:xfrm>
          <a:prstGeom prst="rect">
            <a:avLst/>
          </a:prstGeom>
        </p:spPr>
      </p:pic>
      <p:pic>
        <p:nvPicPr>
          <p:cNvPr id="38" name="PEN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74220000">
            <a:off x="10102629" y="1735759"/>
            <a:ext cx="188623" cy="9331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4191365"/>
      </p:ext>
    </p:extLst>
  </p:cSld>
  <p:clrMapOvr>
    <a:masterClrMapping/>
  </p:clrMapOvr>
  <p:transition spd="slow" advTm="1510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decel="21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695 -0.09838 C -0.67448 -0.07662 -0.65351 -0.03195 -0.63867 -0.02246 C -0.62409 -0.01343 -0.60924 -0.05047 -0.58919 -0.04838 C -0.56914 -0.04607 -0.54036 0.00903 -0.51849 -0.00857 C -0.49674 -0.02431 -0.48281 -0.07662 -0.46432 -0.0838 C -0.44635 -0.09167 -0.42122 -0.05139 -0.40872 -0.05533 C -0.39726 -0.05625 -0.39609 -0.08172 -0.38555 -0.09375 C -0.37513 -0.10278 -0.3539 -0.11459 -0.34661 -0.1 C -0.33997 -0.08426 -0.32734 -0.1294 -0.32539 -0.11574 C -0.32409 -0.1007 -0.31146 -0.08033 -0.30612 -0.0875 C -0.30078 -0.09375 -0.29531 -0.1213 -0.27617 -0.1213 C -0.26836 -0.13704 -0.2625 -0.10556 -0.25651 -0.1088 C -0.25078 -0.11111 -0.23581 -0.08172 -0.2289 -0.09607 C -0.22161 -0.10787 -0.37747 -0.05556 -0.36432 -0.03519 C -0.37109 -0.01736 -0.26445 -0.04699 -0.26211 -0.03889 C -0.25989 -0.03056 -0.37292 0.03102 -0.35052 0.01365 C -0.35156 0.0243 -0.30872 0.00347 -0.28073 0.01088 C -0.25286 0.01805 -0.20885 -0.00926 -0.1901 -0.01227 C -0.1638 -0.01227 -0.17435 0.00046 -0.17044 0.01157 " pathEditMode="relative" rAng="0" ptsTypes="AAAAAAAAAAAAAAAAAAA">
                                      <p:cBhvr>
                                        <p:cTn id="6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26" y="43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632 -0.06759 C -0.68372 -0.02292 -0.66666 -0.02824 -0.65442 -0.01713 C -0.64244 -0.00625 -0.62565 0.00046 -0.61341 -0.00162 C -0.6013 -0.0037 -0.59427 -0.03403 -0.58177 -0.0294 C -0.56953 -0.0243 -0.55911 -0.01528 -0.53763 -0.03866 C -0.52656 -0.03866 -0.51523 -0.00555 -0.50507 -0.00486 C -0.49479 -0.0044 -0.48724 -0.03356 -0.47656 -0.03542 C -0.46601 -0.03773 -0.45247 -0.01875 -0.44218 -0.01805 C -0.43203 -0.01736 -0.42591 -0.03356 -0.41497 -0.03125 C -0.40416 -0.02893 -0.39192 -0.00764 -0.37656 -0.00463 C -0.36119 -0.00162 -0.34335 -0.01134 -0.32278 -0.01389 C -0.30442 -0.03889 -0.30768 -0.04097 -0.27513 -0.02199 C -0.24244 -0.00301 -0.23125 -0.02685 -0.1871 -0.02685 C -0.16093 -0.02685 -0.15768 -0.08125 -0.15442 -0.06759 " pathEditMode="relative" rAng="0" ptsTypes="AAAAAAAAAAAAAA">
                                      <p:cBhvr>
                                        <p:cTn id="1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9" y="319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25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633 -0.06759 C -0.68373 -0.02291 -0.66667 -0.02824 -0.65443 -0.01712 C -0.64245 -0.00625 -0.62565 0.00047 -0.61341 -0.00162 C -0.6013 -0.0037 -0.59427 -0.03402 -0.58177 -0.02939 C -0.56953 -0.0243 -0.55912 -0.01527 -0.53763 -0.03865 C -0.52656 -0.03865 -0.51524 -0.00555 -0.50508 -0.00486 C -0.49479 -0.00439 -0.48724 -0.03356 -0.47656 -0.03541 C -0.46602 -0.03773 -0.45248 -0.01875 -0.44219 -0.01805 C -0.43203 -0.01736 -0.42591 -0.03356 -0.41498 -0.03125 C -0.40417 -0.02893 -0.39193 -0.00763 -0.37656 -0.00462 C -0.3612 -0.00162 -0.34336 -0.01134 -0.32279 -0.01388 C -0.30443 -0.03888 -0.30768 -0.04097 -0.27513 -0.02199 C -0.24245 -0.003 -0.23125 -0.02685 -0.18711 -0.02685 C -0.16094 -0.02685 -0.15768 -0.08125 -0.15443 -0.06759 " pathEditMode="relative" rAng="0" ptsTypes="AAAAAAAAAAAAAA">
                                      <p:cBhvr>
                                        <p:cTn id="2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9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25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9427 -0.0868 C -0.69219 -0.02963 -0.67852 -0.03611 -0.66862 -0.02222 C -0.65899 -0.00833 -0.64531 0.00023 -0.63542 -0.00254 C -0.62565 -0.00509 -0.62005 -0.04398 -0.60977 -0.03796 C -0.6 -0.03148 -0.59154 -0.01991 -0.57422 -0.04977 C -0.56524 -0.04977 -0.55599 -0.00741 -0.54792 -0.00671 C -0.53946 -0.00602 -0.53347 -0.04305 -0.52487 -0.0456 C -0.51628 -0.04861 -0.50534 -0.0243 -0.49701 -0.02338 C -0.4888 -0.02268 -0.48386 -0.04328 -0.475 -0.04028 C -0.46628 -0.03727 -0.45638 -0.01018 -0.44401 -0.00625 C -0.43151 -0.00254 -0.41706 -0.01481 -0.40052 -0.01782 C -0.38568 -0.05 -0.38828 -0.05278 -0.36198 -0.02847 C -0.33555 -0.00416 -0.32656 -0.03449 -0.29089 -0.03449 C -0.26966 -0.03449 -0.26706 -0.10416 -0.26432 -0.0868 " pathEditMode="relative" rAng="0" ptsTypes="AAAAAAAAAAAA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407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25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709 -0.07106 C -0.67539 -0.0287 -0.66211 -0.03356 -0.65274 -0.02315 C -0.64349 -0.01273 -0.63047 -0.00625 -0.62097 -0.00833 C -0.61172 -0.01042 -0.60625 -0.03912 -0.59675 -0.03472 C -0.58737 -0.02986 -0.5793 -0.0213 -0.56276 -0.04352 C -0.55417 -0.04352 -0.54544 -0.01204 -0.53763 -0.01134 C -0.52956 -0.01088 -0.52383 -0.03866 -0.51563 -0.04051 C -0.50755 -0.04282 -0.49701 -0.02477 -0.48906 -0.02384 C -0.48125 -0.02338 -0.47643 -0.03866 -0.4681 -0.03634 C -0.4599 -0.03426 -0.45039 -0.01412 -0.43841 -0.01111 C -0.42656 -0.00833 -0.41302 -0.01759 -0.39714 -0.01968 C -0.38294 -0.04375 -0.38529 -0.04583 -0.36042 -0.02778 C -0.33529 -0.00972 -0.32656 -0.03218 -0.29258 -0.03218 C -0.2724 -0.03218 -0.26979 -0.08403 -0.26706 -0.07106 " pathEditMode="relative" rAng="0" ptsTypes="AAAAAAAAAAAAAA">
                                      <p:cBhvr>
                                        <p:cTn id="3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95" y="303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25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07 -0.05833 C -0.66901 -0.01203 -0.65599 -0.01689 -0.64752 -0.00601 C -0.63815 0.00556 -0.62513 0.01227 -0.61601 0.01019 C -0.60664 0.00811 -0.60104 -0.02338 -0.59192 -0.01851 C -0.58255 -0.01342 -0.57461 -0.00393 -0.55846 -0.02847 C -0.54987 -0.02847 -0.54114 0.00625 -0.53385 0.00695 C -0.52578 0.00695 -0.52031 -0.02268 -0.51224 -0.02476 C -0.50416 -0.02731 -0.49362 -0.00763 -0.48619 -0.00671 C -0.47825 -0.00625 -0.4733 -0.02291 -0.46536 -0.02013 C -0.45729 -0.01828 -0.44804 0.00371 -0.43632 0.00695 C -0.42461 0.01019 -0.41106 -4.07407E-6 -0.39557 -0.00231 C -0.38138 -0.02847 -0.38372 -0.03055 -0.35924 -0.01088 C -0.3345 0.0088 -0.32578 -0.01574 -0.29244 -0.01574 C -0.27278 -0.01574 -0.27031 -0.07222 -0.26705 -0.05833 " pathEditMode="relative" rAng="0" ptsTypes="AAAAAAAAAAAAAA">
                                      <p:cBhvr>
                                        <p:cTn id="4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82" y="331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25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019 -0.03611 C -0.66849 -0.01296 -0.6556 -0.0155 -0.64636 -0.00972 C -0.6375 -0.00393 -0.62461 -0.00069 -0.61537 -0.00162 C -0.60638 -0.00277 -0.60117 -0.01875 -0.59154 -0.0162 C -0.58242 -0.01342 -0.57435 -0.00902 -0.55834 -0.02106 C -0.55 -0.02106 -0.54128 -0.00393 -0.53373 -0.0037 C -0.52604 -0.00324 -0.52005 -0.01828 -0.51224 -0.01921 C -0.50417 -0.02037 -0.49388 -0.01064 -0.48607 -0.01018 C -0.47839 -0.00972 -0.47396 -0.01828 -0.4655 -0.01736 C -0.45729 -0.01597 -0.44818 -0.00486 -0.43646 -0.00324 C -0.425 -0.00162 -0.41159 -0.00694 -0.39584 -0.00833 C -0.38229 -0.02106 -0.38477 -0.02199 -0.36016 -0.0125 C -0.33542 -0.00231 -0.32683 -0.01458 -0.29362 -0.01458 C -0.2737 -0.01458 -0.2711 -0.04282 -0.26849 -0.03611 " pathEditMode="relative" rAng="0" ptsTypes="AAAAAAAAAAAAAA">
                                      <p:cBhvr>
                                        <p:cTn id="5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166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25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/>
      <p:bldP spid="26" grpId="0" uiExpand="1"/>
      <p:bldP spid="29" grpId="0" build="allAtOnce"/>
      <p:bldP spid="54" grpId="0" build="allAtOnce"/>
      <p:bldP spid="55" grpId="0" build="allAtOnce"/>
      <p:bldP spid="56" grpId="0" build="allAtOnce"/>
      <p:bldP spid="35" grpId="0" build="allAtOnce"/>
      <p:bldP spid="3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Diamond 44_4"/>
          <p:cNvSpPr/>
          <p:nvPr/>
        </p:nvSpPr>
        <p:spPr>
          <a:xfrm>
            <a:off x="-3727483" y="-6154873"/>
            <a:ext cx="19612083" cy="19612083"/>
          </a:xfrm>
          <a:prstGeom prst="diamond">
            <a:avLst/>
          </a:prstGeom>
          <a:solidFill>
            <a:srgbClr val="00B0F0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Diamond 44_4"/>
          <p:cNvSpPr/>
          <p:nvPr/>
        </p:nvSpPr>
        <p:spPr>
          <a:xfrm>
            <a:off x="-1930399" y="-4381661"/>
            <a:ext cx="16065661" cy="16065661"/>
          </a:xfrm>
          <a:prstGeom prst="diamond">
            <a:avLst/>
          </a:prstGeom>
          <a:solidFill>
            <a:srgbClr val="8FEDBC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Diamond 44_6"/>
          <p:cNvSpPr/>
          <p:nvPr/>
        </p:nvSpPr>
        <p:spPr>
          <a:xfrm>
            <a:off x="-673767" y="-3125029"/>
            <a:ext cx="13640630" cy="13640630"/>
          </a:xfrm>
          <a:prstGeom prst="diamond">
            <a:avLst/>
          </a:prstGeom>
          <a:solidFill>
            <a:srgbClr val="83F6F9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Diamond 44_10"/>
          <p:cNvSpPr/>
          <p:nvPr/>
        </p:nvSpPr>
        <p:spPr>
          <a:xfrm>
            <a:off x="1229839" y="-1093293"/>
            <a:ext cx="9867985" cy="9922508"/>
          </a:xfrm>
          <a:prstGeom prst="diamond">
            <a:avLst/>
          </a:prstGeom>
          <a:solidFill>
            <a:srgbClr val="44EC90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菱形 44"/>
          <p:cNvSpPr/>
          <p:nvPr/>
        </p:nvSpPr>
        <p:spPr>
          <a:xfrm>
            <a:off x="189325" y="-2261937"/>
            <a:ext cx="12002675" cy="12002675"/>
          </a:xfrm>
          <a:prstGeom prst="diamond">
            <a:avLst/>
          </a:prstGeom>
          <a:solidFill>
            <a:srgbClr val="CEE8FA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Diamond 44_8"/>
          <p:cNvSpPr/>
          <p:nvPr/>
        </p:nvSpPr>
        <p:spPr>
          <a:xfrm>
            <a:off x="1936618" y="-466573"/>
            <a:ext cx="8411945" cy="8411945"/>
          </a:xfrm>
          <a:prstGeom prst="diamond">
            <a:avLst/>
          </a:prstGeom>
          <a:solidFill>
            <a:srgbClr val="BEF8D8"/>
          </a:solidFill>
          <a:ln w="63500">
            <a:solidFill>
              <a:srgbClr val="0594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Diamond 44_9"/>
          <p:cNvSpPr/>
          <p:nvPr/>
        </p:nvSpPr>
        <p:spPr>
          <a:xfrm>
            <a:off x="2739746" y="290933"/>
            <a:ext cx="6796645" cy="6796645"/>
          </a:xfrm>
          <a:prstGeom prst="diamond">
            <a:avLst/>
          </a:prstGeom>
          <a:solidFill>
            <a:srgbClr val="F7FCCC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Diamond 44_5"/>
          <p:cNvSpPr/>
          <p:nvPr/>
        </p:nvSpPr>
        <p:spPr>
          <a:xfrm>
            <a:off x="3679654" y="1228392"/>
            <a:ext cx="4921728" cy="4921728"/>
          </a:xfrm>
          <a:prstGeom prst="diamond">
            <a:avLst/>
          </a:prstGeom>
          <a:solidFill>
            <a:srgbClr val="99D4F1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Diamond 44_1"/>
          <p:cNvSpPr/>
          <p:nvPr/>
        </p:nvSpPr>
        <p:spPr>
          <a:xfrm>
            <a:off x="4420558" y="1989289"/>
            <a:ext cx="3400107" cy="3400107"/>
          </a:xfrm>
          <a:prstGeom prst="diamond">
            <a:avLst/>
          </a:prstGeom>
          <a:solidFill>
            <a:srgbClr val="44EC90"/>
          </a:solidFill>
          <a:ln w="63500">
            <a:solidFill>
              <a:srgbClr val="0594F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Diamond 44_2"/>
          <p:cNvSpPr/>
          <p:nvPr/>
        </p:nvSpPr>
        <p:spPr>
          <a:xfrm>
            <a:off x="4965582" y="2512225"/>
            <a:ext cx="2361285" cy="2361285"/>
          </a:xfrm>
          <a:prstGeom prst="diamond">
            <a:avLst/>
          </a:prstGeom>
          <a:solidFill>
            <a:srgbClr val="F7FCCC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Diamond 44_3"/>
          <p:cNvSpPr/>
          <p:nvPr/>
        </p:nvSpPr>
        <p:spPr>
          <a:xfrm>
            <a:off x="5325386" y="2900617"/>
            <a:ext cx="1625363" cy="1568708"/>
          </a:xfrm>
          <a:prstGeom prst="diamond">
            <a:avLst/>
          </a:prstGeom>
          <a:solidFill>
            <a:srgbClr val="82F2B5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224463" y="-1804738"/>
            <a:ext cx="10395283" cy="10395283"/>
          </a:xfrm>
          <a:prstGeom prst="diamond">
            <a:avLst/>
          </a:prstGeom>
          <a:solidFill>
            <a:srgbClr val="C6F6C0"/>
          </a:solidFill>
          <a:ln w="53975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b="50116"/>
          <a:stretch/>
        </p:blipFill>
        <p:spPr>
          <a:xfrm>
            <a:off x="3224462" y="-1840832"/>
            <a:ext cx="10395283" cy="5185612"/>
          </a:xfrm>
          <a:prstGeom prst="rect">
            <a:avLst/>
          </a:prstGeom>
          <a:ln>
            <a:noFill/>
          </a:ln>
        </p:spPr>
      </p:pic>
      <p:sp>
        <p:nvSpPr>
          <p:cNvPr id="2" name="菱形 1"/>
          <p:cNvSpPr/>
          <p:nvPr/>
        </p:nvSpPr>
        <p:spPr>
          <a:xfrm>
            <a:off x="-312820" y="1010650"/>
            <a:ext cx="4788570" cy="4788570"/>
          </a:xfrm>
          <a:prstGeom prst="diamond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-312820" y="2476432"/>
                <a:ext cx="4013536" cy="15774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</a:rPr>
                  <a:t>           </a:t>
                </a:r>
              </a:p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</a:rPr>
                  <a:t>         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l-GR" altLang="zh-CN" sz="2800">
                            <a:solidFill>
                              <a:prstClr val="black"/>
                            </a:solidFill>
                          </a:rPr>
                          <m:t>θ</m:t>
                        </m:r>
                        <m:r>
                          <a:rPr lang="en-US" altLang="zh-CN" sz="28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e>
                    </m: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     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l-GR" altLang="zh-CN" sz="2800">
                            <a:solidFill>
                              <a:prstClr val="black"/>
                            </a:solidFill>
                          </a:rPr>
                          <m:t>θ</m:t>
                        </m:r>
                        <m:r>
                          <a:rPr lang="en-US" altLang="zh-CN" sz="28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e>
                      <m:e>
                        <m: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e>
                    </m:d>
                  </m:oMath>
                </a14:m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/>
                <a:r>
                  <a:rPr lang="en-US" altLang="zh-CN" sz="2400" dirty="0">
                    <a:solidFill>
                      <a:prstClr val="black"/>
                    </a:solidFill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type m:val="noBar"/>
                        <m:ctrlP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</m:t>
                              </m:r>
                              <m:r>
                                <a:rPr lang="en-US" altLang="zh-CN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.9744</m:t>
                              </m:r>
                            </m:e>
                            <m:e>
                              <m:r>
                                <a:rPr lang="en-US" altLang="zh-CN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    0.0256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0.1818</m:t>
                              </m:r>
                            </m:e>
                            <m:e>
                              <m:r>
                                <a:rPr lang="en-US" altLang="zh-CN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    0.8182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12820" y="2476432"/>
                <a:ext cx="4013536" cy="15774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92402" y="226294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后验分布矩阵</a:t>
            </a:r>
          </a:p>
        </p:txBody>
      </p:sp>
      <p:sp>
        <p:nvSpPr>
          <p:cNvPr id="7" name="矩形 6"/>
          <p:cNvSpPr/>
          <p:nvPr/>
        </p:nvSpPr>
        <p:spPr>
          <a:xfrm>
            <a:off x="6391400" y="25438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当市场预测为畅销</a:t>
            </a:r>
            <a:r>
              <a:rPr lang="zh-CN" altLang="en-US" sz="3200" dirty="0" smtClean="0">
                <a:solidFill>
                  <a:srgbClr val="00B050"/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时</a:t>
            </a:r>
            <a:endParaRPr lang="zh-CN" altLang="en-US" sz="3200" dirty="0">
              <a:solidFill>
                <a:srgbClr val="00B050"/>
              </a:solidFill>
              <a:latin typeface="迷你简黑棋" panose="02010604000101010101" pitchFamily="2" charset="-122"/>
              <a:ea typeface="迷你简黑棋" panose="0201060400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746384" y="839164"/>
                <a:ext cx="5351440" cy="892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58987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solidFill>
                              <a:srgbClr val="589870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altLang="zh-CN" sz="2400" i="1" baseline="-25000">
                            <a:solidFill>
                              <a:srgbClr val="589870"/>
                            </a:solidFill>
                            <a:latin typeface="Cambria Math"/>
                          </a:rPr>
                          <m:t>1</m:t>
                        </m:r>
                      </m:e>
                      <m:e>
                        <m:r>
                          <a:rPr lang="en-US" altLang="zh-CN" sz="2400" i="1">
                            <a:solidFill>
                              <a:srgbClr val="589870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srgbClr val="58987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l-GR" altLang="zh-CN" sz="2400">
                                <a:solidFill>
                                  <a:srgbClr val="589870"/>
                                </a:solidFill>
                                <a:ea typeface="方正稚艺简体" panose="03000509000000000000" pitchFamily="65" charset="-122"/>
                              </a:rPr>
                              <m:t>θ</m:t>
                            </m:r>
                            <m:r>
                              <a:rPr lang="en-US" altLang="zh-CN" sz="2400" i="1" baseline="-2500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  <m:t>𝑗</m:t>
                            </m:r>
                          </m:e>
                          <m:e>
                            <m:r>
                              <a:rPr lang="en-US" altLang="zh-CN" sz="2400" i="1" dirty="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𝑞</m:t>
                        </m:r>
                        <m:r>
                          <a:rPr lang="en-US" altLang="zh-CN" sz="2400" i="1" baseline="-25000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CN" sz="2400" i="1" baseline="-25000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𝑗</m:t>
                        </m:r>
                      </m:e>
                    </m:nary>
                  </m:oMath>
                </a14:m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</a:t>
                </a:r>
                <a:r>
                  <a:rPr lang="en-US" altLang="zh-CN" sz="2400" dirty="0" smtClean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0.9744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rgbClr val="58987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1500-0.0256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rgbClr val="58987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5000=14487.2 (</a:t>
                </a:r>
                <a:r>
                  <a:rPr lang="zh-CN" altLang="en-US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元</a:t>
                </a:r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</a:t>
                </a: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6384" y="839164"/>
                <a:ext cx="5351440" cy="892809"/>
              </a:xfrm>
              <a:prstGeom prst="rect">
                <a:avLst/>
              </a:prstGeom>
              <a:blipFill rotWithShape="0">
                <a:blip r:embed="rId5"/>
                <a:stretch>
                  <a:fillRect l="-1822" t="-2740" r="-228" b="-1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5741675" y="1751069"/>
                <a:ext cx="4503669" cy="523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58987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solidFill>
                              <a:srgbClr val="589870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altLang="zh-CN" sz="2400" i="1" baseline="-25000">
                            <a:solidFill>
                              <a:srgbClr val="589870"/>
                            </a:solidFill>
                            <a:latin typeface="Cambria Math"/>
                          </a:rPr>
                          <m:t>2</m:t>
                        </m:r>
                      </m:e>
                      <m:e>
                        <m:r>
                          <a:rPr lang="en-US" altLang="zh-CN" sz="2400" i="1">
                            <a:solidFill>
                              <a:srgbClr val="589870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srgbClr val="58987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l-GR" altLang="zh-CN" sz="2400">
                                <a:solidFill>
                                  <a:srgbClr val="589870"/>
                                </a:solidFill>
                                <a:ea typeface="方正稚艺简体" panose="03000509000000000000" pitchFamily="65" charset="-122"/>
                              </a:rPr>
                              <m:t>θ</m:t>
                            </m:r>
                            <m:r>
                              <a:rPr lang="en-US" altLang="zh-CN" sz="2400" i="1" baseline="-2500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  <m:t>𝑗</m:t>
                            </m:r>
                          </m:e>
                          <m:e>
                            <m:r>
                              <a:rPr lang="en-US" altLang="zh-CN" sz="2400" i="1" dirty="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srgbClr val="589870"/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𝑞</m:t>
                        </m:r>
                        <m:r>
                          <a:rPr lang="en-US" altLang="zh-CN" sz="2400" i="1" baseline="-25000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400" i="1" baseline="-25000" dirty="0">
                            <a:solidFill>
                              <a:srgbClr val="589870"/>
                            </a:solidFill>
                            <a:latin typeface="Cambria Math"/>
                          </a:rPr>
                          <m:t>𝑗</m:t>
                        </m:r>
                      </m:e>
                    </m:nary>
                  </m:oMath>
                </a14:m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=0 (</a:t>
                </a:r>
                <a:r>
                  <a:rPr lang="zh-CN" altLang="en-US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元</a:t>
                </a:r>
                <a:r>
                  <a:rPr lang="en-US" altLang="zh-CN" sz="2400" dirty="0">
                    <a:solidFill>
                      <a:srgbClr val="58987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</a:t>
                </a: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675" y="1751069"/>
                <a:ext cx="4503669" cy="523477"/>
              </a:xfrm>
              <a:prstGeom prst="rect">
                <a:avLst/>
              </a:prstGeom>
              <a:blipFill rotWithShape="0">
                <a:blip r:embed="rId6"/>
                <a:stretch>
                  <a:fillRect l="-2165" t="-4651" r="-135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741675" y="2293725"/>
            <a:ext cx="28012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此时，</a:t>
            </a:r>
            <a:r>
              <a:rPr lang="en-US" altLang="zh-CN" sz="2400" dirty="0" err="1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</a:t>
            </a:r>
            <a:r>
              <a:rPr lang="en-US" altLang="zh-CN" sz="2400" baseline="-25000" dirty="0" err="1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opt</a:t>
            </a:r>
            <a:r>
              <a:rPr lang="en-US" altLang="zh-CN" sz="2400" dirty="0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(H</a:t>
            </a:r>
            <a:r>
              <a:rPr lang="en-US" altLang="zh-CN" sz="2400" baseline="-25000" dirty="0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</a:t>
            </a:r>
            <a:r>
              <a:rPr lang="en-US" altLang="zh-CN" sz="2400" dirty="0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)=</a:t>
            </a:r>
            <a:r>
              <a:rPr lang="en-US" altLang="zh-CN" sz="2400" dirty="0" smtClean="0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</a:t>
            </a:r>
            <a:r>
              <a:rPr lang="en-US" altLang="zh-CN" sz="2400" baseline="-25000" dirty="0" smtClean="0">
                <a:solidFill>
                  <a:srgbClr val="58987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</a:t>
            </a:r>
            <a:endParaRPr lang="en-US" altLang="zh-CN" sz="2400" dirty="0">
              <a:solidFill>
                <a:srgbClr val="58987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83109" y="342682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29C7C3"/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当市场预测为滞销时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6083268" y="4075499"/>
                <a:ext cx="5351440" cy="892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2400" dirty="0" smtClean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altLang="zh-CN" sz="2400" i="1" baseline="-25000"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e>
                      <m:e>
                        <m:r>
                          <a:rPr lang="en-US" altLang="zh-CN" sz="2400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srgbClr val="00B0F0"/>
                            </a:solidFill>
                            <a:latin typeface="Cambria Math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l-GR" altLang="zh-CN" sz="2400">
                                <a:solidFill>
                                  <a:srgbClr val="00B0F0"/>
                                </a:solidFill>
                                <a:ea typeface="方正稚艺简体" panose="03000509000000000000" pitchFamily="65" charset="-122"/>
                              </a:rPr>
                              <m:t>θ</m:t>
                            </m:r>
                            <m:r>
                              <a:rPr lang="en-US" altLang="zh-CN" sz="2400" i="1" baseline="-2500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𝑗</m:t>
                            </m:r>
                          </m:e>
                          <m:e>
                            <m:r>
                              <a:rPr lang="en-US" altLang="zh-CN" sz="2400" i="1" dirty="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𝑞</m:t>
                        </m:r>
                        <m:r>
                          <a:rPr lang="en-US" altLang="zh-CN" sz="2400" i="1" baseline="-25000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CN" sz="2400" i="1" baseline="-25000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𝑗</m:t>
                        </m:r>
                      </m:e>
                    </m:nary>
                  </m:oMath>
                </a14:m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=0.1818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rgbClr val="00B0F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1500-0.8182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rgbClr val="00B0F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5000=-1364 (</a:t>
                </a:r>
                <a:r>
                  <a:rPr lang="zh-CN" altLang="en-US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元</a:t>
                </a:r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</a:t>
                </a: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3268" y="4075499"/>
                <a:ext cx="5351440" cy="892809"/>
              </a:xfrm>
              <a:prstGeom prst="rect">
                <a:avLst/>
              </a:prstGeom>
              <a:blipFill rotWithShape="0">
                <a:blip r:embed="rId7"/>
                <a:stretch>
                  <a:fillRect l="-1822" t="-2740" r="-228" b="-1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/>
              <p:nvPr/>
            </p:nvSpPr>
            <p:spPr>
              <a:xfrm>
                <a:off x="6078559" y="4987404"/>
                <a:ext cx="4503669" cy="523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altLang="zh-CN" sz="2400" i="1" baseline="-25000">
                            <a:solidFill>
                              <a:srgbClr val="00B0F0"/>
                            </a:solidFill>
                            <a:latin typeface="Cambria Math"/>
                          </a:rPr>
                          <m:t>2</m:t>
                        </m:r>
                      </m:e>
                      <m:e>
                        <m:r>
                          <a:rPr lang="en-US" altLang="zh-CN" sz="2400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𝐻</m:t>
                        </m:r>
                        <m:r>
                          <a:rPr lang="en-US" altLang="zh-CN" sz="2400" i="1" baseline="-25000">
                            <a:solidFill>
                              <a:srgbClr val="00B0F0"/>
                            </a:solidFill>
                            <a:latin typeface="Cambria Math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𝑃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l-GR" altLang="zh-CN" sz="2400">
                                <a:solidFill>
                                  <a:srgbClr val="00B0F0"/>
                                </a:solidFill>
                                <a:ea typeface="方正稚艺简体" panose="03000509000000000000" pitchFamily="65" charset="-122"/>
                              </a:rPr>
                              <m:t>θ</m:t>
                            </m:r>
                            <m:r>
                              <a:rPr lang="en-US" altLang="zh-CN" sz="2400" i="1" baseline="-2500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𝑗</m:t>
                            </m:r>
                          </m:e>
                          <m:e>
                            <m:r>
                              <a:rPr lang="en-US" altLang="zh-CN" sz="2400" i="1" dirty="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𝐻</m:t>
                            </m:r>
                            <m:r>
                              <a:rPr lang="en-US" altLang="zh-CN" sz="2400" i="1" baseline="-25000" dirty="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d>
                        <m:r>
                          <a:rPr lang="en-US" altLang="zh-CN" sz="2400" i="1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𝑞</m:t>
                        </m:r>
                        <m:r>
                          <a:rPr lang="en-US" altLang="zh-CN" sz="2400" i="1" baseline="-25000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CN" sz="2400" i="1" baseline="-25000" dirty="0">
                            <a:solidFill>
                              <a:srgbClr val="00B0F0"/>
                            </a:solidFill>
                            <a:latin typeface="Cambria Math"/>
                          </a:rPr>
                          <m:t>𝑗</m:t>
                        </m:r>
                      </m:e>
                    </m:nary>
                  </m:oMath>
                </a14:m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=0 (</a:t>
                </a:r>
                <a:r>
                  <a:rPr lang="zh-CN" altLang="en-US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元</a:t>
                </a:r>
                <a:r>
                  <a:rPr lang="en-US" altLang="zh-CN" sz="2400" dirty="0">
                    <a:solidFill>
                      <a:srgbClr val="00B0F0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</a:t>
                </a:r>
              </a:p>
            </p:txBody>
          </p:sp>
        </mc:Choice>
        <mc:Fallback xmlns=""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8559" y="4987404"/>
                <a:ext cx="4503669" cy="523477"/>
              </a:xfrm>
              <a:prstGeom prst="rect">
                <a:avLst/>
              </a:prstGeom>
              <a:blipFill rotWithShape="0">
                <a:blip r:embed="rId8"/>
                <a:stretch>
                  <a:fillRect l="-2030" t="-4651" r="-271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6078559" y="5530060"/>
            <a:ext cx="28012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此时，</a:t>
            </a:r>
            <a:r>
              <a:rPr lang="en-US" altLang="zh-CN" sz="2400" dirty="0" err="1">
                <a:solidFill>
                  <a:srgbClr val="00B0F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aopt</a:t>
            </a:r>
            <a:r>
              <a:rPr lang="en-US" altLang="zh-CN" sz="2400" dirty="0">
                <a:solidFill>
                  <a:srgbClr val="00B0F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(H2)=a2</a:t>
            </a:r>
          </a:p>
        </p:txBody>
      </p:sp>
      <p:grpSp>
        <p:nvGrpSpPr>
          <p:cNvPr id="44" name="组合 43"/>
          <p:cNvGrpSpPr/>
          <p:nvPr/>
        </p:nvGrpSpPr>
        <p:grpSpPr>
          <a:xfrm rot="606495">
            <a:off x="2790818" y="1752391"/>
            <a:ext cx="1144504" cy="1162509"/>
            <a:chOff x="1471464" y="-1538161"/>
            <a:chExt cx="1144504" cy="1162509"/>
          </a:xfrm>
        </p:grpSpPr>
        <p:cxnSp>
          <p:nvCxnSpPr>
            <p:cNvPr id="37" name="直接连接符 36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Diamond 44_7"/>
          <p:cNvSpPr/>
          <p:nvPr/>
        </p:nvSpPr>
        <p:spPr>
          <a:xfrm>
            <a:off x="5676166" y="3212005"/>
            <a:ext cx="940118" cy="940118"/>
          </a:xfrm>
          <a:prstGeom prst="diamond">
            <a:avLst/>
          </a:prstGeom>
          <a:solidFill>
            <a:srgbClr val="F7FCCC"/>
          </a:solidFill>
          <a:ln w="63500">
            <a:solidFill>
              <a:srgbClr val="059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rot="606495">
            <a:off x="10961827" y="429395"/>
            <a:ext cx="1144504" cy="1162509"/>
            <a:chOff x="1471464" y="-1538161"/>
            <a:chExt cx="1144504" cy="1162509"/>
          </a:xfrm>
        </p:grpSpPr>
        <p:cxnSp>
          <p:nvCxnSpPr>
            <p:cNvPr id="64" name="直接连接符 63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92D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 rot="606495">
            <a:off x="456311" y="5340554"/>
            <a:ext cx="1144504" cy="1162509"/>
            <a:chOff x="1471464" y="-1538161"/>
            <a:chExt cx="1144504" cy="1162509"/>
          </a:xfrm>
        </p:grpSpPr>
        <p:cxnSp>
          <p:nvCxnSpPr>
            <p:cNvPr id="72" name="直接连接符 71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83F6F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83F6F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83F6F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83F6F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83F6F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83F6F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83F6F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rot="606495">
            <a:off x="4704902" y="5407427"/>
            <a:ext cx="1144504" cy="1162509"/>
            <a:chOff x="1471464" y="-1538161"/>
            <a:chExt cx="1144504" cy="1162509"/>
          </a:xfrm>
        </p:grpSpPr>
        <p:cxnSp>
          <p:nvCxnSpPr>
            <p:cNvPr id="80" name="直接连接符 79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44EC9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44EC9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44EC9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44EC9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44EC9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44EC9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44EC9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 rot="606495">
            <a:off x="3276528" y="4159188"/>
            <a:ext cx="1144504" cy="1162509"/>
            <a:chOff x="1471464" y="-1538161"/>
            <a:chExt cx="1144504" cy="1162509"/>
          </a:xfrm>
        </p:grpSpPr>
        <p:cxnSp>
          <p:nvCxnSpPr>
            <p:cNvPr id="89" name="直接连接符 88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F4A6E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F4A6E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F4A6E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F4A6E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F4A6E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F4A6E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F4A6E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/>
          <p:cNvGrpSpPr/>
          <p:nvPr/>
        </p:nvGrpSpPr>
        <p:grpSpPr>
          <a:xfrm rot="606495">
            <a:off x="3925177" y="1465546"/>
            <a:ext cx="1144504" cy="1162509"/>
            <a:chOff x="1471464" y="-1538161"/>
            <a:chExt cx="1144504" cy="1162509"/>
          </a:xfrm>
        </p:grpSpPr>
        <p:cxnSp>
          <p:nvCxnSpPr>
            <p:cNvPr id="106" name="直接连接符 105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 rot="606495">
            <a:off x="10629368" y="5279114"/>
            <a:ext cx="1144504" cy="1162509"/>
            <a:chOff x="1471464" y="-1538161"/>
            <a:chExt cx="1144504" cy="1162509"/>
          </a:xfrm>
        </p:grpSpPr>
        <p:cxnSp>
          <p:nvCxnSpPr>
            <p:cNvPr id="114" name="直接连接符 113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CCF1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CCF1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CCF1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CCF1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CCF1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CCF1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CCF14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 rot="606495">
            <a:off x="2670726" y="715101"/>
            <a:ext cx="1144504" cy="1162509"/>
            <a:chOff x="1471464" y="-1538161"/>
            <a:chExt cx="1144504" cy="1162509"/>
          </a:xfrm>
        </p:grpSpPr>
        <p:cxnSp>
          <p:nvCxnSpPr>
            <p:cNvPr id="122" name="直接连接符 121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99D4F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/>
          <p:cNvGrpSpPr/>
          <p:nvPr/>
        </p:nvGrpSpPr>
        <p:grpSpPr>
          <a:xfrm rot="606495">
            <a:off x="10997444" y="4325973"/>
            <a:ext cx="1144504" cy="1162509"/>
            <a:chOff x="1471464" y="-1538161"/>
            <a:chExt cx="1144504" cy="1162509"/>
          </a:xfrm>
        </p:grpSpPr>
        <p:cxnSp>
          <p:nvCxnSpPr>
            <p:cNvPr id="138" name="直接连接符 137"/>
            <p:cNvCxnSpPr/>
            <p:nvPr/>
          </p:nvCxnSpPr>
          <p:spPr>
            <a:xfrm rot="-5400000" flipV="1">
              <a:off x="1693653" y="-1179095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rot="-2314286" flipV="1">
              <a:off x="1832322" y="-1467043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rot="771428" flipV="1">
              <a:off x="2143908" y="-1538161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rot="3857142" flipV="1">
              <a:off x="2393780" y="-1338894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rot="6942857" flipV="1">
              <a:off x="2393780" y="-1019296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rot="10028571" flipV="1">
              <a:off x="2143908" y="-820029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rot="13114285" flipV="1">
              <a:off x="1832322" y="-891146"/>
              <a:ext cx="0" cy="444377"/>
            </a:xfrm>
            <a:prstGeom prst="line">
              <a:avLst/>
            </a:prstGeom>
            <a:ln w="76200">
              <a:solidFill>
                <a:srgbClr val="F2C19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89370190"/>
      </p:ext>
    </p:extLst>
  </p:cSld>
  <p:clrMapOvr>
    <a:masterClrMapping/>
  </p:clrMapOvr>
  <p:transition spd="slow" advTm="207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800" fill="hold"/>
                                        <p:tgtEl>
                                          <p:spTgt spid="5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3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54" dur="8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65" dur="8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6" dur="8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ntr" presetSubtype="28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7" dur="8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ntr" presetSubtype="28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8" dur="80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ntr" presetSubtype="28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09" dur="800" fill="hold"/>
                                        <p:tgtEl>
                                          <p:spTgt spid="5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3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3" presetClass="entr" presetSubtype="28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20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ntr" presetSubtype="28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31" dur="80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3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900"/>
                            </p:stCondLst>
                            <p:childTnLst>
                              <p:par>
                                <p:cTn id="138" presetID="6" presetClass="entr" presetSubtype="32" repeatCount="2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9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900"/>
                            </p:stCondLst>
                            <p:childTnLst>
                              <p:par>
                                <p:cTn id="1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ntr" presetSubtype="32" repeatCount="2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6" presetClass="entr" presetSubtype="32" repeatCount="2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6" presetClass="entr" presetSubtype="32" repeatCount="2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6" presetClass="entr" presetSubtype="3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6" presetClass="entr" presetSubtype="32" repeatCount="2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6" presetClass="entr" presetSubtype="32" repeatCount="2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6" presetClass="entr" presetSubtype="32" repeatCount="2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6" presetClass="entr" presetSubtype="32" repeatCount="2000" fill="remove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61" grpId="2" animBg="1"/>
      <p:bldP spid="61" grpId="3" animBg="1"/>
      <p:bldP spid="54" grpId="0" animBg="1"/>
      <p:bldP spid="54" grpId="1" animBg="1"/>
      <p:bldP spid="54" grpId="2" animBg="1"/>
      <p:bldP spid="54" grpId="3" animBg="1"/>
      <p:bldP spid="56" grpId="0" animBg="1"/>
      <p:bldP spid="56" grpId="1" animBg="1"/>
      <p:bldP spid="56" grpId="2" animBg="1"/>
      <p:bldP spid="56" grpId="3" animBg="1"/>
      <p:bldP spid="60" grpId="0" animBg="1"/>
      <p:bldP spid="60" grpId="1" animBg="1"/>
      <p:bldP spid="60" grpId="2" animBg="1"/>
      <p:bldP spid="60" grpId="3" animBg="1"/>
      <p:bldP spid="45" grpId="0" animBg="1"/>
      <p:bldP spid="45" grpId="1" animBg="1"/>
      <p:bldP spid="45" grpId="2" animBg="1"/>
      <p:bldP spid="45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55" grpId="0" animBg="1"/>
      <p:bldP spid="55" grpId="1" animBg="1"/>
      <p:bldP spid="55" grpId="2" animBg="1"/>
      <p:bldP spid="55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3" grpId="0" animBg="1"/>
      <p:bldP spid="2" grpId="0" animBg="1"/>
      <p:bldP spid="4" grpId="0"/>
      <p:bldP spid="5" grpId="0"/>
      <p:bldP spid="7" grpId="0"/>
      <p:bldP spid="8" grpId="0"/>
      <p:bldP spid="9" grpId="0"/>
      <p:bldP spid="10" grpId="0"/>
      <p:bldP spid="16" grpId="0"/>
      <p:bldP spid="17" grpId="0"/>
      <p:bldP spid="18" grpId="0"/>
      <p:bldP spid="19" grpId="0"/>
      <p:bldP spid="57" grpId="0" animBg="1"/>
      <p:bldP spid="57" grpId="1" animBg="1"/>
      <p:bldP spid="57" grpId="2" animBg="1"/>
      <p:bldP spid="57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等腰三角形 59"/>
          <p:cNvSpPr/>
          <p:nvPr/>
        </p:nvSpPr>
        <p:spPr>
          <a:xfrm rot="18898718">
            <a:off x="3260479" y="-3097721"/>
            <a:ext cx="7835971" cy="9697854"/>
          </a:xfrm>
          <a:prstGeom prst="triangle">
            <a:avLst/>
          </a:prstGeom>
          <a:solidFill>
            <a:srgbClr val="CCF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7988228">
            <a:off x="3564703" y="-3538163"/>
            <a:ext cx="7835971" cy="9697854"/>
          </a:xfrm>
          <a:prstGeom prst="triangle">
            <a:avLst/>
          </a:prstGeom>
          <a:solidFill>
            <a:srgbClr val="5898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7692556">
            <a:off x="4454707" y="-3322533"/>
            <a:ext cx="7835971" cy="9697854"/>
          </a:xfrm>
          <a:prstGeom prst="triangle">
            <a:avLst/>
          </a:prstGeom>
          <a:solidFill>
            <a:srgbClr val="93C9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 hidden="1"/>
          <p:cNvGrpSpPr/>
          <p:nvPr/>
        </p:nvGrpSpPr>
        <p:grpSpPr>
          <a:xfrm rot="1044026">
            <a:off x="-6773497" y="-5536322"/>
            <a:ext cx="18479180" cy="18622448"/>
            <a:chOff x="-7110383" y="-1491596"/>
            <a:chExt cx="18479180" cy="18622448"/>
          </a:xfrm>
        </p:grpSpPr>
        <p:sp>
          <p:nvSpPr>
            <p:cNvPr id="45" name="梯形 44"/>
            <p:cNvSpPr/>
            <p:nvPr/>
          </p:nvSpPr>
          <p:spPr>
            <a:xfrm rot="5400000">
              <a:off x="-3943070" y="3223565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梯形 45"/>
            <p:cNvSpPr/>
            <p:nvPr/>
          </p:nvSpPr>
          <p:spPr>
            <a:xfrm rot="3000000">
              <a:off x="-2822914" y="6301168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梯形 46"/>
            <p:cNvSpPr/>
            <p:nvPr/>
          </p:nvSpPr>
          <p:spPr>
            <a:xfrm rot="600000">
              <a:off x="13420" y="7938726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梯形 47"/>
            <p:cNvSpPr/>
            <p:nvPr/>
          </p:nvSpPr>
          <p:spPr>
            <a:xfrm rot="-1800000">
              <a:off x="3238780" y="7370008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梯形 48"/>
            <p:cNvSpPr/>
            <p:nvPr/>
          </p:nvSpPr>
          <p:spPr>
            <a:xfrm rot="-4200000">
              <a:off x="5343984" y="4861123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梯形 49"/>
            <p:cNvSpPr/>
            <p:nvPr/>
          </p:nvSpPr>
          <p:spPr>
            <a:xfrm rot="-6600000">
              <a:off x="5343984" y="1586007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梯形 50"/>
            <p:cNvSpPr/>
            <p:nvPr/>
          </p:nvSpPr>
          <p:spPr>
            <a:xfrm rot="-9000000">
              <a:off x="3238780" y="-922878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梯形 51"/>
            <p:cNvSpPr/>
            <p:nvPr/>
          </p:nvSpPr>
          <p:spPr>
            <a:xfrm rot="-11400000">
              <a:off x="13420" y="-1491596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梯形 52"/>
            <p:cNvSpPr/>
            <p:nvPr/>
          </p:nvSpPr>
          <p:spPr>
            <a:xfrm rot="-13800000">
              <a:off x="-2822914" y="145962"/>
              <a:ext cx="2857500" cy="9192126"/>
            </a:xfrm>
            <a:prstGeom prst="trapezoid">
              <a:avLst>
                <a:gd name="adj" fmla="val 43667"/>
              </a:avLst>
            </a:prstGeom>
            <a:solidFill>
              <a:srgbClr val="CCF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 hidden="1"/>
          <p:cNvGrpSpPr/>
          <p:nvPr/>
        </p:nvGrpSpPr>
        <p:grpSpPr>
          <a:xfrm>
            <a:off x="9553518" y="2740960"/>
            <a:ext cx="1519773" cy="1280234"/>
            <a:chOff x="5253432" y="2473040"/>
            <a:chExt cx="1519773" cy="1280234"/>
          </a:xfrm>
        </p:grpSpPr>
        <p:sp>
          <p:nvSpPr>
            <p:cNvPr id="31" name="矩形 30"/>
            <p:cNvSpPr/>
            <p:nvPr/>
          </p:nvSpPr>
          <p:spPr>
            <a:xfrm>
              <a:off x="5699296" y="2603908"/>
              <a:ext cx="623251" cy="378745"/>
            </a:xfrm>
            <a:prstGeom prst="rect">
              <a:avLst/>
            </a:prstGeom>
            <a:solidFill>
              <a:srgbClr val="1DE176">
                <a:alpha val="0"/>
              </a:srgb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699296" y="2473040"/>
              <a:ext cx="623251" cy="92768"/>
            </a:xfrm>
            <a:prstGeom prst="rect">
              <a:avLst/>
            </a:prstGeom>
            <a:solidFill>
              <a:schemeClr val="accent1">
                <a:lumMod val="50000"/>
                <a:alpha val="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97259" y="2651850"/>
              <a:ext cx="302037" cy="330802"/>
            </a:xfrm>
            <a:prstGeom prst="rect">
              <a:avLst/>
            </a:prstGeom>
            <a:solidFill>
              <a:srgbClr val="1DE176">
                <a:alpha val="0"/>
              </a:srgb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322547" y="2651850"/>
              <a:ext cx="302037" cy="330802"/>
            </a:xfrm>
            <a:prstGeom prst="rect">
              <a:avLst/>
            </a:prstGeom>
            <a:solidFill>
              <a:srgbClr val="1DE176">
                <a:alpha val="0"/>
              </a:srgb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397259" y="3018274"/>
              <a:ext cx="1227325" cy="91210"/>
            </a:xfrm>
            <a:prstGeom prst="rect">
              <a:avLst/>
            </a:prstGeom>
            <a:solidFill>
              <a:srgbClr val="1DE176">
                <a:alpha val="0"/>
              </a:srgb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253432" y="3109484"/>
              <a:ext cx="1519773" cy="51059"/>
            </a:xfrm>
            <a:prstGeom prst="rect">
              <a:avLst/>
            </a:prstGeom>
            <a:solidFill>
              <a:srgbClr val="1DE176">
                <a:alpha val="0"/>
              </a:srgb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253432" y="3201710"/>
              <a:ext cx="1519773" cy="544232"/>
            </a:xfrm>
            <a:prstGeom prst="rect">
              <a:avLst/>
            </a:prstGeom>
            <a:solidFill>
              <a:srgbClr val="1DE176">
                <a:alpha val="0"/>
              </a:srgb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629780" y="3201710"/>
              <a:ext cx="112665" cy="544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266215" y="3208815"/>
              <a:ext cx="112665" cy="544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871889" y="3415140"/>
              <a:ext cx="148621" cy="330802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020510" y="3415140"/>
              <a:ext cx="148621" cy="33813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56" hidden="1"/>
          <p:cNvSpPr txBox="1"/>
          <p:nvPr/>
        </p:nvSpPr>
        <p:spPr>
          <a:xfrm>
            <a:off x="3419329" y="2740960"/>
            <a:ext cx="392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文本框 1" hidden="1"/>
          <p:cNvSpPr txBox="1"/>
          <p:nvPr/>
        </p:nvSpPr>
        <p:spPr>
          <a:xfrm>
            <a:off x="4996589" y="3207694"/>
            <a:ext cx="3950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完全信息价值</a:t>
            </a:r>
          </a:p>
        </p:txBody>
      </p:sp>
      <p:sp>
        <p:nvSpPr>
          <p:cNvPr id="54" name="椭圆 10"/>
          <p:cNvSpPr/>
          <p:nvPr/>
        </p:nvSpPr>
        <p:spPr>
          <a:xfrm>
            <a:off x="626955" y="431032"/>
            <a:ext cx="2351175" cy="2351175"/>
          </a:xfrm>
          <a:custGeom>
            <a:avLst/>
            <a:gdLst/>
            <a:ahLst/>
            <a:cxnLst/>
            <a:rect l="l" t="t" r="r" b="b"/>
            <a:pathLst>
              <a:path w="5896802" h="5896802">
                <a:moveTo>
                  <a:pt x="2948401" y="184150"/>
                </a:moveTo>
                <a:cubicBezTo>
                  <a:pt x="1421747" y="184150"/>
                  <a:pt x="184150" y="1421747"/>
                  <a:pt x="184150" y="2948401"/>
                </a:cubicBezTo>
                <a:cubicBezTo>
                  <a:pt x="184150" y="4475055"/>
                  <a:pt x="1421747" y="5712652"/>
                  <a:pt x="2948401" y="5712652"/>
                </a:cubicBezTo>
                <a:cubicBezTo>
                  <a:pt x="4475055" y="5712652"/>
                  <a:pt x="5712652" y="4475055"/>
                  <a:pt x="5712652" y="2948401"/>
                </a:cubicBezTo>
                <a:cubicBezTo>
                  <a:pt x="5712652" y="1421747"/>
                  <a:pt x="4475055" y="184150"/>
                  <a:pt x="2948401" y="184150"/>
                </a:cubicBezTo>
                <a:close/>
                <a:moveTo>
                  <a:pt x="2948401" y="0"/>
                </a:moveTo>
                <a:cubicBezTo>
                  <a:pt x="4576758" y="0"/>
                  <a:pt x="5896802" y="1320044"/>
                  <a:pt x="5896802" y="2948401"/>
                </a:cubicBezTo>
                <a:cubicBezTo>
                  <a:pt x="5896802" y="4576758"/>
                  <a:pt x="4576758" y="5896802"/>
                  <a:pt x="2948401" y="5896802"/>
                </a:cubicBezTo>
                <a:cubicBezTo>
                  <a:pt x="1320044" y="5896802"/>
                  <a:pt x="0" y="4576758"/>
                  <a:pt x="0" y="2948401"/>
                </a:cubicBezTo>
                <a:cubicBezTo>
                  <a:pt x="0" y="1320044"/>
                  <a:pt x="1320044" y="0"/>
                  <a:pt x="2948401" y="0"/>
                </a:cubicBezTo>
                <a:close/>
              </a:path>
            </a:pathLst>
          </a:custGeom>
          <a:solidFill>
            <a:srgbClr val="CCF1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097699" y="864539"/>
            <a:ext cx="1360586" cy="1360586"/>
          </a:xfrm>
          <a:prstGeom prst="ellipse">
            <a:avLst/>
          </a:prstGeom>
          <a:solidFill>
            <a:srgbClr val="CCF1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10"/>
          <p:cNvSpPr/>
          <p:nvPr/>
        </p:nvSpPr>
        <p:spPr>
          <a:xfrm>
            <a:off x="254227" y="55709"/>
            <a:ext cx="3093523" cy="3093523"/>
          </a:xfrm>
          <a:custGeom>
            <a:avLst/>
            <a:gdLst/>
            <a:ahLst/>
            <a:cxnLst/>
            <a:rect l="l" t="t" r="r" b="b"/>
            <a:pathLst>
              <a:path w="6544502" h="6544502">
                <a:moveTo>
                  <a:pt x="3272251" y="125392"/>
                </a:moveTo>
                <a:cubicBezTo>
                  <a:pt x="1534289" y="125392"/>
                  <a:pt x="125392" y="1534289"/>
                  <a:pt x="125392" y="3272251"/>
                </a:cubicBezTo>
                <a:cubicBezTo>
                  <a:pt x="125392" y="5010213"/>
                  <a:pt x="1534289" y="6419110"/>
                  <a:pt x="3272251" y="6419110"/>
                </a:cubicBezTo>
                <a:cubicBezTo>
                  <a:pt x="5010213" y="6419110"/>
                  <a:pt x="6419110" y="5010213"/>
                  <a:pt x="6419110" y="3272251"/>
                </a:cubicBezTo>
                <a:cubicBezTo>
                  <a:pt x="6419110" y="1534289"/>
                  <a:pt x="5010213" y="125392"/>
                  <a:pt x="3272251" y="125392"/>
                </a:cubicBezTo>
                <a:close/>
                <a:moveTo>
                  <a:pt x="3272251" y="0"/>
                </a:moveTo>
                <a:cubicBezTo>
                  <a:pt x="5079466" y="0"/>
                  <a:pt x="6544502" y="1465037"/>
                  <a:pt x="6544502" y="3272251"/>
                </a:cubicBezTo>
                <a:cubicBezTo>
                  <a:pt x="6544502" y="5079466"/>
                  <a:pt x="5079466" y="6544502"/>
                  <a:pt x="3272251" y="6544502"/>
                </a:cubicBezTo>
                <a:cubicBezTo>
                  <a:pt x="1465037" y="6544502"/>
                  <a:pt x="0" y="5079466"/>
                  <a:pt x="0" y="3272251"/>
                </a:cubicBezTo>
                <a:cubicBezTo>
                  <a:pt x="0" y="1465037"/>
                  <a:pt x="1465037" y="0"/>
                  <a:pt x="3272251" y="0"/>
                </a:cubicBezTo>
                <a:close/>
              </a:path>
            </a:pathLst>
          </a:custGeom>
          <a:solidFill>
            <a:srgbClr val="CCF1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20708756">
            <a:off x="-1560544" y="1295169"/>
            <a:ext cx="6601636" cy="497164"/>
            <a:chOff x="-261997" y="2286228"/>
            <a:chExt cx="10573004" cy="796245"/>
          </a:xfrm>
        </p:grpSpPr>
        <p:grpSp>
          <p:nvGrpSpPr>
            <p:cNvPr id="13" name="组合 12"/>
            <p:cNvGrpSpPr/>
            <p:nvPr/>
          </p:nvGrpSpPr>
          <p:grpSpPr>
            <a:xfrm>
              <a:off x="5077643" y="2286228"/>
              <a:ext cx="5233364" cy="796245"/>
              <a:chOff x="4825302" y="835350"/>
              <a:chExt cx="5233364" cy="143344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229392" y="1443789"/>
                <a:ext cx="4700474" cy="21656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流程图: 数据 10"/>
              <p:cNvSpPr/>
              <p:nvPr/>
            </p:nvSpPr>
            <p:spPr>
              <a:xfrm>
                <a:off x="8075903" y="835350"/>
                <a:ext cx="1966628" cy="608438"/>
              </a:xfrm>
              <a:prstGeom prst="flowChartInputOutpu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流程图: 数据 58"/>
              <p:cNvSpPr/>
              <p:nvPr/>
            </p:nvSpPr>
            <p:spPr>
              <a:xfrm flipV="1">
                <a:off x="8092038" y="1660358"/>
                <a:ext cx="1966628" cy="608438"/>
              </a:xfrm>
              <a:prstGeom prst="flowChartInputOutpu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6200000">
                <a:off x="4896000" y="1343937"/>
                <a:ext cx="263531" cy="404928"/>
              </a:xfrm>
              <a:prstGeom prst="triangl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五边形 13"/>
            <p:cNvSpPr/>
            <p:nvPr/>
          </p:nvSpPr>
          <p:spPr>
            <a:xfrm>
              <a:off x="-261997" y="2686296"/>
              <a:ext cx="5447444" cy="183584"/>
            </a:xfrm>
            <a:prstGeom prst="homePlat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5372417" y="285788"/>
            <a:ext cx="6137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E(</a:t>
            </a:r>
            <a:r>
              <a:rPr lang="en-US" altLang="zh-CN" sz="3200" dirty="0" err="1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</a:t>
            </a:r>
            <a:r>
              <a:rPr lang="en-US" altLang="zh-CN" sz="3200" baseline="-25000" dirty="0" err="1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opt</a:t>
            </a:r>
            <a:r>
              <a:rPr lang="en-US" altLang="zh-CN" sz="3200" dirty="0" smtClean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)</a:t>
            </a:r>
            <a:r>
              <a:rPr lang="en-US" altLang="zh-CN" sz="3200" baseline="-25000" dirty="0" smtClean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</a:t>
            </a:r>
            <a:r>
              <a:rPr lang="en-US" altLang="zh-CN" sz="3200" dirty="0" smtClean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=E(a</a:t>
            </a:r>
            <a:r>
              <a:rPr lang="en-US" altLang="zh-CN" sz="3200" baseline="-250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</a:t>
            </a:r>
            <a:r>
              <a:rPr lang="en-US" altLang="zh-CN" sz="3200" dirty="0" smtClean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)=11000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(</a:t>
            </a:r>
            <a:r>
              <a:rPr lang="zh-CN" altLang="en-US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元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)</a:t>
            </a:r>
            <a:r>
              <a:rPr lang="en-US" altLang="zh-CN" sz="3200" baseline="-25000" dirty="0" smtClean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</a:t>
            </a:r>
            <a:endParaRPr lang="en-US" altLang="zh-CN" sz="3200" dirty="0">
              <a:solidFill>
                <a:srgbClr val="E9F9AD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矩形 66"/>
              <p:cNvSpPr/>
              <p:nvPr/>
            </p:nvSpPr>
            <p:spPr>
              <a:xfrm>
                <a:off x="5338964" y="1069179"/>
                <a:ext cx="7216411" cy="9231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solidFill>
                      <a:srgbClr val="E9F9AD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收益矩阵</a:t>
                </a:r>
                <a:r>
                  <a:rPr lang="en-US" altLang="zh-CN" sz="3200" dirty="0">
                    <a:solidFill>
                      <a:srgbClr val="E9F9AD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Q=(</a:t>
                </a:r>
                <a:r>
                  <a:rPr lang="en-US" altLang="zh-CN" sz="3200" dirty="0" err="1">
                    <a:solidFill>
                      <a:srgbClr val="E9F9AD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qij</a:t>
                </a:r>
                <a:r>
                  <a:rPr lang="en-US" altLang="zh-CN" sz="3200" dirty="0">
                    <a:solidFill>
                      <a:srgbClr val="E9F9AD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)2×2=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3200" i="1" dirty="0">
                            <a:solidFill>
                              <a:srgbClr val="E9F9AD"/>
                            </a:solidFill>
                            <a:latin typeface="Cambria Math"/>
                            <a:ea typeface="方正稚艺简体" panose="03000509000000000000" pitchFamily="65" charset="-122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3200" i="1" dirty="0">
                                <a:solidFill>
                                  <a:srgbClr val="E9F9AD"/>
                                </a:solidFill>
                                <a:latin typeface="Cambria Math"/>
                                <a:ea typeface="方正稚艺简体" panose="03000509000000000000" pitchFamily="65" charset="-122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3200" dirty="0">
                                  <a:solidFill>
                                    <a:srgbClr val="E9F9AD"/>
                                  </a:solidFill>
                                  <a:latin typeface="Cambria Math" panose="02040503050406030204" pitchFamily="18" charset="0"/>
                                  <a:ea typeface="方正稚艺简体" panose="03000509000000000000" pitchFamily="65" charset="-122"/>
                                </a:rPr>
                                <m:t>1</m:t>
                              </m:r>
                              <m:r>
                                <a:rPr lang="en-US" altLang="zh-CN" sz="3200" dirty="0">
                                  <a:solidFill>
                                    <a:srgbClr val="E9F9AD"/>
                                  </a:solidFill>
                                  <a:latin typeface="Cambria Math" panose="02040503050406030204" pitchFamily="18" charset="0"/>
                                  <a:ea typeface="方正稚艺简体" panose="03000509000000000000" pitchFamily="65" charset="-122"/>
                                </a:rPr>
                                <m:t>5000</m:t>
                              </m:r>
                            </m:e>
                            <m:e>
                              <m:r>
                                <a:rPr lang="en-US" altLang="zh-CN" sz="3200" dirty="0">
                                  <a:solidFill>
                                    <a:srgbClr val="E9F9AD"/>
                                  </a:solidFill>
                                  <a:latin typeface="Cambria Math" panose="02040503050406030204" pitchFamily="18" charset="0"/>
                                  <a:ea typeface="方正稚艺简体" panose="03000509000000000000" pitchFamily="65" charset="-122"/>
                                </a:rPr>
                                <m:t>−5000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dirty="0">
                                  <a:solidFill>
                                    <a:srgbClr val="E9F9AD"/>
                                  </a:solidFill>
                                  <a:latin typeface="Cambria Math" panose="02040503050406030204" pitchFamily="18" charset="0"/>
                                  <a:ea typeface="方正稚艺简体" panose="03000509000000000000" pitchFamily="65" charset="-122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sz="3200" dirty="0">
                                  <a:solidFill>
                                    <a:srgbClr val="E9F9AD"/>
                                  </a:solidFill>
                                  <a:latin typeface="Cambria Math" panose="02040503050406030204" pitchFamily="18" charset="0"/>
                                  <a:ea typeface="方正稚艺简体" panose="03000509000000000000" pitchFamily="65" charset="-122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en-US" sz="3200" dirty="0">
                  <a:solidFill>
                    <a:srgbClr val="E9F9AD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mc:Choice>
        <mc:Fallback xmlns="">
          <p:sp>
            <p:nvSpPr>
              <p:cNvPr id="67" name="矩形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8964" y="1069179"/>
                <a:ext cx="7216411" cy="923138"/>
              </a:xfrm>
              <a:prstGeom prst="rect">
                <a:avLst/>
              </a:prstGeom>
              <a:blipFill rotWithShape="0">
                <a:blip r:embed="rId4"/>
                <a:stretch>
                  <a:fillRect l="-2196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矩形 67"/>
          <p:cNvSpPr/>
          <p:nvPr/>
        </p:nvSpPr>
        <p:spPr>
          <a:xfrm>
            <a:off x="6885578" y="2402349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</a:t>
            </a:r>
            <a:r>
              <a:rPr lang="el-GR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θ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=</a:t>
            </a:r>
            <a:r>
              <a:rPr lang="el-GR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θ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1,</a:t>
            </a:r>
            <a:r>
              <a:rPr lang="zh-CN" altLang="en-US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采取行动方案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a1;</a:t>
            </a:r>
          </a:p>
          <a:p>
            <a:r>
              <a:rPr lang="zh-CN" altLang="en-US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</a:t>
            </a:r>
            <a:r>
              <a:rPr lang="el-GR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θ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=</a:t>
            </a:r>
            <a:r>
              <a:rPr lang="el-GR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θ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2,</a:t>
            </a:r>
            <a:r>
              <a:rPr lang="zh-CN" altLang="en-US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采取行动方案</a:t>
            </a:r>
            <a:r>
              <a:rPr lang="en-US" altLang="zh-CN" sz="3200" dirty="0">
                <a:solidFill>
                  <a:srgbClr val="E9F9AD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a2.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1404100" y="4233383"/>
            <a:ext cx="11548730" cy="1111250"/>
            <a:chOff x="798592" y="5034280"/>
            <a:chExt cx="11548730" cy="1111250"/>
          </a:xfrm>
        </p:grpSpPr>
        <p:graphicFrame>
          <p:nvGraphicFramePr>
            <p:cNvPr id="69" name="Object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71497052"/>
                </p:ext>
              </p:extLst>
            </p:nvPr>
          </p:nvGraphicFramePr>
          <p:xfrm>
            <a:off x="798592" y="5034280"/>
            <a:ext cx="5087937" cy="1111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5" name="公式" r:id="rId5" imgW="2095200" imgH="457200" progId="Equation.3">
                    <p:embed/>
                  </p:oleObj>
                </mc:Choice>
                <mc:Fallback>
                  <p:oleObj name="公式" r:id="rId5" imgW="2095200" imgH="45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8592" y="5034280"/>
                          <a:ext cx="5087937" cy="1111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" name="Text Box 6"/>
            <p:cNvSpPr txBox="1">
              <a:spLocks noChangeArrowheads="1"/>
            </p:cNvSpPr>
            <p:nvPr/>
          </p:nvSpPr>
          <p:spPr bwMode="auto">
            <a:xfrm>
              <a:off x="5756022" y="5327866"/>
              <a:ext cx="6591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迷你简漫步" panose="02010604000101010101" pitchFamily="2" charset="-122"/>
                  <a:ea typeface="迷你简漫步" panose="02010604000101010101" pitchFamily="2" charset="-122"/>
                </a:rPr>
                <a:t>=15000</a:t>
              </a:r>
              <a:r>
                <a:rPr lang="zh-CN" altLang="en-US" sz="2800" dirty="0">
                  <a:latin typeface="迷你简漫步" panose="02010604000101010101" pitchFamily="2" charset="-122"/>
                  <a:ea typeface="迷你简漫步" panose="02010604000101010101" pitchFamily="2" charset="-122"/>
                  <a:sym typeface="Arial" panose="020B0604020202020204" pitchFamily="34" charset="0"/>
                </a:rPr>
                <a:t>×0.8+0×0.2=12000（元）</a:t>
              </a:r>
            </a:p>
          </p:txBody>
        </p:sp>
      </p:grpSp>
      <p:sp>
        <p:nvSpPr>
          <p:cNvPr id="74" name="矩形 73"/>
          <p:cNvSpPr/>
          <p:nvPr/>
        </p:nvSpPr>
        <p:spPr>
          <a:xfrm>
            <a:off x="411265" y="366280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完全信息的期望收益值</a:t>
            </a:r>
          </a:p>
        </p:txBody>
      </p:sp>
      <p:sp>
        <p:nvSpPr>
          <p:cNvPr id="75" name="矩形 74"/>
          <p:cNvSpPr/>
          <p:nvPr/>
        </p:nvSpPr>
        <p:spPr>
          <a:xfrm>
            <a:off x="411265" y="52309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完全信息价值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2146532" y="5605673"/>
            <a:ext cx="8418936" cy="1033463"/>
            <a:chOff x="321040" y="5624995"/>
            <a:chExt cx="8418936" cy="1033463"/>
          </a:xfrm>
        </p:grpSpPr>
        <p:graphicFrame>
          <p:nvGraphicFramePr>
            <p:cNvPr id="76" name="Object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5287851"/>
                </p:ext>
              </p:extLst>
            </p:nvPr>
          </p:nvGraphicFramePr>
          <p:xfrm>
            <a:off x="321040" y="5624995"/>
            <a:ext cx="4960938" cy="1033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" name="公式" r:id="rId7" imgW="2197080" imgH="457200" progId="Equation.3">
                    <p:embed/>
                  </p:oleObj>
                </mc:Choice>
                <mc:Fallback>
                  <p:oleObj name="公式" r:id="rId7" imgW="2197080" imgH="45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040" y="5624995"/>
                          <a:ext cx="4960938" cy="10334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" name="矩形 76"/>
            <p:cNvSpPr/>
            <p:nvPr/>
          </p:nvSpPr>
          <p:spPr>
            <a:xfrm>
              <a:off x="5281978" y="6001472"/>
              <a:ext cx="34579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迷你简漫步" panose="02010604000101010101" pitchFamily="2" charset="-122"/>
                  <a:ea typeface="迷你简漫步" panose="02010604000101010101" pitchFamily="2" charset="-122"/>
                </a:rPr>
                <a:t>=</a:t>
              </a:r>
              <a:r>
                <a:rPr lang="en-US" altLang="zh-CN" sz="2800" dirty="0" smtClean="0">
                  <a:latin typeface="迷你简漫步" panose="02010604000101010101" pitchFamily="2" charset="-122"/>
                  <a:ea typeface="迷你简漫步" panose="02010604000101010101" pitchFamily="2" charset="-122"/>
                </a:rPr>
                <a:t>12000-11000=1000</a:t>
              </a:r>
              <a:endParaRPr lang="zh-CN" altLang="en-US" sz="2800" dirty="0">
                <a:latin typeface="迷你简漫步" panose="02010604000101010101" pitchFamily="2" charset="-122"/>
                <a:ea typeface="迷你简漫步" panose="02010604000101010101" pitchFamily="2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988124640"/>
      </p:ext>
    </p:extLst>
  </p:cSld>
  <p:clrMapOvr>
    <a:masterClrMapping/>
  </p:clrMapOvr>
  <p:transition spd="slow" advTm="948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5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repeatCount="indefinite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3" dur="2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480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5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1" dur="225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5" grpId="0" animBg="1"/>
      <p:bldP spid="54" grpId="0" animBg="1"/>
      <p:bldP spid="54" grpId="1" animBg="1"/>
      <p:bldP spid="54" grpId="2" animBg="1"/>
      <p:bldP spid="56" grpId="0" animBg="1"/>
      <p:bldP spid="56" grpId="1" animBg="1"/>
      <p:bldP spid="56" grpId="2" animBg="1"/>
      <p:bldP spid="58" grpId="0" animBg="1"/>
      <p:bldP spid="58" grpId="1" animBg="1"/>
      <p:bldP spid="58" grpId="2" animBg="1"/>
      <p:bldP spid="58" grpId="3" animBg="1"/>
      <p:bldP spid="64" grpId="0"/>
      <p:bldP spid="67" grpId="0"/>
      <p:bldP spid="68" grpId="0"/>
      <p:bldP spid="74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 rot="981217">
            <a:off x="8709456" y="519658"/>
            <a:ext cx="2543887" cy="2555474"/>
            <a:chOff x="8718400" y="3151720"/>
            <a:chExt cx="2543887" cy="2555474"/>
          </a:xfrm>
        </p:grpSpPr>
        <p:sp>
          <p:nvSpPr>
            <p:cNvPr id="43" name="椭圆 42"/>
            <p:cNvSpPr/>
            <p:nvPr/>
          </p:nvSpPr>
          <p:spPr>
            <a:xfrm>
              <a:off x="8718400" y="4331618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1958182">
              <a:off x="8830691" y="3948064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3916364">
              <a:off x="9132105" y="3685629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5874545">
              <a:off x="9527463" y="3627183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7832727">
              <a:off x="9891916" y="3791184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9790909">
              <a:off x="10110380" y="4125843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11749091">
              <a:off x="10113868" y="4525481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3707273">
              <a:off x="9901278" y="4863901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5665455">
              <a:off x="9539742" y="5034238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7623636">
              <a:off x="9143425" y="4982701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9581819">
              <a:off x="8837476" y="4725566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53793" y="1640366"/>
            <a:ext cx="78790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B0F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咨询公司提供</a:t>
            </a:r>
            <a:r>
              <a:rPr lang="zh-CN" altLang="en-US" sz="4000" dirty="0" smtClean="0">
                <a:solidFill>
                  <a:srgbClr val="00B0F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的</a:t>
            </a:r>
            <a:r>
              <a:rPr lang="zh-CN" altLang="en-US" sz="6000" dirty="0" smtClean="0">
                <a:ln>
                  <a:solidFill>
                    <a:srgbClr val="00B0F0"/>
                  </a:solidFill>
                </a:ln>
                <a:noFill/>
                <a:latin typeface="方正水柱简体" panose="02010601030101010101" pitchFamily="2" charset="-122"/>
                <a:ea typeface="方正水柱简体" panose="02010601030101010101" pitchFamily="2" charset="-122"/>
              </a:rPr>
              <a:t>补充信息</a:t>
            </a:r>
            <a:r>
              <a:rPr lang="zh-CN" altLang="en-US" sz="4000" dirty="0" smtClean="0">
                <a:solidFill>
                  <a:srgbClr val="00B0F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价值</a:t>
            </a:r>
            <a:endParaRPr lang="zh-CN" altLang="en-US" sz="4000" dirty="0">
              <a:solidFill>
                <a:srgbClr val="00B0F0"/>
              </a:solidFill>
              <a:latin typeface="迷你简漫步" panose="02010604000101010101" pitchFamily="2" charset="-122"/>
              <a:ea typeface="迷你简漫步" panose="0201060400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9672919">
            <a:off x="7116386" y="359815"/>
            <a:ext cx="2061238" cy="1148542"/>
            <a:chOff x="6789779" y="3208421"/>
            <a:chExt cx="3138116" cy="1283368"/>
          </a:xfrm>
          <a:solidFill>
            <a:srgbClr val="00B0F0"/>
          </a:solidFill>
        </p:grpSpPr>
        <p:sp>
          <p:nvSpPr>
            <p:cNvPr id="6" name="梯形 5"/>
            <p:cNvSpPr/>
            <p:nvPr/>
          </p:nvSpPr>
          <p:spPr>
            <a:xfrm>
              <a:off x="7796463" y="3208421"/>
              <a:ext cx="1652337" cy="1283368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数据 6"/>
            <p:cNvSpPr/>
            <p:nvPr/>
          </p:nvSpPr>
          <p:spPr>
            <a:xfrm rot="2556698">
              <a:off x="6789779" y="3749661"/>
              <a:ext cx="1773858" cy="20088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同心圆 7"/>
            <p:cNvSpPr/>
            <p:nvPr/>
          </p:nvSpPr>
          <p:spPr>
            <a:xfrm>
              <a:off x="8901200" y="3422242"/>
              <a:ext cx="1026695" cy="855727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6972226" y="1203051"/>
            <a:ext cx="197923" cy="561862"/>
          </a:xfrm>
          <a:prstGeom prst="line">
            <a:avLst/>
          </a:prstGeom>
          <a:ln w="539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620604" y="1131530"/>
            <a:ext cx="1394749" cy="615087"/>
          </a:xfrm>
          <a:prstGeom prst="line">
            <a:avLst/>
          </a:prstGeom>
          <a:ln w="539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479887" y="1237777"/>
            <a:ext cx="591300" cy="527136"/>
          </a:xfrm>
          <a:prstGeom prst="line">
            <a:avLst/>
          </a:prstGeom>
          <a:ln w="539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514077" y="1640365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方正水柱简体" panose="02010601030101010101" pitchFamily="2" charset="-122"/>
                <a:ea typeface="方正水柱简体" panose="02010601030101010101" pitchFamily="2" charset="-122"/>
              </a:rPr>
              <a:t>补充信息</a:t>
            </a:r>
            <a:endParaRPr lang="zh-CN" altLang="en-US" sz="6000" dirty="0">
              <a:solidFill>
                <a:srgbClr val="00B0F0"/>
              </a:solidFill>
              <a:latin typeface="方正水柱简体" panose="02010601030101010101" pitchFamily="2" charset="-122"/>
              <a:ea typeface="方正水柱简体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414" y="1601808"/>
            <a:ext cx="7277954" cy="535531"/>
          </a:xfrm>
          <a:prstGeom prst="rect">
            <a:avLst/>
          </a:prstGeom>
          <a:solidFill>
            <a:srgbClr val="78A881"/>
          </a:solidFill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EVAI=E</a:t>
            </a:r>
            <a:r>
              <a:rPr lang="zh-CN" altLang="en-US" sz="3600" baseline="-250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τ</a:t>
            </a:r>
            <a:r>
              <a:rPr lang="zh-CN" altLang="en-US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{E</a:t>
            </a:r>
            <a:r>
              <a:rPr lang="zh-CN" altLang="en-US" sz="3600" baseline="-250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θ</a:t>
            </a:r>
            <a:r>
              <a:rPr lang="en-US" altLang="zh-CN" sz="3600" baseline="-250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|</a:t>
            </a:r>
            <a:r>
              <a:rPr lang="zh-CN" altLang="en-US" sz="3600" baseline="-250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τ</a:t>
            </a:r>
            <a:r>
              <a:rPr lang="en-US" altLang="zh-CN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[Q(a(</a:t>
            </a:r>
            <a:r>
              <a:rPr lang="zh-CN" altLang="en-US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τ</a:t>
            </a:r>
            <a:r>
              <a:rPr lang="en-US" altLang="zh-CN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),</a:t>
            </a:r>
            <a:r>
              <a:rPr lang="zh-CN" altLang="en-US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θ</a:t>
            </a:r>
            <a:r>
              <a:rPr lang="en-US" altLang="zh-CN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)]</a:t>
            </a:r>
            <a:r>
              <a:rPr lang="zh-CN" altLang="en-US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}</a:t>
            </a:r>
            <a:r>
              <a:rPr lang="en-US" altLang="zh-CN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-E(</a:t>
            </a:r>
            <a:r>
              <a:rPr lang="en-US" altLang="zh-CN" sz="3600" dirty="0" err="1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a</a:t>
            </a:r>
            <a:r>
              <a:rPr lang="en-US" altLang="zh-CN" sz="3600" baseline="-25000" dirty="0" err="1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opt</a:t>
            </a:r>
            <a:r>
              <a:rPr lang="en-US" altLang="zh-CN" sz="36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)</a:t>
            </a:r>
          </a:p>
        </p:txBody>
      </p:sp>
      <p:sp>
        <p:nvSpPr>
          <p:cNvPr id="17" name="矩形 16"/>
          <p:cNvSpPr/>
          <p:nvPr/>
        </p:nvSpPr>
        <p:spPr>
          <a:xfrm>
            <a:off x="173028" y="2215907"/>
            <a:ext cx="8573116" cy="738664"/>
          </a:xfrm>
          <a:prstGeom prst="rect">
            <a:avLst/>
          </a:prstGeom>
          <a:solidFill>
            <a:srgbClr val="78A88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E(</a:t>
            </a:r>
            <a:r>
              <a:rPr lang="en-US" altLang="zh-CN" sz="2800" dirty="0" err="1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aopt</a:t>
            </a:r>
            <a:r>
              <a:rPr lang="en-US" altLang="zh-CN" sz="28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)</a:t>
            </a:r>
            <a:r>
              <a:rPr lang="zh-CN" altLang="en-US" sz="28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=E（a1）=11000（元</a:t>
            </a:r>
            <a:r>
              <a:rPr lang="zh-CN" altLang="en-US" sz="2800" dirty="0" smtClean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）  a</a:t>
            </a:r>
            <a:r>
              <a:rPr lang="zh-CN" altLang="en-US" sz="28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(H1)=a</a:t>
            </a:r>
            <a:r>
              <a:rPr lang="zh-CN" altLang="en-US" sz="2800" dirty="0" smtClean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1  ,  a</a:t>
            </a:r>
            <a:r>
              <a:rPr lang="zh-CN" altLang="en-US" sz="28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(H2)=a2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83192" y="3918612"/>
            <a:ext cx="10148308" cy="2592338"/>
            <a:chOff x="362160" y="3625007"/>
            <a:chExt cx="9139146" cy="2592338"/>
          </a:xfrm>
        </p:grpSpPr>
        <p:sp>
          <p:nvSpPr>
            <p:cNvPr id="18" name="矩形 17"/>
            <p:cNvSpPr/>
            <p:nvPr/>
          </p:nvSpPr>
          <p:spPr>
            <a:xfrm>
              <a:off x="534868" y="3625007"/>
              <a:ext cx="5523259" cy="486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200" dirty="0" smtClean="0">
                  <a:latin typeface="+mn-ea"/>
                </a:rPr>
                <a:t>Eτ{Eθ|τ[Q(a(τ),θ)]}</a:t>
              </a:r>
              <a:endParaRPr lang="zh-CN" altLang="en-US" sz="3200" dirty="0">
                <a:latin typeface="+mn-ea"/>
              </a:endParaRPr>
            </a:p>
          </p:txBody>
        </p:sp>
        <p:graphicFrame>
          <p:nvGraphicFramePr>
            <p:cNvPr id="19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5215832"/>
                </p:ext>
              </p:extLst>
            </p:nvPr>
          </p:nvGraphicFramePr>
          <p:xfrm>
            <a:off x="362160" y="4055523"/>
            <a:ext cx="5123379" cy="9748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2" r:id="rId4" imgW="2337077" imgH="444557" progId="Equation.3">
                    <p:embed/>
                  </p:oleObj>
                </mc:Choice>
                <mc:Fallback>
                  <p:oleObj r:id="rId4" imgW="2337077" imgH="444557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2160" y="4055523"/>
                          <a:ext cx="5123379" cy="9748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2854372"/>
                </p:ext>
              </p:extLst>
            </p:nvPr>
          </p:nvGraphicFramePr>
          <p:xfrm>
            <a:off x="368232" y="4732471"/>
            <a:ext cx="9133074" cy="1048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3" name="公式" r:id="rId6" imgW="4152600" imgH="457200" progId="Equation.3">
                    <p:embed/>
                  </p:oleObj>
                </mc:Choice>
                <mc:Fallback>
                  <p:oleObj name="公式" r:id="rId6" imgW="4152600" imgH="45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8232" y="4732471"/>
                          <a:ext cx="9133074" cy="10481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矩形 20"/>
            <p:cNvSpPr/>
            <p:nvPr/>
          </p:nvSpPr>
          <p:spPr>
            <a:xfrm>
              <a:off x="362160" y="5731058"/>
              <a:ext cx="6429965" cy="486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200" dirty="0">
                  <a:latin typeface="+mn-ea"/>
                </a:rPr>
                <a:t>=14487.2×0.78+0×0.22=11300（元）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73028" y="3062134"/>
            <a:ext cx="6122272" cy="48628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迷你简谁的字" panose="020B0602010101010101" pitchFamily="33" charset="-122"/>
                <a:ea typeface="迷你简谁的字" panose="020B0602010101010101" pitchFamily="33" charset="-122"/>
              </a:rPr>
              <a:t>EVAI=11300-11000=300（元）</a:t>
            </a:r>
          </a:p>
        </p:txBody>
      </p:sp>
      <p:sp>
        <p:nvSpPr>
          <p:cNvPr id="24" name="弧形 23"/>
          <p:cNvSpPr/>
          <p:nvPr/>
        </p:nvSpPr>
        <p:spPr>
          <a:xfrm rot="21373631">
            <a:off x="9223475" y="1975563"/>
            <a:ext cx="2384867" cy="9658210"/>
          </a:xfrm>
          <a:prstGeom prst="arc">
            <a:avLst/>
          </a:prstGeom>
          <a:ln w="730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709456" y="1626292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1958182">
            <a:off x="8821747" y="1242738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3916364">
            <a:off x="9123161" y="980303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弧形 67"/>
          <p:cNvSpPr/>
          <p:nvPr/>
        </p:nvSpPr>
        <p:spPr>
          <a:xfrm rot="19470958">
            <a:off x="10239309" y="3519165"/>
            <a:ext cx="1512325" cy="7426690"/>
          </a:xfrm>
          <a:prstGeom prst="arc">
            <a:avLst>
              <a:gd name="adj1" fmla="val 16465205"/>
              <a:gd name="adj2" fmla="val 0"/>
            </a:avLst>
          </a:prstGeom>
          <a:ln w="730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5874545">
            <a:off x="9518519" y="921857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7832727">
            <a:off x="9882972" y="1085858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9790909">
            <a:off x="10101436" y="1420517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11749091">
            <a:off x="10104924" y="1820155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13707273">
            <a:off x="9892334" y="2158575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5665455">
            <a:off x="9530798" y="2328912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7623636">
            <a:off x="9134481" y="2277375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9581819">
            <a:off x="8828532" y="2020240"/>
            <a:ext cx="1148419" cy="197493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 rot="2968619">
            <a:off x="8063473" y="2772655"/>
            <a:ext cx="2335138" cy="2345774"/>
            <a:chOff x="8718400" y="3151720"/>
            <a:chExt cx="2543887" cy="2555474"/>
          </a:xfrm>
        </p:grpSpPr>
        <p:sp>
          <p:nvSpPr>
            <p:cNvPr id="57" name="椭圆 56"/>
            <p:cNvSpPr/>
            <p:nvPr/>
          </p:nvSpPr>
          <p:spPr>
            <a:xfrm>
              <a:off x="8718400" y="4331618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1958182">
              <a:off x="8830691" y="3948064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3916364">
              <a:off x="9132105" y="3685629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5874545">
              <a:off x="9527463" y="3627183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7832727">
              <a:off x="9891916" y="3791184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9790909">
              <a:off x="10110380" y="4125843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1749091">
              <a:off x="10113868" y="4525481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3707273">
              <a:off x="9901278" y="4863901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15665455">
              <a:off x="9539742" y="5034238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7623636">
              <a:off x="9143425" y="4982701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9581819">
              <a:off x="8837476" y="4725566"/>
              <a:ext cx="1148419" cy="19749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椭圆 68"/>
          <p:cNvSpPr/>
          <p:nvPr/>
        </p:nvSpPr>
        <p:spPr>
          <a:xfrm>
            <a:off x="7981212" y="3879387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1958182">
            <a:off x="8081693" y="3519965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3916364">
            <a:off x="8374866" y="3264704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5874545">
            <a:off x="8744697" y="3214635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7832727">
            <a:off x="9083136" y="3371922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9790909">
            <a:off x="9373520" y="3659631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11749091">
            <a:off x="9372686" y="4085786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13707273">
            <a:off x="9142156" y="4444205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5665455">
            <a:off x="8770737" y="4619198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17623636">
            <a:off x="8347577" y="4568762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19581819">
            <a:off x="8018428" y="4298078"/>
            <a:ext cx="1054181" cy="181287"/>
          </a:xfrm>
          <a:prstGeom prst="ellipse">
            <a:avLst/>
          </a:prstGeom>
          <a:solidFill>
            <a:srgbClr val="F4EF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86104275"/>
      </p:ext>
    </p:extLst>
  </p:cSld>
  <p:clrMapOvr>
    <a:masterClrMapping/>
  </p:clrMapOvr>
  <p:transition spd="slow" advTm="20721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991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6 -4.44444E-6 L 0.00209 -0.21041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053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0338 -0.20879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50"/>
                            </p:stCondLst>
                            <p:childTnLst>
                              <p:par>
                                <p:cTn id="9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6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750"/>
                            </p:stCondLst>
                            <p:childTnLst>
                              <p:par>
                                <p:cTn id="1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6" grpId="0" animBg="1"/>
      <p:bldP spid="17" grpId="0" animBg="1"/>
      <p:bldP spid="22" grpId="0" animBg="1"/>
      <p:bldP spid="24" grpId="0" animBg="1"/>
      <p:bldP spid="32" grpId="0" animBg="1"/>
      <p:bldP spid="33" grpId="0" animBg="1"/>
      <p:bldP spid="34" grpId="0" animBg="1"/>
      <p:bldP spid="6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2.3|2.7|5.7|0.7|4|0.8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7|0.9|1.6|0.9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4|1.5|0.6|0.8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.9|1.6|2.7|0.8|0.8|0.5|1.5|0.6|0.8|0.5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3|1.8|1.4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1.8|4.3|1.3|2.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</TotalTime>
  <Words>789</Words>
  <Application>Microsoft Office PowerPoint</Application>
  <PresentationFormat>自定义</PresentationFormat>
  <Paragraphs>84</Paragraphs>
  <Slides>10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Arial</vt:lpstr>
      <vt:lpstr>宋体</vt:lpstr>
      <vt:lpstr>方正稚艺简体</vt:lpstr>
      <vt:lpstr>造字工房丁丁体演示版常规体</vt:lpstr>
      <vt:lpstr>Calibri Light</vt:lpstr>
      <vt:lpstr>方正呐喊体</vt:lpstr>
      <vt:lpstr>迷你简漫步</vt:lpstr>
      <vt:lpstr>方正字迹-童体毛笔字体</vt:lpstr>
      <vt:lpstr>方正综艺简体</vt:lpstr>
      <vt:lpstr>迷你简丫丫</vt:lpstr>
      <vt:lpstr>迷你简卡通</vt:lpstr>
      <vt:lpstr>Cambria Math</vt:lpstr>
      <vt:lpstr>Calibri</vt:lpstr>
      <vt:lpstr>迷你简黑棋</vt:lpstr>
      <vt:lpstr>Broadway</vt:lpstr>
      <vt:lpstr>方正粗倩简体</vt:lpstr>
      <vt:lpstr>迷你简谁的字</vt:lpstr>
      <vt:lpstr>方正水柱简体</vt:lpstr>
      <vt:lpstr>Office 主题</vt:lpstr>
      <vt:lpstr>公式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Jessica微尹夕</dc:creator>
  <cp:lastModifiedBy>pc</cp:lastModifiedBy>
  <cp:revision>111</cp:revision>
  <dcterms:created xsi:type="dcterms:W3CDTF">2015-06-20T03:25:49Z</dcterms:created>
  <dcterms:modified xsi:type="dcterms:W3CDTF">2015-07-13T08:18:32Z</dcterms:modified>
</cp:coreProperties>
</file>