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2" r:id="rId5"/>
    <p:sldId id="261" r:id="rId6"/>
    <p:sldId id="263" r:id="rId7"/>
    <p:sldId id="264" r:id="rId8"/>
    <p:sldId id="266" r:id="rId9"/>
    <p:sldId id="268" r:id="rId10"/>
    <p:sldId id="26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1A89E"/>
    <a:srgbClr val="FFF2CA"/>
    <a:srgbClr val="143350"/>
    <a:srgbClr val="FFE7A3"/>
    <a:srgbClr val="FFECB7"/>
    <a:srgbClr val="FFE59B"/>
    <a:srgbClr val="FFE9AB"/>
    <a:srgbClr val="FEEBA4"/>
    <a:srgbClr val="FED3A4"/>
    <a:srgbClr val="1B45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45" autoAdjust="0"/>
  </p:normalViewPr>
  <p:slideViewPr>
    <p:cSldViewPr snapToGrid="0">
      <p:cViewPr varScale="1">
        <p:scale>
          <a:sx n="66" d="100"/>
          <a:sy n="66" d="100"/>
        </p:scale>
        <p:origin x="-876" y="-8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___2.xlsx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F2CA"/>
            </a:solidFill>
          </c:spPr>
          <c:dPt>
            <c:idx val="0"/>
            <c:bubble3D val="0"/>
            <c:spPr>
              <a:solidFill>
                <a:srgbClr val="FFF2CA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43350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F2CA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FF2CA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2.57</c:v>
                </c:pt>
                <c:pt idx="1">
                  <c:v>7.43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F2CA"/>
            </a:solidFill>
          </c:spPr>
          <c:dPt>
            <c:idx val="0"/>
            <c:bubble3D val="0"/>
            <c:spPr>
              <a:solidFill>
                <a:srgbClr val="FFF2CA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43350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F2CA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FF2CA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6.13</c:v>
                </c:pt>
                <c:pt idx="1">
                  <c:v>3.87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0.3477</cdr:x>
      <cdr:y>0.41981</cdr:y>
    </cdr:from>
    <cdr:to>
      <cdr:x>0.71792</cdr:x>
      <cdr:y>0.70629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898314" y="1528012"/>
          <a:ext cx="2021305" cy="10427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74.3%</a:t>
          </a:r>
          <a:endParaRPr lang="zh-CN" altLang="en-US" sz="40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0.3477</cdr:x>
      <cdr:y>0.41981</cdr:y>
    </cdr:from>
    <cdr:to>
      <cdr:x>0.71792</cdr:x>
      <cdr:y>0.70629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898314" y="1528012"/>
          <a:ext cx="2021305" cy="10427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38.7%</a:t>
          </a:r>
          <a:endParaRPr lang="zh-CN" altLang="en-US" sz="40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8FA656-D3DC-4577-A506-6C8D8C84092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FABF0-7E75-4871-94E5-B1943A7B4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362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ABF0-7E75-4871-94E5-B1943A7B4B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935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21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95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95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599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26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259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323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53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528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966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5C17C-B569-4746-A3B0-78311D8D4F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1C627-BEBE-4D6E-A908-A9E6F958DB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36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8927926" y="743312"/>
            <a:ext cx="1969476" cy="2403318"/>
            <a:chOff x="8927926" y="743312"/>
            <a:chExt cx="1969476" cy="2403318"/>
          </a:xfrm>
        </p:grpSpPr>
        <p:grpSp>
          <p:nvGrpSpPr>
            <p:cNvPr id="41" name="组合 40"/>
            <p:cNvGrpSpPr/>
            <p:nvPr/>
          </p:nvGrpSpPr>
          <p:grpSpPr>
            <a:xfrm>
              <a:off x="9184986" y="1244691"/>
              <a:ext cx="1441937" cy="1901939"/>
              <a:chOff x="9184986" y="1244691"/>
              <a:chExt cx="1441937" cy="190193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9184986" y="2588561"/>
                <a:ext cx="1441937" cy="558069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9739443" y="2351284"/>
                <a:ext cx="363416" cy="302871"/>
              </a:xfrm>
              <a:prstGeom prst="roundRect">
                <a:avLst/>
              </a:prstGeom>
              <a:solidFill>
                <a:srgbClr val="FFE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9329048" y="1244691"/>
                <a:ext cx="1165451" cy="1308295"/>
                <a:chOff x="9329048" y="1244691"/>
                <a:chExt cx="1165451" cy="1308295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9329048" y="1244691"/>
                  <a:ext cx="1165451" cy="1308295"/>
                </a:xfrm>
                <a:prstGeom prst="ellipse">
                  <a:avLst/>
                </a:prstGeom>
                <a:solidFill>
                  <a:srgbClr val="FFECB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" name="直接连接符 12"/>
                <p:cNvCxnSpPr/>
                <p:nvPr/>
              </p:nvCxnSpPr>
              <p:spPr>
                <a:xfrm>
                  <a:off x="9495692" y="1997612"/>
                  <a:ext cx="281354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10070123" y="1997612"/>
                  <a:ext cx="281354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椭圆 15"/>
                <p:cNvSpPr/>
                <p:nvPr/>
              </p:nvSpPr>
              <p:spPr>
                <a:xfrm>
                  <a:off x="9587132" y="1997612"/>
                  <a:ext cx="98474" cy="9847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0161563" y="1997612"/>
                  <a:ext cx="98474" cy="9847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9" name="直接连接符 18"/>
                <p:cNvCxnSpPr/>
                <p:nvPr/>
              </p:nvCxnSpPr>
              <p:spPr>
                <a:xfrm>
                  <a:off x="9777046" y="2337826"/>
                  <a:ext cx="257819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9" name="组合 38"/>
            <p:cNvGrpSpPr/>
            <p:nvPr/>
          </p:nvGrpSpPr>
          <p:grpSpPr>
            <a:xfrm>
              <a:off x="8927926" y="743312"/>
              <a:ext cx="1969476" cy="1115497"/>
              <a:chOff x="8927926" y="743312"/>
              <a:chExt cx="1969476" cy="1115497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9342922" y="1287195"/>
                <a:ext cx="1139483" cy="571614"/>
              </a:xfrm>
              <a:prstGeom prst="roundRect">
                <a:avLst/>
              </a:prstGeom>
              <a:solidFill>
                <a:srgbClr val="1433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菱形 3"/>
              <p:cNvSpPr/>
              <p:nvPr/>
            </p:nvSpPr>
            <p:spPr>
              <a:xfrm>
                <a:off x="8927926" y="743312"/>
                <a:ext cx="1969476" cy="914400"/>
              </a:xfrm>
              <a:prstGeom prst="diamond">
                <a:avLst/>
              </a:prstGeom>
              <a:solidFill>
                <a:srgbClr val="1B45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10768817" y="1200512"/>
                <a:ext cx="98474" cy="506437"/>
                <a:chOff x="10768817" y="1200512"/>
                <a:chExt cx="98474" cy="506437"/>
              </a:xfrm>
            </p:grpSpPr>
            <p:cxnSp>
              <p:nvCxnSpPr>
                <p:cNvPr id="7" name="直接连接符 6"/>
                <p:cNvCxnSpPr/>
                <p:nvPr/>
              </p:nvCxnSpPr>
              <p:spPr>
                <a:xfrm>
                  <a:off x="10820028" y="1200512"/>
                  <a:ext cx="0" cy="457200"/>
                </a:xfrm>
                <a:prstGeom prst="line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" name="椭圆 7"/>
                <p:cNvSpPr/>
                <p:nvPr/>
              </p:nvSpPr>
              <p:spPr>
                <a:xfrm>
                  <a:off x="10768817" y="1608475"/>
                  <a:ext cx="98474" cy="98474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" name="矩形 1"/>
          <p:cNvSpPr/>
          <p:nvPr/>
        </p:nvSpPr>
        <p:spPr>
          <a:xfrm rot="900000">
            <a:off x="-556915" y="2586719"/>
            <a:ext cx="13292872" cy="2096087"/>
          </a:xfrm>
          <a:prstGeom prst="rect">
            <a:avLst/>
          </a:prstGeom>
          <a:solidFill>
            <a:srgbClr val="FFF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 rot="900000">
            <a:off x="375896" y="3026280"/>
            <a:ext cx="11316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世界那么大，我要本科证！</a:t>
            </a:r>
            <a:endParaRPr lang="zh-CN" alt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463950" y="2830118"/>
            <a:ext cx="1040151" cy="914400"/>
            <a:chOff x="9463950" y="2830118"/>
            <a:chExt cx="1040151" cy="914400"/>
          </a:xfrm>
        </p:grpSpPr>
        <p:sp>
          <p:nvSpPr>
            <p:cNvPr id="23" name="矩形 22"/>
            <p:cNvSpPr/>
            <p:nvPr/>
          </p:nvSpPr>
          <p:spPr>
            <a:xfrm rot="20700000">
              <a:off x="9463950" y="2830118"/>
              <a:ext cx="914400" cy="9144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548906" y="2906657"/>
              <a:ext cx="853436" cy="778582"/>
              <a:chOff x="9548906" y="2906657"/>
              <a:chExt cx="853436" cy="778582"/>
            </a:xfrm>
          </p:grpSpPr>
          <p:grpSp>
            <p:nvGrpSpPr>
              <p:cNvPr id="30" name="组合 29"/>
              <p:cNvGrpSpPr/>
              <p:nvPr/>
            </p:nvGrpSpPr>
            <p:grpSpPr>
              <a:xfrm rot="20791824">
                <a:off x="9739443" y="2906657"/>
                <a:ext cx="232926" cy="413544"/>
                <a:chOff x="9739443" y="2906657"/>
                <a:chExt cx="232926" cy="413544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9739443" y="2906657"/>
                  <a:ext cx="232926" cy="232926"/>
                </a:xfrm>
                <a:prstGeom prst="ellipse">
                  <a:avLst/>
                </a:prstGeom>
                <a:noFill/>
                <a:ln w="28575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6" name="直接连接符 25"/>
                <p:cNvCxnSpPr/>
                <p:nvPr/>
              </p:nvCxnSpPr>
              <p:spPr>
                <a:xfrm rot="900000">
                  <a:off x="9791114" y="3132562"/>
                  <a:ext cx="0" cy="187639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rot="19800000">
                  <a:off x="9956409" y="3116521"/>
                  <a:ext cx="0" cy="187639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椭圆 28"/>
                <p:cNvSpPr/>
                <p:nvPr/>
              </p:nvSpPr>
              <p:spPr>
                <a:xfrm>
                  <a:off x="9783485" y="2954712"/>
                  <a:ext cx="138122" cy="138122"/>
                </a:xfrm>
                <a:prstGeom prst="ellipse">
                  <a:avLst/>
                </a:prstGeom>
                <a:noFill/>
                <a:ln w="28575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2" name="直接连接符 31"/>
              <p:cNvCxnSpPr/>
              <p:nvPr/>
            </p:nvCxnSpPr>
            <p:spPr>
              <a:xfrm flipV="1">
                <a:off x="9548906" y="3154813"/>
                <a:ext cx="747606" cy="200321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9575534" y="3264848"/>
                <a:ext cx="747606" cy="200321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9608454" y="3374883"/>
                <a:ext cx="747606" cy="200321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9654736" y="3484918"/>
                <a:ext cx="747606" cy="200321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文本框 27"/>
            <p:cNvSpPr txBox="1"/>
            <p:nvPr/>
          </p:nvSpPr>
          <p:spPr>
            <a:xfrm rot="20700000">
              <a:off x="9474727" y="3257073"/>
              <a:ext cx="10293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本科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Stepping On The Rainy Stre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91074" y="419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29006"/>
      </p:ext>
    </p:extLst>
  </p:cSld>
  <p:clrMapOvr>
    <a:masterClrMapping/>
  </p:clrMapOvr>
  <p:transition spd="slow" advTm="3008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0700000">
            <a:off x="-616864" y="1993718"/>
            <a:ext cx="13428302" cy="2642386"/>
          </a:xfrm>
          <a:prstGeom prst="rect">
            <a:avLst/>
          </a:prstGeom>
          <a:solidFill>
            <a:srgbClr val="FFF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393526" y="1096239"/>
            <a:ext cx="1969476" cy="2403318"/>
            <a:chOff x="8927926" y="743312"/>
            <a:chExt cx="1969476" cy="2403318"/>
          </a:xfrm>
        </p:grpSpPr>
        <p:grpSp>
          <p:nvGrpSpPr>
            <p:cNvPr id="41" name="组合 40"/>
            <p:cNvGrpSpPr/>
            <p:nvPr/>
          </p:nvGrpSpPr>
          <p:grpSpPr>
            <a:xfrm>
              <a:off x="9184986" y="1244691"/>
              <a:ext cx="1441937" cy="1901939"/>
              <a:chOff x="9184986" y="1244691"/>
              <a:chExt cx="1441937" cy="190193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9184986" y="2588561"/>
                <a:ext cx="1441937" cy="558069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9739443" y="2351284"/>
                <a:ext cx="363416" cy="302871"/>
              </a:xfrm>
              <a:prstGeom prst="roundRect">
                <a:avLst/>
              </a:prstGeom>
              <a:solidFill>
                <a:srgbClr val="FFE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9329048" y="1244691"/>
                <a:ext cx="1165451" cy="1308295"/>
                <a:chOff x="9329048" y="1244691"/>
                <a:chExt cx="1165451" cy="1308295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9329048" y="1244691"/>
                  <a:ext cx="1165451" cy="1308295"/>
                </a:xfrm>
                <a:prstGeom prst="ellipse">
                  <a:avLst/>
                </a:prstGeom>
                <a:solidFill>
                  <a:srgbClr val="FFECB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" name="直接连接符 12"/>
                <p:cNvCxnSpPr/>
                <p:nvPr/>
              </p:nvCxnSpPr>
              <p:spPr>
                <a:xfrm>
                  <a:off x="9495692" y="1997612"/>
                  <a:ext cx="281354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10070123" y="1997612"/>
                  <a:ext cx="281354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椭圆 15"/>
                <p:cNvSpPr/>
                <p:nvPr/>
              </p:nvSpPr>
              <p:spPr>
                <a:xfrm>
                  <a:off x="9587132" y="1997612"/>
                  <a:ext cx="98474" cy="9847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0161563" y="1997612"/>
                  <a:ext cx="98474" cy="9847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9" name="直接连接符 18"/>
                <p:cNvCxnSpPr/>
                <p:nvPr/>
              </p:nvCxnSpPr>
              <p:spPr>
                <a:xfrm>
                  <a:off x="9777046" y="2337826"/>
                  <a:ext cx="257819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9" name="组合 38"/>
            <p:cNvGrpSpPr/>
            <p:nvPr/>
          </p:nvGrpSpPr>
          <p:grpSpPr>
            <a:xfrm>
              <a:off x="8927926" y="743312"/>
              <a:ext cx="1969476" cy="1115497"/>
              <a:chOff x="8927926" y="743312"/>
              <a:chExt cx="1969476" cy="1115497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9342922" y="1287195"/>
                <a:ext cx="1139483" cy="571614"/>
              </a:xfrm>
              <a:prstGeom prst="roundRect">
                <a:avLst/>
              </a:prstGeom>
              <a:solidFill>
                <a:srgbClr val="1433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菱形 3"/>
              <p:cNvSpPr/>
              <p:nvPr/>
            </p:nvSpPr>
            <p:spPr>
              <a:xfrm>
                <a:off x="8927926" y="743312"/>
                <a:ext cx="1969476" cy="914400"/>
              </a:xfrm>
              <a:prstGeom prst="diamond">
                <a:avLst/>
              </a:prstGeom>
              <a:solidFill>
                <a:srgbClr val="1B45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10768817" y="1200512"/>
                <a:ext cx="98474" cy="506437"/>
                <a:chOff x="10768817" y="1200512"/>
                <a:chExt cx="98474" cy="506437"/>
              </a:xfrm>
            </p:grpSpPr>
            <p:cxnSp>
              <p:nvCxnSpPr>
                <p:cNvPr id="7" name="直接连接符 6"/>
                <p:cNvCxnSpPr/>
                <p:nvPr/>
              </p:nvCxnSpPr>
              <p:spPr>
                <a:xfrm>
                  <a:off x="10820028" y="1200512"/>
                  <a:ext cx="0" cy="457200"/>
                </a:xfrm>
                <a:prstGeom prst="line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" name="椭圆 7"/>
                <p:cNvSpPr/>
                <p:nvPr/>
              </p:nvSpPr>
              <p:spPr>
                <a:xfrm>
                  <a:off x="10768817" y="1608475"/>
                  <a:ext cx="98474" cy="98474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" name="文本框 5"/>
          <p:cNvSpPr txBox="1"/>
          <p:nvPr/>
        </p:nvSpPr>
        <p:spPr>
          <a:xfrm rot="20700000">
            <a:off x="293664" y="3976386"/>
            <a:ext cx="3447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个人建议：</a:t>
            </a:r>
            <a:endParaRPr lang="zh-CN" altLang="en-US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rot="20700000">
            <a:off x="4195252" y="1819962"/>
            <a:ext cx="6885843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无论是为了家人期望还是求职需求，都要根据自身情况，考虑一下自己的精力与能力，其实在以后的工作中虽然文凭是很重要的一部分，但是能力也很重要。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154296"/>
      </p:ext>
    </p:extLst>
  </p:cSld>
  <p:clrMapOvr>
    <a:masterClrMapping/>
  </p:clrMapOvr>
  <p:transition spd="slow" advTm="746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629796" y="2173775"/>
            <a:ext cx="12833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 rot="5400000">
            <a:off x="-603666" y="2727221"/>
            <a:ext cx="6408582" cy="1291503"/>
          </a:xfrm>
          <a:prstGeom prst="roundRect">
            <a:avLst/>
          </a:prstGeom>
          <a:solidFill>
            <a:srgbClr val="FFF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9800000">
            <a:off x="1269129" y="-497253"/>
            <a:ext cx="285549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99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6975" y="1364873"/>
            <a:ext cx="81814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为什么要本科证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90884" y="2105561"/>
            <a:ext cx="160421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93852" y="1348831"/>
            <a:ext cx="861774" cy="4283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家长的期望</a:t>
            </a:r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03376" y="1287379"/>
            <a:ext cx="861774" cy="4283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工作学历的要求</a:t>
            </a:r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465612"/>
      </p:ext>
    </p:extLst>
  </p:cSld>
  <p:clrMapOvr>
    <a:masterClrMapping/>
  </p:clrMapOvr>
  <p:transition spd="slow" advTm="720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7" presetClass="emph" presetSubtype="0" fill="remove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4" grpId="0" build="allAtOnce"/>
      <p:bldP spid="9" grpId="0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5400000">
            <a:off x="-603666" y="2727221"/>
            <a:ext cx="6408582" cy="1291503"/>
          </a:xfrm>
          <a:prstGeom prst="roundRect">
            <a:avLst/>
          </a:prstGeom>
          <a:solidFill>
            <a:srgbClr val="FFF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9800000">
            <a:off x="1269129" y="-497253"/>
            <a:ext cx="285549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99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6975" y="1364873"/>
            <a:ext cx="81814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拿本科证的途径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90884" y="2105561"/>
            <a:ext cx="160421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93852" y="1348831"/>
            <a:ext cx="861774" cy="4283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普通高考</a:t>
            </a:r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03376" y="1287379"/>
            <a:ext cx="861774" cy="4283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专升本</a:t>
            </a:r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9901" y="2965310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590610"/>
      </p:ext>
    </p:extLst>
  </p:cSld>
  <p:clrMapOvr>
    <a:masterClrMapping/>
  </p:clrMapOvr>
  <p:transition spd="slow" advTm="690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allAtOnce"/>
      <p:bldP spid="9" grpId="0"/>
      <p:bldP spid="10" grpId="0"/>
      <p:bldP spid="12" grpId="0"/>
      <p:bldP spid="13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536106960"/>
              </p:ext>
            </p:extLst>
          </p:nvPr>
        </p:nvGraphicFramePr>
        <p:xfrm>
          <a:off x="481263" y="2265946"/>
          <a:ext cx="5459663" cy="363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910776157"/>
              </p:ext>
            </p:extLst>
          </p:nvPr>
        </p:nvGraphicFramePr>
        <p:xfrm>
          <a:off x="6291180" y="2265946"/>
          <a:ext cx="5459663" cy="363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866273" y="1404953"/>
            <a:ext cx="5213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年高考录取率</a:t>
            </a:r>
            <a:endParaRPr lang="zh-CN" altLang="en-US" sz="36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79957" y="1404953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年高考本科录取率</a:t>
            </a:r>
            <a:endParaRPr lang="zh-CN" altLang="en-US" sz="36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7682115"/>
      </p:ext>
    </p:extLst>
  </p:cSld>
  <p:clrMapOvr>
    <a:masterClrMapping/>
  </p:clrMapOvr>
  <p:transition spd="slow" advTm="5127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5" grpId="0">
        <p:bldAsOne/>
      </p:bldGraphic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 rot="19800000">
            <a:off x="4219073" y="-456729"/>
            <a:ext cx="2855495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7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8863" y="1443792"/>
            <a:ext cx="11534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那么问题来了，那</a:t>
            </a:r>
            <a:r>
              <a:rPr lang="en-US" altLang="zh-CN" sz="40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35.6%</a:t>
            </a:r>
            <a:r>
              <a:rPr lang="zh-CN" altLang="en-US" sz="40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的专科生如何拿到本科证</a:t>
            </a:r>
            <a:endParaRPr lang="zh-CN" altLang="en-US" sz="4000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上箭头 2"/>
          <p:cNvSpPr/>
          <p:nvPr/>
        </p:nvSpPr>
        <p:spPr>
          <a:xfrm flipV="1">
            <a:off x="5582652" y="2695076"/>
            <a:ext cx="1058779" cy="2101514"/>
          </a:xfrm>
          <a:custGeom>
            <a:avLst/>
            <a:gdLst>
              <a:gd name="connsiteX0" fmla="*/ 0 w 1058779"/>
              <a:gd name="connsiteY0" fmla="*/ 529390 h 2101514"/>
              <a:gd name="connsiteX1" fmla="*/ 529390 w 1058779"/>
              <a:gd name="connsiteY1" fmla="*/ 0 h 2101514"/>
              <a:gd name="connsiteX2" fmla="*/ 1058779 w 1058779"/>
              <a:gd name="connsiteY2" fmla="*/ 529390 h 2101514"/>
              <a:gd name="connsiteX3" fmla="*/ 794084 w 1058779"/>
              <a:gd name="connsiteY3" fmla="*/ 529390 h 2101514"/>
              <a:gd name="connsiteX4" fmla="*/ 794084 w 1058779"/>
              <a:gd name="connsiteY4" fmla="*/ 2101514 h 2101514"/>
              <a:gd name="connsiteX5" fmla="*/ 264695 w 1058779"/>
              <a:gd name="connsiteY5" fmla="*/ 2101514 h 2101514"/>
              <a:gd name="connsiteX6" fmla="*/ 264695 w 1058779"/>
              <a:gd name="connsiteY6" fmla="*/ 529390 h 2101514"/>
              <a:gd name="connsiteX7" fmla="*/ 0 w 1058779"/>
              <a:gd name="connsiteY7" fmla="*/ 529390 h 2101514"/>
              <a:gd name="connsiteX0" fmla="*/ 0 w 1058779"/>
              <a:gd name="connsiteY0" fmla="*/ 529390 h 2101514"/>
              <a:gd name="connsiteX1" fmla="*/ 529390 w 1058779"/>
              <a:gd name="connsiteY1" fmla="*/ 0 h 2101514"/>
              <a:gd name="connsiteX2" fmla="*/ 1058779 w 1058779"/>
              <a:gd name="connsiteY2" fmla="*/ 529390 h 2101514"/>
              <a:gd name="connsiteX3" fmla="*/ 794084 w 1058779"/>
              <a:gd name="connsiteY3" fmla="*/ 529390 h 2101514"/>
              <a:gd name="connsiteX4" fmla="*/ 794084 w 1058779"/>
              <a:gd name="connsiteY4" fmla="*/ 2101514 h 2101514"/>
              <a:gd name="connsiteX5" fmla="*/ 264695 w 1058779"/>
              <a:gd name="connsiteY5" fmla="*/ 2101514 h 2101514"/>
              <a:gd name="connsiteX6" fmla="*/ 264695 w 1058779"/>
              <a:gd name="connsiteY6" fmla="*/ 529390 h 2101514"/>
              <a:gd name="connsiteX7" fmla="*/ 0 w 1058779"/>
              <a:gd name="connsiteY7" fmla="*/ 529390 h 210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8779" h="2101514">
                <a:moveTo>
                  <a:pt x="0" y="529390"/>
                </a:moveTo>
                <a:lnTo>
                  <a:pt x="529390" y="0"/>
                </a:lnTo>
                <a:lnTo>
                  <a:pt x="1058779" y="529390"/>
                </a:lnTo>
                <a:lnTo>
                  <a:pt x="794084" y="529390"/>
                </a:lnTo>
                <a:lnTo>
                  <a:pt x="794084" y="2101514"/>
                </a:lnTo>
                <a:lnTo>
                  <a:pt x="264695" y="2101514"/>
                </a:lnTo>
                <a:lnTo>
                  <a:pt x="264695" y="529390"/>
                </a:lnTo>
                <a:lnTo>
                  <a:pt x="0" y="529390"/>
                </a:lnTo>
                <a:close/>
              </a:path>
            </a:pathLst>
          </a:custGeom>
          <a:solidFill>
            <a:srgbClr val="143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16583" y="4989097"/>
            <a:ext cx="35588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专升本</a:t>
            </a:r>
            <a:endParaRPr lang="zh-CN" altLang="en-US" sz="6600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96690" y="3273352"/>
            <a:ext cx="3030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真相只有一个</a:t>
            </a:r>
            <a:endParaRPr lang="zh-CN" altLang="en-US" sz="3200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4068518"/>
      </p:ext>
    </p:extLst>
  </p:cSld>
  <p:clrMapOvr>
    <a:masterClrMapping/>
  </p:clrMapOvr>
  <p:transition spd="slow" advTm="375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  <p:bldP spid="18" grpId="0"/>
      <p:bldP spid="3" grpId="0" animBg="1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5400000">
            <a:off x="-2015373" y="2727221"/>
            <a:ext cx="6408582" cy="1291503"/>
          </a:xfrm>
          <a:prstGeom prst="roundRect">
            <a:avLst/>
          </a:prstGeom>
          <a:solidFill>
            <a:srgbClr val="FFF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9800000">
            <a:off x="-142578" y="-497253"/>
            <a:ext cx="285549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99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5268" y="1958428"/>
            <a:ext cx="8181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专升本的途径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16528" y="2112498"/>
            <a:ext cx="160421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36891" y="1126978"/>
            <a:ext cx="861774" cy="4283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统招专升本</a:t>
            </a:r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57679" y="1126978"/>
            <a:ext cx="861774" cy="4283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电大专升本</a:t>
            </a:r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8665" y="2682418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78467" y="1126978"/>
            <a:ext cx="861774" cy="4283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自考专升本</a:t>
            </a:r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99255" y="1126978"/>
            <a:ext cx="861774" cy="4283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成人高考专升本</a:t>
            </a:r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820042" y="1126978"/>
            <a:ext cx="861774" cy="42832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远程教育专升本</a:t>
            </a:r>
            <a:endParaRPr lang="zh-CN" altLang="en-US" sz="4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80936" y="2682418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92755" y="2682418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6845" y="2682418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8978102"/>
      </p:ext>
    </p:extLst>
  </p:cSld>
  <p:clrMapOvr>
    <a:masterClrMapping/>
  </p:clrMapOvr>
  <p:transition spd="slow" advTm="1096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7" presetClass="emph" presetSubtype="0" fill="remove" grpId="0" nodeType="after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2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allAtOnce"/>
      <p:bldP spid="9" grpId="0"/>
      <p:bldP spid="10" grpId="0"/>
      <p:bldP spid="12" grpId="0"/>
      <p:bldP spid="13" grpId="0"/>
      <p:bldP spid="3" grpId="0"/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19800000">
            <a:off x="354726" y="-112243"/>
            <a:ext cx="285549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99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1555" y="917356"/>
            <a:ext cx="58016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个人建议报考统招专升本</a:t>
            </a:r>
            <a:endParaRPr lang="zh-CN" altLang="en-US" sz="4000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上箭头 2"/>
          <p:cNvSpPr/>
          <p:nvPr/>
        </p:nvSpPr>
        <p:spPr>
          <a:xfrm flipV="1">
            <a:off x="5569430" y="1721494"/>
            <a:ext cx="1058779" cy="2101514"/>
          </a:xfrm>
          <a:custGeom>
            <a:avLst/>
            <a:gdLst>
              <a:gd name="connsiteX0" fmla="*/ 0 w 1058779"/>
              <a:gd name="connsiteY0" fmla="*/ 529390 h 2101514"/>
              <a:gd name="connsiteX1" fmla="*/ 529390 w 1058779"/>
              <a:gd name="connsiteY1" fmla="*/ 0 h 2101514"/>
              <a:gd name="connsiteX2" fmla="*/ 1058779 w 1058779"/>
              <a:gd name="connsiteY2" fmla="*/ 529390 h 2101514"/>
              <a:gd name="connsiteX3" fmla="*/ 794084 w 1058779"/>
              <a:gd name="connsiteY3" fmla="*/ 529390 h 2101514"/>
              <a:gd name="connsiteX4" fmla="*/ 794084 w 1058779"/>
              <a:gd name="connsiteY4" fmla="*/ 2101514 h 2101514"/>
              <a:gd name="connsiteX5" fmla="*/ 264695 w 1058779"/>
              <a:gd name="connsiteY5" fmla="*/ 2101514 h 2101514"/>
              <a:gd name="connsiteX6" fmla="*/ 264695 w 1058779"/>
              <a:gd name="connsiteY6" fmla="*/ 529390 h 2101514"/>
              <a:gd name="connsiteX7" fmla="*/ 0 w 1058779"/>
              <a:gd name="connsiteY7" fmla="*/ 529390 h 2101514"/>
              <a:gd name="connsiteX0" fmla="*/ 0 w 1058779"/>
              <a:gd name="connsiteY0" fmla="*/ 529390 h 2101514"/>
              <a:gd name="connsiteX1" fmla="*/ 529390 w 1058779"/>
              <a:gd name="connsiteY1" fmla="*/ 0 h 2101514"/>
              <a:gd name="connsiteX2" fmla="*/ 1058779 w 1058779"/>
              <a:gd name="connsiteY2" fmla="*/ 529390 h 2101514"/>
              <a:gd name="connsiteX3" fmla="*/ 794084 w 1058779"/>
              <a:gd name="connsiteY3" fmla="*/ 529390 h 2101514"/>
              <a:gd name="connsiteX4" fmla="*/ 794084 w 1058779"/>
              <a:gd name="connsiteY4" fmla="*/ 2101514 h 2101514"/>
              <a:gd name="connsiteX5" fmla="*/ 264695 w 1058779"/>
              <a:gd name="connsiteY5" fmla="*/ 2101514 h 2101514"/>
              <a:gd name="connsiteX6" fmla="*/ 264695 w 1058779"/>
              <a:gd name="connsiteY6" fmla="*/ 529390 h 2101514"/>
              <a:gd name="connsiteX7" fmla="*/ 0 w 1058779"/>
              <a:gd name="connsiteY7" fmla="*/ 529390 h 210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8779" h="2101514">
                <a:moveTo>
                  <a:pt x="0" y="529390"/>
                </a:moveTo>
                <a:lnTo>
                  <a:pt x="529390" y="0"/>
                </a:lnTo>
                <a:lnTo>
                  <a:pt x="1058779" y="529390"/>
                </a:lnTo>
                <a:lnTo>
                  <a:pt x="794084" y="529390"/>
                </a:lnTo>
                <a:lnTo>
                  <a:pt x="794084" y="2101514"/>
                </a:lnTo>
                <a:lnTo>
                  <a:pt x="264695" y="2101514"/>
                </a:lnTo>
                <a:lnTo>
                  <a:pt x="264695" y="529390"/>
                </a:lnTo>
                <a:lnTo>
                  <a:pt x="0" y="529390"/>
                </a:lnTo>
                <a:close/>
              </a:path>
            </a:pathLst>
          </a:custGeom>
          <a:solidFill>
            <a:srgbClr val="143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88523" y="2295354"/>
            <a:ext cx="2820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     因</a:t>
            </a:r>
            <a:endParaRPr lang="zh-CN" altLang="en-US" sz="4000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8491" y="4009659"/>
            <a:ext cx="3380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社会认可度高</a:t>
            </a:r>
            <a:endParaRPr lang="zh-CN" altLang="en-US" sz="3200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2021" y="4498182"/>
            <a:ext cx="15721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FFF2CA"/>
                </a:solidFill>
              </a:rPr>
              <a:t>+</a:t>
            </a:r>
            <a:endParaRPr lang="zh-CN" altLang="en-US" sz="6000" b="1" dirty="0">
              <a:solidFill>
                <a:srgbClr val="FFF2CA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17966" y="5388675"/>
            <a:ext cx="3220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科目较少</a:t>
            </a:r>
            <a:endParaRPr lang="zh-CN" altLang="en-US" sz="3200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516171"/>
      </p:ext>
    </p:extLst>
  </p:cSld>
  <p:clrMapOvr>
    <a:masterClrMapping/>
  </p:clrMapOvr>
  <p:transition spd="slow" advTm="5011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20" grpId="0" animBg="1"/>
      <p:bldP spid="6" grpId="0"/>
      <p:bldP spid="7" grpId="0"/>
      <p:bldP spid="8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5400000">
            <a:off x="-1325557" y="2743263"/>
            <a:ext cx="6408582" cy="1291503"/>
          </a:xfrm>
          <a:prstGeom prst="roundRect">
            <a:avLst/>
          </a:prstGeom>
          <a:solidFill>
            <a:srgbClr val="FFF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9800000">
            <a:off x="547238" y="-481211"/>
            <a:ext cx="285549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99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5084" y="1701755"/>
            <a:ext cx="81814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统招专升本科目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15020" y="2105561"/>
            <a:ext cx="160421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63377" y="2711116"/>
            <a:ext cx="1680530" cy="1680530"/>
            <a:chOff x="4263377" y="2711116"/>
            <a:chExt cx="1680530" cy="1680530"/>
          </a:xfrm>
        </p:grpSpPr>
        <p:sp>
          <p:nvSpPr>
            <p:cNvPr id="5" name="椭圆 4"/>
            <p:cNvSpPr/>
            <p:nvPr/>
          </p:nvSpPr>
          <p:spPr>
            <a:xfrm>
              <a:off x="4263377" y="2711116"/>
              <a:ext cx="1680530" cy="1680530"/>
            </a:xfrm>
            <a:prstGeom prst="ellipse">
              <a:avLst/>
            </a:prstGeom>
            <a:solidFill>
              <a:srgbClr val="143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65394" y="3228215"/>
              <a:ext cx="1476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FFF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语文</a:t>
              </a:r>
              <a:endParaRPr lang="zh-CN" altLang="en-US" sz="3600" dirty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22619" y="2711116"/>
            <a:ext cx="1680530" cy="1680530"/>
            <a:chOff x="7022619" y="2711116"/>
            <a:chExt cx="1680530" cy="1680530"/>
          </a:xfrm>
        </p:grpSpPr>
        <p:sp>
          <p:nvSpPr>
            <p:cNvPr id="11" name="椭圆 10"/>
            <p:cNvSpPr/>
            <p:nvPr/>
          </p:nvSpPr>
          <p:spPr>
            <a:xfrm>
              <a:off x="7022619" y="2711116"/>
              <a:ext cx="1680530" cy="1680530"/>
            </a:xfrm>
            <a:prstGeom prst="ellipse">
              <a:avLst/>
            </a:prstGeom>
            <a:solidFill>
              <a:srgbClr val="143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124636" y="3228216"/>
              <a:ext cx="1476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FFF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</a:t>
              </a:r>
              <a:endParaRPr lang="zh-CN" altLang="en-US" sz="3600" dirty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781861" y="2711116"/>
            <a:ext cx="1680530" cy="1680530"/>
            <a:chOff x="9781861" y="2711116"/>
            <a:chExt cx="1680530" cy="1680530"/>
          </a:xfrm>
        </p:grpSpPr>
        <p:sp>
          <p:nvSpPr>
            <p:cNvPr id="15" name="椭圆 14"/>
            <p:cNvSpPr/>
            <p:nvPr/>
          </p:nvSpPr>
          <p:spPr>
            <a:xfrm>
              <a:off x="9781861" y="2711116"/>
              <a:ext cx="1680530" cy="1680530"/>
            </a:xfrm>
            <a:prstGeom prst="ellipse">
              <a:avLst/>
            </a:prstGeom>
            <a:solidFill>
              <a:srgbClr val="143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883878" y="3228216"/>
              <a:ext cx="1476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FFF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英语</a:t>
              </a:r>
              <a:endParaRPr lang="zh-CN" altLang="en-US" sz="3600" dirty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155714" y="2828835"/>
            <a:ext cx="6577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FFF2CA"/>
                </a:solidFill>
              </a:rPr>
              <a:t>+</a:t>
            </a:r>
            <a:endParaRPr lang="zh-CN" altLang="en-US" sz="7200" b="1" dirty="0">
              <a:solidFill>
                <a:srgbClr val="FFF2C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12327" y="2828835"/>
            <a:ext cx="6577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FFF2CA"/>
                </a:solidFill>
              </a:rPr>
              <a:t>+</a:t>
            </a:r>
            <a:endParaRPr lang="zh-CN" altLang="en-US" sz="7200" b="1" dirty="0">
              <a:solidFill>
                <a:srgbClr val="FFF2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208649"/>
      </p:ext>
    </p:extLst>
  </p:cSld>
  <p:clrMapOvr>
    <a:masterClrMapping/>
  </p:clrMapOvr>
  <p:transition spd="slow" advTm="727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allAtOnce"/>
      <p:bldP spid="9" grpId="0"/>
      <p:bldP spid="10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8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5400000">
            <a:off x="-1325557" y="2743263"/>
            <a:ext cx="6408582" cy="1291503"/>
          </a:xfrm>
          <a:prstGeom prst="roundRect">
            <a:avLst/>
          </a:prstGeom>
          <a:solidFill>
            <a:srgbClr val="FFF2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9800000">
            <a:off x="547238" y="-481211"/>
            <a:ext cx="285549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99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5084" y="1894259"/>
            <a:ext cx="8181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要不要专升本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807626" y="2572021"/>
            <a:ext cx="1339021" cy="1633985"/>
            <a:chOff x="8927926" y="743312"/>
            <a:chExt cx="1969476" cy="2403318"/>
          </a:xfrm>
        </p:grpSpPr>
        <p:grpSp>
          <p:nvGrpSpPr>
            <p:cNvPr id="22" name="组合 21"/>
            <p:cNvGrpSpPr/>
            <p:nvPr/>
          </p:nvGrpSpPr>
          <p:grpSpPr>
            <a:xfrm>
              <a:off x="9184986" y="1244691"/>
              <a:ext cx="1441937" cy="1901939"/>
              <a:chOff x="9184986" y="1244691"/>
              <a:chExt cx="1441937" cy="190193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9184986" y="2588561"/>
                <a:ext cx="1441937" cy="558069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9739443" y="2351284"/>
                <a:ext cx="363416" cy="302871"/>
              </a:xfrm>
              <a:prstGeom prst="roundRect">
                <a:avLst/>
              </a:prstGeom>
              <a:solidFill>
                <a:srgbClr val="FFE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9329048" y="1244691"/>
                <a:ext cx="1165451" cy="1308295"/>
                <a:chOff x="9329048" y="1244691"/>
                <a:chExt cx="1165451" cy="1308295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9329048" y="1244691"/>
                  <a:ext cx="1165451" cy="1308295"/>
                </a:xfrm>
                <a:prstGeom prst="ellipse">
                  <a:avLst/>
                </a:prstGeom>
                <a:solidFill>
                  <a:srgbClr val="FFECB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>
                  <a:off x="9495692" y="1997612"/>
                  <a:ext cx="281354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10070123" y="1997612"/>
                  <a:ext cx="281354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椭圆 34"/>
                <p:cNvSpPr/>
                <p:nvPr/>
              </p:nvSpPr>
              <p:spPr>
                <a:xfrm>
                  <a:off x="9587132" y="1997612"/>
                  <a:ext cx="98474" cy="9847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10161563" y="1997612"/>
                  <a:ext cx="98474" cy="9847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>
                  <a:off x="9777046" y="2337826"/>
                  <a:ext cx="257819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" name="组合 22"/>
            <p:cNvGrpSpPr/>
            <p:nvPr/>
          </p:nvGrpSpPr>
          <p:grpSpPr>
            <a:xfrm>
              <a:off x="8927926" y="743312"/>
              <a:ext cx="1969476" cy="1115497"/>
              <a:chOff x="8927926" y="743312"/>
              <a:chExt cx="1969476" cy="1115497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9342922" y="1287195"/>
                <a:ext cx="1139483" cy="571614"/>
              </a:xfrm>
              <a:prstGeom prst="roundRect">
                <a:avLst/>
              </a:prstGeom>
              <a:solidFill>
                <a:srgbClr val="1433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菱形 24"/>
              <p:cNvSpPr/>
              <p:nvPr/>
            </p:nvSpPr>
            <p:spPr>
              <a:xfrm>
                <a:off x="8927926" y="743312"/>
                <a:ext cx="1969476" cy="914400"/>
              </a:xfrm>
              <a:prstGeom prst="diamond">
                <a:avLst/>
              </a:prstGeom>
              <a:solidFill>
                <a:srgbClr val="1B45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0768817" y="1200512"/>
                <a:ext cx="98474" cy="506437"/>
                <a:chOff x="10768817" y="1200512"/>
                <a:chExt cx="98474" cy="506437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10820028" y="1200512"/>
                  <a:ext cx="0" cy="457200"/>
                </a:xfrm>
                <a:prstGeom prst="line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椭圆 27"/>
                <p:cNvSpPr/>
                <p:nvPr/>
              </p:nvSpPr>
              <p:spPr>
                <a:xfrm>
                  <a:off x="10768817" y="1608475"/>
                  <a:ext cx="98474" cy="98474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8" name="组合 47"/>
          <p:cNvGrpSpPr/>
          <p:nvPr/>
        </p:nvGrpSpPr>
        <p:grpSpPr>
          <a:xfrm>
            <a:off x="4574193" y="1707341"/>
            <a:ext cx="1313259" cy="879884"/>
            <a:chOff x="4574193" y="1707341"/>
            <a:chExt cx="1313259" cy="879884"/>
          </a:xfrm>
        </p:grpSpPr>
        <p:sp>
          <p:nvSpPr>
            <p:cNvPr id="38" name="椭圆形标注 37"/>
            <p:cNvSpPr/>
            <p:nvPr/>
          </p:nvSpPr>
          <p:spPr>
            <a:xfrm>
              <a:off x="4574193" y="1707341"/>
              <a:ext cx="1313259" cy="879884"/>
            </a:xfrm>
            <a:prstGeom prst="wedgeEllipseCallout">
              <a:avLst/>
            </a:prstGeom>
            <a:solidFill>
              <a:srgbClr val="FFF2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775902" y="1853710"/>
              <a:ext cx="10147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433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父母高兴</a:t>
              </a:r>
              <a:endParaRPr lang="zh-CN" altLang="en-US" dirty="0">
                <a:solidFill>
                  <a:srgbClr val="1433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152931" y="1853710"/>
            <a:ext cx="1313259" cy="879884"/>
            <a:chOff x="3152931" y="1853710"/>
            <a:chExt cx="1313259" cy="879884"/>
          </a:xfrm>
        </p:grpSpPr>
        <p:sp>
          <p:nvSpPr>
            <p:cNvPr id="40" name="椭圆形标注 39"/>
            <p:cNvSpPr/>
            <p:nvPr/>
          </p:nvSpPr>
          <p:spPr>
            <a:xfrm flipH="1">
              <a:off x="3152931" y="1853710"/>
              <a:ext cx="1313259" cy="879884"/>
            </a:xfrm>
            <a:prstGeom prst="wedgeEllipseCallout">
              <a:avLst/>
            </a:prstGeom>
            <a:solidFill>
              <a:srgbClr val="143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42262" y="1993061"/>
              <a:ext cx="10132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F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好找工作</a:t>
              </a:r>
              <a:endParaRPr lang="zh-CN" altLang="en-US" dirty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059224" y="2279812"/>
            <a:ext cx="1313259" cy="879884"/>
            <a:chOff x="5059224" y="2279812"/>
            <a:chExt cx="1313259" cy="879884"/>
          </a:xfrm>
        </p:grpSpPr>
        <p:sp>
          <p:nvSpPr>
            <p:cNvPr id="42" name="椭圆形标注 41"/>
            <p:cNvSpPr/>
            <p:nvPr/>
          </p:nvSpPr>
          <p:spPr>
            <a:xfrm>
              <a:off x="5059224" y="2279812"/>
              <a:ext cx="1313259" cy="879884"/>
            </a:xfrm>
            <a:prstGeom prst="wedgeEllipseCallout">
              <a:avLst/>
            </a:prstGeom>
            <a:solidFill>
              <a:srgbClr val="143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250524" y="2426898"/>
              <a:ext cx="10802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F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同学都在考</a:t>
              </a:r>
              <a:endParaRPr lang="zh-CN" altLang="en-US" dirty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744637" y="4422522"/>
            <a:ext cx="14558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endParaRPr lang="zh-CN" altLang="en-US" sz="6600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 rot="900000">
            <a:off x="4490017" y="4356472"/>
            <a:ext cx="13132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80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37969" y="2803650"/>
            <a:ext cx="15872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6600" b="1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9145367" y="2534505"/>
            <a:ext cx="1339021" cy="1633985"/>
            <a:chOff x="8927926" y="743312"/>
            <a:chExt cx="1969476" cy="2403318"/>
          </a:xfrm>
        </p:grpSpPr>
        <p:grpSp>
          <p:nvGrpSpPr>
            <p:cNvPr id="68" name="组合 67"/>
            <p:cNvGrpSpPr/>
            <p:nvPr/>
          </p:nvGrpSpPr>
          <p:grpSpPr>
            <a:xfrm>
              <a:off x="9184986" y="1244691"/>
              <a:ext cx="1441937" cy="1901939"/>
              <a:chOff x="9184986" y="1244691"/>
              <a:chExt cx="1441937" cy="1901939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9184986" y="2588561"/>
                <a:ext cx="1441937" cy="558069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9739443" y="2351284"/>
                <a:ext cx="363416" cy="302871"/>
              </a:xfrm>
              <a:prstGeom prst="roundRect">
                <a:avLst/>
              </a:prstGeom>
              <a:solidFill>
                <a:srgbClr val="FFE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9329048" y="1244691"/>
                <a:ext cx="1165451" cy="1308295"/>
                <a:chOff x="9329048" y="1244691"/>
                <a:chExt cx="1165451" cy="1308295"/>
              </a:xfrm>
            </p:grpSpPr>
            <p:sp>
              <p:nvSpPr>
                <p:cNvPr id="78" name="椭圆 77"/>
                <p:cNvSpPr/>
                <p:nvPr/>
              </p:nvSpPr>
              <p:spPr>
                <a:xfrm>
                  <a:off x="9329048" y="1244691"/>
                  <a:ext cx="1165451" cy="1308295"/>
                </a:xfrm>
                <a:prstGeom prst="ellipse">
                  <a:avLst/>
                </a:prstGeom>
                <a:solidFill>
                  <a:srgbClr val="FFECB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9" name="直接连接符 78"/>
                <p:cNvCxnSpPr/>
                <p:nvPr/>
              </p:nvCxnSpPr>
              <p:spPr>
                <a:xfrm>
                  <a:off x="9495692" y="1997612"/>
                  <a:ext cx="281354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/>
              </p:nvCxnSpPr>
              <p:spPr>
                <a:xfrm>
                  <a:off x="10070123" y="1997612"/>
                  <a:ext cx="281354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椭圆 80"/>
                <p:cNvSpPr/>
                <p:nvPr/>
              </p:nvSpPr>
              <p:spPr>
                <a:xfrm>
                  <a:off x="9587132" y="1997612"/>
                  <a:ext cx="98474" cy="9847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10161563" y="1997612"/>
                  <a:ext cx="98474" cy="9847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3" name="直接连接符 82"/>
                <p:cNvCxnSpPr/>
                <p:nvPr/>
              </p:nvCxnSpPr>
              <p:spPr>
                <a:xfrm>
                  <a:off x="9777046" y="2337826"/>
                  <a:ext cx="257819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9" name="组合 68"/>
            <p:cNvGrpSpPr/>
            <p:nvPr/>
          </p:nvGrpSpPr>
          <p:grpSpPr>
            <a:xfrm>
              <a:off x="8927926" y="743312"/>
              <a:ext cx="1969476" cy="1115497"/>
              <a:chOff x="8927926" y="743312"/>
              <a:chExt cx="1969476" cy="1115497"/>
            </a:xfrm>
          </p:grpSpPr>
          <p:sp>
            <p:nvSpPr>
              <p:cNvPr id="70" name="圆角矩形 69"/>
              <p:cNvSpPr/>
              <p:nvPr/>
            </p:nvSpPr>
            <p:spPr>
              <a:xfrm>
                <a:off x="9342922" y="1287195"/>
                <a:ext cx="1139483" cy="571614"/>
              </a:xfrm>
              <a:prstGeom prst="roundRect">
                <a:avLst/>
              </a:prstGeom>
              <a:solidFill>
                <a:srgbClr val="1433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菱形 70"/>
              <p:cNvSpPr/>
              <p:nvPr/>
            </p:nvSpPr>
            <p:spPr>
              <a:xfrm>
                <a:off x="8927926" y="743312"/>
                <a:ext cx="1969476" cy="914400"/>
              </a:xfrm>
              <a:prstGeom prst="diamond">
                <a:avLst/>
              </a:prstGeom>
              <a:solidFill>
                <a:srgbClr val="1B45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10768817" y="1200512"/>
                <a:ext cx="98474" cy="506437"/>
                <a:chOff x="10768817" y="1200512"/>
                <a:chExt cx="98474" cy="506437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>
                  <a:off x="10820028" y="1200512"/>
                  <a:ext cx="0" cy="457200"/>
                </a:xfrm>
                <a:prstGeom prst="line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椭圆 73"/>
                <p:cNvSpPr/>
                <p:nvPr/>
              </p:nvSpPr>
              <p:spPr>
                <a:xfrm>
                  <a:off x="10768817" y="1608475"/>
                  <a:ext cx="98474" cy="98474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9911934" y="1669825"/>
            <a:ext cx="1335784" cy="879884"/>
            <a:chOff x="4574193" y="1707341"/>
            <a:chExt cx="1335784" cy="879884"/>
          </a:xfrm>
        </p:grpSpPr>
        <p:sp>
          <p:nvSpPr>
            <p:cNvPr id="66" name="椭圆形标注 65"/>
            <p:cNvSpPr/>
            <p:nvPr/>
          </p:nvSpPr>
          <p:spPr>
            <a:xfrm>
              <a:off x="4574193" y="1707341"/>
              <a:ext cx="1313259" cy="879884"/>
            </a:xfrm>
            <a:prstGeom prst="wedgeEllipseCallout">
              <a:avLst/>
            </a:prstGeom>
            <a:solidFill>
              <a:srgbClr val="FFF2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 </a:t>
              </a:r>
              <a:endParaRPr lang="zh-CN" altLang="en-US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694550" y="1824117"/>
              <a:ext cx="12154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1433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耗费时间，金钱</a:t>
              </a:r>
              <a:endParaRPr lang="zh-CN" altLang="en-US" dirty="0">
                <a:solidFill>
                  <a:srgbClr val="1433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490672" y="1816194"/>
            <a:ext cx="1313259" cy="879884"/>
            <a:chOff x="3152931" y="1853710"/>
            <a:chExt cx="1313259" cy="879884"/>
          </a:xfrm>
        </p:grpSpPr>
        <p:sp>
          <p:nvSpPr>
            <p:cNvPr id="64" name="椭圆形标注 63"/>
            <p:cNvSpPr/>
            <p:nvPr/>
          </p:nvSpPr>
          <p:spPr>
            <a:xfrm flipH="1">
              <a:off x="3152931" y="1853710"/>
              <a:ext cx="1313259" cy="879884"/>
            </a:xfrm>
            <a:prstGeom prst="wedgeEllipseCallout">
              <a:avLst/>
            </a:prstGeom>
            <a:solidFill>
              <a:srgbClr val="143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269227" y="1978410"/>
              <a:ext cx="11793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F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工作经验更重要</a:t>
              </a:r>
              <a:endParaRPr lang="zh-CN" altLang="en-US" dirty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396965" y="2242296"/>
            <a:ext cx="1510207" cy="879884"/>
            <a:chOff x="5059224" y="2279812"/>
            <a:chExt cx="1510207" cy="879884"/>
          </a:xfrm>
        </p:grpSpPr>
        <p:sp>
          <p:nvSpPr>
            <p:cNvPr id="62" name="椭圆形标注 61"/>
            <p:cNvSpPr/>
            <p:nvPr/>
          </p:nvSpPr>
          <p:spPr>
            <a:xfrm>
              <a:off x="5059224" y="2279812"/>
              <a:ext cx="1313259" cy="879884"/>
            </a:xfrm>
            <a:prstGeom prst="wedgeEllipseCallout">
              <a:avLst/>
            </a:prstGeom>
            <a:solidFill>
              <a:srgbClr val="1433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250524" y="2426898"/>
              <a:ext cx="13189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F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社会认可度不高</a:t>
              </a:r>
              <a:endParaRPr lang="zh-CN" altLang="en-US" dirty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8341895" y="4385006"/>
            <a:ext cx="21963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FF2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不考</a:t>
            </a:r>
            <a:endParaRPr lang="zh-CN" altLang="en-US" sz="6600" dirty="0">
              <a:solidFill>
                <a:srgbClr val="FFF2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 rot="900000">
            <a:off x="9827758" y="4318956"/>
            <a:ext cx="13132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8000" dirty="0">
              <a:solidFill>
                <a:schemeClr val="accent4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1753396"/>
      </p:ext>
    </p:extLst>
  </p:cSld>
  <p:clrMapOvr>
    <a:masterClrMapping/>
  </p:clrMapOvr>
  <p:transition spd="slow" advTm="12511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7" presetClass="emph" presetSubtype="0" fill="remove" nodeType="after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7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25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75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44" grpId="0"/>
      <p:bldP spid="45" grpId="0"/>
      <p:bldP spid="46" grpId="0"/>
      <p:bldP spid="55" grpId="0"/>
      <p:bldP spid="5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219</Words>
  <Application>Microsoft Office PowerPoint</Application>
  <PresentationFormat>自定义</PresentationFormat>
  <Paragraphs>65</Paragraphs>
  <Slides>10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pc</cp:lastModifiedBy>
  <cp:revision>34</cp:revision>
  <dcterms:created xsi:type="dcterms:W3CDTF">2015-05-03T02:57:10Z</dcterms:created>
  <dcterms:modified xsi:type="dcterms:W3CDTF">2015-07-12T11:16:01Z</dcterms:modified>
</cp:coreProperties>
</file>