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76" r:id="rId4"/>
    <p:sldId id="275" r:id="rId5"/>
    <p:sldId id="277" r:id="rId6"/>
    <p:sldId id="280" r:id="rId7"/>
    <p:sldId id="283" r:id="rId8"/>
    <p:sldId id="298" r:id="rId9"/>
    <p:sldId id="284" r:id="rId10"/>
    <p:sldId id="282" r:id="rId11"/>
    <p:sldId id="278" r:id="rId12"/>
    <p:sldId id="285" r:id="rId13"/>
    <p:sldId id="286" r:id="rId14"/>
    <p:sldId id="287" r:id="rId15"/>
    <p:sldId id="288" r:id="rId16"/>
    <p:sldId id="281" r:id="rId17"/>
    <p:sldId id="279" r:id="rId18"/>
    <p:sldId id="289" r:id="rId19"/>
    <p:sldId id="291" r:id="rId20"/>
    <p:sldId id="299" r:id="rId21"/>
    <p:sldId id="303" r:id="rId22"/>
    <p:sldId id="304" r:id="rId23"/>
    <p:sldId id="290" r:id="rId24"/>
    <p:sldId id="305" r:id="rId25"/>
    <p:sldId id="297" r:id="rId26"/>
    <p:sldId id="306" r:id="rId27"/>
    <p:sldId id="292" r:id="rId28"/>
    <p:sldId id="293" r:id="rId29"/>
    <p:sldId id="294" r:id="rId30"/>
    <p:sldId id="295" r:id="rId31"/>
    <p:sldId id="307" r:id="rId32"/>
    <p:sldId id="308" r:id="rId33"/>
    <p:sldId id="309" r:id="rId34"/>
    <p:sldId id="296" r:id="rId35"/>
    <p:sldId id="310" r:id="rId36"/>
  </p:sldIdLst>
  <p:sldSz cx="9144000" cy="5143500" type="screen16x9"/>
  <p:notesSz cx="6858000" cy="9144000"/>
  <p:embeddedFontLst>
    <p:embeddedFont>
      <p:font typeface="时尚中黑简体" panose="02010600030101010101" charset="-122"/>
      <p:regular r:id="rId37"/>
    </p:embeddedFont>
    <p:embeddedFont>
      <p:font typeface="康煕字典體(Demo)" pitchFamily="2" charset="-120"/>
      <p:regular r:id="rId38"/>
    </p:embeddedFont>
    <p:embeddedFont>
      <p:font typeface="方正美黑简体" panose="02010600030101010101" charset="-122"/>
      <p:regular r:id="rId39"/>
    </p:embeddedFont>
    <p:embeddedFont>
      <p:font typeface="Calibri" panose="020F0502020204030204" pitchFamily="34" charset="0"/>
      <p:regular r:id="rId40"/>
      <p:bold r:id="rId41"/>
      <p:italic r:id="rId42"/>
      <p:boldItalic r:id="rId43"/>
    </p:embeddedFont>
    <p:embeddedFont>
      <p:font typeface="Impact" panose="020B0806030902050204" pitchFamily="34" charset="0"/>
      <p:regular r:id="rId44"/>
    </p:embeddedFont>
    <p:embeddedFont>
      <p:font typeface="微软雅黑" panose="020B0503020204020204" pitchFamily="34" charset="-122"/>
      <p:regular r:id="rId45"/>
      <p:bold r:id="rId46"/>
    </p:embeddedFont>
    <p:embeddedFont>
      <p:font typeface="Agency FB" panose="020B0503020202020204" pitchFamily="34" charset="0"/>
      <p:regular r:id="rId47"/>
      <p:bold r:id="rId48"/>
    </p:embeddedFont>
    <p:embeddedFont>
      <p:font typeface="黑体" panose="02010609060101010101" pitchFamily="49" charset="-122"/>
      <p:regular r:id="rId49"/>
    </p:embeddedFont>
    <p:embeddedFont>
      <p:font typeface="方正细黑一简体" panose="02010600030101010101" charset="-122"/>
      <p:regular r:id="rId50"/>
    </p:embeddedFont>
    <p:embeddedFont>
      <p:font typeface="方正稚艺简体" panose="02010600030101010101" charset="-122"/>
      <p:regular r:id="rId5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34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33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font" Target="fonts/font15.fntdata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t>2014/2/6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864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t>2014/2/6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931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71450"/>
            <a:ext cx="2057400" cy="3657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71450"/>
            <a:ext cx="6019800" cy="3657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t>2014/2/6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411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t>2014/2/6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644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t>2014/2/6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75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4038600" cy="282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00125"/>
            <a:ext cx="4038600" cy="282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t>2014/2/6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249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t>2014/2/6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378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t>2014/2/6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162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t>2014/2/6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6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t>2014/2/6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816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4FCE-9D02-4FBE-B428-B87F64B287FD}" type="datetimeFigureOut">
              <a:rPr lang="zh-CN" altLang="en-US" smtClean="0"/>
              <a:t>2014/2/6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B20FB-7E68-4D1E-866E-7B553AC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310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34FCE-9D02-4FBE-B428-B87F64B287FD}" type="datetimeFigureOut">
              <a:rPr lang="zh-CN" altLang="en-US" smtClean="0"/>
              <a:t>2014/2/6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B20FB-7E68-4D1E-866E-7B553ACFAB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504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0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microsoft.com/office/2007/relationships/hdphoto" Target="../media/hdphoto5.wdp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t11318\桌面\揭开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-1"/>
            <a:ext cx="637219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62" y="51470"/>
            <a:ext cx="1514092" cy="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3050908"/>
            <a:ext cx="5134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CE3418"/>
                </a:solidFill>
                <a:latin typeface="康煕字典體(Demo)" pitchFamily="2" charset="-120"/>
                <a:ea typeface="康煕字典體(Demo)" pitchFamily="2" charset="-120"/>
              </a:rPr>
              <a:t>揭</a:t>
            </a:r>
            <a:r>
              <a:rPr lang="zh-CN" altLang="en-US" sz="4800" dirty="0" smtClean="0">
                <a:solidFill>
                  <a:srgbClr val="CE3418"/>
                </a:solidFill>
                <a:latin typeface="康煕字典體(Demo)" pitchFamily="2" charset="-120"/>
                <a:ea typeface="康煕字典體(Demo)" pitchFamily="2" charset="-120"/>
              </a:rPr>
              <a:t>密你的三重身份</a:t>
            </a:r>
            <a:endParaRPr lang="zh-CN" altLang="en-US" sz="4800" dirty="0">
              <a:solidFill>
                <a:srgbClr val="CE3418"/>
              </a:solidFill>
              <a:latin typeface="康煕字典體(Demo)" pitchFamily="2" charset="-120"/>
              <a:ea typeface="康煕字典體(Demo)" pitchFamily="2" charset="-12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31840" y="35798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51520" y="2704880"/>
            <a:ext cx="2762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书店店员培训课程之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319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5424" y="-16406"/>
            <a:ext cx="2299408" cy="5170792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382" y="1952503"/>
            <a:ext cx="7997082" cy="7679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侧圆角矩形 7"/>
          <p:cNvSpPr/>
          <p:nvPr/>
        </p:nvSpPr>
        <p:spPr>
          <a:xfrm>
            <a:off x="2757601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品牌宣传员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780925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读者服务员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6804248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图书销售员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7601" y="2112191"/>
            <a:ext cx="1728192" cy="21986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0925" y="2112191"/>
            <a:ext cx="1728192" cy="21986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4249" y="2112191"/>
            <a:ext cx="1728192" cy="21986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35" name="Picture 3" descr="C:\Users\L\Desktop\20087251561571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30" t="6267"/>
          <a:stretch/>
        </p:blipFill>
        <p:spPr bwMode="auto">
          <a:xfrm>
            <a:off x="2843808" y="2203533"/>
            <a:ext cx="1553505" cy="201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L\Desktop\20071224143714812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7" t="19433" r="23568" b="11919"/>
          <a:stretch/>
        </p:blipFill>
        <p:spPr bwMode="auto">
          <a:xfrm>
            <a:off x="4883727" y="2204358"/>
            <a:ext cx="1537856" cy="201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C:\Users\L\Desktop\2457331_153446623092_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87" t="2381" r="4764" b="30881"/>
          <a:stretch/>
        </p:blipFill>
        <p:spPr bwMode="auto">
          <a:xfrm>
            <a:off x="6901542" y="2204358"/>
            <a:ext cx="1534887" cy="201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9</a:t>
              </a:r>
              <a:endParaRPr lang="zh-CN" altLang="en-US" b="1" dirty="0"/>
            </a:p>
          </p:txBody>
        </p:sp>
      </p:grpSp>
      <p:sp>
        <p:nvSpPr>
          <p:cNvPr id="20" name="椭圆 19"/>
          <p:cNvSpPr/>
          <p:nvPr/>
        </p:nvSpPr>
        <p:spPr>
          <a:xfrm>
            <a:off x="2516426" y="1120176"/>
            <a:ext cx="504056" cy="504056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534324" y="1120176"/>
            <a:ext cx="504056" cy="504056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552221" y="1120176"/>
            <a:ext cx="504056" cy="504056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L\Desktop\2008911102351101_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67544" y="1298253"/>
            <a:ext cx="20162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美黑简体" pitchFamily="2" charset="-122"/>
                <a:ea typeface="方正美黑简体" pitchFamily="2" charset="-122"/>
              </a:rPr>
              <a:t>过渡页</a:t>
            </a:r>
            <a:endParaRPr lang="zh-CN" altLang="en-US" sz="4400" dirty="0">
              <a:solidFill>
                <a:schemeClr val="bg1"/>
              </a:solidFill>
              <a:latin typeface="方正美黑简体" pitchFamily="2" charset="-122"/>
              <a:ea typeface="方正美黑简体" pitchFamily="2" charset="-122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899592" y="1945164"/>
            <a:ext cx="1403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54363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5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2410272" y="599549"/>
            <a:ext cx="2299408" cy="1324129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717897" y="2303951"/>
            <a:ext cx="1520305" cy="1946264"/>
          </a:xfrm>
          <a:custGeom>
            <a:avLst/>
            <a:gdLst/>
            <a:ahLst/>
            <a:cxnLst/>
            <a:rect l="l" t="t" r="r" b="b"/>
            <a:pathLst>
              <a:path w="1520305" h="1946264">
                <a:moveTo>
                  <a:pt x="760152" y="0"/>
                </a:moveTo>
                <a:cubicBezTo>
                  <a:pt x="1069656" y="0"/>
                  <a:pt x="1345413" y="144490"/>
                  <a:pt x="1520305" y="372342"/>
                </a:cubicBezTo>
                <a:cubicBezTo>
                  <a:pt x="1270121" y="456885"/>
                  <a:pt x="1091299" y="694125"/>
                  <a:pt x="1091299" y="973132"/>
                </a:cubicBezTo>
                <a:cubicBezTo>
                  <a:pt x="1091299" y="1252139"/>
                  <a:pt x="1270121" y="1489379"/>
                  <a:pt x="1520305" y="1573922"/>
                </a:cubicBezTo>
                <a:cubicBezTo>
                  <a:pt x="1345413" y="1801774"/>
                  <a:pt x="1069656" y="1946264"/>
                  <a:pt x="760152" y="1946264"/>
                </a:cubicBezTo>
                <a:cubicBezTo>
                  <a:pt x="450648" y="1946264"/>
                  <a:pt x="174891" y="1801774"/>
                  <a:pt x="0" y="1573922"/>
                </a:cubicBezTo>
                <a:cubicBezTo>
                  <a:pt x="250183" y="1489379"/>
                  <a:pt x="429004" y="1252139"/>
                  <a:pt x="429004" y="973132"/>
                </a:cubicBezTo>
                <a:cubicBezTo>
                  <a:pt x="429004" y="694126"/>
                  <a:pt x="250183" y="456885"/>
                  <a:pt x="0" y="372342"/>
                </a:cubicBezTo>
                <a:cubicBezTo>
                  <a:pt x="174891" y="144490"/>
                  <a:pt x="450648" y="0"/>
                  <a:pt x="760152" y="0"/>
                </a:cubicBezTo>
                <a:close/>
              </a:path>
            </a:pathLst>
          </a:cu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223908" y="2324156"/>
            <a:ext cx="49244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读</a:t>
            </a:r>
            <a:endParaRPr lang="en-US" altLang="zh-CN" sz="2400" dirty="0" smtClean="0">
              <a:solidFill>
                <a:schemeClr val="bg1"/>
              </a:solidFill>
              <a:latin typeface="方正美黑简体" pitchFamily="65" charset="-122"/>
              <a:ea typeface="方正美黑简体" pitchFamily="65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者</a:t>
            </a:r>
            <a:endParaRPr lang="en-US" altLang="zh-CN" sz="2400" dirty="0" smtClean="0">
              <a:solidFill>
                <a:schemeClr val="bg1"/>
              </a:solidFill>
              <a:latin typeface="方正美黑简体" pitchFamily="65" charset="-122"/>
              <a:ea typeface="方正美黑简体" pitchFamily="65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服</a:t>
            </a:r>
            <a:endParaRPr lang="en-US" altLang="zh-CN" sz="2400" dirty="0" smtClean="0">
              <a:solidFill>
                <a:schemeClr val="bg1"/>
              </a:solidFill>
              <a:latin typeface="方正美黑简体" pitchFamily="65" charset="-122"/>
              <a:ea typeface="方正美黑简体" pitchFamily="65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务</a:t>
            </a:r>
            <a:endParaRPr lang="en-US" altLang="zh-CN" sz="2400" dirty="0" smtClean="0">
              <a:solidFill>
                <a:schemeClr val="bg1"/>
              </a:solidFill>
              <a:latin typeface="方正美黑简体" pitchFamily="65" charset="-122"/>
              <a:ea typeface="方正美黑简体" pitchFamily="65" charset="-122"/>
            </a:endParaRPr>
          </a:p>
          <a:p>
            <a:r>
              <a:rPr lang="zh-CN" altLang="en-US" sz="2400" dirty="0" smtClean="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员</a:t>
            </a:r>
            <a:endParaRPr lang="zh-CN" altLang="en-US" sz="2400" dirty="0">
              <a:solidFill>
                <a:schemeClr val="bg1"/>
              </a:solidFill>
              <a:latin typeface="方正美黑简体" pitchFamily="65" charset="-122"/>
              <a:ea typeface="方正美黑简体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194" y="2744120"/>
            <a:ext cx="1816988" cy="50527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8194" y="3317721"/>
            <a:ext cx="1816988" cy="50527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867903" y="2647835"/>
            <a:ext cx="1258495" cy="1258495"/>
          </a:xfrm>
          <a:prstGeom prst="ellipse">
            <a:avLst/>
          </a:prstGeom>
          <a:solidFill>
            <a:srgbClr val="CE3418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105392" y="3077028"/>
            <a:ext cx="7617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What</a:t>
            </a:r>
          </a:p>
        </p:txBody>
      </p:sp>
      <p:sp>
        <p:nvSpPr>
          <p:cNvPr id="27" name="矩形 26"/>
          <p:cNvSpPr/>
          <p:nvPr/>
        </p:nvSpPr>
        <p:spPr>
          <a:xfrm>
            <a:off x="4746729" y="3318863"/>
            <a:ext cx="1816988" cy="50527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746729" y="2715766"/>
            <a:ext cx="1816988" cy="50527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784135" y="2634864"/>
            <a:ext cx="1257537" cy="1257537"/>
          </a:xfrm>
          <a:prstGeom prst="ellipse">
            <a:avLst/>
          </a:prstGeom>
          <a:solidFill>
            <a:srgbClr val="CE3418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092779" y="3046738"/>
            <a:ext cx="841598" cy="499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How</a:t>
            </a:r>
          </a:p>
        </p:txBody>
      </p:sp>
      <p:pic>
        <p:nvPicPr>
          <p:cNvPr id="39" name="Picture 2" descr="D:\素材库\PPT抽取图片\image31 (6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83" y="2613411"/>
            <a:ext cx="3542537" cy="2550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93510" y="2812093"/>
            <a:ext cx="1423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显性服务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5300" y="3364603"/>
            <a:ext cx="1423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隐性服务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118157" y="2785881"/>
            <a:ext cx="1423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熟悉环境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118157" y="3381595"/>
            <a:ext cx="1423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精通业务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36783"/>
            <a:ext cx="5242127" cy="184693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411760" y="4966015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2686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素材库\PPT图库\1237-1103231p113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534" y="467120"/>
            <a:ext cx="7049968" cy="4688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2.1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显性服务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-9433" y="3043148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我们要做到：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02874" y="3551025"/>
            <a:ext cx="2700271" cy="504056"/>
            <a:chOff x="503577" y="3551025"/>
            <a:chExt cx="2700271" cy="504056"/>
          </a:xfrm>
        </p:grpSpPr>
        <p:sp>
          <p:nvSpPr>
            <p:cNvPr id="7" name="椭圆 6"/>
            <p:cNvSpPr/>
            <p:nvPr/>
          </p:nvSpPr>
          <p:spPr>
            <a:xfrm>
              <a:off x="503577" y="3551025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103593" y="3618387"/>
              <a:ext cx="21002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态度诚恳 换位思考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2874" y="4155926"/>
            <a:ext cx="2700271" cy="504056"/>
            <a:chOff x="502874" y="4155926"/>
            <a:chExt cx="2700271" cy="504056"/>
          </a:xfrm>
        </p:grpSpPr>
        <p:sp>
          <p:nvSpPr>
            <p:cNvPr id="22" name="椭圆 21"/>
            <p:cNvSpPr/>
            <p:nvPr/>
          </p:nvSpPr>
          <p:spPr>
            <a:xfrm>
              <a:off x="502874" y="4155926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102890" y="4223288"/>
              <a:ext cx="21002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耐心细心 有问必答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-9433" y="1131590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主要包括：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02874" y="1635646"/>
            <a:ext cx="2400509" cy="504056"/>
            <a:chOff x="503577" y="1635646"/>
            <a:chExt cx="2400509" cy="504056"/>
          </a:xfrm>
        </p:grpSpPr>
        <p:sp>
          <p:nvSpPr>
            <p:cNvPr id="25" name="椭圆 24"/>
            <p:cNvSpPr/>
            <p:nvPr/>
          </p:nvSpPr>
          <p:spPr>
            <a:xfrm>
              <a:off x="503577" y="1635646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103593" y="1703008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帮读者查询图书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2874" y="2240547"/>
            <a:ext cx="1938844" cy="504056"/>
            <a:chOff x="502874" y="2240547"/>
            <a:chExt cx="1938844" cy="504056"/>
          </a:xfrm>
        </p:grpSpPr>
        <p:sp>
          <p:nvSpPr>
            <p:cNvPr id="27" name="椭圆 26"/>
            <p:cNvSpPr/>
            <p:nvPr/>
          </p:nvSpPr>
          <p:spPr>
            <a:xfrm>
              <a:off x="502874" y="2240547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02890" y="2307909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帮读者找书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11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7555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" t="18330" r="2638" b="4529"/>
          <a:stretch/>
        </p:blipFill>
        <p:spPr>
          <a:xfrm>
            <a:off x="4136571" y="681541"/>
            <a:ext cx="5007429" cy="26362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隐性服务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9433" y="3043148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我们要做到：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02874" y="3551025"/>
            <a:ext cx="2631341" cy="504056"/>
            <a:chOff x="503577" y="3551025"/>
            <a:chExt cx="2631341" cy="504056"/>
          </a:xfrm>
        </p:grpSpPr>
        <p:sp>
          <p:nvSpPr>
            <p:cNvPr id="17" name="椭圆 16"/>
            <p:cNvSpPr/>
            <p:nvPr/>
          </p:nvSpPr>
          <p:spPr>
            <a:xfrm>
              <a:off x="503577" y="3551025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03593" y="3618387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掌握图书陈列技巧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02874" y="4155926"/>
            <a:ext cx="3323839" cy="504056"/>
            <a:chOff x="502874" y="4155926"/>
            <a:chExt cx="3323839" cy="504056"/>
          </a:xfrm>
        </p:grpSpPr>
        <p:sp>
          <p:nvSpPr>
            <p:cNvPr id="20" name="椭圆 19"/>
            <p:cNvSpPr/>
            <p:nvPr/>
          </p:nvSpPr>
          <p:spPr>
            <a:xfrm>
              <a:off x="502874" y="4155926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102890" y="4223288"/>
              <a:ext cx="27238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明白什么时候该读什么书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-9433" y="1131590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主要包括：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02874" y="1635646"/>
            <a:ext cx="1708012" cy="504056"/>
            <a:chOff x="503577" y="1635646"/>
            <a:chExt cx="1708012" cy="504056"/>
          </a:xfrm>
        </p:grpSpPr>
        <p:sp>
          <p:nvSpPr>
            <p:cNvPr id="24" name="椭圆 23"/>
            <p:cNvSpPr/>
            <p:nvPr/>
          </p:nvSpPr>
          <p:spPr>
            <a:xfrm>
              <a:off x="503577" y="1635646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103593" y="170300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图书陈列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02874" y="2240547"/>
            <a:ext cx="1708012" cy="504056"/>
            <a:chOff x="502874" y="2240547"/>
            <a:chExt cx="1708012" cy="504056"/>
          </a:xfrm>
        </p:grpSpPr>
        <p:sp>
          <p:nvSpPr>
            <p:cNvPr id="27" name="椭圆 26"/>
            <p:cNvSpPr/>
            <p:nvPr/>
          </p:nvSpPr>
          <p:spPr>
            <a:xfrm>
              <a:off x="502874" y="2240547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02890" y="230790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图书引导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52" r="16664" b="9945"/>
          <a:stretch/>
        </p:blipFill>
        <p:spPr>
          <a:xfrm>
            <a:off x="4136571" y="3316281"/>
            <a:ext cx="2242458" cy="13110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029" y="3316281"/>
            <a:ext cx="902474" cy="135305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0" t="2589" r="-1" b="9094"/>
          <a:stretch/>
        </p:blipFill>
        <p:spPr>
          <a:xfrm>
            <a:off x="7258106" y="3316282"/>
            <a:ext cx="1885894" cy="1331282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12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6888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2.3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熟悉环境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3" descr="D:\素材库\PPT抽取图片\image13 (16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484" y="566890"/>
            <a:ext cx="3103563" cy="477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 15"/>
          <p:cNvSpPr/>
          <p:nvPr/>
        </p:nvSpPr>
        <p:spPr>
          <a:xfrm>
            <a:off x="-9433" y="3043148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我们要做到：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02874" y="3551025"/>
            <a:ext cx="3854433" cy="504056"/>
            <a:chOff x="503577" y="3551025"/>
            <a:chExt cx="3854433" cy="504056"/>
          </a:xfrm>
        </p:grpSpPr>
        <p:sp>
          <p:nvSpPr>
            <p:cNvPr id="18" name="椭圆 17"/>
            <p:cNvSpPr/>
            <p:nvPr/>
          </p:nvSpPr>
          <p:spPr>
            <a:xfrm>
              <a:off x="503577" y="3551025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03593" y="3618387"/>
              <a:ext cx="32544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读者说出书名 能迅速找到图书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2874" y="4155926"/>
            <a:ext cx="3854433" cy="504056"/>
            <a:chOff x="502874" y="4155926"/>
            <a:chExt cx="3854433" cy="504056"/>
          </a:xfrm>
        </p:grpSpPr>
        <p:sp>
          <p:nvSpPr>
            <p:cNvPr id="21" name="椭圆 20"/>
            <p:cNvSpPr/>
            <p:nvPr/>
          </p:nvSpPr>
          <p:spPr>
            <a:xfrm>
              <a:off x="502874" y="4155926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102890" y="4223288"/>
              <a:ext cx="32544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读者说出类别 能推荐类似图书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-9433" y="1131590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主要包括：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2874" y="1635646"/>
            <a:ext cx="1708012" cy="504056"/>
            <a:chOff x="503577" y="1635646"/>
            <a:chExt cx="1708012" cy="504056"/>
          </a:xfrm>
        </p:grpSpPr>
        <p:sp>
          <p:nvSpPr>
            <p:cNvPr id="25" name="椭圆 24"/>
            <p:cNvSpPr/>
            <p:nvPr/>
          </p:nvSpPr>
          <p:spPr>
            <a:xfrm>
              <a:off x="503577" y="1635646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103593" y="170300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熟悉本店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02874" y="2240547"/>
            <a:ext cx="2400509" cy="504056"/>
            <a:chOff x="502874" y="2240547"/>
            <a:chExt cx="2400509" cy="504056"/>
          </a:xfrm>
        </p:grpSpPr>
        <p:sp>
          <p:nvSpPr>
            <p:cNvPr id="28" name="椭圆 27"/>
            <p:cNvSpPr/>
            <p:nvPr/>
          </p:nvSpPr>
          <p:spPr>
            <a:xfrm>
              <a:off x="502874" y="2240547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102890" y="2307909"/>
              <a:ext cx="18004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熟悉负责的区域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13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6264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素材库\高清图库\高清商务（本本整理，锐普2000人大群：19888900）\锐普本本整理 (26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47"/>
          <a:stretch/>
        </p:blipFill>
        <p:spPr bwMode="auto">
          <a:xfrm>
            <a:off x="3012189" y="1131591"/>
            <a:ext cx="5850532" cy="4011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精通业务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848650" y="3363838"/>
            <a:ext cx="16353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我还会</a:t>
            </a:r>
            <a:endParaRPr lang="en-US" altLang="zh-CN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说英语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02874" y="2931790"/>
            <a:ext cx="2169676" cy="504056"/>
            <a:chOff x="502874" y="2240547"/>
            <a:chExt cx="2169676" cy="504056"/>
          </a:xfrm>
        </p:grpSpPr>
        <p:sp>
          <p:nvSpPr>
            <p:cNvPr id="18" name="椭圆 17"/>
            <p:cNvSpPr/>
            <p:nvPr/>
          </p:nvSpPr>
          <p:spPr>
            <a:xfrm>
              <a:off x="502874" y="2240547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2</a:t>
              </a:r>
              <a:endParaRPr lang="zh-CN" altLang="en-US" sz="2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102890" y="2307909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掌握导购语言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0499" y="1563638"/>
            <a:ext cx="2631341" cy="504056"/>
            <a:chOff x="502874" y="2240547"/>
            <a:chExt cx="2631341" cy="504056"/>
          </a:xfrm>
        </p:grpSpPr>
        <p:sp>
          <p:nvSpPr>
            <p:cNvPr id="21" name="椭圆 20"/>
            <p:cNvSpPr/>
            <p:nvPr/>
          </p:nvSpPr>
          <p:spPr>
            <a:xfrm>
              <a:off x="502874" y="2240547"/>
              <a:ext cx="504056" cy="504056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102890" y="2307909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掌握图书管理技能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134828" y="2067694"/>
            <a:ext cx="32367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包括图书分类，索书号知识等必备技能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34828" y="3449117"/>
            <a:ext cx="1980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不但普通话要说好，各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地方言也要有些了解，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甚至会外语交流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15424" y="4797062"/>
            <a:ext cx="2299408" cy="357323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1685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5424" y="-16406"/>
            <a:ext cx="2299408" cy="5170792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382" y="1952503"/>
            <a:ext cx="7997082" cy="7679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侧圆角矩形 7"/>
          <p:cNvSpPr/>
          <p:nvPr/>
        </p:nvSpPr>
        <p:spPr>
          <a:xfrm>
            <a:off x="2757601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品牌宣传员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780925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读者服务员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6804248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图书销售员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7601" y="2112191"/>
            <a:ext cx="1728192" cy="21986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0925" y="2112191"/>
            <a:ext cx="1728192" cy="21986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4249" y="2112191"/>
            <a:ext cx="1728192" cy="21986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35" name="Picture 3" descr="C:\Users\L\Desktop\20087251561571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30" t="6267"/>
          <a:stretch/>
        </p:blipFill>
        <p:spPr bwMode="auto">
          <a:xfrm>
            <a:off x="2843808" y="2203533"/>
            <a:ext cx="1553505" cy="201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L\Desktop\20071224143714812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087" t="19433" r="23568" b="11919"/>
          <a:stretch/>
        </p:blipFill>
        <p:spPr bwMode="auto">
          <a:xfrm>
            <a:off x="4883727" y="2204358"/>
            <a:ext cx="1537856" cy="201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C:\Users\L\Desktop\2457331_153446623092_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7" t="2381" r="4764" b="30881"/>
          <a:stretch/>
        </p:blipFill>
        <p:spPr bwMode="auto">
          <a:xfrm>
            <a:off x="6901542" y="2204358"/>
            <a:ext cx="1534887" cy="201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椭圆 19"/>
          <p:cNvSpPr/>
          <p:nvPr/>
        </p:nvSpPr>
        <p:spPr>
          <a:xfrm>
            <a:off x="2516426" y="1120176"/>
            <a:ext cx="504056" cy="504056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534324" y="1120176"/>
            <a:ext cx="504056" cy="504056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552221" y="1120176"/>
            <a:ext cx="504056" cy="504056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L\Desktop\2008911102351101_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67544" y="1298253"/>
            <a:ext cx="20162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美黑简体" pitchFamily="2" charset="-122"/>
                <a:ea typeface="方正美黑简体" pitchFamily="2" charset="-122"/>
              </a:rPr>
              <a:t>过渡页</a:t>
            </a:r>
            <a:endParaRPr lang="zh-CN" altLang="en-US" sz="4400" dirty="0">
              <a:solidFill>
                <a:schemeClr val="bg1"/>
              </a:solidFill>
              <a:latin typeface="方正美黑简体" pitchFamily="2" charset="-122"/>
              <a:ea typeface="方正美黑简体" pitchFamily="2" charset="-122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899592" y="1945164"/>
            <a:ext cx="1403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15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4363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862080" y="588663"/>
            <a:ext cx="2299408" cy="1324129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Picture 2" descr="D:\素材库\PPT抽取图片\image52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0210" y="1166428"/>
            <a:ext cx="5040560" cy="3977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4879180" y="2508612"/>
            <a:ext cx="1853060" cy="461665"/>
            <a:chOff x="4879180" y="2508612"/>
            <a:chExt cx="1853060" cy="461665"/>
          </a:xfrm>
        </p:grpSpPr>
        <p:sp>
          <p:nvSpPr>
            <p:cNvPr id="2" name="椭圆 1"/>
            <p:cNvSpPr/>
            <p:nvPr/>
          </p:nvSpPr>
          <p:spPr>
            <a:xfrm>
              <a:off x="4879180" y="2520800"/>
              <a:ext cx="437288" cy="437288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1</a:t>
              </a:r>
              <a:endParaRPr lang="zh-CN" altLang="en-US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16468" y="250861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CE3418"/>
                  </a:solidFill>
                  <a:latin typeface="方正美黑简体" pitchFamily="65" charset="-122"/>
                  <a:ea typeface="方正美黑简体" pitchFamily="65" charset="-122"/>
                </a:rPr>
                <a:t>销售心态</a:t>
              </a:r>
              <a:endParaRPr lang="zh-CN" altLang="en-US" sz="2400" dirty="0">
                <a:solidFill>
                  <a:srgbClr val="CE3418"/>
                </a:solidFill>
                <a:latin typeface="方正美黑简体" pitchFamily="65" charset="-122"/>
                <a:ea typeface="方正美黑简体" pitchFamily="65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879180" y="3214892"/>
            <a:ext cx="1840408" cy="461665"/>
            <a:chOff x="4880946" y="3207783"/>
            <a:chExt cx="1840408" cy="461665"/>
          </a:xfrm>
        </p:grpSpPr>
        <p:sp>
          <p:nvSpPr>
            <p:cNvPr id="42" name="TextBox 41"/>
            <p:cNvSpPr txBox="1"/>
            <p:nvPr/>
          </p:nvSpPr>
          <p:spPr>
            <a:xfrm>
              <a:off x="5305582" y="3207783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CE3418"/>
                  </a:solidFill>
                  <a:latin typeface="方正美黑简体" pitchFamily="65" charset="-122"/>
                  <a:ea typeface="方正美黑简体" pitchFamily="65" charset="-122"/>
                </a:rPr>
                <a:t>销售过程</a:t>
              </a:r>
              <a:endParaRPr lang="zh-CN" altLang="en-US" sz="2400" dirty="0">
                <a:solidFill>
                  <a:srgbClr val="CE3418"/>
                </a:solidFill>
                <a:latin typeface="方正美黑简体" pitchFamily="65" charset="-122"/>
                <a:ea typeface="方正美黑简体" pitchFamily="65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880946" y="3219971"/>
              <a:ext cx="437288" cy="437288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2</a:t>
              </a:r>
              <a:endParaRPr lang="zh-CN" altLang="en-US" b="1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79180" y="3921171"/>
            <a:ext cx="1840408" cy="461665"/>
            <a:chOff x="4892690" y="3921171"/>
            <a:chExt cx="1840408" cy="461665"/>
          </a:xfrm>
        </p:grpSpPr>
        <p:sp>
          <p:nvSpPr>
            <p:cNvPr id="44" name="TextBox 43"/>
            <p:cNvSpPr txBox="1"/>
            <p:nvPr/>
          </p:nvSpPr>
          <p:spPr>
            <a:xfrm>
              <a:off x="5317326" y="392117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rgbClr val="CE3418"/>
                  </a:solidFill>
                  <a:latin typeface="方正美黑简体" pitchFamily="65" charset="-122"/>
                  <a:ea typeface="方正美黑简体" pitchFamily="65" charset="-122"/>
                </a:rPr>
                <a:t>销售技巧</a:t>
              </a:r>
              <a:endParaRPr lang="zh-CN" altLang="en-US" sz="2400" dirty="0">
                <a:solidFill>
                  <a:srgbClr val="CE3418"/>
                </a:solidFill>
                <a:latin typeface="方正美黑简体" pitchFamily="65" charset="-122"/>
                <a:ea typeface="方正美黑简体" pitchFamily="65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892690" y="3933359"/>
              <a:ext cx="437288" cy="437288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3</a:t>
              </a:r>
              <a:endParaRPr lang="zh-CN" altLang="en-US" b="1" dirty="0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711" y="421266"/>
            <a:ext cx="5150695" cy="1846935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16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2070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D:\素材库\PPT抽取图片\image30 (8)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532" y="1445873"/>
            <a:ext cx="6096000" cy="361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销售心态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91444" y="1261207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3.1.1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什么是心态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5971" y="1663462"/>
            <a:ext cx="52278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所谓心态是指销售人员将其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谈吐、气势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成功地充分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表现在与顾客互动的过程中。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17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06935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D:\素材库\PPT抽取图片\image42 (4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273" y="909614"/>
            <a:ext cx="3387109" cy="4233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销售心态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1444" y="1261207"/>
            <a:ext cx="2154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3.1.2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心态的影响力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619672" y="1563638"/>
            <a:ext cx="3999464" cy="3210749"/>
            <a:chOff x="2012696" y="1563638"/>
            <a:chExt cx="3999464" cy="3210749"/>
          </a:xfrm>
        </p:grpSpPr>
        <p:sp>
          <p:nvSpPr>
            <p:cNvPr id="17" name="任意多边形 16"/>
            <p:cNvSpPr/>
            <p:nvPr/>
          </p:nvSpPr>
          <p:spPr>
            <a:xfrm>
              <a:off x="2827590" y="1839191"/>
              <a:ext cx="571500" cy="2473036"/>
            </a:xfrm>
            <a:custGeom>
              <a:avLst/>
              <a:gdLst>
                <a:gd name="connsiteX0" fmla="*/ 571500 w 571500"/>
                <a:gd name="connsiteY0" fmla="*/ 10391 h 2473036"/>
                <a:gd name="connsiteX1" fmla="*/ 0 w 571500"/>
                <a:gd name="connsiteY1" fmla="*/ 0 h 2473036"/>
                <a:gd name="connsiteX2" fmla="*/ 0 w 571500"/>
                <a:gd name="connsiteY2" fmla="*/ 2473036 h 247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0" h="2473036">
                  <a:moveTo>
                    <a:pt x="571500" y="10391"/>
                  </a:moveTo>
                  <a:lnTo>
                    <a:pt x="0" y="0"/>
                  </a:lnTo>
                  <a:lnTo>
                    <a:pt x="0" y="2473036"/>
                  </a:lnTo>
                </a:path>
              </a:pathLst>
            </a:custGeom>
            <a:noFill/>
            <a:ln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flipH="1">
              <a:off x="4510026" y="1839191"/>
              <a:ext cx="735197" cy="2473036"/>
            </a:xfrm>
            <a:custGeom>
              <a:avLst/>
              <a:gdLst>
                <a:gd name="connsiteX0" fmla="*/ 571500 w 571500"/>
                <a:gd name="connsiteY0" fmla="*/ 10391 h 2473036"/>
                <a:gd name="connsiteX1" fmla="*/ 0 w 571500"/>
                <a:gd name="connsiteY1" fmla="*/ 0 h 2473036"/>
                <a:gd name="connsiteX2" fmla="*/ 0 w 571500"/>
                <a:gd name="connsiteY2" fmla="*/ 2473036 h 2473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500" h="2473036">
                  <a:moveTo>
                    <a:pt x="571500" y="10391"/>
                  </a:moveTo>
                  <a:lnTo>
                    <a:pt x="0" y="0"/>
                  </a:lnTo>
                  <a:lnTo>
                    <a:pt x="0" y="2473036"/>
                  </a:lnTo>
                </a:path>
              </a:pathLst>
            </a:custGeom>
            <a:noFill/>
            <a:ln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2012696" y="1563638"/>
              <a:ext cx="3999464" cy="3210749"/>
              <a:chOff x="2012696" y="1563638"/>
              <a:chExt cx="3999464" cy="3210749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3255074" y="1563638"/>
                <a:ext cx="1584176" cy="576064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接触顾客之前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021159" y="2355726"/>
                <a:ext cx="1584176" cy="576064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认为顾客会买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427984" y="2355726"/>
                <a:ext cx="1584176" cy="576064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认为会失败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012696" y="3277025"/>
                <a:ext cx="1584176" cy="576064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设法促成销售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427984" y="3277024"/>
                <a:ext cx="1584176" cy="576064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沮丧心态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12696" y="4198323"/>
                <a:ext cx="1584176" cy="576064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销售成功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4427984" y="4198323"/>
                <a:ext cx="1584176" cy="576064"/>
              </a:xfrm>
              <a:prstGeom prst="rect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销售失败</a:t>
                </a:r>
                <a:endPara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28" name="矩形 27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18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25566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素材库\PPT抽取图片\image11 (9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942" y="1174385"/>
            <a:ext cx="3924300" cy="38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303499"/>
            <a:ext cx="7596336" cy="252028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67544" y="10413"/>
            <a:ext cx="838200" cy="838200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27785" y="73062"/>
            <a:ext cx="721478" cy="7214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06013" y="55186"/>
            <a:ext cx="7489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CE3418"/>
                </a:solidFill>
                <a:latin typeface="蒙纳简超刚黑" pitchFamily="2" charset="-120"/>
                <a:ea typeface="蒙纳简超刚黑" pitchFamily="2" charset="-120"/>
              </a:rPr>
              <a:t>？</a:t>
            </a:r>
            <a:endParaRPr lang="zh-CN" altLang="en-US" sz="4400" dirty="0">
              <a:solidFill>
                <a:srgbClr val="CE3418"/>
              </a:solidFill>
              <a:latin typeface="蒙纳简超刚黑" pitchFamily="2" charset="-120"/>
              <a:ea typeface="蒙纳简超刚黑" pitchFamily="2" charset="-120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-18590" y="3104785"/>
            <a:ext cx="2335232" cy="2066007"/>
          </a:xfrm>
          <a:custGeom>
            <a:avLst/>
            <a:gdLst>
              <a:gd name="connsiteX0" fmla="*/ 10886 w 783772"/>
              <a:gd name="connsiteY0" fmla="*/ 0 h 707572"/>
              <a:gd name="connsiteX1" fmla="*/ 783772 w 783772"/>
              <a:gd name="connsiteY1" fmla="*/ 707572 h 707572"/>
              <a:gd name="connsiteX2" fmla="*/ 0 w 783772"/>
              <a:gd name="connsiteY2" fmla="*/ 696686 h 707572"/>
              <a:gd name="connsiteX3" fmla="*/ 10886 w 783772"/>
              <a:gd name="connsiteY3" fmla="*/ 0 h 707572"/>
              <a:gd name="connsiteX0" fmla="*/ 10886 w 802512"/>
              <a:gd name="connsiteY0" fmla="*/ 0 h 700076"/>
              <a:gd name="connsiteX1" fmla="*/ 802512 w 802512"/>
              <a:gd name="connsiteY1" fmla="*/ 700076 h 700076"/>
              <a:gd name="connsiteX2" fmla="*/ 0 w 802512"/>
              <a:gd name="connsiteY2" fmla="*/ 696686 h 700076"/>
              <a:gd name="connsiteX3" fmla="*/ 10886 w 802512"/>
              <a:gd name="connsiteY3" fmla="*/ 0 h 700076"/>
              <a:gd name="connsiteX0" fmla="*/ 0 w 791626"/>
              <a:gd name="connsiteY0" fmla="*/ 0 h 700434"/>
              <a:gd name="connsiteX1" fmla="*/ 791626 w 791626"/>
              <a:gd name="connsiteY1" fmla="*/ 700076 h 700434"/>
              <a:gd name="connsiteX2" fmla="*/ 4106 w 791626"/>
              <a:gd name="connsiteY2" fmla="*/ 700434 h 700434"/>
              <a:gd name="connsiteX3" fmla="*/ 0 w 791626"/>
              <a:gd name="connsiteY3" fmla="*/ 0 h 700434"/>
              <a:gd name="connsiteX0" fmla="*/ 83 w 791709"/>
              <a:gd name="connsiteY0" fmla="*/ 0 h 700434"/>
              <a:gd name="connsiteX1" fmla="*/ 791709 w 791709"/>
              <a:gd name="connsiteY1" fmla="*/ 700076 h 700434"/>
              <a:gd name="connsiteX2" fmla="*/ 441 w 791709"/>
              <a:gd name="connsiteY2" fmla="*/ 700434 h 700434"/>
              <a:gd name="connsiteX3" fmla="*/ 83 w 791709"/>
              <a:gd name="connsiteY3" fmla="*/ 0 h 70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1709" h="700434">
                <a:moveTo>
                  <a:pt x="83" y="0"/>
                </a:moveTo>
                <a:lnTo>
                  <a:pt x="791709" y="700076"/>
                </a:lnTo>
                <a:lnTo>
                  <a:pt x="441" y="700434"/>
                </a:lnTo>
                <a:cubicBezTo>
                  <a:pt x="-928" y="466956"/>
                  <a:pt x="1452" y="233478"/>
                  <a:pt x="83" y="0"/>
                </a:cubicBezTo>
                <a:close/>
              </a:path>
            </a:pathLst>
          </a:cu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 rot="2557355">
            <a:off x="299099" y="422493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想一想：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1</a:t>
              </a:r>
              <a:endParaRPr lang="zh-CN" altLang="en-US" b="1" dirty="0"/>
            </a:p>
          </p:txBody>
        </p:sp>
      </p:grpSp>
      <p:sp>
        <p:nvSpPr>
          <p:cNvPr id="18" name="矩形标注 17"/>
          <p:cNvSpPr/>
          <p:nvPr/>
        </p:nvSpPr>
        <p:spPr>
          <a:xfrm>
            <a:off x="72008" y="1463593"/>
            <a:ext cx="5364088" cy="1036149"/>
          </a:xfrm>
          <a:prstGeom prst="wedgeRectCallout">
            <a:avLst>
              <a:gd name="adj1" fmla="val 43092"/>
              <a:gd name="adj2" fmla="val 89816"/>
            </a:avLst>
          </a:prstGeom>
          <a:solidFill>
            <a:schemeClr val="bg1"/>
          </a:solidFill>
          <a:ln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67544" y="1566170"/>
            <a:ext cx="4968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CE3418"/>
                </a:solidFill>
                <a:latin typeface="方正稚艺简体" pitchFamily="65" charset="-122"/>
                <a:ea typeface="方正稚艺简体" pitchFamily="65" charset="-122"/>
              </a:rPr>
              <a:t>哪三重身份呢？？</a:t>
            </a:r>
            <a:endParaRPr lang="zh-CN" altLang="en-US" sz="4800" dirty="0">
              <a:solidFill>
                <a:srgbClr val="CE3418"/>
              </a:solidFill>
              <a:latin typeface="方正稚艺简体" pitchFamily="65" charset="-122"/>
              <a:ea typeface="方正稚艺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125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433705" y="439966"/>
            <a:ext cx="2810703" cy="4703534"/>
            <a:chOff x="5433705" y="439966"/>
            <a:chExt cx="2810703" cy="4703534"/>
          </a:xfrm>
        </p:grpSpPr>
        <p:pic>
          <p:nvPicPr>
            <p:cNvPr id="4098" name="Picture 2" descr="C:\Users\L\Desktop\200862416494781_2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t="608" b="8725"/>
            <a:stretch/>
          </p:blipFill>
          <p:spPr bwMode="auto">
            <a:xfrm>
              <a:off x="5433705" y="439966"/>
              <a:ext cx="2810703" cy="47035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5433705" y="1197208"/>
              <a:ext cx="74892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畏</a:t>
              </a:r>
              <a:endParaRPr lang="en-US" altLang="zh-CN" sz="4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440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惧</a:t>
              </a:r>
              <a:endParaRPr lang="zh-CN" altLang="en-US" sz="4400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销售心态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1444" y="1261207"/>
            <a:ext cx="2385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3.1.3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不良心态及对策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11560" y="2875053"/>
            <a:ext cx="363235" cy="363235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11560" y="3648675"/>
            <a:ext cx="363235" cy="363235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043608" y="2878248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方法一：自我暗示</a:t>
            </a:r>
            <a:endParaRPr lang="zh-CN" altLang="en-US" sz="1600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95144" y="3661015"/>
            <a:ext cx="24416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方法二：寻求积极的帮助</a:t>
            </a:r>
            <a:endParaRPr lang="zh-CN" altLang="en-US" sz="1600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19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8109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销售心态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1444" y="1261207"/>
            <a:ext cx="2385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3.1.3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不良心态及对策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679170" y="3291830"/>
            <a:ext cx="363235" cy="363235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679170" y="4065452"/>
            <a:ext cx="363235" cy="363235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11218" y="329502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我已经做好准备</a:t>
            </a:r>
            <a:endParaRPr lang="zh-CN" altLang="en-US" sz="16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62754" y="4077792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我是来帮助顾客的</a:t>
            </a:r>
            <a:endParaRPr lang="zh-CN" altLang="en-US" sz="16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 descr="C:\Users\L\Desktop\0933441600-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" y="1707654"/>
            <a:ext cx="5461606" cy="3435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195736" y="3291830"/>
            <a:ext cx="3267366" cy="1224136"/>
          </a:xfrm>
          <a:prstGeom prst="rect">
            <a:avLst/>
          </a:prstGeom>
          <a:solidFill>
            <a:srgbClr val="CE3418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699792" y="354995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rPr>
              <a:t>自卑情绪</a:t>
            </a:r>
            <a:endParaRPr lang="zh-CN" altLang="en-US" sz="4000" dirty="0">
              <a:solidFill>
                <a:schemeClr val="bg1"/>
              </a:solidFill>
              <a:latin typeface="方正美黑简体" pitchFamily="65" charset="-122"/>
              <a:ea typeface="方正美黑简体" pitchFamily="65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745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素材库\PPT图库\锐普图片\人物\laugh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94" y="611243"/>
            <a:ext cx="3400425" cy="454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销售心态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1444" y="1261207"/>
            <a:ext cx="2385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3.1.3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不良心态及对策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67944" y="2355726"/>
            <a:ext cx="363235" cy="363235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067944" y="3129348"/>
            <a:ext cx="363235" cy="363235"/>
          </a:xfrm>
          <a:prstGeom prst="ellipse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499992" y="235892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找个前辈作为目标</a:t>
            </a:r>
            <a:endParaRPr lang="zh-CN" altLang="en-US" sz="16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51528" y="3141688"/>
            <a:ext cx="2646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告诫自己还有很长的路要走</a:t>
            </a:r>
            <a:endParaRPr lang="zh-CN" altLang="en-US" sz="16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71056" y="3823261"/>
            <a:ext cx="2236511" cy="782530"/>
            <a:chOff x="2482578" y="2067694"/>
            <a:chExt cx="2236511" cy="782530"/>
          </a:xfrm>
        </p:grpSpPr>
        <p:sp>
          <p:nvSpPr>
            <p:cNvPr id="4" name="矩形 3"/>
            <p:cNvSpPr/>
            <p:nvPr/>
          </p:nvSpPr>
          <p:spPr>
            <a:xfrm>
              <a:off x="2482578" y="2067694"/>
              <a:ext cx="2236511" cy="782530"/>
            </a:xfrm>
            <a:prstGeom prst="rect">
              <a:avLst/>
            </a:prstGeom>
            <a:solidFill>
              <a:srgbClr val="CE3418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482579" y="2109795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rPr>
                <a:t>自满情绪</a:t>
              </a:r>
              <a:endParaRPr lang="zh-CN" altLang="en-US" sz="4000" dirty="0">
                <a:solidFill>
                  <a:schemeClr val="bg1"/>
                </a:solidFill>
                <a:latin typeface="方正美黑简体" pitchFamily="65" charset="-122"/>
                <a:ea typeface="方正美黑简体" pitchFamily="65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21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0292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销售过程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491444" y="2593836"/>
            <a:ext cx="1415772" cy="1776121"/>
            <a:chOff x="491444" y="2593836"/>
            <a:chExt cx="1415772" cy="1776121"/>
          </a:xfrm>
        </p:grpSpPr>
        <p:grpSp>
          <p:nvGrpSpPr>
            <p:cNvPr id="9" name="组合 8"/>
            <p:cNvGrpSpPr/>
            <p:nvPr/>
          </p:nvGrpSpPr>
          <p:grpSpPr>
            <a:xfrm>
              <a:off x="539552" y="2593836"/>
              <a:ext cx="1274058" cy="1274058"/>
              <a:chOff x="910478" y="2283718"/>
              <a:chExt cx="1274058" cy="127405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1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491444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销售准备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187903" y="2067694"/>
            <a:ext cx="1415772" cy="1776121"/>
            <a:chOff x="2187903" y="2593836"/>
            <a:chExt cx="1415772" cy="1776121"/>
          </a:xfrm>
        </p:grpSpPr>
        <p:grpSp>
          <p:nvGrpSpPr>
            <p:cNvPr id="22" name="组合 21"/>
            <p:cNvGrpSpPr/>
            <p:nvPr/>
          </p:nvGrpSpPr>
          <p:grpSpPr>
            <a:xfrm>
              <a:off x="2223984" y="2593836"/>
              <a:ext cx="1274058" cy="1274058"/>
              <a:chOff x="910478" y="2283718"/>
              <a:chExt cx="1274058" cy="1274058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2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2187903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调动情绪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84362" y="2593836"/>
            <a:ext cx="1415772" cy="1776121"/>
            <a:chOff x="3884362" y="2593836"/>
            <a:chExt cx="1415772" cy="1776121"/>
          </a:xfrm>
        </p:grpSpPr>
        <p:grpSp>
          <p:nvGrpSpPr>
            <p:cNvPr id="26" name="组合 25"/>
            <p:cNvGrpSpPr/>
            <p:nvPr/>
          </p:nvGrpSpPr>
          <p:grpSpPr>
            <a:xfrm>
              <a:off x="3908416" y="2593836"/>
              <a:ext cx="1274058" cy="1274058"/>
              <a:chOff x="910478" y="2283718"/>
              <a:chExt cx="1274058" cy="1274058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3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3884362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建立信任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580821" y="2067694"/>
            <a:ext cx="1415772" cy="1776121"/>
            <a:chOff x="5580821" y="2593836"/>
            <a:chExt cx="1415772" cy="1776121"/>
          </a:xfrm>
        </p:grpSpPr>
        <p:grpSp>
          <p:nvGrpSpPr>
            <p:cNvPr id="38" name="组合 37"/>
            <p:cNvGrpSpPr/>
            <p:nvPr/>
          </p:nvGrpSpPr>
          <p:grpSpPr>
            <a:xfrm>
              <a:off x="5592848" y="2593836"/>
              <a:ext cx="1274058" cy="1274058"/>
              <a:chOff x="910478" y="2283718"/>
              <a:chExt cx="1274058" cy="1274058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4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5580821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找出问题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277280" y="2593836"/>
            <a:ext cx="1415772" cy="1776121"/>
            <a:chOff x="7277280" y="2593836"/>
            <a:chExt cx="1415772" cy="1776121"/>
          </a:xfrm>
        </p:grpSpPr>
        <p:grpSp>
          <p:nvGrpSpPr>
            <p:cNvPr id="42" name="组合 41"/>
            <p:cNvGrpSpPr/>
            <p:nvPr/>
          </p:nvGrpSpPr>
          <p:grpSpPr>
            <a:xfrm>
              <a:off x="7277280" y="2593836"/>
              <a:ext cx="1274058" cy="1274058"/>
              <a:chOff x="910478" y="2283718"/>
              <a:chExt cx="1274058" cy="127405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5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7277280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提出方案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22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8039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销售过程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91444" y="2067694"/>
            <a:ext cx="1415772" cy="1776121"/>
            <a:chOff x="491444" y="2593836"/>
            <a:chExt cx="1415772" cy="1776121"/>
          </a:xfrm>
        </p:grpSpPr>
        <p:grpSp>
          <p:nvGrpSpPr>
            <p:cNvPr id="9" name="组合 8"/>
            <p:cNvGrpSpPr/>
            <p:nvPr/>
          </p:nvGrpSpPr>
          <p:grpSpPr>
            <a:xfrm>
              <a:off x="539552" y="2593836"/>
              <a:ext cx="1274058" cy="1274058"/>
              <a:chOff x="910478" y="2283718"/>
              <a:chExt cx="1274058" cy="127405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6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491444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产品分析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187903" y="2593836"/>
            <a:ext cx="1415772" cy="1776121"/>
            <a:chOff x="2187903" y="2593836"/>
            <a:chExt cx="1415772" cy="1776121"/>
          </a:xfrm>
        </p:grpSpPr>
        <p:grpSp>
          <p:nvGrpSpPr>
            <p:cNvPr id="22" name="组合 21"/>
            <p:cNvGrpSpPr/>
            <p:nvPr/>
          </p:nvGrpSpPr>
          <p:grpSpPr>
            <a:xfrm>
              <a:off x="2223984" y="2593836"/>
              <a:ext cx="1274058" cy="1274058"/>
              <a:chOff x="910478" y="2283718"/>
              <a:chExt cx="1274058" cy="1274058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7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2187903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消除疑虑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84362" y="2067694"/>
            <a:ext cx="1415772" cy="1776121"/>
            <a:chOff x="3884362" y="2593836"/>
            <a:chExt cx="1415772" cy="1776121"/>
          </a:xfrm>
        </p:grpSpPr>
        <p:grpSp>
          <p:nvGrpSpPr>
            <p:cNvPr id="26" name="组合 25"/>
            <p:cNvGrpSpPr/>
            <p:nvPr/>
          </p:nvGrpSpPr>
          <p:grpSpPr>
            <a:xfrm>
              <a:off x="3908416" y="2593836"/>
              <a:ext cx="1274058" cy="1274058"/>
              <a:chOff x="910478" y="2283718"/>
              <a:chExt cx="1274058" cy="1274058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8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7" name="TextBox 46"/>
            <p:cNvSpPr txBox="1"/>
            <p:nvPr/>
          </p:nvSpPr>
          <p:spPr>
            <a:xfrm>
              <a:off x="3884362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确认成交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580821" y="2593836"/>
            <a:ext cx="1415772" cy="1776121"/>
            <a:chOff x="5580821" y="2593836"/>
            <a:chExt cx="1415772" cy="1776121"/>
          </a:xfrm>
        </p:grpSpPr>
        <p:grpSp>
          <p:nvGrpSpPr>
            <p:cNvPr id="38" name="组合 37"/>
            <p:cNvGrpSpPr/>
            <p:nvPr/>
          </p:nvGrpSpPr>
          <p:grpSpPr>
            <a:xfrm>
              <a:off x="5592848" y="2593836"/>
              <a:ext cx="1274058" cy="1274058"/>
              <a:chOff x="910478" y="2283718"/>
              <a:chExt cx="1274058" cy="1274058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1312507" y="2849890"/>
                <a:ext cx="47000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9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5580821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售后服务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277280" y="2067694"/>
            <a:ext cx="1415772" cy="1776121"/>
            <a:chOff x="7277280" y="2593836"/>
            <a:chExt cx="1415772" cy="1776121"/>
          </a:xfrm>
        </p:grpSpPr>
        <p:grpSp>
          <p:nvGrpSpPr>
            <p:cNvPr id="42" name="组合 41"/>
            <p:cNvGrpSpPr/>
            <p:nvPr/>
          </p:nvGrpSpPr>
          <p:grpSpPr>
            <a:xfrm>
              <a:off x="7277280" y="2593836"/>
              <a:ext cx="1274058" cy="1274058"/>
              <a:chOff x="910478" y="2283718"/>
              <a:chExt cx="1274058" cy="127405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910478" y="2283718"/>
                <a:ext cx="1274058" cy="1274058"/>
              </a:xfrm>
              <a:prstGeom prst="ellipse">
                <a:avLst/>
              </a:prstGeom>
              <a:solidFill>
                <a:srgbClr val="CE341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 dirty="0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1134828" y="2378138"/>
                <a:ext cx="8659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Step</a:t>
                </a:r>
                <a:endParaRPr lang="zh-CN" altLang="en-US" sz="32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219143" y="2849890"/>
                <a:ext cx="755335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dirty="0" smtClean="0">
                    <a:solidFill>
                      <a:schemeClr val="bg1"/>
                    </a:solidFill>
                    <a:latin typeface="方正美黑简体" pitchFamily="65" charset="-122"/>
                    <a:ea typeface="方正美黑简体" pitchFamily="65" charset="-122"/>
                  </a:rPr>
                  <a:t>10</a:t>
                </a:r>
                <a:endParaRPr lang="zh-CN" altLang="en-US" sz="4000" dirty="0">
                  <a:solidFill>
                    <a:schemeClr val="bg1"/>
                  </a:solidFill>
                  <a:latin typeface="方正美黑简体" pitchFamily="65" charset="-122"/>
                  <a:ea typeface="方正美黑简体" pitchFamily="65" charset="-122"/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7277280" y="3908292"/>
              <a:ext cx="1415772" cy="46166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请求推广</a:t>
              </a:r>
              <a:endPara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23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28441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-14876" y="1635646"/>
            <a:ext cx="9158876" cy="685815"/>
          </a:xfrm>
          <a:prstGeom prst="rect">
            <a:avLst/>
          </a:prstGeom>
          <a:solidFill>
            <a:srgbClr val="CE3418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Picture 2" descr="D:\素材库\PPT抽取图片\image38 (4)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72958" y="3074703"/>
            <a:ext cx="2847650" cy="172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4876" y="1203598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先看一个案例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9937" y="2320216"/>
            <a:ext cx="573824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：这套百科全书有些什么特点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? </a:t>
            </a:r>
          </a:p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：你看这套书的装帧是一流的，整套都是这种真皮套封烫金字的装帧，摆在您的书架上，非常好看。 </a:t>
            </a: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：里面有些什么内容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? </a:t>
            </a:r>
          </a:p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：本书内容编排按字母顺序，这样便于资料查找。每幅图片都很漂亮逼真，比如这幅，多美。 </a:t>
            </a: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：我看得出，不过我想知道的是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 </a:t>
            </a:r>
          </a:p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：我知道您想说什么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本书内容包罗万象，有了这套书您就如同有了一套地图集，而且还是附有详尽地形图的地图集。这对你们一定会有用处。 </a:t>
            </a: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</a:p>
        </p:txBody>
      </p:sp>
      <p:sp>
        <p:nvSpPr>
          <p:cNvPr id="8" name="矩形 7"/>
          <p:cNvSpPr/>
          <p:nvPr/>
        </p:nvSpPr>
        <p:spPr>
          <a:xfrm>
            <a:off x="382618" y="1648420"/>
            <a:ext cx="78665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书店里，一对年青夫妇想给孩子买一些百科读物，推销员过来与他们交谈。以下是当时的谈话摘录。 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1151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4876" y="1635646"/>
            <a:ext cx="9158876" cy="685815"/>
          </a:xfrm>
          <a:prstGeom prst="rect">
            <a:avLst/>
          </a:prstGeom>
          <a:solidFill>
            <a:srgbClr val="CE3418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Picture 2" descr="D:\素材库\PPT抽取图片\image38 (4)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72958" y="3074703"/>
            <a:ext cx="2847650" cy="1722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4876" y="1203598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先看一个案例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2618" y="1648420"/>
            <a:ext cx="78665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书店里，一对年青夫妇想给孩子买一些百科读物，推销员过来与他们交谈。以下是当时的谈话摘录。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67544" y="2321461"/>
            <a:ext cx="59944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：我是为孩子买的，让他从现在开始学习一些东西。 </a:t>
            </a: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：哦，原来是这样。这个书很适合小孩的。它有带锁的玻璃门书箱，这样您的孩子就不会将它弄脏，小书箱是随书送的。我可以给你开单了吗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? </a:t>
            </a:r>
          </a:p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(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推销员作势要将书打包，给客户开单出货。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) </a:t>
            </a:r>
          </a:p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：哦，我考虑考虑。你能不能留下其中的某部分比如文学部分，我们可以了解一下其中的内容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? </a:t>
            </a:r>
          </a:p>
          <a:p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：本周内有一次特别的优惠抽奖活动，现在买说不定能中奖。</a:t>
            </a:r>
          </a:p>
          <a:p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 客户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：我恐怕不需要了。 </a:t>
            </a:r>
          </a:p>
        </p:txBody>
      </p:sp>
      <p:sp>
        <p:nvSpPr>
          <p:cNvPr id="20" name="矩形 19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25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7926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852" y="2787774"/>
            <a:ext cx="3995148" cy="23557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14876" y="1203598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2464" y="1779662"/>
            <a:ext cx="7187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位推销员的失误之处在哪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非常显而易见：不明白客户购买此书的动机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没有掌握一些的产品介绍技巧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自始至终以自己为主，忽略客户的感受。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4673" y="2509225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启发</a:t>
            </a:r>
          </a:p>
        </p:txBody>
      </p:sp>
      <p:sp>
        <p:nvSpPr>
          <p:cNvPr id="7" name="矩形 6"/>
          <p:cNvSpPr/>
          <p:nvPr/>
        </p:nvSpPr>
        <p:spPr>
          <a:xfrm>
            <a:off x="683568" y="3075806"/>
            <a:ext cx="5472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客户在选购各类产品时，都会有其不变的大方向。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3615" y="3440297"/>
            <a:ext cx="51425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1600" dirty="0" smtClean="0">
                <a:latin typeface="微软雅黑" pitchFamily="34" charset="-122"/>
                <a:ea typeface="微软雅黑" pitchFamily="34" charset="-122"/>
              </a:rPr>
              <a:t>如果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不明白大方向，就要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不耻下问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600" dirty="0">
                <a:latin typeface="微软雅黑" pitchFamily="34" charset="-122"/>
                <a:ea typeface="微软雅黑" pitchFamily="34" charset="-122"/>
              </a:rPr>
              <a:t>，弄清楚客户关注的利益点，接下来的介绍，就要时刻围绕利益点展开，随带进行一些附加利益的介绍。不能像以上案例中的推销员一样，始终按照自己的计划、步骤、节奏来介绍。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26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2608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14876" y="1203598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FAB</a:t>
            </a:r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法介绍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0985" y="1729295"/>
            <a:ext cx="3148866" cy="3204849"/>
            <a:chOff x="266527" y="1946449"/>
            <a:chExt cx="4177639" cy="4251912"/>
          </a:xfrm>
        </p:grpSpPr>
        <p:sp>
          <p:nvSpPr>
            <p:cNvPr id="18" name="椭圆 17"/>
            <p:cNvSpPr/>
            <p:nvPr/>
          </p:nvSpPr>
          <p:spPr>
            <a:xfrm>
              <a:off x="266527" y="2132856"/>
              <a:ext cx="3816424" cy="3816424"/>
            </a:xfrm>
            <a:prstGeom prst="ellipse">
              <a:avLst/>
            </a:prstGeom>
            <a:noFill/>
            <a:ln>
              <a:solidFill>
                <a:srgbClr val="FF85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70583" y="2924944"/>
              <a:ext cx="2232248" cy="2232248"/>
            </a:xfrm>
            <a:prstGeom prst="ellipse">
              <a:avLst/>
            </a:prstGeom>
            <a:solidFill>
              <a:srgbClr val="CD1F0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70583" y="3502459"/>
              <a:ext cx="2232248" cy="7758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zh-CN" altLang="en-US" sz="3200" dirty="0">
                <a:solidFill>
                  <a:schemeClr val="bg1"/>
                </a:solidFill>
                <a:latin typeface="华康俪金黑W8(P)" pitchFamily="34" charset="-122"/>
                <a:ea typeface="华康俪金黑W8(P)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609734" y="1946449"/>
              <a:ext cx="969161" cy="969161"/>
            </a:xfrm>
            <a:prstGeom prst="ellipse">
              <a:avLst/>
            </a:prstGeom>
            <a:solidFill>
              <a:srgbClr val="8BAB00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Impact" pitchFamily="34" charset="0"/>
                  <a:ea typeface="黑体" pitchFamily="2" charset="-122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latin typeface="Impact" pitchFamily="34" charset="0"/>
                <a:ea typeface="黑体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475005" y="2996952"/>
              <a:ext cx="969161" cy="969161"/>
            </a:xfrm>
            <a:prstGeom prst="ellipse">
              <a:avLst/>
            </a:prstGeom>
            <a:solidFill>
              <a:srgbClr val="8BAB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Impact" pitchFamily="34" charset="0"/>
                  <a:ea typeface="黑体" pitchFamily="2" charset="-122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latin typeface="Impact" pitchFamily="34" charset="0"/>
                <a:ea typeface="黑体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475005" y="4182137"/>
              <a:ext cx="969161" cy="969161"/>
            </a:xfrm>
            <a:prstGeom prst="ellipse">
              <a:avLst/>
            </a:prstGeom>
            <a:solidFill>
              <a:srgbClr val="8BAB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Impact" pitchFamily="34" charset="0"/>
                  <a:ea typeface="黑体" pitchFamily="2" charset="-122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latin typeface="Impact" pitchFamily="34" charset="0"/>
                <a:ea typeface="黑体" pitchFamily="2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591411" y="5229200"/>
              <a:ext cx="969161" cy="969161"/>
            </a:xfrm>
            <a:prstGeom prst="ellipse">
              <a:avLst/>
            </a:prstGeom>
            <a:solidFill>
              <a:srgbClr val="8BAB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Impact" pitchFamily="34" charset="0"/>
                  <a:ea typeface="黑体" pitchFamily="2" charset="-122"/>
                </a:rPr>
                <a:t>4</a:t>
              </a:r>
              <a:endParaRPr lang="zh-CN" altLang="en-US" sz="3600" dirty="0">
                <a:solidFill>
                  <a:schemeClr val="bg1"/>
                </a:solidFill>
                <a:latin typeface="Impact" pitchFamily="34" charset="0"/>
                <a:ea typeface="黑体" pitchFamily="2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459986" y="2769490"/>
            <a:ext cx="10054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操作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过程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47864" y="1845482"/>
            <a:ext cx="29546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向用户介绍某类产品的功能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82553" y="2706232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介绍本产品的特点、优势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11864" y="3566982"/>
            <a:ext cx="4846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zh-CN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本产品特点与消费者关注的利益点联系起来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51339" y="4427731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解答一些技术问题与售后服务问题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27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2608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D:\素材库\PPT抽取图片\image37 (7)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2" t="27358" b="7697"/>
          <a:stretch/>
        </p:blipFill>
        <p:spPr bwMode="auto">
          <a:xfrm>
            <a:off x="-14876" y="566891"/>
            <a:ext cx="9158876" cy="4576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-14876" y="566891"/>
            <a:ext cx="4586876" cy="1068755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-14876" y="1203598"/>
            <a:ext cx="228971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望闻问切法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95734" y="583879"/>
            <a:ext cx="2398037" cy="3071726"/>
          </a:xfrm>
          <a:custGeom>
            <a:avLst/>
            <a:gdLst>
              <a:gd name="connsiteX0" fmla="*/ 0 w 6948265"/>
              <a:gd name="connsiteY0" fmla="*/ 0 h 1068755"/>
              <a:gd name="connsiteX1" fmla="*/ 6948265 w 6948265"/>
              <a:gd name="connsiteY1" fmla="*/ 0 h 1068755"/>
              <a:gd name="connsiteX2" fmla="*/ 6948265 w 6948265"/>
              <a:gd name="connsiteY2" fmla="*/ 1068755 h 1068755"/>
              <a:gd name="connsiteX3" fmla="*/ 0 w 6948265"/>
              <a:gd name="connsiteY3" fmla="*/ 1068755 h 1068755"/>
              <a:gd name="connsiteX4" fmla="*/ 0 w 6948265"/>
              <a:gd name="connsiteY4" fmla="*/ 0 h 1068755"/>
              <a:gd name="connsiteX0" fmla="*/ 0 w 6948265"/>
              <a:gd name="connsiteY0" fmla="*/ 947057 h 2015812"/>
              <a:gd name="connsiteX1" fmla="*/ 2376265 w 6948265"/>
              <a:gd name="connsiteY1" fmla="*/ 0 h 2015812"/>
              <a:gd name="connsiteX2" fmla="*/ 6948265 w 6948265"/>
              <a:gd name="connsiteY2" fmla="*/ 2015812 h 2015812"/>
              <a:gd name="connsiteX3" fmla="*/ 0 w 6948265"/>
              <a:gd name="connsiteY3" fmla="*/ 2015812 h 2015812"/>
              <a:gd name="connsiteX4" fmla="*/ 0 w 6948265"/>
              <a:gd name="connsiteY4" fmla="*/ 947057 h 2015812"/>
              <a:gd name="connsiteX0" fmla="*/ 0 w 2398037"/>
              <a:gd name="connsiteY0" fmla="*/ 947057 h 2015812"/>
              <a:gd name="connsiteX1" fmla="*/ 2376265 w 2398037"/>
              <a:gd name="connsiteY1" fmla="*/ 0 h 2015812"/>
              <a:gd name="connsiteX2" fmla="*/ 2398037 w 2398037"/>
              <a:gd name="connsiteY2" fmla="*/ 1036098 h 2015812"/>
              <a:gd name="connsiteX3" fmla="*/ 0 w 2398037"/>
              <a:gd name="connsiteY3" fmla="*/ 2015812 h 2015812"/>
              <a:gd name="connsiteX4" fmla="*/ 0 w 2398037"/>
              <a:gd name="connsiteY4" fmla="*/ 947057 h 2015812"/>
              <a:gd name="connsiteX0" fmla="*/ 0 w 2398037"/>
              <a:gd name="connsiteY0" fmla="*/ 947057 h 3071726"/>
              <a:gd name="connsiteX1" fmla="*/ 2376265 w 2398037"/>
              <a:gd name="connsiteY1" fmla="*/ 0 h 3071726"/>
              <a:gd name="connsiteX2" fmla="*/ 2398037 w 2398037"/>
              <a:gd name="connsiteY2" fmla="*/ 1036098 h 3071726"/>
              <a:gd name="connsiteX3" fmla="*/ 10885 w 2398037"/>
              <a:gd name="connsiteY3" fmla="*/ 3071726 h 3071726"/>
              <a:gd name="connsiteX4" fmla="*/ 0 w 2398037"/>
              <a:gd name="connsiteY4" fmla="*/ 947057 h 3071726"/>
              <a:gd name="connsiteX0" fmla="*/ 1049 w 2388200"/>
              <a:gd name="connsiteY0" fmla="*/ 1948543 h 3071726"/>
              <a:gd name="connsiteX1" fmla="*/ 2366428 w 2388200"/>
              <a:gd name="connsiteY1" fmla="*/ 0 h 3071726"/>
              <a:gd name="connsiteX2" fmla="*/ 2388200 w 2388200"/>
              <a:gd name="connsiteY2" fmla="*/ 1036098 h 3071726"/>
              <a:gd name="connsiteX3" fmla="*/ 1048 w 2388200"/>
              <a:gd name="connsiteY3" fmla="*/ 3071726 h 3071726"/>
              <a:gd name="connsiteX4" fmla="*/ 1049 w 2388200"/>
              <a:gd name="connsiteY4" fmla="*/ 1948543 h 3071726"/>
              <a:gd name="connsiteX0" fmla="*/ 0 w 2398037"/>
              <a:gd name="connsiteY0" fmla="*/ 2002971 h 3071726"/>
              <a:gd name="connsiteX1" fmla="*/ 2376265 w 2398037"/>
              <a:gd name="connsiteY1" fmla="*/ 0 h 3071726"/>
              <a:gd name="connsiteX2" fmla="*/ 2398037 w 2398037"/>
              <a:gd name="connsiteY2" fmla="*/ 1036098 h 3071726"/>
              <a:gd name="connsiteX3" fmla="*/ 10885 w 2398037"/>
              <a:gd name="connsiteY3" fmla="*/ 3071726 h 3071726"/>
              <a:gd name="connsiteX4" fmla="*/ 0 w 2398037"/>
              <a:gd name="connsiteY4" fmla="*/ 2002971 h 3071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8037" h="3071726">
                <a:moveTo>
                  <a:pt x="0" y="2002971"/>
                </a:moveTo>
                <a:lnTo>
                  <a:pt x="2376265" y="0"/>
                </a:lnTo>
                <a:lnTo>
                  <a:pt x="2398037" y="1036098"/>
                </a:lnTo>
                <a:lnTo>
                  <a:pt x="10885" y="3071726"/>
                </a:lnTo>
                <a:cubicBezTo>
                  <a:pt x="7257" y="2363503"/>
                  <a:pt x="3628" y="2711194"/>
                  <a:pt x="0" y="2002971"/>
                </a:cubicBezTo>
                <a:close/>
              </a:path>
            </a:pathLst>
          </a:custGeom>
          <a:gradFill>
            <a:gsLst>
              <a:gs pos="82000">
                <a:srgbClr val="CE3418">
                  <a:alpha val="66000"/>
                </a:srgbClr>
              </a:gs>
              <a:gs pos="13000">
                <a:schemeClr val="bg1">
                  <a:alpha val="5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195735" y="2599691"/>
            <a:ext cx="6948265" cy="1068755"/>
          </a:xfrm>
          <a:prstGeom prst="rect">
            <a:avLst/>
          </a:prstGeom>
          <a:solidFill>
            <a:srgbClr val="CE341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303740" y="2889987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方正细黑一简体" pitchFamily="65" charset="-122"/>
                <a:ea typeface="方正细黑一简体" pitchFamily="65" charset="-122"/>
              </a:rPr>
              <a:t>判断顾客的关注点与利益点</a:t>
            </a:r>
            <a:endParaRPr lang="zh-CN" altLang="en-US" sz="3600" b="1" dirty="0">
              <a:solidFill>
                <a:schemeClr val="bg1"/>
              </a:solidFill>
              <a:latin typeface="方正细黑一简体" pitchFamily="65" charset="-122"/>
              <a:ea typeface="方正细黑一简体" pitchFamily="65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28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2608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5424" y="-16406"/>
            <a:ext cx="2299408" cy="5170792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67544" y="1298253"/>
            <a:ext cx="20162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美黑简体" pitchFamily="2" charset="-122"/>
                <a:ea typeface="方正美黑简体" pitchFamily="2" charset="-122"/>
              </a:rPr>
              <a:t>目录页</a:t>
            </a:r>
            <a:endParaRPr lang="zh-CN" altLang="en-US" sz="4400" dirty="0">
              <a:solidFill>
                <a:schemeClr val="bg1"/>
              </a:solidFill>
              <a:latin typeface="方正美黑简体" pitchFamily="2" charset="-122"/>
              <a:ea typeface="方正美黑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1382" y="1952503"/>
            <a:ext cx="7997082" cy="7679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侧圆角矩形 7"/>
          <p:cNvSpPr/>
          <p:nvPr/>
        </p:nvSpPr>
        <p:spPr>
          <a:xfrm>
            <a:off x="2757601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品牌宣传员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780925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读者服务员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6804248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图书销售员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7601" y="2112191"/>
            <a:ext cx="1728192" cy="21986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0925" y="2112191"/>
            <a:ext cx="1728192" cy="21986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4249" y="2112191"/>
            <a:ext cx="1728192" cy="21986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35" name="Picture 3" descr="C:\Users\L\Desktop\20087251561571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" t="6267"/>
          <a:stretch/>
        </p:blipFill>
        <p:spPr bwMode="auto">
          <a:xfrm>
            <a:off x="2843808" y="2203533"/>
            <a:ext cx="1553505" cy="201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L\Desktop\20071224143714812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7" t="19433" r="23568" b="11919"/>
          <a:stretch/>
        </p:blipFill>
        <p:spPr bwMode="auto">
          <a:xfrm>
            <a:off x="4883727" y="2204358"/>
            <a:ext cx="1537856" cy="201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C:\Users\L\Desktop\2457331_153446623092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7" t="2381" r="4764" b="30881"/>
          <a:stretch/>
        </p:blipFill>
        <p:spPr bwMode="auto">
          <a:xfrm>
            <a:off x="6901542" y="2204358"/>
            <a:ext cx="1534887" cy="201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5"/>
          <p:cNvSpPr txBox="1"/>
          <p:nvPr/>
        </p:nvSpPr>
        <p:spPr>
          <a:xfrm>
            <a:off x="1008112" y="1945164"/>
            <a:ext cx="1403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2</a:t>
              </a:r>
              <a:endParaRPr lang="zh-CN" altLang="en-US" b="1" dirty="0"/>
            </a:p>
          </p:txBody>
        </p:sp>
      </p:grpSp>
      <p:sp>
        <p:nvSpPr>
          <p:cNvPr id="20" name="椭圆 19"/>
          <p:cNvSpPr/>
          <p:nvPr/>
        </p:nvSpPr>
        <p:spPr>
          <a:xfrm>
            <a:off x="2516426" y="1120176"/>
            <a:ext cx="504056" cy="504056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534324" y="1120176"/>
            <a:ext cx="504056" cy="504056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552221" y="1120176"/>
            <a:ext cx="504056" cy="504056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" name="Picture 2" descr="C:\Users\L\Desktop\2008911102351101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1601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150838" y="1707654"/>
            <a:ext cx="4486268" cy="1224136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0"/>
          <a:stretch/>
        </p:blipFill>
        <p:spPr>
          <a:xfrm>
            <a:off x="14873" y="996866"/>
            <a:ext cx="3332991" cy="41466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20392" y="681541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CE3418"/>
                </a:solidFill>
                <a:latin typeface="时尚中黑简体" pitchFamily="2" charset="-122"/>
                <a:ea typeface="时尚中黑简体" pitchFamily="2" charset="-122"/>
              </a:rPr>
              <a:t>望</a:t>
            </a:r>
            <a:endParaRPr lang="zh-CN" altLang="en-US" sz="7200" dirty="0">
              <a:solidFill>
                <a:srgbClr val="CE3418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55976" y="1925419"/>
            <a:ext cx="38932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观察客户，一眼识别客户的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层次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素质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需求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喜好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4876" y="996865"/>
            <a:ext cx="3360371" cy="4146635"/>
          </a:xfrm>
          <a:prstGeom prst="rect">
            <a:avLst/>
          </a:prstGeom>
          <a:noFill/>
          <a:ln w="57150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29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26082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150838" y="1707654"/>
            <a:ext cx="4486268" cy="2304256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9"/>
          <a:stretch/>
        </p:blipFill>
        <p:spPr>
          <a:xfrm flipH="1">
            <a:off x="-6" y="996866"/>
            <a:ext cx="3345500" cy="41466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93550" y="74308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CE3418"/>
                </a:solidFill>
                <a:latin typeface="时尚中黑简体" pitchFamily="2" charset="-122"/>
                <a:ea typeface="时尚中黑简体" pitchFamily="2" charset="-122"/>
              </a:rPr>
              <a:t>闻</a:t>
            </a:r>
            <a:endParaRPr lang="zh-CN" altLang="en-US" sz="7200" dirty="0">
              <a:solidFill>
                <a:srgbClr val="CE3418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86878" y="1903647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听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客户的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叙述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，必须给客户表白的时间，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耐心地听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，高质量地听，客户没有耐心为你多讲几遍，他们也不会反复强调重点，甚至有些时候他们会自然不自然地隐藏自己的真实需求，这就更需要</a:t>
            </a:r>
            <a:r>
              <a:rPr lang="zh-CN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细心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的听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4876" y="996865"/>
            <a:ext cx="3360371" cy="4146635"/>
          </a:xfrm>
          <a:prstGeom prst="rect">
            <a:avLst/>
          </a:prstGeom>
          <a:noFill/>
          <a:ln w="57150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30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0660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1" r="18217" b="35158"/>
          <a:stretch/>
        </p:blipFill>
        <p:spPr>
          <a:xfrm>
            <a:off x="-14875" y="996866"/>
            <a:ext cx="3302362" cy="41466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93550" y="74308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CE3418"/>
                </a:solidFill>
                <a:latin typeface="时尚中黑简体" pitchFamily="2" charset="-122"/>
                <a:ea typeface="时尚中黑简体" pitchFamily="2" charset="-122"/>
              </a:rPr>
              <a:t>问</a:t>
            </a:r>
            <a:endParaRPr lang="zh-CN" altLang="en-US" sz="7200" dirty="0">
              <a:solidFill>
                <a:srgbClr val="CE3418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50838" y="1707654"/>
            <a:ext cx="4486268" cy="3344312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41102" y="1635646"/>
            <a:ext cx="42913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只知道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他目前需要购买东西解决问题，却不知买什么与怎样做，这就需推销员担当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策划师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的角色，为他提供全面、准确、最适合的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策划方案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推销员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要想清楚明了客户的需求，就需要通过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提问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回答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反复深入地了解客户的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真实想法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，从而给出客户最需要的购买建议，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完成销售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4876" y="996865"/>
            <a:ext cx="3360371" cy="4146635"/>
          </a:xfrm>
          <a:prstGeom prst="rect">
            <a:avLst/>
          </a:prstGeom>
          <a:noFill/>
          <a:ln w="57150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31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4760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3.3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销售技巧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01"/>
          <a:stretch/>
        </p:blipFill>
        <p:spPr>
          <a:xfrm>
            <a:off x="-14875" y="996865"/>
            <a:ext cx="3362739" cy="41466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93550" y="74308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CE3418"/>
                </a:solidFill>
                <a:latin typeface="时尚中黑简体" pitchFamily="2" charset="-122"/>
                <a:ea typeface="时尚中黑简体" pitchFamily="2" charset="-122"/>
              </a:rPr>
              <a:t>切</a:t>
            </a:r>
            <a:endParaRPr lang="zh-CN" altLang="en-US" sz="7200" dirty="0">
              <a:solidFill>
                <a:srgbClr val="CE3418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50838" y="1707654"/>
            <a:ext cx="4486268" cy="1224136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31163" y="1875477"/>
            <a:ext cx="4325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实际考察客户的状况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。客户的表白、回答都不一定正确，适当的时候，业务员需要</a:t>
            </a:r>
            <a:r>
              <a:rPr lang="zh-CN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实地考察</a:t>
            </a:r>
            <a:r>
              <a:rPr lang="zh-CN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  <a:r>
              <a:rPr lang="zh-CN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状况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4876" y="996865"/>
            <a:ext cx="3360371" cy="4146636"/>
          </a:xfrm>
          <a:prstGeom prst="rect">
            <a:avLst/>
          </a:prstGeom>
          <a:noFill/>
          <a:ln w="57150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" b="1" dirty="0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8526902" y="460151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32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4260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4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总结页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2" descr="D:\素材库\PPT抽取图片\image37 (1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435" y="1050630"/>
            <a:ext cx="2428800" cy="400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-14876" y="1203598"/>
            <a:ext cx="2299408" cy="4320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三种角色间的关系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43608" y="1214484"/>
            <a:ext cx="4042632" cy="3651988"/>
            <a:chOff x="1520705" y="1177733"/>
            <a:chExt cx="4042632" cy="3651988"/>
          </a:xfrm>
        </p:grpSpPr>
        <p:sp>
          <p:nvSpPr>
            <p:cNvPr id="8" name="矩形 7"/>
            <p:cNvSpPr/>
            <p:nvPr/>
          </p:nvSpPr>
          <p:spPr>
            <a:xfrm rot="3600000">
              <a:off x="2943546" y="2698595"/>
              <a:ext cx="2590366" cy="6382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7200000">
              <a:off x="1579900" y="2697888"/>
              <a:ext cx="2592000" cy="6382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284532" y="3847610"/>
              <a:ext cx="2611564" cy="6382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875900" y="1177733"/>
              <a:ext cx="1368152" cy="136815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时尚中黑简体" pitchFamily="2" charset="-122"/>
                  <a:ea typeface="时尚中黑简体" pitchFamily="2" charset="-122"/>
                </a:rPr>
                <a:t>图书销售</a:t>
              </a:r>
              <a:endParaRPr lang="zh-CN" altLang="en-US" sz="2400" dirty="0"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520705" y="3461569"/>
              <a:ext cx="1368152" cy="136815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时尚中黑简体" pitchFamily="2" charset="-122"/>
                  <a:ea typeface="时尚中黑简体" pitchFamily="2" charset="-122"/>
                </a:rPr>
                <a:t>品牌宣传</a:t>
              </a:r>
              <a:endParaRPr lang="zh-CN" altLang="en-US" sz="2400" dirty="0">
                <a:latin typeface="时尚中黑简体" pitchFamily="2" charset="-122"/>
                <a:ea typeface="时尚中黑简体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195185" y="3461569"/>
              <a:ext cx="1368152" cy="136815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 smtClean="0">
                  <a:latin typeface="时尚中黑简体" pitchFamily="2" charset="-122"/>
                  <a:ea typeface="时尚中黑简体" pitchFamily="2" charset="-122"/>
                </a:rPr>
                <a:t>读者服务</a:t>
              </a:r>
              <a:endParaRPr lang="zh-CN" altLang="en-US" sz="2400" dirty="0">
                <a:latin typeface="时尚中黑简体" pitchFamily="2" charset="-122"/>
                <a:ea typeface="时尚中黑简体" pitchFamily="2" charset="-122"/>
              </a:endParaRPr>
            </a:p>
          </p:txBody>
        </p:sp>
        <p:cxnSp>
          <p:nvCxnSpPr>
            <p:cNvPr id="10" name="直接箭头连接符 9"/>
            <p:cNvCxnSpPr>
              <a:stCxn id="20" idx="3"/>
            </p:cNvCxnSpPr>
            <p:nvPr/>
          </p:nvCxnSpPr>
          <p:spPr>
            <a:xfrm flipH="1">
              <a:off x="2422646" y="2345524"/>
              <a:ext cx="653615" cy="1116045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 flipH="1" flipV="1">
              <a:off x="4018430" y="2345524"/>
              <a:ext cx="653615" cy="1116045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/>
            <p:cNvCxnSpPr/>
            <p:nvPr/>
          </p:nvCxnSpPr>
          <p:spPr>
            <a:xfrm rot="3600000" flipH="1" flipV="1">
              <a:off x="2656184" y="2505794"/>
              <a:ext cx="653615" cy="1116045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箭头连接符 37"/>
            <p:cNvCxnSpPr/>
            <p:nvPr/>
          </p:nvCxnSpPr>
          <p:spPr>
            <a:xfrm rot="18000000" flipH="1">
              <a:off x="3771131" y="2497846"/>
              <a:ext cx="653615" cy="1116045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>
            <a:xfrm rot="3600000" flipH="1">
              <a:off x="3222282" y="3459216"/>
              <a:ext cx="653615" cy="1116045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/>
            <p:nvPr/>
          </p:nvCxnSpPr>
          <p:spPr>
            <a:xfrm rot="18000000">
              <a:off x="3233168" y="3762698"/>
              <a:ext cx="653615" cy="1116045"/>
            </a:xfrm>
            <a:prstGeom prst="straightConnector1">
              <a:avLst/>
            </a:prstGeom>
            <a:ln w="38100">
              <a:solidFill>
                <a:srgbClr val="CE3418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 rot="7029426">
              <a:off x="2944984" y="3067350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  <a:endParaRPr lang="zh-CN" altLang="en-US" sz="14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rot="18129883">
              <a:off x="2301005" y="2600832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  <a:endParaRPr lang="zh-CN" altLang="en-US" sz="14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287432" y="4423970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  <a:endParaRPr lang="zh-CN" altLang="en-US" sz="14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 rot="3573083">
              <a:off x="4298000" y="260112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  <a:endParaRPr lang="zh-CN" altLang="en-US" sz="14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318444" y="3603492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  <a:endParaRPr lang="zh-CN" altLang="en-US" sz="14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rot="14379695">
              <a:off x="3584381" y="300619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促进</a:t>
              </a:r>
              <a:endParaRPr lang="zh-CN" altLang="en-US" sz="14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52677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t11318\桌面\揭开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-1"/>
            <a:ext cx="637219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L\Desktop\2008911102351101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62" y="51470"/>
            <a:ext cx="1514092" cy="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305090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  <a:endParaRPr lang="zh-CN" altLang="en-US" sz="48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31840" y="35798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0724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5424" y="-16406"/>
            <a:ext cx="2299408" cy="5170792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382" y="1952503"/>
            <a:ext cx="7997082" cy="7679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同侧圆角矩形 7"/>
          <p:cNvSpPr/>
          <p:nvPr/>
        </p:nvSpPr>
        <p:spPr>
          <a:xfrm>
            <a:off x="2757601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品牌宣传员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4780925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读者服务员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6804248" y="1441394"/>
            <a:ext cx="1728192" cy="433940"/>
          </a:xfrm>
          <a:prstGeom prst="round2SameRect">
            <a:avLst>
              <a:gd name="adj1" fmla="val 0"/>
              <a:gd name="adj2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图书销售员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57601" y="2112191"/>
            <a:ext cx="1728192" cy="21986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0925" y="2112191"/>
            <a:ext cx="1728192" cy="21986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4249" y="2112191"/>
            <a:ext cx="1728192" cy="21986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35" name="Picture 3" descr="C:\Users\L\Desktop\20087251561571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0" t="6267"/>
          <a:stretch/>
        </p:blipFill>
        <p:spPr bwMode="auto">
          <a:xfrm>
            <a:off x="2843808" y="2203533"/>
            <a:ext cx="1553505" cy="2017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L\Desktop\20071224143714812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087" t="19433" r="23568" b="11919"/>
          <a:stretch/>
        </p:blipFill>
        <p:spPr bwMode="auto">
          <a:xfrm>
            <a:off x="4883727" y="2204358"/>
            <a:ext cx="1537856" cy="2016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 descr="C:\Users\L\Desktop\2457331_153446623092_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87" t="2381" r="4764" b="30881"/>
          <a:stretch/>
        </p:blipFill>
        <p:spPr bwMode="auto">
          <a:xfrm>
            <a:off x="6901542" y="2204358"/>
            <a:ext cx="1534887" cy="201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67544" y="1298253"/>
            <a:ext cx="20162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美黑简体" pitchFamily="2" charset="-122"/>
                <a:ea typeface="方正美黑简体" pitchFamily="2" charset="-122"/>
              </a:rPr>
              <a:t>过渡页</a:t>
            </a:r>
            <a:endParaRPr lang="zh-CN" altLang="en-US" sz="4400" dirty="0">
              <a:solidFill>
                <a:schemeClr val="bg1"/>
              </a:solidFill>
              <a:latin typeface="方正美黑简体" pitchFamily="2" charset="-122"/>
              <a:ea typeface="方正美黑简体" pitchFamily="2" charset="-122"/>
            </a:endParaRPr>
          </a:p>
        </p:txBody>
      </p:sp>
      <p:sp>
        <p:nvSpPr>
          <p:cNvPr id="17" name="TextBox 15"/>
          <p:cNvSpPr txBox="1"/>
          <p:nvPr/>
        </p:nvSpPr>
        <p:spPr>
          <a:xfrm>
            <a:off x="899592" y="1945164"/>
            <a:ext cx="1403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  <a:endParaRPr lang="zh-CN" altLang="en-US" sz="16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3</a:t>
              </a:r>
              <a:endParaRPr lang="zh-CN" altLang="en-US" b="1" dirty="0"/>
            </a:p>
          </p:txBody>
        </p:sp>
      </p:grpSp>
      <p:sp>
        <p:nvSpPr>
          <p:cNvPr id="3" name="椭圆 2"/>
          <p:cNvSpPr/>
          <p:nvPr/>
        </p:nvSpPr>
        <p:spPr>
          <a:xfrm>
            <a:off x="2516426" y="1120176"/>
            <a:ext cx="504056" cy="504056"/>
          </a:xfrm>
          <a:prstGeom prst="ellipse">
            <a:avLst/>
          </a:prstGeom>
          <a:solidFill>
            <a:srgbClr val="CE3418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534324" y="1120176"/>
            <a:ext cx="504056" cy="504056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二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552221" y="1120176"/>
            <a:ext cx="504056" cy="504056"/>
          </a:xfrm>
          <a:prstGeom prst="ellipse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三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5" name="Picture 2" descr="C:\Users\L\Desktop\2008911102351101_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54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2" descr="D:\素材库\PPT抽取图片\image22 (7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69375"/>
            <a:ext cx="3534154" cy="5212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1916952" y="2211710"/>
            <a:ext cx="3043552" cy="792088"/>
          </a:xfrm>
          <a:custGeom>
            <a:avLst/>
            <a:gdLst/>
            <a:ahLst/>
            <a:cxnLst/>
            <a:rect l="l" t="t" r="r" b="b"/>
            <a:pathLst>
              <a:path w="3043552" h="792088">
                <a:moveTo>
                  <a:pt x="396044" y="0"/>
                </a:moveTo>
                <a:lnTo>
                  <a:pt x="396044" y="792088"/>
                </a:ln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  <a:moveTo>
                  <a:pt x="396044" y="0"/>
                </a:moveTo>
                <a:lnTo>
                  <a:pt x="3043552" y="0"/>
                </a:lnTo>
                <a:lnTo>
                  <a:pt x="3043552" y="792088"/>
                </a:lnTo>
                <a:lnTo>
                  <a:pt x="396044" y="792088"/>
                </a:lnTo>
                <a:cubicBezTo>
                  <a:pt x="614773" y="792088"/>
                  <a:pt x="792088" y="614773"/>
                  <a:pt x="792088" y="396044"/>
                </a:cubicBezTo>
                <a:cubicBezTo>
                  <a:pt x="792088" y="177315"/>
                  <a:pt x="614773" y="0"/>
                  <a:pt x="396044" y="0"/>
                </a:cubicBezTo>
                <a:close/>
              </a:path>
            </a:pathLst>
          </a:cu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19"/>
          <p:cNvSpPr/>
          <p:nvPr/>
        </p:nvSpPr>
        <p:spPr>
          <a:xfrm>
            <a:off x="1916952" y="3201820"/>
            <a:ext cx="3043552" cy="792088"/>
          </a:xfrm>
          <a:custGeom>
            <a:avLst/>
            <a:gdLst/>
            <a:ahLst/>
            <a:cxnLst/>
            <a:rect l="l" t="t" r="r" b="b"/>
            <a:pathLst>
              <a:path w="3043552" h="792088">
                <a:moveTo>
                  <a:pt x="396044" y="0"/>
                </a:moveTo>
                <a:lnTo>
                  <a:pt x="396044" y="792088"/>
                </a:ln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  <a:moveTo>
                  <a:pt x="396044" y="0"/>
                </a:moveTo>
                <a:lnTo>
                  <a:pt x="3043552" y="0"/>
                </a:lnTo>
                <a:lnTo>
                  <a:pt x="3043552" y="792088"/>
                </a:lnTo>
                <a:lnTo>
                  <a:pt x="396044" y="792088"/>
                </a:lnTo>
                <a:cubicBezTo>
                  <a:pt x="614773" y="792088"/>
                  <a:pt x="792088" y="614773"/>
                  <a:pt x="792088" y="396044"/>
                </a:cubicBezTo>
                <a:cubicBezTo>
                  <a:pt x="792088" y="177315"/>
                  <a:pt x="614773" y="0"/>
                  <a:pt x="396044" y="0"/>
                </a:cubicBezTo>
                <a:close/>
              </a:path>
            </a:pathLst>
          </a:cu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19"/>
          <p:cNvSpPr/>
          <p:nvPr/>
        </p:nvSpPr>
        <p:spPr>
          <a:xfrm>
            <a:off x="1916952" y="4191930"/>
            <a:ext cx="3043552" cy="792088"/>
          </a:xfrm>
          <a:custGeom>
            <a:avLst/>
            <a:gdLst/>
            <a:ahLst/>
            <a:cxnLst/>
            <a:rect l="l" t="t" r="r" b="b"/>
            <a:pathLst>
              <a:path w="3043552" h="792088">
                <a:moveTo>
                  <a:pt x="396044" y="0"/>
                </a:moveTo>
                <a:lnTo>
                  <a:pt x="396044" y="792088"/>
                </a:lnTo>
                <a:cubicBezTo>
                  <a:pt x="177315" y="792088"/>
                  <a:pt x="0" y="614773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  <a:moveTo>
                  <a:pt x="396044" y="0"/>
                </a:moveTo>
                <a:lnTo>
                  <a:pt x="3043552" y="0"/>
                </a:lnTo>
                <a:lnTo>
                  <a:pt x="3043552" y="792088"/>
                </a:lnTo>
                <a:lnTo>
                  <a:pt x="396044" y="792088"/>
                </a:lnTo>
                <a:cubicBezTo>
                  <a:pt x="614773" y="792088"/>
                  <a:pt x="792088" y="614773"/>
                  <a:pt x="792088" y="396044"/>
                </a:cubicBezTo>
                <a:cubicBezTo>
                  <a:pt x="792088" y="177315"/>
                  <a:pt x="614773" y="0"/>
                  <a:pt x="396044" y="0"/>
                </a:cubicBezTo>
                <a:close/>
              </a:path>
            </a:pathLst>
          </a:cu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933856" y="234614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1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33856" y="333625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2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33856" y="4326364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</a:rPr>
              <a:t>3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271" y="235256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美黑简体" pitchFamily="2" charset="-122"/>
                <a:ea typeface="方正美黑简体" pitchFamily="2" charset="-122"/>
              </a:rPr>
              <a:t>外表形象</a:t>
            </a:r>
            <a:endParaRPr lang="zh-CN" altLang="en-US" sz="2800" dirty="0">
              <a:solidFill>
                <a:schemeClr val="bg1"/>
              </a:solidFill>
              <a:latin typeface="方正美黑简体" pitchFamily="2" charset="-122"/>
              <a:ea typeface="方正美黑简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72271" y="432636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美黑简体" pitchFamily="2" charset="-122"/>
                <a:ea typeface="方正美黑简体" pitchFamily="2" charset="-122"/>
              </a:rPr>
              <a:t>精神风貌</a:t>
            </a:r>
            <a:endParaRPr lang="zh-CN" altLang="en-US" sz="2800" dirty="0">
              <a:solidFill>
                <a:schemeClr val="bg1"/>
              </a:solidFill>
              <a:latin typeface="方正美黑简体" pitchFamily="2" charset="-122"/>
              <a:ea typeface="方正美黑简体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72271" y="333946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美黑简体" pitchFamily="2" charset="-122"/>
                <a:ea typeface="方正美黑简体" pitchFamily="2" charset="-122"/>
              </a:rPr>
              <a:t>言谈举止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4</a:t>
              </a:r>
              <a:endParaRPr lang="zh-CN" altLang="en-US" b="1" dirty="0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6748" y="289266"/>
            <a:ext cx="5223841" cy="235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4162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左箭头 12"/>
          <p:cNvSpPr/>
          <p:nvPr/>
        </p:nvSpPr>
        <p:spPr>
          <a:xfrm>
            <a:off x="2699792" y="3780709"/>
            <a:ext cx="1080120" cy="683739"/>
          </a:xfrm>
          <a:prstGeom prst="leftArrow">
            <a:avLst>
              <a:gd name="adj1" fmla="val 50000"/>
              <a:gd name="adj2" fmla="val 81842"/>
            </a:avLst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4067943" y="3942559"/>
            <a:ext cx="4351041" cy="36004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39852" y="2510628"/>
            <a:ext cx="5137686" cy="360040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5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71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1.1 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外表形象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566891"/>
            <a:ext cx="56734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V="1">
            <a:off x="-14876" y="1923677"/>
            <a:ext cx="9158876" cy="45719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Picture 2" descr="D:\素材库\PPT抽取图片\image55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64" y="1074695"/>
            <a:ext cx="2132750" cy="409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3621983" y="2118997"/>
            <a:ext cx="1188135" cy="1188135"/>
            <a:chOff x="3272829" y="2118997"/>
            <a:chExt cx="1188135" cy="1188135"/>
          </a:xfrm>
        </p:grpSpPr>
        <p:sp>
          <p:nvSpPr>
            <p:cNvPr id="8" name="椭圆 7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347864" y="2195330"/>
              <a:ext cx="1035469" cy="1035469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仪容标准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175237" y="2136948"/>
            <a:ext cx="1188135" cy="1188135"/>
            <a:chOff x="3272829" y="2118997"/>
            <a:chExt cx="1188135" cy="1188135"/>
          </a:xfrm>
        </p:grpSpPr>
        <p:sp>
          <p:nvSpPr>
            <p:cNvPr id="41" name="椭圆 40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347864" y="2195330"/>
              <a:ext cx="1035469" cy="1035469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修饰打扮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721354" y="2111644"/>
            <a:ext cx="1188135" cy="1188135"/>
            <a:chOff x="3272829" y="2118997"/>
            <a:chExt cx="1188135" cy="1188135"/>
          </a:xfrm>
        </p:grpSpPr>
        <p:sp>
          <p:nvSpPr>
            <p:cNvPr id="44" name="椭圆 43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3347864" y="2195330"/>
              <a:ext cx="1035469" cy="1035469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选取最佳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20055" y="3452179"/>
            <a:ext cx="1188135" cy="1188135"/>
            <a:chOff x="3272829" y="2118997"/>
            <a:chExt cx="1188135" cy="1188135"/>
          </a:xfrm>
        </p:grpSpPr>
        <p:sp>
          <p:nvSpPr>
            <p:cNvPr id="47" name="椭圆 46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347864" y="2195330"/>
              <a:ext cx="1035469" cy="1035469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拍下照片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172803" y="3490888"/>
            <a:ext cx="1188135" cy="1188135"/>
            <a:chOff x="3272829" y="2118997"/>
            <a:chExt cx="1188135" cy="1188135"/>
          </a:xfrm>
        </p:grpSpPr>
        <p:sp>
          <p:nvSpPr>
            <p:cNvPr id="50" name="椭圆 49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3347864" y="2195330"/>
              <a:ext cx="1035469" cy="1035469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作为样板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596898" y="3528512"/>
            <a:ext cx="1188135" cy="1188135"/>
            <a:chOff x="3272829" y="2118997"/>
            <a:chExt cx="1188135" cy="1188135"/>
          </a:xfrm>
        </p:grpSpPr>
        <p:sp>
          <p:nvSpPr>
            <p:cNvPr id="53" name="椭圆 52"/>
            <p:cNvSpPr/>
            <p:nvPr/>
          </p:nvSpPr>
          <p:spPr>
            <a:xfrm>
              <a:off x="3272829" y="2118997"/>
              <a:ext cx="1188135" cy="1188135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3347864" y="2195330"/>
              <a:ext cx="1035469" cy="1035469"/>
            </a:xfrm>
            <a:prstGeom prst="ellipse">
              <a:avLst/>
            </a:prstGeom>
            <a:solidFill>
              <a:srgbClr val="CE3418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每日参照</a:t>
              </a:r>
              <a:endParaRPr lang="zh-CN" altLang="en-US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8161514" y="2510628"/>
            <a:ext cx="370926" cy="17919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2088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6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71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1.2 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言谈举止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Picture 2" descr="D:\素材库\PPT抽取图片\image50 (14)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875" y="2108941"/>
            <a:ext cx="4579438" cy="3053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 flipV="1">
            <a:off x="-14876" y="1923677"/>
            <a:ext cx="9158876" cy="45719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rot="20341554">
            <a:off x="4454106" y="2337213"/>
            <a:ext cx="2480098" cy="476775"/>
            <a:chOff x="4771735" y="2139702"/>
            <a:chExt cx="2480098" cy="476775"/>
          </a:xfrm>
        </p:grpSpPr>
        <p:sp>
          <p:nvSpPr>
            <p:cNvPr id="4" name="TextBox 3"/>
            <p:cNvSpPr txBox="1"/>
            <p:nvPr/>
          </p:nvSpPr>
          <p:spPr>
            <a:xfrm flipH="1">
              <a:off x="5061493" y="2202418"/>
              <a:ext cx="2099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态度诚恳亲切</a:t>
              </a:r>
              <a:endParaRPr lang="zh-CN" altLang="en-US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4771735" y="2139702"/>
              <a:ext cx="2480098" cy="476775"/>
            </a:xfrm>
            <a:prstGeom prst="roundRect">
              <a:avLst/>
            </a:prstGeom>
            <a:noFill/>
            <a:ln w="5715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9139076">
            <a:off x="4846264" y="3033387"/>
            <a:ext cx="2480098" cy="476775"/>
            <a:chOff x="4566509" y="2620383"/>
            <a:chExt cx="2480098" cy="476775"/>
          </a:xfrm>
        </p:grpSpPr>
        <p:sp>
          <p:nvSpPr>
            <p:cNvPr id="18" name="TextBox 17"/>
            <p:cNvSpPr txBox="1"/>
            <p:nvPr/>
          </p:nvSpPr>
          <p:spPr>
            <a:xfrm flipH="1">
              <a:off x="4788024" y="2683108"/>
              <a:ext cx="2099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用语谦逊文雅</a:t>
              </a:r>
              <a:endParaRPr lang="zh-CN" altLang="en-US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566509" y="2620383"/>
              <a:ext cx="2480098" cy="476775"/>
            </a:xfrm>
            <a:prstGeom prst="roundRect">
              <a:avLst/>
            </a:prstGeom>
            <a:noFill/>
            <a:ln w="5715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7687762">
            <a:off x="5590039" y="3521949"/>
            <a:ext cx="2480098" cy="476775"/>
            <a:chOff x="4570176" y="3113163"/>
            <a:chExt cx="2480098" cy="476775"/>
          </a:xfrm>
        </p:grpSpPr>
        <p:sp>
          <p:nvSpPr>
            <p:cNvPr id="19" name="TextBox 18"/>
            <p:cNvSpPr txBox="1"/>
            <p:nvPr/>
          </p:nvSpPr>
          <p:spPr>
            <a:xfrm flipH="1">
              <a:off x="4776262" y="3171180"/>
              <a:ext cx="2099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音量大小合适</a:t>
              </a: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570176" y="3113163"/>
              <a:ext cx="2480098" cy="476775"/>
            </a:xfrm>
            <a:prstGeom prst="roundRect">
              <a:avLst/>
            </a:prstGeom>
            <a:noFill/>
            <a:ln w="5715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6200000">
            <a:off x="6421608" y="3584298"/>
            <a:ext cx="2480098" cy="476775"/>
            <a:chOff x="4790750" y="3575997"/>
            <a:chExt cx="2480098" cy="476775"/>
          </a:xfrm>
        </p:grpSpPr>
        <p:sp>
          <p:nvSpPr>
            <p:cNvPr id="20" name="TextBox 19"/>
            <p:cNvSpPr txBox="1"/>
            <p:nvPr/>
          </p:nvSpPr>
          <p:spPr>
            <a:xfrm flipH="1">
              <a:off x="5076056" y="3651870"/>
              <a:ext cx="20999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E3418"/>
                  </a:solidFill>
                  <a:latin typeface="微软雅黑" pitchFamily="34" charset="-122"/>
                  <a:ea typeface="微软雅黑" pitchFamily="34" charset="-122"/>
                </a:rPr>
                <a:t>语调平和沉稳</a:t>
              </a:r>
              <a:endParaRPr lang="zh-CN" altLang="en-US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790750" y="3575997"/>
              <a:ext cx="2480098" cy="476775"/>
            </a:xfrm>
            <a:prstGeom prst="roundRect">
              <a:avLst/>
            </a:prstGeom>
            <a:noFill/>
            <a:ln w="5715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39002" y="950983"/>
            <a:ext cx="1991106" cy="1991106"/>
            <a:chOff x="6786670" y="2403036"/>
            <a:chExt cx="1991106" cy="1991106"/>
          </a:xfrm>
        </p:grpSpPr>
        <p:sp>
          <p:nvSpPr>
            <p:cNvPr id="8" name="椭圆 7"/>
            <p:cNvSpPr/>
            <p:nvPr/>
          </p:nvSpPr>
          <p:spPr>
            <a:xfrm>
              <a:off x="6786670" y="2403036"/>
              <a:ext cx="1991106" cy="199110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044660" y="2613759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美黑简体" pitchFamily="65" charset="-122"/>
                  <a:ea typeface="方正美黑简体" pitchFamily="65" charset="-122"/>
                </a:rPr>
                <a:t>言</a:t>
              </a:r>
              <a:endParaRPr lang="zh-CN" altLang="en-US" sz="9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美黑简体" pitchFamily="65" charset="-122"/>
                <a:ea typeface="方正美黑简体" pitchFamily="65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0447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7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71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1.2 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言谈举止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V="1">
            <a:off x="-14876" y="1923677"/>
            <a:ext cx="9158876" cy="45719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Picture 2" descr="D:\素材库\PPT抽取图片\image20 (16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754" y="646182"/>
            <a:ext cx="2399948" cy="4862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9" name="组合 38"/>
          <p:cNvGrpSpPr/>
          <p:nvPr/>
        </p:nvGrpSpPr>
        <p:grpSpPr>
          <a:xfrm>
            <a:off x="6639002" y="950983"/>
            <a:ext cx="1991106" cy="1991106"/>
            <a:chOff x="6786670" y="2403036"/>
            <a:chExt cx="1991106" cy="1991106"/>
          </a:xfrm>
        </p:grpSpPr>
        <p:sp>
          <p:nvSpPr>
            <p:cNvPr id="40" name="椭圆 39"/>
            <p:cNvSpPr/>
            <p:nvPr/>
          </p:nvSpPr>
          <p:spPr>
            <a:xfrm>
              <a:off x="6786670" y="2403036"/>
              <a:ext cx="1991106" cy="1991106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CE34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044660" y="2613759"/>
              <a:ext cx="1415772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美黑简体" pitchFamily="65" charset="-122"/>
                  <a:ea typeface="方正美黑简体" pitchFamily="65" charset="-122"/>
                </a:rPr>
                <a:t>行</a:t>
              </a:r>
            </a:p>
          </p:txBody>
        </p:sp>
      </p:grpSp>
      <p:sp>
        <p:nvSpPr>
          <p:cNvPr id="21" name="矩形 20"/>
          <p:cNvSpPr/>
          <p:nvPr/>
        </p:nvSpPr>
        <p:spPr>
          <a:xfrm>
            <a:off x="3704935" y="3336543"/>
            <a:ext cx="23142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dist">
              <a:buAutoNum type="arabicPeriod"/>
            </a:pPr>
            <a:r>
              <a:rPr lang="zh-CN" altLang="zh-CN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表现</a:t>
            </a:r>
            <a:r>
              <a:rPr lang="zh-CN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心境</a:t>
            </a:r>
            <a:r>
              <a:rPr lang="zh-CN" altLang="zh-CN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良好</a:t>
            </a:r>
            <a:endParaRPr lang="zh-CN" altLang="zh-CN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  <a:p>
            <a:pPr algn="dist"/>
            <a:r>
              <a:rPr lang="en-US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表现充满自信</a:t>
            </a:r>
          </a:p>
          <a:p>
            <a:pPr algn="dist"/>
            <a:r>
              <a:rPr lang="en-US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表现真诚友善</a:t>
            </a:r>
          </a:p>
          <a:p>
            <a:pPr algn="dist"/>
            <a:r>
              <a:rPr lang="en-US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zh-CN" sz="2000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表现乐业敬业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704935" y="285978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如何微笑？</a:t>
            </a:r>
            <a:endParaRPr lang="zh-CN" altLang="en-US" sz="24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0900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4876" y="-9652"/>
            <a:ext cx="2299408" cy="187137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Users\L\Desktop\2008911102351101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177485"/>
            <a:ext cx="101767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5536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一  品牌宣传员</a:t>
            </a:r>
            <a:endParaRPr lang="zh-CN" altLang="en-US" sz="2000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447764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 读者服务员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499992" y="166781"/>
            <a:ext cx="202711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 图书销售员</a:t>
            </a:r>
            <a:endParaRPr lang="zh-CN" altLang="en-US" sz="20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410272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862080" y="-9652"/>
            <a:ext cx="2299408" cy="1871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8399310" y="4659982"/>
            <a:ext cx="648072" cy="274162"/>
            <a:chOff x="8399310" y="4659982"/>
            <a:chExt cx="648072" cy="274162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8399310" y="4797063"/>
              <a:ext cx="648072" cy="0"/>
            </a:xfrm>
            <a:prstGeom prst="line">
              <a:avLst/>
            </a:prstGeom>
            <a:ln w="19050">
              <a:solidFill>
                <a:srgbClr val="CE341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8604448" y="4659982"/>
              <a:ext cx="274162" cy="274162"/>
            </a:xfrm>
            <a:prstGeom prst="ellipse">
              <a:avLst/>
            </a:prstGeom>
            <a:solidFill>
              <a:srgbClr val="CE34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8</a:t>
              </a:r>
              <a:endParaRPr lang="zh-CN" altLang="en-US" b="1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14876" y="566891"/>
            <a:ext cx="2310294" cy="57671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552464" y="627534"/>
            <a:ext cx="1571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1.3  </a:t>
            </a:r>
            <a:r>
              <a:rPr lang="zh-CN" altLang="en-US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精神风貌</a:t>
            </a:r>
            <a:endParaRPr lang="zh-CN" altLang="en-US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4876" y="624562"/>
            <a:ext cx="567340" cy="291004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V="1">
            <a:off x="-14876" y="1923677"/>
            <a:ext cx="9158876" cy="45719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91680" y="1851670"/>
            <a:ext cx="1429274" cy="216024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8575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26397" y="1131590"/>
            <a:ext cx="1429274" cy="216024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8575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55671" y="1851670"/>
            <a:ext cx="1429274" cy="222283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28575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11784" y="1131590"/>
            <a:ext cx="1429274" cy="2222834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28575">
            <a:solidFill>
              <a:srgbClr val="CE34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594657" y="145973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乐观</a:t>
            </a:r>
            <a:endParaRPr lang="zh-CN" altLang="en-US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133581" y="329183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热情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623977" y="145241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积极</a:t>
            </a:r>
            <a:endParaRPr lang="zh-CN" altLang="en-US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08918" y="336330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E3418"/>
                </a:solidFill>
                <a:latin typeface="微软雅黑" pitchFamily="34" charset="-122"/>
                <a:ea typeface="微软雅黑" pitchFamily="34" charset="-122"/>
              </a:rPr>
              <a:t>主动</a:t>
            </a:r>
            <a:endParaRPr lang="zh-CN" altLang="en-US" b="1" dirty="0">
              <a:solidFill>
                <a:srgbClr val="CE341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78610" y="565904"/>
            <a:ext cx="280130" cy="348675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-15424" y="4797062"/>
            <a:ext cx="2299408" cy="357323"/>
          </a:xfrm>
          <a:prstGeom prst="rect">
            <a:avLst/>
          </a:prstGeom>
          <a:solidFill>
            <a:srgbClr val="CE34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4949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</TotalTime>
  <Words>1545</Words>
  <Application>Microsoft Office PowerPoint</Application>
  <PresentationFormat>全屏显示(16:9)</PresentationFormat>
  <Paragraphs>372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1" baseType="lpstr">
      <vt:lpstr>时尚中黑简体</vt:lpstr>
      <vt:lpstr>宋体</vt:lpstr>
      <vt:lpstr>康煕字典體(Demo)</vt:lpstr>
      <vt:lpstr>方正美黑简体</vt:lpstr>
      <vt:lpstr>Calibri</vt:lpstr>
      <vt:lpstr>华康俪金黑W8(P)</vt:lpstr>
      <vt:lpstr>Impact</vt:lpstr>
      <vt:lpstr>微软雅黑</vt:lpstr>
      <vt:lpstr>Arial</vt:lpstr>
      <vt:lpstr>Agency FB</vt:lpstr>
      <vt:lpstr>黑体</vt:lpstr>
      <vt:lpstr>方正细黑一简体</vt:lpstr>
      <vt:lpstr>Adobe 宋体 Std L</vt:lpstr>
      <vt:lpstr>蒙纳简超刚黑</vt:lpstr>
      <vt:lpstr>方正稚艺简体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胡占利</cp:lastModifiedBy>
  <cp:revision>71</cp:revision>
  <dcterms:created xsi:type="dcterms:W3CDTF">2013-05-14T11:20:13Z</dcterms:created>
  <dcterms:modified xsi:type="dcterms:W3CDTF">2014-02-06T02:03:16Z</dcterms:modified>
</cp:coreProperties>
</file>