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85" r:id="rId3"/>
    <p:sldId id="257" r:id="rId4"/>
    <p:sldId id="268" r:id="rId5"/>
    <p:sldId id="269" r:id="rId6"/>
    <p:sldId id="270" r:id="rId7"/>
    <p:sldId id="271" r:id="rId8"/>
    <p:sldId id="266" r:id="rId9"/>
    <p:sldId id="272" r:id="rId10"/>
    <p:sldId id="258" r:id="rId11"/>
    <p:sldId id="273" r:id="rId12"/>
    <p:sldId id="274" r:id="rId13"/>
    <p:sldId id="275" r:id="rId14"/>
    <p:sldId id="259" r:id="rId15"/>
    <p:sldId id="276" r:id="rId16"/>
    <p:sldId id="260" r:id="rId17"/>
    <p:sldId id="277" r:id="rId18"/>
    <p:sldId id="278" r:id="rId19"/>
    <p:sldId id="279" r:id="rId20"/>
    <p:sldId id="261" r:id="rId21"/>
    <p:sldId id="280" r:id="rId22"/>
    <p:sldId id="263" r:id="rId23"/>
    <p:sldId id="281" r:id="rId24"/>
    <p:sldId id="265" r:id="rId25"/>
    <p:sldId id="282" r:id="rId26"/>
    <p:sldId id="284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BFBF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9" y="49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2016/1/18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48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888089" y="1873776"/>
            <a:ext cx="4464496" cy="116957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888089" y="3043355"/>
            <a:ext cx="4464496" cy="11777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8328980" y="3296604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打造金牌顾问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472264" y="2103861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Adobe Garamond Pro Bold" panose="02020702060506020403" pitchFamily="18" charset="0"/>
                <a:ea typeface="微软雅黑" panose="020B0503020204020204" pitchFamily="34" charset="-122"/>
              </a:rPr>
              <a:t>RULES</a:t>
            </a:r>
            <a:endParaRPr lang="zh-CN" altLang="en-US" sz="6000" b="1" dirty="0">
              <a:solidFill>
                <a:schemeClr val="bg1"/>
              </a:solidFill>
              <a:latin typeface="Adobe Garamond Pro Bold" panose="02020702060506020403" pitchFamily="18" charset="0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855916" y="1577737"/>
            <a:ext cx="1544340" cy="3154710"/>
            <a:chOff x="6780077" y="1628537"/>
            <a:chExt cx="1544340" cy="3154710"/>
          </a:xfrm>
        </p:grpSpPr>
        <p:sp>
          <p:nvSpPr>
            <p:cNvPr id="11" name="文本框 10"/>
            <p:cNvSpPr txBox="1"/>
            <p:nvPr/>
          </p:nvSpPr>
          <p:spPr>
            <a:xfrm>
              <a:off x="6780077" y="1628537"/>
              <a:ext cx="1080120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99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endParaRPr lang="zh-CN" altLang="en-US" sz="19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985941" y="3091473"/>
              <a:ext cx="1338476" cy="1054486"/>
            </a:xfrm>
            <a:custGeom>
              <a:avLst/>
              <a:gdLst/>
              <a:ahLst/>
              <a:cxnLst/>
              <a:rect l="l" t="t" r="r" b="b"/>
              <a:pathLst>
                <a:path w="1338476" h="1054486">
                  <a:moveTo>
                    <a:pt x="656913" y="181888"/>
                  </a:moveTo>
                  <a:cubicBezTo>
                    <a:pt x="470397" y="255016"/>
                    <a:pt x="377139" y="365939"/>
                    <a:pt x="377139" y="514659"/>
                  </a:cubicBezTo>
                  <a:cubicBezTo>
                    <a:pt x="377139" y="587786"/>
                    <a:pt x="405692" y="647767"/>
                    <a:pt x="462797" y="694601"/>
                  </a:cubicBezTo>
                  <a:cubicBezTo>
                    <a:pt x="519902" y="741436"/>
                    <a:pt x="589126" y="764853"/>
                    <a:pt x="670470" y="764853"/>
                  </a:cubicBezTo>
                  <a:cubicBezTo>
                    <a:pt x="755101" y="764853"/>
                    <a:pt x="824736" y="742463"/>
                    <a:pt x="879376" y="697682"/>
                  </a:cubicBezTo>
                  <a:cubicBezTo>
                    <a:pt x="934016" y="652902"/>
                    <a:pt x="961336" y="591484"/>
                    <a:pt x="961336" y="513426"/>
                  </a:cubicBezTo>
                  <a:cubicBezTo>
                    <a:pt x="961336" y="362242"/>
                    <a:pt x="859862" y="251729"/>
                    <a:pt x="656913" y="181888"/>
                  </a:cubicBezTo>
                  <a:close/>
                  <a:moveTo>
                    <a:pt x="348423" y="0"/>
                  </a:moveTo>
                  <a:lnTo>
                    <a:pt x="965645" y="0"/>
                  </a:lnTo>
                  <a:lnTo>
                    <a:pt x="928059" y="20433"/>
                  </a:lnTo>
                  <a:lnTo>
                    <a:pt x="928059" y="25363"/>
                  </a:lnTo>
                  <a:cubicBezTo>
                    <a:pt x="1057881" y="63981"/>
                    <a:pt x="1158739" y="126837"/>
                    <a:pt x="1230634" y="213933"/>
                  </a:cubicBezTo>
                  <a:cubicBezTo>
                    <a:pt x="1302529" y="301028"/>
                    <a:pt x="1338476" y="400449"/>
                    <a:pt x="1338476" y="512194"/>
                  </a:cubicBezTo>
                  <a:cubicBezTo>
                    <a:pt x="1338476" y="685563"/>
                    <a:pt x="1275003" y="819287"/>
                    <a:pt x="1148058" y="913367"/>
                  </a:cubicBezTo>
                  <a:cubicBezTo>
                    <a:pt x="1021112" y="1007446"/>
                    <a:pt x="850413" y="1054486"/>
                    <a:pt x="635961" y="1054486"/>
                  </a:cubicBezTo>
                  <a:cubicBezTo>
                    <a:pt x="451088" y="1054486"/>
                    <a:pt x="298877" y="1007857"/>
                    <a:pt x="179326" y="914599"/>
                  </a:cubicBezTo>
                  <a:cubicBezTo>
                    <a:pt x="59775" y="821341"/>
                    <a:pt x="0" y="695012"/>
                    <a:pt x="0" y="535611"/>
                  </a:cubicBezTo>
                  <a:cubicBezTo>
                    <a:pt x="0" y="305547"/>
                    <a:pt x="129410" y="136286"/>
                    <a:pt x="388232" y="27828"/>
                  </a:cubicBezTo>
                  <a:lnTo>
                    <a:pt x="388232" y="2166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9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08292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1410" y="0"/>
            <a:ext cx="12203410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575720" y="3573016"/>
            <a:ext cx="66967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TIME MANAGEMENT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87417" y="2156663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时间的管理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5769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55" y="4192"/>
            <a:ext cx="12218055" cy="685380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406650" y="879684"/>
            <a:ext cx="41934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高效的时间管理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75272" y="1013867"/>
            <a:ext cx="1276524" cy="450658"/>
            <a:chOff x="6092192" y="3019264"/>
            <a:chExt cx="1106785" cy="432048"/>
          </a:xfrm>
        </p:grpSpPr>
        <p:sp>
          <p:nvSpPr>
            <p:cNvPr id="9" name="五边形 8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五边形 9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839416" y="1039141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806769" y="2276872"/>
            <a:ext cx="4552652" cy="657766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806769" y="3223031"/>
            <a:ext cx="4552652" cy="657766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011135" y="3259526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有计划进行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030274" y="2298999"/>
            <a:ext cx="3758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高效率工作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54325" y="2322078"/>
            <a:ext cx="576064" cy="576064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854325" y="3259526"/>
            <a:ext cx="576064" cy="576064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916253" y="2286084"/>
            <a:ext cx="7355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22319" y="3223031"/>
            <a:ext cx="7355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825908" y="4149923"/>
            <a:ext cx="4552652" cy="657766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825908" y="5061331"/>
            <a:ext cx="4552652" cy="657766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2030274" y="5097826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获得成就感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049413" y="4172050"/>
            <a:ext cx="3758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减轻压力感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873464" y="4195129"/>
            <a:ext cx="576064" cy="576064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873464" y="5097826"/>
            <a:ext cx="576064" cy="576064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935392" y="4159135"/>
            <a:ext cx="7355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41458" y="5061331"/>
            <a:ext cx="7355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0486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" y="-8260"/>
            <a:ext cx="12198123" cy="686626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974602" y="677255"/>
            <a:ext cx="41934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时间管理的原则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43224" y="811438"/>
            <a:ext cx="1276524" cy="450658"/>
            <a:chOff x="6092192" y="3019264"/>
            <a:chExt cx="1106785" cy="432048"/>
          </a:xfrm>
        </p:grpSpPr>
        <p:sp>
          <p:nvSpPr>
            <p:cNvPr id="11" name="五边形 10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五边形 11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07368" y="836712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泪滴形 13"/>
          <p:cNvSpPr/>
          <p:nvPr/>
        </p:nvSpPr>
        <p:spPr>
          <a:xfrm rot="8100000">
            <a:off x="4031734" y="2442288"/>
            <a:ext cx="1712219" cy="1712219"/>
          </a:xfrm>
          <a:prstGeom prst="teardrop">
            <a:avLst>
              <a:gd name="adj" fmla="val 132188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泪滴形 14"/>
          <p:cNvSpPr/>
          <p:nvPr/>
        </p:nvSpPr>
        <p:spPr>
          <a:xfrm rot="8100000">
            <a:off x="6324623" y="1231566"/>
            <a:ext cx="1712219" cy="1712219"/>
          </a:xfrm>
          <a:prstGeom prst="teardrop">
            <a:avLst>
              <a:gd name="adj" fmla="val 132188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泪滴形 15"/>
          <p:cNvSpPr/>
          <p:nvPr/>
        </p:nvSpPr>
        <p:spPr>
          <a:xfrm rot="8100000">
            <a:off x="8809109" y="45128"/>
            <a:ext cx="1712219" cy="1712219"/>
          </a:xfrm>
          <a:prstGeom prst="teardrop">
            <a:avLst>
              <a:gd name="adj" fmla="val 132188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158243" y="2944454"/>
            <a:ext cx="1459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帕累托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80/20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法则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460386" y="1733732"/>
            <a:ext cx="1459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ABC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时间管理原则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935618" y="547294"/>
            <a:ext cx="1459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制定计划原则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8678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144" y="877168"/>
            <a:ext cx="3975894" cy="598083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974602" y="677255"/>
            <a:ext cx="41934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目标有序完成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43224" y="811438"/>
            <a:ext cx="1276524" cy="450658"/>
            <a:chOff x="6092192" y="3019264"/>
            <a:chExt cx="1106785" cy="432048"/>
          </a:xfrm>
        </p:grpSpPr>
        <p:sp>
          <p:nvSpPr>
            <p:cNvPr id="7" name="五边形 6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五边形 7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07368" y="836712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886310" y="2063890"/>
            <a:ext cx="4116881" cy="4116881"/>
          </a:xfrm>
          <a:prstGeom prst="ellipse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3118272" y="1408979"/>
            <a:ext cx="1600955" cy="160095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椭圆 19"/>
          <p:cNvSpPr/>
          <p:nvPr/>
        </p:nvSpPr>
        <p:spPr>
          <a:xfrm>
            <a:off x="1429849" y="4151666"/>
            <a:ext cx="1600955" cy="160095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867970" y="4171197"/>
            <a:ext cx="1600955" cy="160095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3256459" y="1991467"/>
            <a:ext cx="1459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周计划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009726" y="4752088"/>
            <a:ext cx="1459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月度计划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447111" y="4771620"/>
            <a:ext cx="1459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季度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567608" y="2771737"/>
            <a:ext cx="2763558" cy="276355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3079338" y="3522167"/>
            <a:ext cx="16788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年度任务目标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372858" y="5696268"/>
            <a:ext cx="122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高效执行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418773" y="3009934"/>
            <a:ext cx="122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高效执行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472834" y="3045745"/>
            <a:ext cx="122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高效执行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35276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1410" y="0"/>
            <a:ext cx="12203410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295800" y="3573016"/>
            <a:ext cx="410445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TEAM PLAYER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23792" y="2084655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团队精神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7818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991544" y="476672"/>
            <a:ext cx="41934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团队就是力量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60166" y="610855"/>
            <a:ext cx="1276524" cy="450658"/>
            <a:chOff x="6092192" y="3019264"/>
            <a:chExt cx="1106785" cy="432048"/>
          </a:xfrm>
        </p:grpSpPr>
        <p:sp>
          <p:nvSpPr>
            <p:cNvPr id="8" name="五边形 7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五边形 8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424310" y="636129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2666089" y="4509120"/>
            <a:ext cx="6859822" cy="2348880"/>
          </a:xfrm>
          <a:custGeom>
            <a:avLst/>
            <a:gdLst>
              <a:gd name="connsiteX0" fmla="*/ 1980220 w 3960440"/>
              <a:gd name="connsiteY0" fmla="*/ 0 h 1980220"/>
              <a:gd name="connsiteX1" fmla="*/ 3960440 w 3960440"/>
              <a:gd name="connsiteY1" fmla="*/ 1980220 h 1980220"/>
              <a:gd name="connsiteX2" fmla="*/ 0 w 3960440"/>
              <a:gd name="connsiteY2" fmla="*/ 1980220 h 1980220"/>
              <a:gd name="connsiteX3" fmla="*/ 1980220 w 3960440"/>
              <a:gd name="connsiteY3" fmla="*/ 0 h 1980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0440" h="1980220">
                <a:moveTo>
                  <a:pt x="1980220" y="0"/>
                </a:moveTo>
                <a:cubicBezTo>
                  <a:pt x="3073865" y="0"/>
                  <a:pt x="3960440" y="886575"/>
                  <a:pt x="3960440" y="1980220"/>
                </a:cubicBezTo>
                <a:lnTo>
                  <a:pt x="0" y="1980220"/>
                </a:lnTo>
                <a:cubicBezTo>
                  <a:pt x="0" y="886575"/>
                  <a:pt x="886575" y="0"/>
                  <a:pt x="1980220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4799856" y="5517232"/>
            <a:ext cx="41934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</a:t>
            </a:r>
            <a:endParaRPr lang="zh-CN" alt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07824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1410" y="0"/>
            <a:ext cx="12203410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431704" y="3573016"/>
            <a:ext cx="66967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COMMUNICATION SKILL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03712" y="2084655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好的</a:t>
            </a:r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沟通技巧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96135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919536" y="404664"/>
            <a:ext cx="41934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沟通无处不在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88158" y="538847"/>
            <a:ext cx="1276524" cy="450658"/>
            <a:chOff x="6092192" y="3019264"/>
            <a:chExt cx="1106785" cy="432048"/>
          </a:xfrm>
        </p:grpSpPr>
        <p:sp>
          <p:nvSpPr>
            <p:cNvPr id="8" name="五边形 7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五边形 8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352302" y="564121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830196" y="5164028"/>
            <a:ext cx="30963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沟通提升效益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832304" y="4437112"/>
            <a:ext cx="30963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沟通增进感情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19482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184" y="0"/>
            <a:ext cx="3575304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974602" y="677255"/>
            <a:ext cx="41934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沟通好方法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43224" y="811438"/>
            <a:ext cx="1276524" cy="450658"/>
            <a:chOff x="6092192" y="3019264"/>
            <a:chExt cx="1106785" cy="432048"/>
          </a:xfrm>
        </p:grpSpPr>
        <p:sp>
          <p:nvSpPr>
            <p:cNvPr id="7" name="五边形 6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五边形 7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07368" y="836712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02424" y="1905180"/>
            <a:ext cx="2484424" cy="248442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757031" y="2437162"/>
            <a:ext cx="1459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</a:t>
            </a:r>
          </a:p>
        </p:txBody>
      </p:sp>
      <p:sp>
        <p:nvSpPr>
          <p:cNvPr id="13" name="椭圆 12"/>
          <p:cNvSpPr/>
          <p:nvPr/>
        </p:nvSpPr>
        <p:spPr>
          <a:xfrm>
            <a:off x="3020183" y="2308689"/>
            <a:ext cx="2077515" cy="20775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椭圆 14"/>
          <p:cNvSpPr/>
          <p:nvPr/>
        </p:nvSpPr>
        <p:spPr>
          <a:xfrm>
            <a:off x="5783741" y="2587718"/>
            <a:ext cx="1600955" cy="160095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椭圆 15"/>
          <p:cNvSpPr/>
          <p:nvPr/>
        </p:nvSpPr>
        <p:spPr>
          <a:xfrm>
            <a:off x="1279263" y="3690215"/>
            <a:ext cx="2763558" cy="276355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393339" y="3147392"/>
            <a:ext cx="2081808" cy="208180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945561" y="4355571"/>
            <a:ext cx="1459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298711" y="2722074"/>
            <a:ext cx="1459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701433" y="3546407"/>
            <a:ext cx="1459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953197" y="2749614"/>
            <a:ext cx="1459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看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24186" y="3275092"/>
            <a:ext cx="1459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聆听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945560" y="5251388"/>
            <a:ext cx="1459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289436" y="3601691"/>
            <a:ext cx="1459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逻辑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708071" y="4332582"/>
            <a:ext cx="1459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主旨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981192" y="3455169"/>
            <a:ext cx="145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洞察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02565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568"/>
            <a:ext cx="12210504" cy="687156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文本框 7"/>
          <p:cNvSpPr txBox="1"/>
          <p:nvPr/>
        </p:nvSpPr>
        <p:spPr>
          <a:xfrm>
            <a:off x="1974602" y="677255"/>
            <a:ext cx="41934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排除障碍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43224" y="811438"/>
            <a:ext cx="1276524" cy="450658"/>
            <a:chOff x="6092192" y="3019264"/>
            <a:chExt cx="1106785" cy="432048"/>
          </a:xfrm>
        </p:grpSpPr>
        <p:sp>
          <p:nvSpPr>
            <p:cNvPr id="10" name="五边形 9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" name="五边形 10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7369" y="836712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48036" y="2112376"/>
            <a:ext cx="5882166" cy="584775"/>
            <a:chOff x="5686442" y="2337307"/>
            <a:chExt cx="5882166" cy="584775"/>
          </a:xfrm>
        </p:grpSpPr>
        <p:grpSp>
          <p:nvGrpSpPr>
            <p:cNvPr id="14" name="组合 13"/>
            <p:cNvGrpSpPr/>
            <p:nvPr/>
          </p:nvGrpSpPr>
          <p:grpSpPr>
            <a:xfrm>
              <a:off x="7464152" y="2464118"/>
              <a:ext cx="4104456" cy="107432"/>
              <a:chOff x="767408" y="2708920"/>
              <a:chExt cx="6015002" cy="657766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767408" y="2708920"/>
                <a:ext cx="6015002" cy="6577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767408" y="2708920"/>
                <a:ext cx="5798978" cy="65776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5686442" y="2337307"/>
              <a:ext cx="4032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形体障碍</a:t>
              </a:r>
              <a:endPara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388752" y="2517834"/>
              <a:ext cx="4032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我们注重气质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225746" y="2994535"/>
            <a:ext cx="4104456" cy="107432"/>
            <a:chOff x="767408" y="2708920"/>
            <a:chExt cx="6015002" cy="657766"/>
          </a:xfrm>
        </p:grpSpPr>
        <p:sp>
          <p:nvSpPr>
            <p:cNvPr id="20" name="圆角矩形 19"/>
            <p:cNvSpPr/>
            <p:nvPr/>
          </p:nvSpPr>
          <p:spPr>
            <a:xfrm>
              <a:off x="767408" y="2708920"/>
              <a:ext cx="6015002" cy="65776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767408" y="2708920"/>
              <a:ext cx="5798978" cy="65776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451062" y="2856487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心理障碍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150346" y="3048251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我们克服心理紧张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221554" y="3771266"/>
            <a:ext cx="4104456" cy="107432"/>
            <a:chOff x="767408" y="2708920"/>
            <a:chExt cx="6015002" cy="657766"/>
          </a:xfrm>
        </p:grpSpPr>
        <p:sp>
          <p:nvSpPr>
            <p:cNvPr id="25" name="圆角矩形 24"/>
            <p:cNvSpPr/>
            <p:nvPr/>
          </p:nvSpPr>
          <p:spPr>
            <a:xfrm>
              <a:off x="767408" y="2708920"/>
              <a:ext cx="6015002" cy="65776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767408" y="2708920"/>
              <a:ext cx="5798978" cy="65776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448036" y="3608493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地位障碍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146154" y="382498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我们是专业人员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2225746" y="4558046"/>
            <a:ext cx="4104456" cy="107432"/>
            <a:chOff x="767408" y="2708920"/>
            <a:chExt cx="6015002" cy="657766"/>
          </a:xfrm>
        </p:grpSpPr>
        <p:sp>
          <p:nvSpPr>
            <p:cNvPr id="30" name="圆角矩形 29"/>
            <p:cNvSpPr/>
            <p:nvPr/>
          </p:nvSpPr>
          <p:spPr>
            <a:xfrm>
              <a:off x="767408" y="2708920"/>
              <a:ext cx="6015002" cy="65776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767408" y="2708920"/>
              <a:ext cx="5798978" cy="65776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448036" y="4431235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环境障碍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150346" y="461176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我们是行业里面最专业的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8536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551384" y="2708921"/>
            <a:ext cx="792088" cy="792088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51384" y="4569175"/>
            <a:ext cx="792088" cy="792088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7032104" y="4602103"/>
            <a:ext cx="792088" cy="792088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032104" y="2708921"/>
            <a:ext cx="792088" cy="792088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07368" y="229047"/>
            <a:ext cx="4680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>
                <a:solidFill>
                  <a:srgbClr val="404040"/>
                </a:solidFill>
                <a:latin typeface="Adobe Garamond Pro Bold" panose="02020702060506020403" pitchFamily="18" charset="0"/>
                <a:ea typeface="微软雅黑" panose="020B0503020204020204" pitchFamily="34" charset="-122"/>
              </a:rPr>
              <a:t>CONTENTS</a:t>
            </a:r>
            <a:endParaRPr lang="zh-CN" altLang="en-US" sz="6000" b="1" dirty="0">
              <a:solidFill>
                <a:srgbClr val="404040"/>
              </a:solidFill>
              <a:latin typeface="Adobe Garamond Pro Bold" panose="02020702060506020403" pitchFamily="18" charset="0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36129" y="1244710"/>
            <a:ext cx="11655871" cy="0"/>
          </a:xfrm>
          <a:prstGeom prst="line">
            <a:avLst/>
          </a:prstGeom>
          <a:ln w="635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1415480" y="2727971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404040"/>
                </a:solidFill>
                <a:latin typeface="Adobe Garamond Pro Bold" panose="02020702060506020403" pitchFamily="18" charset="0"/>
                <a:ea typeface="微软雅黑" panose="020B0503020204020204" pitchFamily="34" charset="-122"/>
              </a:rPr>
              <a:t>职业化水准</a:t>
            </a:r>
            <a:endParaRPr lang="zh-CN" altLang="en-US" sz="4800" dirty="0">
              <a:solidFill>
                <a:srgbClr val="404040"/>
              </a:solidFill>
              <a:latin typeface="Adobe Garamond Pro Bold" panose="02020702060506020403" pitchFamily="18" charset="0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896200" y="2689466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404040"/>
                </a:solidFill>
                <a:latin typeface="Adobe Garamond Pro Bold" panose="02020702060506020403" pitchFamily="18" charset="0"/>
                <a:ea typeface="微软雅黑" panose="020B0503020204020204" pitchFamily="34" charset="-122"/>
              </a:rPr>
              <a:t>时间的管理</a:t>
            </a:r>
            <a:endParaRPr lang="zh-CN" altLang="en-US" sz="4800" dirty="0">
              <a:solidFill>
                <a:srgbClr val="404040"/>
              </a:solidFill>
              <a:latin typeface="Adobe Garamond Pro Bold" panose="02020702060506020403" pitchFamily="18" charset="0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415480" y="4582648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404040"/>
                </a:solidFill>
                <a:latin typeface="Adobe Garamond Pro Bold" panose="02020702060506020403" pitchFamily="18" charset="0"/>
                <a:ea typeface="微软雅黑" panose="020B0503020204020204" pitchFamily="34" charset="-122"/>
              </a:rPr>
              <a:t>判断力</a:t>
            </a:r>
            <a:endParaRPr lang="zh-CN" altLang="en-US" sz="4800" dirty="0">
              <a:solidFill>
                <a:srgbClr val="404040"/>
              </a:solidFill>
              <a:latin typeface="Adobe Garamond Pro Bold" panose="02020702060506020403" pitchFamily="18" charset="0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911380" y="4563194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404040"/>
                </a:solidFill>
                <a:latin typeface="Adobe Garamond Pro Bold" panose="02020702060506020403" pitchFamily="18" charset="0"/>
                <a:ea typeface="微软雅黑" panose="020B0503020204020204" pitchFamily="34" charset="-122"/>
              </a:rPr>
              <a:t>团队精神</a:t>
            </a:r>
            <a:endParaRPr lang="zh-CN" altLang="en-US" sz="4800" dirty="0">
              <a:solidFill>
                <a:srgbClr val="404040"/>
              </a:solidFill>
              <a:latin typeface="Adobe Garamond Pro Bold" panose="02020702060506020403" pitchFamily="18" charset="0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59396" y="2708920"/>
            <a:ext cx="6840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Adobe Garamond Pro Bold" panose="02020702060506020403" pitchFamily="18" charset="0"/>
                <a:ea typeface="微软雅黑" panose="020B0503020204020204" pitchFamily="34" charset="-122"/>
              </a:rPr>
              <a:t>A</a:t>
            </a:r>
            <a:endParaRPr lang="zh-CN" altLang="en-US" sz="4800" dirty="0">
              <a:solidFill>
                <a:schemeClr val="bg1"/>
              </a:solidFill>
              <a:latin typeface="Adobe Garamond Pro Bold" panose="02020702060506020403" pitchFamily="18" charset="0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59396" y="4563193"/>
            <a:ext cx="6840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Adobe Garamond Pro Bold" panose="02020702060506020403" pitchFamily="18" charset="0"/>
                <a:ea typeface="微软雅黑" panose="020B0503020204020204" pitchFamily="34" charset="-122"/>
              </a:rPr>
              <a:t>B</a:t>
            </a:r>
            <a:endParaRPr lang="zh-CN" altLang="en-US" sz="4800" dirty="0">
              <a:solidFill>
                <a:schemeClr val="bg1"/>
              </a:solidFill>
              <a:latin typeface="Adobe Garamond Pro Bold" panose="02020702060506020403" pitchFamily="18" charset="0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140116" y="2708919"/>
            <a:ext cx="6840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Adobe Garamond Pro Bold" panose="02020702060506020403" pitchFamily="18" charset="0"/>
                <a:ea typeface="微软雅黑" panose="020B0503020204020204" pitchFamily="34" charset="-122"/>
              </a:rPr>
              <a:t>C</a:t>
            </a:r>
            <a:endParaRPr lang="zh-CN" altLang="en-US" sz="4800" dirty="0">
              <a:solidFill>
                <a:schemeClr val="bg1"/>
              </a:solidFill>
              <a:latin typeface="Adobe Garamond Pro Bold" panose="02020702060506020403" pitchFamily="18" charset="0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140116" y="4602103"/>
            <a:ext cx="6840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Adobe Garamond Pro Bold" panose="02020702060506020403" pitchFamily="18" charset="0"/>
                <a:ea typeface="微软雅黑" panose="020B0503020204020204" pitchFamily="34" charset="-122"/>
              </a:rPr>
              <a:t>D</a:t>
            </a:r>
            <a:endParaRPr lang="zh-CN" altLang="en-US" sz="4800" dirty="0">
              <a:solidFill>
                <a:schemeClr val="bg1"/>
              </a:solidFill>
              <a:latin typeface="Adobe Garamond Pro Bold" panose="02020702060506020403" pitchFamily="18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73847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1410" y="0"/>
            <a:ext cx="12203410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791744" y="3573016"/>
            <a:ext cx="66967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EXPERT KNOWLEDGE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03712" y="2084655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补充专业知识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05774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271464" y="2780928"/>
            <a:ext cx="3744416" cy="374441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367808" y="1628800"/>
            <a:ext cx="3180610" cy="318061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椭圆 5"/>
          <p:cNvSpPr/>
          <p:nvPr/>
        </p:nvSpPr>
        <p:spPr>
          <a:xfrm>
            <a:off x="8617096" y="2924944"/>
            <a:ext cx="2077515" cy="20775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椭圆 6"/>
          <p:cNvSpPr/>
          <p:nvPr/>
        </p:nvSpPr>
        <p:spPr>
          <a:xfrm>
            <a:off x="6625419" y="3768506"/>
            <a:ext cx="2540814" cy="254081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974602" y="677255"/>
            <a:ext cx="41934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时刻</a:t>
            </a:r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学知识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43224" y="811438"/>
            <a:ext cx="1276524" cy="450658"/>
            <a:chOff x="6092192" y="3019264"/>
            <a:chExt cx="1106785" cy="432048"/>
          </a:xfrm>
        </p:grpSpPr>
        <p:sp>
          <p:nvSpPr>
            <p:cNvPr id="10" name="五边形 9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" name="五边形 10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7368" y="836712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729623" y="3955466"/>
            <a:ext cx="28280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新媒体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219475" y="2644488"/>
            <a:ext cx="34864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专业书籍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096000" y="4449306"/>
            <a:ext cx="34864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行业动态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938154" y="3564305"/>
            <a:ext cx="34864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内部学习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621758" y="4911551"/>
            <a:ext cx="30438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报纸、微信、新闻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368851" y="3452849"/>
            <a:ext cx="30438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证券、股票、金融类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373912" y="5038913"/>
            <a:ext cx="30438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政策、同行、趋势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814392" y="4105920"/>
            <a:ext cx="1820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商学院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25394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1410" y="0"/>
            <a:ext cx="12203410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567608" y="3537790"/>
            <a:ext cx="84249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ROLES AND RESPONSIBILITIES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03712" y="2084655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角色与职责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69515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974602" y="677255"/>
            <a:ext cx="41934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我们的角色和职责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43224" y="811438"/>
            <a:ext cx="1276524" cy="450658"/>
            <a:chOff x="6092192" y="3019264"/>
            <a:chExt cx="1106785" cy="432048"/>
          </a:xfrm>
        </p:grpSpPr>
        <p:sp>
          <p:nvSpPr>
            <p:cNvPr id="7" name="五边形 6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五边形 7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07368" y="836712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136" y="3944"/>
            <a:ext cx="4555802" cy="6858000"/>
          </a:xfrm>
          <a:prstGeom prst="rect">
            <a:avLst/>
          </a:prstGeom>
        </p:spPr>
      </p:pic>
      <p:sp>
        <p:nvSpPr>
          <p:cNvPr id="21" name="Freeform 5"/>
          <p:cNvSpPr>
            <a:spLocks/>
          </p:cNvSpPr>
          <p:nvPr/>
        </p:nvSpPr>
        <p:spPr bwMode="auto">
          <a:xfrm>
            <a:off x="2306473" y="3034625"/>
            <a:ext cx="1606550" cy="1548494"/>
          </a:xfrm>
          <a:custGeom>
            <a:avLst/>
            <a:gdLst>
              <a:gd name="T0" fmla="*/ 0 w 1012"/>
              <a:gd name="T1" fmla="*/ 1000 h 1000"/>
              <a:gd name="T2" fmla="*/ 1012 w 1012"/>
              <a:gd name="T3" fmla="*/ 1000 h 1000"/>
              <a:gd name="T4" fmla="*/ 1012 w 1012"/>
              <a:gd name="T5" fmla="*/ 262 h 1000"/>
              <a:gd name="T6" fmla="*/ 504 w 1012"/>
              <a:gd name="T7" fmla="*/ 0 h 1000"/>
              <a:gd name="T8" fmla="*/ 0 w 1012"/>
              <a:gd name="T9" fmla="*/ 262 h 1000"/>
              <a:gd name="T10" fmla="*/ 0 w 1012"/>
              <a:gd name="T11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12" h="1000">
                <a:moveTo>
                  <a:pt x="0" y="1000"/>
                </a:moveTo>
                <a:lnTo>
                  <a:pt x="1012" y="1000"/>
                </a:lnTo>
                <a:lnTo>
                  <a:pt x="1012" y="262"/>
                </a:lnTo>
                <a:lnTo>
                  <a:pt x="504" y="0"/>
                </a:lnTo>
                <a:lnTo>
                  <a:pt x="0" y="262"/>
                </a:lnTo>
                <a:lnTo>
                  <a:pt x="0" y="1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306473" y="4851672"/>
            <a:ext cx="1606550" cy="707355"/>
          </a:xfrm>
          <a:custGeom>
            <a:avLst/>
            <a:gdLst>
              <a:gd name="T0" fmla="*/ 0 w 1012"/>
              <a:gd name="T1" fmla="*/ 0 h 630"/>
              <a:gd name="T2" fmla="*/ 1012 w 1012"/>
              <a:gd name="T3" fmla="*/ 0 h 630"/>
              <a:gd name="T4" fmla="*/ 1012 w 1012"/>
              <a:gd name="T5" fmla="*/ 371 h 630"/>
              <a:gd name="T6" fmla="*/ 504 w 1012"/>
              <a:gd name="T7" fmla="*/ 630 h 630"/>
              <a:gd name="T8" fmla="*/ 0 w 1012"/>
              <a:gd name="T9" fmla="*/ 371 h 630"/>
              <a:gd name="T10" fmla="*/ 0 w 1012"/>
              <a:gd name="T11" fmla="*/ 0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12" h="630">
                <a:moveTo>
                  <a:pt x="0" y="0"/>
                </a:moveTo>
                <a:lnTo>
                  <a:pt x="1012" y="0"/>
                </a:lnTo>
                <a:lnTo>
                  <a:pt x="1012" y="371"/>
                </a:lnTo>
                <a:lnTo>
                  <a:pt x="504" y="630"/>
                </a:lnTo>
                <a:lnTo>
                  <a:pt x="0" y="37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Freeform 7"/>
          <p:cNvSpPr>
            <a:spLocks/>
          </p:cNvSpPr>
          <p:nvPr/>
        </p:nvSpPr>
        <p:spPr bwMode="auto">
          <a:xfrm>
            <a:off x="4128923" y="2476506"/>
            <a:ext cx="1600200" cy="2106613"/>
          </a:xfrm>
          <a:custGeom>
            <a:avLst/>
            <a:gdLst>
              <a:gd name="T0" fmla="*/ 0 w 1008"/>
              <a:gd name="T1" fmla="*/ 1327 h 1327"/>
              <a:gd name="T2" fmla="*/ 1008 w 1008"/>
              <a:gd name="T3" fmla="*/ 1327 h 1327"/>
              <a:gd name="T4" fmla="*/ 1008 w 1008"/>
              <a:gd name="T5" fmla="*/ 262 h 1327"/>
              <a:gd name="T6" fmla="*/ 504 w 1008"/>
              <a:gd name="T7" fmla="*/ 0 h 1327"/>
              <a:gd name="T8" fmla="*/ 0 w 1008"/>
              <a:gd name="T9" fmla="*/ 262 h 1327"/>
              <a:gd name="T10" fmla="*/ 0 w 1008"/>
              <a:gd name="T11" fmla="*/ 1327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8" h="1327">
                <a:moveTo>
                  <a:pt x="0" y="1327"/>
                </a:moveTo>
                <a:lnTo>
                  <a:pt x="1008" y="1327"/>
                </a:lnTo>
                <a:lnTo>
                  <a:pt x="1008" y="262"/>
                </a:lnTo>
                <a:lnTo>
                  <a:pt x="504" y="0"/>
                </a:lnTo>
                <a:lnTo>
                  <a:pt x="0" y="262"/>
                </a:lnTo>
                <a:lnTo>
                  <a:pt x="0" y="132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8"/>
          <p:cNvSpPr>
            <a:spLocks/>
          </p:cNvSpPr>
          <p:nvPr/>
        </p:nvSpPr>
        <p:spPr bwMode="auto">
          <a:xfrm>
            <a:off x="4126802" y="4860300"/>
            <a:ext cx="1600200" cy="944964"/>
          </a:xfrm>
          <a:custGeom>
            <a:avLst/>
            <a:gdLst>
              <a:gd name="T0" fmla="*/ 0 w 1008"/>
              <a:gd name="T1" fmla="*/ 0 h 432"/>
              <a:gd name="T2" fmla="*/ 1008 w 1008"/>
              <a:gd name="T3" fmla="*/ 0 h 432"/>
              <a:gd name="T4" fmla="*/ 1008 w 1008"/>
              <a:gd name="T5" fmla="*/ 170 h 432"/>
              <a:gd name="T6" fmla="*/ 504 w 1008"/>
              <a:gd name="T7" fmla="*/ 432 h 432"/>
              <a:gd name="T8" fmla="*/ 0 w 1008"/>
              <a:gd name="T9" fmla="*/ 170 h 432"/>
              <a:gd name="T10" fmla="*/ 0 w 1008"/>
              <a:gd name="T11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8" h="432">
                <a:moveTo>
                  <a:pt x="0" y="0"/>
                </a:moveTo>
                <a:lnTo>
                  <a:pt x="1008" y="0"/>
                </a:lnTo>
                <a:lnTo>
                  <a:pt x="1008" y="170"/>
                </a:lnTo>
                <a:lnTo>
                  <a:pt x="504" y="432"/>
                </a:lnTo>
                <a:lnTo>
                  <a:pt x="0" y="17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2306472" y="4675195"/>
            <a:ext cx="3422651" cy="9421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2267345" y="4865635"/>
            <a:ext cx="1706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被管理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101402" y="3726711"/>
            <a:ext cx="1706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管理者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231477" y="3736741"/>
            <a:ext cx="1706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员工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101402" y="4830806"/>
            <a:ext cx="1706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管理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5296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1410" y="0"/>
            <a:ext cx="12203410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367808" y="3583368"/>
            <a:ext cx="66967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REPUTATION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79776" y="2060848"/>
            <a:ext cx="4176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维护声望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00133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46" y="27384"/>
            <a:ext cx="4954274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989626" y="1340768"/>
            <a:ext cx="385230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我们需要维护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458248" y="1494001"/>
            <a:ext cx="1276524" cy="450658"/>
            <a:chOff x="6092192" y="3019264"/>
            <a:chExt cx="1106785" cy="432048"/>
          </a:xfrm>
        </p:grpSpPr>
        <p:sp>
          <p:nvSpPr>
            <p:cNvPr id="8" name="五边形 7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五边形 8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5422392" y="1519275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5447928" y="2686507"/>
            <a:ext cx="6015002" cy="65776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5456734" y="3939687"/>
            <a:ext cx="6006196" cy="65776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5447928" y="2686507"/>
            <a:ext cx="5798978" cy="657766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5447928" y="3939687"/>
            <a:ext cx="5798978" cy="657766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7548464" y="3976182"/>
            <a:ext cx="2075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团队荣誉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73008" y="2706358"/>
            <a:ext cx="21510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个人荣誉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495484" y="2731713"/>
            <a:ext cx="576064" cy="576064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5495484" y="3976182"/>
            <a:ext cx="576064" cy="576064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5557412" y="2695719"/>
            <a:ext cx="7355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563478" y="3939687"/>
            <a:ext cx="7355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5431198" y="5121419"/>
            <a:ext cx="6006196" cy="65776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5422392" y="5121419"/>
            <a:ext cx="5798978" cy="657766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7541407" y="5149203"/>
            <a:ext cx="1957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公司荣誉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469948" y="5157914"/>
            <a:ext cx="576064" cy="576064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5537942" y="5121419"/>
            <a:ext cx="7355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41965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423592" y="1844824"/>
            <a:ext cx="7713495" cy="1741654"/>
          </a:xfrm>
          <a:prstGeom prst="rect">
            <a:avLst/>
          </a:prstGeom>
          <a:solidFill>
            <a:schemeClr val="tx1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423593" y="3586478"/>
            <a:ext cx="7713495" cy="1753797"/>
          </a:xfrm>
          <a:prstGeom prst="rect">
            <a:avLst/>
          </a:pr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143672" y="1879972"/>
            <a:ext cx="655843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1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90647" y="3454582"/>
            <a:ext cx="655843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谢谢倾听</a:t>
            </a:r>
            <a:endParaRPr lang="zh-CN" altLang="en-US" sz="11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9671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1410" y="0"/>
            <a:ext cx="12203410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575720" y="3573016"/>
            <a:ext cx="48965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PROFESSIONALISM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03712" y="2084655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职业化水准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6383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1" y="836712"/>
            <a:ext cx="5914812" cy="60269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989626" y="2126225"/>
            <a:ext cx="385230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增强职业化素养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458248" y="2279458"/>
            <a:ext cx="1276524" cy="450658"/>
            <a:chOff x="6092192" y="3019264"/>
            <a:chExt cx="1106785" cy="432048"/>
          </a:xfrm>
        </p:grpSpPr>
        <p:sp>
          <p:nvSpPr>
            <p:cNvPr id="15" name="五边形 14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五边形 15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5422392" y="2304732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5447928" y="3471964"/>
            <a:ext cx="6015002" cy="65776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5456734" y="4725144"/>
            <a:ext cx="6006196" cy="65776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5447928" y="3471964"/>
            <a:ext cx="5798978" cy="657766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5447928" y="4725144"/>
            <a:ext cx="5798978" cy="657766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6900765" y="4761639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道德、态度、意识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897317" y="3494091"/>
            <a:ext cx="3758555" cy="531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形象、知识、技能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495484" y="3517170"/>
            <a:ext cx="576064" cy="576064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5495484" y="4761639"/>
            <a:ext cx="576064" cy="576064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5557412" y="3481176"/>
            <a:ext cx="7355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563478" y="4725144"/>
            <a:ext cx="7355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8861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0"/>
            <a:ext cx="5142642" cy="6858000"/>
          </a:xfrm>
          <a:prstGeom prst="rect">
            <a:avLst/>
          </a:prstGeom>
        </p:spPr>
      </p:pic>
      <p:grpSp>
        <p:nvGrpSpPr>
          <p:cNvPr id="48" name="组合 47"/>
          <p:cNvGrpSpPr/>
          <p:nvPr/>
        </p:nvGrpSpPr>
        <p:grpSpPr>
          <a:xfrm>
            <a:off x="5686442" y="2337307"/>
            <a:ext cx="5882166" cy="584775"/>
            <a:chOff x="5686442" y="2337307"/>
            <a:chExt cx="5882166" cy="584775"/>
          </a:xfrm>
        </p:grpSpPr>
        <p:grpSp>
          <p:nvGrpSpPr>
            <p:cNvPr id="16" name="组合 15"/>
            <p:cNvGrpSpPr/>
            <p:nvPr/>
          </p:nvGrpSpPr>
          <p:grpSpPr>
            <a:xfrm>
              <a:off x="7464152" y="2464118"/>
              <a:ext cx="4104456" cy="107432"/>
              <a:chOff x="767408" y="2708920"/>
              <a:chExt cx="6015002" cy="657766"/>
            </a:xfrm>
          </p:grpSpPr>
          <p:sp>
            <p:nvSpPr>
              <p:cNvPr id="14" name="圆角矩形 13"/>
              <p:cNvSpPr/>
              <p:nvPr/>
            </p:nvSpPr>
            <p:spPr>
              <a:xfrm>
                <a:off x="767408" y="2708920"/>
                <a:ext cx="6015002" cy="65776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>
                <a:off x="767408" y="2708920"/>
                <a:ext cx="5798978" cy="65776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5686442" y="2337307"/>
              <a:ext cx="4032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个人修养</a:t>
              </a:r>
              <a:endPara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388752" y="2517834"/>
              <a:ext cx="4032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做人、做事要做到位</a:t>
              </a:r>
              <a:endParaRPr lang="zh-CN" altLang="en-US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464152" y="3219466"/>
            <a:ext cx="4104456" cy="107432"/>
            <a:chOff x="767408" y="2708920"/>
            <a:chExt cx="6015002" cy="657766"/>
          </a:xfrm>
        </p:grpSpPr>
        <p:sp>
          <p:nvSpPr>
            <p:cNvPr id="24" name="圆角矩形 23"/>
            <p:cNvSpPr/>
            <p:nvPr/>
          </p:nvSpPr>
          <p:spPr>
            <a:xfrm>
              <a:off x="767408" y="2708920"/>
              <a:ext cx="6015002" cy="65776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767408" y="2708920"/>
              <a:ext cx="5798978" cy="65776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5689468" y="3081418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个人形象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388752" y="327318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仪表、服饰、行为得体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7459960" y="3996197"/>
            <a:ext cx="4104456" cy="107432"/>
            <a:chOff x="767408" y="2708920"/>
            <a:chExt cx="6015002" cy="657766"/>
          </a:xfrm>
        </p:grpSpPr>
        <p:sp>
          <p:nvSpPr>
            <p:cNvPr id="29" name="圆角矩形 28"/>
            <p:cNvSpPr/>
            <p:nvPr/>
          </p:nvSpPr>
          <p:spPr>
            <a:xfrm>
              <a:off x="767408" y="2708920"/>
              <a:ext cx="6015002" cy="65776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767408" y="2708920"/>
              <a:ext cx="5798978" cy="65776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5686442" y="3833424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电话礼仪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384560" y="4049913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拨打、接听、留言要和气礼貌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7464152" y="4782977"/>
            <a:ext cx="4104456" cy="107432"/>
            <a:chOff x="767408" y="2708920"/>
            <a:chExt cx="6015002" cy="657766"/>
          </a:xfrm>
        </p:grpSpPr>
        <p:sp>
          <p:nvSpPr>
            <p:cNvPr id="34" name="圆角矩形 33"/>
            <p:cNvSpPr/>
            <p:nvPr/>
          </p:nvSpPr>
          <p:spPr>
            <a:xfrm>
              <a:off x="767408" y="2708920"/>
              <a:ext cx="6015002" cy="65776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767408" y="2708920"/>
              <a:ext cx="5798978" cy="65776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5686442" y="4656166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办公礼仪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388752" y="4836693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同事关系、部门协调、接待及拜访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7464152" y="5563324"/>
            <a:ext cx="4104456" cy="107432"/>
            <a:chOff x="767408" y="2708920"/>
            <a:chExt cx="6015002" cy="657766"/>
          </a:xfrm>
        </p:grpSpPr>
        <p:sp>
          <p:nvSpPr>
            <p:cNvPr id="39" name="圆角矩形 38"/>
            <p:cNvSpPr/>
            <p:nvPr/>
          </p:nvSpPr>
          <p:spPr>
            <a:xfrm>
              <a:off x="767408" y="2708920"/>
              <a:ext cx="6015002" cy="65776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767408" y="2708920"/>
              <a:ext cx="5798978" cy="65776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5686442" y="5436513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约会礼仪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388752" y="561704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守时、守规有礼貌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339346" y="1095708"/>
            <a:ext cx="385230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美是由内而外的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807968" y="1248941"/>
            <a:ext cx="1276524" cy="450658"/>
            <a:chOff x="6092192" y="3019264"/>
            <a:chExt cx="1106785" cy="432048"/>
          </a:xfrm>
        </p:grpSpPr>
        <p:sp>
          <p:nvSpPr>
            <p:cNvPr id="45" name="五边形 44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6" name="五边形 45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5772112" y="1274215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25773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6" name="圆角矩形 5"/>
            <p:cNvSpPr/>
            <p:nvPr/>
          </p:nvSpPr>
          <p:spPr>
            <a:xfrm>
              <a:off x="263352" y="872716"/>
              <a:ext cx="7776864" cy="5112568"/>
            </a:xfrm>
            <a:prstGeom prst="roundRect">
              <a:avLst>
                <a:gd name="adj" fmla="val 5019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082762" y="1019994"/>
            <a:ext cx="385230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知识改变命运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51384" y="1154177"/>
            <a:ext cx="1276524" cy="450658"/>
            <a:chOff x="6092192" y="3019264"/>
            <a:chExt cx="1106785" cy="432048"/>
          </a:xfrm>
        </p:grpSpPr>
        <p:sp>
          <p:nvSpPr>
            <p:cNvPr id="9" name="五边形 8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五边形 9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515528" y="1179451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665780" y="3506291"/>
            <a:ext cx="2160240" cy="632447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/>
          <p:cNvSpPr/>
          <p:nvPr/>
        </p:nvSpPr>
        <p:spPr>
          <a:xfrm>
            <a:off x="3062757" y="3506291"/>
            <a:ext cx="2160240" cy="632447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圆角矩形 32"/>
          <p:cNvSpPr/>
          <p:nvPr/>
        </p:nvSpPr>
        <p:spPr>
          <a:xfrm>
            <a:off x="5525839" y="3506291"/>
            <a:ext cx="2160240" cy="632447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圆角矩形 33"/>
          <p:cNvSpPr/>
          <p:nvPr/>
        </p:nvSpPr>
        <p:spPr>
          <a:xfrm>
            <a:off x="2944388" y="2143935"/>
            <a:ext cx="2396977" cy="616683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5" name="文本框 34"/>
          <p:cNvSpPr txBox="1"/>
          <p:nvPr/>
        </p:nvSpPr>
        <p:spPr>
          <a:xfrm>
            <a:off x="809760" y="3548276"/>
            <a:ext cx="22796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信息时代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180122" y="3530126"/>
            <a:ext cx="22796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创新时代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762724" y="3506291"/>
            <a:ext cx="22796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知识时代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062813" y="2167128"/>
            <a:ext cx="22796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我们的时代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右大括号 39"/>
          <p:cNvSpPr/>
          <p:nvPr/>
        </p:nvSpPr>
        <p:spPr>
          <a:xfrm rot="16200000">
            <a:off x="4052115" y="809051"/>
            <a:ext cx="251725" cy="4700140"/>
          </a:xfrm>
          <a:prstGeom prst="rightBrac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178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677" y="0"/>
            <a:ext cx="10684323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974602" y="677255"/>
            <a:ext cx="41934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态度决定一切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43224" y="811438"/>
            <a:ext cx="1276524" cy="450658"/>
            <a:chOff x="6092192" y="3019264"/>
            <a:chExt cx="1106785" cy="432048"/>
          </a:xfrm>
        </p:grpSpPr>
        <p:sp>
          <p:nvSpPr>
            <p:cNvPr id="7" name="五边形 6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五边形 7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07368" y="836712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19648" y="2708920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端正态度</a:t>
            </a:r>
            <a:endParaRPr lang="en-US" altLang="zh-CN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19648" y="358076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摆正位置</a:t>
            </a:r>
            <a:endParaRPr lang="en-US" altLang="zh-CN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19648" y="4461306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绝对忠诚</a:t>
            </a:r>
            <a:endParaRPr lang="en-US" altLang="zh-CN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0088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1410" y="0"/>
            <a:ext cx="12203410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655840" y="3429000"/>
            <a:ext cx="324036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JUDGMENT</a:t>
            </a:r>
            <a:endParaRPr lang="zh-CN" altLang="en-US" sz="3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625727" y="2195160"/>
            <a:ext cx="30603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判断力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0522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43224" y="811438"/>
            <a:ext cx="1276524" cy="450658"/>
            <a:chOff x="6092192" y="3019264"/>
            <a:chExt cx="1106785" cy="432048"/>
          </a:xfrm>
        </p:grpSpPr>
        <p:sp>
          <p:nvSpPr>
            <p:cNvPr id="7" name="五边形 6"/>
            <p:cNvSpPr/>
            <p:nvPr/>
          </p:nvSpPr>
          <p:spPr>
            <a:xfrm>
              <a:off x="6092192" y="3019264"/>
              <a:ext cx="1106785" cy="43204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五边形 7"/>
            <p:cNvSpPr/>
            <p:nvPr/>
          </p:nvSpPr>
          <p:spPr>
            <a:xfrm>
              <a:off x="6092192" y="3019264"/>
              <a:ext cx="1015727" cy="432048"/>
            </a:xfrm>
            <a:prstGeom prst="homePlat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07368" y="836712"/>
            <a:ext cx="3758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902594" y="698213"/>
            <a:ext cx="41934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培养良好判断力</a:t>
            </a:r>
            <a:endParaRPr lang="zh-CN" altLang="en-US" sz="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07368" y="2673306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提升洞察力</a:t>
            </a:r>
            <a:endParaRPr lang="en-US" altLang="zh-CN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7368" y="3553852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不妄下结论</a:t>
            </a:r>
            <a:endParaRPr lang="en-US" altLang="zh-CN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84034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318</Words>
  <Application>Microsoft Office PowerPoint</Application>
  <PresentationFormat>宽屏</PresentationFormat>
  <Paragraphs>140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3" baseType="lpstr">
      <vt:lpstr>Open Sans Light</vt:lpstr>
      <vt:lpstr>宋体</vt:lpstr>
      <vt:lpstr>微软雅黑</vt:lpstr>
      <vt:lpstr>Adobe Garamond Pro Bold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shangdongying</dc:creator>
  <cp:lastModifiedBy>shangdongying</cp:lastModifiedBy>
  <cp:revision>43</cp:revision>
  <dcterms:created xsi:type="dcterms:W3CDTF">2015-12-20T00:57:39Z</dcterms:created>
  <dcterms:modified xsi:type="dcterms:W3CDTF">2016-01-18T09:35:57Z</dcterms:modified>
</cp:coreProperties>
</file>