
<file path=[Content_Types].xml><?xml version="1.0" encoding="utf-8"?>
<Types xmlns="http://schemas.openxmlformats.org/package/2006/content-types"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wdp" ContentType="image/vnd.ms-photo"/>
  <Override PartName="/ppt/charts/colors1.xml" ContentType="application/vnd.ms-office.chartcolorstyle+xml"/>
  <Default Extension="xlsx" ContentType="application/vnd.openxmlformats-officedocument.spreadsheetml.sheet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4725" userDrawn="1">
          <p15:clr>
            <a:srgbClr val="A4A3A4"/>
          </p15:clr>
        </p15:guide>
        <p15:guide id="3" pos="16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-96" y="-498"/>
      </p:cViewPr>
      <p:guideLst>
        <p:guide orient="horz" pos="2160"/>
        <p:guide pos="4725"/>
        <p:guide pos="16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microsoft.com/office/2011/relationships/chartStyle" Target="style1.xml"/><Relationship Id="rId5" Type="http://schemas.microsoft.com/office/2011/relationships/chartColorStyle" Target="colors1.xml"/><Relationship Id="rId4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5.3941467622953806E-2"/>
          <c:y val="6.832030829722513E-2"/>
          <c:w val="0.87385797527398223"/>
          <c:h val="0.84085015742801705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背景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Scale"/>
          </c:pictureOptions>
          <c:cat>
            <c:strRef>
              <c:f>Sheet1!$A$2:$A$4</c:f>
              <c:strCache>
                <c:ptCount val="3"/>
                <c:pt idx="0">
                  <c:v>01</c:v>
                </c:pt>
                <c:pt idx="1">
                  <c:v>02</c:v>
                </c:pt>
                <c:pt idx="2">
                  <c:v>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dLbls/>
        <c:gapWidth val="44"/>
        <c:axId val="68750720"/>
        <c:axId val="68768896"/>
      </c:barChart>
      <c:scatterChart>
        <c:scatterStyle val="lineMarker"/>
        <c:ser>
          <c:idx val="1"/>
          <c:order val="1"/>
          <c:tx>
            <c:strRef>
              <c:f>Sheet1!$F$1</c:f>
              <c:strCache>
                <c:ptCount val="1"/>
                <c:pt idx="0">
                  <c:v>散点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Lbls>
            <c:dLbl>
              <c:idx val="0"/>
              <c:spPr>
                <a:blipFill dpi="0" rotWithShape="1">
                  <a:blip xmlns:r="http://schemas.openxmlformats.org/officeDocument/2006/relationships" r:embed="rId2"/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rgbClr val="F3F3F4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</c:dLbl>
            <c:dLbl>
              <c:idx val="1"/>
              <c:spPr>
                <a:blipFill dpi="0" rotWithShape="1">
                  <a:blip xmlns:r="http://schemas.openxmlformats.org/officeDocument/2006/relationships" r:embed="rId2"/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rgbClr val="F3F3F4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</c:dLbl>
            <c:dLbl>
              <c:idx val="2"/>
              <c:spPr>
                <a:blipFill dpi="0" rotWithShape="1">
                  <a:blip xmlns:r="http://schemas.openxmlformats.org/officeDocument/2006/relationships" r:embed="rId2"/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rgbClr val="F3F3F4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</c:dLbl>
            <c:spPr>
              <a:blipFill dpi="0" rotWithShape="1">
                <a:blip xmlns:r="http://schemas.openxmlformats.org/officeDocument/2006/relationships" r:embed="rId3"/>
                <a:srcRect/>
                <a:tile tx="0" ty="0" sx="100000" sy="100000" flip="none" algn="tl"/>
              </a:blip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rgbClr val="F3F3F4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CatName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x"/>
            <c:errBarType val="minus"/>
            <c:errValType val="cust"/>
            <c:noEndCap val="1"/>
            <c:plus>
              <c:numLit>
                <c:formatCode>General</c:formatCode>
                <c:ptCount val="1"/>
                <c:pt idx="0">
                  <c:v>0</c:v>
                </c:pt>
              </c:numLit>
            </c:plus>
            <c:minus>
              <c:numRef>
                <c:f>Sheet1!$E$2:$E$4</c:f>
                <c:numCache>
                  <c:formatCode>General</c:formatCode>
                  <c:ptCount val="3"/>
                  <c:pt idx="0">
                    <c:v>0.47200000000000003</c:v>
                  </c:pt>
                  <c:pt idx="1">
                    <c:v>0.66200000000000014</c:v>
                  </c:pt>
                  <c:pt idx="2">
                    <c:v>0.12200000000000001</c:v>
                  </c:pt>
                </c:numCache>
              </c:numRef>
            </c:minus>
            <c:spPr>
              <a:noFill/>
              <a:ln w="762000" cap="rnd" cmpd="sng" algn="ctr">
                <a:solidFill>
                  <a:schemeClr val="bg1">
                    <a:alpha val="30000"/>
                  </a:schemeClr>
                </a:solidFill>
                <a:round/>
              </a:ln>
              <a:effectLst/>
            </c:spPr>
          </c:errBars>
          <c:xVal>
            <c:numRef>
              <c:f>Sheet1!$D$2:$D$4</c:f>
              <c:numCache>
                <c:formatCode>0%</c:formatCode>
                <c:ptCount val="3"/>
                <c:pt idx="0">
                  <c:v>0.58000000000000007</c:v>
                </c:pt>
                <c:pt idx="1">
                  <c:v>0.77000000000000013</c:v>
                </c:pt>
                <c:pt idx="2">
                  <c:v>0.23</c:v>
                </c:pt>
              </c:numCache>
            </c:numRef>
          </c:xVal>
          <c:yVal>
            <c:numRef>
              <c:f>Sheet1!$C$2:$C$4</c:f>
              <c:numCache>
                <c:formatCode>General</c:formatCode>
                <c:ptCount val="3"/>
                <c:pt idx="0">
                  <c:v>2.5</c:v>
                </c:pt>
                <c:pt idx="1">
                  <c:v>1.5</c:v>
                </c:pt>
                <c:pt idx="2">
                  <c:v>0.5</c:v>
                </c:pt>
              </c:numCache>
            </c:numRef>
          </c:yVal>
        </c:ser>
        <c:dLbls/>
        <c:axId val="68788608"/>
        <c:axId val="68770432"/>
      </c:scatterChart>
      <c:catAx>
        <c:axId val="68750720"/>
        <c:scaling>
          <c:orientation val="maxMin"/>
        </c:scaling>
        <c:delete val="1"/>
        <c:axPos val="l"/>
        <c:numFmt formatCode="General" sourceLinked="1"/>
        <c:majorTickMark val="none"/>
        <c:tickLblPos val="nextTo"/>
        <c:crossAx val="68768896"/>
        <c:crosses val="autoZero"/>
        <c:auto val="1"/>
        <c:lblAlgn val="ctr"/>
        <c:lblOffset val="100"/>
      </c:catAx>
      <c:valAx>
        <c:axId val="68768896"/>
        <c:scaling>
          <c:orientation val="minMax"/>
        </c:scaling>
        <c:delete val="1"/>
        <c:axPos val="t"/>
        <c:numFmt formatCode="General" sourceLinked="1"/>
        <c:majorTickMark val="none"/>
        <c:tickLblPos val="nextTo"/>
        <c:crossAx val="68750720"/>
        <c:crosses val="autoZero"/>
        <c:crossBetween val="between"/>
      </c:valAx>
      <c:valAx>
        <c:axId val="68770432"/>
        <c:scaling>
          <c:orientation val="minMax"/>
        </c:scaling>
        <c:delete val="1"/>
        <c:axPos val="r"/>
        <c:numFmt formatCode="General" sourceLinked="1"/>
        <c:tickLblPos val="nextTo"/>
        <c:crossAx val="68788608"/>
        <c:crosses val="max"/>
        <c:crossBetween val="midCat"/>
      </c:valAx>
      <c:valAx>
        <c:axId val="68788608"/>
        <c:scaling>
          <c:orientation val="minMax"/>
        </c:scaling>
        <c:delete val="1"/>
        <c:axPos val="b"/>
        <c:numFmt formatCode="0%" sourceLinked="1"/>
        <c:tickLblPos val="nextTo"/>
        <c:crossAx val="687704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Impact" panose="020B0806030902050204" pitchFamily="34" charset="0"/>
        </a:defRPr>
      </a:pPr>
      <a:endParaRPr lang="zh-CN"/>
    </a:p>
  </c:txPr>
  <c:externalData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693538" y="6331028"/>
            <a:ext cx="1053824" cy="266740"/>
            <a:chOff x="3622675" y="4030663"/>
            <a:chExt cx="1898650" cy="528637"/>
          </a:xfrm>
          <a:solidFill>
            <a:schemeClr val="bg1">
              <a:alpha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3" name="直接连接符 22"/>
          <p:cNvCxnSpPr/>
          <p:nvPr userDrawn="1"/>
        </p:nvCxnSpPr>
        <p:spPr>
          <a:xfrm>
            <a:off x="3635036" y="661768"/>
            <a:ext cx="7767322" cy="0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 userDrawn="1"/>
        </p:nvGrpSpPr>
        <p:grpSpPr>
          <a:xfrm>
            <a:off x="476992" y="328498"/>
            <a:ext cx="3069376" cy="684127"/>
            <a:chOff x="542870" y="384149"/>
            <a:chExt cx="3390501" cy="755703"/>
          </a:xfrm>
        </p:grpSpPr>
        <p:sp>
          <p:nvSpPr>
            <p:cNvPr id="25" name="圆角矩形 24"/>
            <p:cNvSpPr/>
            <p:nvPr/>
          </p:nvSpPr>
          <p:spPr>
            <a:xfrm>
              <a:off x="542870" y="384149"/>
              <a:ext cx="3390501" cy="755703"/>
            </a:xfrm>
            <a:prstGeom prst="roundRect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40038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40038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54714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4714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57" name="文本框 56"/>
          <p:cNvSpPr txBox="1"/>
          <p:nvPr userDrawn="1"/>
        </p:nvSpPr>
        <p:spPr>
          <a:xfrm>
            <a:off x="11236901" y="474167"/>
            <a:ext cx="818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TC Avant Garde Std Bk" panose="020B0502020202020204" pitchFamily="34" charset="0"/>
                <a:ea typeface="时尚中黑简体" panose="01010104010101010101" pitchFamily="2" charset="-122"/>
              </a:rPr>
              <a:t>01</a:t>
            </a:r>
            <a:endParaRPr lang="zh-CN" altLang="en-US" dirty="0">
              <a:solidFill>
                <a:prstClr val="white">
                  <a:alpha val="80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TC Avant Garde Std Bk" panose="020B0502020202020204" pitchFamily="34" charset="0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53617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693538" y="6331028"/>
            <a:ext cx="1053824" cy="266740"/>
            <a:chOff x="3622675" y="4030663"/>
            <a:chExt cx="1898650" cy="528637"/>
          </a:xfrm>
          <a:solidFill>
            <a:schemeClr val="bg1">
              <a:alpha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3" name="直接连接符 22"/>
          <p:cNvCxnSpPr/>
          <p:nvPr userDrawn="1"/>
        </p:nvCxnSpPr>
        <p:spPr>
          <a:xfrm>
            <a:off x="3635036" y="661768"/>
            <a:ext cx="7767322" cy="0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 userDrawn="1"/>
        </p:nvGrpSpPr>
        <p:grpSpPr>
          <a:xfrm>
            <a:off x="476992" y="328498"/>
            <a:ext cx="3069376" cy="684127"/>
            <a:chOff x="542870" y="384149"/>
            <a:chExt cx="3390501" cy="755703"/>
          </a:xfrm>
        </p:grpSpPr>
        <p:sp>
          <p:nvSpPr>
            <p:cNvPr id="25" name="圆角矩形 24"/>
            <p:cNvSpPr/>
            <p:nvPr/>
          </p:nvSpPr>
          <p:spPr>
            <a:xfrm>
              <a:off x="542870" y="384149"/>
              <a:ext cx="3390501" cy="755703"/>
            </a:xfrm>
            <a:prstGeom prst="roundRect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40038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40038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54714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4714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6" name="文本框 35"/>
          <p:cNvSpPr txBox="1"/>
          <p:nvPr userDrawn="1"/>
        </p:nvSpPr>
        <p:spPr>
          <a:xfrm>
            <a:off x="11236901" y="474167"/>
            <a:ext cx="818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TC Avant Garde Std Bk" panose="020B0502020202020204" pitchFamily="34" charset="0"/>
                <a:ea typeface="时尚中黑简体" panose="01010104010101010101" pitchFamily="2" charset="-122"/>
              </a:rPr>
              <a:t>02</a:t>
            </a:r>
            <a:endParaRPr lang="zh-CN" altLang="en-US" dirty="0">
              <a:solidFill>
                <a:prstClr val="white">
                  <a:alpha val="80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TC Avant Garde Std Bk" panose="020B0502020202020204" pitchFamily="34" charset="0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716880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693538" y="6331028"/>
            <a:ext cx="1053824" cy="266740"/>
            <a:chOff x="3622675" y="4030663"/>
            <a:chExt cx="1898650" cy="528637"/>
          </a:xfrm>
          <a:solidFill>
            <a:schemeClr val="bg1">
              <a:alpha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3" name="直接连接符 22"/>
          <p:cNvCxnSpPr/>
          <p:nvPr userDrawn="1"/>
        </p:nvCxnSpPr>
        <p:spPr>
          <a:xfrm>
            <a:off x="3635036" y="661768"/>
            <a:ext cx="7767322" cy="0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 userDrawn="1"/>
        </p:nvGrpSpPr>
        <p:grpSpPr>
          <a:xfrm>
            <a:off x="476992" y="328498"/>
            <a:ext cx="3069376" cy="684127"/>
            <a:chOff x="542870" y="384149"/>
            <a:chExt cx="3390501" cy="755703"/>
          </a:xfrm>
        </p:grpSpPr>
        <p:sp>
          <p:nvSpPr>
            <p:cNvPr id="25" name="圆角矩形 24"/>
            <p:cNvSpPr/>
            <p:nvPr/>
          </p:nvSpPr>
          <p:spPr>
            <a:xfrm>
              <a:off x="542870" y="384149"/>
              <a:ext cx="3390501" cy="755703"/>
            </a:xfrm>
            <a:prstGeom prst="roundRect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40038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40038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54714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4714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1" name="文本框 30"/>
          <p:cNvSpPr txBox="1"/>
          <p:nvPr userDrawn="1"/>
        </p:nvSpPr>
        <p:spPr>
          <a:xfrm>
            <a:off x="11236901" y="474167"/>
            <a:ext cx="818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TC Avant Garde Std Bk" panose="020B0502020202020204" pitchFamily="34" charset="0"/>
                <a:ea typeface="时尚中黑简体" panose="01010104010101010101" pitchFamily="2" charset="-122"/>
              </a:rPr>
              <a:t>03</a:t>
            </a:r>
            <a:endParaRPr lang="zh-CN" altLang="en-US" dirty="0">
              <a:solidFill>
                <a:prstClr val="white">
                  <a:alpha val="80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TC Avant Garde Std Bk" panose="020B0502020202020204" pitchFamily="34" charset="0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919387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10693538" y="6331028"/>
            <a:ext cx="1053824" cy="266740"/>
            <a:chOff x="3622675" y="4030663"/>
            <a:chExt cx="1898650" cy="528637"/>
          </a:xfrm>
          <a:solidFill>
            <a:schemeClr val="bg1">
              <a:alpha val="80000"/>
            </a:schemeClr>
          </a:solidFill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3" name="直接连接符 22"/>
          <p:cNvCxnSpPr/>
          <p:nvPr userDrawn="1"/>
        </p:nvCxnSpPr>
        <p:spPr>
          <a:xfrm>
            <a:off x="3635036" y="661768"/>
            <a:ext cx="7767322" cy="0"/>
          </a:xfrm>
          <a:prstGeom prst="line">
            <a:avLst/>
          </a:prstGeom>
          <a:ln w="19050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 userDrawn="1"/>
        </p:nvGrpSpPr>
        <p:grpSpPr>
          <a:xfrm>
            <a:off x="476992" y="328498"/>
            <a:ext cx="3069376" cy="684127"/>
            <a:chOff x="542870" y="384149"/>
            <a:chExt cx="3390501" cy="755703"/>
          </a:xfrm>
        </p:grpSpPr>
        <p:sp>
          <p:nvSpPr>
            <p:cNvPr id="25" name="圆角矩形 24"/>
            <p:cNvSpPr/>
            <p:nvPr/>
          </p:nvSpPr>
          <p:spPr>
            <a:xfrm>
              <a:off x="542870" y="384149"/>
              <a:ext cx="3390501" cy="755703"/>
            </a:xfrm>
            <a:prstGeom prst="roundRect">
              <a:avLst/>
            </a:prstGeom>
            <a:solidFill>
              <a:schemeClr val="bg1">
                <a:alpha val="5000"/>
              </a:schemeClr>
            </a:solidFill>
            <a:ln w="22225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40038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40038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54714" y="965263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754714" y="466037"/>
              <a:ext cx="92699" cy="92699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 w="19050">
              <a:gradFill flip="none" rotWithShape="1">
                <a:gsLst>
                  <a:gs pos="75000">
                    <a:srgbClr val="261288">
                      <a:alpha val="61000"/>
                    </a:srgbClr>
                  </a:gs>
                  <a:gs pos="59000">
                    <a:srgbClr val="FCFCFC"/>
                  </a:gs>
                  <a:gs pos="32000">
                    <a:srgbClr val="261288">
                      <a:alpha val="40000"/>
                    </a:srgbClr>
                  </a:gs>
                  <a:gs pos="11000">
                    <a:schemeClr val="bg1"/>
                  </a:gs>
                  <a:gs pos="91000">
                    <a:schemeClr val="bg1"/>
                  </a:gs>
                </a:gsLst>
                <a:lin ang="2700000" scaled="1"/>
                <a:tileRect/>
              </a:gradFill>
            </a:ln>
            <a:effectLst>
              <a:glow rad="495300">
                <a:srgbClr val="150A48">
                  <a:alpha val="25000"/>
                </a:srgbClr>
              </a:glow>
              <a:outerShdw blurRad="228600" dist="762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1" name="文本框 30"/>
          <p:cNvSpPr txBox="1"/>
          <p:nvPr userDrawn="1"/>
        </p:nvSpPr>
        <p:spPr>
          <a:xfrm>
            <a:off x="11236901" y="474167"/>
            <a:ext cx="818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alpha val="8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TC Avant Garde Std Bk" panose="020B0502020202020204" pitchFamily="34" charset="0"/>
                <a:ea typeface="时尚中黑简体" panose="01010104010101010101" pitchFamily="2" charset="-122"/>
              </a:rPr>
              <a:t>04</a:t>
            </a:r>
            <a:endParaRPr lang="zh-CN" altLang="en-US" dirty="0">
              <a:solidFill>
                <a:prstClr val="white">
                  <a:alpha val="80000"/>
                </a:prst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TC Avant Garde Std Bk" panose="020B0502020202020204" pitchFamily="34" charset="0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04735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B318-4356-4D69-B516-FC2B4709ED4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2015-3-15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70E4E-D14E-4961-8F99-E39078E1D7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5250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0B318-4356-4D69-B516-FC2B4709ED4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2015-3-15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70E4E-D14E-4961-8F99-E39078E1D7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714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0B318-4356-4D69-B516-FC2B4709ED4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2015-3-15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70E4E-D14E-4961-8F99-E39078E1D78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colorTemperature colorTemp="5300"/>
                    </a14:imgEffect>
                    <a14:imgEffect>
                      <a14:saturation sat="108000"/>
                    </a14:imgEffect>
                    <a14:imgEffect>
                      <a14:brightnessContrast bright="-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952"/>
          <a:stretch/>
        </p:blipFill>
        <p:spPr>
          <a:xfrm>
            <a:off x="-9525" y="-1"/>
            <a:ext cx="12219589" cy="687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915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6395" y="384769"/>
            <a:ext cx="30505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prstClr val="white">
                    <a:alpha val="95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xmlns="" val="3343838536"/>
              </p:ext>
            </p:extLst>
          </p:nvPr>
        </p:nvGraphicFramePr>
        <p:xfrm>
          <a:off x="2214789" y="932541"/>
          <a:ext cx="683895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682600" y="1578104"/>
            <a:ext cx="905625" cy="907791"/>
            <a:chOff x="1013460" y="3276600"/>
            <a:chExt cx="905625" cy="907791"/>
          </a:xfrm>
        </p:grpSpPr>
        <p:sp>
          <p:nvSpPr>
            <p:cNvPr id="9" name="文本框 8"/>
            <p:cNvSpPr txBox="1"/>
            <p:nvPr/>
          </p:nvSpPr>
          <p:spPr>
            <a:xfrm>
              <a:off x="1013460" y="3276600"/>
              <a:ext cx="899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19925" y="3907392"/>
              <a:ext cx="899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latin typeface="ITC Avant Garde Std Md" panose="020B0602020202020204" pitchFamily="34" charset="0"/>
                  <a:ea typeface="LiHei Pro" panose="020B0500000000000000" pitchFamily="34" charset="-122"/>
                </a:rPr>
                <a:t>OPTION</a:t>
              </a:r>
              <a:endParaRPr lang="zh-CN" altLang="en-US" sz="1200" dirty="0">
                <a:solidFill>
                  <a:prstClr val="white">
                    <a:alpha val="7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TC Avant Garde Std Md" panose="020B0602020202020204" pitchFamily="34" charset="0"/>
                <a:ea typeface="LiHei Pro" panose="020B0500000000000000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82600" y="3152904"/>
            <a:ext cx="905625" cy="907791"/>
            <a:chOff x="1013460" y="3276600"/>
            <a:chExt cx="905625" cy="907791"/>
          </a:xfrm>
        </p:grpSpPr>
        <p:sp>
          <p:nvSpPr>
            <p:cNvPr id="12" name="文本框 11"/>
            <p:cNvSpPr txBox="1"/>
            <p:nvPr/>
          </p:nvSpPr>
          <p:spPr>
            <a:xfrm>
              <a:off x="1013460" y="3276600"/>
              <a:ext cx="899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800" dirty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19925" y="3907392"/>
              <a:ext cx="899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latin typeface="ITC Avant Garde Std Md" panose="020B0602020202020204" pitchFamily="34" charset="0"/>
                  <a:ea typeface="LiHei Pro" panose="020B0500000000000000" pitchFamily="34" charset="-122"/>
                </a:rPr>
                <a:t>OPTION</a:t>
              </a:r>
              <a:endParaRPr lang="zh-CN" altLang="en-US" sz="1200" dirty="0">
                <a:solidFill>
                  <a:prstClr val="white">
                    <a:alpha val="7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TC Avant Garde Std Md" panose="020B0602020202020204" pitchFamily="34" charset="0"/>
                <a:ea typeface="LiHei Pro" panose="020B05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82600" y="4727704"/>
            <a:ext cx="905625" cy="907791"/>
            <a:chOff x="1013460" y="3276600"/>
            <a:chExt cx="905625" cy="907791"/>
          </a:xfrm>
        </p:grpSpPr>
        <p:sp>
          <p:nvSpPr>
            <p:cNvPr id="15" name="文本框 14"/>
            <p:cNvSpPr txBox="1"/>
            <p:nvPr/>
          </p:nvSpPr>
          <p:spPr>
            <a:xfrm>
              <a:off x="1013460" y="3276600"/>
              <a:ext cx="8991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>
                      <a:alpha val="8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4800" dirty="0">
                <a:solidFill>
                  <a:prstClr val="white">
                    <a:alpha val="8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19925" y="3907392"/>
              <a:ext cx="899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>
                      <a:alpha val="7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35000"/>
                      </a:prstClr>
                    </a:outerShdw>
                  </a:effectLst>
                  <a:latin typeface="ITC Avant Garde Std Md" panose="020B0602020202020204" pitchFamily="34" charset="0"/>
                  <a:ea typeface="LiHei Pro" panose="020B0500000000000000" pitchFamily="34" charset="-122"/>
                </a:rPr>
                <a:t>OPTION</a:t>
              </a:r>
              <a:endParaRPr lang="zh-CN" altLang="en-US" sz="1200" dirty="0">
                <a:solidFill>
                  <a:prstClr val="white">
                    <a:alpha val="70000"/>
                  </a:prstClr>
                </a:solidFill>
                <a:effectLst>
                  <a:outerShdw blurRad="76200" dist="38100" dir="2700000" algn="tl" rotWithShape="0">
                    <a:prstClr val="black">
                      <a:alpha val="35000"/>
                    </a:prstClr>
                  </a:outerShdw>
                </a:effectLst>
                <a:latin typeface="ITC Avant Garde Std Md" panose="020B0602020202020204" pitchFamily="34" charset="0"/>
                <a:ea typeface="LiHei Pro" panose="020B05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93015" y="1789462"/>
            <a:ext cx="495794" cy="561276"/>
            <a:chOff x="10185261" y="2908651"/>
            <a:chExt cx="495794" cy="561276"/>
          </a:xfrm>
          <a:solidFill>
            <a:schemeClr val="bg1">
              <a:alpha val="80000"/>
            </a:schemeClr>
          </a:solidFill>
        </p:grpSpPr>
        <p:sp>
          <p:nvSpPr>
            <p:cNvPr id="18" name="Oval 66"/>
            <p:cNvSpPr>
              <a:spLocks noChangeArrowheads="1"/>
            </p:cNvSpPr>
            <p:nvPr/>
          </p:nvSpPr>
          <p:spPr bwMode="auto">
            <a:xfrm>
              <a:off x="10298686" y="2908651"/>
              <a:ext cx="85361" cy="1087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67"/>
            <p:cNvSpPr>
              <a:spLocks/>
            </p:cNvSpPr>
            <p:nvPr/>
          </p:nvSpPr>
          <p:spPr bwMode="auto">
            <a:xfrm>
              <a:off x="10440174" y="3179934"/>
              <a:ext cx="32741" cy="60805"/>
            </a:xfrm>
            <a:custGeom>
              <a:avLst/>
              <a:gdLst>
                <a:gd name="T0" fmla="*/ 2 w 12"/>
                <a:gd name="T1" fmla="*/ 22 h 22"/>
                <a:gd name="T2" fmla="*/ 10 w 12"/>
                <a:gd name="T3" fmla="*/ 22 h 22"/>
                <a:gd name="T4" fmla="*/ 12 w 12"/>
                <a:gd name="T5" fmla="*/ 20 h 22"/>
                <a:gd name="T6" fmla="*/ 12 w 12"/>
                <a:gd name="T7" fmla="*/ 2 h 22"/>
                <a:gd name="T8" fmla="*/ 10 w 12"/>
                <a:gd name="T9" fmla="*/ 0 h 22"/>
                <a:gd name="T10" fmla="*/ 2 w 12"/>
                <a:gd name="T11" fmla="*/ 0 h 22"/>
                <a:gd name="T12" fmla="*/ 0 w 12"/>
                <a:gd name="T13" fmla="*/ 2 h 22"/>
                <a:gd name="T14" fmla="*/ 0 w 12"/>
                <a:gd name="T15" fmla="*/ 20 h 22"/>
                <a:gd name="T16" fmla="*/ 2 w 1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2">
                  <a:moveTo>
                    <a:pt x="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2" y="21"/>
                    <a:pt x="12" y="2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10592186" y="3179934"/>
              <a:ext cx="32741" cy="60805"/>
            </a:xfrm>
            <a:custGeom>
              <a:avLst/>
              <a:gdLst>
                <a:gd name="T0" fmla="*/ 3 w 12"/>
                <a:gd name="T1" fmla="*/ 22 h 22"/>
                <a:gd name="T2" fmla="*/ 10 w 12"/>
                <a:gd name="T3" fmla="*/ 22 h 22"/>
                <a:gd name="T4" fmla="*/ 12 w 12"/>
                <a:gd name="T5" fmla="*/ 20 h 22"/>
                <a:gd name="T6" fmla="*/ 12 w 12"/>
                <a:gd name="T7" fmla="*/ 2 h 22"/>
                <a:gd name="T8" fmla="*/ 10 w 12"/>
                <a:gd name="T9" fmla="*/ 0 h 22"/>
                <a:gd name="T10" fmla="*/ 3 w 12"/>
                <a:gd name="T11" fmla="*/ 0 h 22"/>
                <a:gd name="T12" fmla="*/ 0 w 12"/>
                <a:gd name="T13" fmla="*/ 2 h 22"/>
                <a:gd name="T14" fmla="*/ 0 w 12"/>
                <a:gd name="T15" fmla="*/ 20 h 22"/>
                <a:gd name="T16" fmla="*/ 3 w 1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2">
                  <a:moveTo>
                    <a:pt x="3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2" y="22"/>
                    <a:pt x="12" y="21"/>
                    <a:pt x="12" y="2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69"/>
            <p:cNvSpPr>
              <a:spLocks noEditPoints="1"/>
            </p:cNvSpPr>
            <p:nvPr/>
          </p:nvSpPr>
          <p:spPr bwMode="auto">
            <a:xfrm>
              <a:off x="10387555" y="3202151"/>
              <a:ext cx="293500" cy="263098"/>
            </a:xfrm>
            <a:custGeom>
              <a:avLst/>
              <a:gdLst>
                <a:gd name="T0" fmla="*/ 94 w 106"/>
                <a:gd name="T1" fmla="*/ 0 h 95"/>
                <a:gd name="T2" fmla="*/ 91 w 106"/>
                <a:gd name="T3" fmla="*/ 0 h 95"/>
                <a:gd name="T4" fmla="*/ 91 w 106"/>
                <a:gd name="T5" fmla="*/ 12 h 95"/>
                <a:gd name="T6" fmla="*/ 84 w 106"/>
                <a:gd name="T7" fmla="*/ 18 h 95"/>
                <a:gd name="T8" fmla="*/ 77 w 106"/>
                <a:gd name="T9" fmla="*/ 18 h 95"/>
                <a:gd name="T10" fmla="*/ 70 w 106"/>
                <a:gd name="T11" fmla="*/ 12 h 95"/>
                <a:gd name="T12" fmla="*/ 70 w 106"/>
                <a:gd name="T13" fmla="*/ 0 h 95"/>
                <a:gd name="T14" fmla="*/ 36 w 106"/>
                <a:gd name="T15" fmla="*/ 0 h 95"/>
                <a:gd name="T16" fmla="*/ 36 w 106"/>
                <a:gd name="T17" fmla="*/ 12 h 95"/>
                <a:gd name="T18" fmla="*/ 29 w 106"/>
                <a:gd name="T19" fmla="*/ 18 h 95"/>
                <a:gd name="T20" fmla="*/ 21 w 106"/>
                <a:gd name="T21" fmla="*/ 18 h 95"/>
                <a:gd name="T22" fmla="*/ 15 w 106"/>
                <a:gd name="T23" fmla="*/ 12 h 95"/>
                <a:gd name="T24" fmla="*/ 15 w 106"/>
                <a:gd name="T25" fmla="*/ 0 h 95"/>
                <a:gd name="T26" fmla="*/ 12 w 106"/>
                <a:gd name="T27" fmla="*/ 0 h 95"/>
                <a:gd name="T28" fmla="*/ 0 w 106"/>
                <a:gd name="T29" fmla="*/ 13 h 95"/>
                <a:gd name="T30" fmla="*/ 0 w 106"/>
                <a:gd name="T31" fmla="*/ 36 h 95"/>
                <a:gd name="T32" fmla="*/ 0 w 106"/>
                <a:gd name="T33" fmla="*/ 83 h 95"/>
                <a:gd name="T34" fmla="*/ 12 w 106"/>
                <a:gd name="T35" fmla="*/ 95 h 95"/>
                <a:gd name="T36" fmla="*/ 94 w 106"/>
                <a:gd name="T37" fmla="*/ 95 h 95"/>
                <a:gd name="T38" fmla="*/ 106 w 106"/>
                <a:gd name="T39" fmla="*/ 83 h 95"/>
                <a:gd name="T40" fmla="*/ 106 w 106"/>
                <a:gd name="T41" fmla="*/ 36 h 95"/>
                <a:gd name="T42" fmla="*/ 106 w 106"/>
                <a:gd name="T43" fmla="*/ 13 h 95"/>
                <a:gd name="T44" fmla="*/ 94 w 106"/>
                <a:gd name="T45" fmla="*/ 0 h 95"/>
                <a:gd name="T46" fmla="*/ 98 w 106"/>
                <a:gd name="T47" fmla="*/ 83 h 95"/>
                <a:gd name="T48" fmla="*/ 94 w 106"/>
                <a:gd name="T49" fmla="*/ 88 h 95"/>
                <a:gd name="T50" fmla="*/ 12 w 106"/>
                <a:gd name="T51" fmla="*/ 88 h 95"/>
                <a:gd name="T52" fmla="*/ 8 w 106"/>
                <a:gd name="T53" fmla="*/ 83 h 95"/>
                <a:gd name="T54" fmla="*/ 8 w 106"/>
                <a:gd name="T55" fmla="*/ 36 h 95"/>
                <a:gd name="T56" fmla="*/ 98 w 106"/>
                <a:gd name="T57" fmla="*/ 36 h 95"/>
                <a:gd name="T58" fmla="*/ 98 w 106"/>
                <a:gd name="T59" fmla="*/ 8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" h="95">
                  <a:moveTo>
                    <a:pt x="94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5"/>
                    <a:pt x="88" y="18"/>
                    <a:pt x="84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3" y="18"/>
                    <a:pt x="70" y="15"/>
                    <a:pt x="70" y="12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5"/>
                    <a:pt x="33" y="18"/>
                    <a:pt x="29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8" y="18"/>
                    <a:pt x="15" y="15"/>
                    <a:pt x="15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0"/>
                    <a:pt x="5" y="95"/>
                    <a:pt x="12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100" y="95"/>
                    <a:pt x="106" y="90"/>
                    <a:pt x="106" y="83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6"/>
                    <a:pt x="100" y="0"/>
                    <a:pt x="94" y="0"/>
                  </a:cubicBezTo>
                  <a:close/>
                  <a:moveTo>
                    <a:pt x="98" y="83"/>
                  </a:moveTo>
                  <a:cubicBezTo>
                    <a:pt x="98" y="86"/>
                    <a:pt x="96" y="88"/>
                    <a:pt x="94" y="88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88"/>
                    <a:pt x="8" y="86"/>
                    <a:pt x="8" y="8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8" y="36"/>
                    <a:pt x="98" y="36"/>
                    <a:pt x="98" y="36"/>
                  </a:cubicBezTo>
                  <a:lnTo>
                    <a:pt x="98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70"/>
            <p:cNvSpPr>
              <a:spLocks noChangeArrowheads="1"/>
            </p:cNvSpPr>
            <p:nvPr/>
          </p:nvSpPr>
          <p:spPr bwMode="auto">
            <a:xfrm>
              <a:off x="10426142" y="3323761"/>
              <a:ext cx="58466" cy="22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71"/>
            <p:cNvSpPr>
              <a:spLocks noChangeArrowheads="1"/>
            </p:cNvSpPr>
            <p:nvPr/>
          </p:nvSpPr>
          <p:spPr bwMode="auto">
            <a:xfrm>
              <a:off x="10503318" y="3323761"/>
              <a:ext cx="58466" cy="22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72"/>
            <p:cNvSpPr>
              <a:spLocks noChangeArrowheads="1"/>
            </p:cNvSpPr>
            <p:nvPr/>
          </p:nvSpPr>
          <p:spPr bwMode="auto">
            <a:xfrm>
              <a:off x="10578154" y="3323761"/>
              <a:ext cx="58466" cy="22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73"/>
            <p:cNvSpPr>
              <a:spLocks noChangeArrowheads="1"/>
            </p:cNvSpPr>
            <p:nvPr/>
          </p:nvSpPr>
          <p:spPr bwMode="auto">
            <a:xfrm>
              <a:off x="10426142" y="3362349"/>
              <a:ext cx="58466" cy="19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74"/>
            <p:cNvSpPr>
              <a:spLocks noChangeArrowheads="1"/>
            </p:cNvSpPr>
            <p:nvPr/>
          </p:nvSpPr>
          <p:spPr bwMode="auto">
            <a:xfrm>
              <a:off x="10503318" y="3362349"/>
              <a:ext cx="58466" cy="19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75"/>
            <p:cNvSpPr>
              <a:spLocks noChangeArrowheads="1"/>
            </p:cNvSpPr>
            <p:nvPr/>
          </p:nvSpPr>
          <p:spPr bwMode="auto">
            <a:xfrm>
              <a:off x="10578154" y="3362349"/>
              <a:ext cx="58466" cy="19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76"/>
            <p:cNvSpPr>
              <a:spLocks noChangeArrowheads="1"/>
            </p:cNvSpPr>
            <p:nvPr/>
          </p:nvSpPr>
          <p:spPr bwMode="auto">
            <a:xfrm>
              <a:off x="10426142" y="3398598"/>
              <a:ext cx="58466" cy="187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77"/>
            <p:cNvSpPr>
              <a:spLocks noChangeArrowheads="1"/>
            </p:cNvSpPr>
            <p:nvPr/>
          </p:nvSpPr>
          <p:spPr bwMode="auto">
            <a:xfrm>
              <a:off x="10503318" y="3398598"/>
              <a:ext cx="58466" cy="187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78"/>
            <p:cNvSpPr>
              <a:spLocks noChangeArrowheads="1"/>
            </p:cNvSpPr>
            <p:nvPr/>
          </p:nvSpPr>
          <p:spPr bwMode="auto">
            <a:xfrm>
              <a:off x="10578154" y="3398598"/>
              <a:ext cx="58466" cy="187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79"/>
            <p:cNvSpPr>
              <a:spLocks noChangeArrowheads="1"/>
            </p:cNvSpPr>
            <p:nvPr/>
          </p:nvSpPr>
          <p:spPr bwMode="auto">
            <a:xfrm>
              <a:off x="10340782" y="3169410"/>
              <a:ext cx="1169" cy="11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"/>
            <p:cNvSpPr>
              <a:spLocks noEditPoints="1"/>
            </p:cNvSpPr>
            <p:nvPr/>
          </p:nvSpPr>
          <p:spPr bwMode="auto">
            <a:xfrm>
              <a:off x="10185261" y="3030261"/>
              <a:ext cx="309871" cy="439666"/>
            </a:xfrm>
            <a:custGeom>
              <a:avLst/>
              <a:gdLst>
                <a:gd name="T0" fmla="*/ 111 w 112"/>
                <a:gd name="T1" fmla="*/ 23 h 159"/>
                <a:gd name="T2" fmla="*/ 106 w 112"/>
                <a:gd name="T3" fmla="*/ 19 h 159"/>
                <a:gd name="T4" fmla="*/ 83 w 112"/>
                <a:gd name="T5" fmla="*/ 2 h 159"/>
                <a:gd name="T6" fmla="*/ 77 w 112"/>
                <a:gd name="T7" fmla="*/ 0 h 159"/>
                <a:gd name="T8" fmla="*/ 70 w 112"/>
                <a:gd name="T9" fmla="*/ 0 h 159"/>
                <a:gd name="T10" fmla="*/ 68 w 112"/>
                <a:gd name="T11" fmla="*/ 10 h 159"/>
                <a:gd name="T12" fmla="*/ 56 w 112"/>
                <a:gd name="T13" fmla="*/ 50 h 159"/>
                <a:gd name="T14" fmla="*/ 56 w 112"/>
                <a:gd name="T15" fmla="*/ 51 h 159"/>
                <a:gd name="T16" fmla="*/ 56 w 112"/>
                <a:gd name="T17" fmla="*/ 50 h 159"/>
                <a:gd name="T18" fmla="*/ 45 w 112"/>
                <a:gd name="T19" fmla="*/ 10 h 159"/>
                <a:gd name="T20" fmla="*/ 43 w 112"/>
                <a:gd name="T21" fmla="*/ 0 h 159"/>
                <a:gd name="T22" fmla="*/ 35 w 112"/>
                <a:gd name="T23" fmla="*/ 0 h 159"/>
                <a:gd name="T24" fmla="*/ 28 w 112"/>
                <a:gd name="T25" fmla="*/ 4 h 159"/>
                <a:gd name="T26" fmla="*/ 0 w 112"/>
                <a:gd name="T27" fmla="*/ 44 h 159"/>
                <a:gd name="T28" fmla="*/ 0 w 112"/>
                <a:gd name="T29" fmla="*/ 44 h 159"/>
                <a:gd name="T30" fmla="*/ 0 w 112"/>
                <a:gd name="T31" fmla="*/ 45 h 159"/>
                <a:gd name="T32" fmla="*/ 2 w 112"/>
                <a:gd name="T33" fmla="*/ 48 h 159"/>
                <a:gd name="T34" fmla="*/ 9 w 112"/>
                <a:gd name="T35" fmla="*/ 61 h 159"/>
                <a:gd name="T36" fmla="*/ 29 w 112"/>
                <a:gd name="T37" fmla="*/ 72 h 159"/>
                <a:gd name="T38" fmla="*/ 29 w 112"/>
                <a:gd name="T39" fmla="*/ 84 h 159"/>
                <a:gd name="T40" fmla="*/ 34 w 112"/>
                <a:gd name="T41" fmla="*/ 159 h 159"/>
                <a:gd name="T42" fmla="*/ 55 w 112"/>
                <a:gd name="T43" fmla="*/ 84 h 159"/>
                <a:gd name="T44" fmla="*/ 60 w 112"/>
                <a:gd name="T45" fmla="*/ 159 h 159"/>
                <a:gd name="T46" fmla="*/ 67 w 112"/>
                <a:gd name="T47" fmla="*/ 145 h 159"/>
                <a:gd name="T48" fmla="*/ 76 w 112"/>
                <a:gd name="T49" fmla="*/ 59 h 159"/>
                <a:gd name="T50" fmla="*/ 110 w 112"/>
                <a:gd name="T51" fmla="*/ 41 h 159"/>
                <a:gd name="T52" fmla="*/ 112 w 112"/>
                <a:gd name="T53" fmla="*/ 24 h 159"/>
                <a:gd name="T54" fmla="*/ 27 w 112"/>
                <a:gd name="T55" fmla="*/ 51 h 159"/>
                <a:gd name="T56" fmla="*/ 21 w 112"/>
                <a:gd name="T57" fmla="*/ 40 h 159"/>
                <a:gd name="T58" fmla="*/ 30 w 112"/>
                <a:gd name="T59" fmla="*/ 55 h 159"/>
                <a:gd name="T60" fmla="*/ 68 w 112"/>
                <a:gd name="T61" fmla="*/ 39 h 159"/>
                <a:gd name="T62" fmla="*/ 82 w 112"/>
                <a:gd name="T63" fmla="*/ 25 h 159"/>
                <a:gd name="T64" fmla="*/ 88 w 112"/>
                <a:gd name="T65" fmla="*/ 3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2" h="159">
                  <a:moveTo>
                    <a:pt x="112" y="24"/>
                  </a:moveTo>
                  <a:cubicBezTo>
                    <a:pt x="111" y="23"/>
                    <a:pt x="111" y="23"/>
                    <a:pt x="111" y="23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1" y="1"/>
                    <a:pt x="80" y="0"/>
                    <a:pt x="78" y="0"/>
                  </a:cubicBezTo>
                  <a:cubicBezTo>
                    <a:pt x="78" y="0"/>
                    <a:pt x="78" y="0"/>
                    <a:pt x="77" y="0"/>
                  </a:cubicBezTo>
                  <a:cubicBezTo>
                    <a:pt x="75" y="0"/>
                    <a:pt x="7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38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2" y="1"/>
                    <a:pt x="30" y="2"/>
                    <a:pt x="28" y="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2" y="76"/>
                    <a:pt x="26" y="74"/>
                    <a:pt x="29" y="72"/>
                  </a:cubicBezTo>
                  <a:cubicBezTo>
                    <a:pt x="29" y="76"/>
                    <a:pt x="29" y="80"/>
                    <a:pt x="29" y="83"/>
                  </a:cubicBezTo>
                  <a:cubicBezTo>
                    <a:pt x="29" y="83"/>
                    <a:pt x="29" y="84"/>
                    <a:pt x="29" y="84"/>
                  </a:cubicBezTo>
                  <a:cubicBezTo>
                    <a:pt x="30" y="84"/>
                    <a:pt x="31" y="84"/>
                    <a:pt x="31" y="84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55" y="159"/>
                    <a:pt x="55" y="159"/>
                    <a:pt x="55" y="159"/>
                  </a:cubicBezTo>
                  <a:cubicBezTo>
                    <a:pt x="56" y="137"/>
                    <a:pt x="56" y="99"/>
                    <a:pt x="55" y="84"/>
                  </a:cubicBezTo>
                  <a:cubicBezTo>
                    <a:pt x="56" y="84"/>
                    <a:pt x="57" y="84"/>
                    <a:pt x="58" y="84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0" y="156"/>
                    <a:pt x="67" y="151"/>
                    <a:pt x="67" y="145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7" y="68"/>
                    <a:pt x="71" y="62"/>
                    <a:pt x="76" y="59"/>
                  </a:cubicBezTo>
                  <a:cubicBezTo>
                    <a:pt x="77" y="60"/>
                    <a:pt x="78" y="61"/>
                    <a:pt x="78" y="6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0"/>
                    <a:pt x="111" y="40"/>
                    <a:pt x="111" y="40"/>
                  </a:cubicBezTo>
                  <a:lnTo>
                    <a:pt x="112" y="24"/>
                  </a:lnTo>
                  <a:close/>
                  <a:moveTo>
                    <a:pt x="30" y="55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37"/>
                    <a:pt x="30" y="46"/>
                    <a:pt x="30" y="55"/>
                  </a:cubicBezTo>
                  <a:close/>
                  <a:moveTo>
                    <a:pt x="70" y="41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28"/>
                    <a:pt x="82" y="27"/>
                    <a:pt x="82" y="25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8" y="30"/>
                    <a:pt x="88" y="30"/>
                    <a:pt x="88" y="30"/>
                  </a:cubicBezTo>
                  <a:lnTo>
                    <a:pt x="7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1"/>
            <p:cNvSpPr>
              <a:spLocks/>
            </p:cNvSpPr>
            <p:nvPr/>
          </p:nvSpPr>
          <p:spPr bwMode="auto">
            <a:xfrm>
              <a:off x="10326750" y="3025583"/>
              <a:ext cx="30402" cy="32741"/>
            </a:xfrm>
            <a:custGeom>
              <a:avLst/>
              <a:gdLst>
                <a:gd name="T0" fmla="*/ 21 w 26"/>
                <a:gd name="T1" fmla="*/ 0 h 28"/>
                <a:gd name="T2" fmla="*/ 26 w 26"/>
                <a:gd name="T3" fmla="*/ 16 h 28"/>
                <a:gd name="T4" fmla="*/ 12 w 26"/>
                <a:gd name="T5" fmla="*/ 28 h 28"/>
                <a:gd name="T6" fmla="*/ 0 w 26"/>
                <a:gd name="T7" fmla="*/ 16 h 28"/>
                <a:gd name="T8" fmla="*/ 5 w 26"/>
                <a:gd name="T9" fmla="*/ 0 h 28"/>
                <a:gd name="T10" fmla="*/ 21 w 26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8">
                  <a:moveTo>
                    <a:pt x="21" y="0"/>
                  </a:moveTo>
                  <a:lnTo>
                    <a:pt x="26" y="16"/>
                  </a:lnTo>
                  <a:lnTo>
                    <a:pt x="12" y="28"/>
                  </a:lnTo>
                  <a:lnTo>
                    <a:pt x="0" y="16"/>
                  </a:lnTo>
                  <a:lnTo>
                    <a:pt x="5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2"/>
            <p:cNvSpPr>
              <a:spLocks/>
            </p:cNvSpPr>
            <p:nvPr/>
          </p:nvSpPr>
          <p:spPr bwMode="auto">
            <a:xfrm>
              <a:off x="10326750" y="3047800"/>
              <a:ext cx="30402" cy="134472"/>
            </a:xfrm>
            <a:custGeom>
              <a:avLst/>
              <a:gdLst>
                <a:gd name="T0" fmla="*/ 21 w 26"/>
                <a:gd name="T1" fmla="*/ 0 h 115"/>
                <a:gd name="T2" fmla="*/ 26 w 26"/>
                <a:gd name="T3" fmla="*/ 104 h 115"/>
                <a:gd name="T4" fmla="*/ 12 w 26"/>
                <a:gd name="T5" fmla="*/ 115 h 115"/>
                <a:gd name="T6" fmla="*/ 0 w 26"/>
                <a:gd name="T7" fmla="*/ 104 h 115"/>
                <a:gd name="T8" fmla="*/ 5 w 26"/>
                <a:gd name="T9" fmla="*/ 0 h 115"/>
                <a:gd name="T10" fmla="*/ 21 w 26"/>
                <a:gd name="T1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15">
                  <a:moveTo>
                    <a:pt x="21" y="0"/>
                  </a:moveTo>
                  <a:lnTo>
                    <a:pt x="26" y="104"/>
                  </a:lnTo>
                  <a:lnTo>
                    <a:pt x="12" y="115"/>
                  </a:lnTo>
                  <a:lnTo>
                    <a:pt x="0" y="104"/>
                  </a:lnTo>
                  <a:lnTo>
                    <a:pt x="5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04709" y="3440771"/>
            <a:ext cx="472407" cy="420957"/>
            <a:chOff x="9035815" y="3008043"/>
            <a:chExt cx="472407" cy="420957"/>
          </a:xfrm>
          <a:solidFill>
            <a:schemeClr val="bg1">
              <a:alpha val="80000"/>
            </a:schemeClr>
          </a:solidFill>
        </p:grpSpPr>
        <p:sp>
          <p:nvSpPr>
            <p:cNvPr id="36" name="Freeform 99"/>
            <p:cNvSpPr>
              <a:spLocks noEditPoints="1"/>
            </p:cNvSpPr>
            <p:nvPr/>
          </p:nvSpPr>
          <p:spPr bwMode="auto">
            <a:xfrm>
              <a:off x="9035815" y="3008043"/>
              <a:ext cx="472407" cy="420957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1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1 h 152"/>
                <a:gd name="T28" fmla="*/ 111 w 171"/>
                <a:gd name="T29" fmla="*/ 11 h 152"/>
                <a:gd name="T30" fmla="*/ 118 w 171"/>
                <a:gd name="T31" fmla="*/ 19 h 152"/>
                <a:gd name="T32" fmla="*/ 111 w 171"/>
                <a:gd name="T33" fmla="*/ 26 h 152"/>
                <a:gd name="T34" fmla="*/ 104 w 171"/>
                <a:gd name="T35" fmla="*/ 19 h 152"/>
                <a:gd name="T36" fmla="*/ 111 w 171"/>
                <a:gd name="T37" fmla="*/ 11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1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1"/>
                  </a:moveTo>
                  <a:cubicBezTo>
                    <a:pt x="136" y="11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1"/>
                    <a:pt x="132" y="11"/>
                  </a:cubicBezTo>
                  <a:close/>
                  <a:moveTo>
                    <a:pt x="111" y="11"/>
                  </a:moveTo>
                  <a:cubicBezTo>
                    <a:pt x="115" y="11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4" y="23"/>
                    <a:pt x="104" y="19"/>
                  </a:cubicBezTo>
                  <a:cubicBezTo>
                    <a:pt x="104" y="15"/>
                    <a:pt x="107" y="11"/>
                    <a:pt x="111" y="11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1"/>
                    <a:pt x="153" y="11"/>
                  </a:cubicBezTo>
                  <a:cubicBezTo>
                    <a:pt x="157" y="11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100"/>
            <p:cNvSpPr>
              <a:spLocks noChangeArrowheads="1"/>
            </p:cNvSpPr>
            <p:nvPr/>
          </p:nvSpPr>
          <p:spPr bwMode="auto">
            <a:xfrm>
              <a:off x="9231093" y="3323761"/>
              <a:ext cx="44434" cy="444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101"/>
            <p:cNvSpPr>
              <a:spLocks noChangeArrowheads="1"/>
            </p:cNvSpPr>
            <p:nvPr/>
          </p:nvSpPr>
          <p:spPr bwMode="auto">
            <a:xfrm>
              <a:off x="9303591" y="3323761"/>
              <a:ext cx="44434" cy="444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9135208" y="3155378"/>
              <a:ext cx="247897" cy="152012"/>
            </a:xfrm>
            <a:custGeom>
              <a:avLst/>
              <a:gdLst>
                <a:gd name="T0" fmla="*/ 79 w 90"/>
                <a:gd name="T1" fmla="*/ 55 h 55"/>
                <a:gd name="T2" fmla="*/ 33 w 90"/>
                <a:gd name="T3" fmla="*/ 55 h 55"/>
                <a:gd name="T4" fmla="*/ 28 w 90"/>
                <a:gd name="T5" fmla="*/ 51 h 55"/>
                <a:gd name="T6" fmla="*/ 19 w 90"/>
                <a:gd name="T7" fmla="*/ 11 h 55"/>
                <a:gd name="T8" fmla="*/ 6 w 90"/>
                <a:gd name="T9" fmla="*/ 11 h 55"/>
                <a:gd name="T10" fmla="*/ 0 w 90"/>
                <a:gd name="T11" fmla="*/ 5 h 55"/>
                <a:gd name="T12" fmla="*/ 6 w 90"/>
                <a:gd name="T13" fmla="*/ 0 h 55"/>
                <a:gd name="T14" fmla="*/ 23 w 90"/>
                <a:gd name="T15" fmla="*/ 0 h 55"/>
                <a:gd name="T16" fmla="*/ 28 w 90"/>
                <a:gd name="T17" fmla="*/ 4 h 55"/>
                <a:gd name="T18" fmla="*/ 37 w 90"/>
                <a:gd name="T19" fmla="*/ 44 h 55"/>
                <a:gd name="T20" fmla="*/ 74 w 90"/>
                <a:gd name="T21" fmla="*/ 44 h 55"/>
                <a:gd name="T22" fmla="*/ 79 w 90"/>
                <a:gd name="T23" fmla="*/ 17 h 55"/>
                <a:gd name="T24" fmla="*/ 85 w 90"/>
                <a:gd name="T25" fmla="*/ 12 h 55"/>
                <a:gd name="T26" fmla="*/ 90 w 90"/>
                <a:gd name="T27" fmla="*/ 19 h 55"/>
                <a:gd name="T28" fmla="*/ 84 w 90"/>
                <a:gd name="T29" fmla="*/ 51 h 55"/>
                <a:gd name="T30" fmla="*/ 79 w 90"/>
                <a:gd name="T3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55">
                  <a:moveTo>
                    <a:pt x="79" y="55"/>
                  </a:moveTo>
                  <a:cubicBezTo>
                    <a:pt x="33" y="55"/>
                    <a:pt x="33" y="55"/>
                    <a:pt x="33" y="55"/>
                  </a:cubicBezTo>
                  <a:cubicBezTo>
                    <a:pt x="30" y="55"/>
                    <a:pt x="28" y="53"/>
                    <a:pt x="28" y="5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8" y="2"/>
                    <a:pt x="28" y="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0" y="14"/>
                    <a:pt x="83" y="12"/>
                    <a:pt x="85" y="12"/>
                  </a:cubicBezTo>
                  <a:cubicBezTo>
                    <a:pt x="88" y="13"/>
                    <a:pt x="90" y="16"/>
                    <a:pt x="90" y="1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53"/>
                    <a:pt x="81" y="55"/>
                    <a:pt x="79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03"/>
            <p:cNvSpPr>
              <a:spLocks/>
            </p:cNvSpPr>
            <p:nvPr/>
          </p:nvSpPr>
          <p:spPr bwMode="auto">
            <a:xfrm>
              <a:off x="9192505" y="3188119"/>
              <a:ext cx="190600" cy="30402"/>
            </a:xfrm>
            <a:custGeom>
              <a:avLst/>
              <a:gdLst>
                <a:gd name="T0" fmla="*/ 63 w 69"/>
                <a:gd name="T1" fmla="*/ 11 h 11"/>
                <a:gd name="T2" fmla="*/ 5 w 69"/>
                <a:gd name="T3" fmla="*/ 11 h 11"/>
                <a:gd name="T4" fmla="*/ 0 w 69"/>
                <a:gd name="T5" fmla="*/ 6 h 11"/>
                <a:gd name="T6" fmla="*/ 5 w 69"/>
                <a:gd name="T7" fmla="*/ 0 h 11"/>
                <a:gd name="T8" fmla="*/ 63 w 69"/>
                <a:gd name="T9" fmla="*/ 0 h 11"/>
                <a:gd name="T10" fmla="*/ 69 w 69"/>
                <a:gd name="T11" fmla="*/ 6 h 11"/>
                <a:gd name="T12" fmla="*/ 63 w 6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1">
                  <a:moveTo>
                    <a:pt x="6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6"/>
                  </a:cubicBezTo>
                  <a:cubicBezTo>
                    <a:pt x="69" y="8"/>
                    <a:pt x="66" y="11"/>
                    <a:pt x="6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52089" y="4998535"/>
            <a:ext cx="577646" cy="467730"/>
            <a:chOff x="11305474" y="2947239"/>
            <a:chExt cx="577646" cy="467730"/>
          </a:xfrm>
          <a:solidFill>
            <a:schemeClr val="bg1">
              <a:alpha val="80000"/>
            </a:schemeClr>
          </a:solidFill>
        </p:grpSpPr>
        <p:sp>
          <p:nvSpPr>
            <p:cNvPr id="42" name="Freeform 174"/>
            <p:cNvSpPr>
              <a:spLocks noEditPoints="1"/>
            </p:cNvSpPr>
            <p:nvPr/>
          </p:nvSpPr>
          <p:spPr bwMode="auto">
            <a:xfrm>
              <a:off x="11305474" y="2947239"/>
              <a:ext cx="577646" cy="467730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75"/>
            <p:cNvSpPr>
              <a:spLocks noEditPoints="1"/>
            </p:cNvSpPr>
            <p:nvPr/>
          </p:nvSpPr>
          <p:spPr bwMode="auto">
            <a:xfrm>
              <a:off x="11413052" y="3066510"/>
              <a:ext cx="206970" cy="168383"/>
            </a:xfrm>
            <a:custGeom>
              <a:avLst/>
              <a:gdLst>
                <a:gd name="T0" fmla="*/ 123 w 177"/>
                <a:gd name="T1" fmla="*/ 116 h 144"/>
                <a:gd name="T2" fmla="*/ 55 w 177"/>
                <a:gd name="T3" fmla="*/ 116 h 144"/>
                <a:gd name="T4" fmla="*/ 43 w 177"/>
                <a:gd name="T5" fmla="*/ 144 h 144"/>
                <a:gd name="T6" fmla="*/ 0 w 177"/>
                <a:gd name="T7" fmla="*/ 144 h 144"/>
                <a:gd name="T8" fmla="*/ 64 w 177"/>
                <a:gd name="T9" fmla="*/ 0 h 144"/>
                <a:gd name="T10" fmla="*/ 114 w 177"/>
                <a:gd name="T11" fmla="*/ 0 h 144"/>
                <a:gd name="T12" fmla="*/ 177 w 177"/>
                <a:gd name="T13" fmla="*/ 144 h 144"/>
                <a:gd name="T14" fmla="*/ 135 w 177"/>
                <a:gd name="T15" fmla="*/ 144 h 144"/>
                <a:gd name="T16" fmla="*/ 123 w 177"/>
                <a:gd name="T17" fmla="*/ 116 h 144"/>
                <a:gd name="T18" fmla="*/ 88 w 177"/>
                <a:gd name="T19" fmla="*/ 31 h 144"/>
                <a:gd name="T20" fmla="*/ 66 w 177"/>
                <a:gd name="T21" fmla="*/ 88 h 144"/>
                <a:gd name="T22" fmla="*/ 111 w 177"/>
                <a:gd name="T23" fmla="*/ 88 h 144"/>
                <a:gd name="T24" fmla="*/ 88 w 177"/>
                <a:gd name="T25" fmla="*/ 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44">
                  <a:moveTo>
                    <a:pt x="123" y="116"/>
                  </a:moveTo>
                  <a:lnTo>
                    <a:pt x="55" y="116"/>
                  </a:lnTo>
                  <a:lnTo>
                    <a:pt x="43" y="144"/>
                  </a:lnTo>
                  <a:lnTo>
                    <a:pt x="0" y="144"/>
                  </a:lnTo>
                  <a:lnTo>
                    <a:pt x="64" y="0"/>
                  </a:lnTo>
                  <a:lnTo>
                    <a:pt x="114" y="0"/>
                  </a:lnTo>
                  <a:lnTo>
                    <a:pt x="177" y="144"/>
                  </a:lnTo>
                  <a:lnTo>
                    <a:pt x="135" y="144"/>
                  </a:lnTo>
                  <a:lnTo>
                    <a:pt x="123" y="116"/>
                  </a:lnTo>
                  <a:close/>
                  <a:moveTo>
                    <a:pt x="88" y="31"/>
                  </a:moveTo>
                  <a:lnTo>
                    <a:pt x="66" y="88"/>
                  </a:lnTo>
                  <a:lnTo>
                    <a:pt x="111" y="88"/>
                  </a:lnTo>
                  <a:lnTo>
                    <a:pt x="88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359561" y="1658277"/>
            <a:ext cx="2149839" cy="804936"/>
            <a:chOff x="7109327" y="3225554"/>
            <a:chExt cx="2149839" cy="804936"/>
          </a:xfrm>
        </p:grpSpPr>
        <p:sp>
          <p:nvSpPr>
            <p:cNvPr id="45" name="文本框 44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120009" y="3531892"/>
              <a:ext cx="2139157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锐普有中国最大的原创</a:t>
              </a:r>
              <a:r>
                <a:rPr lang="en-US" altLang="zh-CN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59561" y="3241765"/>
            <a:ext cx="2149839" cy="804936"/>
            <a:chOff x="7109327" y="3225554"/>
            <a:chExt cx="2149839" cy="804936"/>
          </a:xfrm>
        </p:grpSpPr>
        <p:sp>
          <p:nvSpPr>
            <p:cNvPr id="48" name="文本框 47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120009" y="3531892"/>
              <a:ext cx="2139157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锐普有中国最大的原创</a:t>
              </a:r>
              <a:r>
                <a:rPr lang="en-US" altLang="zh-CN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359561" y="4808342"/>
            <a:ext cx="2149839" cy="804936"/>
            <a:chOff x="7109327" y="3225554"/>
            <a:chExt cx="2149839" cy="804936"/>
          </a:xfrm>
        </p:grpSpPr>
        <p:sp>
          <p:nvSpPr>
            <p:cNvPr id="51" name="文本框 50"/>
            <p:cNvSpPr txBox="1"/>
            <p:nvPr/>
          </p:nvSpPr>
          <p:spPr>
            <a:xfrm>
              <a:off x="7109327" y="3225554"/>
              <a:ext cx="1923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white">
                      <a:alpha val="90000"/>
                    </a:prstClr>
                  </a:solidFill>
                  <a:effectLst>
                    <a:outerShdw blurRad="762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120009" y="3531892"/>
              <a:ext cx="2139157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锐普有中国最大的原创</a:t>
              </a:r>
              <a:r>
                <a:rPr lang="en-US" altLang="zh-CN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素材站有中国最强的</a:t>
              </a:r>
              <a:r>
                <a:rPr lang="en-US" altLang="zh-CN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>
                      <a:alpha val="7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制作团队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9203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883302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78</Words>
  <Application>Microsoft Office PowerPoint</Application>
  <PresentationFormat>自定义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1_Office 主题</vt:lpstr>
      <vt:lpstr>幻灯片 1</vt:lpstr>
      <vt:lpstr>幻灯片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杜鹏亮</dc:creator>
  <cp:lastModifiedBy>User</cp:lastModifiedBy>
  <cp:revision>12</cp:revision>
  <dcterms:created xsi:type="dcterms:W3CDTF">2015-01-16T03:19:38Z</dcterms:created>
  <dcterms:modified xsi:type="dcterms:W3CDTF">2015-03-15T14:30:06Z</dcterms:modified>
</cp:coreProperties>
</file>